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8" r:id="rId1"/>
  </p:sldMasterIdLst>
  <p:notesMasterIdLst>
    <p:notesMasterId r:id="rId64"/>
  </p:notesMasterIdLst>
  <p:handoutMasterIdLst>
    <p:handoutMasterId r:id="rId65"/>
  </p:handoutMasterIdLst>
  <p:sldIdLst>
    <p:sldId id="256" r:id="rId2"/>
    <p:sldId id="365" r:id="rId3"/>
    <p:sldId id="286" r:id="rId4"/>
    <p:sldId id="257" r:id="rId5"/>
    <p:sldId id="369" r:id="rId6"/>
    <p:sldId id="370" r:id="rId7"/>
    <p:sldId id="371" r:id="rId8"/>
    <p:sldId id="372" r:id="rId9"/>
    <p:sldId id="392" r:id="rId10"/>
    <p:sldId id="287" r:id="rId11"/>
    <p:sldId id="264" r:id="rId12"/>
    <p:sldId id="373" r:id="rId13"/>
    <p:sldId id="366" r:id="rId14"/>
    <p:sldId id="374" r:id="rId15"/>
    <p:sldId id="268" r:id="rId16"/>
    <p:sldId id="267" r:id="rId17"/>
    <p:sldId id="393" r:id="rId18"/>
    <p:sldId id="288" r:id="rId19"/>
    <p:sldId id="269" r:id="rId20"/>
    <p:sldId id="271" r:id="rId21"/>
    <p:sldId id="272" r:id="rId22"/>
    <p:sldId id="270" r:id="rId23"/>
    <p:sldId id="375" r:id="rId24"/>
    <p:sldId id="289" r:id="rId25"/>
    <p:sldId id="367" r:id="rId26"/>
    <p:sldId id="394" r:id="rId27"/>
    <p:sldId id="290" r:id="rId28"/>
    <p:sldId id="273" r:id="rId29"/>
    <p:sldId id="376" r:id="rId30"/>
    <p:sldId id="274" r:id="rId31"/>
    <p:sldId id="377" r:id="rId32"/>
    <p:sldId id="276" r:id="rId33"/>
    <p:sldId id="291" r:id="rId34"/>
    <p:sldId id="395" r:id="rId35"/>
    <p:sldId id="277" r:id="rId36"/>
    <p:sldId id="279" r:id="rId37"/>
    <p:sldId id="391" r:id="rId38"/>
    <p:sldId id="398" r:id="rId39"/>
    <p:sldId id="399" r:id="rId40"/>
    <p:sldId id="397" r:id="rId41"/>
    <p:sldId id="401" r:id="rId42"/>
    <p:sldId id="400" r:id="rId43"/>
    <p:sldId id="383" r:id="rId44"/>
    <p:sldId id="396" r:id="rId45"/>
    <p:sldId id="280" r:id="rId46"/>
    <p:sldId id="382" r:id="rId47"/>
    <p:sldId id="381" r:id="rId48"/>
    <p:sldId id="379" r:id="rId49"/>
    <p:sldId id="281" r:id="rId50"/>
    <p:sldId id="385" r:id="rId51"/>
    <p:sldId id="386" r:id="rId52"/>
    <p:sldId id="390" r:id="rId53"/>
    <p:sldId id="388" r:id="rId54"/>
    <p:sldId id="389" r:id="rId55"/>
    <p:sldId id="384" r:id="rId56"/>
    <p:sldId id="402" r:id="rId57"/>
    <p:sldId id="403" r:id="rId58"/>
    <p:sldId id="404" r:id="rId59"/>
    <p:sldId id="405" r:id="rId60"/>
    <p:sldId id="406" r:id="rId61"/>
    <p:sldId id="407" r:id="rId62"/>
    <p:sldId id="380" r:id="rId6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648" autoAdjust="0"/>
  </p:normalViewPr>
  <p:slideViewPr>
    <p:cSldViewPr snapToGrid="0" snapToObjects="1">
      <p:cViewPr>
        <p:scale>
          <a:sx n="94" d="100"/>
          <a:sy n="94" d="100"/>
        </p:scale>
        <p:origin x="-1184" y="64"/>
      </p:cViewPr>
      <p:guideLst>
        <p:guide orient="horz" pos="4319"/>
        <p:guide/>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notesMaster" Target="notesMasters/notesMaster1.xml"/><Relationship Id="rId65" Type="http://schemas.openxmlformats.org/officeDocument/2006/relationships/handoutMaster" Target="handoutMasters/handoutMaster1.xml"/><Relationship Id="rId66" Type="http://schemas.openxmlformats.org/officeDocument/2006/relationships/printerSettings" Target="printerSettings/printerSettings1.bin"/><Relationship Id="rId67" Type="http://schemas.openxmlformats.org/officeDocument/2006/relationships/presProps" Target="presProps.xml"/><Relationship Id="rId68" Type="http://schemas.openxmlformats.org/officeDocument/2006/relationships/viewProps" Target="viewProps.xml"/><Relationship Id="rId69" Type="http://schemas.openxmlformats.org/officeDocument/2006/relationships/theme" Target="theme/theme1.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2527C26-3E0D-D74F-A4D2-9364D7F90755}" type="datetimeFigureOut">
              <a:rPr lang="en-US" smtClean="0"/>
              <a:t>08/11/2013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576E77F-BDAF-6545-A72D-4CA9AF8703E7}" type="slidenum">
              <a:rPr lang="en-US" smtClean="0"/>
              <a:t>‹#›</a:t>
            </a:fld>
            <a:endParaRPr lang="en-US"/>
          </a:p>
        </p:txBody>
      </p:sp>
    </p:spTree>
    <p:extLst>
      <p:ext uri="{BB962C8B-B14F-4D97-AF65-F5344CB8AC3E}">
        <p14:creationId xmlns:p14="http://schemas.microsoft.com/office/powerpoint/2010/main" val="19519458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95128B-E46E-9349-AAD7-303C9B165329}" type="datetimeFigureOut">
              <a:rPr lang="en-US" smtClean="0"/>
              <a:t>08/11/2013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CA89FE-0CE2-C141-BFE5-6F4ABC544C0B}" type="slidenum">
              <a:rPr lang="en-US" smtClean="0"/>
              <a:t>‹#›</a:t>
            </a:fld>
            <a:endParaRPr lang="en-US"/>
          </a:p>
        </p:txBody>
      </p:sp>
    </p:spTree>
    <p:extLst>
      <p:ext uri="{BB962C8B-B14F-4D97-AF65-F5344CB8AC3E}">
        <p14:creationId xmlns:p14="http://schemas.microsoft.com/office/powerpoint/2010/main" val="285252215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4377AA-0A0F-BE4E-98A7-A03E1784E950}" type="slidenum">
              <a:rPr lang="en-US"/>
              <a:pPr/>
              <a:t>14</a:t>
            </a:fld>
            <a:endParaRPr lang="en-US"/>
          </a:p>
        </p:txBody>
      </p:sp>
      <p:sp>
        <p:nvSpPr>
          <p:cNvPr id="25395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53955" name="Rectangle 3"/>
          <p:cNvSpPr>
            <a:spLocks noGrp="1" noChangeArrowheads="1"/>
          </p:cNvSpPr>
          <p:nvPr>
            <p:ph type="body" idx="1"/>
          </p:nvPr>
        </p:nvSpPr>
        <p:spPr/>
        <p:txBody>
          <a:bodyPr/>
          <a:lstStyle/>
          <a:p>
            <a:r>
              <a:rPr lang="en-GB"/>
              <a:t>Not on the slide are the WSDL MIME binding and also the WSDL HTTP binding.</a:t>
            </a:r>
          </a:p>
          <a:p>
            <a:r>
              <a:rPr lang="en-GB"/>
              <a:t>http://schemas.xmlsoap.org/wsdl/http</a:t>
            </a:r>
          </a:p>
          <a:p>
            <a:r>
              <a:rPr lang="en-GB"/>
              <a:t>http://schemas.xmlsoap.org/wsdl/mime</a:t>
            </a: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Defines message types for this service</a:t>
            </a:r>
            <a:endParaRPr lang="en-US" dirty="0"/>
          </a:p>
        </p:txBody>
      </p:sp>
      <p:sp>
        <p:nvSpPr>
          <p:cNvPr id="4" name="Slide Number Placeholder 3"/>
          <p:cNvSpPr>
            <a:spLocks noGrp="1"/>
          </p:cNvSpPr>
          <p:nvPr>
            <p:ph type="sldNum" sz="quarter" idx="10"/>
          </p:nvPr>
        </p:nvSpPr>
        <p:spPr/>
        <p:txBody>
          <a:bodyPr/>
          <a:lstStyle/>
          <a:p>
            <a:fld id="{0CCA89FE-0CE2-C141-BFE5-6F4ABC544C0B}" type="slidenum">
              <a:rPr lang="en-US" smtClean="0"/>
              <a:t>57</a:t>
            </a:fld>
            <a:endParaRPr lang="en-US"/>
          </a:p>
        </p:txBody>
      </p:sp>
    </p:spTree>
    <p:extLst>
      <p:ext uri="{BB962C8B-B14F-4D97-AF65-F5344CB8AC3E}">
        <p14:creationId xmlns:p14="http://schemas.microsoft.com/office/powerpoint/2010/main" val="2835280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4377AA-0A0F-BE4E-98A7-A03E1784E950}" type="slidenum">
              <a:rPr lang="en-US"/>
              <a:pPr/>
              <a:t>15</a:t>
            </a:fld>
            <a:endParaRPr lang="en-US"/>
          </a:p>
        </p:txBody>
      </p:sp>
      <p:sp>
        <p:nvSpPr>
          <p:cNvPr id="25395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53955" name="Rectangle 3"/>
          <p:cNvSpPr>
            <a:spLocks noGrp="1" noChangeArrowheads="1"/>
          </p:cNvSpPr>
          <p:nvPr>
            <p:ph type="body" idx="1"/>
          </p:nvPr>
        </p:nvSpPr>
        <p:spPr/>
        <p:txBody>
          <a:bodyPr/>
          <a:lstStyle/>
          <a:p>
            <a:r>
              <a:rPr lang="en-GB"/>
              <a:t>Not on the slide are the WSDL MIME binding and also the WSDL HTTP binding.</a:t>
            </a:r>
          </a:p>
          <a:p>
            <a:r>
              <a:rPr lang="en-GB"/>
              <a:t>http://schemas.xmlsoap.org/wsdl/http</a:t>
            </a:r>
          </a:p>
          <a:p>
            <a:r>
              <a:rPr lang="en-GB"/>
              <a:t>http://schemas.xmlsoap.org/wsdl/mime</a:t>
            </a: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1FA605-0D5B-4444-B208-BCF2CE40C326}" type="slidenum">
              <a:rPr lang="en-US"/>
              <a:pPr/>
              <a:t>28</a:t>
            </a:fld>
            <a:endParaRPr lang="en-US"/>
          </a:p>
        </p:txBody>
      </p:sp>
      <p:sp>
        <p:nvSpPr>
          <p:cNvPr id="25907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59075" name="Rectangle 3"/>
          <p:cNvSpPr>
            <a:spLocks noGrp="1" noChangeArrowheads="1"/>
          </p:cNvSpPr>
          <p:nvPr>
            <p:ph type="body" idx="1"/>
          </p:nvPr>
        </p:nvSpPr>
        <p:spPr/>
        <p:txBody>
          <a:bodyPr/>
          <a:lstStyle/>
          <a:p>
            <a:r>
              <a:rPr lang="en-GB"/>
              <a:t>Therefore, methods can be grouped together in portType elements. Similar to methods in a Java class would be.</a:t>
            </a: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1FA605-0D5B-4444-B208-BCF2CE40C326}" type="slidenum">
              <a:rPr lang="en-US"/>
              <a:pPr/>
              <a:t>29</a:t>
            </a:fld>
            <a:endParaRPr lang="en-US"/>
          </a:p>
        </p:txBody>
      </p:sp>
      <p:sp>
        <p:nvSpPr>
          <p:cNvPr id="25907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59075" name="Rectangle 3"/>
          <p:cNvSpPr>
            <a:spLocks noGrp="1" noChangeArrowheads="1"/>
          </p:cNvSpPr>
          <p:nvPr>
            <p:ph type="body" idx="1"/>
          </p:nvPr>
        </p:nvSpPr>
        <p:spPr/>
        <p:txBody>
          <a:bodyPr/>
          <a:lstStyle/>
          <a:p>
            <a:r>
              <a:rPr lang="en-GB"/>
              <a:t>Therefore, methods can be grouped together in portType elements. Similar to methods in a Java class would be.</a:t>
            </a: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EFAFE3-C6D9-524C-93FF-CFAD1F8A04E1}" type="slidenum">
              <a:rPr lang="en-US"/>
              <a:pPr/>
              <a:t>30</a:t>
            </a:fld>
            <a:endParaRPr lang="en-US"/>
          </a:p>
        </p:txBody>
      </p:sp>
      <p:sp>
        <p:nvSpPr>
          <p:cNvPr id="26112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61123" name="Rectangle 3"/>
          <p:cNvSpPr>
            <a:spLocks noGrp="1" noChangeArrowheads="1"/>
          </p:cNvSpPr>
          <p:nvPr>
            <p:ph type="body" idx="1"/>
          </p:nvPr>
        </p:nvSpPr>
        <p:spPr/>
        <p:txBody>
          <a:bodyPr/>
          <a:lstStyle/>
          <a:p>
            <a:pPr>
              <a:lnSpc>
                <a:spcPct val="90000"/>
              </a:lnSpc>
            </a:pPr>
            <a:r>
              <a:rPr lang="en-US"/>
              <a:t>The grammar for a one-way operation is:</a:t>
            </a:r>
          </a:p>
          <a:p>
            <a:pPr>
              <a:lnSpc>
                <a:spcPct val="90000"/>
              </a:lnSpc>
            </a:pPr>
            <a:r>
              <a:rPr lang="en-US"/>
              <a:t>&lt;wsdl:definitions .... &gt; &lt;wsdl:portType .... &gt; * </a:t>
            </a:r>
            <a:r>
              <a:rPr lang="en-US" b="1"/>
              <a:t>&lt;wsdl:operation name="nmtoken"&gt;</a:t>
            </a:r>
            <a:r>
              <a:rPr lang="en-US"/>
              <a:t> </a:t>
            </a:r>
            <a:r>
              <a:rPr lang="en-US" b="1"/>
              <a:t>&lt;wsdl:input name="nmtoken"? message="qname"/&gt;</a:t>
            </a:r>
            <a:r>
              <a:rPr lang="en-US"/>
              <a:t> </a:t>
            </a:r>
            <a:r>
              <a:rPr lang="en-US" b="1"/>
              <a:t>&lt;/wsdl:operation&gt;</a:t>
            </a:r>
            <a:r>
              <a:rPr lang="en-US"/>
              <a:t> &lt;/wsdl:portType &gt; &lt;/wsdl:definitions&gt; </a:t>
            </a:r>
            <a:endParaRPr lang="en-GB"/>
          </a:p>
          <a:p>
            <a:pPr>
              <a:lnSpc>
                <a:spcPct val="90000"/>
              </a:lnSpc>
            </a:pPr>
            <a:r>
              <a:rPr lang="en-US"/>
              <a:t>The grammar for a request-response operation is:</a:t>
            </a:r>
          </a:p>
          <a:p>
            <a:pPr>
              <a:lnSpc>
                <a:spcPct val="90000"/>
              </a:lnSpc>
            </a:pPr>
            <a:r>
              <a:rPr lang="en-US"/>
              <a:t>&lt;wsdl:definitions .... &gt; &lt;wsdl:portType .... &gt; * &lt;wsdl:operation name="nmtoken" parameterOrder="nmtokens"&gt; </a:t>
            </a:r>
            <a:r>
              <a:rPr lang="en-US" b="1"/>
              <a:t>&lt;wsdl:input name="nmtoken"? message="qname"/&gt;</a:t>
            </a:r>
            <a:r>
              <a:rPr lang="en-US"/>
              <a:t> </a:t>
            </a:r>
            <a:r>
              <a:rPr lang="en-US" b="1"/>
              <a:t>&lt;wsdl:output name="nmtoken"? message="qname"/&gt;</a:t>
            </a:r>
            <a:r>
              <a:rPr lang="en-US"/>
              <a:t> </a:t>
            </a:r>
            <a:r>
              <a:rPr lang="en-US" b="1"/>
              <a:t>&lt;wsdl:fault name="nmtoken" message="qname"/&gt;*</a:t>
            </a:r>
            <a:r>
              <a:rPr lang="en-US"/>
              <a:t> &lt;/wsdl:operation&gt; &lt;/wsdl:portType &gt; &lt;/wsdl:definitions&gt; </a:t>
            </a:r>
          </a:p>
          <a:p>
            <a:pPr>
              <a:lnSpc>
                <a:spcPct val="90000"/>
              </a:lnSpc>
            </a:pPr>
            <a:r>
              <a:rPr lang="en-US"/>
              <a:t>The grammar for a solicit-response operation is:</a:t>
            </a:r>
          </a:p>
          <a:p>
            <a:pPr>
              <a:lnSpc>
                <a:spcPct val="90000"/>
              </a:lnSpc>
            </a:pPr>
            <a:r>
              <a:rPr lang="en-US"/>
              <a:t>&lt;wsdl:definitions .... &gt; &lt;wsdl:portType .... &gt; * &lt;wsdl:operation name="nmtoken" parameterOrder="nmtokens"&gt; </a:t>
            </a:r>
            <a:r>
              <a:rPr lang="en-US" b="1"/>
              <a:t>&lt;wsdl:output name="nmtoken"? message="qname"/&gt;</a:t>
            </a:r>
            <a:r>
              <a:rPr lang="en-US"/>
              <a:t> </a:t>
            </a:r>
            <a:r>
              <a:rPr lang="en-US" b="1"/>
              <a:t>&lt;wsdl:input name="nmtoken"? message="qname"/&gt;</a:t>
            </a:r>
            <a:r>
              <a:rPr lang="en-US"/>
              <a:t> </a:t>
            </a:r>
            <a:r>
              <a:rPr lang="en-US" b="1"/>
              <a:t>&lt;wsdl:fault name="nmtoken" message="qname"/&gt;*</a:t>
            </a:r>
            <a:r>
              <a:rPr lang="en-US"/>
              <a:t> &lt;/wsdl:operation&gt; &lt;/wsdl:portType &gt; &lt;/wsdl:definitions&gt; </a:t>
            </a:r>
          </a:p>
          <a:p>
            <a:pPr>
              <a:lnSpc>
                <a:spcPct val="90000"/>
              </a:lnSpc>
            </a:pPr>
            <a:r>
              <a:rPr lang="en-US"/>
              <a:t>The grammar for a notification operation is:</a:t>
            </a:r>
          </a:p>
          <a:p>
            <a:pPr>
              <a:lnSpc>
                <a:spcPct val="90000"/>
              </a:lnSpc>
            </a:pPr>
            <a:r>
              <a:rPr lang="en-US"/>
              <a:t>&lt;wsdl:definitions .... &gt; &lt;wsdl:portType .... &gt; * </a:t>
            </a:r>
            <a:r>
              <a:rPr lang="en-US" b="1"/>
              <a:t>&lt;wsdl:operation name="nmtoken"&gt;</a:t>
            </a:r>
            <a:r>
              <a:rPr lang="en-US"/>
              <a:t> </a:t>
            </a:r>
            <a:r>
              <a:rPr lang="en-US" b="1"/>
              <a:t>&lt;wsdl:output name="nmtoken"? message="qname"/&gt;</a:t>
            </a:r>
            <a:r>
              <a:rPr lang="en-US"/>
              <a:t> </a:t>
            </a:r>
            <a:r>
              <a:rPr lang="en-US" b="1"/>
              <a:t>&lt;/wsdl:operation&gt;</a:t>
            </a:r>
            <a:r>
              <a:rPr lang="en-US"/>
              <a:t> &lt;/wsdl:portType &gt; &lt;/wsdl:definitions&gt;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0C12-2C00-C743-97F6-4DE6F3D8D294}" type="slidenum">
              <a:rPr lang="en-US"/>
              <a:pPr/>
              <a:t>36</a:t>
            </a:fld>
            <a:endParaRPr lang="en-US"/>
          </a:p>
        </p:txBody>
      </p:sp>
      <p:sp>
        <p:nvSpPr>
          <p:cNvPr id="26521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65219" name="Rectangle 3"/>
          <p:cNvSpPr>
            <a:spLocks noGrp="1" noChangeArrowheads="1"/>
          </p:cNvSpPr>
          <p:nvPr>
            <p:ph type="body" idx="1"/>
          </p:nvPr>
        </p:nvSpPr>
        <p:spPr/>
        <p:txBody>
          <a:bodyPr/>
          <a:lstStyle/>
          <a:p>
            <a:r>
              <a:rPr lang="en-GB" dirty="0"/>
              <a:t>Style attribute could be </a:t>
            </a:r>
            <a:r>
              <a:rPr lang="en-GB" dirty="0" err="1"/>
              <a:t>rpc</a:t>
            </a:r>
            <a:r>
              <a:rPr lang="en-GB" dirty="0"/>
              <a:t> or document. </a:t>
            </a:r>
            <a:endParaRPr lang="en-GB"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400C12-2C00-C743-97F6-4DE6F3D8D294}" type="slidenum">
              <a:rPr lang="en-US"/>
              <a:pPr/>
              <a:t>43</a:t>
            </a:fld>
            <a:endParaRPr lang="en-US"/>
          </a:p>
        </p:txBody>
      </p:sp>
      <p:sp>
        <p:nvSpPr>
          <p:cNvPr id="265218"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265219" name="Rectangle 3"/>
          <p:cNvSpPr>
            <a:spLocks noGrp="1" noChangeArrowheads="1"/>
          </p:cNvSpPr>
          <p:nvPr>
            <p:ph type="body" idx="1"/>
          </p:nvPr>
        </p:nvSpPr>
        <p:spPr/>
        <p:txBody>
          <a:bodyPr/>
          <a:lstStyle/>
          <a:p>
            <a:r>
              <a:rPr lang="en-GB"/>
              <a:t>Style attribute could be rpc or document. If it is document, then the document will be passed to the service unchanged. If it is rpc, then parameters are passed to the service instead.</a:t>
            </a:r>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targetNamespace</a:t>
            </a:r>
            <a:r>
              <a:rPr lang="en-US" baseline="0" dirty="0" smtClean="0"/>
              <a:t> is used to identify the namespace for the service components that will be defined in this document</a:t>
            </a:r>
          </a:p>
          <a:p>
            <a:endParaRPr lang="en-US" baseline="0" dirty="0" smtClean="0"/>
          </a:p>
          <a:p>
            <a:r>
              <a:rPr lang="en-US" baseline="0" dirty="0" err="1" smtClean="0"/>
              <a:t>xmlns:tns</a:t>
            </a:r>
            <a:r>
              <a:rPr lang="en-US" baseline="0" dirty="0" smtClean="0"/>
              <a:t> is used to define a namespace that can be used to refer to service components within this document (as </a:t>
            </a:r>
            <a:r>
              <a:rPr lang="en-US" baseline="0" dirty="0" err="1" smtClean="0"/>
              <a:t>qnames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CCA89FE-0CE2-C141-BFE5-6F4ABC544C0B}" type="slidenum">
              <a:rPr lang="en-US" smtClean="0"/>
              <a:t>50</a:t>
            </a:fld>
            <a:endParaRPr lang="en-US"/>
          </a:p>
        </p:txBody>
      </p:sp>
    </p:spTree>
    <p:extLst>
      <p:ext uri="{BB962C8B-B14F-4D97-AF65-F5344CB8AC3E}">
        <p14:creationId xmlns:p14="http://schemas.microsoft.com/office/powerpoint/2010/main" val="2122498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targetNamespace</a:t>
            </a:r>
            <a:r>
              <a:rPr lang="en-US" baseline="0" dirty="0" smtClean="0"/>
              <a:t> is used to identify the namespace for the service components that will be defined in this document</a:t>
            </a:r>
          </a:p>
          <a:p>
            <a:endParaRPr lang="en-US" baseline="0" dirty="0" smtClean="0"/>
          </a:p>
          <a:p>
            <a:r>
              <a:rPr lang="en-US" baseline="0" dirty="0" err="1" smtClean="0"/>
              <a:t>xmlns:tns</a:t>
            </a:r>
            <a:r>
              <a:rPr lang="en-US" baseline="0" dirty="0" smtClean="0"/>
              <a:t> is used to define a namespace that can be used to refer to service components within this document (as </a:t>
            </a:r>
            <a:r>
              <a:rPr lang="en-US" baseline="0" dirty="0" err="1" smtClean="0"/>
              <a:t>qnames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CCA89FE-0CE2-C141-BFE5-6F4ABC544C0B}" type="slidenum">
              <a:rPr lang="en-US" smtClean="0"/>
              <a:t>56</a:t>
            </a:fld>
            <a:endParaRPr lang="en-US"/>
          </a:p>
        </p:txBody>
      </p:sp>
    </p:spTree>
    <p:extLst>
      <p:ext uri="{BB962C8B-B14F-4D97-AF65-F5344CB8AC3E}">
        <p14:creationId xmlns:p14="http://schemas.microsoft.com/office/powerpoint/2010/main" val="212249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gradFill rotWithShape="1">
          <a:gsLst>
            <a:gs pos="0">
              <a:srgbClr val="014359"/>
            </a:gs>
            <a:gs pos="50000">
              <a:srgbClr val="014359"/>
            </a:gs>
            <a:gs pos="100000">
              <a:srgbClr val="007275"/>
            </a:gs>
          </a:gsLst>
          <a:lin ang="5400000"/>
        </a:gradFill>
        <a:effectLst/>
      </p:bgPr>
    </p:bg>
    <p:spTree>
      <p:nvGrpSpPr>
        <p:cNvPr id="1" name=""/>
        <p:cNvGrpSpPr/>
        <p:nvPr/>
      </p:nvGrpSpPr>
      <p:grpSpPr>
        <a:xfrm>
          <a:off x="0" y="0"/>
          <a:ext cx="0" cy="0"/>
          <a:chOff x="0" y="0"/>
          <a:chExt cx="0" cy="0"/>
        </a:xfrm>
      </p:grpSpPr>
      <p:sp>
        <p:nvSpPr>
          <p:cNvPr id="10242" name="Rectangle 1026"/>
          <p:cNvSpPr>
            <a:spLocks noGrp="1" noChangeArrowheads="1"/>
          </p:cNvSpPr>
          <p:nvPr>
            <p:ph type="ctrTitle"/>
          </p:nvPr>
        </p:nvSpPr>
        <p:spPr>
          <a:xfrm>
            <a:off x="323999" y="1700213"/>
            <a:ext cx="8496000" cy="2160587"/>
          </a:xfrm>
        </p:spPr>
        <p:txBody>
          <a:bodyPr lIns="91440" anchor="b"/>
          <a:lstStyle>
            <a:lvl1pPr algn="l">
              <a:defRPr sz="7200">
                <a:solidFill>
                  <a:schemeClr val="bg1"/>
                </a:solidFill>
              </a:defRPr>
            </a:lvl1pPr>
          </a:lstStyle>
          <a:p>
            <a:r>
              <a:rPr lang="en-GB" smtClean="0"/>
              <a:t>Click to edit Master title style</a:t>
            </a:r>
            <a:endParaRPr lang="en-GB" dirty="0"/>
          </a:p>
        </p:txBody>
      </p:sp>
      <p:sp>
        <p:nvSpPr>
          <p:cNvPr id="10243" name="Rectangle 1027"/>
          <p:cNvSpPr>
            <a:spLocks noGrp="1" noChangeArrowheads="1"/>
          </p:cNvSpPr>
          <p:nvPr>
            <p:ph type="subTitle" idx="1"/>
          </p:nvPr>
        </p:nvSpPr>
        <p:spPr>
          <a:xfrm>
            <a:off x="324000" y="3860800"/>
            <a:ext cx="8496000" cy="1946275"/>
          </a:xfrm>
        </p:spPr>
        <p:txBody>
          <a:bodyPr lIns="91440"/>
          <a:lstStyle>
            <a:lvl1pPr marL="0" indent="0">
              <a:buFontTx/>
              <a:buNone/>
              <a:defRPr sz="3600">
                <a:solidFill>
                  <a:srgbClr val="B1D3D6"/>
                </a:solidFill>
              </a:defRPr>
            </a:lvl1pPr>
          </a:lstStyle>
          <a:p>
            <a:r>
              <a:rPr lang="en-GB" smtClean="0"/>
              <a:t>Click to edit Master subtitle style</a:t>
            </a:r>
            <a:endParaRPr lang="en-GB" dirty="0"/>
          </a:p>
        </p:txBody>
      </p:sp>
      <p:pic>
        <p:nvPicPr>
          <p:cNvPr id="5"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51550" y="381000"/>
            <a:ext cx="2695575" cy="584200"/>
          </a:xfrm>
          <a:prstGeom prst="rect">
            <a:avLst/>
          </a:prstGeom>
          <a:noFill/>
          <a:extLst>
            <a:ext uri="{909E8E84-426E-40dd-AFC4-6F175D3DCCD1}">
              <a14:hiddenFill xmlns:a14="http://schemas.microsoft.com/office/drawing/2010/main">
                <a:solidFill>
                  <a:srgbClr val="FFFFFF"/>
                </a:solidFill>
              </a14:hiddenFill>
            </a:ext>
          </a:extLst>
        </p:spPr>
      </p:pic>
      <p:sp>
        <p:nvSpPr>
          <p:cNvPr id="19" name="Text Placeholder 18"/>
          <p:cNvSpPr>
            <a:spLocks noGrp="1"/>
          </p:cNvSpPr>
          <p:nvPr>
            <p:ph type="body" sz="quarter" idx="10" hasCustomPrompt="1"/>
          </p:nvPr>
        </p:nvSpPr>
        <p:spPr>
          <a:xfrm>
            <a:off x="324000" y="5807075"/>
            <a:ext cx="8496000" cy="882860"/>
          </a:xfrm>
        </p:spPr>
        <p:txBody>
          <a:bodyPr/>
          <a:lstStyle>
            <a:lvl1pPr marL="90000" indent="0">
              <a:spcAft>
                <a:spcPts val="0"/>
              </a:spcAft>
              <a:buNone/>
              <a:defRPr sz="2000" baseline="0">
                <a:solidFill>
                  <a:srgbClr val="B1D3D6"/>
                </a:solidFill>
              </a:defRPr>
            </a:lvl1pPr>
          </a:lstStyle>
          <a:p>
            <a:pPr lvl="0"/>
            <a:r>
              <a:rPr lang="en-US" dirty="0" smtClean="0"/>
              <a:t>Click to add author </a:t>
            </a:r>
            <a:br>
              <a:rPr lang="en-US" dirty="0" smtClean="0"/>
            </a:br>
            <a:r>
              <a:rPr lang="en-US" dirty="0" smtClean="0"/>
              <a:t>and date</a:t>
            </a:r>
          </a:p>
        </p:txBody>
      </p:sp>
      <p:pic>
        <p:nvPicPr>
          <p:cNvPr id="6" name="Picture 5" descr="Electronics_and_Computer_Science_BLACK-2.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3999" y="381000"/>
            <a:ext cx="2163119" cy="5842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sp>
        <p:nvSpPr>
          <p:cNvPr id="281602" name="Rectangle 2"/>
          <p:cNvSpPr>
            <a:spLocks noGrp="1" noChangeArrowheads="1"/>
          </p:cNvSpPr>
          <p:nvPr>
            <p:ph type="ctrTitle" sz="quarter"/>
          </p:nvPr>
        </p:nvSpPr>
        <p:spPr>
          <a:xfrm>
            <a:off x="685800" y="1219200"/>
            <a:ext cx="7772400" cy="1143000"/>
          </a:xfrm>
        </p:spPr>
        <p:txBody>
          <a:bodyPr/>
          <a:lstStyle>
            <a:lvl1pPr>
              <a:defRPr/>
            </a:lvl1pPr>
          </a:lstStyle>
          <a:p>
            <a:pPr lvl="0"/>
            <a:r>
              <a:rPr lang="en-US" noProof="0" smtClean="0"/>
              <a:t>Click to edit title style</a:t>
            </a:r>
          </a:p>
        </p:txBody>
      </p:sp>
      <p:sp>
        <p:nvSpPr>
          <p:cNvPr id="281603" name="Rectangle 3"/>
          <p:cNvSpPr>
            <a:spLocks noGrp="1" noChangeArrowheads="1"/>
          </p:cNvSpPr>
          <p:nvPr>
            <p:ph type="subTitle" sz="quarter" idx="1"/>
          </p:nvPr>
        </p:nvSpPr>
        <p:spPr>
          <a:xfrm>
            <a:off x="1371600" y="3048000"/>
            <a:ext cx="6400800" cy="1752600"/>
          </a:xfrm>
        </p:spPr>
        <p:txBody>
          <a:bodyPr/>
          <a:lstStyle>
            <a:lvl1pPr marL="0" indent="0" algn="ctr">
              <a:buFont typeface="Monotype Sorts" charset="0"/>
              <a:buNone/>
              <a:defRPr/>
            </a:lvl1pPr>
          </a:lstStyle>
          <a:p>
            <a:pPr lvl="0"/>
            <a:r>
              <a:rPr lang="en-US" noProof="0" smtClean="0"/>
              <a:t>Click to edit Master subtitle style</a:t>
            </a:r>
          </a:p>
        </p:txBody>
      </p:sp>
    </p:spTree>
    <p:extLst>
      <p:ext uri="{BB962C8B-B14F-4D97-AF65-F5344CB8AC3E}">
        <p14:creationId xmlns:p14="http://schemas.microsoft.com/office/powerpoint/2010/main" val="2019152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723900"/>
          </a:xfrm>
        </p:spPr>
        <p:txBody>
          <a:bodyPr/>
          <a:lstStyle/>
          <a:p>
            <a:r>
              <a:rPr lang="en-GB" smtClean="0"/>
              <a:t>Click to edit Master title style</a:t>
            </a:r>
            <a:endParaRPr lang="en-US"/>
          </a:p>
        </p:txBody>
      </p:sp>
      <p:sp>
        <p:nvSpPr>
          <p:cNvPr id="3" name="Text Placeholder 2"/>
          <p:cNvSpPr>
            <a:spLocks noGrp="1"/>
          </p:cNvSpPr>
          <p:nvPr>
            <p:ph type="body" sz="half" idx="1"/>
          </p:nvPr>
        </p:nvSpPr>
        <p:spPr>
          <a:xfrm>
            <a:off x="152400" y="762000"/>
            <a:ext cx="4305300" cy="548640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hart Placeholder 3"/>
          <p:cNvSpPr>
            <a:spLocks noGrp="1"/>
          </p:cNvSpPr>
          <p:nvPr>
            <p:ph type="chart" sz="half" idx="2"/>
          </p:nvPr>
        </p:nvSpPr>
        <p:spPr>
          <a:xfrm>
            <a:off x="4610100" y="762000"/>
            <a:ext cx="4305300" cy="5486400"/>
          </a:xfrm>
        </p:spPr>
        <p:txBody>
          <a:bodyPr/>
          <a:lstStyle/>
          <a:p>
            <a:endParaRPr lang="en-US"/>
          </a:p>
        </p:txBody>
      </p:sp>
      <p:sp>
        <p:nvSpPr>
          <p:cNvPr id="5" name="Date Placeholder 4"/>
          <p:cNvSpPr>
            <a:spLocks noGrp="1"/>
          </p:cNvSpPr>
          <p:nvPr>
            <p:ph type="dt" sz="half" idx="10"/>
          </p:nvPr>
        </p:nvSpPr>
        <p:spPr>
          <a:xfrm>
            <a:off x="381000" y="6172200"/>
            <a:ext cx="76200" cy="457200"/>
          </a:xfrm>
        </p:spPr>
        <p:txBody>
          <a:bodyPr/>
          <a:lstStyle>
            <a:lvl1pPr>
              <a:defRPr/>
            </a:lvl1pPr>
          </a:lstStyle>
          <a:p>
            <a:endParaRPr lang="en-US"/>
          </a:p>
        </p:txBody>
      </p:sp>
      <p:sp>
        <p:nvSpPr>
          <p:cNvPr id="6" name="Footer Placeholder 5"/>
          <p:cNvSpPr>
            <a:spLocks noGrp="1"/>
          </p:cNvSpPr>
          <p:nvPr>
            <p:ph type="ftr" sz="quarter" idx="11"/>
          </p:nvPr>
        </p:nvSpPr>
        <p:spPr>
          <a:xfrm>
            <a:off x="0" y="6477000"/>
            <a:ext cx="3810000" cy="381000"/>
          </a:xfrm>
        </p:spPr>
        <p:txBody>
          <a:bodyPr/>
          <a:lstStyle>
            <a:lvl1pPr>
              <a:defRPr/>
            </a:lvl1pPr>
          </a:lstStyle>
          <a:p>
            <a:endParaRPr lang="en-US"/>
          </a:p>
        </p:txBody>
      </p:sp>
      <p:sp>
        <p:nvSpPr>
          <p:cNvPr id="7" name="Slide Number Placeholder 6"/>
          <p:cNvSpPr>
            <a:spLocks noGrp="1"/>
          </p:cNvSpPr>
          <p:nvPr>
            <p:ph type="sldNum" sz="quarter" idx="12"/>
          </p:nvPr>
        </p:nvSpPr>
        <p:spPr>
          <a:xfrm>
            <a:off x="7239000" y="6477000"/>
            <a:ext cx="1905000" cy="381000"/>
          </a:xfrm>
        </p:spPr>
        <p:txBody>
          <a:bodyPr/>
          <a:lstStyle>
            <a:lvl1pPr>
              <a:defRPr/>
            </a:lvl1pPr>
          </a:lstStyle>
          <a:p>
            <a:r>
              <a:rPr lang="en-US"/>
              <a:t>Part 6: WSDL   </a:t>
            </a:r>
            <a:fld id="{5830A49B-0B43-B14D-B46C-8D71624642BD}" type="slidenum">
              <a:rPr lang="en-US"/>
              <a:pPr/>
              <a:t>‹#›</a:t>
            </a:fld>
            <a:endParaRPr lang="en-US"/>
          </a:p>
        </p:txBody>
      </p:sp>
    </p:spTree>
    <p:extLst>
      <p:ext uri="{BB962C8B-B14F-4D97-AF65-F5344CB8AC3E}">
        <p14:creationId xmlns:p14="http://schemas.microsoft.com/office/powerpoint/2010/main" val="1007696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8"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lvl1pPr>
              <a:defRPr sz="3200"/>
            </a:lvl1pPr>
          </a:lstStyle>
          <a:p>
            <a:r>
              <a:rPr lang="en-GB" smtClean="0"/>
              <a:t>Click to edit Master title style</a:t>
            </a:r>
            <a:endParaRPr lang="en-US" dirty="0"/>
          </a:p>
        </p:txBody>
      </p:sp>
      <p:sp>
        <p:nvSpPr>
          <p:cNvPr id="10" name="Date Placeholder 9"/>
          <p:cNvSpPr>
            <a:spLocks noGrp="1"/>
          </p:cNvSpPr>
          <p:nvPr>
            <p:ph type="dt" sz="half" idx="10"/>
          </p:nvPr>
        </p:nvSpPr>
        <p:spPr/>
        <p:txBody>
          <a:bodyPr/>
          <a:lstStyle/>
          <a:p>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03AC6681-E0FD-2C4C-B392-04A572FD2AAE}" type="slidenum">
              <a:rPr lang="en-US" smtClean="0"/>
              <a:pPr/>
              <a:t>‹#›</a:t>
            </a:fld>
            <a:endParaRPr lang="en-US" dirty="0"/>
          </a:p>
        </p:txBody>
      </p:sp>
      <p:sp>
        <p:nvSpPr>
          <p:cNvPr id="13" name="Rectangle 3"/>
          <p:cNvSpPr>
            <a:spLocks noGrp="1" noChangeArrowheads="1"/>
          </p:cNvSpPr>
          <p:nvPr>
            <p:ph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a:lnSpc>
                <a:spcPct val="100000"/>
              </a:lnSpc>
              <a:spcAft>
                <a:spcPts val="1800"/>
              </a:spcAft>
              <a:defRPr/>
            </a:lvl1pPr>
            <a:lvl2pPr marL="540000" indent="-180000">
              <a:lnSpc>
                <a:spcPct val="100000"/>
              </a:lnSpc>
              <a:spcAft>
                <a:spcPts val="1200"/>
              </a:spcAft>
              <a:buFont typeface="Lucida Grande"/>
              <a:buChar char="–"/>
              <a:defRPr/>
            </a:lvl2pPr>
            <a:lvl3pPr marL="810000" indent="-180000">
              <a:lnSpc>
                <a:spcPct val="100000"/>
              </a:lnSpc>
              <a:spcAft>
                <a:spcPts val="1200"/>
              </a:spcAft>
              <a:buFont typeface="Lucida Grande"/>
              <a:buChar char="–"/>
              <a:defRPr/>
            </a:lvl3pPr>
            <a:lvl4pPr marL="1080000" indent="-180000">
              <a:lnSpc>
                <a:spcPct val="100000"/>
              </a:lnSpc>
              <a:spcAft>
                <a:spcPts val="1200"/>
              </a:spcAft>
              <a:buFont typeface="Lucida Grande"/>
              <a:buChar char="–"/>
              <a:defRPr/>
            </a:lvl4pPr>
            <a:lvl5pPr marL="1350000" indent="-180000">
              <a:lnSpc>
                <a:spcPct val="100000"/>
              </a:lnSpc>
              <a:spcAft>
                <a:spcPts val="1200"/>
              </a:spcAft>
              <a:buFont typeface="Lucida Grande"/>
              <a:buChar cha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000" y="1700214"/>
            <a:ext cx="8496000" cy="4113268"/>
          </a:xfrm>
        </p:spPr>
        <p:txBody>
          <a:bodyPr anchor="ctr"/>
          <a:lstStyle>
            <a:lvl1pPr algn="r">
              <a:defRPr sz="7200" b="0" i="0" cap="none">
                <a:solidFill>
                  <a:schemeClr val="bg1"/>
                </a:solidFill>
              </a:defRPr>
            </a:lvl1pPr>
          </a:lstStyle>
          <a:p>
            <a:r>
              <a:rPr lang="en-GB" smtClean="0"/>
              <a:t>Click to edit Master title style</a:t>
            </a:r>
            <a:endParaRPr lang="en-US" dirty="0"/>
          </a:p>
        </p:txBody>
      </p:sp>
      <p:pic>
        <p:nvPicPr>
          <p:cNvPr id="9"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38925" y="381000"/>
            <a:ext cx="2139950" cy="4651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12" name="Picture Placeholder 11"/>
          <p:cNvSpPr>
            <a:spLocks noGrp="1"/>
          </p:cNvSpPr>
          <p:nvPr>
            <p:ph type="pic" sz="quarter" idx="14"/>
          </p:nvPr>
        </p:nvSpPr>
        <p:spPr>
          <a:xfrm>
            <a:off x="0" y="0"/>
            <a:ext cx="9144000" cy="6858000"/>
          </a:xfrm>
        </p:spPr>
        <p:txBody>
          <a:bodyPr/>
          <a:lstStyle>
            <a:lvl1pPr marL="90000" indent="0">
              <a:buNone/>
              <a:defRPr>
                <a:solidFill>
                  <a:srgbClr val="FFFFFF"/>
                </a:solidFill>
              </a:defRPr>
            </a:lvl1pPr>
          </a:lstStyle>
          <a:p>
            <a:r>
              <a:rPr lang="en-GB" smtClean="0"/>
              <a:t>Drag picture to placeholder or click icon to add</a:t>
            </a:r>
            <a:endParaRPr lang="en-US" dirty="0"/>
          </a:p>
        </p:txBody>
      </p:sp>
      <p:sp>
        <p:nvSpPr>
          <p:cNvPr id="2" name="Title 1"/>
          <p:cNvSpPr>
            <a:spLocks noGrp="1"/>
          </p:cNvSpPr>
          <p:nvPr>
            <p:ph type="title"/>
          </p:nvPr>
        </p:nvSpPr>
        <p:spPr>
          <a:xfrm>
            <a:off x="324000" y="4406900"/>
            <a:ext cx="8496000" cy="1362075"/>
          </a:xfrm>
          <a:effectLst>
            <a:outerShdw blurRad="76200" dist="12700" dir="2700000" algn="tl" rotWithShape="0">
              <a:prstClr val="black"/>
            </a:outerShdw>
          </a:effectLst>
        </p:spPr>
        <p:txBody>
          <a:bodyPr/>
          <a:lstStyle>
            <a:lvl1pPr algn="l">
              <a:defRPr sz="4800" b="0" i="0" cap="none">
                <a:solidFill>
                  <a:srgbClr val="FFFFFF"/>
                </a:solidFill>
              </a:defRPr>
            </a:lvl1pPr>
          </a:lstStyle>
          <a:p>
            <a:r>
              <a:rPr lang="en-GB" smtClean="0"/>
              <a:t>Click to edit Master title style</a:t>
            </a:r>
            <a:endParaRPr lang="en-US" dirty="0"/>
          </a:p>
        </p:txBody>
      </p:sp>
      <p:sp>
        <p:nvSpPr>
          <p:cNvPr id="5" name="Text Placeholder 2"/>
          <p:cNvSpPr>
            <a:spLocks noGrp="1"/>
          </p:cNvSpPr>
          <p:nvPr>
            <p:ph type="body" idx="1" hasCustomPrompt="1"/>
          </p:nvPr>
        </p:nvSpPr>
        <p:spPr>
          <a:xfrm>
            <a:off x="324000" y="5768975"/>
            <a:ext cx="8496000" cy="395288"/>
          </a:xfrm>
          <a:effectLst>
            <a:outerShdw blurRad="76200" dist="12700" dir="2700000" algn="tl" rotWithShape="0">
              <a:prstClr val="black"/>
            </a:outerShdw>
          </a:effectLst>
        </p:spPr>
        <p:txBody>
          <a:bodyPr anchor="b"/>
          <a:lstStyle>
            <a:lvl1pPr marL="0" indent="0">
              <a:buNone/>
              <a:defRPr sz="1600" b="1">
                <a:solidFill>
                  <a:srgbClr val="FFFFF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dirty="0" smtClean="0"/>
              <a:t>Click to add image URI</a:t>
            </a:r>
          </a:p>
        </p:txBody>
      </p:sp>
    </p:spTree>
    <p:extLst>
      <p:ext uri="{BB962C8B-B14F-4D97-AF65-F5344CB8AC3E}">
        <p14:creationId xmlns:p14="http://schemas.microsoft.com/office/powerpoint/2010/main" val="2850557122"/>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24000" y="1682750"/>
            <a:ext cx="4095600" cy="44894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Content Placeholder 3"/>
          <p:cNvSpPr>
            <a:spLocks noGrp="1"/>
          </p:cNvSpPr>
          <p:nvPr>
            <p:ph sz="half" idx="2"/>
          </p:nvPr>
        </p:nvSpPr>
        <p:spPr>
          <a:xfrm>
            <a:off x="4724400" y="1682750"/>
            <a:ext cx="4095600" cy="4489449"/>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1"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2" name="Footer Placeholder 11"/>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4000" y="1682750"/>
            <a:ext cx="4095600"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324000" y="2322511"/>
            <a:ext cx="4095600" cy="3849689"/>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724399" y="1682750"/>
            <a:ext cx="4094164"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24399" y="2322511"/>
            <a:ext cx="4094164" cy="384969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2"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13" name="Date Placeholder 12"/>
          <p:cNvSpPr>
            <a:spLocks noGrp="1"/>
          </p:cNvSpPr>
          <p:nvPr>
            <p:ph type="dt" sz="half" idx="10"/>
          </p:nvPr>
        </p:nvSpPr>
        <p:spPr/>
        <p:txBody>
          <a:bodyPr/>
          <a:lstStyle/>
          <a:p>
            <a:endParaRPr lang="en-US" dirty="0"/>
          </a:p>
        </p:txBody>
      </p:sp>
      <p:sp>
        <p:nvSpPr>
          <p:cNvPr id="14" name="Footer Placeholder 13"/>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324000" y="1682750"/>
            <a:ext cx="8496000" cy="4489450"/>
          </a:xfrm>
        </p:spPr>
        <p:txBody>
          <a:bodyPr/>
          <a:lstStyle/>
          <a:p>
            <a:pPr lvl="0"/>
            <a:r>
              <a:rPr lang="en-GB" noProof="0" smtClean="0"/>
              <a:t>Click icon to add table</a:t>
            </a:r>
            <a:endParaRPr lang="en-US" noProof="0" dirty="0" smtClean="0"/>
          </a:p>
        </p:txBody>
      </p:sp>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6" name="Date Placeholder 5"/>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4000" y="900000"/>
            <a:ext cx="84960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
        <p:nvSpPr>
          <p:cNvPr id="1027" name="Rectangle 3"/>
          <p:cNvSpPr>
            <a:spLocks noGrp="1" noChangeArrowheads="1"/>
          </p:cNvSpPr>
          <p:nvPr>
            <p:ph type="body"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2" name="Rectangle 4"/>
          <p:cNvSpPr>
            <a:spLocks noGrp="1" noChangeArrowheads="1"/>
          </p:cNvSpPr>
          <p:nvPr>
            <p:ph type="dt" sz="half" idx="2"/>
          </p:nvPr>
        </p:nvSpPr>
        <p:spPr bwMode="auto">
          <a:xfrm>
            <a:off x="324000" y="6324600"/>
            <a:ext cx="1752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400" dirty="0">
                <a:latin typeface="Georgia"/>
                <a:ea typeface="ＭＳ Ｐゴシック" pitchFamily="-106" charset="-128"/>
                <a:cs typeface="Georgia"/>
              </a:defRPr>
            </a:lvl1pPr>
          </a:lstStyle>
          <a:p>
            <a:endParaRPr lang="en-US" dirty="0"/>
          </a:p>
        </p:txBody>
      </p:sp>
      <p:sp>
        <p:nvSpPr>
          <p:cNvPr id="3" name="Rectangle 5"/>
          <p:cNvSpPr>
            <a:spLocks noGrp="1" noChangeArrowheads="1"/>
          </p:cNvSpPr>
          <p:nvPr>
            <p:ph type="ftr" sz="quarter" idx="3"/>
          </p:nvPr>
        </p:nvSpPr>
        <p:spPr bwMode="auto">
          <a:xfrm>
            <a:off x="3048000" y="6324600"/>
            <a:ext cx="2895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dirty="0">
                <a:latin typeface="Georgia"/>
                <a:ea typeface="ＭＳ Ｐゴシック" pitchFamily="-106" charset="-128"/>
                <a:cs typeface="Georgia"/>
              </a:defRPr>
            </a:lvl1pPr>
          </a:lstStyle>
          <a:p>
            <a:endParaRPr lang="en-US" dirty="0"/>
          </a:p>
        </p:txBody>
      </p:sp>
      <p:sp>
        <p:nvSpPr>
          <p:cNvPr id="1030" name="Rectangle 6"/>
          <p:cNvSpPr>
            <a:spLocks noGrp="1" noChangeArrowheads="1"/>
          </p:cNvSpPr>
          <p:nvPr>
            <p:ph type="sldNum" sz="quarter" idx="4"/>
          </p:nvPr>
        </p:nvSpPr>
        <p:spPr bwMode="auto">
          <a:xfrm>
            <a:off x="7067400" y="6316662"/>
            <a:ext cx="1752600" cy="312738"/>
          </a:xfrm>
          <a:prstGeom prst="rect">
            <a:avLst/>
          </a:prstGeom>
          <a:noFill/>
          <a:ln w="9525">
            <a:noFill/>
            <a:miter lim="800000"/>
            <a:headEnd/>
            <a:tailEnd/>
          </a:ln>
        </p:spPr>
        <p:txBody>
          <a:bodyPr vert="horz" wrap="square" lIns="91440" tIns="45720" rIns="0" bIns="45720" numCol="1" anchor="t" anchorCtr="0" compatLnSpc="1">
            <a:prstTxWarp prst="textNoShape">
              <a:avLst/>
            </a:prstTxWarp>
          </a:bodyPr>
          <a:lstStyle>
            <a:lvl1pPr algn="r">
              <a:defRPr sz="1400">
                <a:latin typeface="Georgia"/>
                <a:ea typeface="ＭＳ Ｐゴシック" pitchFamily="-106" charset="-128"/>
                <a:cs typeface="Georgia"/>
              </a:defRPr>
            </a:lvl1pPr>
          </a:lstStyle>
          <a:p>
            <a:fld id="{03AC6681-E0FD-2C4C-B392-04A572FD2AA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51" r:id="rId4"/>
    <p:sldLayoutId id="2147483742" r:id="rId5"/>
    <p:sldLayoutId id="2147483743" r:id="rId6"/>
    <p:sldLayoutId id="2147483750" r:id="rId7"/>
    <p:sldLayoutId id="2147483744" r:id="rId8"/>
    <p:sldLayoutId id="2147483745" r:id="rId9"/>
    <p:sldLayoutId id="2147483752" r:id="rId10"/>
    <p:sldLayoutId id="2147483753" r:id="rId11"/>
  </p:sldLayoutIdLst>
  <p:hf sldNum="0" hdr="0" ftr="0" dt="0"/>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2pPr>
      <a:lvl3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3pPr>
      <a:lvl4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4pPr>
      <a:lvl5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5pPr>
      <a:lvl6pPr marL="4572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6pPr>
      <a:lvl7pPr marL="9144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7pPr>
      <a:lvl8pPr marL="13716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8pPr>
      <a:lvl9pPr marL="18288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9pPr>
    </p:titleStyle>
    <p:bodyStyle>
      <a:lvl1pPr marL="174625" indent="-174625" algn="l" rtl="0" eaLnBrk="1" fontAlgn="base" hangingPunct="1">
        <a:spcBef>
          <a:spcPct val="0"/>
        </a:spcBef>
        <a:spcAft>
          <a:spcPts val="1800"/>
        </a:spcAft>
        <a:buFont typeface="Arial"/>
        <a:buChar char="•"/>
        <a:defRPr sz="2400">
          <a:solidFill>
            <a:schemeClr val="tx1"/>
          </a:solidFill>
          <a:latin typeface="+mn-lt"/>
          <a:ea typeface="+mn-ea"/>
          <a:cs typeface="+mn-cs"/>
        </a:defRPr>
      </a:lvl1pPr>
      <a:lvl2pPr marL="449263" indent="-176213" algn="l" rtl="0" eaLnBrk="1" fontAlgn="base" hangingPunct="1">
        <a:spcBef>
          <a:spcPct val="0"/>
        </a:spcBef>
        <a:spcAft>
          <a:spcPts val="1200"/>
        </a:spcAft>
        <a:buFont typeface="Lucida Grande"/>
        <a:buChar char="-"/>
        <a:defRPr sz="2000">
          <a:solidFill>
            <a:schemeClr val="tx1"/>
          </a:solidFill>
          <a:latin typeface="+mn-lt"/>
          <a:ea typeface="+mn-ea"/>
        </a:defRPr>
      </a:lvl2pPr>
      <a:lvl3pPr marL="722313" indent="-185738" algn="l" rtl="0" eaLnBrk="1" fontAlgn="base" hangingPunct="1">
        <a:spcBef>
          <a:spcPct val="0"/>
        </a:spcBef>
        <a:spcAft>
          <a:spcPts val="1200"/>
        </a:spcAft>
        <a:buFont typeface="Lucida Grande"/>
        <a:buChar char="-"/>
        <a:defRPr sz="2000">
          <a:solidFill>
            <a:schemeClr val="tx1"/>
          </a:solidFill>
          <a:latin typeface="+mn-lt"/>
          <a:ea typeface="+mn-ea"/>
        </a:defRPr>
      </a:lvl3pPr>
      <a:lvl4pPr marL="985838" indent="-176213" algn="l" rtl="0" eaLnBrk="1" fontAlgn="base" hangingPunct="1">
        <a:spcBef>
          <a:spcPct val="0"/>
        </a:spcBef>
        <a:spcAft>
          <a:spcPts val="1200"/>
        </a:spcAft>
        <a:buFont typeface="Lucida Grande"/>
        <a:buChar char="-"/>
        <a:defRPr sz="2000">
          <a:solidFill>
            <a:schemeClr val="tx1"/>
          </a:solidFill>
          <a:latin typeface="+mn-lt"/>
          <a:ea typeface="+mn-ea"/>
        </a:defRPr>
      </a:lvl4pPr>
      <a:lvl5pPr marL="1258888" indent="-185738" algn="l" rtl="0" eaLnBrk="1" fontAlgn="base" hangingPunct="1">
        <a:spcBef>
          <a:spcPct val="0"/>
        </a:spcBef>
        <a:spcAft>
          <a:spcPts val="1200"/>
        </a:spcAft>
        <a:buFont typeface="Lucida Grande"/>
        <a:buChar char="-"/>
        <a:defRPr sz="2000">
          <a:solidFill>
            <a:schemeClr val="tx1"/>
          </a:solidFill>
          <a:latin typeface="+mn-lt"/>
          <a:ea typeface="+mn-ea"/>
        </a:defRPr>
      </a:lvl5pPr>
      <a:lvl6pPr marL="2514600" indent="-228600" algn="l" rtl="0" eaLnBrk="1" fontAlgn="base" hangingPunct="1">
        <a:lnSpc>
          <a:spcPct val="90000"/>
        </a:lnSpc>
        <a:spcBef>
          <a:spcPct val="20000"/>
        </a:spcBef>
        <a:spcAft>
          <a:spcPct val="0"/>
        </a:spcAft>
        <a:buChar char="»"/>
        <a:defRPr sz="2400">
          <a:solidFill>
            <a:schemeClr val="tx1"/>
          </a:solidFill>
          <a:latin typeface="+mn-lt"/>
          <a:ea typeface="+mn-ea"/>
        </a:defRPr>
      </a:lvl6pPr>
      <a:lvl7pPr marL="2971800" indent="-228600" algn="l" rtl="0" eaLnBrk="1" fontAlgn="base" hangingPunct="1">
        <a:lnSpc>
          <a:spcPct val="90000"/>
        </a:lnSpc>
        <a:spcBef>
          <a:spcPct val="20000"/>
        </a:spcBef>
        <a:spcAft>
          <a:spcPct val="0"/>
        </a:spcAft>
        <a:buChar char="»"/>
        <a:defRPr sz="2400">
          <a:solidFill>
            <a:schemeClr val="tx1"/>
          </a:solidFill>
          <a:latin typeface="+mn-lt"/>
          <a:ea typeface="+mn-ea"/>
        </a:defRPr>
      </a:lvl7pPr>
      <a:lvl8pPr marL="3429000" indent="-228600" algn="l" rtl="0" eaLnBrk="1" fontAlgn="base" hangingPunct="1">
        <a:lnSpc>
          <a:spcPct val="90000"/>
        </a:lnSpc>
        <a:spcBef>
          <a:spcPct val="20000"/>
        </a:spcBef>
        <a:spcAft>
          <a:spcPct val="0"/>
        </a:spcAft>
        <a:buChar char="»"/>
        <a:defRPr sz="2400">
          <a:solidFill>
            <a:schemeClr val="tx1"/>
          </a:solidFill>
          <a:latin typeface="+mn-lt"/>
          <a:ea typeface="+mn-ea"/>
        </a:defRPr>
      </a:lvl8pPr>
      <a:lvl9pPr marL="3886200" indent="-228600" algn="l" rtl="0" eaLnBrk="1" fontAlgn="base" hangingPunct="1">
        <a:lnSpc>
          <a:spcPct val="90000"/>
        </a:lnSpc>
        <a:spcBef>
          <a:spcPct val="20000"/>
        </a:spcBef>
        <a:spcAft>
          <a:spcPct val="0"/>
        </a:spcAft>
        <a:buChar char="»"/>
        <a:defRPr sz="24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Service Description:</a:t>
            </a:r>
            <a:br>
              <a:rPr lang="en-US" dirty="0" smtClean="0"/>
            </a:br>
            <a:r>
              <a:rPr lang="en-US" dirty="0" smtClean="0"/>
              <a:t>WSDL</a:t>
            </a:r>
            <a:endParaRPr lang="en-US" dirty="0"/>
          </a:p>
        </p:txBody>
      </p:sp>
      <p:sp>
        <p:nvSpPr>
          <p:cNvPr id="3" name="Subtitle 2"/>
          <p:cNvSpPr>
            <a:spLocks noGrp="1"/>
          </p:cNvSpPr>
          <p:nvPr>
            <p:ph type="subTitle" idx="1"/>
          </p:nvPr>
        </p:nvSpPr>
        <p:spPr/>
        <p:txBody>
          <a:bodyPr/>
          <a:lstStyle/>
          <a:p>
            <a:r>
              <a:rPr lang="en-US" dirty="0" smtClean="0"/>
              <a:t>COMP6017 Topics on Web Services</a:t>
            </a:r>
            <a:endParaRPr lang="en-US" dirty="0"/>
          </a:p>
        </p:txBody>
      </p:sp>
      <p:sp>
        <p:nvSpPr>
          <p:cNvPr id="4" name="Text Placeholder 3"/>
          <p:cNvSpPr>
            <a:spLocks noGrp="1"/>
          </p:cNvSpPr>
          <p:nvPr>
            <p:ph type="body" sz="quarter" idx="10"/>
          </p:nvPr>
        </p:nvSpPr>
        <p:spPr/>
        <p:txBody>
          <a:bodyPr/>
          <a:lstStyle/>
          <a:p>
            <a:r>
              <a:rPr lang="en-US" dirty="0" err="1" smtClean="0"/>
              <a:t>Dr</a:t>
            </a:r>
            <a:r>
              <a:rPr lang="en-US" dirty="0" smtClean="0"/>
              <a:t> Nicholas Gibbins – </a:t>
            </a:r>
            <a:r>
              <a:rPr lang="en-US" dirty="0" err="1" smtClean="0"/>
              <a:t>nmg@ecs.soton.ac.uk</a:t>
            </a:r>
            <a:endParaRPr lang="en-US" dirty="0" smtClean="0"/>
          </a:p>
          <a:p>
            <a:r>
              <a:rPr lang="en-US" smtClean="0"/>
              <a:t>2013-2014</a:t>
            </a:r>
            <a:endParaRPr lang="en-US" dirty="0"/>
          </a:p>
        </p:txBody>
      </p:sp>
    </p:spTree>
    <p:extLst>
      <p:ext uri="{BB962C8B-B14F-4D97-AF65-F5344CB8AC3E}">
        <p14:creationId xmlns:p14="http://schemas.microsoft.com/office/powerpoint/2010/main" val="290862471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p:txBody>
          <a:bodyPr/>
          <a:lstStyle/>
          <a:p>
            <a:r>
              <a:rPr lang="en-US"/>
              <a:t>Elements of WSDL</a:t>
            </a:r>
          </a:p>
        </p:txBody>
      </p:sp>
      <p:sp>
        <p:nvSpPr>
          <p:cNvPr id="284721" name="Text Box 49"/>
          <p:cNvSpPr txBox="1">
            <a:spLocks noChangeArrowheads="1"/>
          </p:cNvSpPr>
          <p:nvPr/>
        </p:nvSpPr>
        <p:spPr bwMode="auto">
          <a:xfrm rot="-5400000">
            <a:off x="6806707" y="2573943"/>
            <a:ext cx="287753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eaLnBrk="0" hangingPunct="0"/>
            <a:r>
              <a:rPr lang="en-US" sz="1400" dirty="0">
                <a:latin typeface="Georgia"/>
                <a:cs typeface="Georgia"/>
              </a:rPr>
              <a:t>Abstract description of the service</a:t>
            </a:r>
          </a:p>
        </p:txBody>
      </p:sp>
      <p:sp>
        <p:nvSpPr>
          <p:cNvPr id="284722" name="Text Box 50"/>
          <p:cNvSpPr txBox="1">
            <a:spLocks noChangeArrowheads="1"/>
          </p:cNvSpPr>
          <p:nvPr/>
        </p:nvSpPr>
        <p:spPr bwMode="auto">
          <a:xfrm rot="-5400000">
            <a:off x="7451774" y="5394366"/>
            <a:ext cx="183187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eaLnBrk="0" hangingPunct="0"/>
            <a:r>
              <a:rPr lang="en-US" sz="1400" dirty="0">
                <a:latin typeface="Georgia"/>
                <a:cs typeface="Georgia"/>
              </a:rPr>
              <a:t>Concrete description </a:t>
            </a:r>
          </a:p>
          <a:p>
            <a:pPr algn="ctr" eaLnBrk="0" hangingPunct="0"/>
            <a:r>
              <a:rPr lang="en-US" sz="1400" dirty="0">
                <a:latin typeface="Georgia"/>
                <a:cs typeface="Georgia"/>
              </a:rPr>
              <a:t>of the service</a:t>
            </a:r>
          </a:p>
        </p:txBody>
      </p:sp>
      <p:grpSp>
        <p:nvGrpSpPr>
          <p:cNvPr id="3" name="Group 2"/>
          <p:cNvGrpSpPr/>
          <p:nvPr/>
        </p:nvGrpSpPr>
        <p:grpSpPr>
          <a:xfrm>
            <a:off x="987028" y="1658502"/>
            <a:ext cx="6681837" cy="4842013"/>
            <a:chOff x="914400" y="838200"/>
            <a:chExt cx="7010400" cy="5638800"/>
          </a:xfrm>
        </p:grpSpPr>
        <p:sp>
          <p:nvSpPr>
            <p:cNvPr id="284675" name="Rectangle 3"/>
            <p:cNvSpPr>
              <a:spLocks noChangeArrowheads="1"/>
            </p:cNvSpPr>
            <p:nvPr/>
          </p:nvSpPr>
          <p:spPr bwMode="auto">
            <a:xfrm>
              <a:off x="914400" y="838200"/>
              <a:ext cx="7010400" cy="5638800"/>
            </a:xfrm>
            <a:prstGeom prst="rect">
              <a:avLst/>
            </a:prstGeom>
            <a:solidFill>
              <a:schemeClr val="hlink"/>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676" name="Text Box 4"/>
            <p:cNvSpPr txBox="1">
              <a:spLocks noChangeArrowheads="1"/>
            </p:cNvSpPr>
            <p:nvPr/>
          </p:nvSpPr>
          <p:spPr bwMode="auto">
            <a:xfrm>
              <a:off x="956504" y="838200"/>
              <a:ext cx="1606480" cy="322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eaLnBrk="0" hangingPunct="0"/>
              <a:r>
                <a:rPr lang="en-US" sz="1200" b="1">
                  <a:latin typeface="Georgia"/>
                  <a:cs typeface="Georgia"/>
                </a:rPr>
                <a:t>WSDL document</a:t>
              </a:r>
            </a:p>
          </p:txBody>
        </p:sp>
        <p:sp>
          <p:nvSpPr>
            <p:cNvPr id="284677" name="Rectangle 5"/>
            <p:cNvSpPr>
              <a:spLocks noChangeArrowheads="1"/>
            </p:cNvSpPr>
            <p:nvPr/>
          </p:nvSpPr>
          <p:spPr bwMode="auto">
            <a:xfrm>
              <a:off x="1524000" y="1219200"/>
              <a:ext cx="5715000" cy="3810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Types (type information for the document, e.g., XML Schema)</a:t>
              </a:r>
            </a:p>
          </p:txBody>
        </p:sp>
        <p:sp>
          <p:nvSpPr>
            <p:cNvPr id="284678" name="Rectangle 6"/>
            <p:cNvSpPr>
              <a:spLocks noChangeArrowheads="1"/>
            </p:cNvSpPr>
            <p:nvPr/>
          </p:nvSpPr>
          <p:spPr bwMode="auto">
            <a:xfrm>
              <a:off x="990600" y="18288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Message 1</a:t>
              </a:r>
            </a:p>
          </p:txBody>
        </p:sp>
        <p:sp>
          <p:nvSpPr>
            <p:cNvPr id="284679" name="Rectangle 7"/>
            <p:cNvSpPr>
              <a:spLocks noChangeArrowheads="1"/>
            </p:cNvSpPr>
            <p:nvPr/>
          </p:nvSpPr>
          <p:spPr bwMode="auto">
            <a:xfrm>
              <a:off x="4419600" y="18288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Message 4</a:t>
              </a:r>
            </a:p>
          </p:txBody>
        </p:sp>
        <p:sp>
          <p:nvSpPr>
            <p:cNvPr id="284680" name="Rectangle 8"/>
            <p:cNvSpPr>
              <a:spLocks noChangeArrowheads="1"/>
            </p:cNvSpPr>
            <p:nvPr/>
          </p:nvSpPr>
          <p:spPr bwMode="auto">
            <a:xfrm>
              <a:off x="3276600" y="18288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Message 3</a:t>
              </a:r>
            </a:p>
          </p:txBody>
        </p:sp>
        <p:sp>
          <p:nvSpPr>
            <p:cNvPr id="284681" name="Rectangle 9"/>
            <p:cNvSpPr>
              <a:spLocks noChangeArrowheads="1"/>
            </p:cNvSpPr>
            <p:nvPr/>
          </p:nvSpPr>
          <p:spPr bwMode="auto">
            <a:xfrm>
              <a:off x="2133600" y="18288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Message 2</a:t>
              </a:r>
            </a:p>
          </p:txBody>
        </p:sp>
        <p:sp>
          <p:nvSpPr>
            <p:cNvPr id="284682" name="Rectangle 10"/>
            <p:cNvSpPr>
              <a:spLocks noChangeArrowheads="1"/>
            </p:cNvSpPr>
            <p:nvPr/>
          </p:nvSpPr>
          <p:spPr bwMode="auto">
            <a:xfrm>
              <a:off x="1676400" y="28194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Operation 1</a:t>
              </a:r>
            </a:p>
          </p:txBody>
        </p:sp>
        <p:sp>
          <p:nvSpPr>
            <p:cNvPr id="284683" name="Rectangle 11"/>
            <p:cNvSpPr>
              <a:spLocks noChangeArrowheads="1"/>
            </p:cNvSpPr>
            <p:nvPr/>
          </p:nvSpPr>
          <p:spPr bwMode="auto">
            <a:xfrm>
              <a:off x="6096000" y="28194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Operation 3</a:t>
              </a:r>
            </a:p>
          </p:txBody>
        </p:sp>
        <p:sp>
          <p:nvSpPr>
            <p:cNvPr id="284684" name="Rectangle 12"/>
            <p:cNvSpPr>
              <a:spLocks noChangeArrowheads="1"/>
            </p:cNvSpPr>
            <p:nvPr/>
          </p:nvSpPr>
          <p:spPr bwMode="auto">
            <a:xfrm>
              <a:off x="3886200" y="28194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Operation 2</a:t>
              </a:r>
            </a:p>
          </p:txBody>
        </p:sp>
        <p:sp>
          <p:nvSpPr>
            <p:cNvPr id="284685" name="Rectangle 13"/>
            <p:cNvSpPr>
              <a:spLocks noChangeArrowheads="1"/>
            </p:cNvSpPr>
            <p:nvPr/>
          </p:nvSpPr>
          <p:spPr bwMode="auto">
            <a:xfrm>
              <a:off x="6705600" y="18288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Message 6</a:t>
              </a:r>
            </a:p>
          </p:txBody>
        </p:sp>
        <p:sp>
          <p:nvSpPr>
            <p:cNvPr id="284686" name="Rectangle 14"/>
            <p:cNvSpPr>
              <a:spLocks noChangeArrowheads="1"/>
            </p:cNvSpPr>
            <p:nvPr/>
          </p:nvSpPr>
          <p:spPr bwMode="auto">
            <a:xfrm>
              <a:off x="5562600" y="18288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Message 5</a:t>
              </a:r>
            </a:p>
          </p:txBody>
        </p:sp>
        <p:sp>
          <p:nvSpPr>
            <p:cNvPr id="284687" name="Line 15"/>
            <p:cNvSpPr>
              <a:spLocks noChangeShapeType="1"/>
            </p:cNvSpPr>
            <p:nvPr/>
          </p:nvSpPr>
          <p:spPr bwMode="auto">
            <a:xfrm>
              <a:off x="1447800" y="2438400"/>
              <a:ext cx="533400" cy="3810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688" name="Line 16"/>
            <p:cNvSpPr>
              <a:spLocks noChangeShapeType="1"/>
            </p:cNvSpPr>
            <p:nvPr/>
          </p:nvSpPr>
          <p:spPr bwMode="auto">
            <a:xfrm flipH="1">
              <a:off x="2362200" y="2438400"/>
              <a:ext cx="457200" cy="3810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689" name="Line 17"/>
            <p:cNvSpPr>
              <a:spLocks noChangeShapeType="1"/>
            </p:cNvSpPr>
            <p:nvPr/>
          </p:nvSpPr>
          <p:spPr bwMode="auto">
            <a:xfrm>
              <a:off x="3733800" y="2438400"/>
              <a:ext cx="381000" cy="3810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690" name="Line 18"/>
            <p:cNvSpPr>
              <a:spLocks noChangeShapeType="1"/>
            </p:cNvSpPr>
            <p:nvPr/>
          </p:nvSpPr>
          <p:spPr bwMode="auto">
            <a:xfrm flipH="1">
              <a:off x="4648200" y="2438400"/>
              <a:ext cx="381000" cy="3810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691" name="Line 19"/>
            <p:cNvSpPr>
              <a:spLocks noChangeShapeType="1"/>
            </p:cNvSpPr>
            <p:nvPr/>
          </p:nvSpPr>
          <p:spPr bwMode="auto">
            <a:xfrm>
              <a:off x="5867400" y="2438400"/>
              <a:ext cx="457200" cy="3810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692" name="Line 20"/>
            <p:cNvSpPr>
              <a:spLocks noChangeShapeType="1"/>
            </p:cNvSpPr>
            <p:nvPr/>
          </p:nvSpPr>
          <p:spPr bwMode="auto">
            <a:xfrm flipH="1">
              <a:off x="6858000" y="2438400"/>
              <a:ext cx="381000" cy="3810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693" name="Rectangle 21"/>
            <p:cNvSpPr>
              <a:spLocks noChangeArrowheads="1"/>
            </p:cNvSpPr>
            <p:nvPr/>
          </p:nvSpPr>
          <p:spPr bwMode="auto">
            <a:xfrm>
              <a:off x="2514600" y="3733800"/>
              <a:ext cx="3733800" cy="5334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Interface (abstract service)</a:t>
              </a:r>
            </a:p>
          </p:txBody>
        </p:sp>
        <p:sp>
          <p:nvSpPr>
            <p:cNvPr id="284694" name="Line 22"/>
            <p:cNvSpPr>
              <a:spLocks noChangeShapeType="1"/>
            </p:cNvSpPr>
            <p:nvPr/>
          </p:nvSpPr>
          <p:spPr bwMode="auto">
            <a:xfrm>
              <a:off x="2209800" y="3429000"/>
              <a:ext cx="838200" cy="3048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695" name="Line 23"/>
            <p:cNvSpPr>
              <a:spLocks noChangeShapeType="1"/>
            </p:cNvSpPr>
            <p:nvPr/>
          </p:nvSpPr>
          <p:spPr bwMode="auto">
            <a:xfrm>
              <a:off x="4419600" y="3429000"/>
              <a:ext cx="0" cy="3048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696" name="Line 24"/>
            <p:cNvSpPr>
              <a:spLocks noChangeShapeType="1"/>
            </p:cNvSpPr>
            <p:nvPr/>
          </p:nvSpPr>
          <p:spPr bwMode="auto">
            <a:xfrm flipH="1">
              <a:off x="5791200" y="3429000"/>
              <a:ext cx="838200" cy="3048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697" name="Rectangle 25"/>
            <p:cNvSpPr>
              <a:spLocks noChangeArrowheads="1"/>
            </p:cNvSpPr>
            <p:nvPr/>
          </p:nvSpPr>
          <p:spPr bwMode="auto">
            <a:xfrm>
              <a:off x="1752600" y="44196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binding 1</a:t>
              </a:r>
            </a:p>
          </p:txBody>
        </p:sp>
        <p:sp>
          <p:nvSpPr>
            <p:cNvPr id="284698" name="Rectangle 26"/>
            <p:cNvSpPr>
              <a:spLocks noChangeArrowheads="1"/>
            </p:cNvSpPr>
            <p:nvPr/>
          </p:nvSpPr>
          <p:spPr bwMode="auto">
            <a:xfrm>
              <a:off x="1752600" y="51054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endpoint 1</a:t>
              </a:r>
            </a:p>
          </p:txBody>
        </p:sp>
        <p:sp>
          <p:nvSpPr>
            <p:cNvPr id="284699" name="Rectangle 27"/>
            <p:cNvSpPr>
              <a:spLocks noChangeArrowheads="1"/>
            </p:cNvSpPr>
            <p:nvPr/>
          </p:nvSpPr>
          <p:spPr bwMode="auto">
            <a:xfrm>
              <a:off x="3124200" y="44196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binding 2</a:t>
              </a:r>
            </a:p>
          </p:txBody>
        </p:sp>
        <p:sp>
          <p:nvSpPr>
            <p:cNvPr id="284700" name="Rectangle 28"/>
            <p:cNvSpPr>
              <a:spLocks noChangeArrowheads="1"/>
            </p:cNvSpPr>
            <p:nvPr/>
          </p:nvSpPr>
          <p:spPr bwMode="auto">
            <a:xfrm>
              <a:off x="3124200" y="51054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endpoint 2</a:t>
              </a:r>
            </a:p>
          </p:txBody>
        </p:sp>
        <p:sp>
          <p:nvSpPr>
            <p:cNvPr id="284701" name="Rectangle 29"/>
            <p:cNvSpPr>
              <a:spLocks noChangeArrowheads="1"/>
            </p:cNvSpPr>
            <p:nvPr/>
          </p:nvSpPr>
          <p:spPr bwMode="auto">
            <a:xfrm>
              <a:off x="4419600" y="44196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binding 3</a:t>
              </a:r>
            </a:p>
          </p:txBody>
        </p:sp>
        <p:sp>
          <p:nvSpPr>
            <p:cNvPr id="284702" name="Rectangle 30"/>
            <p:cNvSpPr>
              <a:spLocks noChangeArrowheads="1"/>
            </p:cNvSpPr>
            <p:nvPr/>
          </p:nvSpPr>
          <p:spPr bwMode="auto">
            <a:xfrm>
              <a:off x="4419600" y="51054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endpoint 3</a:t>
              </a:r>
            </a:p>
          </p:txBody>
        </p:sp>
        <p:sp>
          <p:nvSpPr>
            <p:cNvPr id="284703" name="Rectangle 31"/>
            <p:cNvSpPr>
              <a:spLocks noChangeArrowheads="1"/>
            </p:cNvSpPr>
            <p:nvPr/>
          </p:nvSpPr>
          <p:spPr bwMode="auto">
            <a:xfrm>
              <a:off x="5791200" y="44196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binding 4</a:t>
              </a:r>
            </a:p>
          </p:txBody>
        </p:sp>
        <p:sp>
          <p:nvSpPr>
            <p:cNvPr id="284704" name="Rectangle 32"/>
            <p:cNvSpPr>
              <a:spLocks noChangeArrowheads="1"/>
            </p:cNvSpPr>
            <p:nvPr/>
          </p:nvSpPr>
          <p:spPr bwMode="auto">
            <a:xfrm>
              <a:off x="5791200" y="5105400"/>
              <a:ext cx="1066800" cy="6096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endpoint 4</a:t>
              </a:r>
            </a:p>
          </p:txBody>
        </p:sp>
        <p:sp>
          <p:nvSpPr>
            <p:cNvPr id="284705" name="Line 33"/>
            <p:cNvSpPr>
              <a:spLocks noChangeShapeType="1"/>
            </p:cNvSpPr>
            <p:nvPr/>
          </p:nvSpPr>
          <p:spPr bwMode="auto">
            <a:xfrm>
              <a:off x="2286000" y="4953000"/>
              <a:ext cx="0" cy="3048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706" name="Line 34"/>
            <p:cNvSpPr>
              <a:spLocks noChangeShapeType="1"/>
            </p:cNvSpPr>
            <p:nvPr/>
          </p:nvSpPr>
          <p:spPr bwMode="auto">
            <a:xfrm>
              <a:off x="3657600" y="4953000"/>
              <a:ext cx="0" cy="3048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707" name="Line 35"/>
            <p:cNvSpPr>
              <a:spLocks noChangeShapeType="1"/>
            </p:cNvSpPr>
            <p:nvPr/>
          </p:nvSpPr>
          <p:spPr bwMode="auto">
            <a:xfrm>
              <a:off x="4953000" y="4953000"/>
              <a:ext cx="0" cy="3048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708" name="Line 36"/>
            <p:cNvSpPr>
              <a:spLocks noChangeShapeType="1"/>
            </p:cNvSpPr>
            <p:nvPr/>
          </p:nvSpPr>
          <p:spPr bwMode="auto">
            <a:xfrm>
              <a:off x="6324600" y="4953000"/>
              <a:ext cx="0" cy="3048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709" name="Rectangle 37"/>
            <p:cNvSpPr>
              <a:spLocks noChangeArrowheads="1"/>
            </p:cNvSpPr>
            <p:nvPr/>
          </p:nvSpPr>
          <p:spPr bwMode="auto">
            <a:xfrm>
              <a:off x="2514600" y="5867400"/>
              <a:ext cx="3733800" cy="533400"/>
            </a:xfrm>
            <a:prstGeom prst="rect">
              <a:avLst/>
            </a:prstGeom>
            <a:solidFill>
              <a:srgbClr val="FFFF6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sz="1200" b="1">
                  <a:latin typeface="Georgia"/>
                  <a:cs typeface="Georgia"/>
                </a:rPr>
                <a:t>Service (the interface in all </a:t>
              </a:r>
            </a:p>
            <a:p>
              <a:pPr algn="ctr" eaLnBrk="0" hangingPunct="0"/>
              <a:r>
                <a:rPr lang="en-US" sz="1200" b="1">
                  <a:latin typeface="Georgia"/>
                  <a:cs typeface="Georgia"/>
                </a:rPr>
                <a:t>its available implementations)</a:t>
              </a:r>
            </a:p>
          </p:txBody>
        </p:sp>
        <p:sp>
          <p:nvSpPr>
            <p:cNvPr id="284710" name="Line 38"/>
            <p:cNvSpPr>
              <a:spLocks noChangeShapeType="1"/>
            </p:cNvSpPr>
            <p:nvPr/>
          </p:nvSpPr>
          <p:spPr bwMode="auto">
            <a:xfrm>
              <a:off x="2362200" y="5715000"/>
              <a:ext cx="457200" cy="1524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711" name="Line 39"/>
            <p:cNvSpPr>
              <a:spLocks noChangeShapeType="1"/>
            </p:cNvSpPr>
            <p:nvPr/>
          </p:nvSpPr>
          <p:spPr bwMode="auto">
            <a:xfrm>
              <a:off x="3657600" y="5715000"/>
              <a:ext cx="0" cy="1524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712" name="Line 40"/>
            <p:cNvSpPr>
              <a:spLocks noChangeShapeType="1"/>
            </p:cNvSpPr>
            <p:nvPr/>
          </p:nvSpPr>
          <p:spPr bwMode="auto">
            <a:xfrm>
              <a:off x="4953000" y="5715000"/>
              <a:ext cx="0" cy="1524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713" name="Line 41"/>
            <p:cNvSpPr>
              <a:spLocks noChangeShapeType="1"/>
            </p:cNvSpPr>
            <p:nvPr/>
          </p:nvSpPr>
          <p:spPr bwMode="auto">
            <a:xfrm flipH="1">
              <a:off x="5943600" y="5715000"/>
              <a:ext cx="381000" cy="1524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714" name="Line 42"/>
            <p:cNvSpPr>
              <a:spLocks noChangeShapeType="1"/>
            </p:cNvSpPr>
            <p:nvPr/>
          </p:nvSpPr>
          <p:spPr bwMode="auto">
            <a:xfrm flipH="1">
              <a:off x="1600200" y="1600200"/>
              <a:ext cx="304800" cy="2286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715" name="Line 43"/>
            <p:cNvSpPr>
              <a:spLocks noChangeShapeType="1"/>
            </p:cNvSpPr>
            <p:nvPr/>
          </p:nvSpPr>
          <p:spPr bwMode="auto">
            <a:xfrm>
              <a:off x="2667000" y="1600200"/>
              <a:ext cx="0" cy="2286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716" name="Line 44"/>
            <p:cNvSpPr>
              <a:spLocks noChangeShapeType="1"/>
            </p:cNvSpPr>
            <p:nvPr/>
          </p:nvSpPr>
          <p:spPr bwMode="auto">
            <a:xfrm>
              <a:off x="3733800" y="1600200"/>
              <a:ext cx="0" cy="2286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717" name="Line 45"/>
            <p:cNvSpPr>
              <a:spLocks noChangeShapeType="1"/>
            </p:cNvSpPr>
            <p:nvPr/>
          </p:nvSpPr>
          <p:spPr bwMode="auto">
            <a:xfrm>
              <a:off x="4953000" y="1600200"/>
              <a:ext cx="0" cy="2286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718" name="Line 46"/>
            <p:cNvSpPr>
              <a:spLocks noChangeShapeType="1"/>
            </p:cNvSpPr>
            <p:nvPr/>
          </p:nvSpPr>
          <p:spPr bwMode="auto">
            <a:xfrm>
              <a:off x="6096000" y="1600200"/>
              <a:ext cx="0" cy="2286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719" name="Line 47"/>
            <p:cNvSpPr>
              <a:spLocks noChangeShapeType="1"/>
            </p:cNvSpPr>
            <p:nvPr/>
          </p:nvSpPr>
          <p:spPr bwMode="auto">
            <a:xfrm>
              <a:off x="6934200" y="1600200"/>
              <a:ext cx="381000" cy="2286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sp>
          <p:nvSpPr>
            <p:cNvPr id="284723" name="Line 51"/>
            <p:cNvSpPr>
              <a:spLocks noChangeShapeType="1"/>
            </p:cNvSpPr>
            <p:nvPr/>
          </p:nvSpPr>
          <p:spPr bwMode="auto">
            <a:xfrm>
              <a:off x="2971800" y="4267200"/>
              <a:ext cx="0" cy="1600200"/>
            </a:xfrm>
            <a:prstGeom prst="line">
              <a:avLst/>
            </a:prstGeom>
            <a:noFill/>
            <a:ln w="127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200">
                <a:latin typeface="Georgia"/>
                <a:cs typeface="Georgia"/>
              </a:endParaRPr>
            </a:p>
          </p:txBody>
        </p:sp>
      </p:grpSp>
      <p:sp>
        <p:nvSpPr>
          <p:cNvPr id="284720" name="Line 48"/>
          <p:cNvSpPr>
            <a:spLocks noChangeShapeType="1"/>
          </p:cNvSpPr>
          <p:nvPr/>
        </p:nvSpPr>
        <p:spPr bwMode="auto">
          <a:xfrm>
            <a:off x="316732" y="4679650"/>
            <a:ext cx="8458200" cy="0"/>
          </a:xfrm>
          <a:prstGeom prst="line">
            <a:avLst/>
          </a:prstGeom>
          <a:noFill/>
          <a:ln w="12700">
            <a:solidFill>
              <a:schemeClr val="tx1"/>
            </a:solidFill>
            <a:prstDash val="sysDot"/>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132299636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r>
              <a:rPr lang="en-GB" dirty="0" smtClean="0"/>
              <a:t>WSDL 1.1 Structure</a:t>
            </a:r>
            <a:endParaRPr lang="en-US" dirty="0"/>
          </a:p>
        </p:txBody>
      </p:sp>
      <p:sp>
        <p:nvSpPr>
          <p:cNvPr id="250884" name="Text Box 4"/>
          <p:cNvSpPr txBox="1">
            <a:spLocks noChangeArrowheads="1"/>
          </p:cNvSpPr>
          <p:nvPr/>
        </p:nvSpPr>
        <p:spPr bwMode="auto">
          <a:xfrm>
            <a:off x="668338" y="1617663"/>
            <a:ext cx="6978651" cy="4524316"/>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spcBef>
                <a:spcPct val="20000"/>
              </a:spcBef>
            </a:pPr>
            <a:r>
              <a:rPr lang="en-GB" sz="1600" dirty="0">
                <a:latin typeface="Courier New" charset="0"/>
              </a:rPr>
              <a:t>&lt;?xml version="1.0" encoding="UTF-8"?&gt;</a:t>
            </a:r>
            <a:br>
              <a:rPr lang="en-GB" sz="1600" dirty="0">
                <a:latin typeface="Courier New" charset="0"/>
              </a:rPr>
            </a:br>
            <a:r>
              <a:rPr lang="en-GB" sz="1600" dirty="0">
                <a:latin typeface="Courier New" charset="0"/>
              </a:rPr>
              <a:t>&lt;</a:t>
            </a:r>
            <a:r>
              <a:rPr lang="en-GB" sz="1600" b="1" dirty="0">
                <a:latin typeface="Courier New" charset="0"/>
              </a:rPr>
              <a:t>definitions</a:t>
            </a:r>
            <a:r>
              <a:rPr lang="en-GB" sz="1600" dirty="0">
                <a:latin typeface="Courier New" charset="0"/>
              </a:rPr>
              <a:t>&gt;</a:t>
            </a:r>
            <a:br>
              <a:rPr lang="en-GB" sz="1600" dirty="0">
                <a:latin typeface="Courier New" charset="0"/>
              </a:rPr>
            </a:br>
            <a:r>
              <a:rPr lang="en-GB" sz="1600" dirty="0">
                <a:latin typeface="Courier New" charset="0"/>
              </a:rPr>
              <a:t>   &lt;</a:t>
            </a:r>
            <a:r>
              <a:rPr lang="en-GB" sz="1600" b="1" dirty="0">
                <a:latin typeface="Courier New" charset="0"/>
              </a:rPr>
              <a:t>types</a:t>
            </a:r>
            <a:r>
              <a:rPr lang="en-GB" sz="1600" dirty="0">
                <a:latin typeface="Courier New" charset="0"/>
              </a:rPr>
              <a:t>&gt;</a:t>
            </a:r>
            <a:br>
              <a:rPr lang="en-GB" sz="1600" dirty="0">
                <a:latin typeface="Courier New" charset="0"/>
              </a:rPr>
            </a:br>
            <a:r>
              <a:rPr lang="en-GB" sz="1600" dirty="0">
                <a:latin typeface="Courier New" charset="0"/>
              </a:rPr>
              <a:t>	&lt;!– </a:t>
            </a:r>
            <a:r>
              <a:rPr lang="en-GB" sz="1600" dirty="0" smtClean="0">
                <a:solidFill>
                  <a:srgbClr val="FF0000"/>
                </a:solidFill>
                <a:latin typeface="Courier New" charset="0"/>
              </a:rPr>
              <a:t>what data types are transmitted? </a:t>
            </a:r>
            <a:r>
              <a:rPr lang="en-GB" sz="1600" dirty="0" smtClean="0">
                <a:latin typeface="Courier New" charset="0"/>
              </a:rPr>
              <a:t>--&gt;</a:t>
            </a:r>
            <a:br>
              <a:rPr lang="en-GB" sz="1600" dirty="0" smtClean="0">
                <a:latin typeface="Courier New" charset="0"/>
              </a:rPr>
            </a:br>
            <a:r>
              <a:rPr lang="en-GB" sz="1600" dirty="0" smtClean="0">
                <a:latin typeface="Courier New" charset="0"/>
              </a:rPr>
              <a:t>   </a:t>
            </a:r>
            <a:r>
              <a:rPr lang="en-GB" sz="1600" dirty="0">
                <a:latin typeface="Courier New" charset="0"/>
              </a:rPr>
              <a:t>&lt;/</a:t>
            </a:r>
            <a:r>
              <a:rPr lang="en-GB" sz="1600" b="1" dirty="0">
                <a:latin typeface="Courier New" charset="0"/>
              </a:rPr>
              <a:t>types</a:t>
            </a:r>
            <a:r>
              <a:rPr lang="en-GB" sz="1600" dirty="0">
                <a:latin typeface="Courier New" charset="0"/>
              </a:rPr>
              <a:t>&gt;</a:t>
            </a:r>
            <a:br>
              <a:rPr lang="en-GB" sz="1600" dirty="0">
                <a:latin typeface="Courier New" charset="0"/>
              </a:rPr>
            </a:br>
            <a:r>
              <a:rPr lang="en-GB" sz="1600" dirty="0">
                <a:latin typeface="Courier New" charset="0"/>
              </a:rPr>
              <a:t>   &lt;</a:t>
            </a:r>
            <a:r>
              <a:rPr lang="en-GB" sz="1600" b="1" dirty="0">
                <a:latin typeface="Courier New" charset="0"/>
              </a:rPr>
              <a:t>message</a:t>
            </a:r>
            <a:r>
              <a:rPr lang="en-GB" sz="1600" dirty="0">
                <a:latin typeface="Courier New" charset="0"/>
              </a:rPr>
              <a:t>&gt;</a:t>
            </a:r>
            <a:br>
              <a:rPr lang="en-GB" sz="1600" dirty="0">
                <a:latin typeface="Courier New" charset="0"/>
              </a:rPr>
            </a:br>
            <a:r>
              <a:rPr lang="en-GB" sz="1600" dirty="0">
                <a:latin typeface="Courier New" charset="0"/>
              </a:rPr>
              <a:t>	&lt;!– </a:t>
            </a:r>
            <a:r>
              <a:rPr lang="en-GB" sz="1600" dirty="0" smtClean="0">
                <a:solidFill>
                  <a:srgbClr val="FF0000"/>
                </a:solidFill>
                <a:latin typeface="Courier New" charset="0"/>
              </a:rPr>
              <a:t>what messages are transmitted? </a:t>
            </a:r>
            <a:r>
              <a:rPr lang="en-GB" sz="1600" dirty="0" smtClean="0">
                <a:latin typeface="Courier New" charset="0"/>
              </a:rPr>
              <a:t>--&gt;</a:t>
            </a:r>
            <a:r>
              <a:rPr lang="en-GB" sz="1600" dirty="0">
                <a:latin typeface="Courier New" charset="0"/>
              </a:rPr>
              <a:t/>
            </a:r>
            <a:br>
              <a:rPr lang="en-GB" sz="1600" dirty="0">
                <a:latin typeface="Courier New" charset="0"/>
              </a:rPr>
            </a:br>
            <a:r>
              <a:rPr lang="en-GB" sz="1600" dirty="0">
                <a:latin typeface="Courier New" charset="0"/>
              </a:rPr>
              <a:t>   &lt;/</a:t>
            </a:r>
            <a:r>
              <a:rPr lang="en-GB" sz="1600" b="1" dirty="0">
                <a:latin typeface="Courier New" charset="0"/>
              </a:rPr>
              <a:t>message</a:t>
            </a:r>
            <a:r>
              <a:rPr lang="en-GB" sz="1600" dirty="0">
                <a:latin typeface="Courier New" charset="0"/>
              </a:rPr>
              <a:t>&gt;</a:t>
            </a:r>
            <a:br>
              <a:rPr lang="en-GB" sz="1600" dirty="0">
                <a:latin typeface="Courier New" charset="0"/>
              </a:rPr>
            </a:br>
            <a:r>
              <a:rPr lang="en-GB" sz="1600" dirty="0">
                <a:latin typeface="Courier New" charset="0"/>
              </a:rPr>
              <a:t>   &lt;</a:t>
            </a:r>
            <a:r>
              <a:rPr lang="en-GB" sz="1600" b="1" dirty="0" err="1">
                <a:latin typeface="Courier New" charset="0"/>
              </a:rPr>
              <a:t>portType</a:t>
            </a:r>
            <a:r>
              <a:rPr lang="en-GB" sz="1600" dirty="0">
                <a:latin typeface="Courier New" charset="0"/>
              </a:rPr>
              <a:t>&gt;</a:t>
            </a:r>
            <a:br>
              <a:rPr lang="en-GB" sz="1600" dirty="0">
                <a:latin typeface="Courier New" charset="0"/>
              </a:rPr>
            </a:br>
            <a:r>
              <a:rPr lang="en-GB" sz="1600" dirty="0">
                <a:latin typeface="Courier New" charset="0"/>
              </a:rPr>
              <a:t>	&lt;!– </a:t>
            </a:r>
            <a:r>
              <a:rPr lang="en-GB" sz="1600" dirty="0" smtClean="0">
                <a:solidFill>
                  <a:srgbClr val="FF0000"/>
                </a:solidFill>
                <a:latin typeface="Courier New" charset="0"/>
              </a:rPr>
              <a:t>what operations/faults are supported? </a:t>
            </a:r>
            <a:r>
              <a:rPr lang="en-GB" sz="1600" dirty="0" smtClean="0">
                <a:latin typeface="Courier New" charset="0"/>
              </a:rPr>
              <a:t>--&gt;</a:t>
            </a:r>
            <a:r>
              <a:rPr lang="en-GB" sz="1600" dirty="0">
                <a:latin typeface="Courier New" charset="0"/>
              </a:rPr>
              <a:t/>
            </a:r>
            <a:br>
              <a:rPr lang="en-GB" sz="1600" dirty="0">
                <a:latin typeface="Courier New" charset="0"/>
              </a:rPr>
            </a:br>
            <a:r>
              <a:rPr lang="en-GB" sz="1600" dirty="0">
                <a:latin typeface="Courier New" charset="0"/>
              </a:rPr>
              <a:t>   &lt;/</a:t>
            </a:r>
            <a:r>
              <a:rPr lang="en-GB" sz="1600" b="1" dirty="0" err="1">
                <a:latin typeface="Courier New" charset="0"/>
              </a:rPr>
              <a:t>portType</a:t>
            </a:r>
            <a:r>
              <a:rPr lang="en-GB" sz="1600" dirty="0">
                <a:latin typeface="Courier New" charset="0"/>
              </a:rPr>
              <a:t>&gt;</a:t>
            </a:r>
            <a:br>
              <a:rPr lang="en-GB" sz="1600" dirty="0">
                <a:latin typeface="Courier New" charset="0"/>
              </a:rPr>
            </a:br>
            <a:r>
              <a:rPr lang="en-GB" sz="1600" dirty="0">
                <a:latin typeface="Courier New" charset="0"/>
              </a:rPr>
              <a:t>   &lt;</a:t>
            </a:r>
            <a:r>
              <a:rPr lang="en-GB" sz="1600" b="1" dirty="0">
                <a:latin typeface="Courier New" charset="0"/>
              </a:rPr>
              <a:t>binding</a:t>
            </a:r>
            <a:r>
              <a:rPr lang="en-GB" sz="1600" dirty="0">
                <a:latin typeface="Courier New" charset="0"/>
              </a:rPr>
              <a:t>&gt;</a:t>
            </a:r>
            <a:br>
              <a:rPr lang="en-GB" sz="1600" dirty="0">
                <a:latin typeface="Courier New" charset="0"/>
              </a:rPr>
            </a:br>
            <a:r>
              <a:rPr lang="en-GB" sz="1600" dirty="0">
                <a:latin typeface="Courier New" charset="0"/>
              </a:rPr>
              <a:t>	&lt;!– </a:t>
            </a:r>
            <a:r>
              <a:rPr lang="en-GB" sz="1600" dirty="0" smtClean="0">
                <a:solidFill>
                  <a:srgbClr val="FF0000"/>
                </a:solidFill>
                <a:latin typeface="Courier New" charset="0"/>
              </a:rPr>
              <a:t>how are the messages transmitted? </a:t>
            </a:r>
            <a:r>
              <a:rPr lang="en-GB" sz="1600" dirty="0" smtClean="0">
                <a:latin typeface="Courier New" charset="0"/>
                <a:sym typeface="Wingdings" charset="0"/>
              </a:rPr>
              <a:t>--&gt;</a:t>
            </a:r>
            <a:r>
              <a:rPr lang="en-GB" sz="1600" dirty="0">
                <a:latin typeface="Courier New" charset="0"/>
              </a:rPr>
              <a:t/>
            </a:r>
            <a:br>
              <a:rPr lang="en-GB" sz="1600" dirty="0">
                <a:latin typeface="Courier New" charset="0"/>
              </a:rPr>
            </a:br>
            <a:r>
              <a:rPr lang="en-GB" sz="1600" dirty="0">
                <a:latin typeface="Courier New" charset="0"/>
              </a:rPr>
              <a:t>   &lt;/</a:t>
            </a:r>
            <a:r>
              <a:rPr lang="en-GB" sz="1600" b="1" dirty="0">
                <a:latin typeface="Courier New" charset="0"/>
              </a:rPr>
              <a:t>binding</a:t>
            </a:r>
            <a:r>
              <a:rPr lang="en-GB" sz="1600" dirty="0">
                <a:latin typeface="Courier New" charset="0"/>
              </a:rPr>
              <a:t>&gt;</a:t>
            </a:r>
            <a:br>
              <a:rPr lang="en-GB" sz="1600" dirty="0">
                <a:latin typeface="Courier New" charset="0"/>
              </a:rPr>
            </a:br>
            <a:r>
              <a:rPr lang="en-GB" sz="1600" dirty="0">
                <a:latin typeface="Courier New" charset="0"/>
              </a:rPr>
              <a:t>   &lt;</a:t>
            </a:r>
            <a:r>
              <a:rPr lang="en-GB" sz="1600" b="1" dirty="0">
                <a:latin typeface="Courier New" charset="0"/>
              </a:rPr>
              <a:t>service</a:t>
            </a:r>
            <a:r>
              <a:rPr lang="en-GB" sz="1600" dirty="0">
                <a:latin typeface="Courier New" charset="0"/>
              </a:rPr>
              <a:t>&gt;</a:t>
            </a:r>
            <a:br>
              <a:rPr lang="en-GB" sz="1600" dirty="0">
                <a:latin typeface="Courier New" charset="0"/>
              </a:rPr>
            </a:br>
            <a:r>
              <a:rPr lang="en-GB" sz="1600" dirty="0">
                <a:latin typeface="Courier New" charset="0"/>
              </a:rPr>
              <a:t>	&lt;!– </a:t>
            </a:r>
            <a:r>
              <a:rPr lang="en-GB" sz="1600" dirty="0" smtClean="0">
                <a:solidFill>
                  <a:srgbClr val="FF0000"/>
                </a:solidFill>
                <a:latin typeface="Courier New" charset="0"/>
              </a:rPr>
              <a:t>where is the service located? </a:t>
            </a:r>
            <a:r>
              <a:rPr lang="en-GB" sz="1600" dirty="0" smtClean="0">
                <a:latin typeface="Courier New" charset="0"/>
                <a:sym typeface="Wingdings" charset="0"/>
              </a:rPr>
              <a:t>--&gt;</a:t>
            </a:r>
            <a:r>
              <a:rPr lang="en-GB" sz="1600" dirty="0">
                <a:latin typeface="Courier New" charset="0"/>
              </a:rPr>
              <a:t/>
            </a:r>
            <a:br>
              <a:rPr lang="en-GB" sz="1600" dirty="0">
                <a:latin typeface="Courier New" charset="0"/>
              </a:rPr>
            </a:br>
            <a:r>
              <a:rPr lang="en-GB" sz="1600" dirty="0">
                <a:latin typeface="Courier New" charset="0"/>
              </a:rPr>
              <a:t>   &lt;/</a:t>
            </a:r>
            <a:r>
              <a:rPr lang="en-GB" sz="1600" b="1" dirty="0">
                <a:latin typeface="Courier New" charset="0"/>
              </a:rPr>
              <a:t>service</a:t>
            </a:r>
            <a:r>
              <a:rPr lang="en-GB" sz="1600" dirty="0">
                <a:latin typeface="Courier New" charset="0"/>
              </a:rPr>
              <a:t>&gt;</a:t>
            </a:r>
            <a:br>
              <a:rPr lang="en-GB" sz="1600" dirty="0">
                <a:latin typeface="Courier New" charset="0"/>
              </a:rPr>
            </a:br>
            <a:r>
              <a:rPr lang="en-GB" sz="1600" dirty="0">
                <a:latin typeface="Courier New" charset="0"/>
              </a:rPr>
              <a:t>&lt;/</a:t>
            </a:r>
            <a:r>
              <a:rPr lang="en-GB" sz="1600" b="1" dirty="0">
                <a:latin typeface="Courier New" charset="0"/>
              </a:rPr>
              <a:t>definitions</a:t>
            </a:r>
            <a:r>
              <a:rPr lang="en-GB" sz="1600" dirty="0">
                <a:latin typeface="Courier New" charset="0"/>
              </a:rPr>
              <a:t>&gt;</a:t>
            </a:r>
          </a:p>
        </p:txBody>
      </p:sp>
    </p:spTree>
    <p:extLst>
      <p:ext uri="{BB962C8B-B14F-4D97-AF65-F5344CB8AC3E}">
        <p14:creationId xmlns:p14="http://schemas.microsoft.com/office/powerpoint/2010/main" val="335439147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r>
              <a:rPr lang="en-GB" dirty="0" smtClean="0"/>
              <a:t>WSDL 2.0 Structure</a:t>
            </a:r>
            <a:endParaRPr lang="en-US" dirty="0"/>
          </a:p>
        </p:txBody>
      </p:sp>
      <p:sp>
        <p:nvSpPr>
          <p:cNvPr id="250884" name="Text Box 4"/>
          <p:cNvSpPr txBox="1">
            <a:spLocks noChangeArrowheads="1"/>
          </p:cNvSpPr>
          <p:nvPr/>
        </p:nvSpPr>
        <p:spPr bwMode="auto">
          <a:xfrm>
            <a:off x="668338" y="1617663"/>
            <a:ext cx="6978651" cy="378565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spcBef>
                <a:spcPct val="20000"/>
              </a:spcBef>
            </a:pPr>
            <a:r>
              <a:rPr lang="en-GB" sz="1600" dirty="0">
                <a:latin typeface="Courier New" charset="0"/>
              </a:rPr>
              <a:t>&lt;?xml version="1.0" encoding="UTF-8"?&gt;</a:t>
            </a:r>
            <a:br>
              <a:rPr lang="en-GB" sz="1600" dirty="0">
                <a:latin typeface="Courier New" charset="0"/>
              </a:rPr>
            </a:br>
            <a:r>
              <a:rPr lang="en-GB" sz="1600" dirty="0" smtClean="0">
                <a:latin typeface="Courier New" charset="0"/>
              </a:rPr>
              <a:t>&lt;</a:t>
            </a:r>
            <a:r>
              <a:rPr lang="en-GB" sz="1600" b="1" dirty="0" smtClean="0">
                <a:latin typeface="Courier New" charset="0"/>
              </a:rPr>
              <a:t>description</a:t>
            </a:r>
            <a:r>
              <a:rPr lang="en-GB" sz="1600" dirty="0" smtClean="0">
                <a:latin typeface="Courier New" charset="0"/>
              </a:rPr>
              <a:t>&gt;</a:t>
            </a:r>
            <a:r>
              <a:rPr lang="en-GB" sz="1600" dirty="0">
                <a:latin typeface="Courier New" charset="0"/>
              </a:rPr>
              <a:t/>
            </a:r>
            <a:br>
              <a:rPr lang="en-GB" sz="1600" dirty="0">
                <a:latin typeface="Courier New" charset="0"/>
              </a:rPr>
            </a:br>
            <a:r>
              <a:rPr lang="en-GB" sz="1600" dirty="0">
                <a:latin typeface="Courier New" charset="0"/>
              </a:rPr>
              <a:t>   &lt;</a:t>
            </a:r>
            <a:r>
              <a:rPr lang="en-GB" sz="1600" b="1" dirty="0">
                <a:latin typeface="Courier New" charset="0"/>
              </a:rPr>
              <a:t>types</a:t>
            </a:r>
            <a:r>
              <a:rPr lang="en-GB" sz="1600" dirty="0">
                <a:latin typeface="Courier New" charset="0"/>
              </a:rPr>
              <a:t>&gt;</a:t>
            </a:r>
            <a:br>
              <a:rPr lang="en-GB" sz="1600" dirty="0">
                <a:latin typeface="Courier New" charset="0"/>
              </a:rPr>
            </a:br>
            <a:r>
              <a:rPr lang="en-GB" sz="1600" dirty="0">
                <a:latin typeface="Courier New" charset="0"/>
              </a:rPr>
              <a:t>	&lt;!– </a:t>
            </a:r>
            <a:r>
              <a:rPr lang="en-GB" sz="1600" dirty="0" smtClean="0">
                <a:solidFill>
                  <a:srgbClr val="FF0000"/>
                </a:solidFill>
                <a:latin typeface="Courier New" charset="0"/>
              </a:rPr>
              <a:t>what data types are transmitted? </a:t>
            </a:r>
            <a:r>
              <a:rPr lang="en-GB" sz="1600" dirty="0" smtClean="0">
                <a:latin typeface="Courier New" charset="0"/>
              </a:rPr>
              <a:t>--&gt;</a:t>
            </a:r>
            <a:br>
              <a:rPr lang="en-GB" sz="1600" dirty="0" smtClean="0">
                <a:latin typeface="Courier New" charset="0"/>
              </a:rPr>
            </a:br>
            <a:r>
              <a:rPr lang="en-GB" sz="1600" dirty="0" smtClean="0">
                <a:latin typeface="Courier New" charset="0"/>
              </a:rPr>
              <a:t>   </a:t>
            </a:r>
            <a:r>
              <a:rPr lang="en-GB" sz="1600" dirty="0">
                <a:latin typeface="Courier New" charset="0"/>
              </a:rPr>
              <a:t>&lt;/</a:t>
            </a:r>
            <a:r>
              <a:rPr lang="en-GB" sz="1600" b="1" dirty="0">
                <a:latin typeface="Courier New" charset="0"/>
              </a:rPr>
              <a:t>types</a:t>
            </a:r>
            <a:r>
              <a:rPr lang="en-GB" sz="1600" dirty="0">
                <a:latin typeface="Courier New" charset="0"/>
              </a:rPr>
              <a:t>&gt;</a:t>
            </a:r>
            <a:br>
              <a:rPr lang="en-GB" sz="1600" dirty="0">
                <a:latin typeface="Courier New" charset="0"/>
              </a:rPr>
            </a:br>
            <a:r>
              <a:rPr lang="en-GB" sz="1600" dirty="0">
                <a:latin typeface="Courier New" charset="0"/>
              </a:rPr>
              <a:t> </a:t>
            </a:r>
            <a:r>
              <a:rPr lang="en-GB" sz="1600" dirty="0" smtClean="0">
                <a:latin typeface="Courier New" charset="0"/>
              </a:rPr>
              <a:t>  &lt;</a:t>
            </a:r>
            <a:r>
              <a:rPr lang="en-GB" sz="1600" b="1" dirty="0" smtClean="0">
                <a:latin typeface="Courier New" charset="0"/>
              </a:rPr>
              <a:t>interface</a:t>
            </a:r>
            <a:r>
              <a:rPr lang="en-GB" sz="1600" dirty="0" smtClean="0">
                <a:latin typeface="Courier New" charset="0"/>
              </a:rPr>
              <a:t>&gt;</a:t>
            </a:r>
            <a:r>
              <a:rPr lang="en-GB" sz="1600" dirty="0">
                <a:latin typeface="Courier New" charset="0"/>
              </a:rPr>
              <a:t/>
            </a:r>
            <a:br>
              <a:rPr lang="en-GB" sz="1600" dirty="0">
                <a:latin typeface="Courier New" charset="0"/>
              </a:rPr>
            </a:br>
            <a:r>
              <a:rPr lang="en-GB" sz="1600" dirty="0">
                <a:latin typeface="Courier New" charset="0"/>
              </a:rPr>
              <a:t>	&lt;!– </a:t>
            </a:r>
            <a:r>
              <a:rPr lang="en-GB" sz="1600" dirty="0" smtClean="0">
                <a:solidFill>
                  <a:srgbClr val="FF0000"/>
                </a:solidFill>
                <a:latin typeface="Courier New" charset="0"/>
              </a:rPr>
              <a:t>what operations/faults are supported? </a:t>
            </a:r>
            <a:r>
              <a:rPr lang="en-GB" sz="1600" dirty="0" smtClean="0">
                <a:latin typeface="Courier New" charset="0"/>
              </a:rPr>
              <a:t>--&gt;</a:t>
            </a:r>
            <a:r>
              <a:rPr lang="en-GB" sz="1600" dirty="0">
                <a:latin typeface="Courier New" charset="0"/>
              </a:rPr>
              <a:t/>
            </a:r>
            <a:br>
              <a:rPr lang="en-GB" sz="1600" dirty="0">
                <a:latin typeface="Courier New" charset="0"/>
              </a:rPr>
            </a:br>
            <a:r>
              <a:rPr lang="en-GB" sz="1600" dirty="0">
                <a:latin typeface="Courier New" charset="0"/>
              </a:rPr>
              <a:t>   &lt;</a:t>
            </a:r>
            <a:r>
              <a:rPr lang="en-GB" sz="1600" dirty="0" smtClean="0">
                <a:latin typeface="Courier New" charset="0"/>
              </a:rPr>
              <a:t>/</a:t>
            </a:r>
            <a:r>
              <a:rPr lang="en-GB" sz="1600" b="1" dirty="0" smtClean="0">
                <a:latin typeface="Courier New" charset="0"/>
              </a:rPr>
              <a:t>interface</a:t>
            </a:r>
            <a:r>
              <a:rPr lang="en-GB" sz="1600" dirty="0" smtClean="0">
                <a:latin typeface="Courier New" charset="0"/>
              </a:rPr>
              <a:t>&gt;</a:t>
            </a:r>
            <a:r>
              <a:rPr lang="en-GB" sz="1600" dirty="0">
                <a:latin typeface="Courier New" charset="0"/>
              </a:rPr>
              <a:t/>
            </a:r>
            <a:br>
              <a:rPr lang="en-GB" sz="1600" dirty="0">
                <a:latin typeface="Courier New" charset="0"/>
              </a:rPr>
            </a:br>
            <a:r>
              <a:rPr lang="en-GB" sz="1600" dirty="0">
                <a:latin typeface="Courier New" charset="0"/>
              </a:rPr>
              <a:t>   &lt;</a:t>
            </a:r>
            <a:r>
              <a:rPr lang="en-GB" sz="1600" b="1" dirty="0">
                <a:latin typeface="Courier New" charset="0"/>
              </a:rPr>
              <a:t>binding</a:t>
            </a:r>
            <a:r>
              <a:rPr lang="en-GB" sz="1600" dirty="0">
                <a:latin typeface="Courier New" charset="0"/>
              </a:rPr>
              <a:t>&gt;</a:t>
            </a:r>
            <a:br>
              <a:rPr lang="en-GB" sz="1600" dirty="0">
                <a:latin typeface="Courier New" charset="0"/>
              </a:rPr>
            </a:br>
            <a:r>
              <a:rPr lang="en-GB" sz="1600" dirty="0">
                <a:latin typeface="Courier New" charset="0"/>
              </a:rPr>
              <a:t>	&lt;!– </a:t>
            </a:r>
            <a:r>
              <a:rPr lang="en-GB" sz="1600" dirty="0" smtClean="0">
                <a:solidFill>
                  <a:srgbClr val="FF0000"/>
                </a:solidFill>
                <a:latin typeface="Courier New" charset="0"/>
              </a:rPr>
              <a:t>how are the operations invoked? </a:t>
            </a:r>
            <a:r>
              <a:rPr lang="en-GB" sz="1600" dirty="0" smtClean="0">
                <a:latin typeface="Courier New" charset="0"/>
                <a:sym typeface="Wingdings" charset="0"/>
              </a:rPr>
              <a:t>--&gt;</a:t>
            </a:r>
            <a:r>
              <a:rPr lang="en-GB" sz="1600" dirty="0">
                <a:latin typeface="Courier New" charset="0"/>
              </a:rPr>
              <a:t/>
            </a:r>
            <a:br>
              <a:rPr lang="en-GB" sz="1600" dirty="0">
                <a:latin typeface="Courier New" charset="0"/>
              </a:rPr>
            </a:br>
            <a:r>
              <a:rPr lang="en-GB" sz="1600" dirty="0">
                <a:latin typeface="Courier New" charset="0"/>
              </a:rPr>
              <a:t>   &lt;/</a:t>
            </a:r>
            <a:r>
              <a:rPr lang="en-GB" sz="1600" b="1" dirty="0">
                <a:latin typeface="Courier New" charset="0"/>
              </a:rPr>
              <a:t>binding</a:t>
            </a:r>
            <a:r>
              <a:rPr lang="en-GB" sz="1600" dirty="0">
                <a:latin typeface="Courier New" charset="0"/>
              </a:rPr>
              <a:t>&gt;</a:t>
            </a:r>
            <a:br>
              <a:rPr lang="en-GB" sz="1600" dirty="0">
                <a:latin typeface="Courier New" charset="0"/>
              </a:rPr>
            </a:br>
            <a:r>
              <a:rPr lang="en-GB" sz="1600" dirty="0">
                <a:latin typeface="Courier New" charset="0"/>
              </a:rPr>
              <a:t>   &lt;</a:t>
            </a:r>
            <a:r>
              <a:rPr lang="en-GB" sz="1600" b="1" dirty="0">
                <a:latin typeface="Courier New" charset="0"/>
              </a:rPr>
              <a:t>service</a:t>
            </a:r>
            <a:r>
              <a:rPr lang="en-GB" sz="1600" dirty="0">
                <a:latin typeface="Courier New" charset="0"/>
              </a:rPr>
              <a:t>&gt;</a:t>
            </a:r>
            <a:br>
              <a:rPr lang="en-GB" sz="1600" dirty="0">
                <a:latin typeface="Courier New" charset="0"/>
              </a:rPr>
            </a:br>
            <a:r>
              <a:rPr lang="en-GB" sz="1600" dirty="0">
                <a:latin typeface="Courier New" charset="0"/>
              </a:rPr>
              <a:t>	&lt;!– </a:t>
            </a:r>
            <a:r>
              <a:rPr lang="en-GB" sz="1600" dirty="0" smtClean="0">
                <a:solidFill>
                  <a:srgbClr val="FF0000"/>
                </a:solidFill>
                <a:latin typeface="Courier New" charset="0"/>
              </a:rPr>
              <a:t>where is the service located? </a:t>
            </a:r>
            <a:r>
              <a:rPr lang="en-GB" sz="1600" dirty="0" smtClean="0">
                <a:latin typeface="Courier New" charset="0"/>
                <a:sym typeface="Wingdings" charset="0"/>
              </a:rPr>
              <a:t>--&gt;</a:t>
            </a:r>
            <a:r>
              <a:rPr lang="en-GB" sz="1600" dirty="0">
                <a:latin typeface="Courier New" charset="0"/>
              </a:rPr>
              <a:t/>
            </a:r>
            <a:br>
              <a:rPr lang="en-GB" sz="1600" dirty="0">
                <a:latin typeface="Courier New" charset="0"/>
              </a:rPr>
            </a:br>
            <a:r>
              <a:rPr lang="en-GB" sz="1600" dirty="0">
                <a:latin typeface="Courier New" charset="0"/>
              </a:rPr>
              <a:t>   &lt;/</a:t>
            </a:r>
            <a:r>
              <a:rPr lang="en-GB" sz="1600" b="1" dirty="0">
                <a:latin typeface="Courier New" charset="0"/>
              </a:rPr>
              <a:t>service</a:t>
            </a:r>
            <a:r>
              <a:rPr lang="en-GB" sz="1600" dirty="0">
                <a:latin typeface="Courier New" charset="0"/>
              </a:rPr>
              <a:t>&gt;</a:t>
            </a:r>
            <a:br>
              <a:rPr lang="en-GB" sz="1600" dirty="0">
                <a:latin typeface="Courier New" charset="0"/>
              </a:rPr>
            </a:br>
            <a:r>
              <a:rPr lang="en-GB" sz="1600" dirty="0">
                <a:latin typeface="Courier New" charset="0"/>
              </a:rPr>
              <a:t>&lt;</a:t>
            </a:r>
            <a:r>
              <a:rPr lang="en-GB" sz="1600" dirty="0" smtClean="0">
                <a:latin typeface="Courier New" charset="0"/>
              </a:rPr>
              <a:t>/</a:t>
            </a:r>
            <a:r>
              <a:rPr lang="en-GB" sz="1600" b="1" dirty="0" smtClean="0">
                <a:latin typeface="Courier New" charset="0"/>
              </a:rPr>
              <a:t>description</a:t>
            </a:r>
            <a:r>
              <a:rPr lang="en-GB" sz="1600" dirty="0" smtClean="0">
                <a:latin typeface="Courier New" charset="0"/>
              </a:rPr>
              <a:t>&gt;</a:t>
            </a:r>
            <a:endParaRPr lang="en-GB" sz="1600" dirty="0">
              <a:latin typeface="Courier New" charset="0"/>
            </a:endParaRPr>
          </a:p>
        </p:txBody>
      </p:sp>
    </p:spTree>
    <p:extLst>
      <p:ext uri="{BB962C8B-B14F-4D97-AF65-F5344CB8AC3E}">
        <p14:creationId xmlns:p14="http://schemas.microsoft.com/office/powerpoint/2010/main" val="168356801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r>
              <a:rPr lang="en-GB" dirty="0" smtClean="0"/>
              <a:t>WSDL 1.1 Structure</a:t>
            </a:r>
            <a:endParaRPr lang="en-US" dirty="0"/>
          </a:p>
        </p:txBody>
      </p:sp>
      <p:sp>
        <p:nvSpPr>
          <p:cNvPr id="250884" name="Text Box 4"/>
          <p:cNvSpPr txBox="1">
            <a:spLocks noChangeArrowheads="1"/>
          </p:cNvSpPr>
          <p:nvPr/>
        </p:nvSpPr>
        <p:spPr bwMode="auto">
          <a:xfrm>
            <a:off x="679595" y="1623716"/>
            <a:ext cx="8010218" cy="4524316"/>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spcBef>
                <a:spcPct val="20000"/>
              </a:spcBef>
            </a:pPr>
            <a:r>
              <a:rPr lang="en-GB" sz="1600" dirty="0">
                <a:latin typeface="Courier New" charset="0"/>
              </a:rPr>
              <a:t>&lt;?xml version="1.0" encoding="UTF-8"?&gt;</a:t>
            </a:r>
            <a:br>
              <a:rPr lang="en-GB" sz="1600" dirty="0">
                <a:latin typeface="Courier New" charset="0"/>
              </a:rPr>
            </a:br>
            <a:r>
              <a:rPr lang="en-GB" sz="1600" dirty="0">
                <a:latin typeface="Courier New" charset="0"/>
              </a:rPr>
              <a:t>&lt;</a:t>
            </a:r>
            <a:r>
              <a:rPr lang="en-GB" sz="1600" b="1" dirty="0">
                <a:latin typeface="Courier New" charset="0"/>
              </a:rPr>
              <a:t>definitions</a:t>
            </a:r>
            <a:r>
              <a:rPr lang="en-GB" sz="1600" dirty="0">
                <a:latin typeface="Courier New" charset="0"/>
              </a:rPr>
              <a:t>&gt;</a:t>
            </a:r>
            <a:br>
              <a:rPr lang="en-GB" sz="1600" dirty="0">
                <a:latin typeface="Courier New" charset="0"/>
              </a:rPr>
            </a:br>
            <a:r>
              <a:rPr lang="en-GB" sz="1600" dirty="0">
                <a:latin typeface="Courier New" charset="0"/>
              </a:rPr>
              <a:t>   &lt;</a:t>
            </a:r>
            <a:r>
              <a:rPr lang="en-GB" sz="1600" b="1" dirty="0">
                <a:latin typeface="Courier New" charset="0"/>
              </a:rPr>
              <a:t>types</a:t>
            </a:r>
            <a:r>
              <a:rPr lang="en-GB" sz="1600" dirty="0">
                <a:latin typeface="Courier New" charset="0"/>
              </a:rPr>
              <a:t>&gt;</a:t>
            </a:r>
            <a:br>
              <a:rPr lang="en-GB" sz="1600" dirty="0">
                <a:latin typeface="Courier New" charset="0"/>
              </a:rPr>
            </a:br>
            <a:r>
              <a:rPr lang="en-GB" sz="1600" dirty="0">
                <a:latin typeface="Courier New" charset="0"/>
              </a:rPr>
              <a:t>	&lt;!– </a:t>
            </a:r>
            <a:r>
              <a:rPr lang="en-GB" sz="1600" dirty="0">
                <a:solidFill>
                  <a:srgbClr val="FF0000"/>
                </a:solidFill>
                <a:latin typeface="Courier New" charset="0"/>
              </a:rPr>
              <a:t>define the types here using XML </a:t>
            </a:r>
            <a:r>
              <a:rPr lang="en-GB" sz="1600" dirty="0" smtClean="0">
                <a:solidFill>
                  <a:srgbClr val="FF0000"/>
                </a:solidFill>
                <a:latin typeface="Courier New" charset="0"/>
              </a:rPr>
              <a:t>Schema</a:t>
            </a:r>
            <a:r>
              <a:rPr lang="en-GB" sz="1600" dirty="0">
                <a:latin typeface="Courier New" charset="0"/>
              </a:rPr>
              <a:t> </a:t>
            </a:r>
            <a:r>
              <a:rPr lang="en-GB" sz="1600" dirty="0" smtClean="0">
                <a:latin typeface="Courier New" charset="0"/>
                <a:sym typeface="Wingdings" charset="0"/>
              </a:rPr>
              <a:t>--&gt;</a:t>
            </a:r>
            <a:r>
              <a:rPr lang="en-GB" sz="1600" dirty="0">
                <a:latin typeface="Courier New" charset="0"/>
              </a:rPr>
              <a:t/>
            </a:r>
            <a:br>
              <a:rPr lang="en-GB" sz="1600" dirty="0">
                <a:latin typeface="Courier New" charset="0"/>
              </a:rPr>
            </a:br>
            <a:r>
              <a:rPr lang="en-GB" sz="1600" dirty="0">
                <a:latin typeface="Courier New" charset="0"/>
              </a:rPr>
              <a:t>   &lt;/</a:t>
            </a:r>
            <a:r>
              <a:rPr lang="en-GB" sz="1600" b="1" dirty="0">
                <a:latin typeface="Courier New" charset="0"/>
              </a:rPr>
              <a:t>types</a:t>
            </a:r>
            <a:r>
              <a:rPr lang="en-GB" sz="1600" dirty="0">
                <a:latin typeface="Courier New" charset="0"/>
              </a:rPr>
              <a:t>&gt;</a:t>
            </a:r>
            <a:br>
              <a:rPr lang="en-GB" sz="1600" dirty="0">
                <a:latin typeface="Courier New" charset="0"/>
              </a:rPr>
            </a:br>
            <a:r>
              <a:rPr lang="en-GB" sz="1600" dirty="0">
                <a:latin typeface="Courier New" charset="0"/>
              </a:rPr>
              <a:t>   &lt;</a:t>
            </a:r>
            <a:r>
              <a:rPr lang="en-GB" sz="1600" b="1" dirty="0">
                <a:latin typeface="Courier New" charset="0"/>
              </a:rPr>
              <a:t>message</a:t>
            </a:r>
            <a:r>
              <a:rPr lang="en-GB" sz="1600" dirty="0">
                <a:latin typeface="Courier New" charset="0"/>
              </a:rPr>
              <a:t>&gt;</a:t>
            </a:r>
            <a:br>
              <a:rPr lang="en-GB" sz="1600" dirty="0">
                <a:latin typeface="Courier New" charset="0"/>
              </a:rPr>
            </a:br>
            <a:r>
              <a:rPr lang="en-GB" sz="1600" dirty="0">
                <a:latin typeface="Courier New" charset="0"/>
              </a:rPr>
              <a:t>	&lt;!– </a:t>
            </a:r>
            <a:r>
              <a:rPr lang="en-GB" sz="1600" dirty="0" smtClean="0">
                <a:solidFill>
                  <a:srgbClr val="FF0000"/>
                </a:solidFill>
                <a:latin typeface="Courier New" charset="0"/>
              </a:rPr>
              <a:t>message refers to types defined above</a:t>
            </a:r>
            <a:r>
              <a:rPr lang="en-GB" sz="1600" dirty="0" smtClean="0">
                <a:latin typeface="Courier New" charset="0"/>
              </a:rPr>
              <a:t> </a:t>
            </a:r>
            <a:r>
              <a:rPr lang="en-GB" sz="1600" dirty="0" smtClean="0">
                <a:latin typeface="Courier New" charset="0"/>
                <a:sym typeface="Wingdings" charset="0"/>
              </a:rPr>
              <a:t>--&gt;</a:t>
            </a:r>
            <a:r>
              <a:rPr lang="en-GB" sz="1600" dirty="0">
                <a:latin typeface="Courier New" charset="0"/>
              </a:rPr>
              <a:t/>
            </a:r>
            <a:br>
              <a:rPr lang="en-GB" sz="1600" dirty="0">
                <a:latin typeface="Courier New" charset="0"/>
              </a:rPr>
            </a:br>
            <a:r>
              <a:rPr lang="en-GB" sz="1600" dirty="0">
                <a:latin typeface="Courier New" charset="0"/>
              </a:rPr>
              <a:t>   &lt;/</a:t>
            </a:r>
            <a:r>
              <a:rPr lang="en-GB" sz="1600" b="1" dirty="0">
                <a:latin typeface="Courier New" charset="0"/>
              </a:rPr>
              <a:t>message</a:t>
            </a:r>
            <a:r>
              <a:rPr lang="en-GB" sz="1600" dirty="0">
                <a:latin typeface="Courier New" charset="0"/>
              </a:rPr>
              <a:t>&gt;</a:t>
            </a:r>
            <a:br>
              <a:rPr lang="en-GB" sz="1600" dirty="0">
                <a:latin typeface="Courier New" charset="0"/>
              </a:rPr>
            </a:br>
            <a:r>
              <a:rPr lang="en-GB" sz="1600" dirty="0">
                <a:latin typeface="Courier New" charset="0"/>
              </a:rPr>
              <a:t>   &lt;</a:t>
            </a:r>
            <a:r>
              <a:rPr lang="en-GB" sz="1600" b="1" dirty="0" err="1">
                <a:latin typeface="Courier New" charset="0"/>
              </a:rPr>
              <a:t>portType</a:t>
            </a:r>
            <a:r>
              <a:rPr lang="en-GB" sz="1600" dirty="0">
                <a:latin typeface="Courier New" charset="0"/>
              </a:rPr>
              <a:t>&gt;</a:t>
            </a:r>
            <a:br>
              <a:rPr lang="en-GB" sz="1600" dirty="0">
                <a:latin typeface="Courier New" charset="0"/>
              </a:rPr>
            </a:br>
            <a:r>
              <a:rPr lang="en-GB" sz="1600" dirty="0">
                <a:latin typeface="Courier New" charset="0"/>
              </a:rPr>
              <a:t>	&lt;!– </a:t>
            </a:r>
            <a:r>
              <a:rPr lang="en-GB" sz="1600" dirty="0" smtClean="0">
                <a:solidFill>
                  <a:srgbClr val="FF0000"/>
                </a:solidFill>
                <a:latin typeface="Courier New" charset="0"/>
              </a:rPr>
              <a:t>operations refer to messages defined above </a:t>
            </a:r>
            <a:r>
              <a:rPr lang="en-GB" sz="1600" dirty="0" smtClean="0">
                <a:latin typeface="Courier New" charset="0"/>
              </a:rPr>
              <a:t>--&gt;</a:t>
            </a:r>
            <a:br>
              <a:rPr lang="en-GB" sz="1600" dirty="0" smtClean="0">
                <a:latin typeface="Courier New" charset="0"/>
              </a:rPr>
            </a:br>
            <a:r>
              <a:rPr lang="en-GB" sz="1600" dirty="0" smtClean="0">
                <a:latin typeface="Courier New" charset="0"/>
              </a:rPr>
              <a:t>   </a:t>
            </a:r>
            <a:r>
              <a:rPr lang="en-GB" sz="1600" dirty="0">
                <a:latin typeface="Courier New" charset="0"/>
              </a:rPr>
              <a:t>&lt;/</a:t>
            </a:r>
            <a:r>
              <a:rPr lang="en-GB" sz="1600" b="1" dirty="0" err="1">
                <a:latin typeface="Courier New" charset="0"/>
              </a:rPr>
              <a:t>portType</a:t>
            </a:r>
            <a:r>
              <a:rPr lang="en-GB" sz="1600" dirty="0">
                <a:latin typeface="Courier New" charset="0"/>
              </a:rPr>
              <a:t>&gt;</a:t>
            </a:r>
            <a:br>
              <a:rPr lang="en-GB" sz="1600" dirty="0">
                <a:latin typeface="Courier New" charset="0"/>
              </a:rPr>
            </a:br>
            <a:r>
              <a:rPr lang="en-GB" sz="1600" dirty="0">
                <a:latin typeface="Courier New" charset="0"/>
              </a:rPr>
              <a:t>   &lt;</a:t>
            </a:r>
            <a:r>
              <a:rPr lang="en-GB" sz="1600" b="1" dirty="0">
                <a:latin typeface="Courier New" charset="0"/>
              </a:rPr>
              <a:t>binding</a:t>
            </a:r>
            <a:r>
              <a:rPr lang="en-GB" sz="1600" dirty="0">
                <a:latin typeface="Courier New" charset="0"/>
              </a:rPr>
              <a:t>&gt;</a:t>
            </a:r>
            <a:br>
              <a:rPr lang="en-GB" sz="1600" dirty="0">
                <a:latin typeface="Courier New" charset="0"/>
              </a:rPr>
            </a:br>
            <a:r>
              <a:rPr lang="en-GB" sz="1600" dirty="0">
                <a:latin typeface="Courier New" charset="0"/>
              </a:rPr>
              <a:t>	&lt;!– </a:t>
            </a:r>
            <a:r>
              <a:rPr lang="en-GB" sz="1600" dirty="0" smtClean="0">
                <a:solidFill>
                  <a:srgbClr val="FF0000"/>
                </a:solidFill>
                <a:latin typeface="Courier New" charset="0"/>
              </a:rPr>
              <a:t>binding refers to port types defined above </a:t>
            </a:r>
            <a:r>
              <a:rPr lang="en-GB" sz="1600" dirty="0" smtClean="0">
                <a:latin typeface="Courier New" charset="0"/>
              </a:rPr>
              <a:t>--&gt;   </a:t>
            </a:r>
            <a:br>
              <a:rPr lang="en-GB" sz="1600" dirty="0" smtClean="0">
                <a:latin typeface="Courier New" charset="0"/>
              </a:rPr>
            </a:br>
            <a:r>
              <a:rPr lang="en-GB" sz="1600" dirty="0" smtClean="0">
                <a:latin typeface="Courier New" charset="0"/>
              </a:rPr>
              <a:t>   &lt;</a:t>
            </a:r>
            <a:r>
              <a:rPr lang="en-GB" sz="1600" dirty="0">
                <a:latin typeface="Courier New" charset="0"/>
              </a:rPr>
              <a:t>/</a:t>
            </a:r>
            <a:r>
              <a:rPr lang="en-GB" sz="1600" b="1" dirty="0">
                <a:latin typeface="Courier New" charset="0"/>
              </a:rPr>
              <a:t>binding</a:t>
            </a:r>
            <a:r>
              <a:rPr lang="en-GB" sz="1600" dirty="0">
                <a:latin typeface="Courier New" charset="0"/>
              </a:rPr>
              <a:t>&gt;</a:t>
            </a:r>
            <a:br>
              <a:rPr lang="en-GB" sz="1600" dirty="0">
                <a:latin typeface="Courier New" charset="0"/>
              </a:rPr>
            </a:br>
            <a:r>
              <a:rPr lang="en-GB" sz="1600" dirty="0">
                <a:latin typeface="Courier New" charset="0"/>
              </a:rPr>
              <a:t>   &lt;</a:t>
            </a:r>
            <a:r>
              <a:rPr lang="en-GB" sz="1600" b="1" dirty="0">
                <a:latin typeface="Courier New" charset="0"/>
              </a:rPr>
              <a:t>service</a:t>
            </a:r>
            <a:r>
              <a:rPr lang="en-GB" sz="1600" dirty="0">
                <a:latin typeface="Courier New" charset="0"/>
              </a:rPr>
              <a:t>&gt;</a:t>
            </a:r>
            <a:br>
              <a:rPr lang="en-GB" sz="1600" dirty="0">
                <a:latin typeface="Courier New" charset="0"/>
              </a:rPr>
            </a:br>
            <a:r>
              <a:rPr lang="en-GB" sz="1600" dirty="0">
                <a:latin typeface="Courier New" charset="0"/>
              </a:rPr>
              <a:t>	&lt;!– </a:t>
            </a:r>
            <a:r>
              <a:rPr lang="en-GB" sz="1600" dirty="0" smtClean="0">
                <a:solidFill>
                  <a:srgbClr val="FF0000"/>
                </a:solidFill>
                <a:latin typeface="Courier New" charset="0"/>
              </a:rPr>
              <a:t>service refers to particular binding defined above </a:t>
            </a:r>
            <a:r>
              <a:rPr lang="en-GB" sz="1600" dirty="0" smtClean="0">
                <a:latin typeface="Courier New" charset="0"/>
                <a:sym typeface="Wingdings" charset="0"/>
              </a:rPr>
              <a:t>--&gt;</a:t>
            </a:r>
            <a:r>
              <a:rPr lang="en-GB" sz="1600" dirty="0">
                <a:latin typeface="Courier New" charset="0"/>
              </a:rPr>
              <a:t/>
            </a:r>
            <a:br>
              <a:rPr lang="en-GB" sz="1600" dirty="0">
                <a:latin typeface="Courier New" charset="0"/>
              </a:rPr>
            </a:br>
            <a:r>
              <a:rPr lang="en-GB" sz="1600" dirty="0">
                <a:latin typeface="Courier New" charset="0"/>
              </a:rPr>
              <a:t>   &lt;/</a:t>
            </a:r>
            <a:r>
              <a:rPr lang="en-GB" sz="1600" b="1" dirty="0">
                <a:latin typeface="Courier New" charset="0"/>
              </a:rPr>
              <a:t>service</a:t>
            </a:r>
            <a:r>
              <a:rPr lang="en-GB" sz="1600" dirty="0">
                <a:latin typeface="Courier New" charset="0"/>
              </a:rPr>
              <a:t>&gt;</a:t>
            </a:r>
            <a:br>
              <a:rPr lang="en-GB" sz="1600" dirty="0">
                <a:latin typeface="Courier New" charset="0"/>
              </a:rPr>
            </a:br>
            <a:r>
              <a:rPr lang="en-GB" sz="1600" dirty="0">
                <a:latin typeface="Courier New" charset="0"/>
              </a:rPr>
              <a:t>&lt;/</a:t>
            </a:r>
            <a:r>
              <a:rPr lang="en-GB" sz="1600" b="1" dirty="0">
                <a:latin typeface="Courier New" charset="0"/>
              </a:rPr>
              <a:t>definitions</a:t>
            </a:r>
            <a:r>
              <a:rPr lang="en-GB" sz="1600" dirty="0">
                <a:latin typeface="Courier New" charset="0"/>
              </a:rPr>
              <a:t>&gt;</a:t>
            </a:r>
          </a:p>
        </p:txBody>
      </p:sp>
      <p:sp>
        <p:nvSpPr>
          <p:cNvPr id="2" name="Curved Right Arrow 1"/>
          <p:cNvSpPr/>
          <p:nvPr/>
        </p:nvSpPr>
        <p:spPr bwMode="auto">
          <a:xfrm>
            <a:off x="233259" y="2469233"/>
            <a:ext cx="566345" cy="811320"/>
          </a:xfrm>
          <a:prstGeom prst="curvedRightArrow">
            <a:avLst/>
          </a:prstGeom>
          <a:solidFill>
            <a:schemeClr val="accent1"/>
          </a:solidFill>
          <a:ln w="12700" cap="flat" cmpd="sng" algn="ctr">
            <a:solidFill>
              <a:schemeClr val="accent2"/>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10" name="Curved Right Arrow 9"/>
          <p:cNvSpPr/>
          <p:nvPr/>
        </p:nvSpPr>
        <p:spPr bwMode="auto">
          <a:xfrm>
            <a:off x="233259" y="3280553"/>
            <a:ext cx="566345" cy="811320"/>
          </a:xfrm>
          <a:prstGeom prst="curvedRightArrow">
            <a:avLst/>
          </a:prstGeom>
          <a:solidFill>
            <a:schemeClr val="accent1"/>
          </a:solidFill>
          <a:ln w="12700" cap="flat" cmpd="sng" algn="ctr">
            <a:solidFill>
              <a:schemeClr val="accent2"/>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11" name="Curved Right Arrow 10"/>
          <p:cNvSpPr/>
          <p:nvPr/>
        </p:nvSpPr>
        <p:spPr bwMode="auto">
          <a:xfrm>
            <a:off x="233259" y="4091873"/>
            <a:ext cx="566345" cy="811320"/>
          </a:xfrm>
          <a:prstGeom prst="curvedRightArrow">
            <a:avLst/>
          </a:prstGeom>
          <a:solidFill>
            <a:schemeClr val="accent1"/>
          </a:solidFill>
          <a:ln w="12700" cap="flat" cmpd="sng" algn="ctr">
            <a:solidFill>
              <a:schemeClr val="accent2"/>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12" name="Curved Right Arrow 11"/>
          <p:cNvSpPr/>
          <p:nvPr/>
        </p:nvSpPr>
        <p:spPr bwMode="auto">
          <a:xfrm>
            <a:off x="233259" y="4903193"/>
            <a:ext cx="566345" cy="811320"/>
          </a:xfrm>
          <a:prstGeom prst="curvedRightArrow">
            <a:avLst/>
          </a:prstGeom>
          <a:solidFill>
            <a:schemeClr val="accent1"/>
          </a:solidFill>
          <a:ln w="12700" cap="flat" cmpd="sng" algn="ctr">
            <a:solidFill>
              <a:schemeClr val="accent2"/>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Tree>
    <p:extLst>
      <p:ext uri="{BB962C8B-B14F-4D97-AF65-F5344CB8AC3E}">
        <p14:creationId xmlns:p14="http://schemas.microsoft.com/office/powerpoint/2010/main" val="389097808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r>
              <a:rPr lang="en-GB" dirty="0" smtClean="0"/>
              <a:t>Namespaces: WSDL 1.1</a:t>
            </a:r>
            <a:endParaRPr lang="en-US" dirty="0"/>
          </a:p>
        </p:txBody>
      </p:sp>
      <p:sp>
        <p:nvSpPr>
          <p:cNvPr id="252931" name="Rectangle 3"/>
          <p:cNvSpPr>
            <a:spLocks noGrp="1" noChangeArrowheads="1"/>
          </p:cNvSpPr>
          <p:nvPr>
            <p:ph type="body" idx="1"/>
          </p:nvPr>
        </p:nvSpPr>
        <p:spPr/>
        <p:txBody>
          <a:bodyPr/>
          <a:lstStyle/>
          <a:p>
            <a:pPr marL="0" indent="0">
              <a:buNone/>
            </a:pPr>
            <a:r>
              <a:rPr lang="en-GB" dirty="0" smtClean="0"/>
              <a:t>XML Schema Namespaces</a:t>
            </a:r>
          </a:p>
          <a:p>
            <a:pPr lvl="1"/>
            <a:r>
              <a:rPr lang="en-US" dirty="0" smtClean="0"/>
              <a:t>http://www.w3.org/2000/10/</a:t>
            </a:r>
            <a:r>
              <a:rPr lang="en-US" dirty="0" err="1" smtClean="0"/>
              <a:t>XMLSchema</a:t>
            </a:r>
            <a:r>
              <a:rPr lang="en-US" dirty="0" smtClean="0"/>
              <a:t> </a:t>
            </a:r>
          </a:p>
          <a:p>
            <a:pPr lvl="1"/>
            <a:r>
              <a:rPr lang="en-GB" dirty="0" smtClean="0"/>
              <a:t>http://www.w3c.org/2001/XML-Schema-instance</a:t>
            </a:r>
            <a:endParaRPr lang="en-US" dirty="0" smtClean="0"/>
          </a:p>
          <a:p>
            <a:pPr marL="0" indent="0">
              <a:buNone/>
            </a:pPr>
            <a:r>
              <a:rPr lang="en-GB" dirty="0" smtClean="0"/>
              <a:t>WSDL Namespaces</a:t>
            </a:r>
            <a:endParaRPr lang="en-US" dirty="0" smtClean="0"/>
          </a:p>
          <a:p>
            <a:pPr lvl="1"/>
            <a:r>
              <a:rPr lang="en-US" dirty="0" smtClean="0"/>
              <a:t>http://</a:t>
            </a:r>
            <a:r>
              <a:rPr lang="en-US" dirty="0" err="1" smtClean="0"/>
              <a:t>schemas.xmlsoap.org</a:t>
            </a:r>
            <a:r>
              <a:rPr lang="en-US" dirty="0" smtClean="0"/>
              <a:t>/</a:t>
            </a:r>
            <a:r>
              <a:rPr lang="en-US" dirty="0" err="1" smtClean="0"/>
              <a:t>wsdl</a:t>
            </a:r>
            <a:r>
              <a:rPr lang="en-US" dirty="0" smtClean="0"/>
              <a:t>/ 			</a:t>
            </a:r>
          </a:p>
          <a:p>
            <a:pPr lvl="1"/>
            <a:r>
              <a:rPr lang="en-US" dirty="0" smtClean="0"/>
              <a:t>http://</a:t>
            </a:r>
            <a:r>
              <a:rPr lang="en-US" dirty="0" err="1" smtClean="0"/>
              <a:t>schemas.xmlsoap.org</a:t>
            </a:r>
            <a:r>
              <a:rPr lang="en-US" dirty="0" smtClean="0"/>
              <a:t>/</a:t>
            </a:r>
            <a:r>
              <a:rPr lang="en-US" dirty="0" err="1" smtClean="0"/>
              <a:t>wsdl</a:t>
            </a:r>
            <a:r>
              <a:rPr lang="en-US" dirty="0" smtClean="0"/>
              <a:t>/soap/	(SOAP binding)</a:t>
            </a:r>
          </a:p>
          <a:p>
            <a:pPr marL="0" indent="0">
              <a:buNone/>
            </a:pPr>
            <a:r>
              <a:rPr lang="en-GB" dirty="0" smtClean="0"/>
              <a:t>SOAP 1.1 Namespaces</a:t>
            </a:r>
          </a:p>
          <a:p>
            <a:pPr lvl="1"/>
            <a:r>
              <a:rPr lang="en-GB" dirty="0" smtClean="0"/>
              <a:t>http://</a:t>
            </a:r>
            <a:r>
              <a:rPr lang="en-GB" dirty="0" err="1" smtClean="0"/>
              <a:t>schemas.xmlsoap.org</a:t>
            </a:r>
            <a:r>
              <a:rPr lang="en-GB" dirty="0" smtClean="0"/>
              <a:t>/soap/encoding	</a:t>
            </a:r>
          </a:p>
          <a:p>
            <a:pPr lvl="1"/>
            <a:r>
              <a:rPr lang="en-GB" dirty="0" smtClean="0"/>
              <a:t>http://</a:t>
            </a:r>
            <a:r>
              <a:rPr lang="en-GB" dirty="0" err="1" smtClean="0"/>
              <a:t>schemas.xmlsoap.org</a:t>
            </a:r>
            <a:r>
              <a:rPr lang="en-GB" dirty="0" smtClean="0"/>
              <a:t>/soap/envelope</a:t>
            </a:r>
            <a:endParaRPr lang="en-US" dirty="0"/>
          </a:p>
        </p:txBody>
      </p:sp>
    </p:spTree>
    <p:extLst>
      <p:ext uri="{BB962C8B-B14F-4D97-AF65-F5344CB8AC3E}">
        <p14:creationId xmlns:p14="http://schemas.microsoft.com/office/powerpoint/2010/main" val="422517048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r>
              <a:rPr lang="en-GB" dirty="0" smtClean="0"/>
              <a:t>Namespaces: WSDL 2.0</a:t>
            </a:r>
            <a:endParaRPr lang="en-US" dirty="0"/>
          </a:p>
        </p:txBody>
      </p:sp>
      <p:sp>
        <p:nvSpPr>
          <p:cNvPr id="252931" name="Rectangle 3"/>
          <p:cNvSpPr>
            <a:spLocks noGrp="1" noChangeArrowheads="1"/>
          </p:cNvSpPr>
          <p:nvPr>
            <p:ph type="body" idx="1"/>
          </p:nvPr>
        </p:nvSpPr>
        <p:spPr/>
        <p:txBody>
          <a:bodyPr/>
          <a:lstStyle/>
          <a:p>
            <a:pPr marL="0" indent="0">
              <a:buNone/>
            </a:pPr>
            <a:r>
              <a:rPr lang="en-GB" dirty="0" smtClean="0"/>
              <a:t>XML Schema Namespaces</a:t>
            </a:r>
          </a:p>
          <a:p>
            <a:pPr lvl="1"/>
            <a:r>
              <a:rPr lang="en-US" dirty="0" smtClean="0"/>
              <a:t>http://www.w3.org/2000/10/</a:t>
            </a:r>
            <a:r>
              <a:rPr lang="en-US" dirty="0" err="1" smtClean="0"/>
              <a:t>XMLSchema</a:t>
            </a:r>
            <a:r>
              <a:rPr lang="en-US" dirty="0" smtClean="0"/>
              <a:t> </a:t>
            </a:r>
          </a:p>
          <a:p>
            <a:pPr lvl="1"/>
            <a:r>
              <a:rPr lang="en-GB" dirty="0" smtClean="0"/>
              <a:t>http://www.w3c.org/2001/XML-Schema-instance</a:t>
            </a:r>
            <a:endParaRPr lang="en-US" dirty="0" smtClean="0"/>
          </a:p>
          <a:p>
            <a:pPr marL="0" indent="0">
              <a:buNone/>
            </a:pPr>
            <a:r>
              <a:rPr lang="en-GB" dirty="0" smtClean="0"/>
              <a:t>WSDL Namespaces</a:t>
            </a:r>
            <a:endParaRPr lang="en-US" dirty="0" smtClean="0"/>
          </a:p>
          <a:p>
            <a:pPr lvl="1"/>
            <a:r>
              <a:rPr lang="en-US" dirty="0" smtClean="0"/>
              <a:t>http</a:t>
            </a:r>
            <a:r>
              <a:rPr lang="en-US" dirty="0"/>
              <a:t>://www.w3.org/ns/</a:t>
            </a:r>
            <a:r>
              <a:rPr lang="en-US" dirty="0" err="1" smtClean="0"/>
              <a:t>wsdl</a:t>
            </a:r>
            <a:r>
              <a:rPr lang="en-US" dirty="0" smtClean="0"/>
              <a:t> </a:t>
            </a:r>
          </a:p>
          <a:p>
            <a:pPr marL="0" indent="0">
              <a:buNone/>
            </a:pPr>
            <a:r>
              <a:rPr lang="en-GB" dirty="0" smtClean="0"/>
              <a:t>SOAP 1.2 Namespaces</a:t>
            </a:r>
          </a:p>
          <a:p>
            <a:pPr lvl="1"/>
            <a:r>
              <a:rPr lang="en-GB" dirty="0" smtClean="0"/>
              <a:t>http</a:t>
            </a:r>
            <a:r>
              <a:rPr lang="en-GB" dirty="0"/>
              <a:t>://www.w3.org/2003/05/soap-envelope</a:t>
            </a:r>
            <a:endParaRPr lang="en-GB" dirty="0" smtClean="0"/>
          </a:p>
          <a:p>
            <a:pPr lvl="1"/>
            <a:r>
              <a:rPr lang="en-GB" dirty="0"/>
              <a:t>http://www.w3.org/2003/05/soap-</a:t>
            </a:r>
            <a:r>
              <a:rPr lang="en-GB" dirty="0" smtClean="0"/>
              <a:t>encoding</a:t>
            </a:r>
          </a:p>
        </p:txBody>
      </p:sp>
    </p:spTree>
    <p:extLst>
      <p:ext uri="{BB962C8B-B14F-4D97-AF65-F5344CB8AC3E}">
        <p14:creationId xmlns:p14="http://schemas.microsoft.com/office/powerpoint/2010/main" val="306025380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p:txBody>
          <a:bodyPr/>
          <a:lstStyle/>
          <a:p>
            <a:r>
              <a:rPr lang="en-GB" smtClean="0"/>
              <a:t>&lt;import&gt; element</a:t>
            </a:r>
            <a:endParaRPr lang="en-GB"/>
          </a:p>
        </p:txBody>
      </p:sp>
      <p:sp>
        <p:nvSpPr>
          <p:cNvPr id="251907" name="Rectangle 3"/>
          <p:cNvSpPr>
            <a:spLocks noGrp="1" noChangeArrowheads="1"/>
          </p:cNvSpPr>
          <p:nvPr>
            <p:ph type="body" idx="1"/>
          </p:nvPr>
        </p:nvSpPr>
        <p:spPr/>
        <p:txBody>
          <a:bodyPr/>
          <a:lstStyle/>
          <a:p>
            <a:pPr marL="0" indent="0">
              <a:buNone/>
            </a:pPr>
            <a:r>
              <a:rPr lang="en-GB" sz="1600" b="1" dirty="0" smtClean="0">
                <a:latin typeface="Courier New"/>
                <a:cs typeface="Courier New"/>
              </a:rPr>
              <a:t>&lt;definitions </a:t>
            </a:r>
            <a:r>
              <a:rPr lang="en-GB" sz="1600" dirty="0" err="1" smtClean="0">
                <a:latin typeface="Courier New"/>
                <a:cs typeface="Courier New"/>
              </a:rPr>
              <a:t>targetNamespace</a:t>
            </a:r>
            <a:r>
              <a:rPr lang="en-GB" sz="1600" dirty="0" smtClean="0">
                <a:latin typeface="Courier New"/>
                <a:cs typeface="Courier New"/>
              </a:rPr>
              <a:t>=“urn:3950”</a:t>
            </a:r>
            <a:br>
              <a:rPr lang="en-GB" sz="1600" dirty="0" smtClean="0">
                <a:latin typeface="Courier New"/>
                <a:cs typeface="Courier New"/>
              </a:rPr>
            </a:br>
            <a:r>
              <a:rPr lang="en-GB" sz="1600" dirty="0" smtClean="0">
                <a:latin typeface="Courier New"/>
                <a:cs typeface="Courier New"/>
              </a:rPr>
              <a:t>  </a:t>
            </a:r>
            <a:r>
              <a:rPr lang="en-GB" sz="1600" dirty="0" err="1" smtClean="0">
                <a:latin typeface="Courier New"/>
                <a:cs typeface="Courier New"/>
              </a:rPr>
              <a:t>xmlns</a:t>
            </a:r>
            <a:r>
              <a:rPr lang="en-GB" sz="1600" dirty="0" smtClean="0">
                <a:latin typeface="Courier New"/>
                <a:cs typeface="Courier New"/>
              </a:rPr>
              <a:t>= “http://</a:t>
            </a:r>
            <a:r>
              <a:rPr lang="en-GB" sz="1600" dirty="0" err="1" smtClean="0">
                <a:latin typeface="Courier New"/>
                <a:cs typeface="Courier New"/>
              </a:rPr>
              <a:t>schema.xmlsoap.org</a:t>
            </a:r>
            <a:r>
              <a:rPr lang="en-GB" sz="1600" dirty="0" smtClean="0">
                <a:latin typeface="Courier New"/>
                <a:cs typeface="Courier New"/>
              </a:rPr>
              <a:t>/</a:t>
            </a:r>
            <a:r>
              <a:rPr lang="en-GB" sz="1600" dirty="0" err="1" smtClean="0">
                <a:latin typeface="Courier New"/>
                <a:cs typeface="Courier New"/>
              </a:rPr>
              <a:t>wsdl</a:t>
            </a:r>
            <a:r>
              <a:rPr lang="en-GB" sz="1600" dirty="0" smtClean="0">
                <a:latin typeface="Courier New"/>
                <a:cs typeface="Courier New"/>
              </a:rPr>
              <a:t>/”</a:t>
            </a:r>
            <a:br>
              <a:rPr lang="en-GB" sz="1600" dirty="0" smtClean="0">
                <a:latin typeface="Courier New"/>
                <a:cs typeface="Courier New"/>
              </a:rPr>
            </a:br>
            <a:r>
              <a:rPr lang="en-GB" sz="1600" dirty="0" smtClean="0">
                <a:latin typeface="Courier New"/>
                <a:cs typeface="Courier New"/>
              </a:rPr>
              <a:t>  </a:t>
            </a:r>
            <a:r>
              <a:rPr lang="en-GB" sz="1600" dirty="0" err="1" smtClean="0">
                <a:latin typeface="Courier New"/>
                <a:cs typeface="Courier New"/>
              </a:rPr>
              <a:t>xmlns:xsd</a:t>
            </a:r>
            <a:r>
              <a:rPr lang="en-GB" sz="1600" dirty="0" smtClean="0">
                <a:latin typeface="Courier New"/>
                <a:cs typeface="Courier New"/>
              </a:rPr>
              <a:t>= “http://www.w3c.org/2001/</a:t>
            </a:r>
            <a:r>
              <a:rPr lang="en-GB" sz="1600" dirty="0" err="1" smtClean="0">
                <a:latin typeface="Courier New"/>
                <a:cs typeface="Courier New"/>
              </a:rPr>
              <a:t>XMLSchema</a:t>
            </a:r>
            <a:r>
              <a:rPr lang="en-GB" sz="1600" dirty="0" smtClean="0">
                <a:latin typeface="Courier New"/>
                <a:cs typeface="Courier New"/>
              </a:rPr>
              <a:t>”</a:t>
            </a:r>
            <a:br>
              <a:rPr lang="en-GB" sz="1600" dirty="0" smtClean="0">
                <a:latin typeface="Courier New"/>
                <a:cs typeface="Courier New"/>
              </a:rPr>
            </a:br>
            <a:r>
              <a:rPr lang="en-GB" sz="1600" dirty="0" smtClean="0">
                <a:latin typeface="Courier New"/>
                <a:cs typeface="Courier New"/>
              </a:rPr>
              <a:t>  </a:t>
            </a:r>
            <a:r>
              <a:rPr lang="en-GB" sz="1600" dirty="0" err="1" smtClean="0">
                <a:latin typeface="Courier New"/>
                <a:cs typeface="Courier New"/>
              </a:rPr>
              <a:t>xmlns:soap</a:t>
            </a:r>
            <a:r>
              <a:rPr lang="en-GB" sz="1600" dirty="0" smtClean="0">
                <a:latin typeface="Courier New"/>
                <a:cs typeface="Courier New"/>
              </a:rPr>
              <a:t>= “http://</a:t>
            </a:r>
            <a:r>
              <a:rPr lang="en-GB" sz="1600" dirty="0" err="1" smtClean="0">
                <a:latin typeface="Courier New"/>
                <a:cs typeface="Courier New"/>
              </a:rPr>
              <a:t>schemas.xmlsoap.org</a:t>
            </a:r>
            <a:r>
              <a:rPr lang="en-GB" sz="1600" dirty="0" smtClean="0">
                <a:latin typeface="Courier New"/>
                <a:cs typeface="Courier New"/>
              </a:rPr>
              <a:t>/</a:t>
            </a:r>
            <a:r>
              <a:rPr lang="en-GB" sz="1600" dirty="0" err="1" smtClean="0">
                <a:latin typeface="Courier New"/>
                <a:cs typeface="Courier New"/>
              </a:rPr>
              <a:t>wsdl</a:t>
            </a:r>
            <a:r>
              <a:rPr lang="en-GB" sz="1600" dirty="0" smtClean="0">
                <a:latin typeface="Courier New"/>
                <a:cs typeface="Courier New"/>
              </a:rPr>
              <a:t>/soap/”</a:t>
            </a:r>
            <a:br>
              <a:rPr lang="en-GB" sz="1600" dirty="0" smtClean="0">
                <a:latin typeface="Courier New"/>
                <a:cs typeface="Courier New"/>
              </a:rPr>
            </a:br>
            <a:r>
              <a:rPr lang="en-GB" sz="1600" dirty="0" smtClean="0">
                <a:latin typeface="Courier New"/>
                <a:cs typeface="Courier New"/>
              </a:rPr>
              <a:t>  </a:t>
            </a:r>
            <a:r>
              <a:rPr lang="en-GB" sz="1600" dirty="0" err="1" smtClean="0">
                <a:latin typeface="Courier New"/>
                <a:cs typeface="Courier New"/>
              </a:rPr>
              <a:t>xmlnssoapenc</a:t>
            </a:r>
            <a:r>
              <a:rPr lang="en-GB" sz="1600" dirty="0" smtClean="0">
                <a:latin typeface="Courier New"/>
                <a:cs typeface="Courier New"/>
              </a:rPr>
              <a:t>= “http://</a:t>
            </a:r>
            <a:r>
              <a:rPr lang="en-GB" sz="1600" dirty="0" err="1" smtClean="0">
                <a:latin typeface="Courier New"/>
                <a:cs typeface="Courier New"/>
              </a:rPr>
              <a:t>schemas.xmlsoap.org</a:t>
            </a:r>
            <a:r>
              <a:rPr lang="en-GB" sz="1600" dirty="0" smtClean="0">
                <a:latin typeface="Courier New"/>
                <a:cs typeface="Courier New"/>
              </a:rPr>
              <a:t>/soap/encoding/”</a:t>
            </a:r>
            <a:br>
              <a:rPr lang="en-GB" sz="1600" dirty="0" smtClean="0">
                <a:latin typeface="Courier New"/>
                <a:cs typeface="Courier New"/>
              </a:rPr>
            </a:br>
            <a:r>
              <a:rPr lang="en-GB" sz="1600" dirty="0" smtClean="0">
                <a:latin typeface="Courier New"/>
                <a:cs typeface="Courier New"/>
              </a:rPr>
              <a:t>  </a:t>
            </a:r>
            <a:r>
              <a:rPr lang="en-GB" sz="1600" dirty="0" err="1" smtClean="0">
                <a:latin typeface="Courier New"/>
                <a:cs typeface="Courier New"/>
              </a:rPr>
              <a:t>xmlns:tns</a:t>
            </a:r>
            <a:r>
              <a:rPr lang="en-GB" sz="1600" dirty="0" smtClean="0">
                <a:latin typeface="Courier New"/>
                <a:cs typeface="Courier New"/>
              </a:rPr>
              <a:t>= “urn:3950”</a:t>
            </a:r>
            <a:r>
              <a:rPr lang="en-GB" sz="1600" b="1" dirty="0" smtClean="0">
                <a:latin typeface="Courier New"/>
                <a:cs typeface="Courier New"/>
              </a:rPr>
              <a:t>&gt;</a:t>
            </a:r>
            <a:r>
              <a:rPr lang="en-GB" sz="1600" dirty="0" smtClean="0">
                <a:latin typeface="Courier New"/>
                <a:cs typeface="Courier New"/>
              </a:rPr>
              <a:t/>
            </a:r>
            <a:br>
              <a:rPr lang="en-GB" sz="1600" dirty="0" smtClean="0">
                <a:latin typeface="Courier New"/>
                <a:cs typeface="Courier New"/>
              </a:rPr>
            </a:br>
            <a:r>
              <a:rPr lang="en-GB" sz="1600" dirty="0" smtClean="0">
                <a:latin typeface="Courier New"/>
                <a:cs typeface="Courier New"/>
              </a:rPr>
              <a:t/>
            </a:r>
            <a:br>
              <a:rPr lang="en-GB" sz="1600" dirty="0" smtClean="0">
                <a:latin typeface="Courier New"/>
                <a:cs typeface="Courier New"/>
              </a:rPr>
            </a:br>
            <a:r>
              <a:rPr lang="en-GB" sz="1600" b="1" dirty="0" smtClean="0">
                <a:latin typeface="Courier New"/>
                <a:cs typeface="Courier New"/>
              </a:rPr>
              <a:t>&lt;import </a:t>
            </a:r>
            <a:r>
              <a:rPr lang="en-GB" sz="1600" dirty="0" smtClean="0">
                <a:latin typeface="Courier New"/>
                <a:cs typeface="Courier New"/>
              </a:rPr>
              <a:t>namespace= “http://</a:t>
            </a:r>
            <a:r>
              <a:rPr lang="en-GB" sz="1600" dirty="0" err="1" smtClean="0">
                <a:latin typeface="Courier New"/>
                <a:cs typeface="Courier New"/>
              </a:rPr>
              <a:t>nesc.ac.uk</a:t>
            </a:r>
            <a:r>
              <a:rPr lang="en-GB" sz="1600" dirty="0" smtClean="0">
                <a:latin typeface="Courier New"/>
                <a:cs typeface="Courier New"/>
              </a:rPr>
              <a:t>” </a:t>
            </a:r>
            <a:br>
              <a:rPr lang="en-GB" sz="1600" dirty="0" smtClean="0">
                <a:latin typeface="Courier New"/>
                <a:cs typeface="Courier New"/>
              </a:rPr>
            </a:br>
            <a:r>
              <a:rPr lang="en-GB" sz="1600" dirty="0" smtClean="0">
                <a:latin typeface="Courier New"/>
                <a:cs typeface="Courier New"/>
              </a:rPr>
              <a:t>  location= “http://</a:t>
            </a:r>
            <a:r>
              <a:rPr lang="en-GB" sz="1600" dirty="0" err="1" smtClean="0">
                <a:latin typeface="Courier New"/>
                <a:cs typeface="Courier New"/>
              </a:rPr>
              <a:t>nesc.ac.uk</a:t>
            </a:r>
            <a:r>
              <a:rPr lang="en-GB" sz="1600" dirty="0" smtClean="0">
                <a:latin typeface="Courier New"/>
                <a:cs typeface="Courier New"/>
              </a:rPr>
              <a:t>/</a:t>
            </a:r>
            <a:r>
              <a:rPr lang="en-GB" sz="1600" dirty="0" err="1" smtClean="0">
                <a:latin typeface="Courier New"/>
                <a:cs typeface="Courier New"/>
              </a:rPr>
              <a:t>ez.xsd</a:t>
            </a:r>
            <a:r>
              <a:rPr lang="en-GB" sz="1600" dirty="0" smtClean="0">
                <a:latin typeface="Courier New"/>
                <a:cs typeface="Courier New"/>
              </a:rPr>
              <a:t>”</a:t>
            </a:r>
            <a:r>
              <a:rPr lang="en-GB" sz="1600" b="1" dirty="0" smtClean="0">
                <a:latin typeface="Courier New"/>
                <a:cs typeface="Courier New"/>
              </a:rPr>
              <a:t>/&gt;</a:t>
            </a:r>
          </a:p>
          <a:p>
            <a:endParaRPr lang="en-GB" sz="1600" dirty="0">
              <a:latin typeface="Courier New"/>
              <a:cs typeface="Courier New"/>
            </a:endParaRPr>
          </a:p>
        </p:txBody>
      </p:sp>
      <p:sp>
        <p:nvSpPr>
          <p:cNvPr id="251908" name="Text Box 4"/>
          <p:cNvSpPr txBox="1">
            <a:spLocks noChangeArrowheads="1"/>
          </p:cNvSpPr>
          <p:nvPr/>
        </p:nvSpPr>
        <p:spPr bwMode="auto">
          <a:xfrm>
            <a:off x="324000" y="5106526"/>
            <a:ext cx="593293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GB" sz="2400" dirty="0">
                <a:latin typeface="Georgia"/>
                <a:cs typeface="Georgia"/>
              </a:rPr>
              <a:t>Acts like C/C++ #include , or Java import. </a:t>
            </a:r>
          </a:p>
          <a:p>
            <a:r>
              <a:rPr lang="en-GB" sz="2400" dirty="0">
                <a:latin typeface="Georgia"/>
                <a:cs typeface="Georgia"/>
              </a:rPr>
              <a:t>Incorporates external namespaces</a:t>
            </a:r>
          </a:p>
        </p:txBody>
      </p:sp>
    </p:spTree>
    <p:extLst>
      <p:ext uri="{BB962C8B-B14F-4D97-AF65-F5344CB8AC3E}">
        <p14:creationId xmlns:p14="http://schemas.microsoft.com/office/powerpoint/2010/main" val="128741914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Types and</a:t>
            </a:r>
            <a:br>
              <a:rPr lang="en-US" dirty="0" smtClean="0"/>
            </a:br>
            <a:r>
              <a:rPr lang="en-US" dirty="0" smtClean="0"/>
              <a:t>Messages</a:t>
            </a:r>
            <a:endParaRPr lang="en-US" dirty="0"/>
          </a:p>
        </p:txBody>
      </p:sp>
    </p:spTree>
    <p:extLst>
      <p:ext uri="{BB962C8B-B14F-4D97-AF65-F5344CB8AC3E}">
        <p14:creationId xmlns:p14="http://schemas.microsoft.com/office/powerpoint/2010/main" val="5849781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p:txBody>
          <a:bodyPr/>
          <a:lstStyle/>
          <a:p>
            <a:r>
              <a:rPr lang="en-US" dirty="0" smtClean="0"/>
              <a:t>Types</a:t>
            </a:r>
            <a:endParaRPr lang="en-US" dirty="0"/>
          </a:p>
        </p:txBody>
      </p:sp>
      <p:sp>
        <p:nvSpPr>
          <p:cNvPr id="285699" name="Rectangle 3"/>
          <p:cNvSpPr>
            <a:spLocks noGrp="1" noChangeArrowheads="1"/>
          </p:cNvSpPr>
          <p:nvPr>
            <p:ph idx="1"/>
          </p:nvPr>
        </p:nvSpPr>
        <p:spPr/>
        <p:txBody>
          <a:bodyPr/>
          <a:lstStyle/>
          <a:p>
            <a:pPr marL="0" indent="0">
              <a:buNone/>
            </a:pPr>
            <a:r>
              <a:rPr lang="en-US" dirty="0" smtClean="0"/>
              <a:t>Types are </a:t>
            </a:r>
            <a:r>
              <a:rPr lang="en-US" dirty="0"/>
              <a:t>used to specify the contents of the messages (normal messages and fault messages) that will be exchanged as part of the interactions with the Web service</a:t>
            </a:r>
          </a:p>
          <a:p>
            <a:pPr lvl="1"/>
            <a:r>
              <a:rPr lang="en-US" dirty="0"/>
              <a:t>T</a:t>
            </a:r>
            <a:r>
              <a:rPr lang="en-US" dirty="0" smtClean="0"/>
              <a:t>ype </a:t>
            </a:r>
            <a:r>
              <a:rPr lang="en-US" dirty="0"/>
              <a:t>system is typically based on XML Schema (structures and data types) - support is mandatory for all WSDL processors</a:t>
            </a:r>
          </a:p>
          <a:p>
            <a:pPr lvl="1"/>
            <a:r>
              <a:rPr lang="en-US" dirty="0"/>
              <a:t>An extensibility element can be used to define a schema definition language other than XML Schema</a:t>
            </a:r>
          </a:p>
        </p:txBody>
      </p:sp>
    </p:spTree>
    <p:extLst>
      <p:ext uri="{BB962C8B-B14F-4D97-AF65-F5344CB8AC3E}">
        <p14:creationId xmlns:p14="http://schemas.microsoft.com/office/powerpoint/2010/main" val="388250505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p:txBody>
          <a:bodyPr/>
          <a:lstStyle/>
          <a:p>
            <a:r>
              <a:rPr lang="en-GB" dirty="0" smtClean="0"/>
              <a:t>&lt;types&gt;</a:t>
            </a:r>
            <a:endParaRPr lang="en-GB" dirty="0"/>
          </a:p>
        </p:txBody>
      </p:sp>
      <p:sp>
        <p:nvSpPr>
          <p:cNvPr id="256004" name="Text Box 4"/>
          <p:cNvSpPr txBox="1">
            <a:spLocks noChangeArrowheads="1"/>
          </p:cNvSpPr>
          <p:nvPr/>
        </p:nvSpPr>
        <p:spPr bwMode="auto">
          <a:xfrm>
            <a:off x="228600" y="1629743"/>
            <a:ext cx="8915400" cy="378565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FFCC99"/>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20000"/>
              </a:spcBef>
            </a:pPr>
            <a:r>
              <a:rPr lang="en-US" sz="1600" dirty="0">
                <a:latin typeface="Courier New" charset="0"/>
              </a:rPr>
              <a:t>&lt;</a:t>
            </a:r>
            <a:r>
              <a:rPr lang="en-US" sz="1600" b="1" dirty="0">
                <a:latin typeface="Courier New" charset="0"/>
              </a:rPr>
              <a:t>types</a:t>
            </a:r>
            <a:r>
              <a:rPr lang="en-US" sz="1600" dirty="0">
                <a:latin typeface="Courier New" charset="0"/>
              </a:rPr>
              <a:t>&gt;</a:t>
            </a:r>
            <a:br>
              <a:rPr lang="en-US" sz="1600" dirty="0">
                <a:latin typeface="Courier New" charset="0"/>
              </a:rPr>
            </a:br>
            <a:r>
              <a:rPr lang="en-US" sz="1600" dirty="0" smtClean="0">
                <a:latin typeface="Courier New" charset="0"/>
              </a:rPr>
              <a:t>  &lt;</a:t>
            </a:r>
            <a:r>
              <a:rPr lang="en-US" sz="1600" b="1" dirty="0">
                <a:latin typeface="Courier New" charset="0"/>
              </a:rPr>
              <a:t>schema</a:t>
            </a:r>
            <a:r>
              <a:rPr lang="en-US" sz="1600" dirty="0">
                <a:latin typeface="Courier New" charset="0"/>
              </a:rPr>
              <a:t> </a:t>
            </a:r>
            <a:r>
              <a:rPr lang="en-US" sz="1600" dirty="0" err="1">
                <a:solidFill>
                  <a:schemeClr val="tx2"/>
                </a:solidFill>
                <a:latin typeface="Courier New" charset="0"/>
              </a:rPr>
              <a:t>targetNamespace</a:t>
            </a:r>
            <a:r>
              <a:rPr lang="en-US" sz="1600" dirty="0">
                <a:solidFill>
                  <a:schemeClr val="tx2"/>
                </a:solidFill>
                <a:latin typeface="Courier New" charset="0"/>
              </a:rPr>
              <a:t>="http://</a:t>
            </a:r>
            <a:r>
              <a:rPr lang="en-US" sz="1600" dirty="0" err="1">
                <a:solidFill>
                  <a:schemeClr val="tx2"/>
                </a:solidFill>
                <a:latin typeface="Courier New" charset="0"/>
              </a:rPr>
              <a:t>example.com</a:t>
            </a:r>
            <a:r>
              <a:rPr lang="en-US" sz="1600" dirty="0">
                <a:solidFill>
                  <a:schemeClr val="tx2"/>
                </a:solidFill>
                <a:latin typeface="Courier New" charset="0"/>
              </a:rPr>
              <a:t>/</a:t>
            </a:r>
            <a:r>
              <a:rPr lang="en-US" sz="1600" dirty="0" err="1" smtClean="0">
                <a:solidFill>
                  <a:schemeClr val="tx2"/>
                </a:solidFill>
                <a:latin typeface="Courier New" charset="0"/>
              </a:rPr>
              <a:t>stockquote.xsd</a:t>
            </a:r>
            <a:r>
              <a:rPr lang="en-US" sz="1600" dirty="0" smtClean="0">
                <a:solidFill>
                  <a:schemeClr val="tx2"/>
                </a:solidFill>
                <a:latin typeface="Courier New" charset="0"/>
              </a:rPr>
              <a:t>”</a:t>
            </a:r>
            <a:br>
              <a:rPr lang="en-US" sz="1600" dirty="0" smtClean="0">
                <a:solidFill>
                  <a:schemeClr val="tx2"/>
                </a:solidFill>
                <a:latin typeface="Courier New" charset="0"/>
              </a:rPr>
            </a:br>
            <a:r>
              <a:rPr lang="en-US" sz="1600" dirty="0" smtClean="0">
                <a:solidFill>
                  <a:schemeClr val="tx2"/>
                </a:solidFill>
                <a:latin typeface="Courier New" charset="0"/>
              </a:rPr>
              <a:t>    </a:t>
            </a:r>
            <a:r>
              <a:rPr lang="en-US" sz="1600" dirty="0" err="1" smtClean="0">
                <a:solidFill>
                  <a:schemeClr val="tx2"/>
                </a:solidFill>
                <a:latin typeface="Courier New" charset="0"/>
              </a:rPr>
              <a:t>xmlns</a:t>
            </a:r>
            <a:r>
              <a:rPr lang="en-US" sz="1600" dirty="0">
                <a:solidFill>
                  <a:schemeClr val="tx2"/>
                </a:solidFill>
                <a:latin typeface="Courier New" charset="0"/>
              </a:rPr>
              <a:t>="http://www.w3.org/2000/10/</a:t>
            </a:r>
            <a:r>
              <a:rPr lang="en-US" sz="1600" dirty="0" err="1">
                <a:solidFill>
                  <a:schemeClr val="tx2"/>
                </a:solidFill>
                <a:latin typeface="Courier New" charset="0"/>
              </a:rPr>
              <a:t>XMLSchema</a:t>
            </a:r>
            <a:r>
              <a:rPr lang="en-US" sz="1600" dirty="0">
                <a:solidFill>
                  <a:schemeClr val="tx2"/>
                </a:solidFill>
                <a:latin typeface="Courier New" charset="0"/>
              </a:rPr>
              <a:t>"&gt;</a:t>
            </a:r>
            <a:br>
              <a:rPr lang="en-US" sz="1600" dirty="0">
                <a:solidFill>
                  <a:schemeClr val="tx2"/>
                </a:solidFill>
                <a:latin typeface="Courier New" charset="0"/>
              </a:rPr>
            </a:br>
            <a:r>
              <a:rPr lang="en-US" sz="1600" dirty="0">
                <a:solidFill>
                  <a:schemeClr val="tx2"/>
                </a:solidFill>
                <a:latin typeface="Courier New" charset="0"/>
              </a:rPr>
              <a:t> </a:t>
            </a:r>
            <a:r>
              <a:rPr lang="en-US" sz="1600" dirty="0" smtClean="0">
                <a:solidFill>
                  <a:schemeClr val="tx2"/>
                </a:solidFill>
                <a:latin typeface="Courier New" charset="0"/>
              </a:rPr>
              <a:t>   &lt;</a:t>
            </a:r>
            <a:r>
              <a:rPr lang="en-US" sz="1600" dirty="0">
                <a:solidFill>
                  <a:schemeClr val="tx2"/>
                </a:solidFill>
                <a:latin typeface="Courier New" charset="0"/>
              </a:rPr>
              <a:t>element name="</a:t>
            </a:r>
            <a:r>
              <a:rPr lang="en-US" sz="1600" dirty="0" err="1">
                <a:solidFill>
                  <a:schemeClr val="tx2"/>
                </a:solidFill>
                <a:latin typeface="Courier New" charset="0"/>
              </a:rPr>
              <a:t>TradePriceRequest</a:t>
            </a:r>
            <a:r>
              <a:rPr lang="en-US" sz="1600" dirty="0">
                <a:solidFill>
                  <a:schemeClr val="tx2"/>
                </a:solidFill>
                <a:latin typeface="Courier New" charset="0"/>
              </a:rPr>
              <a:t>"&gt;</a:t>
            </a:r>
            <a:br>
              <a:rPr lang="en-US" sz="1600" dirty="0">
                <a:solidFill>
                  <a:schemeClr val="tx2"/>
                </a:solidFill>
                <a:latin typeface="Courier New" charset="0"/>
              </a:rPr>
            </a:br>
            <a:r>
              <a:rPr lang="en-US" sz="1600" dirty="0">
                <a:solidFill>
                  <a:schemeClr val="tx2"/>
                </a:solidFill>
                <a:latin typeface="Courier New" charset="0"/>
              </a:rPr>
              <a:t>   </a:t>
            </a:r>
            <a:r>
              <a:rPr lang="en-US" sz="1600" dirty="0" smtClean="0">
                <a:solidFill>
                  <a:schemeClr val="tx2"/>
                </a:solidFill>
                <a:latin typeface="Courier New" charset="0"/>
              </a:rPr>
              <a:t>   &lt;</a:t>
            </a:r>
            <a:r>
              <a:rPr lang="en-US" sz="1600" dirty="0" err="1">
                <a:solidFill>
                  <a:schemeClr val="tx2"/>
                </a:solidFill>
                <a:latin typeface="Courier New" charset="0"/>
              </a:rPr>
              <a:t>complexType</a:t>
            </a:r>
            <a:r>
              <a:rPr lang="en-US" sz="1600" dirty="0">
                <a:solidFill>
                  <a:schemeClr val="tx2"/>
                </a:solidFill>
                <a:latin typeface="Courier New" charset="0"/>
              </a:rPr>
              <a:t>&gt;</a:t>
            </a:r>
            <a:br>
              <a:rPr lang="en-US" sz="1600" dirty="0">
                <a:solidFill>
                  <a:schemeClr val="tx2"/>
                </a:solidFill>
                <a:latin typeface="Courier New" charset="0"/>
              </a:rPr>
            </a:br>
            <a:r>
              <a:rPr lang="en-US" sz="1600" dirty="0">
                <a:solidFill>
                  <a:schemeClr val="tx2"/>
                </a:solidFill>
                <a:latin typeface="Courier New" charset="0"/>
              </a:rPr>
              <a:t>   </a:t>
            </a:r>
            <a:r>
              <a:rPr lang="en-US" sz="1600" dirty="0" smtClean="0">
                <a:solidFill>
                  <a:schemeClr val="tx2"/>
                </a:solidFill>
                <a:latin typeface="Courier New" charset="0"/>
              </a:rPr>
              <a:t>     </a:t>
            </a:r>
            <a:r>
              <a:rPr lang="en-US" sz="1600" dirty="0">
                <a:solidFill>
                  <a:schemeClr val="tx2"/>
                </a:solidFill>
                <a:latin typeface="Courier New" charset="0"/>
              </a:rPr>
              <a:t>&lt;all&gt;&lt;element name="</a:t>
            </a:r>
            <a:r>
              <a:rPr lang="en-US" sz="1600" dirty="0" err="1">
                <a:solidFill>
                  <a:schemeClr val="tx2"/>
                </a:solidFill>
                <a:latin typeface="Courier New" charset="0"/>
              </a:rPr>
              <a:t>tickerSymbol</a:t>
            </a:r>
            <a:r>
              <a:rPr lang="en-US" sz="1600" dirty="0">
                <a:solidFill>
                  <a:schemeClr val="tx2"/>
                </a:solidFill>
                <a:latin typeface="Courier New" charset="0"/>
              </a:rPr>
              <a:t>" type="string"/&gt;&lt;/all&gt;</a:t>
            </a:r>
            <a:br>
              <a:rPr lang="en-US" sz="1600" dirty="0">
                <a:solidFill>
                  <a:schemeClr val="tx2"/>
                </a:solidFill>
                <a:latin typeface="Courier New" charset="0"/>
              </a:rPr>
            </a:br>
            <a:r>
              <a:rPr lang="en-US" sz="1600" dirty="0">
                <a:solidFill>
                  <a:schemeClr val="tx2"/>
                </a:solidFill>
                <a:latin typeface="Courier New" charset="0"/>
              </a:rPr>
              <a:t>  </a:t>
            </a:r>
            <a:r>
              <a:rPr lang="en-US" sz="1600" dirty="0" smtClean="0">
                <a:solidFill>
                  <a:schemeClr val="tx2"/>
                </a:solidFill>
                <a:latin typeface="Courier New" charset="0"/>
              </a:rPr>
              <a:t>    &lt;</a:t>
            </a:r>
            <a:r>
              <a:rPr lang="en-US" sz="1600" dirty="0">
                <a:solidFill>
                  <a:schemeClr val="tx2"/>
                </a:solidFill>
                <a:latin typeface="Courier New" charset="0"/>
              </a:rPr>
              <a:t>/</a:t>
            </a:r>
            <a:r>
              <a:rPr lang="en-US" sz="1600" dirty="0" err="1">
                <a:solidFill>
                  <a:schemeClr val="tx2"/>
                </a:solidFill>
                <a:latin typeface="Courier New" charset="0"/>
              </a:rPr>
              <a:t>complexType</a:t>
            </a:r>
            <a:r>
              <a:rPr lang="en-US" sz="1600" dirty="0">
                <a:solidFill>
                  <a:schemeClr val="tx2"/>
                </a:solidFill>
                <a:latin typeface="Courier New" charset="0"/>
              </a:rPr>
              <a:t>&gt;</a:t>
            </a:r>
            <a:br>
              <a:rPr lang="en-US" sz="1600" dirty="0">
                <a:solidFill>
                  <a:schemeClr val="tx2"/>
                </a:solidFill>
                <a:latin typeface="Courier New" charset="0"/>
              </a:rPr>
            </a:br>
            <a:r>
              <a:rPr lang="en-US" sz="1600" dirty="0">
                <a:solidFill>
                  <a:schemeClr val="tx2"/>
                </a:solidFill>
                <a:latin typeface="Courier New" charset="0"/>
              </a:rPr>
              <a:t>  </a:t>
            </a:r>
            <a:r>
              <a:rPr lang="en-US" sz="1600" dirty="0" smtClean="0">
                <a:solidFill>
                  <a:schemeClr val="tx2"/>
                </a:solidFill>
                <a:latin typeface="Courier New" charset="0"/>
              </a:rPr>
              <a:t>  &lt;</a:t>
            </a:r>
            <a:r>
              <a:rPr lang="en-US" sz="1600" dirty="0">
                <a:solidFill>
                  <a:schemeClr val="tx2"/>
                </a:solidFill>
                <a:latin typeface="Courier New" charset="0"/>
              </a:rPr>
              <a:t>/element&gt;</a:t>
            </a:r>
            <a:br>
              <a:rPr lang="en-US" sz="1600" dirty="0">
                <a:solidFill>
                  <a:schemeClr val="tx2"/>
                </a:solidFill>
                <a:latin typeface="Courier New" charset="0"/>
              </a:rPr>
            </a:br>
            <a:r>
              <a:rPr lang="en-US" sz="1600" dirty="0">
                <a:solidFill>
                  <a:schemeClr val="tx2"/>
                </a:solidFill>
                <a:latin typeface="Courier New" charset="0"/>
              </a:rPr>
              <a:t>  </a:t>
            </a:r>
            <a:r>
              <a:rPr lang="en-US" sz="1600" dirty="0" smtClean="0">
                <a:solidFill>
                  <a:schemeClr val="tx2"/>
                </a:solidFill>
                <a:latin typeface="Courier New" charset="0"/>
              </a:rPr>
              <a:t>  &lt;</a:t>
            </a:r>
            <a:r>
              <a:rPr lang="en-US" sz="1600" dirty="0">
                <a:solidFill>
                  <a:schemeClr val="tx2"/>
                </a:solidFill>
                <a:latin typeface="Courier New" charset="0"/>
              </a:rPr>
              <a:t>element name="</a:t>
            </a:r>
            <a:r>
              <a:rPr lang="en-US" sz="1600" dirty="0" err="1">
                <a:solidFill>
                  <a:schemeClr val="tx2"/>
                </a:solidFill>
                <a:latin typeface="Courier New" charset="0"/>
              </a:rPr>
              <a:t>TradePrice</a:t>
            </a:r>
            <a:r>
              <a:rPr lang="en-US" sz="1600" dirty="0">
                <a:solidFill>
                  <a:schemeClr val="tx2"/>
                </a:solidFill>
                <a:latin typeface="Courier New" charset="0"/>
              </a:rPr>
              <a:t>"&gt;</a:t>
            </a:r>
            <a:br>
              <a:rPr lang="en-US" sz="1600" dirty="0">
                <a:solidFill>
                  <a:schemeClr val="tx2"/>
                </a:solidFill>
                <a:latin typeface="Courier New" charset="0"/>
              </a:rPr>
            </a:br>
            <a:r>
              <a:rPr lang="en-US" sz="1600" dirty="0">
                <a:solidFill>
                  <a:schemeClr val="tx2"/>
                </a:solidFill>
                <a:latin typeface="Courier New" charset="0"/>
              </a:rPr>
              <a:t>  </a:t>
            </a:r>
            <a:r>
              <a:rPr lang="en-US" sz="1600" dirty="0" smtClean="0">
                <a:solidFill>
                  <a:schemeClr val="tx2"/>
                </a:solidFill>
                <a:latin typeface="Courier New" charset="0"/>
              </a:rPr>
              <a:t>    </a:t>
            </a:r>
            <a:r>
              <a:rPr lang="en-US" sz="1600" dirty="0">
                <a:solidFill>
                  <a:schemeClr val="tx2"/>
                </a:solidFill>
                <a:latin typeface="Courier New" charset="0"/>
              </a:rPr>
              <a:t>&lt;</a:t>
            </a:r>
            <a:r>
              <a:rPr lang="en-US" sz="1600" dirty="0" err="1">
                <a:solidFill>
                  <a:schemeClr val="tx2"/>
                </a:solidFill>
                <a:latin typeface="Courier New" charset="0"/>
              </a:rPr>
              <a:t>complexType</a:t>
            </a:r>
            <a:r>
              <a:rPr lang="en-US" sz="1600" dirty="0">
                <a:solidFill>
                  <a:schemeClr val="tx2"/>
                </a:solidFill>
                <a:latin typeface="Courier New" charset="0"/>
              </a:rPr>
              <a:t>&gt; </a:t>
            </a:r>
            <a:br>
              <a:rPr lang="en-US" sz="1600" dirty="0">
                <a:solidFill>
                  <a:schemeClr val="tx2"/>
                </a:solidFill>
                <a:latin typeface="Courier New" charset="0"/>
              </a:rPr>
            </a:br>
            <a:r>
              <a:rPr lang="en-US" sz="1600" dirty="0">
                <a:solidFill>
                  <a:schemeClr val="tx2"/>
                </a:solidFill>
                <a:latin typeface="Courier New" charset="0"/>
              </a:rPr>
              <a:t> </a:t>
            </a:r>
            <a:r>
              <a:rPr lang="en-US" sz="1600" dirty="0" smtClean="0">
                <a:solidFill>
                  <a:schemeClr val="tx2"/>
                </a:solidFill>
                <a:latin typeface="Courier New" charset="0"/>
              </a:rPr>
              <a:t>       </a:t>
            </a:r>
            <a:r>
              <a:rPr lang="en-US" sz="1600" dirty="0">
                <a:solidFill>
                  <a:schemeClr val="tx2"/>
                </a:solidFill>
                <a:latin typeface="Courier New" charset="0"/>
              </a:rPr>
              <a:t>&lt;all&gt;&lt;element name="price" type="float"/&gt;&lt;/all&gt;</a:t>
            </a:r>
            <a:br>
              <a:rPr lang="en-US" sz="1600" dirty="0">
                <a:solidFill>
                  <a:schemeClr val="tx2"/>
                </a:solidFill>
                <a:latin typeface="Courier New" charset="0"/>
              </a:rPr>
            </a:br>
            <a:r>
              <a:rPr lang="en-US" sz="1600" dirty="0">
                <a:solidFill>
                  <a:schemeClr val="tx2"/>
                </a:solidFill>
                <a:latin typeface="Courier New" charset="0"/>
              </a:rPr>
              <a:t> </a:t>
            </a:r>
            <a:r>
              <a:rPr lang="en-US" sz="1600" dirty="0" smtClean="0">
                <a:solidFill>
                  <a:schemeClr val="tx2"/>
                </a:solidFill>
                <a:latin typeface="Courier New" charset="0"/>
              </a:rPr>
              <a:t>     </a:t>
            </a:r>
            <a:r>
              <a:rPr lang="en-US" sz="1600" dirty="0">
                <a:solidFill>
                  <a:schemeClr val="tx2"/>
                </a:solidFill>
                <a:latin typeface="Courier New" charset="0"/>
              </a:rPr>
              <a:t>&lt;/</a:t>
            </a:r>
            <a:r>
              <a:rPr lang="en-US" sz="1600" dirty="0" err="1">
                <a:solidFill>
                  <a:schemeClr val="tx2"/>
                </a:solidFill>
                <a:latin typeface="Courier New" charset="0"/>
              </a:rPr>
              <a:t>complexType</a:t>
            </a:r>
            <a:r>
              <a:rPr lang="en-US" sz="1600" dirty="0">
                <a:solidFill>
                  <a:schemeClr val="tx2"/>
                </a:solidFill>
                <a:latin typeface="Courier New" charset="0"/>
              </a:rPr>
              <a:t>&gt;</a:t>
            </a:r>
            <a:br>
              <a:rPr lang="en-US" sz="1600" dirty="0">
                <a:solidFill>
                  <a:schemeClr val="tx2"/>
                </a:solidFill>
                <a:latin typeface="Courier New" charset="0"/>
              </a:rPr>
            </a:br>
            <a:r>
              <a:rPr lang="en-US" sz="1600" dirty="0">
                <a:solidFill>
                  <a:schemeClr val="tx2"/>
                </a:solidFill>
                <a:latin typeface="Courier New" charset="0"/>
              </a:rPr>
              <a:t> </a:t>
            </a:r>
            <a:r>
              <a:rPr lang="en-US" sz="1600" dirty="0" smtClean="0">
                <a:solidFill>
                  <a:schemeClr val="tx2"/>
                </a:solidFill>
                <a:latin typeface="Courier New" charset="0"/>
              </a:rPr>
              <a:t>   </a:t>
            </a:r>
            <a:r>
              <a:rPr lang="en-US" sz="1600" dirty="0">
                <a:solidFill>
                  <a:schemeClr val="tx2"/>
                </a:solidFill>
                <a:latin typeface="Courier New" charset="0"/>
              </a:rPr>
              <a:t>&lt;/element&gt;</a:t>
            </a:r>
            <a:br>
              <a:rPr lang="en-US" sz="1600" dirty="0">
                <a:solidFill>
                  <a:schemeClr val="tx2"/>
                </a:solidFill>
                <a:latin typeface="Courier New" charset="0"/>
              </a:rPr>
            </a:br>
            <a:r>
              <a:rPr lang="en-US" sz="1600" dirty="0" smtClean="0">
                <a:solidFill>
                  <a:schemeClr val="tx2"/>
                </a:solidFill>
                <a:latin typeface="Courier New" charset="0"/>
              </a:rPr>
              <a:t> </a:t>
            </a:r>
            <a:r>
              <a:rPr lang="en-US" sz="1600" dirty="0" smtClean="0">
                <a:latin typeface="Courier New" charset="0"/>
              </a:rPr>
              <a:t> </a:t>
            </a:r>
            <a:r>
              <a:rPr lang="en-US" sz="1600" dirty="0">
                <a:latin typeface="Courier New" charset="0"/>
              </a:rPr>
              <a:t>&lt;/</a:t>
            </a:r>
            <a:r>
              <a:rPr lang="en-US" sz="1600" b="1" dirty="0">
                <a:latin typeface="Courier New" charset="0"/>
              </a:rPr>
              <a:t>schema</a:t>
            </a:r>
            <a:r>
              <a:rPr lang="en-US" sz="1600" dirty="0">
                <a:latin typeface="Courier New" charset="0"/>
              </a:rPr>
              <a:t>&gt; </a:t>
            </a:r>
            <a:br>
              <a:rPr lang="en-US" sz="1600" dirty="0">
                <a:latin typeface="Courier New" charset="0"/>
              </a:rPr>
            </a:br>
            <a:r>
              <a:rPr lang="en-US" sz="1600" dirty="0">
                <a:latin typeface="Courier New" charset="0"/>
              </a:rPr>
              <a:t>&lt;/</a:t>
            </a:r>
            <a:r>
              <a:rPr lang="en-US" sz="1600" b="1" dirty="0">
                <a:latin typeface="Courier New" charset="0"/>
              </a:rPr>
              <a:t>types</a:t>
            </a:r>
            <a:r>
              <a:rPr lang="en-US" sz="1600" dirty="0">
                <a:latin typeface="Courier New" charset="0"/>
              </a:rPr>
              <a:t>&gt;</a:t>
            </a:r>
            <a:r>
              <a:rPr lang="en-US" sz="1600" b="1" dirty="0">
                <a:latin typeface="Courier New" charset="0"/>
              </a:rPr>
              <a:t> </a:t>
            </a:r>
            <a:endParaRPr lang="en-GB" sz="1600" b="1" dirty="0">
              <a:latin typeface="Courier New" charset="0"/>
            </a:endParaRPr>
          </a:p>
        </p:txBody>
      </p:sp>
    </p:spTree>
    <p:extLst>
      <p:ext uri="{BB962C8B-B14F-4D97-AF65-F5344CB8AC3E}">
        <p14:creationId xmlns:p14="http://schemas.microsoft.com/office/powerpoint/2010/main" val="254553344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GB" smtClean="0"/>
              <a:t>Engaging a Web Service</a:t>
            </a:r>
            <a:endParaRPr lang="en-GB"/>
          </a:p>
        </p:txBody>
      </p:sp>
      <p:pic>
        <p:nvPicPr>
          <p:cNvPr id="27651" name="Picture 5" descr="intro_ws_roles"/>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l="-16225" r="-16225"/>
          <a:stretch>
            <a:fillRect/>
          </a:stretch>
        </p:blipFill>
        <p:spPr>
          <a:xfrm>
            <a:off x="0" y="1692275"/>
            <a:ext cx="8496300" cy="4468813"/>
          </a:xfrm>
        </p:spPr>
      </p:pic>
    </p:spTree>
    <p:extLst>
      <p:ext uri="{BB962C8B-B14F-4D97-AF65-F5344CB8AC3E}">
        <p14:creationId xmlns:p14="http://schemas.microsoft.com/office/powerpoint/2010/main" val="158430601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p:txBody>
          <a:bodyPr/>
          <a:lstStyle/>
          <a:p>
            <a:r>
              <a:rPr lang="en-GB" smtClean="0"/>
              <a:t>Relating messages and operations</a:t>
            </a:r>
            <a:endParaRPr lang="en-GB"/>
          </a:p>
        </p:txBody>
      </p:sp>
      <p:sp>
        <p:nvSpPr>
          <p:cNvPr id="277507" name="Rectangle 3"/>
          <p:cNvSpPr>
            <a:spLocks noGrp="1" noChangeArrowheads="1"/>
          </p:cNvSpPr>
          <p:nvPr>
            <p:ph type="body" idx="1"/>
          </p:nvPr>
        </p:nvSpPr>
        <p:spPr/>
        <p:txBody>
          <a:bodyPr/>
          <a:lstStyle/>
          <a:p>
            <a:pPr marL="0" indent="0">
              <a:buNone/>
            </a:pPr>
            <a:r>
              <a:rPr lang="en-GB" dirty="0" smtClean="0"/>
              <a:t>Web services are a messaging system</a:t>
            </a:r>
          </a:p>
          <a:p>
            <a:pPr marL="0" indent="0">
              <a:buNone/>
            </a:pPr>
            <a:r>
              <a:rPr lang="en-GB" dirty="0" smtClean="0"/>
              <a:t>For a normal method (operation) there will be generally two messages</a:t>
            </a:r>
          </a:p>
          <a:p>
            <a:pPr lvl="1"/>
            <a:r>
              <a:rPr lang="en-GB" dirty="0" smtClean="0"/>
              <a:t>A message is required to pass the parameters in.</a:t>
            </a:r>
          </a:p>
          <a:p>
            <a:pPr lvl="1"/>
            <a:r>
              <a:rPr lang="en-GB" dirty="0" smtClean="0"/>
              <a:t>A message is required to pass the return value out</a:t>
            </a:r>
          </a:p>
          <a:p>
            <a:pPr marL="0" indent="0">
              <a:buNone/>
            </a:pPr>
            <a:r>
              <a:rPr lang="en-GB" dirty="0" smtClean="0"/>
              <a:t>Even a void return requires an ‘empty’ return message</a:t>
            </a:r>
            <a:endParaRPr lang="en-GB" dirty="0"/>
          </a:p>
        </p:txBody>
      </p:sp>
    </p:spTree>
    <p:extLst>
      <p:ext uri="{BB962C8B-B14F-4D97-AF65-F5344CB8AC3E}">
        <p14:creationId xmlns:p14="http://schemas.microsoft.com/office/powerpoint/2010/main" val="51862800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p:txBody>
          <a:bodyPr/>
          <a:lstStyle/>
          <a:p>
            <a:r>
              <a:rPr lang="en-GB"/>
              <a:t>Messaging</a:t>
            </a:r>
          </a:p>
        </p:txBody>
      </p:sp>
      <p:sp>
        <p:nvSpPr>
          <p:cNvPr id="278532" name="Text Box 4"/>
          <p:cNvSpPr txBox="1">
            <a:spLocks noChangeArrowheads="1"/>
          </p:cNvSpPr>
          <p:nvPr/>
        </p:nvSpPr>
        <p:spPr bwMode="auto">
          <a:xfrm>
            <a:off x="2117725" y="3084513"/>
            <a:ext cx="3486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GB" dirty="0"/>
              <a:t>void </a:t>
            </a:r>
            <a:r>
              <a:rPr lang="en-GB" dirty="0" err="1"/>
              <a:t>myMethod</a:t>
            </a:r>
            <a:r>
              <a:rPr lang="en-GB" dirty="0"/>
              <a:t> (</a:t>
            </a:r>
            <a:r>
              <a:rPr lang="en-GB" dirty="0" err="1"/>
              <a:t>parameter:type</a:t>
            </a:r>
            <a:r>
              <a:rPr lang="en-GB" dirty="0"/>
              <a:t>)</a:t>
            </a:r>
          </a:p>
        </p:txBody>
      </p:sp>
      <p:sp>
        <p:nvSpPr>
          <p:cNvPr id="278533" name="Text Box 5"/>
          <p:cNvSpPr txBox="1">
            <a:spLocks noChangeArrowheads="1"/>
          </p:cNvSpPr>
          <p:nvPr/>
        </p:nvSpPr>
        <p:spPr bwMode="auto">
          <a:xfrm>
            <a:off x="822325" y="4608513"/>
            <a:ext cx="1822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GB"/>
              <a:t>Empty message</a:t>
            </a:r>
          </a:p>
        </p:txBody>
      </p:sp>
      <p:sp>
        <p:nvSpPr>
          <p:cNvPr id="278535" name="Text Box 7"/>
          <p:cNvSpPr txBox="1">
            <a:spLocks noChangeArrowheads="1"/>
          </p:cNvSpPr>
          <p:nvPr/>
        </p:nvSpPr>
        <p:spPr bwMode="auto">
          <a:xfrm>
            <a:off x="898525" y="1941513"/>
            <a:ext cx="174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GB"/>
              <a:t>Parameter:type</a:t>
            </a:r>
          </a:p>
        </p:txBody>
      </p:sp>
      <p:sp>
        <p:nvSpPr>
          <p:cNvPr id="278544" name="Text Box 16"/>
          <p:cNvSpPr txBox="1">
            <a:spLocks noChangeArrowheads="1"/>
          </p:cNvSpPr>
          <p:nvPr/>
        </p:nvSpPr>
        <p:spPr bwMode="auto">
          <a:xfrm>
            <a:off x="1889125" y="262731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endParaRPr lang="en-GB"/>
          </a:p>
        </p:txBody>
      </p:sp>
      <p:sp>
        <p:nvSpPr>
          <p:cNvPr id="278545" name="Line 17"/>
          <p:cNvSpPr>
            <a:spLocks noChangeShapeType="1"/>
          </p:cNvSpPr>
          <p:nvPr/>
        </p:nvSpPr>
        <p:spPr bwMode="auto">
          <a:xfrm>
            <a:off x="1905000" y="2286000"/>
            <a:ext cx="23622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78546" name="Line 18"/>
          <p:cNvSpPr>
            <a:spLocks noChangeShapeType="1"/>
          </p:cNvSpPr>
          <p:nvPr/>
        </p:nvSpPr>
        <p:spPr bwMode="auto">
          <a:xfrm flipH="1">
            <a:off x="2057400" y="3429000"/>
            <a:ext cx="381000" cy="1143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78547" name="Text Box 19"/>
          <p:cNvSpPr txBox="1">
            <a:spLocks noChangeArrowheads="1"/>
          </p:cNvSpPr>
          <p:nvPr/>
        </p:nvSpPr>
        <p:spPr bwMode="auto">
          <a:xfrm>
            <a:off x="3336925" y="2398713"/>
            <a:ext cx="160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GB">
                <a:solidFill>
                  <a:srgbClr val="006600"/>
                </a:solidFill>
              </a:rPr>
              <a:t>1. Message in</a:t>
            </a:r>
          </a:p>
        </p:txBody>
      </p:sp>
      <p:sp>
        <p:nvSpPr>
          <p:cNvPr id="278548" name="Text Box 20"/>
          <p:cNvSpPr txBox="1">
            <a:spLocks noChangeArrowheads="1"/>
          </p:cNvSpPr>
          <p:nvPr/>
        </p:nvSpPr>
        <p:spPr bwMode="auto">
          <a:xfrm>
            <a:off x="2346325" y="3846513"/>
            <a:ext cx="1746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GB">
                <a:solidFill>
                  <a:srgbClr val="006600"/>
                </a:solidFill>
              </a:rPr>
              <a:t>2. Message out</a:t>
            </a:r>
          </a:p>
        </p:txBody>
      </p:sp>
      <p:sp>
        <p:nvSpPr>
          <p:cNvPr id="278549" name="Text Box 21"/>
          <p:cNvSpPr txBox="1">
            <a:spLocks noChangeArrowheads="1"/>
          </p:cNvSpPr>
          <p:nvPr/>
        </p:nvSpPr>
        <p:spPr bwMode="auto">
          <a:xfrm>
            <a:off x="288925" y="5221288"/>
            <a:ext cx="596830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GB" sz="2400" dirty="0"/>
              <a:t>In non-messaging languages this is hidden</a:t>
            </a:r>
          </a:p>
        </p:txBody>
      </p:sp>
    </p:spTree>
    <p:extLst>
      <p:ext uri="{BB962C8B-B14F-4D97-AF65-F5344CB8AC3E}">
        <p14:creationId xmlns:p14="http://schemas.microsoft.com/office/powerpoint/2010/main" val="172129626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p:txBody>
          <a:bodyPr/>
          <a:lstStyle/>
          <a:p>
            <a:r>
              <a:rPr lang="en-GB" dirty="0" smtClean="0"/>
              <a:t>&lt;message&gt;</a:t>
            </a:r>
            <a:endParaRPr lang="en-US" dirty="0"/>
          </a:p>
        </p:txBody>
      </p:sp>
      <p:sp>
        <p:nvSpPr>
          <p:cNvPr id="257027" name="Rectangle 3"/>
          <p:cNvSpPr>
            <a:spLocks noGrp="1" noChangeArrowheads="1"/>
          </p:cNvSpPr>
          <p:nvPr>
            <p:ph type="body" idx="1"/>
          </p:nvPr>
        </p:nvSpPr>
        <p:spPr/>
        <p:txBody>
          <a:bodyPr/>
          <a:lstStyle/>
          <a:p>
            <a:pPr marL="0" indent="0">
              <a:buNone/>
            </a:pPr>
            <a:r>
              <a:rPr lang="en-GB" dirty="0" smtClean="0"/>
              <a:t>In WSDL 1.1, &lt;message&gt; element is used to define the messages that will be exchanged between the client and the service</a:t>
            </a:r>
          </a:p>
          <a:p>
            <a:pPr marL="0" indent="0">
              <a:buNone/>
            </a:pPr>
            <a:r>
              <a:rPr lang="en-GB" dirty="0" smtClean="0"/>
              <a:t>These message elements contain &lt;part&gt; elements, which will be using types defined in the types element </a:t>
            </a:r>
          </a:p>
          <a:p>
            <a:endParaRPr lang="en-GB" dirty="0" smtClean="0"/>
          </a:p>
          <a:p>
            <a:pPr marL="0" indent="0">
              <a:buNone/>
            </a:pPr>
            <a:endParaRPr lang="en-GB" dirty="0" smtClean="0"/>
          </a:p>
          <a:p>
            <a:pPr marL="0" indent="0">
              <a:buNone/>
            </a:pPr>
            <a:endParaRPr lang="en-GB" dirty="0" smtClean="0"/>
          </a:p>
          <a:p>
            <a:pPr marL="0" indent="0">
              <a:buNone/>
            </a:pPr>
            <a:r>
              <a:rPr lang="en-GB" dirty="0" smtClean="0"/>
              <a:t>All the parts are namespace qualified</a:t>
            </a:r>
            <a:endParaRPr lang="en-GB" dirty="0"/>
          </a:p>
        </p:txBody>
      </p:sp>
      <p:sp>
        <p:nvSpPr>
          <p:cNvPr id="257028" name="Text Box 4"/>
          <p:cNvSpPr txBox="1">
            <a:spLocks noChangeArrowheads="1"/>
          </p:cNvSpPr>
          <p:nvPr/>
        </p:nvSpPr>
        <p:spPr bwMode="auto">
          <a:xfrm>
            <a:off x="838200" y="3942496"/>
            <a:ext cx="7099045" cy="1618905"/>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FFCC99"/>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spcBef>
                <a:spcPct val="20000"/>
              </a:spcBef>
            </a:pPr>
            <a:r>
              <a:rPr lang="en-US" sz="1600" dirty="0" smtClean="0">
                <a:latin typeface="Courier New" charset="0"/>
              </a:rPr>
              <a:t>&lt;</a:t>
            </a:r>
            <a:r>
              <a:rPr lang="en-US" sz="1600" b="1" dirty="0" smtClean="0">
                <a:latin typeface="Courier New" charset="0"/>
              </a:rPr>
              <a:t>message</a:t>
            </a:r>
            <a:r>
              <a:rPr lang="en-US" sz="1600" dirty="0" smtClean="0">
                <a:latin typeface="Courier New" charset="0"/>
              </a:rPr>
              <a:t> </a:t>
            </a:r>
            <a:r>
              <a:rPr lang="en-US" sz="1600" dirty="0" smtClean="0">
                <a:solidFill>
                  <a:schemeClr val="tx2"/>
                </a:solidFill>
                <a:latin typeface="Courier New" charset="0"/>
              </a:rPr>
              <a:t>name="</a:t>
            </a:r>
            <a:r>
              <a:rPr lang="en-US" sz="1600" dirty="0" err="1" smtClean="0">
                <a:solidFill>
                  <a:schemeClr val="tx2"/>
                </a:solidFill>
                <a:latin typeface="Courier New" charset="0"/>
              </a:rPr>
              <a:t>GetLastTradePriceInput</a:t>
            </a:r>
            <a:r>
              <a:rPr lang="en-US" sz="1600" dirty="0" smtClean="0">
                <a:solidFill>
                  <a:schemeClr val="tx2"/>
                </a:solidFill>
                <a:latin typeface="Courier New" charset="0"/>
              </a:rPr>
              <a:t>"&gt;</a:t>
            </a:r>
            <a:r>
              <a:rPr lang="en-US" sz="1600" dirty="0" smtClean="0">
                <a:latin typeface="Courier New" charset="0"/>
              </a:rPr>
              <a:t/>
            </a:r>
            <a:br>
              <a:rPr lang="en-US" sz="1600" dirty="0" smtClean="0">
                <a:latin typeface="Courier New" charset="0"/>
              </a:rPr>
            </a:br>
            <a:r>
              <a:rPr lang="en-US" sz="1600" dirty="0">
                <a:latin typeface="Courier New" charset="0"/>
              </a:rPr>
              <a:t> </a:t>
            </a:r>
            <a:r>
              <a:rPr lang="en-US" sz="1600" dirty="0" smtClean="0">
                <a:latin typeface="Courier New" charset="0"/>
              </a:rPr>
              <a:t> &lt;</a:t>
            </a:r>
            <a:r>
              <a:rPr lang="en-US" sz="1600" b="1" dirty="0" smtClean="0">
                <a:latin typeface="Courier New" charset="0"/>
              </a:rPr>
              <a:t>part</a:t>
            </a:r>
            <a:r>
              <a:rPr lang="en-US" sz="1600" dirty="0" smtClean="0">
                <a:latin typeface="Courier New" charset="0"/>
              </a:rPr>
              <a:t> </a:t>
            </a:r>
            <a:r>
              <a:rPr lang="en-US" sz="1600" dirty="0" smtClean="0">
                <a:solidFill>
                  <a:schemeClr val="tx2"/>
                </a:solidFill>
                <a:latin typeface="Courier New" charset="0"/>
              </a:rPr>
              <a:t>name="body" element="xsd1:TradePriceRequest"/&gt;</a:t>
            </a:r>
            <a:r>
              <a:rPr lang="en-US" sz="1600" dirty="0" smtClean="0">
                <a:latin typeface="Courier New" charset="0"/>
              </a:rPr>
              <a:t> </a:t>
            </a:r>
            <a:br>
              <a:rPr lang="en-US" sz="1600" dirty="0" smtClean="0">
                <a:latin typeface="Courier New" charset="0"/>
              </a:rPr>
            </a:br>
            <a:r>
              <a:rPr lang="en-US" sz="1600" dirty="0" smtClean="0">
                <a:latin typeface="Courier New" charset="0"/>
              </a:rPr>
              <a:t>&lt;/</a:t>
            </a:r>
            <a:r>
              <a:rPr lang="en-US" sz="1600" b="1" dirty="0" smtClean="0">
                <a:latin typeface="Courier New" charset="0"/>
              </a:rPr>
              <a:t>message</a:t>
            </a:r>
            <a:r>
              <a:rPr lang="en-US" sz="1600" dirty="0" smtClean="0">
                <a:latin typeface="Courier New" charset="0"/>
              </a:rPr>
              <a:t>&gt;</a:t>
            </a:r>
          </a:p>
          <a:p>
            <a:pPr>
              <a:spcBef>
                <a:spcPct val="20000"/>
              </a:spcBef>
            </a:pPr>
            <a:r>
              <a:rPr lang="en-US" sz="1600" dirty="0" smtClean="0">
                <a:latin typeface="Courier New" charset="0"/>
              </a:rPr>
              <a:t>&lt;</a:t>
            </a:r>
            <a:r>
              <a:rPr lang="en-US" sz="1600" b="1" dirty="0" smtClean="0">
                <a:latin typeface="Courier New" charset="0"/>
              </a:rPr>
              <a:t>message</a:t>
            </a:r>
            <a:r>
              <a:rPr lang="en-US" sz="1600" dirty="0" smtClean="0">
                <a:latin typeface="Courier New" charset="0"/>
              </a:rPr>
              <a:t> </a:t>
            </a:r>
            <a:r>
              <a:rPr lang="en-US" sz="1600" dirty="0" smtClean="0">
                <a:solidFill>
                  <a:schemeClr val="tx2"/>
                </a:solidFill>
                <a:latin typeface="Courier New" charset="0"/>
              </a:rPr>
              <a:t>name="</a:t>
            </a:r>
            <a:r>
              <a:rPr lang="en-US" sz="1600" dirty="0" err="1" smtClean="0">
                <a:solidFill>
                  <a:schemeClr val="tx2"/>
                </a:solidFill>
                <a:latin typeface="Courier New" charset="0"/>
              </a:rPr>
              <a:t>GetLastTradePriceOutput</a:t>
            </a:r>
            <a:r>
              <a:rPr lang="en-US" sz="1600" dirty="0" smtClean="0">
                <a:solidFill>
                  <a:schemeClr val="tx2"/>
                </a:solidFill>
                <a:latin typeface="Courier New" charset="0"/>
              </a:rPr>
              <a:t>"&gt;</a:t>
            </a:r>
            <a:r>
              <a:rPr lang="en-US" sz="1600" dirty="0" smtClean="0">
                <a:latin typeface="Courier New" charset="0"/>
              </a:rPr>
              <a:t/>
            </a:r>
            <a:br>
              <a:rPr lang="en-US" sz="1600" dirty="0" smtClean="0">
                <a:latin typeface="Courier New" charset="0"/>
              </a:rPr>
            </a:br>
            <a:r>
              <a:rPr lang="en-US" sz="1600" dirty="0" smtClean="0">
                <a:latin typeface="Courier New" charset="0"/>
              </a:rPr>
              <a:t>  &lt;</a:t>
            </a:r>
            <a:r>
              <a:rPr lang="en-US" sz="1600" b="1" dirty="0" smtClean="0">
                <a:latin typeface="Courier New" charset="0"/>
              </a:rPr>
              <a:t>part</a:t>
            </a:r>
            <a:r>
              <a:rPr lang="en-US" sz="1600" dirty="0" smtClean="0">
                <a:latin typeface="Courier New" charset="0"/>
              </a:rPr>
              <a:t> </a:t>
            </a:r>
            <a:r>
              <a:rPr lang="en-US" sz="1600" dirty="0" smtClean="0">
                <a:solidFill>
                  <a:schemeClr val="tx2"/>
                </a:solidFill>
                <a:latin typeface="Courier New" charset="0"/>
              </a:rPr>
              <a:t>name="body" element="xsd1:TradePrice"/&gt;</a:t>
            </a:r>
            <a:r>
              <a:rPr lang="en-US" sz="1600" dirty="0" smtClean="0">
                <a:latin typeface="Courier New" charset="0"/>
              </a:rPr>
              <a:t/>
            </a:r>
            <a:br>
              <a:rPr lang="en-US" sz="1600" dirty="0" smtClean="0">
                <a:latin typeface="Courier New" charset="0"/>
              </a:rPr>
            </a:br>
            <a:r>
              <a:rPr lang="en-US" sz="1600" dirty="0" smtClean="0">
                <a:latin typeface="Courier New" charset="0"/>
              </a:rPr>
              <a:t>&lt;/</a:t>
            </a:r>
            <a:r>
              <a:rPr lang="en-US" sz="1600" b="1" dirty="0" smtClean="0">
                <a:latin typeface="Courier New" charset="0"/>
              </a:rPr>
              <a:t>message</a:t>
            </a:r>
            <a:r>
              <a:rPr lang="en-US" sz="1600" dirty="0" smtClean="0">
                <a:latin typeface="Courier New" charset="0"/>
              </a:rPr>
              <a:t>&gt; </a:t>
            </a:r>
            <a:endParaRPr lang="en-GB" sz="1600" dirty="0">
              <a:latin typeface="Courier New" charset="0"/>
            </a:endParaRPr>
          </a:p>
        </p:txBody>
      </p:sp>
    </p:spTree>
    <p:extLst>
      <p:ext uri="{BB962C8B-B14F-4D97-AF65-F5344CB8AC3E}">
        <p14:creationId xmlns:p14="http://schemas.microsoft.com/office/powerpoint/2010/main" val="57299766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Messages in WSDL 2.0</a:t>
            </a:r>
            <a:endParaRPr lang="en-US" dirty="0"/>
          </a:p>
        </p:txBody>
      </p:sp>
      <p:sp>
        <p:nvSpPr>
          <p:cNvPr id="3" name="Content Placeholder 2"/>
          <p:cNvSpPr>
            <a:spLocks noGrp="1"/>
          </p:cNvSpPr>
          <p:nvPr>
            <p:ph idx="1"/>
          </p:nvPr>
        </p:nvSpPr>
        <p:spPr/>
        <p:txBody>
          <a:bodyPr/>
          <a:lstStyle/>
          <a:p>
            <a:pPr marL="0" indent="0">
              <a:buNone/>
            </a:pPr>
            <a:r>
              <a:rPr lang="en-US" dirty="0" smtClean="0"/>
              <a:t>&lt;message&gt; element removed in WSDL 2.0</a:t>
            </a:r>
          </a:p>
          <a:p>
            <a:endParaRPr lang="en-US" dirty="0" smtClean="0"/>
          </a:p>
          <a:p>
            <a:pPr marL="0" indent="0">
              <a:buNone/>
            </a:pPr>
            <a:r>
              <a:rPr lang="en-US" dirty="0" smtClean="0"/>
              <a:t>Messages defined using XML Schema: definitions of inputs/outputs/faults</a:t>
            </a:r>
          </a:p>
        </p:txBody>
      </p:sp>
    </p:spTree>
    <p:extLst>
      <p:ext uri="{BB962C8B-B14F-4D97-AF65-F5344CB8AC3E}">
        <p14:creationId xmlns:p14="http://schemas.microsoft.com/office/powerpoint/2010/main" val="116060391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p:txBody>
          <a:bodyPr/>
          <a:lstStyle/>
          <a:p>
            <a:r>
              <a:rPr lang="en-US" smtClean="0"/>
              <a:t>Messages and Faults</a:t>
            </a:r>
            <a:endParaRPr lang="en-US"/>
          </a:p>
        </p:txBody>
      </p:sp>
      <p:sp>
        <p:nvSpPr>
          <p:cNvPr id="286723" name="Rectangle 3"/>
          <p:cNvSpPr>
            <a:spLocks noGrp="1" noChangeArrowheads="1"/>
          </p:cNvSpPr>
          <p:nvPr>
            <p:ph idx="1"/>
          </p:nvPr>
        </p:nvSpPr>
        <p:spPr/>
        <p:txBody>
          <a:bodyPr/>
          <a:lstStyle/>
          <a:p>
            <a:pPr marL="0" indent="0">
              <a:buNone/>
            </a:pPr>
            <a:r>
              <a:rPr lang="en-US" dirty="0" smtClean="0"/>
              <a:t>Called </a:t>
            </a:r>
            <a:r>
              <a:rPr lang="ja-JP" altLang="en-US" dirty="0" smtClean="0"/>
              <a:t>“</a:t>
            </a:r>
            <a:r>
              <a:rPr lang="en-US" dirty="0" smtClean="0"/>
              <a:t>message reference component</a:t>
            </a:r>
            <a:r>
              <a:rPr lang="ja-JP" altLang="en-US" dirty="0" smtClean="0"/>
              <a:t>”</a:t>
            </a:r>
            <a:r>
              <a:rPr lang="en-US" dirty="0" smtClean="0"/>
              <a:t>, it contains three elements:</a:t>
            </a:r>
          </a:p>
          <a:p>
            <a:pPr lvl="1"/>
            <a:r>
              <a:rPr lang="en-US" dirty="0" smtClean="0"/>
              <a:t>message reference: indicating the message pattern used for this message</a:t>
            </a:r>
          </a:p>
          <a:p>
            <a:pPr lvl="1"/>
            <a:r>
              <a:rPr lang="en-US" dirty="0" smtClean="0"/>
              <a:t>direction: whether it is an inbound or outbound message</a:t>
            </a:r>
          </a:p>
          <a:p>
            <a:pPr lvl="1"/>
            <a:r>
              <a:rPr lang="en-US" dirty="0" smtClean="0"/>
              <a:t>message: the actual contents of the message expressed in terms of the types previously defined</a:t>
            </a:r>
          </a:p>
          <a:p>
            <a:pPr marL="0" indent="0">
              <a:buNone/>
            </a:pPr>
            <a:r>
              <a:rPr lang="en-US" dirty="0" smtClean="0"/>
              <a:t>Messages are divided into parts, each of them being a data structure represented in XML. Each part must have a type (basic or complex types, previously declared in the WSDL document).</a:t>
            </a:r>
          </a:p>
          <a:p>
            <a:endParaRPr lang="en-US" dirty="0"/>
          </a:p>
        </p:txBody>
      </p:sp>
    </p:spTree>
    <p:extLst>
      <p:ext uri="{BB962C8B-B14F-4D97-AF65-F5344CB8AC3E}">
        <p14:creationId xmlns:p14="http://schemas.microsoft.com/office/powerpoint/2010/main" val="353394555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p:txBody>
          <a:bodyPr/>
          <a:lstStyle/>
          <a:p>
            <a:r>
              <a:rPr lang="en-US" smtClean="0"/>
              <a:t>Messages and Faults</a:t>
            </a:r>
            <a:endParaRPr lang="en-US"/>
          </a:p>
        </p:txBody>
      </p:sp>
      <p:sp>
        <p:nvSpPr>
          <p:cNvPr id="286724" name="Rectangle 4"/>
          <p:cNvSpPr>
            <a:spLocks noGrp="1" noChangeArrowheads="1"/>
          </p:cNvSpPr>
          <p:nvPr>
            <p:ph idx="1"/>
          </p:nvPr>
        </p:nvSpPr>
        <p:spPr/>
        <p:txBody>
          <a:bodyPr/>
          <a:lstStyle/>
          <a:p>
            <a:pPr marL="0" indent="0">
              <a:buNone/>
            </a:pPr>
            <a:r>
              <a:rPr lang="en-US" dirty="0" smtClean="0"/>
              <a:t>If a SOAP binding is used, a WSDL message element is meant to match the contents of the body of a SOAP message. </a:t>
            </a:r>
          </a:p>
          <a:p>
            <a:pPr lvl="1"/>
            <a:r>
              <a:rPr lang="en-US" dirty="0" smtClean="0"/>
              <a:t>By looking at the types and looking at the message, it is possible to build a SOAP message that matches the WSDL description (and this can be done automatically since the description is XML based and the types also supported by SOAP)</a:t>
            </a:r>
          </a:p>
          <a:p>
            <a:pPr marL="0" indent="0">
              <a:buNone/>
            </a:pPr>
            <a:r>
              <a:rPr lang="en-US" dirty="0" smtClean="0"/>
              <a:t>Called the </a:t>
            </a:r>
            <a:r>
              <a:rPr lang="ja-JP" altLang="en-US" dirty="0" smtClean="0"/>
              <a:t>“</a:t>
            </a:r>
            <a:r>
              <a:rPr lang="en-US" dirty="0" smtClean="0"/>
              <a:t>fault reference component</a:t>
            </a:r>
            <a:r>
              <a:rPr lang="ja-JP" altLang="en-US" dirty="0" smtClean="0"/>
              <a:t>”</a:t>
            </a:r>
            <a:r>
              <a:rPr lang="en-US" dirty="0" smtClean="0"/>
              <a:t>, it contains:</a:t>
            </a:r>
          </a:p>
          <a:p>
            <a:pPr lvl="1"/>
            <a:r>
              <a:rPr lang="en-US" dirty="0" smtClean="0"/>
              <a:t>a name</a:t>
            </a:r>
          </a:p>
          <a:p>
            <a:pPr lvl="1"/>
            <a:r>
              <a:rPr lang="en-US" dirty="0" smtClean="0"/>
              <a:t>message reference: the message to which the fault refers to</a:t>
            </a:r>
          </a:p>
          <a:p>
            <a:pPr lvl="1"/>
            <a:r>
              <a:rPr lang="en-US" dirty="0" smtClean="0"/>
              <a:t>direction: whether the fault is inbound or outbound</a:t>
            </a:r>
          </a:p>
          <a:p>
            <a:pPr lvl="1"/>
            <a:r>
              <a:rPr lang="en-US" dirty="0" smtClean="0"/>
              <a:t>message: the actual contents </a:t>
            </a:r>
            <a:endParaRPr lang="en-US" dirty="0"/>
          </a:p>
        </p:txBody>
      </p:sp>
    </p:spTree>
    <p:extLst>
      <p:ext uri="{BB962C8B-B14F-4D97-AF65-F5344CB8AC3E}">
        <p14:creationId xmlns:p14="http://schemas.microsoft.com/office/powerpoint/2010/main" val="349698455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PortTypes</a:t>
            </a:r>
            <a:r>
              <a:rPr lang="en-US" dirty="0" smtClean="0"/>
              <a:t> and Interfaces</a:t>
            </a:r>
            <a:endParaRPr lang="en-US" dirty="0"/>
          </a:p>
        </p:txBody>
      </p:sp>
    </p:spTree>
    <p:extLst>
      <p:ext uri="{BB962C8B-B14F-4D97-AF65-F5344CB8AC3E}">
        <p14:creationId xmlns:p14="http://schemas.microsoft.com/office/powerpoint/2010/main" val="3798206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p:txBody>
          <a:bodyPr/>
          <a:lstStyle/>
          <a:p>
            <a:r>
              <a:rPr lang="en-US" smtClean="0"/>
              <a:t>Operations</a:t>
            </a:r>
            <a:endParaRPr lang="en-US"/>
          </a:p>
        </p:txBody>
      </p:sp>
      <p:sp>
        <p:nvSpPr>
          <p:cNvPr id="287747" name="Rectangle 3"/>
          <p:cNvSpPr>
            <a:spLocks noGrp="1" noChangeArrowheads="1"/>
          </p:cNvSpPr>
          <p:nvPr>
            <p:ph idx="1"/>
          </p:nvPr>
        </p:nvSpPr>
        <p:spPr/>
        <p:txBody>
          <a:bodyPr/>
          <a:lstStyle/>
          <a:p>
            <a:pPr marL="0" indent="0">
              <a:buNone/>
            </a:pPr>
            <a:r>
              <a:rPr lang="en-US" dirty="0" smtClean="0"/>
              <a:t>An operation is a set of messages and faults. The sequencing and number of messages in the operation is determined by the message exchange pattern</a:t>
            </a:r>
          </a:p>
          <a:p>
            <a:pPr marL="0" indent="0">
              <a:buNone/>
            </a:pPr>
            <a:r>
              <a:rPr lang="en-US" dirty="0" smtClean="0"/>
              <a:t>An operation has:</a:t>
            </a:r>
          </a:p>
          <a:p>
            <a:pPr lvl="1"/>
            <a:r>
              <a:rPr lang="en-US" dirty="0" smtClean="0"/>
              <a:t>name</a:t>
            </a:r>
          </a:p>
          <a:p>
            <a:pPr lvl="1"/>
            <a:r>
              <a:rPr lang="en-US" dirty="0" smtClean="0"/>
              <a:t>message exchange pattern</a:t>
            </a:r>
          </a:p>
          <a:p>
            <a:pPr lvl="1"/>
            <a:r>
              <a:rPr lang="en-US" dirty="0" smtClean="0"/>
              <a:t>message references: the messages involved (input, output)</a:t>
            </a:r>
          </a:p>
          <a:p>
            <a:pPr lvl="1"/>
            <a:r>
              <a:rPr lang="en-US" dirty="0" smtClean="0"/>
              <a:t>fault references: the faults involved (</a:t>
            </a:r>
            <a:r>
              <a:rPr lang="en-US" dirty="0" err="1" smtClean="0"/>
              <a:t>infault</a:t>
            </a:r>
            <a:r>
              <a:rPr lang="en-US" dirty="0" smtClean="0"/>
              <a:t>, </a:t>
            </a:r>
            <a:r>
              <a:rPr lang="en-US" dirty="0" err="1" smtClean="0"/>
              <a:t>outfault</a:t>
            </a:r>
            <a:r>
              <a:rPr lang="en-US" dirty="0" smtClean="0"/>
              <a:t>)</a:t>
            </a:r>
          </a:p>
          <a:p>
            <a:pPr lvl="1"/>
            <a:r>
              <a:rPr lang="en-US" dirty="0" smtClean="0"/>
              <a:t>style (optional): RPC, set-attribute or get-attribute</a:t>
            </a:r>
          </a:p>
          <a:p>
            <a:pPr lvl="1"/>
            <a:r>
              <a:rPr lang="en-US" dirty="0" smtClean="0"/>
              <a:t>features and properties</a:t>
            </a:r>
            <a:endParaRPr lang="en-US" dirty="0"/>
          </a:p>
        </p:txBody>
      </p:sp>
    </p:spTree>
    <p:extLst>
      <p:ext uri="{BB962C8B-B14F-4D97-AF65-F5344CB8AC3E}">
        <p14:creationId xmlns:p14="http://schemas.microsoft.com/office/powerpoint/2010/main" val="2418551866"/>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2"/>
          <p:cNvSpPr>
            <a:spLocks noGrp="1" noChangeArrowheads="1"/>
          </p:cNvSpPr>
          <p:nvPr>
            <p:ph type="title"/>
          </p:nvPr>
        </p:nvSpPr>
        <p:spPr/>
        <p:txBody>
          <a:bodyPr/>
          <a:lstStyle/>
          <a:p>
            <a:r>
              <a:rPr lang="en-GB" dirty="0" smtClean="0"/>
              <a:t>&lt;</a:t>
            </a:r>
            <a:r>
              <a:rPr lang="en-GB" dirty="0" err="1" smtClean="0"/>
              <a:t>portType</a:t>
            </a:r>
            <a:r>
              <a:rPr lang="en-GB" dirty="0" smtClean="0"/>
              <a:t>&gt;</a:t>
            </a:r>
            <a:endParaRPr lang="en-US" dirty="0"/>
          </a:p>
        </p:txBody>
      </p:sp>
      <p:sp>
        <p:nvSpPr>
          <p:cNvPr id="258051" name="Rectangle 3"/>
          <p:cNvSpPr>
            <a:spLocks noGrp="1" noChangeArrowheads="1"/>
          </p:cNvSpPr>
          <p:nvPr>
            <p:ph type="body" idx="1"/>
          </p:nvPr>
        </p:nvSpPr>
        <p:spPr/>
        <p:txBody>
          <a:bodyPr/>
          <a:lstStyle/>
          <a:p>
            <a:pPr marL="0" indent="0">
              <a:buNone/>
            </a:pPr>
            <a:r>
              <a:rPr lang="en-GB" dirty="0"/>
              <a:t>T</a:t>
            </a:r>
            <a:r>
              <a:rPr lang="en-GB" dirty="0" smtClean="0"/>
              <a:t>he types and messages have been defined, but they have not been defined in terms of where they fit in the functionality of the web service</a:t>
            </a:r>
          </a:p>
          <a:p>
            <a:pPr marL="0" indent="0">
              <a:buNone/>
            </a:pPr>
            <a:r>
              <a:rPr lang="en-GB" dirty="0" smtClean="0"/>
              <a:t>In WSDL 1.1, this is done within &lt;</a:t>
            </a:r>
            <a:r>
              <a:rPr lang="en-GB" dirty="0" err="1" smtClean="0"/>
              <a:t>portType</a:t>
            </a:r>
            <a:r>
              <a:rPr lang="en-GB" dirty="0" smtClean="0"/>
              <a:t>&gt; and &lt;operation&gt; elements</a:t>
            </a:r>
          </a:p>
          <a:p>
            <a:pPr marL="0" indent="0">
              <a:buNone/>
            </a:pPr>
            <a:endParaRPr lang="en-GB" dirty="0" smtClean="0"/>
          </a:p>
          <a:p>
            <a:endParaRPr lang="en-GB" dirty="0" smtClean="0"/>
          </a:p>
          <a:p>
            <a:pPr marL="0" indent="0">
              <a:buNone/>
            </a:pPr>
            <a:r>
              <a:rPr lang="en-GB" dirty="0" smtClean="0"/>
              <a:t>A </a:t>
            </a:r>
            <a:r>
              <a:rPr lang="en-GB" dirty="0" err="1" smtClean="0"/>
              <a:t>portType</a:t>
            </a:r>
            <a:r>
              <a:rPr lang="en-GB" dirty="0" smtClean="0"/>
              <a:t> is analogous to an interface</a:t>
            </a:r>
          </a:p>
          <a:p>
            <a:pPr marL="0" indent="0">
              <a:buNone/>
            </a:pPr>
            <a:r>
              <a:rPr lang="en-GB" dirty="0" smtClean="0"/>
              <a:t>An operation is analogous to a method in that interface</a:t>
            </a:r>
            <a:endParaRPr lang="en-GB" dirty="0"/>
          </a:p>
        </p:txBody>
      </p:sp>
      <p:sp>
        <p:nvSpPr>
          <p:cNvPr id="258052" name="Text Box 4"/>
          <p:cNvSpPr txBox="1">
            <a:spLocks noChangeArrowheads="1"/>
          </p:cNvSpPr>
          <p:nvPr/>
        </p:nvSpPr>
        <p:spPr bwMode="auto">
          <a:xfrm>
            <a:off x="971550" y="3738939"/>
            <a:ext cx="6697663" cy="1368425"/>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FFCC99"/>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20000"/>
              </a:spcBef>
            </a:pPr>
            <a:r>
              <a:rPr lang="en-US" sz="1400" dirty="0">
                <a:latin typeface="Courier New" charset="0"/>
              </a:rPr>
              <a:t>&lt;</a:t>
            </a:r>
            <a:r>
              <a:rPr lang="en-US" sz="1400" b="1" dirty="0" err="1">
                <a:latin typeface="Courier New" charset="0"/>
              </a:rPr>
              <a:t>portType</a:t>
            </a:r>
            <a:r>
              <a:rPr lang="en-US" sz="1400" dirty="0">
                <a:latin typeface="Courier New" charset="0"/>
              </a:rPr>
              <a:t> </a:t>
            </a:r>
            <a:r>
              <a:rPr lang="en-US" sz="1400" dirty="0">
                <a:solidFill>
                  <a:schemeClr val="tx2"/>
                </a:solidFill>
                <a:latin typeface="Courier New" charset="0"/>
              </a:rPr>
              <a:t>name="</a:t>
            </a:r>
            <a:r>
              <a:rPr lang="en-US" sz="1400" dirty="0" err="1">
                <a:solidFill>
                  <a:schemeClr val="tx2"/>
                </a:solidFill>
                <a:latin typeface="Courier New" charset="0"/>
              </a:rPr>
              <a:t>StockQuotePortType</a:t>
            </a:r>
            <a:r>
              <a:rPr lang="en-US" sz="1400" dirty="0">
                <a:solidFill>
                  <a:schemeClr val="tx2"/>
                </a:solidFill>
                <a:latin typeface="Courier New" charset="0"/>
              </a:rPr>
              <a:t>"&gt;</a:t>
            </a:r>
            <a:br>
              <a:rPr lang="en-US" sz="1400" dirty="0">
                <a:solidFill>
                  <a:schemeClr val="tx2"/>
                </a:solidFill>
                <a:latin typeface="Courier New" charset="0"/>
              </a:rPr>
            </a:br>
            <a:r>
              <a:rPr lang="en-US" sz="1400" dirty="0">
                <a:latin typeface="Courier New" charset="0"/>
              </a:rPr>
              <a:t>   &lt;</a:t>
            </a:r>
            <a:r>
              <a:rPr lang="en-US" sz="1400" b="1" dirty="0">
                <a:latin typeface="Courier New" charset="0"/>
              </a:rPr>
              <a:t>operation</a:t>
            </a:r>
            <a:r>
              <a:rPr lang="en-US" sz="1400" dirty="0">
                <a:latin typeface="Courier New" charset="0"/>
              </a:rPr>
              <a:t> </a:t>
            </a:r>
            <a:r>
              <a:rPr lang="en-US" sz="1400" dirty="0">
                <a:solidFill>
                  <a:schemeClr val="tx2"/>
                </a:solidFill>
                <a:latin typeface="Courier New" charset="0"/>
              </a:rPr>
              <a:t>name="</a:t>
            </a:r>
            <a:r>
              <a:rPr lang="en-US" sz="1400" dirty="0" err="1">
                <a:solidFill>
                  <a:schemeClr val="tx2"/>
                </a:solidFill>
                <a:latin typeface="Courier New" charset="0"/>
              </a:rPr>
              <a:t>GetLastTradePrice</a:t>
            </a:r>
            <a:r>
              <a:rPr lang="en-US" sz="1400" dirty="0">
                <a:solidFill>
                  <a:schemeClr val="tx2"/>
                </a:solidFill>
                <a:latin typeface="Courier New" charset="0"/>
              </a:rPr>
              <a:t>"&gt;</a:t>
            </a:r>
            <a:br>
              <a:rPr lang="en-US" sz="1400" dirty="0">
                <a:solidFill>
                  <a:schemeClr val="tx2"/>
                </a:solidFill>
                <a:latin typeface="Courier New" charset="0"/>
              </a:rPr>
            </a:br>
            <a:r>
              <a:rPr lang="en-US" sz="1400" dirty="0">
                <a:latin typeface="Courier New" charset="0"/>
              </a:rPr>
              <a:t>      </a:t>
            </a:r>
            <a:r>
              <a:rPr lang="en-US" sz="1400" dirty="0">
                <a:solidFill>
                  <a:schemeClr val="tx2"/>
                </a:solidFill>
                <a:latin typeface="Courier New" charset="0"/>
              </a:rPr>
              <a:t>&lt;input message="</a:t>
            </a:r>
            <a:r>
              <a:rPr lang="en-US" sz="1400" dirty="0" err="1">
                <a:solidFill>
                  <a:schemeClr val="tx2"/>
                </a:solidFill>
                <a:latin typeface="Courier New" charset="0"/>
              </a:rPr>
              <a:t>tns:GetLastTradePriceInput</a:t>
            </a:r>
            <a:r>
              <a:rPr lang="en-US" sz="1400" dirty="0">
                <a:solidFill>
                  <a:schemeClr val="tx2"/>
                </a:solidFill>
                <a:latin typeface="Courier New" charset="0"/>
              </a:rPr>
              <a:t>"/&gt;</a:t>
            </a:r>
            <a:br>
              <a:rPr lang="en-US" sz="1400" dirty="0">
                <a:solidFill>
                  <a:schemeClr val="tx2"/>
                </a:solidFill>
                <a:latin typeface="Courier New" charset="0"/>
              </a:rPr>
            </a:br>
            <a:r>
              <a:rPr lang="en-US" sz="1400" dirty="0">
                <a:solidFill>
                  <a:schemeClr val="tx2"/>
                </a:solidFill>
                <a:latin typeface="Courier New" charset="0"/>
              </a:rPr>
              <a:t>      &lt;output message="</a:t>
            </a:r>
            <a:r>
              <a:rPr lang="en-US" sz="1400" dirty="0" err="1">
                <a:solidFill>
                  <a:schemeClr val="tx2"/>
                </a:solidFill>
                <a:latin typeface="Courier New" charset="0"/>
              </a:rPr>
              <a:t>tns:GetLastTradePriceOutput</a:t>
            </a:r>
            <a:r>
              <a:rPr lang="en-US" sz="1400" dirty="0">
                <a:solidFill>
                  <a:schemeClr val="tx2"/>
                </a:solidFill>
                <a:latin typeface="Courier New" charset="0"/>
              </a:rPr>
              <a:t>"/&gt;</a:t>
            </a:r>
            <a:br>
              <a:rPr lang="en-US" sz="1400" dirty="0">
                <a:solidFill>
                  <a:schemeClr val="tx2"/>
                </a:solidFill>
                <a:latin typeface="Courier New" charset="0"/>
              </a:rPr>
            </a:br>
            <a:r>
              <a:rPr lang="en-US" sz="1400" dirty="0">
                <a:latin typeface="Courier New" charset="0"/>
              </a:rPr>
              <a:t>   &lt;/</a:t>
            </a:r>
            <a:r>
              <a:rPr lang="en-US" sz="1400" b="1" dirty="0">
                <a:latin typeface="Courier New" charset="0"/>
              </a:rPr>
              <a:t>operation</a:t>
            </a:r>
            <a:r>
              <a:rPr lang="en-US" sz="1400" dirty="0">
                <a:latin typeface="Courier New" charset="0"/>
              </a:rPr>
              <a:t>&gt;</a:t>
            </a:r>
            <a:br>
              <a:rPr lang="en-US" sz="1400" dirty="0">
                <a:latin typeface="Courier New" charset="0"/>
              </a:rPr>
            </a:br>
            <a:r>
              <a:rPr lang="en-US" sz="1400" dirty="0">
                <a:latin typeface="Courier New" charset="0"/>
              </a:rPr>
              <a:t>&lt;/</a:t>
            </a:r>
            <a:r>
              <a:rPr lang="en-US" sz="1400" b="1" dirty="0" err="1">
                <a:latin typeface="Courier New" charset="0"/>
              </a:rPr>
              <a:t>portType</a:t>
            </a:r>
            <a:r>
              <a:rPr lang="en-US" sz="1400" dirty="0">
                <a:latin typeface="Courier New" charset="0"/>
              </a:rPr>
              <a:t>&gt;</a:t>
            </a:r>
            <a:r>
              <a:rPr lang="en-US" sz="1400" b="1" dirty="0">
                <a:latin typeface="Courier New" charset="0"/>
              </a:rPr>
              <a:t> </a:t>
            </a:r>
            <a:endParaRPr lang="en-GB" sz="1400" b="1" dirty="0">
              <a:latin typeface="Courier New" charset="0"/>
            </a:endParaRPr>
          </a:p>
        </p:txBody>
      </p:sp>
    </p:spTree>
    <p:extLst>
      <p:ext uri="{BB962C8B-B14F-4D97-AF65-F5344CB8AC3E}">
        <p14:creationId xmlns:p14="http://schemas.microsoft.com/office/powerpoint/2010/main" val="4036761966"/>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2"/>
          <p:cNvSpPr>
            <a:spLocks noGrp="1" noChangeArrowheads="1"/>
          </p:cNvSpPr>
          <p:nvPr>
            <p:ph type="title"/>
          </p:nvPr>
        </p:nvSpPr>
        <p:spPr/>
        <p:txBody>
          <a:bodyPr/>
          <a:lstStyle/>
          <a:p>
            <a:r>
              <a:rPr lang="en-GB" smtClean="0"/>
              <a:t>&lt;interface&gt;</a:t>
            </a:r>
            <a:endParaRPr lang="en-US" dirty="0"/>
          </a:p>
        </p:txBody>
      </p:sp>
      <p:sp>
        <p:nvSpPr>
          <p:cNvPr id="258051" name="Rectangle 3"/>
          <p:cNvSpPr>
            <a:spLocks noGrp="1" noChangeArrowheads="1"/>
          </p:cNvSpPr>
          <p:nvPr>
            <p:ph type="body" idx="1"/>
          </p:nvPr>
        </p:nvSpPr>
        <p:spPr>
          <a:xfrm>
            <a:off x="324000" y="1692000"/>
            <a:ext cx="8496000" cy="824266"/>
          </a:xfrm>
        </p:spPr>
        <p:txBody>
          <a:bodyPr/>
          <a:lstStyle/>
          <a:p>
            <a:pPr marL="0" indent="0">
              <a:buNone/>
            </a:pPr>
            <a:r>
              <a:rPr lang="en-GB" dirty="0" smtClean="0"/>
              <a:t>WSDL 2.0 defines this slightly differently:</a:t>
            </a:r>
          </a:p>
          <a:p>
            <a:pPr marL="0" indent="0">
              <a:buNone/>
            </a:pPr>
            <a:endParaRPr lang="en-GB" dirty="0" smtClean="0"/>
          </a:p>
          <a:p>
            <a:endParaRPr lang="en-GB" dirty="0" smtClean="0"/>
          </a:p>
        </p:txBody>
      </p:sp>
      <p:sp>
        <p:nvSpPr>
          <p:cNvPr id="258052" name="Text Box 4"/>
          <p:cNvSpPr txBox="1">
            <a:spLocks noChangeArrowheads="1"/>
          </p:cNvSpPr>
          <p:nvPr/>
        </p:nvSpPr>
        <p:spPr bwMode="auto">
          <a:xfrm>
            <a:off x="324000" y="2701732"/>
            <a:ext cx="8389331" cy="1643527"/>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FFCC99"/>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a:spcBef>
                <a:spcPct val="20000"/>
              </a:spcBef>
            </a:pPr>
            <a:r>
              <a:rPr lang="en-US" sz="1400" dirty="0" smtClean="0">
                <a:latin typeface="Courier New" charset="0"/>
              </a:rPr>
              <a:t>&lt;</a:t>
            </a:r>
            <a:r>
              <a:rPr lang="en-US" sz="1400" b="1" dirty="0" smtClean="0">
                <a:latin typeface="Courier New" charset="0"/>
              </a:rPr>
              <a:t>interface </a:t>
            </a:r>
            <a:r>
              <a:rPr lang="en-US" sz="1400" dirty="0" smtClean="0">
                <a:solidFill>
                  <a:schemeClr val="tx2"/>
                </a:solidFill>
                <a:latin typeface="Courier New" charset="0"/>
              </a:rPr>
              <a:t>name</a:t>
            </a:r>
            <a:r>
              <a:rPr lang="en-US" sz="1400" dirty="0">
                <a:solidFill>
                  <a:schemeClr val="tx2"/>
                </a:solidFill>
                <a:latin typeface="Courier New" charset="0"/>
              </a:rPr>
              <a:t>="</a:t>
            </a:r>
            <a:r>
              <a:rPr lang="en-US" sz="1400" dirty="0" err="1">
                <a:solidFill>
                  <a:schemeClr val="tx2"/>
                </a:solidFill>
                <a:latin typeface="Courier New" charset="0"/>
              </a:rPr>
              <a:t>StockQuotePortType</a:t>
            </a:r>
            <a:r>
              <a:rPr lang="en-US" sz="1400" dirty="0">
                <a:solidFill>
                  <a:schemeClr val="tx2"/>
                </a:solidFill>
                <a:latin typeface="Courier New" charset="0"/>
              </a:rPr>
              <a:t>"&gt;</a:t>
            </a:r>
            <a:br>
              <a:rPr lang="en-US" sz="1400" dirty="0">
                <a:solidFill>
                  <a:schemeClr val="tx2"/>
                </a:solidFill>
                <a:latin typeface="Courier New" charset="0"/>
              </a:rPr>
            </a:br>
            <a:r>
              <a:rPr lang="en-US" sz="1400" dirty="0">
                <a:latin typeface="Courier New" charset="0"/>
              </a:rPr>
              <a:t>   &lt;</a:t>
            </a:r>
            <a:r>
              <a:rPr lang="en-US" sz="1400" b="1" dirty="0">
                <a:latin typeface="Courier New" charset="0"/>
              </a:rPr>
              <a:t>operation</a:t>
            </a:r>
            <a:r>
              <a:rPr lang="en-US" sz="1400" dirty="0">
                <a:latin typeface="Courier New" charset="0"/>
              </a:rPr>
              <a:t> </a:t>
            </a:r>
            <a:r>
              <a:rPr lang="en-US" sz="1400" dirty="0">
                <a:solidFill>
                  <a:schemeClr val="tx2"/>
                </a:solidFill>
                <a:latin typeface="Courier New" charset="0"/>
              </a:rPr>
              <a:t>name="</a:t>
            </a:r>
            <a:r>
              <a:rPr lang="en-US" sz="1400" dirty="0" err="1" smtClean="0">
                <a:solidFill>
                  <a:schemeClr val="tx2"/>
                </a:solidFill>
                <a:latin typeface="Courier New" charset="0"/>
              </a:rPr>
              <a:t>GetLastTradePrice</a:t>
            </a:r>
            <a:r>
              <a:rPr lang="en-US" sz="1400" dirty="0" smtClean="0">
                <a:solidFill>
                  <a:schemeClr val="tx2"/>
                </a:solidFill>
                <a:latin typeface="Courier New" charset="0"/>
              </a:rPr>
              <a:t>”</a:t>
            </a:r>
          </a:p>
          <a:p>
            <a:pPr>
              <a:spcBef>
                <a:spcPct val="20000"/>
              </a:spcBef>
            </a:pPr>
            <a:r>
              <a:rPr lang="en-US" sz="1400" dirty="0" smtClean="0">
                <a:solidFill>
                  <a:schemeClr val="tx2"/>
                </a:solidFill>
                <a:latin typeface="Courier New" charset="0"/>
              </a:rPr>
              <a:t>     pattern</a:t>
            </a:r>
            <a:r>
              <a:rPr lang="en-US" sz="1400" dirty="0">
                <a:solidFill>
                  <a:schemeClr val="tx2"/>
                </a:solidFill>
                <a:latin typeface="Courier New" charset="0"/>
              </a:rPr>
              <a:t>="http://www.w3.org/ns/</a:t>
            </a:r>
            <a:r>
              <a:rPr lang="en-US" sz="1400" dirty="0" err="1">
                <a:solidFill>
                  <a:schemeClr val="tx2"/>
                </a:solidFill>
                <a:latin typeface="Courier New" charset="0"/>
              </a:rPr>
              <a:t>wsdl</a:t>
            </a:r>
            <a:r>
              <a:rPr lang="en-US" sz="1400" dirty="0">
                <a:solidFill>
                  <a:schemeClr val="tx2"/>
                </a:solidFill>
                <a:latin typeface="Courier New" charset="0"/>
              </a:rPr>
              <a:t>/in-out&gt;</a:t>
            </a:r>
            <a:br>
              <a:rPr lang="en-US" sz="1400" dirty="0">
                <a:solidFill>
                  <a:schemeClr val="tx2"/>
                </a:solidFill>
                <a:latin typeface="Courier New" charset="0"/>
              </a:rPr>
            </a:br>
            <a:r>
              <a:rPr lang="en-US" sz="1400" dirty="0">
                <a:latin typeface="Courier New" charset="0"/>
              </a:rPr>
              <a:t>     </a:t>
            </a:r>
            <a:r>
              <a:rPr lang="en-US" sz="1400" dirty="0" smtClean="0">
                <a:solidFill>
                  <a:schemeClr val="tx2"/>
                </a:solidFill>
                <a:latin typeface="Courier New" charset="0"/>
              </a:rPr>
              <a:t>&lt;</a:t>
            </a:r>
            <a:r>
              <a:rPr lang="en-US" sz="1400" dirty="0">
                <a:solidFill>
                  <a:schemeClr val="tx2"/>
                </a:solidFill>
                <a:latin typeface="Courier New" charset="0"/>
              </a:rPr>
              <a:t>input </a:t>
            </a:r>
            <a:r>
              <a:rPr lang="en-US" sz="1400" dirty="0" err="1">
                <a:solidFill>
                  <a:schemeClr val="tx2"/>
                </a:solidFill>
                <a:latin typeface="Courier New" charset="0"/>
              </a:rPr>
              <a:t>messageLabel</a:t>
            </a:r>
            <a:r>
              <a:rPr lang="en-US" sz="1400" dirty="0">
                <a:solidFill>
                  <a:schemeClr val="tx2"/>
                </a:solidFill>
                <a:latin typeface="Courier New" charset="0"/>
              </a:rPr>
              <a:t>="In" </a:t>
            </a:r>
            <a:r>
              <a:rPr lang="en-US" sz="1400" dirty="0" smtClean="0">
                <a:solidFill>
                  <a:schemeClr val="tx2"/>
                </a:solidFill>
                <a:latin typeface="Courier New" charset="0"/>
              </a:rPr>
              <a:t>element=</a:t>
            </a:r>
            <a:r>
              <a:rPr lang="en-US" sz="1400" dirty="0">
                <a:solidFill>
                  <a:schemeClr val="tx2"/>
                </a:solidFill>
                <a:latin typeface="Courier New" charset="0"/>
              </a:rPr>
              <a:t>"</a:t>
            </a:r>
            <a:r>
              <a:rPr lang="en-US" sz="1400" dirty="0" err="1">
                <a:solidFill>
                  <a:schemeClr val="tx2"/>
                </a:solidFill>
                <a:latin typeface="Courier New" charset="0"/>
              </a:rPr>
              <a:t>tns:GetLastTradePriceInput</a:t>
            </a:r>
            <a:r>
              <a:rPr lang="en-US" sz="1400" dirty="0">
                <a:solidFill>
                  <a:schemeClr val="tx2"/>
                </a:solidFill>
                <a:latin typeface="Courier New" charset="0"/>
              </a:rPr>
              <a:t>"/&gt;</a:t>
            </a:r>
            <a:br>
              <a:rPr lang="en-US" sz="1400" dirty="0">
                <a:solidFill>
                  <a:schemeClr val="tx2"/>
                </a:solidFill>
                <a:latin typeface="Courier New" charset="0"/>
              </a:rPr>
            </a:br>
            <a:r>
              <a:rPr lang="en-US" sz="1400" dirty="0">
                <a:solidFill>
                  <a:schemeClr val="tx2"/>
                </a:solidFill>
                <a:latin typeface="Courier New" charset="0"/>
              </a:rPr>
              <a:t>    </a:t>
            </a:r>
            <a:r>
              <a:rPr lang="en-US" sz="1400" dirty="0" smtClean="0">
                <a:solidFill>
                  <a:schemeClr val="tx2"/>
                </a:solidFill>
                <a:latin typeface="Courier New" charset="0"/>
              </a:rPr>
              <a:t> </a:t>
            </a:r>
            <a:r>
              <a:rPr lang="en-US" sz="1400" dirty="0">
                <a:solidFill>
                  <a:schemeClr val="tx2"/>
                </a:solidFill>
                <a:latin typeface="Courier New" charset="0"/>
              </a:rPr>
              <a:t>&lt;output </a:t>
            </a:r>
            <a:r>
              <a:rPr lang="en-US" sz="1400" dirty="0" err="1">
                <a:solidFill>
                  <a:schemeClr val="tx2"/>
                </a:solidFill>
                <a:latin typeface="Courier New" charset="0"/>
              </a:rPr>
              <a:t>messageLabel</a:t>
            </a:r>
            <a:r>
              <a:rPr lang="en-US" sz="1400" dirty="0">
                <a:solidFill>
                  <a:schemeClr val="tx2"/>
                </a:solidFill>
                <a:latin typeface="Courier New" charset="0"/>
              </a:rPr>
              <a:t>="</a:t>
            </a:r>
            <a:r>
              <a:rPr lang="en-US" sz="1400" dirty="0" smtClean="0">
                <a:solidFill>
                  <a:schemeClr val="tx2"/>
                </a:solidFill>
                <a:latin typeface="Courier New" charset="0"/>
              </a:rPr>
              <a:t>Out” element=</a:t>
            </a:r>
            <a:r>
              <a:rPr lang="en-US" sz="1400" dirty="0">
                <a:solidFill>
                  <a:schemeClr val="tx2"/>
                </a:solidFill>
                <a:latin typeface="Courier New" charset="0"/>
              </a:rPr>
              <a:t>"</a:t>
            </a:r>
            <a:r>
              <a:rPr lang="en-US" sz="1400" dirty="0" err="1">
                <a:solidFill>
                  <a:schemeClr val="tx2"/>
                </a:solidFill>
                <a:latin typeface="Courier New" charset="0"/>
              </a:rPr>
              <a:t>tns:GetLastTradePriceOutput</a:t>
            </a:r>
            <a:r>
              <a:rPr lang="en-US" sz="1400" dirty="0">
                <a:solidFill>
                  <a:schemeClr val="tx2"/>
                </a:solidFill>
                <a:latin typeface="Courier New" charset="0"/>
              </a:rPr>
              <a:t>"/&gt;</a:t>
            </a:r>
            <a:br>
              <a:rPr lang="en-US" sz="1400" dirty="0">
                <a:solidFill>
                  <a:schemeClr val="tx2"/>
                </a:solidFill>
                <a:latin typeface="Courier New" charset="0"/>
              </a:rPr>
            </a:br>
            <a:r>
              <a:rPr lang="en-US" sz="1400" dirty="0">
                <a:latin typeface="Courier New" charset="0"/>
              </a:rPr>
              <a:t>   &lt;/</a:t>
            </a:r>
            <a:r>
              <a:rPr lang="en-US" sz="1400" b="1" dirty="0">
                <a:latin typeface="Courier New" charset="0"/>
              </a:rPr>
              <a:t>operation</a:t>
            </a:r>
            <a:r>
              <a:rPr lang="en-US" sz="1400" dirty="0">
                <a:latin typeface="Courier New" charset="0"/>
              </a:rPr>
              <a:t>&gt;</a:t>
            </a:r>
            <a:br>
              <a:rPr lang="en-US" sz="1400" dirty="0">
                <a:latin typeface="Courier New" charset="0"/>
              </a:rPr>
            </a:br>
            <a:r>
              <a:rPr lang="en-US" sz="1400" dirty="0">
                <a:latin typeface="Courier New" charset="0"/>
              </a:rPr>
              <a:t>&lt;</a:t>
            </a:r>
            <a:r>
              <a:rPr lang="en-US" sz="1400" dirty="0" smtClean="0">
                <a:latin typeface="Courier New" charset="0"/>
              </a:rPr>
              <a:t>/</a:t>
            </a:r>
            <a:r>
              <a:rPr lang="en-US" sz="1400" b="1" dirty="0" smtClean="0">
                <a:latin typeface="Courier New" charset="0"/>
              </a:rPr>
              <a:t>interface</a:t>
            </a:r>
            <a:r>
              <a:rPr lang="en-US" sz="1400" dirty="0" smtClean="0">
                <a:latin typeface="Courier New" charset="0"/>
              </a:rPr>
              <a:t>&gt;</a:t>
            </a:r>
            <a:r>
              <a:rPr lang="en-US" sz="1400" b="1" dirty="0" smtClean="0">
                <a:latin typeface="Courier New" charset="0"/>
              </a:rPr>
              <a:t> </a:t>
            </a:r>
            <a:endParaRPr lang="en-GB" sz="1400" b="1" dirty="0">
              <a:latin typeface="Courier New" charset="0"/>
            </a:endParaRPr>
          </a:p>
        </p:txBody>
      </p:sp>
    </p:spTree>
    <p:extLst>
      <p:ext uri="{BB962C8B-B14F-4D97-AF65-F5344CB8AC3E}">
        <p14:creationId xmlns:p14="http://schemas.microsoft.com/office/powerpoint/2010/main" val="176415864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p:txBody>
          <a:bodyPr/>
          <a:lstStyle/>
          <a:p>
            <a:r>
              <a:rPr lang="en-US"/>
              <a:t>What is WSDL?</a:t>
            </a:r>
          </a:p>
        </p:txBody>
      </p:sp>
      <p:sp>
        <p:nvSpPr>
          <p:cNvPr id="283651" name="Rectangle 3"/>
          <p:cNvSpPr>
            <a:spLocks noGrp="1" noChangeArrowheads="1"/>
          </p:cNvSpPr>
          <p:nvPr>
            <p:ph type="body" idx="1"/>
          </p:nvPr>
        </p:nvSpPr>
        <p:spPr/>
        <p:txBody>
          <a:bodyPr/>
          <a:lstStyle/>
          <a:p>
            <a:pPr marL="0" indent="0">
              <a:buNone/>
            </a:pPr>
            <a:r>
              <a:rPr lang="en-US" dirty="0" smtClean="0"/>
              <a:t>WSDL describes </a:t>
            </a:r>
            <a:r>
              <a:rPr lang="en-US" dirty="0"/>
              <a:t>the </a:t>
            </a:r>
            <a:r>
              <a:rPr lang="en-US" dirty="0" smtClean="0"/>
              <a:t>parts </a:t>
            </a:r>
            <a:r>
              <a:rPr lang="en-US" dirty="0"/>
              <a:t>that comprise a Web service:</a:t>
            </a:r>
          </a:p>
          <a:p>
            <a:pPr lvl="1"/>
            <a:r>
              <a:rPr lang="en-US" dirty="0"/>
              <a:t>Abstract description</a:t>
            </a:r>
          </a:p>
          <a:p>
            <a:pPr lvl="2"/>
            <a:r>
              <a:rPr lang="en-US" dirty="0"/>
              <a:t>the type system used to describe the </a:t>
            </a:r>
            <a:r>
              <a:rPr lang="en-US" dirty="0" smtClean="0"/>
              <a:t>messages</a:t>
            </a:r>
            <a:endParaRPr lang="en-US" dirty="0"/>
          </a:p>
          <a:p>
            <a:pPr lvl="2"/>
            <a:r>
              <a:rPr lang="en-US" dirty="0"/>
              <a:t>the messages involved in invoking the service</a:t>
            </a:r>
          </a:p>
          <a:p>
            <a:pPr lvl="2"/>
            <a:r>
              <a:rPr lang="en-US" dirty="0"/>
              <a:t>the individual operations composed of different message exchange patterns</a:t>
            </a:r>
          </a:p>
          <a:p>
            <a:pPr lvl="2"/>
            <a:r>
              <a:rPr lang="en-US" dirty="0"/>
              <a:t>an interface that groups the operations that constitute </a:t>
            </a:r>
            <a:r>
              <a:rPr lang="en-US" dirty="0" smtClean="0"/>
              <a:t>the service</a:t>
            </a:r>
            <a:endParaRPr lang="en-US" dirty="0"/>
          </a:p>
          <a:p>
            <a:pPr lvl="1"/>
            <a:r>
              <a:rPr lang="en-US" dirty="0"/>
              <a:t>Concrete description</a:t>
            </a:r>
          </a:p>
          <a:p>
            <a:pPr lvl="2"/>
            <a:r>
              <a:rPr lang="en-US" dirty="0"/>
              <a:t>binding the interface to a transport protocol</a:t>
            </a:r>
          </a:p>
          <a:p>
            <a:pPr lvl="2"/>
            <a:r>
              <a:rPr lang="en-US" dirty="0"/>
              <a:t>the endpoint or network address of the binding </a:t>
            </a:r>
          </a:p>
          <a:p>
            <a:pPr lvl="2"/>
            <a:r>
              <a:rPr lang="en-US" dirty="0"/>
              <a:t>a service as a collection of all bindings of the same interface</a:t>
            </a:r>
          </a:p>
        </p:txBody>
      </p:sp>
    </p:spTree>
    <p:extLst>
      <p:ext uri="{BB962C8B-B14F-4D97-AF65-F5344CB8AC3E}">
        <p14:creationId xmlns:p14="http://schemas.microsoft.com/office/powerpoint/2010/main" val="598699556"/>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p:txBody>
          <a:bodyPr/>
          <a:lstStyle/>
          <a:p>
            <a:r>
              <a:rPr lang="en-GB" dirty="0" smtClean="0"/>
              <a:t>WSDL 1.1 Message Exchange Patterns</a:t>
            </a:r>
            <a:endParaRPr lang="en-GB" dirty="0"/>
          </a:p>
        </p:txBody>
      </p:sp>
      <p:sp>
        <p:nvSpPr>
          <p:cNvPr id="260099" name="Rectangle 3"/>
          <p:cNvSpPr>
            <a:spLocks noGrp="1" noChangeArrowheads="1"/>
          </p:cNvSpPr>
          <p:nvPr>
            <p:ph type="body" idx="1"/>
          </p:nvPr>
        </p:nvSpPr>
        <p:spPr/>
        <p:txBody>
          <a:bodyPr/>
          <a:lstStyle/>
          <a:p>
            <a:pPr marL="0" indent="0">
              <a:buNone/>
            </a:pPr>
            <a:r>
              <a:rPr lang="en-GB" dirty="0" smtClean="0"/>
              <a:t>There are four distinct types of message exchange pattern:</a:t>
            </a:r>
          </a:p>
          <a:p>
            <a:pPr marL="0" indent="0">
              <a:buNone/>
            </a:pPr>
            <a:r>
              <a:rPr lang="en-GB" dirty="0" smtClean="0"/>
              <a:t>Synchronous</a:t>
            </a:r>
          </a:p>
          <a:p>
            <a:pPr lvl="1"/>
            <a:r>
              <a:rPr lang="en-US" dirty="0" smtClean="0"/>
              <a:t>Request-response - The service receives a message and sends a reply</a:t>
            </a:r>
          </a:p>
          <a:p>
            <a:pPr lvl="1"/>
            <a:r>
              <a:rPr lang="en-US" dirty="0" smtClean="0"/>
              <a:t>Solicit-response - The service sends a message and receives a reply message</a:t>
            </a:r>
          </a:p>
          <a:p>
            <a:pPr marL="0" indent="0">
              <a:buNone/>
            </a:pPr>
            <a:r>
              <a:rPr lang="en-GB" dirty="0" smtClean="0"/>
              <a:t>Asynchronous</a:t>
            </a:r>
          </a:p>
          <a:p>
            <a:pPr lvl="1"/>
            <a:r>
              <a:rPr lang="en-US" dirty="0" smtClean="0"/>
              <a:t>One-way - The service receives a message</a:t>
            </a:r>
          </a:p>
          <a:p>
            <a:pPr lvl="1"/>
            <a:r>
              <a:rPr lang="en-US" dirty="0" smtClean="0"/>
              <a:t>Notification - The service sends a message</a:t>
            </a:r>
            <a:endParaRPr lang="en-GB" dirty="0" smtClean="0"/>
          </a:p>
          <a:p>
            <a:pPr marL="0" indent="0">
              <a:buNone/>
            </a:pPr>
            <a:r>
              <a:rPr lang="en-GB" dirty="0" smtClean="0"/>
              <a:t>All of these can be defined in WSDL 1.1</a:t>
            </a:r>
            <a:endParaRPr lang="en-GB" dirty="0"/>
          </a:p>
        </p:txBody>
      </p:sp>
    </p:spTree>
    <p:extLst>
      <p:ext uri="{BB962C8B-B14F-4D97-AF65-F5344CB8AC3E}">
        <p14:creationId xmlns:p14="http://schemas.microsoft.com/office/powerpoint/2010/main" val="3337066615"/>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WSDL 1.1 Message Exchange Patterns</a:t>
            </a:r>
            <a:endParaRPr lang="en-US" dirty="0"/>
          </a:p>
        </p:txBody>
      </p:sp>
      <p:sp>
        <p:nvSpPr>
          <p:cNvPr id="5" name="Text Box 4"/>
          <p:cNvSpPr txBox="1">
            <a:spLocks noChangeArrowheads="1"/>
          </p:cNvSpPr>
          <p:nvPr/>
        </p:nvSpPr>
        <p:spPr bwMode="auto">
          <a:xfrm>
            <a:off x="324000" y="1629236"/>
            <a:ext cx="6697663" cy="1428083"/>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FFCC99"/>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20000"/>
              </a:spcBef>
            </a:pPr>
            <a:r>
              <a:rPr lang="en-US" sz="1400" dirty="0">
                <a:latin typeface="Courier New" charset="0"/>
              </a:rPr>
              <a:t>&lt;</a:t>
            </a:r>
            <a:r>
              <a:rPr lang="en-US" sz="1400" b="1" dirty="0" err="1">
                <a:latin typeface="Courier New" charset="0"/>
              </a:rPr>
              <a:t>portType</a:t>
            </a:r>
            <a:r>
              <a:rPr lang="en-US" sz="1400" dirty="0">
                <a:latin typeface="Courier New" charset="0"/>
              </a:rPr>
              <a:t> </a:t>
            </a:r>
            <a:r>
              <a:rPr lang="en-US" sz="1400" dirty="0">
                <a:solidFill>
                  <a:schemeClr val="tx2"/>
                </a:solidFill>
                <a:latin typeface="Courier New" charset="0"/>
              </a:rPr>
              <a:t>name</a:t>
            </a:r>
            <a:r>
              <a:rPr lang="en-US" sz="1400" dirty="0" smtClean="0">
                <a:solidFill>
                  <a:schemeClr val="tx2"/>
                </a:solidFill>
                <a:latin typeface="Courier New" charset="0"/>
              </a:rPr>
              <a:t>=”</a:t>
            </a:r>
            <a:r>
              <a:rPr lang="en-US" sz="1400" dirty="0" err="1" smtClean="0">
                <a:solidFill>
                  <a:schemeClr val="tx2"/>
                </a:solidFill>
                <a:latin typeface="Courier New" charset="0"/>
              </a:rPr>
              <a:t>SolicitPortType</a:t>
            </a:r>
            <a:r>
              <a:rPr lang="en-US" sz="1400" dirty="0">
                <a:solidFill>
                  <a:schemeClr val="tx2"/>
                </a:solidFill>
                <a:latin typeface="Courier New" charset="0"/>
              </a:rPr>
              <a:t>"&gt;</a:t>
            </a:r>
            <a:br>
              <a:rPr lang="en-US" sz="1400" dirty="0">
                <a:solidFill>
                  <a:schemeClr val="tx2"/>
                </a:solidFill>
                <a:latin typeface="Courier New" charset="0"/>
              </a:rPr>
            </a:br>
            <a:r>
              <a:rPr lang="en-US" sz="1400" dirty="0">
                <a:latin typeface="Courier New" charset="0"/>
              </a:rPr>
              <a:t>   &lt;</a:t>
            </a:r>
            <a:r>
              <a:rPr lang="en-US" sz="1400" b="1" dirty="0">
                <a:latin typeface="Courier New" charset="0"/>
              </a:rPr>
              <a:t>operation</a:t>
            </a:r>
            <a:r>
              <a:rPr lang="en-US" sz="1400" dirty="0">
                <a:latin typeface="Courier New" charset="0"/>
              </a:rPr>
              <a:t> </a:t>
            </a:r>
            <a:r>
              <a:rPr lang="en-US" sz="1400" dirty="0">
                <a:solidFill>
                  <a:schemeClr val="tx2"/>
                </a:solidFill>
                <a:latin typeface="Courier New" charset="0"/>
              </a:rPr>
              <a:t>name</a:t>
            </a:r>
            <a:r>
              <a:rPr lang="en-US" sz="1400" dirty="0" smtClean="0">
                <a:solidFill>
                  <a:schemeClr val="tx2"/>
                </a:solidFill>
                <a:latin typeface="Courier New" charset="0"/>
              </a:rPr>
              <a:t>=”</a:t>
            </a:r>
            <a:r>
              <a:rPr lang="en-US" sz="1400" dirty="0" err="1" smtClean="0">
                <a:solidFill>
                  <a:schemeClr val="tx2"/>
                </a:solidFill>
                <a:latin typeface="Courier New" charset="0"/>
              </a:rPr>
              <a:t>SolicitResponse</a:t>
            </a:r>
            <a:r>
              <a:rPr lang="en-US" sz="1400" dirty="0" smtClean="0">
                <a:solidFill>
                  <a:schemeClr val="tx2"/>
                </a:solidFill>
                <a:latin typeface="Courier New" charset="0"/>
              </a:rPr>
              <a:t>"</a:t>
            </a:r>
            <a:r>
              <a:rPr lang="en-US" sz="1400" dirty="0">
                <a:solidFill>
                  <a:schemeClr val="tx2"/>
                </a:solidFill>
                <a:latin typeface="Courier New" charset="0"/>
              </a:rPr>
              <a:t>&gt;</a:t>
            </a:r>
            <a:br>
              <a:rPr lang="en-US" sz="1400" dirty="0">
                <a:solidFill>
                  <a:schemeClr val="tx2"/>
                </a:solidFill>
                <a:latin typeface="Courier New" charset="0"/>
              </a:rPr>
            </a:br>
            <a:r>
              <a:rPr lang="en-US" sz="1400" dirty="0">
                <a:latin typeface="Courier New" charset="0"/>
              </a:rPr>
              <a:t> </a:t>
            </a:r>
            <a:r>
              <a:rPr lang="en-US" sz="1400" dirty="0" smtClean="0">
                <a:latin typeface="Courier New" charset="0"/>
              </a:rPr>
              <a:t>    </a:t>
            </a:r>
            <a:r>
              <a:rPr lang="en-US" sz="1400" dirty="0" smtClean="0">
                <a:solidFill>
                  <a:schemeClr val="tx2"/>
                </a:solidFill>
                <a:latin typeface="Courier New" charset="0"/>
              </a:rPr>
              <a:t>&lt;</a:t>
            </a:r>
            <a:r>
              <a:rPr lang="en-US" sz="1400" dirty="0">
                <a:solidFill>
                  <a:schemeClr val="tx2"/>
                </a:solidFill>
                <a:latin typeface="Courier New" charset="0"/>
              </a:rPr>
              <a:t>output message="</a:t>
            </a:r>
            <a:r>
              <a:rPr lang="en-US" sz="1400" dirty="0" err="1" smtClean="0">
                <a:solidFill>
                  <a:schemeClr val="tx2"/>
                </a:solidFill>
                <a:latin typeface="Courier New" charset="0"/>
              </a:rPr>
              <a:t>tns:SendSolicitOutput</a:t>
            </a:r>
            <a:r>
              <a:rPr lang="en-US" sz="1400" dirty="0">
                <a:solidFill>
                  <a:schemeClr val="tx2"/>
                </a:solidFill>
                <a:latin typeface="Courier New" charset="0"/>
              </a:rPr>
              <a:t>"/</a:t>
            </a:r>
            <a:r>
              <a:rPr lang="en-US" sz="1400" dirty="0" smtClean="0">
                <a:solidFill>
                  <a:schemeClr val="tx2"/>
                </a:solidFill>
                <a:latin typeface="Courier New" charset="0"/>
              </a:rPr>
              <a:t>&gt;</a:t>
            </a:r>
            <a:br>
              <a:rPr lang="en-US" sz="1400" dirty="0" smtClean="0">
                <a:solidFill>
                  <a:schemeClr val="tx2"/>
                </a:solidFill>
                <a:latin typeface="Courier New" charset="0"/>
              </a:rPr>
            </a:br>
            <a:r>
              <a:rPr lang="en-US" sz="1400" dirty="0" smtClean="0">
                <a:solidFill>
                  <a:schemeClr val="tx2"/>
                </a:solidFill>
                <a:latin typeface="Courier New" charset="0"/>
              </a:rPr>
              <a:t>     &lt;</a:t>
            </a:r>
            <a:r>
              <a:rPr lang="en-US" sz="1400" dirty="0">
                <a:solidFill>
                  <a:schemeClr val="tx2"/>
                </a:solidFill>
                <a:latin typeface="Courier New" charset="0"/>
              </a:rPr>
              <a:t>input message="</a:t>
            </a:r>
            <a:r>
              <a:rPr lang="en-US" sz="1400" dirty="0" err="1" smtClean="0">
                <a:solidFill>
                  <a:schemeClr val="tx2"/>
                </a:solidFill>
                <a:latin typeface="Courier New" charset="0"/>
              </a:rPr>
              <a:t>tns:GetResponseInput</a:t>
            </a:r>
            <a:r>
              <a:rPr lang="en-US" sz="1400" dirty="0">
                <a:solidFill>
                  <a:schemeClr val="tx2"/>
                </a:solidFill>
                <a:latin typeface="Courier New" charset="0"/>
              </a:rPr>
              <a:t>"/</a:t>
            </a:r>
            <a:r>
              <a:rPr lang="en-US" sz="1400" dirty="0" smtClean="0">
                <a:solidFill>
                  <a:schemeClr val="tx2"/>
                </a:solidFill>
                <a:latin typeface="Courier New" charset="0"/>
              </a:rPr>
              <a:t>&gt;</a:t>
            </a:r>
            <a:r>
              <a:rPr lang="en-US" sz="1400" dirty="0">
                <a:solidFill>
                  <a:schemeClr val="tx2"/>
                </a:solidFill>
                <a:latin typeface="Courier New" charset="0"/>
              </a:rPr>
              <a:t/>
            </a:r>
            <a:br>
              <a:rPr lang="en-US" sz="1400" dirty="0">
                <a:solidFill>
                  <a:schemeClr val="tx2"/>
                </a:solidFill>
                <a:latin typeface="Courier New" charset="0"/>
              </a:rPr>
            </a:br>
            <a:r>
              <a:rPr lang="en-US" sz="1400" dirty="0">
                <a:latin typeface="Courier New" charset="0"/>
              </a:rPr>
              <a:t>   &lt;/</a:t>
            </a:r>
            <a:r>
              <a:rPr lang="en-US" sz="1400" b="1" dirty="0">
                <a:latin typeface="Courier New" charset="0"/>
              </a:rPr>
              <a:t>operation</a:t>
            </a:r>
            <a:r>
              <a:rPr lang="en-US" sz="1400" dirty="0">
                <a:latin typeface="Courier New" charset="0"/>
              </a:rPr>
              <a:t>&gt;</a:t>
            </a:r>
            <a:br>
              <a:rPr lang="en-US" sz="1400" dirty="0">
                <a:latin typeface="Courier New" charset="0"/>
              </a:rPr>
            </a:br>
            <a:r>
              <a:rPr lang="en-US" sz="1400" dirty="0">
                <a:latin typeface="Courier New" charset="0"/>
              </a:rPr>
              <a:t>&lt;/</a:t>
            </a:r>
            <a:r>
              <a:rPr lang="en-US" sz="1400" b="1" dirty="0" err="1">
                <a:latin typeface="Courier New" charset="0"/>
              </a:rPr>
              <a:t>portType</a:t>
            </a:r>
            <a:r>
              <a:rPr lang="en-US" sz="1400" dirty="0">
                <a:latin typeface="Courier New" charset="0"/>
              </a:rPr>
              <a:t>&gt;</a:t>
            </a:r>
            <a:r>
              <a:rPr lang="en-US" sz="1400" b="1" dirty="0">
                <a:latin typeface="Courier New" charset="0"/>
              </a:rPr>
              <a:t> </a:t>
            </a:r>
            <a:endParaRPr lang="en-GB" sz="1400" b="1" dirty="0">
              <a:latin typeface="Courier New" charset="0"/>
            </a:endParaRPr>
          </a:p>
        </p:txBody>
      </p:sp>
      <p:sp>
        <p:nvSpPr>
          <p:cNvPr id="6" name="Text Box 4"/>
          <p:cNvSpPr txBox="1">
            <a:spLocks noChangeArrowheads="1"/>
          </p:cNvSpPr>
          <p:nvPr/>
        </p:nvSpPr>
        <p:spPr bwMode="auto">
          <a:xfrm>
            <a:off x="328613" y="3909880"/>
            <a:ext cx="6697663" cy="1169551"/>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FFCC99"/>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20000"/>
              </a:spcBef>
            </a:pPr>
            <a:r>
              <a:rPr lang="en-US" sz="1400" dirty="0">
                <a:latin typeface="Courier New" charset="0"/>
              </a:rPr>
              <a:t>&lt;</a:t>
            </a:r>
            <a:r>
              <a:rPr lang="en-US" sz="1400" b="1" dirty="0" err="1">
                <a:latin typeface="Courier New" charset="0"/>
              </a:rPr>
              <a:t>portType</a:t>
            </a:r>
            <a:r>
              <a:rPr lang="en-US" sz="1400" dirty="0">
                <a:latin typeface="Courier New" charset="0"/>
              </a:rPr>
              <a:t> </a:t>
            </a:r>
            <a:r>
              <a:rPr lang="en-US" sz="1400" dirty="0">
                <a:solidFill>
                  <a:schemeClr val="tx2"/>
                </a:solidFill>
                <a:latin typeface="Courier New" charset="0"/>
              </a:rPr>
              <a:t>name</a:t>
            </a:r>
            <a:r>
              <a:rPr lang="en-US" sz="1400" dirty="0" smtClean="0">
                <a:solidFill>
                  <a:schemeClr val="tx2"/>
                </a:solidFill>
                <a:latin typeface="Courier New" charset="0"/>
              </a:rPr>
              <a:t>=”</a:t>
            </a:r>
            <a:r>
              <a:rPr lang="en-US" sz="1400" dirty="0" err="1" smtClean="0">
                <a:solidFill>
                  <a:schemeClr val="tx2"/>
                </a:solidFill>
                <a:latin typeface="Courier New" charset="0"/>
              </a:rPr>
              <a:t>NotifyPortType</a:t>
            </a:r>
            <a:r>
              <a:rPr lang="en-US" sz="1400" dirty="0">
                <a:solidFill>
                  <a:schemeClr val="tx2"/>
                </a:solidFill>
                <a:latin typeface="Courier New" charset="0"/>
              </a:rPr>
              <a:t>"&gt;</a:t>
            </a:r>
            <a:br>
              <a:rPr lang="en-US" sz="1400" dirty="0">
                <a:solidFill>
                  <a:schemeClr val="tx2"/>
                </a:solidFill>
                <a:latin typeface="Courier New" charset="0"/>
              </a:rPr>
            </a:br>
            <a:r>
              <a:rPr lang="en-US" sz="1400" dirty="0">
                <a:latin typeface="Courier New" charset="0"/>
              </a:rPr>
              <a:t>   &lt;</a:t>
            </a:r>
            <a:r>
              <a:rPr lang="en-US" sz="1400" b="1" dirty="0">
                <a:latin typeface="Courier New" charset="0"/>
              </a:rPr>
              <a:t>operation</a:t>
            </a:r>
            <a:r>
              <a:rPr lang="en-US" sz="1400" dirty="0">
                <a:latin typeface="Courier New" charset="0"/>
              </a:rPr>
              <a:t> </a:t>
            </a:r>
            <a:r>
              <a:rPr lang="en-US" sz="1400" dirty="0">
                <a:solidFill>
                  <a:schemeClr val="tx2"/>
                </a:solidFill>
                <a:latin typeface="Courier New" charset="0"/>
              </a:rPr>
              <a:t>name</a:t>
            </a:r>
            <a:r>
              <a:rPr lang="en-US" sz="1400" dirty="0" smtClean="0">
                <a:solidFill>
                  <a:schemeClr val="tx2"/>
                </a:solidFill>
                <a:latin typeface="Courier New" charset="0"/>
              </a:rPr>
              <a:t>=”</a:t>
            </a:r>
            <a:r>
              <a:rPr lang="en-US" sz="1400" dirty="0" err="1" smtClean="0">
                <a:solidFill>
                  <a:schemeClr val="tx2"/>
                </a:solidFill>
                <a:latin typeface="Courier New" charset="0"/>
              </a:rPr>
              <a:t>SendNotification</a:t>
            </a:r>
            <a:r>
              <a:rPr lang="en-US" sz="1400" dirty="0" smtClean="0">
                <a:solidFill>
                  <a:schemeClr val="tx2"/>
                </a:solidFill>
                <a:latin typeface="Courier New" charset="0"/>
              </a:rPr>
              <a:t>"</a:t>
            </a:r>
            <a:r>
              <a:rPr lang="en-US" sz="1400" dirty="0">
                <a:solidFill>
                  <a:schemeClr val="tx2"/>
                </a:solidFill>
                <a:latin typeface="Courier New" charset="0"/>
              </a:rPr>
              <a:t>&gt;</a:t>
            </a:r>
            <a:br>
              <a:rPr lang="en-US" sz="1400" dirty="0">
                <a:solidFill>
                  <a:schemeClr val="tx2"/>
                </a:solidFill>
                <a:latin typeface="Courier New" charset="0"/>
              </a:rPr>
            </a:br>
            <a:r>
              <a:rPr lang="en-US" sz="1400" dirty="0">
                <a:latin typeface="Courier New" charset="0"/>
              </a:rPr>
              <a:t> </a:t>
            </a:r>
            <a:r>
              <a:rPr lang="en-US" sz="1400" dirty="0" smtClean="0">
                <a:latin typeface="Courier New" charset="0"/>
              </a:rPr>
              <a:t>    </a:t>
            </a:r>
            <a:r>
              <a:rPr lang="en-US" sz="1400" dirty="0" smtClean="0">
                <a:solidFill>
                  <a:schemeClr val="tx2"/>
                </a:solidFill>
                <a:latin typeface="Courier New" charset="0"/>
              </a:rPr>
              <a:t>&lt;</a:t>
            </a:r>
            <a:r>
              <a:rPr lang="en-US" sz="1400" dirty="0">
                <a:solidFill>
                  <a:schemeClr val="tx2"/>
                </a:solidFill>
                <a:latin typeface="Courier New" charset="0"/>
              </a:rPr>
              <a:t>output message="</a:t>
            </a:r>
            <a:r>
              <a:rPr lang="en-US" sz="1400" dirty="0" err="1" smtClean="0">
                <a:solidFill>
                  <a:schemeClr val="tx2"/>
                </a:solidFill>
                <a:latin typeface="Courier New" charset="0"/>
              </a:rPr>
              <a:t>tns:NotificationOutput</a:t>
            </a:r>
            <a:r>
              <a:rPr lang="en-US" sz="1400" dirty="0">
                <a:solidFill>
                  <a:schemeClr val="tx2"/>
                </a:solidFill>
                <a:latin typeface="Courier New" charset="0"/>
              </a:rPr>
              <a:t>"/</a:t>
            </a:r>
            <a:r>
              <a:rPr lang="en-US" sz="1400" dirty="0" smtClean="0">
                <a:solidFill>
                  <a:schemeClr val="tx2"/>
                </a:solidFill>
                <a:latin typeface="Courier New" charset="0"/>
              </a:rPr>
              <a:t>&gt;</a:t>
            </a:r>
            <a:br>
              <a:rPr lang="en-US" sz="1400" dirty="0" smtClean="0">
                <a:solidFill>
                  <a:schemeClr val="tx2"/>
                </a:solidFill>
                <a:latin typeface="Courier New" charset="0"/>
              </a:rPr>
            </a:br>
            <a:r>
              <a:rPr lang="en-US" sz="1400" dirty="0" smtClean="0">
                <a:solidFill>
                  <a:schemeClr val="tx2"/>
                </a:solidFill>
                <a:latin typeface="Courier New" charset="0"/>
              </a:rPr>
              <a:t> </a:t>
            </a:r>
            <a:r>
              <a:rPr lang="en-US" sz="1400" dirty="0" smtClean="0">
                <a:latin typeface="Courier New" charset="0"/>
              </a:rPr>
              <a:t>&lt;</a:t>
            </a:r>
            <a:r>
              <a:rPr lang="en-US" sz="1400" dirty="0">
                <a:latin typeface="Courier New" charset="0"/>
              </a:rPr>
              <a:t>/</a:t>
            </a:r>
            <a:r>
              <a:rPr lang="en-US" sz="1400" b="1" dirty="0">
                <a:latin typeface="Courier New" charset="0"/>
              </a:rPr>
              <a:t>operation</a:t>
            </a:r>
            <a:r>
              <a:rPr lang="en-US" sz="1400" dirty="0">
                <a:latin typeface="Courier New" charset="0"/>
              </a:rPr>
              <a:t>&gt;</a:t>
            </a:r>
            <a:br>
              <a:rPr lang="en-US" sz="1400" dirty="0">
                <a:latin typeface="Courier New" charset="0"/>
              </a:rPr>
            </a:br>
            <a:r>
              <a:rPr lang="en-US" sz="1400" dirty="0">
                <a:latin typeface="Courier New" charset="0"/>
              </a:rPr>
              <a:t>&lt;/</a:t>
            </a:r>
            <a:r>
              <a:rPr lang="en-US" sz="1400" b="1" dirty="0" err="1">
                <a:latin typeface="Courier New" charset="0"/>
              </a:rPr>
              <a:t>portType</a:t>
            </a:r>
            <a:r>
              <a:rPr lang="en-US" sz="1400" dirty="0">
                <a:latin typeface="Courier New" charset="0"/>
              </a:rPr>
              <a:t>&gt;</a:t>
            </a:r>
            <a:r>
              <a:rPr lang="en-US" sz="1400" b="1" dirty="0">
                <a:latin typeface="Courier New" charset="0"/>
              </a:rPr>
              <a:t> </a:t>
            </a:r>
            <a:endParaRPr lang="en-GB" sz="1400" b="1" dirty="0">
              <a:latin typeface="Courier New" charset="0"/>
            </a:endParaRPr>
          </a:p>
        </p:txBody>
      </p:sp>
    </p:spTree>
    <p:extLst>
      <p:ext uri="{BB962C8B-B14F-4D97-AF65-F5344CB8AC3E}">
        <p14:creationId xmlns:p14="http://schemas.microsoft.com/office/powerpoint/2010/main" val="2763563247"/>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136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2175" y="304800"/>
            <a:ext cx="5638800" cy="586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extLst>
      <p:ext uri="{BB962C8B-B14F-4D97-AF65-F5344CB8AC3E}">
        <p14:creationId xmlns:p14="http://schemas.microsoft.com/office/powerpoint/2010/main" val="2549343951"/>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p:txBody>
          <a:bodyPr/>
          <a:lstStyle/>
          <a:p>
            <a:r>
              <a:rPr lang="en-US" dirty="0" smtClean="0"/>
              <a:t>WSDL 2.0 Message </a:t>
            </a:r>
            <a:r>
              <a:rPr lang="en-US" dirty="0"/>
              <a:t>exchange patterns</a:t>
            </a:r>
          </a:p>
        </p:txBody>
      </p:sp>
      <p:sp>
        <p:nvSpPr>
          <p:cNvPr id="288771" name="Rectangle 3"/>
          <p:cNvSpPr>
            <a:spLocks noGrp="1" noChangeArrowheads="1"/>
          </p:cNvSpPr>
          <p:nvPr>
            <p:ph type="body" sz="half" idx="1"/>
          </p:nvPr>
        </p:nvSpPr>
        <p:spPr/>
        <p:txBody>
          <a:bodyPr>
            <a:normAutofit fontScale="77500" lnSpcReduction="20000"/>
          </a:bodyPr>
          <a:lstStyle/>
          <a:p>
            <a:r>
              <a:rPr lang="en-US" sz="2000" dirty="0"/>
              <a:t>IN-ONLY</a:t>
            </a:r>
          </a:p>
          <a:p>
            <a:pPr lvl="1"/>
            <a:r>
              <a:rPr lang="en-US" sz="1800" dirty="0"/>
              <a:t>a single incoming message (A) with no faults</a:t>
            </a:r>
          </a:p>
          <a:p>
            <a:r>
              <a:rPr lang="en-US" sz="2000" dirty="0"/>
              <a:t>ROBUST IN-ONLY</a:t>
            </a:r>
          </a:p>
          <a:p>
            <a:pPr lvl="1"/>
            <a:r>
              <a:rPr lang="en-US" sz="1800" dirty="0"/>
              <a:t>an inbound message (A) that might trigger a fault message</a:t>
            </a:r>
          </a:p>
          <a:p>
            <a:r>
              <a:rPr lang="en-US" sz="2000" dirty="0"/>
              <a:t>IN-OUT</a:t>
            </a:r>
          </a:p>
          <a:p>
            <a:pPr lvl="1"/>
            <a:r>
              <a:rPr lang="en-US" sz="1800" dirty="0"/>
              <a:t>An incoming message (A) received from node N</a:t>
            </a:r>
          </a:p>
          <a:p>
            <a:pPr lvl="1"/>
            <a:r>
              <a:rPr lang="en-US" sz="1800" dirty="0"/>
              <a:t>An outgoing message (B) sent to node N</a:t>
            </a:r>
          </a:p>
          <a:p>
            <a:pPr lvl="1"/>
            <a:r>
              <a:rPr lang="en-US" sz="1800" dirty="0"/>
              <a:t>Faults, if any, replace message B</a:t>
            </a:r>
          </a:p>
          <a:p>
            <a:r>
              <a:rPr lang="en-US" sz="2000" dirty="0"/>
              <a:t>IN-MULTI-OUT</a:t>
            </a:r>
          </a:p>
          <a:p>
            <a:pPr lvl="1"/>
            <a:r>
              <a:rPr lang="en-US" sz="1800" dirty="0"/>
              <a:t>Like IN-OUT but with zero or more outbound messages and </a:t>
            </a:r>
            <a:r>
              <a:rPr lang="ja-JP" altLang="en-US" sz="1800" dirty="0">
                <a:latin typeface="Arial"/>
              </a:rPr>
              <a:t>“</a:t>
            </a:r>
            <a:r>
              <a:rPr lang="en-US" sz="1800" dirty="0"/>
              <a:t>fault replaces message</a:t>
            </a:r>
            <a:r>
              <a:rPr lang="ja-JP" altLang="en-US" sz="1800" dirty="0">
                <a:latin typeface="Arial"/>
              </a:rPr>
              <a:t>”</a:t>
            </a:r>
            <a:r>
              <a:rPr lang="en-US" sz="1800" dirty="0"/>
              <a:t> behavior</a:t>
            </a:r>
          </a:p>
        </p:txBody>
      </p:sp>
      <p:sp>
        <p:nvSpPr>
          <p:cNvPr id="288772" name="Rectangle 4"/>
          <p:cNvSpPr>
            <a:spLocks noGrp="1" noChangeArrowheads="1"/>
          </p:cNvSpPr>
          <p:nvPr>
            <p:ph type="body" sz="half" idx="2"/>
          </p:nvPr>
        </p:nvSpPr>
        <p:spPr/>
        <p:txBody>
          <a:bodyPr>
            <a:normAutofit fontScale="70000" lnSpcReduction="20000"/>
          </a:bodyPr>
          <a:lstStyle/>
          <a:p>
            <a:r>
              <a:rPr lang="en-US" sz="2000" dirty="0"/>
              <a:t>OUT-ONLY</a:t>
            </a:r>
          </a:p>
          <a:p>
            <a:pPr lvl="1"/>
            <a:r>
              <a:rPr lang="en-US" sz="1800" dirty="0"/>
              <a:t>An outbound message (A) that expects no faults</a:t>
            </a:r>
          </a:p>
          <a:p>
            <a:r>
              <a:rPr lang="en-US" sz="2000" dirty="0"/>
              <a:t>ROBUST OUT-ONLY</a:t>
            </a:r>
          </a:p>
          <a:p>
            <a:pPr lvl="1"/>
            <a:r>
              <a:rPr lang="en-US" sz="1800" dirty="0"/>
              <a:t>An outbound message (A) that might trigger a fault</a:t>
            </a:r>
          </a:p>
          <a:p>
            <a:r>
              <a:rPr lang="en-US" sz="2000" dirty="0"/>
              <a:t>OUT-IN</a:t>
            </a:r>
          </a:p>
          <a:p>
            <a:pPr lvl="1"/>
            <a:r>
              <a:rPr lang="en-US" sz="1800" dirty="0"/>
              <a:t>An outbound message (A) to node N</a:t>
            </a:r>
          </a:p>
          <a:p>
            <a:pPr lvl="1"/>
            <a:r>
              <a:rPr lang="en-US" sz="1800" dirty="0"/>
              <a:t>An inbound message (B) from node N</a:t>
            </a:r>
          </a:p>
          <a:p>
            <a:pPr lvl="1"/>
            <a:r>
              <a:rPr lang="en-US" sz="1800" dirty="0"/>
              <a:t>Faults, if any, replace message B</a:t>
            </a:r>
          </a:p>
          <a:p>
            <a:r>
              <a:rPr lang="en-US" sz="2000" dirty="0"/>
              <a:t>ASYNCHRONOUS OUT-IN</a:t>
            </a:r>
          </a:p>
          <a:p>
            <a:pPr lvl="1"/>
            <a:r>
              <a:rPr lang="en-US" sz="1800" dirty="0"/>
              <a:t>Like OUT-IN but with trigger behavior for messages</a:t>
            </a:r>
          </a:p>
          <a:p>
            <a:r>
              <a:rPr lang="en-US" sz="2000" dirty="0"/>
              <a:t>OUT-MULTI-IN</a:t>
            </a:r>
          </a:p>
          <a:p>
            <a:pPr lvl="1"/>
            <a:r>
              <a:rPr lang="en-US" sz="1800" dirty="0"/>
              <a:t>reverse of IN-MULTI-OUT</a:t>
            </a:r>
          </a:p>
        </p:txBody>
      </p:sp>
    </p:spTree>
    <p:extLst>
      <p:ext uri="{BB962C8B-B14F-4D97-AF65-F5344CB8AC3E}">
        <p14:creationId xmlns:p14="http://schemas.microsoft.com/office/powerpoint/2010/main" val="2806904787"/>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Bindings</a:t>
            </a:r>
            <a:endParaRPr lang="en-US" dirty="0"/>
          </a:p>
        </p:txBody>
      </p:sp>
    </p:spTree>
    <p:extLst>
      <p:ext uri="{BB962C8B-B14F-4D97-AF65-F5344CB8AC3E}">
        <p14:creationId xmlns:p14="http://schemas.microsoft.com/office/powerpoint/2010/main" val="7243050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p:txBody>
          <a:bodyPr/>
          <a:lstStyle/>
          <a:p>
            <a:r>
              <a:rPr lang="en-GB" smtClean="0"/>
              <a:t>The &lt;binding&gt; element</a:t>
            </a:r>
            <a:endParaRPr lang="en-US"/>
          </a:p>
        </p:txBody>
      </p:sp>
      <p:sp>
        <p:nvSpPr>
          <p:cNvPr id="262147" name="Rectangle 3"/>
          <p:cNvSpPr>
            <a:spLocks noGrp="1" noChangeArrowheads="1"/>
          </p:cNvSpPr>
          <p:nvPr>
            <p:ph type="body" idx="1"/>
          </p:nvPr>
        </p:nvSpPr>
        <p:spPr/>
        <p:txBody>
          <a:bodyPr/>
          <a:lstStyle/>
          <a:p>
            <a:pPr marL="0" indent="0">
              <a:buNone/>
            </a:pPr>
            <a:r>
              <a:rPr lang="en-GB" dirty="0" smtClean="0"/>
              <a:t>This element is used to define the mechanism that the client will actually use to interact with the web service</a:t>
            </a:r>
          </a:p>
          <a:p>
            <a:pPr marL="0" indent="0">
              <a:buNone/>
            </a:pPr>
            <a:r>
              <a:rPr lang="en-GB" dirty="0" smtClean="0"/>
              <a:t>There are three possibilities</a:t>
            </a:r>
          </a:p>
          <a:p>
            <a:pPr lvl="1"/>
            <a:r>
              <a:rPr lang="en-GB" dirty="0" smtClean="0"/>
              <a:t>SOAP</a:t>
            </a:r>
          </a:p>
          <a:p>
            <a:pPr lvl="1"/>
            <a:r>
              <a:rPr lang="en-GB" dirty="0" smtClean="0"/>
              <a:t>HTTP</a:t>
            </a:r>
          </a:p>
          <a:p>
            <a:pPr lvl="1"/>
            <a:r>
              <a:rPr lang="en-GB" dirty="0" smtClean="0"/>
              <a:t>MIME</a:t>
            </a:r>
          </a:p>
          <a:p>
            <a:pPr marL="0" indent="0">
              <a:buNone/>
            </a:pPr>
            <a:r>
              <a:rPr lang="en-GB" dirty="0" smtClean="0"/>
              <a:t>The most common choice is currently SOAP</a:t>
            </a:r>
          </a:p>
          <a:p>
            <a:pPr marL="0" indent="0">
              <a:buNone/>
            </a:pPr>
            <a:r>
              <a:rPr lang="en-GB" dirty="0" smtClean="0"/>
              <a:t>The binding element defines the protocol specific information for the </a:t>
            </a:r>
            <a:r>
              <a:rPr lang="en-GB" dirty="0" err="1" smtClean="0"/>
              <a:t>portTypes</a:t>
            </a:r>
            <a:r>
              <a:rPr lang="en-GB" dirty="0" smtClean="0"/>
              <a:t> previously defined</a:t>
            </a:r>
            <a:endParaRPr lang="en-GB" dirty="0"/>
          </a:p>
        </p:txBody>
      </p:sp>
    </p:spTree>
    <p:extLst>
      <p:ext uri="{BB962C8B-B14F-4D97-AF65-F5344CB8AC3E}">
        <p14:creationId xmlns:p14="http://schemas.microsoft.com/office/powerpoint/2010/main" val="411904012"/>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p:txBody>
          <a:bodyPr/>
          <a:lstStyle/>
          <a:p>
            <a:r>
              <a:rPr lang="en-GB" dirty="0"/>
              <a:t>&lt;binding&gt; </a:t>
            </a:r>
            <a:r>
              <a:rPr lang="en-GB" dirty="0" smtClean="0"/>
              <a:t>in WSDL 1.1</a:t>
            </a:r>
            <a:endParaRPr lang="en-US" dirty="0"/>
          </a:p>
        </p:txBody>
      </p:sp>
      <p:sp>
        <p:nvSpPr>
          <p:cNvPr id="4" name="Rectangle 4"/>
          <p:cNvSpPr>
            <a:spLocks noChangeArrowheads="1"/>
          </p:cNvSpPr>
          <p:nvPr/>
        </p:nvSpPr>
        <p:spPr bwMode="auto">
          <a:xfrm>
            <a:off x="324000" y="1692001"/>
            <a:ext cx="8496000" cy="3776470"/>
          </a:xfrm>
          <a:prstGeom prst="rect">
            <a:avLst/>
          </a:prstGeom>
          <a:solidFill>
            <a:srgbClr val="99CC00"/>
          </a:solidFill>
          <a:ln>
            <a:noFill/>
          </a:ln>
          <a:effectLst/>
        </p:spPr>
        <p:txBody>
          <a:bodyPr wrap="square">
            <a:noAutofit/>
          </a:bodyPr>
          <a:lstStyle/>
          <a:p>
            <a:pPr>
              <a:spcBef>
                <a:spcPct val="20000"/>
              </a:spcBef>
            </a:pPr>
            <a:r>
              <a:rPr lang="en-US" sz="1600" dirty="0">
                <a:solidFill>
                  <a:srgbClr val="323D43"/>
                </a:solidFill>
                <a:latin typeface="Courier New"/>
                <a:cs typeface="Courier New"/>
              </a:rPr>
              <a:t>&lt;</a:t>
            </a:r>
            <a:r>
              <a:rPr lang="en-US" sz="1600" b="1" dirty="0">
                <a:solidFill>
                  <a:srgbClr val="323D43"/>
                </a:solidFill>
                <a:latin typeface="Courier New"/>
                <a:cs typeface="Courier New"/>
              </a:rPr>
              <a:t>binding</a:t>
            </a:r>
            <a:r>
              <a:rPr lang="en-US" sz="1600" dirty="0">
                <a:solidFill>
                  <a:srgbClr val="323D43"/>
                </a:solidFill>
                <a:latin typeface="Courier New"/>
                <a:cs typeface="Courier New"/>
              </a:rPr>
              <a:t> name=“</a:t>
            </a:r>
            <a:r>
              <a:rPr lang="en-US" sz="1600" dirty="0" err="1">
                <a:solidFill>
                  <a:srgbClr val="323D43"/>
                </a:solidFill>
                <a:latin typeface="Courier New"/>
                <a:cs typeface="Courier New"/>
              </a:rPr>
              <a:t>StockQuoteSoapBinding</a:t>
            </a:r>
            <a:r>
              <a:rPr lang="en-GB" sz="1600" dirty="0">
                <a:solidFill>
                  <a:srgbClr val="323D43"/>
                </a:solidFill>
                <a:latin typeface="Courier New"/>
                <a:cs typeface="Courier New"/>
              </a:rPr>
              <a:t>”</a:t>
            </a:r>
            <a:br>
              <a:rPr lang="en-GB" sz="1600" dirty="0">
                <a:solidFill>
                  <a:srgbClr val="323D43"/>
                </a:solidFill>
                <a:latin typeface="Courier New"/>
                <a:cs typeface="Courier New"/>
              </a:rPr>
            </a:br>
            <a:r>
              <a:rPr lang="en-GB" sz="1600" dirty="0">
                <a:solidFill>
                  <a:srgbClr val="323D43"/>
                </a:solidFill>
                <a:latin typeface="Courier New"/>
                <a:cs typeface="Courier New"/>
              </a:rPr>
              <a:t>         </a:t>
            </a:r>
            <a:r>
              <a:rPr lang="en-US" sz="1600" dirty="0" smtClean="0">
                <a:solidFill>
                  <a:srgbClr val="323D43"/>
                </a:solidFill>
                <a:latin typeface="Courier New"/>
                <a:cs typeface="Courier New"/>
              </a:rPr>
              <a:t>type</a:t>
            </a:r>
            <a:r>
              <a:rPr lang="en-US" sz="1600" dirty="0">
                <a:solidFill>
                  <a:srgbClr val="323D43"/>
                </a:solidFill>
                <a:latin typeface="Courier New"/>
                <a:cs typeface="Courier New"/>
              </a:rPr>
              <a:t>="</a:t>
            </a:r>
            <a:r>
              <a:rPr lang="en-US" sz="1600" dirty="0" err="1">
                <a:solidFill>
                  <a:srgbClr val="323D43"/>
                </a:solidFill>
                <a:latin typeface="Courier New"/>
                <a:cs typeface="Courier New"/>
              </a:rPr>
              <a:t>tns:StockQuotePortType</a:t>
            </a:r>
            <a:r>
              <a:rPr lang="en-US" sz="1600" dirty="0">
                <a:solidFill>
                  <a:srgbClr val="323D43"/>
                </a:solidFill>
                <a:latin typeface="Courier New"/>
                <a:cs typeface="Courier New"/>
              </a:rPr>
              <a:t>"&gt;</a:t>
            </a:r>
            <a:br>
              <a:rPr lang="en-US" sz="1600" dirty="0">
                <a:solidFill>
                  <a:srgbClr val="323D43"/>
                </a:solidFill>
                <a:latin typeface="Courier New"/>
                <a:cs typeface="Courier New"/>
              </a:rPr>
            </a:br>
            <a:r>
              <a:rPr lang="en-US" sz="1600" dirty="0">
                <a:solidFill>
                  <a:srgbClr val="323D43"/>
                </a:solidFill>
                <a:latin typeface="Courier New"/>
                <a:cs typeface="Courier New"/>
              </a:rPr>
              <a:t>  </a:t>
            </a:r>
            <a:r>
              <a:rPr lang="en-US" sz="1600" dirty="0" smtClean="0">
                <a:solidFill>
                  <a:srgbClr val="323D43"/>
                </a:solidFill>
                <a:latin typeface="Courier New"/>
                <a:cs typeface="Courier New"/>
              </a:rPr>
              <a:t>&lt;</a:t>
            </a:r>
            <a:r>
              <a:rPr lang="en-US" sz="1600" b="1" dirty="0" err="1">
                <a:solidFill>
                  <a:srgbClr val="323D43"/>
                </a:solidFill>
                <a:latin typeface="Courier New"/>
                <a:cs typeface="Courier New"/>
              </a:rPr>
              <a:t>soap:binding</a:t>
            </a:r>
            <a:r>
              <a:rPr lang="en-US" sz="1600" dirty="0">
                <a:solidFill>
                  <a:srgbClr val="323D43"/>
                </a:solidFill>
                <a:latin typeface="Courier New"/>
                <a:cs typeface="Courier New"/>
              </a:rPr>
              <a:t> </a:t>
            </a:r>
            <a:r>
              <a:rPr lang="en-US" sz="1600" b="1" dirty="0">
                <a:solidFill>
                  <a:srgbClr val="323D43"/>
                </a:solidFill>
                <a:latin typeface="Courier New"/>
                <a:cs typeface="Courier New"/>
              </a:rPr>
              <a:t>style="document</a:t>
            </a:r>
            <a:r>
              <a:rPr lang="ja-JP" altLang="en-US" sz="1600" b="1" dirty="0">
                <a:solidFill>
                  <a:srgbClr val="323D43"/>
                </a:solidFill>
                <a:latin typeface="Courier New"/>
                <a:cs typeface="Courier New"/>
              </a:rPr>
              <a:t>“</a:t>
            </a:r>
            <a:r>
              <a:rPr lang="en-US" sz="1600" dirty="0">
                <a:solidFill>
                  <a:srgbClr val="323D43"/>
                </a:solidFill>
                <a:latin typeface="Courier New"/>
                <a:cs typeface="Courier New"/>
              </a:rPr>
              <a:t> </a:t>
            </a:r>
            <a:br>
              <a:rPr lang="en-US" sz="1600" dirty="0">
                <a:solidFill>
                  <a:srgbClr val="323D43"/>
                </a:solidFill>
                <a:latin typeface="Courier New"/>
                <a:cs typeface="Courier New"/>
              </a:rPr>
            </a:br>
            <a:r>
              <a:rPr lang="en-US" sz="1600" dirty="0">
                <a:solidFill>
                  <a:srgbClr val="323D43"/>
                </a:solidFill>
                <a:latin typeface="Courier New"/>
                <a:cs typeface="Courier New"/>
              </a:rPr>
              <a:t>  </a:t>
            </a:r>
            <a:r>
              <a:rPr lang="en-US" sz="1600" dirty="0" smtClean="0">
                <a:solidFill>
                  <a:srgbClr val="323D43"/>
                </a:solidFill>
                <a:latin typeface="Courier New"/>
                <a:cs typeface="Courier New"/>
              </a:rPr>
              <a:t>              </a:t>
            </a:r>
            <a:r>
              <a:rPr lang="en-US" sz="1600" dirty="0">
                <a:solidFill>
                  <a:srgbClr val="323D43"/>
                </a:solidFill>
                <a:latin typeface="Courier New"/>
                <a:cs typeface="Courier New"/>
              </a:rPr>
              <a:t>transport="http://</a:t>
            </a:r>
            <a:r>
              <a:rPr lang="en-US" sz="1600" dirty="0" err="1">
                <a:solidFill>
                  <a:srgbClr val="323D43"/>
                </a:solidFill>
                <a:latin typeface="Courier New"/>
                <a:cs typeface="Courier New"/>
              </a:rPr>
              <a:t>schemas.xmlsoap.org</a:t>
            </a:r>
            <a:r>
              <a:rPr lang="en-US" sz="1600" dirty="0">
                <a:solidFill>
                  <a:srgbClr val="323D43"/>
                </a:solidFill>
                <a:latin typeface="Courier New"/>
                <a:cs typeface="Courier New"/>
              </a:rPr>
              <a:t>/soap/http"/&gt;</a:t>
            </a:r>
            <a:br>
              <a:rPr lang="en-US" sz="1600" dirty="0">
                <a:solidFill>
                  <a:srgbClr val="323D43"/>
                </a:solidFill>
                <a:latin typeface="Courier New"/>
                <a:cs typeface="Courier New"/>
              </a:rPr>
            </a:br>
            <a:r>
              <a:rPr lang="en-US" sz="1600" dirty="0">
                <a:solidFill>
                  <a:srgbClr val="323D43"/>
                </a:solidFill>
                <a:latin typeface="Courier New"/>
                <a:cs typeface="Courier New"/>
              </a:rPr>
              <a:t>  </a:t>
            </a:r>
            <a:r>
              <a:rPr lang="en-US" sz="1600" dirty="0" smtClean="0">
                <a:solidFill>
                  <a:srgbClr val="323D43"/>
                </a:solidFill>
                <a:latin typeface="Courier New"/>
                <a:cs typeface="Courier New"/>
              </a:rPr>
              <a:t>&lt;</a:t>
            </a:r>
            <a:r>
              <a:rPr lang="en-US" sz="1600" b="1" dirty="0">
                <a:solidFill>
                  <a:srgbClr val="323D43"/>
                </a:solidFill>
                <a:latin typeface="Courier New"/>
                <a:cs typeface="Courier New"/>
              </a:rPr>
              <a:t>operation</a:t>
            </a:r>
            <a:r>
              <a:rPr lang="en-US" sz="1600" dirty="0">
                <a:solidFill>
                  <a:srgbClr val="323D43"/>
                </a:solidFill>
                <a:latin typeface="Courier New"/>
                <a:cs typeface="Courier New"/>
              </a:rPr>
              <a:t> name="</a:t>
            </a:r>
            <a:r>
              <a:rPr lang="en-US" sz="1600" dirty="0" err="1">
                <a:solidFill>
                  <a:srgbClr val="323D43"/>
                </a:solidFill>
                <a:latin typeface="Courier New"/>
                <a:cs typeface="Courier New"/>
              </a:rPr>
              <a:t>GetLastTradePrice</a:t>
            </a:r>
            <a:r>
              <a:rPr lang="en-US" sz="1600" dirty="0">
                <a:solidFill>
                  <a:srgbClr val="323D43"/>
                </a:solidFill>
                <a:latin typeface="Courier New"/>
                <a:cs typeface="Courier New"/>
              </a:rPr>
              <a:t>"&gt;</a:t>
            </a:r>
            <a:br>
              <a:rPr lang="en-US" sz="1600" dirty="0">
                <a:solidFill>
                  <a:srgbClr val="323D43"/>
                </a:solidFill>
                <a:latin typeface="Courier New"/>
                <a:cs typeface="Courier New"/>
              </a:rPr>
            </a:br>
            <a:r>
              <a:rPr lang="en-US" sz="1600" dirty="0">
                <a:solidFill>
                  <a:srgbClr val="323D43"/>
                </a:solidFill>
                <a:latin typeface="Courier New"/>
                <a:cs typeface="Courier New"/>
              </a:rPr>
              <a:t>    </a:t>
            </a:r>
            <a:r>
              <a:rPr lang="en-US" sz="1600" dirty="0" smtClean="0">
                <a:solidFill>
                  <a:srgbClr val="323D43"/>
                </a:solidFill>
                <a:latin typeface="Courier New"/>
                <a:cs typeface="Courier New"/>
              </a:rPr>
              <a:t>&lt;</a:t>
            </a:r>
            <a:r>
              <a:rPr lang="en-US" sz="1600" b="1" dirty="0" err="1">
                <a:solidFill>
                  <a:srgbClr val="323D43"/>
                </a:solidFill>
                <a:latin typeface="Courier New"/>
                <a:cs typeface="Courier New"/>
              </a:rPr>
              <a:t>soap:operation</a:t>
            </a:r>
            <a:r>
              <a:rPr lang="en-US" sz="1600" dirty="0">
                <a:solidFill>
                  <a:srgbClr val="323D43"/>
                </a:solidFill>
                <a:latin typeface="Courier New"/>
                <a:cs typeface="Courier New"/>
              </a:rPr>
              <a:t> </a:t>
            </a:r>
            <a:br>
              <a:rPr lang="en-US" sz="1600" dirty="0">
                <a:solidFill>
                  <a:srgbClr val="323D43"/>
                </a:solidFill>
                <a:latin typeface="Courier New"/>
                <a:cs typeface="Courier New"/>
              </a:rPr>
            </a:br>
            <a:r>
              <a:rPr lang="en-US" sz="1600" dirty="0" smtClean="0">
                <a:solidFill>
                  <a:srgbClr val="323D43"/>
                </a:solidFill>
                <a:latin typeface="Courier New"/>
                <a:cs typeface="Courier New"/>
              </a:rPr>
              <a:t>      </a:t>
            </a:r>
            <a:r>
              <a:rPr lang="en-US" sz="1600" dirty="0" err="1" smtClean="0">
                <a:solidFill>
                  <a:srgbClr val="323D43"/>
                </a:solidFill>
                <a:latin typeface="Courier New"/>
                <a:cs typeface="Courier New"/>
              </a:rPr>
              <a:t>soapAction</a:t>
            </a:r>
            <a:r>
              <a:rPr lang="en-US" sz="1600" dirty="0">
                <a:solidFill>
                  <a:srgbClr val="323D43"/>
                </a:solidFill>
                <a:latin typeface="Courier New"/>
                <a:cs typeface="Courier New"/>
              </a:rPr>
              <a:t>="http://</a:t>
            </a:r>
            <a:r>
              <a:rPr lang="en-US" sz="1600" dirty="0" err="1">
                <a:solidFill>
                  <a:srgbClr val="323D43"/>
                </a:solidFill>
                <a:latin typeface="Courier New"/>
                <a:cs typeface="Courier New"/>
              </a:rPr>
              <a:t>example.com</a:t>
            </a:r>
            <a:r>
              <a:rPr lang="en-US" sz="1600" dirty="0">
                <a:solidFill>
                  <a:srgbClr val="323D43"/>
                </a:solidFill>
                <a:latin typeface="Courier New"/>
                <a:cs typeface="Courier New"/>
              </a:rPr>
              <a:t>/</a:t>
            </a:r>
            <a:r>
              <a:rPr lang="en-US" sz="1600" dirty="0" err="1">
                <a:solidFill>
                  <a:srgbClr val="323D43"/>
                </a:solidFill>
                <a:latin typeface="Courier New"/>
                <a:cs typeface="Courier New"/>
              </a:rPr>
              <a:t>GetLastTradePrice</a:t>
            </a:r>
            <a:r>
              <a:rPr lang="en-US" sz="1600" dirty="0">
                <a:solidFill>
                  <a:srgbClr val="323D43"/>
                </a:solidFill>
                <a:latin typeface="Courier New"/>
                <a:cs typeface="Courier New"/>
              </a:rPr>
              <a:t>"/&gt;</a:t>
            </a:r>
            <a:br>
              <a:rPr lang="en-US" sz="1600" dirty="0">
                <a:solidFill>
                  <a:srgbClr val="323D43"/>
                </a:solidFill>
                <a:latin typeface="Courier New"/>
                <a:cs typeface="Courier New"/>
              </a:rPr>
            </a:br>
            <a:r>
              <a:rPr lang="en-US" sz="1600" dirty="0">
                <a:solidFill>
                  <a:srgbClr val="323D43"/>
                </a:solidFill>
                <a:latin typeface="Courier New"/>
                <a:cs typeface="Courier New"/>
              </a:rPr>
              <a:t>	&lt;input&gt;</a:t>
            </a:r>
            <a:br>
              <a:rPr lang="en-US" sz="1600" dirty="0">
                <a:solidFill>
                  <a:srgbClr val="323D43"/>
                </a:solidFill>
                <a:latin typeface="Courier New"/>
                <a:cs typeface="Courier New"/>
              </a:rPr>
            </a:br>
            <a:r>
              <a:rPr lang="en-US" sz="1600" dirty="0">
                <a:solidFill>
                  <a:srgbClr val="323D43"/>
                </a:solidFill>
                <a:latin typeface="Courier New"/>
                <a:cs typeface="Courier New"/>
              </a:rPr>
              <a:t>	  &lt;</a:t>
            </a:r>
            <a:r>
              <a:rPr lang="en-US" sz="1600" b="1" dirty="0" err="1">
                <a:solidFill>
                  <a:srgbClr val="323D43"/>
                </a:solidFill>
                <a:latin typeface="Courier New"/>
                <a:cs typeface="Courier New"/>
              </a:rPr>
              <a:t>soap:body</a:t>
            </a:r>
            <a:r>
              <a:rPr lang="en-US" sz="1600" dirty="0">
                <a:solidFill>
                  <a:srgbClr val="323D43"/>
                </a:solidFill>
                <a:latin typeface="Courier New"/>
                <a:cs typeface="Courier New"/>
              </a:rPr>
              <a:t> use="literal"/&gt;</a:t>
            </a:r>
            <a:br>
              <a:rPr lang="en-US" sz="1600" dirty="0">
                <a:solidFill>
                  <a:srgbClr val="323D43"/>
                </a:solidFill>
                <a:latin typeface="Courier New"/>
                <a:cs typeface="Courier New"/>
              </a:rPr>
            </a:br>
            <a:r>
              <a:rPr lang="en-US" sz="1600" dirty="0">
                <a:solidFill>
                  <a:srgbClr val="323D43"/>
                </a:solidFill>
                <a:latin typeface="Courier New"/>
                <a:cs typeface="Courier New"/>
              </a:rPr>
              <a:t>	&lt;/input&gt;</a:t>
            </a:r>
            <a:br>
              <a:rPr lang="en-US" sz="1600" dirty="0">
                <a:solidFill>
                  <a:srgbClr val="323D43"/>
                </a:solidFill>
                <a:latin typeface="Courier New"/>
                <a:cs typeface="Courier New"/>
              </a:rPr>
            </a:br>
            <a:r>
              <a:rPr lang="en-US" sz="1600" dirty="0">
                <a:solidFill>
                  <a:srgbClr val="323D43"/>
                </a:solidFill>
                <a:latin typeface="Courier New"/>
                <a:cs typeface="Courier New"/>
              </a:rPr>
              <a:t>	&lt;output&gt;</a:t>
            </a:r>
            <a:br>
              <a:rPr lang="en-US" sz="1600" dirty="0">
                <a:solidFill>
                  <a:srgbClr val="323D43"/>
                </a:solidFill>
                <a:latin typeface="Courier New"/>
                <a:cs typeface="Courier New"/>
              </a:rPr>
            </a:br>
            <a:r>
              <a:rPr lang="en-US" sz="1600" dirty="0">
                <a:solidFill>
                  <a:srgbClr val="323D43"/>
                </a:solidFill>
                <a:latin typeface="Courier New"/>
                <a:cs typeface="Courier New"/>
              </a:rPr>
              <a:t>	  &lt;</a:t>
            </a:r>
            <a:r>
              <a:rPr lang="en-US" sz="1600" b="1" dirty="0" err="1">
                <a:solidFill>
                  <a:srgbClr val="323D43"/>
                </a:solidFill>
                <a:latin typeface="Courier New"/>
                <a:cs typeface="Courier New"/>
              </a:rPr>
              <a:t>soap:body</a:t>
            </a:r>
            <a:r>
              <a:rPr lang="en-US" sz="1600" dirty="0">
                <a:solidFill>
                  <a:srgbClr val="323D43"/>
                </a:solidFill>
                <a:latin typeface="Courier New"/>
                <a:cs typeface="Courier New"/>
              </a:rPr>
              <a:t> use="literal"/&gt;</a:t>
            </a:r>
            <a:br>
              <a:rPr lang="en-US" sz="1600" dirty="0">
                <a:solidFill>
                  <a:srgbClr val="323D43"/>
                </a:solidFill>
                <a:latin typeface="Courier New"/>
                <a:cs typeface="Courier New"/>
              </a:rPr>
            </a:br>
            <a:r>
              <a:rPr lang="en-US" sz="1600" dirty="0">
                <a:solidFill>
                  <a:srgbClr val="323D43"/>
                </a:solidFill>
                <a:latin typeface="Courier New"/>
                <a:cs typeface="Courier New"/>
              </a:rPr>
              <a:t>	&lt;/output&gt;</a:t>
            </a:r>
            <a:br>
              <a:rPr lang="en-US" sz="1600" dirty="0">
                <a:solidFill>
                  <a:srgbClr val="323D43"/>
                </a:solidFill>
                <a:latin typeface="Courier New"/>
                <a:cs typeface="Courier New"/>
              </a:rPr>
            </a:br>
            <a:r>
              <a:rPr lang="en-US" sz="1600" dirty="0">
                <a:solidFill>
                  <a:srgbClr val="323D43"/>
                </a:solidFill>
                <a:latin typeface="Courier New"/>
                <a:cs typeface="Courier New"/>
              </a:rPr>
              <a:t>  </a:t>
            </a:r>
            <a:r>
              <a:rPr lang="en-US" sz="1600" dirty="0" smtClean="0">
                <a:solidFill>
                  <a:srgbClr val="323D43"/>
                </a:solidFill>
                <a:latin typeface="Courier New"/>
                <a:cs typeface="Courier New"/>
              </a:rPr>
              <a:t>&lt;</a:t>
            </a:r>
            <a:r>
              <a:rPr lang="en-US" sz="1600" dirty="0">
                <a:solidFill>
                  <a:srgbClr val="323D43"/>
                </a:solidFill>
                <a:latin typeface="Courier New"/>
                <a:cs typeface="Courier New"/>
              </a:rPr>
              <a:t>/</a:t>
            </a:r>
            <a:r>
              <a:rPr lang="en-US" sz="1600" b="1" dirty="0">
                <a:solidFill>
                  <a:srgbClr val="323D43"/>
                </a:solidFill>
                <a:latin typeface="Courier New"/>
                <a:cs typeface="Courier New"/>
              </a:rPr>
              <a:t>operation</a:t>
            </a:r>
            <a:r>
              <a:rPr lang="en-US" sz="1600" dirty="0">
                <a:solidFill>
                  <a:srgbClr val="323D43"/>
                </a:solidFill>
                <a:latin typeface="Courier New"/>
                <a:cs typeface="Courier New"/>
              </a:rPr>
              <a:t>&gt;</a:t>
            </a:r>
            <a:br>
              <a:rPr lang="en-US" sz="1600" dirty="0">
                <a:solidFill>
                  <a:srgbClr val="323D43"/>
                </a:solidFill>
                <a:latin typeface="Courier New"/>
                <a:cs typeface="Courier New"/>
              </a:rPr>
            </a:br>
            <a:r>
              <a:rPr lang="en-US" sz="1600" dirty="0">
                <a:solidFill>
                  <a:srgbClr val="323D43"/>
                </a:solidFill>
                <a:latin typeface="Courier New"/>
                <a:cs typeface="Courier New"/>
              </a:rPr>
              <a:t>&lt;/</a:t>
            </a:r>
            <a:r>
              <a:rPr lang="en-US" sz="1600" b="1" dirty="0">
                <a:solidFill>
                  <a:srgbClr val="323D43"/>
                </a:solidFill>
                <a:latin typeface="Courier New"/>
                <a:cs typeface="Courier New"/>
              </a:rPr>
              <a:t>binding</a:t>
            </a:r>
            <a:r>
              <a:rPr lang="en-US" sz="1600" dirty="0">
                <a:solidFill>
                  <a:srgbClr val="323D43"/>
                </a:solidFill>
                <a:latin typeface="Courier New"/>
                <a:cs typeface="Courier New"/>
              </a:rPr>
              <a:t>&gt; </a:t>
            </a:r>
            <a:endParaRPr lang="en-GB" sz="1600" dirty="0">
              <a:solidFill>
                <a:srgbClr val="323D43"/>
              </a:solidFill>
              <a:latin typeface="Courier New"/>
              <a:cs typeface="Courier New"/>
            </a:endParaRPr>
          </a:p>
        </p:txBody>
      </p:sp>
    </p:spTree>
    <p:extLst>
      <p:ext uri="{BB962C8B-B14F-4D97-AF65-F5344CB8AC3E}">
        <p14:creationId xmlns:p14="http://schemas.microsoft.com/office/powerpoint/2010/main" val="3539105885"/>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WSDL 1.1 SOAP Binding Styles</a:t>
            </a:r>
            <a:endParaRPr lang="en-US" dirty="0"/>
          </a:p>
        </p:txBody>
      </p:sp>
      <p:sp>
        <p:nvSpPr>
          <p:cNvPr id="3" name="Content Placeholder 2"/>
          <p:cNvSpPr>
            <a:spLocks noGrp="1"/>
          </p:cNvSpPr>
          <p:nvPr>
            <p:ph idx="1"/>
          </p:nvPr>
        </p:nvSpPr>
        <p:spPr/>
        <p:txBody>
          <a:bodyPr/>
          <a:lstStyle/>
          <a:p>
            <a:pPr marL="0" indent="0">
              <a:buNone/>
            </a:pPr>
            <a:r>
              <a:rPr lang="en-US" dirty="0" smtClean="0"/>
              <a:t>WSDL 1.1 offers two binding styles for SOAP: </a:t>
            </a:r>
          </a:p>
          <a:p>
            <a:pPr lvl="1"/>
            <a:r>
              <a:rPr lang="en-US" dirty="0" err="1" smtClean="0"/>
              <a:t>rpc</a:t>
            </a:r>
            <a:r>
              <a:rPr lang="en-US" dirty="0" smtClean="0"/>
              <a:t> and document</a:t>
            </a:r>
          </a:p>
          <a:p>
            <a:pPr lvl="1"/>
            <a:r>
              <a:rPr lang="en-US" dirty="0" smtClean="0"/>
              <a:t>These dictate how to translate a WSDL binding into a SOAP message</a:t>
            </a:r>
          </a:p>
          <a:p>
            <a:pPr marL="0" indent="0">
              <a:buNone/>
            </a:pPr>
            <a:endParaRPr lang="en-GB" dirty="0" smtClean="0"/>
          </a:p>
          <a:p>
            <a:pPr marL="0" indent="0">
              <a:buNone/>
            </a:pPr>
            <a:r>
              <a:rPr lang="en-GB" dirty="0" smtClean="0"/>
              <a:t>Put simply:</a:t>
            </a:r>
          </a:p>
          <a:p>
            <a:pPr lvl="1"/>
            <a:r>
              <a:rPr lang="en-GB" dirty="0" smtClean="0"/>
              <a:t>document style means that </a:t>
            </a:r>
            <a:r>
              <a:rPr lang="en-GB" dirty="0"/>
              <a:t>the document will be passed to the service unchanged. </a:t>
            </a:r>
          </a:p>
          <a:p>
            <a:pPr lvl="1"/>
            <a:r>
              <a:rPr lang="en-GB" dirty="0" err="1" smtClean="0"/>
              <a:t>rpc</a:t>
            </a:r>
            <a:r>
              <a:rPr lang="en-GB" dirty="0" smtClean="0"/>
              <a:t> style means that parameters </a:t>
            </a:r>
            <a:r>
              <a:rPr lang="en-GB" dirty="0"/>
              <a:t>are passed to the service instead.</a:t>
            </a:r>
            <a:endParaRPr lang="en-US" dirty="0"/>
          </a:p>
          <a:p>
            <a:endParaRPr lang="en-US" dirty="0"/>
          </a:p>
        </p:txBody>
      </p:sp>
    </p:spTree>
    <p:extLst>
      <p:ext uri="{BB962C8B-B14F-4D97-AF65-F5344CB8AC3E}">
        <p14:creationId xmlns:p14="http://schemas.microsoft.com/office/powerpoint/2010/main" val="2553453733"/>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WSDL 1.1 RPC Style Binding Example</a:t>
            </a:r>
            <a:endParaRPr lang="en-US" dirty="0"/>
          </a:p>
        </p:txBody>
      </p:sp>
      <p:sp>
        <p:nvSpPr>
          <p:cNvPr id="3" name="Content Placeholder 2"/>
          <p:cNvSpPr>
            <a:spLocks noGrp="1"/>
          </p:cNvSpPr>
          <p:nvPr>
            <p:ph idx="1"/>
          </p:nvPr>
        </p:nvSpPr>
        <p:spPr>
          <a:xfrm>
            <a:off x="324000" y="1692000"/>
            <a:ext cx="8496000" cy="519294"/>
          </a:xfrm>
        </p:spPr>
        <p:txBody>
          <a:bodyPr/>
          <a:lstStyle/>
          <a:p>
            <a:pPr marL="0" indent="0">
              <a:buNone/>
            </a:pPr>
            <a:r>
              <a:rPr lang="en-US" dirty="0" smtClean="0"/>
              <a:t>Consider the following WSDL definition:</a:t>
            </a:r>
            <a:endParaRPr lang="en-US" dirty="0"/>
          </a:p>
        </p:txBody>
      </p:sp>
      <p:sp>
        <p:nvSpPr>
          <p:cNvPr id="5" name="Rectangle 4"/>
          <p:cNvSpPr>
            <a:spLocks noChangeArrowheads="1"/>
          </p:cNvSpPr>
          <p:nvPr/>
        </p:nvSpPr>
        <p:spPr bwMode="auto">
          <a:xfrm>
            <a:off x="324000" y="2211293"/>
            <a:ext cx="8496000" cy="4078941"/>
          </a:xfrm>
          <a:prstGeom prst="rect">
            <a:avLst/>
          </a:prstGeom>
          <a:solidFill>
            <a:srgbClr val="99CC00"/>
          </a:solidFill>
          <a:ln>
            <a:noFill/>
          </a:ln>
          <a:effectLst/>
        </p:spPr>
        <p:txBody>
          <a:bodyPr wrap="square">
            <a:noAutofit/>
          </a:bodyPr>
          <a:lstStyle/>
          <a:p>
            <a:endParaRPr lang="en-US" sz="1600" b="0" dirty="0">
              <a:latin typeface="Courier New"/>
              <a:cs typeface="Courier New"/>
            </a:endParaRPr>
          </a:p>
        </p:txBody>
      </p:sp>
      <p:sp>
        <p:nvSpPr>
          <p:cNvPr id="6" name="Rectangle 20"/>
          <p:cNvSpPr>
            <a:spLocks noChangeArrowheads="1"/>
          </p:cNvSpPr>
          <p:nvPr/>
        </p:nvSpPr>
        <p:spPr bwMode="auto">
          <a:xfrm>
            <a:off x="311150" y="5223811"/>
            <a:ext cx="8508850" cy="502189"/>
          </a:xfrm>
          <a:prstGeom prst="rect">
            <a:avLst/>
          </a:prstGeom>
          <a:solidFill>
            <a:srgbClr val="FFCC00"/>
          </a:solidFill>
          <a:ln w="9525">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 name="Rectangle 6"/>
          <p:cNvSpPr>
            <a:spLocks noChangeArrowheads="1"/>
          </p:cNvSpPr>
          <p:nvPr/>
        </p:nvSpPr>
        <p:spPr bwMode="auto">
          <a:xfrm>
            <a:off x="324000" y="2229222"/>
            <a:ext cx="8496000" cy="4078941"/>
          </a:xfrm>
          <a:prstGeom prst="rect">
            <a:avLst/>
          </a:prstGeom>
          <a:noFill/>
          <a:ln>
            <a:noFill/>
          </a:ln>
          <a:effectLst/>
        </p:spPr>
        <p:txBody>
          <a:bodyPr wrap="square">
            <a:noAutofit/>
          </a:bodyPr>
          <a:lstStyle/>
          <a:p>
            <a:r>
              <a:rPr lang="en-US" sz="1600" dirty="0" smtClean="0">
                <a:solidFill>
                  <a:srgbClr val="323D43"/>
                </a:solidFill>
                <a:latin typeface="Courier New" charset="0"/>
              </a:rPr>
              <a:t>&lt;</a:t>
            </a:r>
            <a:r>
              <a:rPr lang="en-US" sz="1600" b="1" dirty="0" smtClean="0">
                <a:solidFill>
                  <a:srgbClr val="323D43"/>
                </a:solidFill>
                <a:latin typeface="Courier New" charset="0"/>
              </a:rPr>
              <a:t>message</a:t>
            </a:r>
            <a:r>
              <a:rPr lang="en-US" sz="1600" dirty="0" smtClean="0">
                <a:solidFill>
                  <a:srgbClr val="323D43"/>
                </a:solidFill>
                <a:latin typeface="Courier New" charset="0"/>
              </a:rPr>
              <a:t> name=“</a:t>
            </a:r>
            <a:r>
              <a:rPr lang="en-US" sz="1600" dirty="0" err="1" smtClean="0">
                <a:solidFill>
                  <a:srgbClr val="323D43"/>
                </a:solidFill>
                <a:latin typeface="Courier New" charset="0"/>
              </a:rPr>
              <a:t>WeatherUpdate</a:t>
            </a:r>
            <a:r>
              <a:rPr lang="en-US" sz="1600" dirty="0" smtClean="0">
                <a:solidFill>
                  <a:srgbClr val="323D43"/>
                </a:solidFill>
                <a:latin typeface="Courier New" charset="0"/>
              </a:rPr>
              <a:t>”&gt;</a:t>
            </a:r>
            <a:br>
              <a:rPr lang="en-US" sz="1600" dirty="0" smtClean="0">
                <a:solidFill>
                  <a:srgbClr val="323D43"/>
                </a:solidFill>
                <a:latin typeface="Courier New" charset="0"/>
              </a:rPr>
            </a:br>
            <a:r>
              <a:rPr lang="en-US" sz="1600" dirty="0" smtClean="0">
                <a:solidFill>
                  <a:srgbClr val="323D43"/>
                </a:solidFill>
                <a:latin typeface="Courier New" charset="0"/>
              </a:rPr>
              <a:t>  &lt;</a:t>
            </a:r>
            <a:r>
              <a:rPr lang="en-US" sz="1600" b="1" dirty="0" smtClean="0">
                <a:solidFill>
                  <a:srgbClr val="323D43"/>
                </a:solidFill>
                <a:latin typeface="Courier New" charset="0"/>
              </a:rPr>
              <a:t>part</a:t>
            </a:r>
            <a:r>
              <a:rPr lang="en-US" sz="1600" dirty="0" smtClean="0">
                <a:solidFill>
                  <a:srgbClr val="323D43"/>
                </a:solidFill>
                <a:latin typeface="Courier New" charset="0"/>
              </a:rPr>
              <a:t> name=“station” type=“</a:t>
            </a:r>
            <a:r>
              <a:rPr lang="en-US" sz="1600" dirty="0" err="1" smtClean="0">
                <a:solidFill>
                  <a:srgbClr val="323D43"/>
                </a:solidFill>
                <a:latin typeface="Courier New" charset="0"/>
              </a:rPr>
              <a:t>xsd:string</a:t>
            </a:r>
            <a:r>
              <a:rPr lang="en-US" sz="1600" dirty="0" smtClean="0">
                <a:solidFill>
                  <a:srgbClr val="323D43"/>
                </a:solidFill>
                <a:latin typeface="Courier New" charset="0"/>
              </a:rPr>
              <a:t>”/&gt;</a:t>
            </a:r>
          </a:p>
          <a:p>
            <a:r>
              <a:rPr lang="en-US" sz="1600" dirty="0" smtClean="0">
                <a:solidFill>
                  <a:srgbClr val="323D43"/>
                </a:solidFill>
                <a:latin typeface="Courier New" charset="0"/>
              </a:rPr>
              <a:t>  &lt;</a:t>
            </a:r>
            <a:r>
              <a:rPr lang="en-US" sz="1600" b="1" dirty="0" smtClean="0">
                <a:solidFill>
                  <a:srgbClr val="323D43"/>
                </a:solidFill>
                <a:latin typeface="Courier New" charset="0"/>
              </a:rPr>
              <a:t>part</a:t>
            </a:r>
            <a:r>
              <a:rPr lang="en-US" sz="1600" dirty="0" smtClean="0">
                <a:solidFill>
                  <a:srgbClr val="323D43"/>
                </a:solidFill>
                <a:latin typeface="Courier New" charset="0"/>
              </a:rPr>
              <a:t> name=“temperature” type=“</a:t>
            </a:r>
            <a:r>
              <a:rPr lang="en-US" sz="1600" dirty="0" err="1" smtClean="0">
                <a:solidFill>
                  <a:srgbClr val="323D43"/>
                </a:solidFill>
                <a:latin typeface="Courier New" charset="0"/>
              </a:rPr>
              <a:t>xsd:float</a:t>
            </a:r>
            <a:r>
              <a:rPr lang="en-US" sz="1600" dirty="0" smtClean="0">
                <a:solidFill>
                  <a:srgbClr val="323D43"/>
                </a:solidFill>
                <a:latin typeface="Courier New" charset="0"/>
              </a:rPr>
              <a:t>”/&gt;</a:t>
            </a:r>
            <a:br>
              <a:rPr lang="en-US" sz="1600" dirty="0" smtClean="0">
                <a:solidFill>
                  <a:srgbClr val="323D43"/>
                </a:solidFill>
                <a:latin typeface="Courier New" charset="0"/>
              </a:rPr>
            </a:br>
            <a:r>
              <a:rPr lang="en-US" sz="1600" dirty="0" smtClean="0">
                <a:solidFill>
                  <a:srgbClr val="323D43"/>
                </a:solidFill>
                <a:latin typeface="Courier New" charset="0"/>
              </a:rPr>
              <a:t>&lt;/</a:t>
            </a:r>
            <a:r>
              <a:rPr lang="en-US" sz="1600" b="1" dirty="0" smtClean="0">
                <a:solidFill>
                  <a:srgbClr val="323D43"/>
                </a:solidFill>
                <a:latin typeface="Courier New" charset="0"/>
              </a:rPr>
              <a:t>message</a:t>
            </a:r>
            <a:r>
              <a:rPr lang="en-US" sz="1600" dirty="0" smtClean="0">
                <a:solidFill>
                  <a:srgbClr val="323D43"/>
                </a:solidFill>
                <a:latin typeface="Courier New" charset="0"/>
              </a:rPr>
              <a:t>&gt;</a:t>
            </a:r>
          </a:p>
          <a:p>
            <a:endParaRPr lang="en-US" sz="1600" b="0" dirty="0">
              <a:solidFill>
                <a:srgbClr val="323D43"/>
              </a:solidFill>
              <a:latin typeface="Courier New" charset="0"/>
              <a:cs typeface="Courier New"/>
            </a:endParaRPr>
          </a:p>
          <a:p>
            <a:r>
              <a:rPr lang="en-US" sz="1600" dirty="0" smtClean="0">
                <a:solidFill>
                  <a:srgbClr val="323D43"/>
                </a:solidFill>
                <a:latin typeface="Courier New" charset="0"/>
                <a:cs typeface="Courier New"/>
              </a:rPr>
              <a:t>&lt;</a:t>
            </a:r>
            <a:r>
              <a:rPr lang="en-US" sz="1600" b="1" dirty="0" err="1" smtClean="0">
                <a:solidFill>
                  <a:srgbClr val="323D43"/>
                </a:solidFill>
                <a:latin typeface="Courier New" charset="0"/>
                <a:cs typeface="Courier New"/>
              </a:rPr>
              <a:t>portType</a:t>
            </a:r>
            <a:r>
              <a:rPr lang="en-US" sz="1600" dirty="0" smtClean="0">
                <a:solidFill>
                  <a:srgbClr val="323D43"/>
                </a:solidFill>
                <a:latin typeface="Courier New" charset="0"/>
                <a:cs typeface="Courier New"/>
              </a:rPr>
              <a:t> name=“</a:t>
            </a:r>
            <a:r>
              <a:rPr lang="en-US" sz="1600" dirty="0" err="1" smtClean="0">
                <a:solidFill>
                  <a:srgbClr val="323D43"/>
                </a:solidFill>
                <a:latin typeface="Courier New" charset="0"/>
                <a:cs typeface="Courier New"/>
              </a:rPr>
              <a:t>WeatherLogger</a:t>
            </a:r>
            <a:r>
              <a:rPr lang="en-US" sz="1600" dirty="0" smtClean="0">
                <a:solidFill>
                  <a:srgbClr val="323D43"/>
                </a:solidFill>
                <a:latin typeface="Courier New" charset="0"/>
                <a:cs typeface="Courier New"/>
              </a:rPr>
              <a:t>”&gt;</a:t>
            </a:r>
            <a:br>
              <a:rPr lang="en-US" sz="1600" dirty="0" smtClean="0">
                <a:solidFill>
                  <a:srgbClr val="323D43"/>
                </a:solidFill>
                <a:latin typeface="Courier New" charset="0"/>
                <a:cs typeface="Courier New"/>
              </a:rPr>
            </a:br>
            <a:r>
              <a:rPr lang="en-US" sz="1600" dirty="0" smtClean="0">
                <a:solidFill>
                  <a:srgbClr val="323D43"/>
                </a:solidFill>
                <a:latin typeface="Courier New" charset="0"/>
                <a:cs typeface="Courier New"/>
              </a:rPr>
              <a:t>  &lt;</a:t>
            </a:r>
            <a:r>
              <a:rPr lang="en-US" sz="1600" b="1" dirty="0" smtClean="0">
                <a:solidFill>
                  <a:srgbClr val="323D43"/>
                </a:solidFill>
                <a:latin typeface="Courier New" charset="0"/>
                <a:cs typeface="Courier New"/>
              </a:rPr>
              <a:t>operation</a:t>
            </a:r>
            <a:r>
              <a:rPr lang="en-US" sz="1600" dirty="0" smtClean="0">
                <a:solidFill>
                  <a:srgbClr val="323D43"/>
                </a:solidFill>
                <a:latin typeface="Courier New" charset="0"/>
                <a:cs typeface="Courier New"/>
              </a:rPr>
              <a:t> name=“</a:t>
            </a:r>
            <a:r>
              <a:rPr lang="en-US" sz="1600" dirty="0" err="1" smtClean="0">
                <a:solidFill>
                  <a:srgbClr val="323D43"/>
                </a:solidFill>
                <a:latin typeface="Courier New" charset="0"/>
                <a:cs typeface="Courier New"/>
              </a:rPr>
              <a:t>SendWeatherUpdate</a:t>
            </a:r>
            <a:r>
              <a:rPr lang="en-US" sz="1600" dirty="0" smtClean="0">
                <a:solidFill>
                  <a:srgbClr val="323D43"/>
                </a:solidFill>
                <a:latin typeface="Courier New" charset="0"/>
                <a:cs typeface="Courier New"/>
              </a:rPr>
              <a:t>”&gt;</a:t>
            </a:r>
            <a:br>
              <a:rPr lang="en-US" sz="1600" dirty="0" smtClean="0">
                <a:solidFill>
                  <a:srgbClr val="323D43"/>
                </a:solidFill>
                <a:latin typeface="Courier New" charset="0"/>
                <a:cs typeface="Courier New"/>
              </a:rPr>
            </a:br>
            <a:r>
              <a:rPr lang="en-US" sz="1600" dirty="0" smtClean="0">
                <a:solidFill>
                  <a:srgbClr val="323D43"/>
                </a:solidFill>
                <a:latin typeface="Courier New" charset="0"/>
                <a:cs typeface="Courier New"/>
              </a:rPr>
              <a:t>    &lt;</a:t>
            </a:r>
            <a:r>
              <a:rPr lang="en-US" sz="1600" b="1" dirty="0" smtClean="0">
                <a:solidFill>
                  <a:srgbClr val="323D43"/>
                </a:solidFill>
                <a:latin typeface="Courier New" charset="0"/>
                <a:cs typeface="Courier New"/>
              </a:rPr>
              <a:t>input</a:t>
            </a:r>
            <a:r>
              <a:rPr lang="en-US" sz="1600" dirty="0" smtClean="0">
                <a:solidFill>
                  <a:srgbClr val="323D43"/>
                </a:solidFill>
                <a:latin typeface="Courier New" charset="0"/>
                <a:cs typeface="Courier New"/>
              </a:rPr>
              <a:t> message=“</a:t>
            </a:r>
            <a:r>
              <a:rPr lang="en-US" sz="1600" dirty="0" err="1" smtClean="0">
                <a:solidFill>
                  <a:srgbClr val="323D43"/>
                </a:solidFill>
                <a:latin typeface="Courier New" charset="0"/>
                <a:cs typeface="Courier New"/>
              </a:rPr>
              <a:t>WeatherUpdate</a:t>
            </a:r>
            <a:r>
              <a:rPr lang="en-US" sz="1600" dirty="0" smtClean="0">
                <a:solidFill>
                  <a:srgbClr val="323D43"/>
                </a:solidFill>
                <a:latin typeface="Courier New" charset="0"/>
                <a:cs typeface="Courier New"/>
              </a:rPr>
              <a:t>”/&gt;</a:t>
            </a:r>
            <a:br>
              <a:rPr lang="en-US" sz="1600" dirty="0" smtClean="0">
                <a:solidFill>
                  <a:srgbClr val="323D43"/>
                </a:solidFill>
                <a:latin typeface="Courier New" charset="0"/>
                <a:cs typeface="Courier New"/>
              </a:rPr>
            </a:br>
            <a:r>
              <a:rPr lang="en-US" sz="1600" dirty="0" smtClean="0">
                <a:solidFill>
                  <a:srgbClr val="323D43"/>
                </a:solidFill>
                <a:latin typeface="Courier New" charset="0"/>
                <a:cs typeface="Courier New"/>
              </a:rPr>
              <a:t>  &lt;/</a:t>
            </a:r>
            <a:r>
              <a:rPr lang="en-US" sz="1600" b="1" dirty="0" smtClean="0">
                <a:solidFill>
                  <a:srgbClr val="323D43"/>
                </a:solidFill>
                <a:latin typeface="Courier New" charset="0"/>
                <a:cs typeface="Courier New"/>
              </a:rPr>
              <a:t>operation</a:t>
            </a:r>
            <a:r>
              <a:rPr lang="en-US" sz="1600" dirty="0" smtClean="0">
                <a:solidFill>
                  <a:srgbClr val="323D43"/>
                </a:solidFill>
                <a:latin typeface="Courier New" charset="0"/>
                <a:cs typeface="Courier New"/>
              </a:rPr>
              <a:t>&gt;</a:t>
            </a:r>
            <a:br>
              <a:rPr lang="en-US" sz="1600" dirty="0" smtClean="0">
                <a:solidFill>
                  <a:srgbClr val="323D43"/>
                </a:solidFill>
                <a:latin typeface="Courier New" charset="0"/>
                <a:cs typeface="Courier New"/>
              </a:rPr>
            </a:br>
            <a:r>
              <a:rPr lang="en-US" sz="1600" dirty="0" smtClean="0">
                <a:solidFill>
                  <a:srgbClr val="323D43"/>
                </a:solidFill>
                <a:latin typeface="Courier New" charset="0"/>
                <a:cs typeface="Courier New"/>
              </a:rPr>
              <a:t>&lt;/</a:t>
            </a:r>
            <a:r>
              <a:rPr lang="en-US" sz="1600" b="1" dirty="0" err="1" smtClean="0">
                <a:solidFill>
                  <a:srgbClr val="323D43"/>
                </a:solidFill>
                <a:latin typeface="Courier New" charset="0"/>
                <a:cs typeface="Courier New"/>
              </a:rPr>
              <a:t>portType</a:t>
            </a:r>
            <a:r>
              <a:rPr lang="en-US" sz="1600" dirty="0" smtClean="0">
                <a:solidFill>
                  <a:srgbClr val="323D43"/>
                </a:solidFill>
                <a:latin typeface="Courier New" charset="0"/>
                <a:cs typeface="Courier New"/>
              </a:rPr>
              <a:t>&gt;</a:t>
            </a:r>
            <a:br>
              <a:rPr lang="en-US" sz="1600" dirty="0" smtClean="0">
                <a:solidFill>
                  <a:srgbClr val="323D43"/>
                </a:solidFill>
                <a:latin typeface="Courier New" charset="0"/>
                <a:cs typeface="Courier New"/>
              </a:rPr>
            </a:br>
            <a:endParaRPr lang="en-US" sz="1600" dirty="0" smtClean="0">
              <a:solidFill>
                <a:srgbClr val="323D43"/>
              </a:solidFill>
              <a:latin typeface="Courier New" charset="0"/>
              <a:cs typeface="Courier New"/>
            </a:endParaRPr>
          </a:p>
          <a:p>
            <a:r>
              <a:rPr lang="en-US" sz="1600" dirty="0" smtClean="0">
                <a:solidFill>
                  <a:srgbClr val="323D43"/>
                </a:solidFill>
                <a:latin typeface="Courier New" charset="0"/>
                <a:cs typeface="Courier New"/>
              </a:rPr>
              <a:t>&lt;</a:t>
            </a:r>
            <a:r>
              <a:rPr lang="en-US" sz="1600" b="1" dirty="0" smtClean="0">
                <a:solidFill>
                  <a:srgbClr val="323D43"/>
                </a:solidFill>
                <a:latin typeface="Courier New" charset="0"/>
                <a:cs typeface="Courier New"/>
              </a:rPr>
              <a:t>binding</a:t>
            </a:r>
            <a:r>
              <a:rPr lang="en-US" sz="1600" dirty="0" smtClean="0">
                <a:solidFill>
                  <a:srgbClr val="323D43"/>
                </a:solidFill>
                <a:latin typeface="Courier New" charset="0"/>
                <a:cs typeface="Courier New"/>
              </a:rPr>
              <a:t/>
            </a:r>
            <a:br>
              <a:rPr lang="en-US" sz="1600" dirty="0" smtClean="0">
                <a:solidFill>
                  <a:srgbClr val="323D43"/>
                </a:solidFill>
                <a:latin typeface="Courier New" charset="0"/>
                <a:cs typeface="Courier New"/>
              </a:rPr>
            </a:br>
            <a:r>
              <a:rPr lang="en-US" sz="1600" dirty="0" smtClean="0">
                <a:solidFill>
                  <a:srgbClr val="323D43"/>
                </a:solidFill>
                <a:latin typeface="Courier New" charset="0"/>
                <a:cs typeface="Courier New"/>
              </a:rPr>
              <a:t>  &lt;</a:t>
            </a:r>
            <a:r>
              <a:rPr lang="en-US" sz="1600" b="1" dirty="0" err="1" smtClean="0">
                <a:solidFill>
                  <a:srgbClr val="323D43"/>
                </a:solidFill>
                <a:latin typeface="Courier New" charset="0"/>
                <a:cs typeface="Courier New"/>
              </a:rPr>
              <a:t>soap:binding</a:t>
            </a:r>
            <a:r>
              <a:rPr lang="en-US" sz="1600" dirty="0" smtClean="0">
                <a:solidFill>
                  <a:srgbClr val="323D43"/>
                </a:solidFill>
                <a:latin typeface="Courier New" charset="0"/>
                <a:cs typeface="Courier New"/>
              </a:rPr>
              <a:t> </a:t>
            </a:r>
            <a:r>
              <a:rPr lang="en-US" sz="1600" dirty="0">
                <a:solidFill>
                  <a:srgbClr val="323D43"/>
                </a:solidFill>
                <a:latin typeface="Courier New" charset="0"/>
              </a:rPr>
              <a:t>transport="http://</a:t>
            </a:r>
            <a:r>
              <a:rPr lang="en-US" sz="1600" dirty="0" err="1">
                <a:solidFill>
                  <a:srgbClr val="323D43"/>
                </a:solidFill>
                <a:latin typeface="Courier New" charset="0"/>
              </a:rPr>
              <a:t>schemas.xmlsoap.org</a:t>
            </a:r>
            <a:r>
              <a:rPr lang="en-US" sz="1600" dirty="0">
                <a:solidFill>
                  <a:srgbClr val="323D43"/>
                </a:solidFill>
                <a:latin typeface="Courier New" charset="0"/>
              </a:rPr>
              <a:t>/soap/</a:t>
            </a:r>
            <a:r>
              <a:rPr lang="en-US" sz="1600" dirty="0" smtClean="0">
                <a:solidFill>
                  <a:srgbClr val="323D43"/>
                </a:solidFill>
                <a:latin typeface="Courier New" charset="0"/>
              </a:rPr>
              <a:t>http”</a:t>
            </a:r>
            <a:br>
              <a:rPr lang="en-US" sz="1600" dirty="0" smtClean="0">
                <a:solidFill>
                  <a:srgbClr val="323D43"/>
                </a:solidFill>
                <a:latin typeface="Courier New" charset="0"/>
              </a:rPr>
            </a:br>
            <a:r>
              <a:rPr lang="en-US" sz="1600" dirty="0" smtClean="0">
                <a:solidFill>
                  <a:srgbClr val="323D43"/>
                </a:solidFill>
                <a:latin typeface="Courier New" charset="0"/>
              </a:rPr>
              <a:t>                </a:t>
            </a:r>
            <a:r>
              <a:rPr lang="en-US" sz="1600" b="1" dirty="0" smtClean="0">
                <a:solidFill>
                  <a:srgbClr val="323D43"/>
                </a:solidFill>
                <a:latin typeface="Courier New" charset="0"/>
                <a:cs typeface="Courier New"/>
              </a:rPr>
              <a:t>style=“</a:t>
            </a:r>
            <a:r>
              <a:rPr lang="en-US" sz="1600" b="1" dirty="0" err="1" smtClean="0">
                <a:solidFill>
                  <a:srgbClr val="323D43"/>
                </a:solidFill>
                <a:latin typeface="Courier New" charset="0"/>
                <a:cs typeface="Courier New"/>
              </a:rPr>
              <a:t>rpc</a:t>
            </a:r>
            <a:r>
              <a:rPr lang="en-US" sz="1600" b="1" dirty="0" smtClean="0">
                <a:solidFill>
                  <a:srgbClr val="323D43"/>
                </a:solidFill>
                <a:latin typeface="Courier New" charset="0"/>
                <a:cs typeface="Courier New"/>
              </a:rPr>
              <a:t>”</a:t>
            </a:r>
            <a:r>
              <a:rPr lang="en-US" sz="1600" dirty="0" smtClean="0">
                <a:solidFill>
                  <a:srgbClr val="323D43"/>
                </a:solidFill>
                <a:latin typeface="Courier New" charset="0"/>
                <a:cs typeface="Courier New"/>
              </a:rPr>
              <a:t>/&gt;</a:t>
            </a:r>
            <a:br>
              <a:rPr lang="en-US" sz="1600" dirty="0" smtClean="0">
                <a:solidFill>
                  <a:srgbClr val="323D43"/>
                </a:solidFill>
                <a:latin typeface="Courier New" charset="0"/>
                <a:cs typeface="Courier New"/>
              </a:rPr>
            </a:br>
            <a:r>
              <a:rPr lang="en-US" sz="1600" dirty="0" smtClean="0">
                <a:solidFill>
                  <a:srgbClr val="323D43"/>
                </a:solidFill>
                <a:latin typeface="Courier New" charset="0"/>
                <a:cs typeface="Courier New"/>
              </a:rPr>
              <a:t>  ...</a:t>
            </a:r>
            <a:br>
              <a:rPr lang="en-US" sz="1600" dirty="0" smtClean="0">
                <a:solidFill>
                  <a:srgbClr val="323D43"/>
                </a:solidFill>
                <a:latin typeface="Courier New" charset="0"/>
                <a:cs typeface="Courier New"/>
              </a:rPr>
            </a:br>
            <a:r>
              <a:rPr lang="en-US" sz="1600" dirty="0" smtClean="0">
                <a:solidFill>
                  <a:srgbClr val="323D43"/>
                </a:solidFill>
                <a:latin typeface="Courier New" charset="0"/>
                <a:cs typeface="Courier New"/>
              </a:rPr>
              <a:t>&lt;/</a:t>
            </a:r>
            <a:r>
              <a:rPr lang="en-US" sz="1600" b="1" dirty="0" smtClean="0">
                <a:solidFill>
                  <a:srgbClr val="323D43"/>
                </a:solidFill>
                <a:latin typeface="Courier New" charset="0"/>
                <a:cs typeface="Courier New"/>
              </a:rPr>
              <a:t>binding</a:t>
            </a:r>
            <a:r>
              <a:rPr lang="en-US" sz="1600" dirty="0" smtClean="0">
                <a:solidFill>
                  <a:srgbClr val="323D43"/>
                </a:solidFill>
                <a:latin typeface="Courier New" charset="0"/>
                <a:cs typeface="Courier New"/>
              </a:rPr>
              <a:t>&gt;</a:t>
            </a:r>
            <a:endParaRPr lang="en-US" sz="1600" b="0" dirty="0">
              <a:solidFill>
                <a:srgbClr val="323D43"/>
              </a:solidFill>
              <a:latin typeface="Courier New"/>
              <a:cs typeface="Courier New"/>
            </a:endParaRPr>
          </a:p>
        </p:txBody>
      </p:sp>
    </p:spTree>
    <p:extLst>
      <p:ext uri="{BB962C8B-B14F-4D97-AF65-F5344CB8AC3E}">
        <p14:creationId xmlns:p14="http://schemas.microsoft.com/office/powerpoint/2010/main" val="5028962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WSDL 1.1 RPC Style Binding Example</a:t>
            </a:r>
            <a:endParaRPr lang="en-US" dirty="0"/>
          </a:p>
        </p:txBody>
      </p:sp>
      <p:sp>
        <p:nvSpPr>
          <p:cNvPr id="3" name="Content Placeholder 2"/>
          <p:cNvSpPr>
            <a:spLocks noGrp="1"/>
          </p:cNvSpPr>
          <p:nvPr>
            <p:ph idx="1"/>
          </p:nvPr>
        </p:nvSpPr>
        <p:spPr>
          <a:xfrm>
            <a:off x="324000" y="1692000"/>
            <a:ext cx="8496000" cy="506688"/>
          </a:xfrm>
        </p:spPr>
        <p:txBody>
          <a:bodyPr/>
          <a:lstStyle/>
          <a:p>
            <a:pPr marL="0" indent="0">
              <a:buNone/>
            </a:pPr>
            <a:r>
              <a:rPr lang="en-US" dirty="0" smtClean="0"/>
              <a:t>This produces the following SOAP message:</a:t>
            </a:r>
            <a:endParaRPr lang="en-US" dirty="0"/>
          </a:p>
        </p:txBody>
      </p:sp>
      <p:sp>
        <p:nvSpPr>
          <p:cNvPr id="4" name="Rectangle 4"/>
          <p:cNvSpPr>
            <a:spLocks noChangeArrowheads="1"/>
          </p:cNvSpPr>
          <p:nvPr/>
        </p:nvSpPr>
        <p:spPr bwMode="auto">
          <a:xfrm>
            <a:off x="324000" y="2211293"/>
            <a:ext cx="8496000" cy="2121647"/>
          </a:xfrm>
          <a:prstGeom prst="rect">
            <a:avLst/>
          </a:prstGeom>
          <a:solidFill>
            <a:srgbClr val="99CC00"/>
          </a:solidFill>
          <a:ln>
            <a:noFill/>
          </a:ln>
          <a:effectLst/>
        </p:spPr>
        <p:txBody>
          <a:bodyPr wrap="square">
            <a:noAutofit/>
          </a:bodyPr>
          <a:lstStyle/>
          <a:p>
            <a:endParaRPr lang="en-US" sz="1600" b="0" dirty="0">
              <a:latin typeface="Courier New"/>
              <a:cs typeface="Courier New"/>
            </a:endParaRPr>
          </a:p>
        </p:txBody>
      </p:sp>
      <p:sp>
        <p:nvSpPr>
          <p:cNvPr id="6" name="Rectangle 20"/>
          <p:cNvSpPr>
            <a:spLocks noChangeArrowheads="1"/>
          </p:cNvSpPr>
          <p:nvPr/>
        </p:nvSpPr>
        <p:spPr bwMode="auto">
          <a:xfrm>
            <a:off x="311150" y="2743575"/>
            <a:ext cx="8508850" cy="1021601"/>
          </a:xfrm>
          <a:prstGeom prst="rect">
            <a:avLst/>
          </a:prstGeom>
          <a:solidFill>
            <a:srgbClr val="FFCC00"/>
          </a:solidFill>
          <a:ln w="9525">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 name="Rectangle 4"/>
          <p:cNvSpPr>
            <a:spLocks noChangeArrowheads="1"/>
          </p:cNvSpPr>
          <p:nvPr/>
        </p:nvSpPr>
        <p:spPr bwMode="auto">
          <a:xfrm>
            <a:off x="324000" y="2211293"/>
            <a:ext cx="8496000" cy="2121647"/>
          </a:xfrm>
          <a:prstGeom prst="rect">
            <a:avLst/>
          </a:prstGeom>
          <a:noFill/>
          <a:ln>
            <a:noFill/>
          </a:ln>
          <a:effectLst/>
        </p:spPr>
        <p:txBody>
          <a:bodyPr wrap="square">
            <a:noAutofit/>
          </a:bodyPr>
          <a:lstStyle/>
          <a:p>
            <a:r>
              <a:rPr lang="en-US" sz="1600" dirty="0" smtClean="0">
                <a:solidFill>
                  <a:srgbClr val="323D43"/>
                </a:solidFill>
                <a:latin typeface="Courier New" charset="0"/>
              </a:rPr>
              <a:t>&lt;</a:t>
            </a:r>
            <a:r>
              <a:rPr lang="en-US" sz="1600" dirty="0" err="1" smtClean="0">
                <a:solidFill>
                  <a:srgbClr val="323D43"/>
                </a:solidFill>
                <a:latin typeface="Courier New" charset="0"/>
              </a:rPr>
              <a:t>soap:Envelope</a:t>
            </a:r>
            <a:r>
              <a:rPr lang="en-US" sz="1600" dirty="0" smtClean="0">
                <a:solidFill>
                  <a:srgbClr val="323D43"/>
                </a:solidFill>
                <a:latin typeface="Courier New" charset="0"/>
              </a:rPr>
              <a:t>&gt;</a:t>
            </a:r>
            <a:br>
              <a:rPr lang="en-US" sz="1600" dirty="0" smtClean="0">
                <a:solidFill>
                  <a:srgbClr val="323D43"/>
                </a:solidFill>
                <a:latin typeface="Courier New" charset="0"/>
              </a:rPr>
            </a:br>
            <a:r>
              <a:rPr lang="en-US" sz="1600" dirty="0" smtClean="0">
                <a:solidFill>
                  <a:srgbClr val="323D43"/>
                </a:solidFill>
                <a:latin typeface="Courier New" charset="0"/>
              </a:rPr>
              <a:t>  &lt;</a:t>
            </a:r>
            <a:r>
              <a:rPr lang="en-US" sz="1600" dirty="0" err="1" smtClean="0">
                <a:solidFill>
                  <a:srgbClr val="323D43"/>
                </a:solidFill>
                <a:latin typeface="Courier New" charset="0"/>
              </a:rPr>
              <a:t>soap:Body</a:t>
            </a:r>
            <a:r>
              <a:rPr lang="en-US" sz="1600" dirty="0" smtClean="0">
                <a:solidFill>
                  <a:srgbClr val="323D43"/>
                </a:solidFill>
                <a:latin typeface="Courier New" charset="0"/>
              </a:rPr>
              <a:t>&gt;</a:t>
            </a:r>
          </a:p>
          <a:p>
            <a:r>
              <a:rPr lang="en-US" sz="1600" dirty="0">
                <a:solidFill>
                  <a:srgbClr val="323D43"/>
                </a:solidFill>
                <a:latin typeface="Courier New" charset="0"/>
              </a:rPr>
              <a:t> </a:t>
            </a:r>
            <a:r>
              <a:rPr lang="en-US" sz="1600" dirty="0" smtClean="0">
                <a:solidFill>
                  <a:srgbClr val="323D43"/>
                </a:solidFill>
                <a:latin typeface="Courier New" charset="0"/>
              </a:rPr>
              <a:t>   &lt;</a:t>
            </a:r>
            <a:r>
              <a:rPr lang="en-US" sz="1600" dirty="0" err="1" smtClean="0">
                <a:solidFill>
                  <a:srgbClr val="323D43"/>
                </a:solidFill>
                <a:latin typeface="Courier New" charset="0"/>
              </a:rPr>
              <a:t>SendWeatherUpdate</a:t>
            </a:r>
            <a:r>
              <a:rPr lang="en-US" sz="1600" dirty="0" smtClean="0">
                <a:solidFill>
                  <a:srgbClr val="323D43"/>
                </a:solidFill>
                <a:latin typeface="Courier New" charset="0"/>
              </a:rPr>
              <a:t>&gt;</a:t>
            </a:r>
          </a:p>
          <a:p>
            <a:r>
              <a:rPr lang="en-US" sz="1600" dirty="0">
                <a:solidFill>
                  <a:srgbClr val="323D43"/>
                </a:solidFill>
                <a:latin typeface="Courier New" charset="0"/>
              </a:rPr>
              <a:t> </a:t>
            </a:r>
            <a:r>
              <a:rPr lang="en-US" sz="1600" dirty="0" smtClean="0">
                <a:solidFill>
                  <a:srgbClr val="323D43"/>
                </a:solidFill>
                <a:latin typeface="Courier New" charset="0"/>
              </a:rPr>
              <a:t>     &lt;station&gt;TK-421&lt;/station&gt;</a:t>
            </a:r>
          </a:p>
          <a:p>
            <a:r>
              <a:rPr lang="en-US" sz="1600" dirty="0">
                <a:solidFill>
                  <a:srgbClr val="323D43"/>
                </a:solidFill>
                <a:latin typeface="Courier New" charset="0"/>
              </a:rPr>
              <a:t> </a:t>
            </a:r>
            <a:r>
              <a:rPr lang="en-US" sz="1600" dirty="0" smtClean="0">
                <a:solidFill>
                  <a:srgbClr val="323D43"/>
                </a:solidFill>
                <a:latin typeface="Courier New" charset="0"/>
              </a:rPr>
              <a:t>     &lt;temperature&gt;13.5&lt;/temperature&gt;</a:t>
            </a:r>
          </a:p>
          <a:p>
            <a:r>
              <a:rPr lang="en-US" sz="1600" dirty="0" smtClean="0">
                <a:solidFill>
                  <a:srgbClr val="323D43"/>
                </a:solidFill>
                <a:latin typeface="Courier New" charset="0"/>
              </a:rPr>
              <a:t>    &lt;/</a:t>
            </a:r>
            <a:r>
              <a:rPr lang="en-US" sz="1600" dirty="0" err="1" smtClean="0">
                <a:solidFill>
                  <a:srgbClr val="323D43"/>
                </a:solidFill>
                <a:latin typeface="Courier New" charset="0"/>
              </a:rPr>
              <a:t>SendWeatherUpdate</a:t>
            </a:r>
            <a:r>
              <a:rPr lang="en-US" sz="1600" dirty="0" smtClean="0">
                <a:solidFill>
                  <a:srgbClr val="323D43"/>
                </a:solidFill>
                <a:latin typeface="Courier New" charset="0"/>
              </a:rPr>
              <a:t>&gt;</a:t>
            </a:r>
            <a:endParaRPr lang="en-US" sz="1600" dirty="0" smtClean="0">
              <a:solidFill>
                <a:srgbClr val="323D43"/>
              </a:solidFill>
              <a:latin typeface="Courier New" charset="0"/>
            </a:endParaRPr>
          </a:p>
          <a:p>
            <a:r>
              <a:rPr lang="en-US" sz="1600" dirty="0" smtClean="0">
                <a:solidFill>
                  <a:srgbClr val="323D43"/>
                </a:solidFill>
                <a:latin typeface="Courier New" charset="0"/>
              </a:rPr>
              <a:t>  &lt;/</a:t>
            </a:r>
            <a:r>
              <a:rPr lang="en-US" sz="1600" dirty="0" err="1" smtClean="0">
                <a:solidFill>
                  <a:srgbClr val="323D43"/>
                </a:solidFill>
                <a:latin typeface="Courier New" charset="0"/>
              </a:rPr>
              <a:t>soap:Body</a:t>
            </a:r>
            <a:r>
              <a:rPr lang="en-US" sz="1600" dirty="0" smtClean="0">
                <a:solidFill>
                  <a:srgbClr val="323D43"/>
                </a:solidFill>
                <a:latin typeface="Courier New" charset="0"/>
              </a:rPr>
              <a:t>&gt;</a:t>
            </a:r>
            <a:endParaRPr lang="en-US" sz="1600" dirty="0" smtClean="0">
              <a:solidFill>
                <a:srgbClr val="323D43"/>
              </a:solidFill>
              <a:latin typeface="Courier New" charset="0"/>
            </a:endParaRPr>
          </a:p>
          <a:p>
            <a:r>
              <a:rPr lang="en-US" sz="1600" b="0" dirty="0" smtClean="0">
                <a:solidFill>
                  <a:srgbClr val="323D43"/>
                </a:solidFill>
                <a:latin typeface="Courier New" charset="0"/>
                <a:cs typeface="Courier New"/>
              </a:rPr>
              <a:t>&lt;/</a:t>
            </a:r>
            <a:r>
              <a:rPr lang="en-US" sz="1600" b="0" dirty="0" err="1" smtClean="0">
                <a:solidFill>
                  <a:srgbClr val="323D43"/>
                </a:solidFill>
                <a:latin typeface="Courier New" charset="0"/>
                <a:cs typeface="Courier New"/>
              </a:rPr>
              <a:t>soap:Envelope</a:t>
            </a:r>
            <a:r>
              <a:rPr lang="en-US" sz="1600" b="0" dirty="0" smtClean="0">
                <a:solidFill>
                  <a:srgbClr val="323D43"/>
                </a:solidFill>
                <a:latin typeface="Courier New" charset="0"/>
                <a:cs typeface="Courier New"/>
              </a:rPr>
              <a:t>&gt;</a:t>
            </a:r>
            <a:endParaRPr lang="en-US" sz="1600" b="0" dirty="0">
              <a:solidFill>
                <a:srgbClr val="323D43"/>
              </a:solidFill>
              <a:latin typeface="Courier New"/>
              <a:cs typeface="Courier New"/>
            </a:endParaRPr>
          </a:p>
        </p:txBody>
      </p:sp>
    </p:spTree>
    <p:extLst>
      <p:ext uri="{BB962C8B-B14F-4D97-AF65-F5344CB8AC3E}">
        <p14:creationId xmlns:p14="http://schemas.microsoft.com/office/powerpoint/2010/main" val="9746808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History</a:t>
            </a:r>
            <a:endParaRPr lang="en-US" dirty="0"/>
          </a:p>
        </p:txBody>
      </p:sp>
    </p:spTree>
    <p:extLst>
      <p:ext uri="{BB962C8B-B14F-4D97-AF65-F5344CB8AC3E}">
        <p14:creationId xmlns:p14="http://schemas.microsoft.com/office/powerpoint/2010/main" val="352769130"/>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WSDL 1.1 Document Style Binding Example</a:t>
            </a:r>
            <a:endParaRPr lang="en-US" dirty="0"/>
          </a:p>
        </p:txBody>
      </p:sp>
      <p:sp>
        <p:nvSpPr>
          <p:cNvPr id="3" name="Content Placeholder 2"/>
          <p:cNvSpPr>
            <a:spLocks noGrp="1"/>
          </p:cNvSpPr>
          <p:nvPr>
            <p:ph idx="1"/>
          </p:nvPr>
        </p:nvSpPr>
        <p:spPr>
          <a:xfrm>
            <a:off x="324000" y="1692000"/>
            <a:ext cx="8496000" cy="506688"/>
          </a:xfrm>
        </p:spPr>
        <p:txBody>
          <a:bodyPr/>
          <a:lstStyle/>
          <a:p>
            <a:pPr marL="0" indent="0">
              <a:buNone/>
            </a:pPr>
            <a:r>
              <a:rPr lang="en-US" dirty="0" smtClean="0"/>
              <a:t>Consider the following WSDL definition:</a:t>
            </a:r>
            <a:endParaRPr lang="en-US" dirty="0"/>
          </a:p>
        </p:txBody>
      </p:sp>
      <p:sp>
        <p:nvSpPr>
          <p:cNvPr id="4" name="Rectangle 4"/>
          <p:cNvSpPr>
            <a:spLocks noChangeArrowheads="1"/>
          </p:cNvSpPr>
          <p:nvPr/>
        </p:nvSpPr>
        <p:spPr bwMode="auto">
          <a:xfrm>
            <a:off x="324000" y="2211294"/>
            <a:ext cx="8496000" cy="4288118"/>
          </a:xfrm>
          <a:prstGeom prst="rect">
            <a:avLst/>
          </a:prstGeom>
          <a:solidFill>
            <a:srgbClr val="99CC00"/>
          </a:solidFill>
          <a:ln>
            <a:noFill/>
          </a:ln>
          <a:effectLst/>
        </p:spPr>
        <p:txBody>
          <a:bodyPr wrap="square">
            <a:noAutofit/>
          </a:bodyPr>
          <a:lstStyle/>
          <a:p>
            <a:r>
              <a:rPr lang="en-US" sz="1600" dirty="0" smtClean="0">
                <a:solidFill>
                  <a:srgbClr val="323D43"/>
                </a:solidFill>
                <a:latin typeface="Courier New" charset="0"/>
              </a:rPr>
              <a:t>&lt;</a:t>
            </a:r>
            <a:r>
              <a:rPr lang="en-US" sz="1600" b="1" dirty="0" smtClean="0">
                <a:solidFill>
                  <a:srgbClr val="323D43"/>
                </a:solidFill>
                <a:latin typeface="Courier New" charset="0"/>
              </a:rPr>
              <a:t>types</a:t>
            </a:r>
            <a:r>
              <a:rPr lang="en-US" sz="1600" dirty="0" smtClean="0">
                <a:solidFill>
                  <a:srgbClr val="323D43"/>
                </a:solidFill>
                <a:latin typeface="Courier New" charset="0"/>
              </a:rPr>
              <a:t>&gt;</a:t>
            </a:r>
          </a:p>
          <a:p>
            <a:r>
              <a:rPr lang="en-US" sz="1600" dirty="0" smtClean="0">
                <a:solidFill>
                  <a:srgbClr val="323D43"/>
                </a:solidFill>
                <a:latin typeface="Courier New" charset="0"/>
              </a:rPr>
              <a:t>  &lt;</a:t>
            </a:r>
            <a:r>
              <a:rPr lang="en-US" sz="1600" b="1" dirty="0" smtClean="0">
                <a:solidFill>
                  <a:srgbClr val="323D43"/>
                </a:solidFill>
                <a:latin typeface="Courier New" charset="0"/>
              </a:rPr>
              <a:t>schema</a:t>
            </a:r>
            <a:r>
              <a:rPr lang="en-US" sz="1600" dirty="0" smtClean="0">
                <a:solidFill>
                  <a:srgbClr val="323D43"/>
                </a:solidFill>
                <a:latin typeface="Courier New" charset="0"/>
              </a:rPr>
              <a:t>&gt;</a:t>
            </a:r>
          </a:p>
          <a:p>
            <a:r>
              <a:rPr lang="en-US" sz="1600" dirty="0" smtClean="0">
                <a:solidFill>
                  <a:srgbClr val="323D43"/>
                </a:solidFill>
                <a:latin typeface="Courier New" charset="0"/>
              </a:rPr>
              <a:t>    &lt;</a:t>
            </a:r>
            <a:r>
              <a:rPr lang="en-US" sz="1600" b="1" dirty="0" smtClean="0">
                <a:solidFill>
                  <a:srgbClr val="323D43"/>
                </a:solidFill>
                <a:latin typeface="Courier New" charset="0"/>
              </a:rPr>
              <a:t>element</a:t>
            </a:r>
            <a:r>
              <a:rPr lang="en-US" sz="1600" dirty="0" smtClean="0">
                <a:solidFill>
                  <a:srgbClr val="323D43"/>
                </a:solidFill>
                <a:latin typeface="Courier New" charset="0"/>
              </a:rPr>
              <a:t> name=“</a:t>
            </a:r>
            <a:r>
              <a:rPr lang="en-US" sz="1600" dirty="0" err="1" smtClean="0">
                <a:solidFill>
                  <a:srgbClr val="323D43"/>
                </a:solidFill>
                <a:latin typeface="Courier New" charset="0"/>
              </a:rPr>
              <a:t>stationElement</a:t>
            </a:r>
            <a:r>
              <a:rPr lang="en-US" sz="1600" dirty="0" smtClean="0">
                <a:solidFill>
                  <a:srgbClr val="323D43"/>
                </a:solidFill>
                <a:latin typeface="Courier New" charset="0"/>
              </a:rPr>
              <a:t>” type=“</a:t>
            </a:r>
            <a:r>
              <a:rPr lang="en-US" sz="1600" dirty="0" err="1" smtClean="0">
                <a:solidFill>
                  <a:srgbClr val="323D43"/>
                </a:solidFill>
                <a:latin typeface="Courier New" charset="0"/>
              </a:rPr>
              <a:t>xsd:string</a:t>
            </a:r>
            <a:r>
              <a:rPr lang="en-US" sz="1600" dirty="0" smtClean="0">
                <a:solidFill>
                  <a:srgbClr val="323D43"/>
                </a:solidFill>
                <a:latin typeface="Courier New" charset="0"/>
              </a:rPr>
              <a:t>”/&gt;</a:t>
            </a:r>
          </a:p>
          <a:p>
            <a:r>
              <a:rPr lang="en-US" sz="1600" dirty="0" smtClean="0">
                <a:solidFill>
                  <a:srgbClr val="323D43"/>
                </a:solidFill>
                <a:latin typeface="Courier New" charset="0"/>
              </a:rPr>
              <a:t>    &lt;</a:t>
            </a:r>
            <a:r>
              <a:rPr lang="en-US" sz="1600" b="1" dirty="0" smtClean="0">
                <a:solidFill>
                  <a:srgbClr val="323D43"/>
                </a:solidFill>
                <a:latin typeface="Courier New" charset="0"/>
              </a:rPr>
              <a:t>element</a:t>
            </a:r>
            <a:r>
              <a:rPr lang="en-US" sz="1600" dirty="0" smtClean="0">
                <a:solidFill>
                  <a:srgbClr val="323D43"/>
                </a:solidFill>
                <a:latin typeface="Courier New" charset="0"/>
              </a:rPr>
              <a:t> name=“</a:t>
            </a:r>
            <a:r>
              <a:rPr lang="en-US" sz="1600" dirty="0" err="1" smtClean="0">
                <a:solidFill>
                  <a:srgbClr val="323D43"/>
                </a:solidFill>
                <a:latin typeface="Courier New" charset="0"/>
              </a:rPr>
              <a:t>temperatureElement</a:t>
            </a:r>
            <a:r>
              <a:rPr lang="en-US" sz="1600" dirty="0" smtClean="0">
                <a:solidFill>
                  <a:srgbClr val="323D43"/>
                </a:solidFill>
                <a:latin typeface="Courier New" charset="0"/>
              </a:rPr>
              <a:t>” type=“</a:t>
            </a:r>
            <a:r>
              <a:rPr lang="en-US" sz="1600" dirty="0" err="1" smtClean="0">
                <a:solidFill>
                  <a:srgbClr val="323D43"/>
                </a:solidFill>
                <a:latin typeface="Courier New" charset="0"/>
              </a:rPr>
              <a:t>xsd:float</a:t>
            </a:r>
            <a:r>
              <a:rPr lang="en-US" sz="1600" dirty="0" smtClean="0">
                <a:solidFill>
                  <a:srgbClr val="323D43"/>
                </a:solidFill>
                <a:latin typeface="Courier New" charset="0"/>
              </a:rPr>
              <a:t>”/&gt;</a:t>
            </a:r>
          </a:p>
          <a:p>
            <a:r>
              <a:rPr lang="en-US" sz="1600" dirty="0" smtClean="0">
                <a:solidFill>
                  <a:srgbClr val="323D43"/>
                </a:solidFill>
                <a:latin typeface="Courier New" charset="0"/>
              </a:rPr>
              <a:t>  &lt;/</a:t>
            </a:r>
            <a:r>
              <a:rPr lang="en-US" sz="1600" b="1" dirty="0" smtClean="0">
                <a:solidFill>
                  <a:srgbClr val="323D43"/>
                </a:solidFill>
                <a:latin typeface="Courier New" charset="0"/>
              </a:rPr>
              <a:t>schema</a:t>
            </a:r>
            <a:r>
              <a:rPr lang="en-US" sz="1600" dirty="0" smtClean="0">
                <a:solidFill>
                  <a:srgbClr val="323D43"/>
                </a:solidFill>
                <a:latin typeface="Courier New" charset="0"/>
              </a:rPr>
              <a:t>&gt;</a:t>
            </a:r>
          </a:p>
          <a:p>
            <a:r>
              <a:rPr lang="en-US" sz="1600" dirty="0" smtClean="0">
                <a:solidFill>
                  <a:srgbClr val="323D43"/>
                </a:solidFill>
                <a:latin typeface="Courier New" charset="0"/>
              </a:rPr>
              <a:t>&lt;/</a:t>
            </a:r>
            <a:r>
              <a:rPr lang="en-US" sz="1600" b="1" dirty="0" smtClean="0">
                <a:solidFill>
                  <a:srgbClr val="323D43"/>
                </a:solidFill>
                <a:latin typeface="Courier New" charset="0"/>
              </a:rPr>
              <a:t>types</a:t>
            </a:r>
            <a:r>
              <a:rPr lang="en-US" sz="1600" dirty="0" smtClean="0">
                <a:solidFill>
                  <a:srgbClr val="323D43"/>
                </a:solidFill>
                <a:latin typeface="Courier New" charset="0"/>
              </a:rPr>
              <a:t>&gt;</a:t>
            </a:r>
          </a:p>
          <a:p>
            <a:endParaRPr lang="en-US" sz="1600" dirty="0" smtClean="0">
              <a:solidFill>
                <a:srgbClr val="323D43"/>
              </a:solidFill>
              <a:latin typeface="Courier New" charset="0"/>
            </a:endParaRPr>
          </a:p>
          <a:p>
            <a:r>
              <a:rPr lang="en-US" sz="1600" dirty="0" smtClean="0">
                <a:solidFill>
                  <a:srgbClr val="323D43"/>
                </a:solidFill>
                <a:latin typeface="Courier New" charset="0"/>
              </a:rPr>
              <a:t>&lt;</a:t>
            </a:r>
            <a:r>
              <a:rPr lang="en-US" sz="1600" b="1" dirty="0">
                <a:solidFill>
                  <a:srgbClr val="323D43"/>
                </a:solidFill>
                <a:latin typeface="Courier New" charset="0"/>
              </a:rPr>
              <a:t>message</a:t>
            </a:r>
            <a:r>
              <a:rPr lang="en-US" sz="1600" dirty="0">
                <a:solidFill>
                  <a:srgbClr val="323D43"/>
                </a:solidFill>
                <a:latin typeface="Courier New" charset="0"/>
              </a:rPr>
              <a:t> name=“</a:t>
            </a:r>
            <a:r>
              <a:rPr lang="en-US" sz="1600" dirty="0" err="1">
                <a:solidFill>
                  <a:srgbClr val="323D43"/>
                </a:solidFill>
                <a:latin typeface="Courier New" charset="0"/>
              </a:rPr>
              <a:t>WeatherUpdate</a:t>
            </a:r>
            <a:r>
              <a:rPr lang="en-US" sz="1600" dirty="0">
                <a:solidFill>
                  <a:srgbClr val="323D43"/>
                </a:solidFill>
                <a:latin typeface="Courier New" charset="0"/>
              </a:rPr>
              <a:t>”&gt;</a:t>
            </a:r>
            <a:br>
              <a:rPr lang="en-US" sz="1600" dirty="0">
                <a:solidFill>
                  <a:srgbClr val="323D43"/>
                </a:solidFill>
                <a:latin typeface="Courier New" charset="0"/>
              </a:rPr>
            </a:br>
            <a:r>
              <a:rPr lang="en-US" sz="1600" dirty="0">
                <a:solidFill>
                  <a:srgbClr val="323D43"/>
                </a:solidFill>
                <a:latin typeface="Courier New" charset="0"/>
              </a:rPr>
              <a:t>  &lt;</a:t>
            </a:r>
            <a:r>
              <a:rPr lang="en-US" sz="1600" b="1" dirty="0">
                <a:solidFill>
                  <a:srgbClr val="323D43"/>
                </a:solidFill>
                <a:latin typeface="Courier New" charset="0"/>
              </a:rPr>
              <a:t>part</a:t>
            </a:r>
            <a:r>
              <a:rPr lang="en-US" sz="1600" dirty="0">
                <a:solidFill>
                  <a:srgbClr val="323D43"/>
                </a:solidFill>
                <a:latin typeface="Courier New" charset="0"/>
              </a:rPr>
              <a:t> name=“station” </a:t>
            </a:r>
            <a:r>
              <a:rPr lang="en-US" sz="1600" dirty="0" smtClean="0">
                <a:solidFill>
                  <a:srgbClr val="323D43"/>
                </a:solidFill>
                <a:latin typeface="Courier New" charset="0"/>
              </a:rPr>
              <a:t>element=“</a:t>
            </a:r>
            <a:r>
              <a:rPr lang="en-US" sz="1600" dirty="0" err="1" smtClean="0">
                <a:solidFill>
                  <a:srgbClr val="323D43"/>
                </a:solidFill>
                <a:latin typeface="Courier New" charset="0"/>
              </a:rPr>
              <a:t>stationElement</a:t>
            </a:r>
            <a:r>
              <a:rPr lang="en-US" sz="1600" dirty="0" smtClean="0">
                <a:solidFill>
                  <a:srgbClr val="323D43"/>
                </a:solidFill>
                <a:latin typeface="Courier New" charset="0"/>
              </a:rPr>
              <a:t>”/</a:t>
            </a:r>
            <a:r>
              <a:rPr lang="en-US" sz="1600" dirty="0">
                <a:solidFill>
                  <a:srgbClr val="323D43"/>
                </a:solidFill>
                <a:latin typeface="Courier New" charset="0"/>
              </a:rPr>
              <a:t>&gt;</a:t>
            </a:r>
          </a:p>
          <a:p>
            <a:r>
              <a:rPr lang="en-US" sz="1600" dirty="0">
                <a:solidFill>
                  <a:srgbClr val="323D43"/>
                </a:solidFill>
                <a:latin typeface="Courier New" charset="0"/>
              </a:rPr>
              <a:t>  &lt;</a:t>
            </a:r>
            <a:r>
              <a:rPr lang="en-US" sz="1600" b="1" dirty="0">
                <a:solidFill>
                  <a:srgbClr val="323D43"/>
                </a:solidFill>
                <a:latin typeface="Courier New" charset="0"/>
              </a:rPr>
              <a:t>part</a:t>
            </a:r>
            <a:r>
              <a:rPr lang="en-US" sz="1600" dirty="0">
                <a:solidFill>
                  <a:srgbClr val="323D43"/>
                </a:solidFill>
                <a:latin typeface="Courier New" charset="0"/>
              </a:rPr>
              <a:t> name=“temperature” </a:t>
            </a:r>
            <a:r>
              <a:rPr lang="en-US" sz="1600" dirty="0" smtClean="0">
                <a:solidFill>
                  <a:srgbClr val="323D43"/>
                </a:solidFill>
                <a:latin typeface="Courier New" charset="0"/>
              </a:rPr>
              <a:t>element=“</a:t>
            </a:r>
            <a:r>
              <a:rPr lang="en-US" sz="1600" dirty="0" err="1" smtClean="0">
                <a:solidFill>
                  <a:srgbClr val="323D43"/>
                </a:solidFill>
                <a:latin typeface="Courier New" charset="0"/>
              </a:rPr>
              <a:t>temperatureElement</a:t>
            </a:r>
            <a:r>
              <a:rPr lang="en-US" sz="1600" dirty="0" smtClean="0">
                <a:solidFill>
                  <a:srgbClr val="323D43"/>
                </a:solidFill>
                <a:latin typeface="Courier New" charset="0"/>
              </a:rPr>
              <a:t>”</a:t>
            </a:r>
            <a:r>
              <a:rPr lang="en-US" sz="1600" dirty="0">
                <a:solidFill>
                  <a:srgbClr val="323D43"/>
                </a:solidFill>
                <a:latin typeface="Courier New" charset="0"/>
              </a:rPr>
              <a:t>/&gt;</a:t>
            </a:r>
            <a:br>
              <a:rPr lang="en-US" sz="1600" dirty="0">
                <a:solidFill>
                  <a:srgbClr val="323D43"/>
                </a:solidFill>
                <a:latin typeface="Courier New" charset="0"/>
              </a:rPr>
            </a:br>
            <a:r>
              <a:rPr lang="en-US" sz="1600" dirty="0" smtClean="0">
                <a:solidFill>
                  <a:srgbClr val="323D43"/>
                </a:solidFill>
                <a:latin typeface="Courier New" charset="0"/>
              </a:rPr>
              <a:t>&lt;</a:t>
            </a:r>
            <a:r>
              <a:rPr lang="en-US" sz="1600" dirty="0">
                <a:solidFill>
                  <a:srgbClr val="323D43"/>
                </a:solidFill>
                <a:latin typeface="Courier New" charset="0"/>
              </a:rPr>
              <a:t>/</a:t>
            </a:r>
            <a:r>
              <a:rPr lang="en-US" sz="1600" b="1" dirty="0">
                <a:solidFill>
                  <a:srgbClr val="323D43"/>
                </a:solidFill>
                <a:latin typeface="Courier New" charset="0"/>
              </a:rPr>
              <a:t>message</a:t>
            </a:r>
            <a:r>
              <a:rPr lang="en-US" sz="1600" dirty="0" smtClean="0">
                <a:solidFill>
                  <a:srgbClr val="323D43"/>
                </a:solidFill>
                <a:latin typeface="Courier New" charset="0"/>
              </a:rPr>
              <a:t>&gt;</a:t>
            </a:r>
          </a:p>
          <a:p>
            <a:endParaRPr lang="en-US" sz="1600" dirty="0">
              <a:solidFill>
                <a:srgbClr val="323D43"/>
              </a:solidFill>
              <a:latin typeface="Courier New" charset="0"/>
              <a:cs typeface="Courier New"/>
            </a:endParaRPr>
          </a:p>
          <a:p>
            <a:r>
              <a:rPr lang="en-US" sz="1600" dirty="0">
                <a:solidFill>
                  <a:srgbClr val="323D43"/>
                </a:solidFill>
                <a:latin typeface="Courier New" charset="0"/>
                <a:cs typeface="Courier New"/>
              </a:rPr>
              <a:t>&lt;</a:t>
            </a:r>
            <a:r>
              <a:rPr lang="en-US" sz="1600" b="1" dirty="0" err="1">
                <a:solidFill>
                  <a:srgbClr val="323D43"/>
                </a:solidFill>
                <a:latin typeface="Courier New" charset="0"/>
                <a:cs typeface="Courier New"/>
              </a:rPr>
              <a:t>portType</a:t>
            </a:r>
            <a:r>
              <a:rPr lang="en-US" sz="1600" dirty="0">
                <a:solidFill>
                  <a:srgbClr val="323D43"/>
                </a:solidFill>
                <a:latin typeface="Courier New" charset="0"/>
                <a:cs typeface="Courier New"/>
              </a:rPr>
              <a:t> name=“</a:t>
            </a:r>
            <a:r>
              <a:rPr lang="en-US" sz="1600" dirty="0" err="1">
                <a:solidFill>
                  <a:srgbClr val="323D43"/>
                </a:solidFill>
                <a:latin typeface="Courier New" charset="0"/>
                <a:cs typeface="Courier New"/>
              </a:rPr>
              <a:t>WeatherLogger</a:t>
            </a:r>
            <a:r>
              <a:rPr lang="en-US" sz="1600" dirty="0">
                <a:solidFill>
                  <a:srgbClr val="323D43"/>
                </a:solidFill>
                <a:latin typeface="Courier New" charset="0"/>
                <a:cs typeface="Courier New"/>
              </a:rPr>
              <a:t>”&gt;</a:t>
            </a:r>
            <a:br>
              <a:rPr lang="en-US" sz="1600" dirty="0">
                <a:solidFill>
                  <a:srgbClr val="323D43"/>
                </a:solidFill>
                <a:latin typeface="Courier New" charset="0"/>
                <a:cs typeface="Courier New"/>
              </a:rPr>
            </a:br>
            <a:r>
              <a:rPr lang="en-US" sz="1600" dirty="0">
                <a:solidFill>
                  <a:srgbClr val="323D43"/>
                </a:solidFill>
                <a:latin typeface="Courier New" charset="0"/>
                <a:cs typeface="Courier New"/>
              </a:rPr>
              <a:t>  &lt;</a:t>
            </a:r>
            <a:r>
              <a:rPr lang="en-US" sz="1600" b="1" dirty="0">
                <a:solidFill>
                  <a:srgbClr val="323D43"/>
                </a:solidFill>
                <a:latin typeface="Courier New" charset="0"/>
                <a:cs typeface="Courier New"/>
              </a:rPr>
              <a:t>operation</a:t>
            </a:r>
            <a:r>
              <a:rPr lang="en-US" sz="1600" dirty="0">
                <a:solidFill>
                  <a:srgbClr val="323D43"/>
                </a:solidFill>
                <a:latin typeface="Courier New" charset="0"/>
                <a:cs typeface="Courier New"/>
              </a:rPr>
              <a:t> name=“</a:t>
            </a:r>
            <a:r>
              <a:rPr lang="en-US" sz="1600" dirty="0" err="1">
                <a:solidFill>
                  <a:srgbClr val="323D43"/>
                </a:solidFill>
                <a:latin typeface="Courier New" charset="0"/>
                <a:cs typeface="Courier New"/>
              </a:rPr>
              <a:t>SendWeatherUpdate</a:t>
            </a:r>
            <a:r>
              <a:rPr lang="en-US" sz="1600" dirty="0">
                <a:solidFill>
                  <a:srgbClr val="323D43"/>
                </a:solidFill>
                <a:latin typeface="Courier New" charset="0"/>
                <a:cs typeface="Courier New"/>
              </a:rPr>
              <a:t>”&gt;</a:t>
            </a:r>
            <a:br>
              <a:rPr lang="en-US" sz="1600" dirty="0">
                <a:solidFill>
                  <a:srgbClr val="323D43"/>
                </a:solidFill>
                <a:latin typeface="Courier New" charset="0"/>
                <a:cs typeface="Courier New"/>
              </a:rPr>
            </a:br>
            <a:r>
              <a:rPr lang="en-US" sz="1600" dirty="0">
                <a:solidFill>
                  <a:srgbClr val="323D43"/>
                </a:solidFill>
                <a:latin typeface="Courier New" charset="0"/>
                <a:cs typeface="Courier New"/>
              </a:rPr>
              <a:t>    &lt;</a:t>
            </a:r>
            <a:r>
              <a:rPr lang="en-US" sz="1600" b="1" dirty="0">
                <a:solidFill>
                  <a:srgbClr val="323D43"/>
                </a:solidFill>
                <a:latin typeface="Courier New" charset="0"/>
                <a:cs typeface="Courier New"/>
              </a:rPr>
              <a:t>input</a:t>
            </a:r>
            <a:r>
              <a:rPr lang="en-US" sz="1600" dirty="0">
                <a:solidFill>
                  <a:srgbClr val="323D43"/>
                </a:solidFill>
                <a:latin typeface="Courier New" charset="0"/>
                <a:cs typeface="Courier New"/>
              </a:rPr>
              <a:t> message=“</a:t>
            </a:r>
            <a:r>
              <a:rPr lang="en-US" sz="1600" dirty="0" err="1">
                <a:solidFill>
                  <a:srgbClr val="323D43"/>
                </a:solidFill>
                <a:latin typeface="Courier New" charset="0"/>
                <a:cs typeface="Courier New"/>
              </a:rPr>
              <a:t>WeatherUpdate</a:t>
            </a:r>
            <a:r>
              <a:rPr lang="en-US" sz="1600" dirty="0">
                <a:solidFill>
                  <a:srgbClr val="323D43"/>
                </a:solidFill>
                <a:latin typeface="Courier New" charset="0"/>
                <a:cs typeface="Courier New"/>
              </a:rPr>
              <a:t>”/&gt;</a:t>
            </a:r>
            <a:br>
              <a:rPr lang="en-US" sz="1600" dirty="0">
                <a:solidFill>
                  <a:srgbClr val="323D43"/>
                </a:solidFill>
                <a:latin typeface="Courier New" charset="0"/>
                <a:cs typeface="Courier New"/>
              </a:rPr>
            </a:br>
            <a:r>
              <a:rPr lang="en-US" sz="1600" dirty="0">
                <a:solidFill>
                  <a:srgbClr val="323D43"/>
                </a:solidFill>
                <a:latin typeface="Courier New" charset="0"/>
                <a:cs typeface="Courier New"/>
              </a:rPr>
              <a:t>  &lt;/</a:t>
            </a:r>
            <a:r>
              <a:rPr lang="en-US" sz="1600" b="1" dirty="0">
                <a:solidFill>
                  <a:srgbClr val="323D43"/>
                </a:solidFill>
                <a:latin typeface="Courier New" charset="0"/>
                <a:cs typeface="Courier New"/>
              </a:rPr>
              <a:t>operation</a:t>
            </a:r>
            <a:r>
              <a:rPr lang="en-US" sz="1600" dirty="0">
                <a:solidFill>
                  <a:srgbClr val="323D43"/>
                </a:solidFill>
                <a:latin typeface="Courier New" charset="0"/>
                <a:cs typeface="Courier New"/>
              </a:rPr>
              <a:t>&gt;</a:t>
            </a:r>
            <a:br>
              <a:rPr lang="en-US" sz="1600" dirty="0">
                <a:solidFill>
                  <a:srgbClr val="323D43"/>
                </a:solidFill>
                <a:latin typeface="Courier New" charset="0"/>
                <a:cs typeface="Courier New"/>
              </a:rPr>
            </a:br>
            <a:r>
              <a:rPr lang="en-US" sz="1600" dirty="0">
                <a:solidFill>
                  <a:srgbClr val="323D43"/>
                </a:solidFill>
                <a:latin typeface="Courier New" charset="0"/>
                <a:cs typeface="Courier New"/>
              </a:rPr>
              <a:t>&lt;/</a:t>
            </a:r>
            <a:r>
              <a:rPr lang="en-US" sz="1600" b="1" dirty="0" err="1">
                <a:solidFill>
                  <a:srgbClr val="323D43"/>
                </a:solidFill>
                <a:latin typeface="Courier New" charset="0"/>
                <a:cs typeface="Courier New"/>
              </a:rPr>
              <a:t>portType</a:t>
            </a:r>
            <a:r>
              <a:rPr lang="en-US" sz="1600" dirty="0" smtClean="0">
                <a:solidFill>
                  <a:srgbClr val="323D43"/>
                </a:solidFill>
                <a:latin typeface="Courier New" charset="0"/>
                <a:cs typeface="Courier New"/>
              </a:rPr>
              <a:t>&gt;</a:t>
            </a:r>
            <a:endParaRPr lang="en-US" sz="1600" dirty="0">
              <a:solidFill>
                <a:srgbClr val="323D43"/>
              </a:solidFill>
              <a:latin typeface="Courier New"/>
              <a:cs typeface="Courier New"/>
            </a:endParaRPr>
          </a:p>
        </p:txBody>
      </p:sp>
    </p:spTree>
    <p:extLst>
      <p:ext uri="{BB962C8B-B14F-4D97-AF65-F5344CB8AC3E}">
        <p14:creationId xmlns:p14="http://schemas.microsoft.com/office/powerpoint/2010/main" val="2842104652"/>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WSDL 1.1 Document Style Binding Example</a:t>
            </a:r>
            <a:endParaRPr lang="en-US" dirty="0"/>
          </a:p>
        </p:txBody>
      </p:sp>
      <p:sp>
        <p:nvSpPr>
          <p:cNvPr id="3" name="Content Placeholder 2"/>
          <p:cNvSpPr>
            <a:spLocks noGrp="1"/>
          </p:cNvSpPr>
          <p:nvPr>
            <p:ph idx="1"/>
          </p:nvPr>
        </p:nvSpPr>
        <p:spPr>
          <a:xfrm>
            <a:off x="324000" y="1692000"/>
            <a:ext cx="8496000" cy="506688"/>
          </a:xfrm>
        </p:spPr>
        <p:txBody>
          <a:bodyPr/>
          <a:lstStyle/>
          <a:p>
            <a:pPr marL="0" indent="0">
              <a:buNone/>
            </a:pPr>
            <a:r>
              <a:rPr lang="en-US" dirty="0" smtClean="0"/>
              <a:t>...(definition continued):</a:t>
            </a:r>
            <a:endParaRPr lang="en-US" dirty="0"/>
          </a:p>
        </p:txBody>
      </p:sp>
      <p:sp>
        <p:nvSpPr>
          <p:cNvPr id="4" name="Rectangle 4"/>
          <p:cNvSpPr>
            <a:spLocks noChangeArrowheads="1"/>
          </p:cNvSpPr>
          <p:nvPr/>
        </p:nvSpPr>
        <p:spPr bwMode="auto">
          <a:xfrm>
            <a:off x="324000" y="2211294"/>
            <a:ext cx="8496000" cy="1210235"/>
          </a:xfrm>
          <a:prstGeom prst="rect">
            <a:avLst/>
          </a:prstGeom>
          <a:solidFill>
            <a:srgbClr val="99CC00"/>
          </a:solidFill>
          <a:ln>
            <a:noFill/>
          </a:ln>
          <a:effectLst/>
        </p:spPr>
        <p:txBody>
          <a:bodyPr wrap="square">
            <a:noAutofit/>
          </a:bodyPr>
          <a:lstStyle/>
          <a:p>
            <a:endParaRPr lang="en-US" sz="1600" dirty="0">
              <a:latin typeface="Courier New"/>
              <a:cs typeface="Courier New"/>
            </a:endParaRPr>
          </a:p>
        </p:txBody>
      </p:sp>
      <p:sp>
        <p:nvSpPr>
          <p:cNvPr id="6" name="Rectangle 20"/>
          <p:cNvSpPr>
            <a:spLocks noChangeArrowheads="1"/>
          </p:cNvSpPr>
          <p:nvPr/>
        </p:nvSpPr>
        <p:spPr bwMode="auto">
          <a:xfrm>
            <a:off x="311150" y="2522364"/>
            <a:ext cx="8508850" cy="502189"/>
          </a:xfrm>
          <a:prstGeom prst="rect">
            <a:avLst/>
          </a:prstGeom>
          <a:solidFill>
            <a:srgbClr val="FFCC00"/>
          </a:solidFill>
          <a:ln w="9525">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 name="Rectangle 4"/>
          <p:cNvSpPr>
            <a:spLocks noChangeArrowheads="1"/>
          </p:cNvSpPr>
          <p:nvPr/>
        </p:nvSpPr>
        <p:spPr bwMode="auto">
          <a:xfrm>
            <a:off x="324000" y="2216617"/>
            <a:ext cx="8496000" cy="1210235"/>
          </a:xfrm>
          <a:prstGeom prst="rect">
            <a:avLst/>
          </a:prstGeom>
          <a:noFill/>
          <a:ln>
            <a:noFill/>
          </a:ln>
          <a:effectLst/>
        </p:spPr>
        <p:txBody>
          <a:bodyPr wrap="square">
            <a:noAutofit/>
          </a:bodyPr>
          <a:lstStyle/>
          <a:p>
            <a:r>
              <a:rPr lang="en-US" sz="1600" dirty="0" smtClean="0">
                <a:solidFill>
                  <a:srgbClr val="323D43"/>
                </a:solidFill>
                <a:latin typeface="Courier New" charset="0"/>
                <a:cs typeface="Courier New"/>
              </a:rPr>
              <a:t>&lt;</a:t>
            </a:r>
            <a:r>
              <a:rPr lang="en-US" sz="1600" b="1" dirty="0">
                <a:solidFill>
                  <a:srgbClr val="323D43"/>
                </a:solidFill>
                <a:latin typeface="Courier New" charset="0"/>
                <a:cs typeface="Courier New"/>
              </a:rPr>
              <a:t>binding</a:t>
            </a:r>
            <a:r>
              <a:rPr lang="en-US" sz="1600" dirty="0">
                <a:solidFill>
                  <a:srgbClr val="323D43"/>
                </a:solidFill>
                <a:latin typeface="Courier New" charset="0"/>
                <a:cs typeface="Courier New"/>
              </a:rPr>
              <a:t/>
            </a:r>
            <a:br>
              <a:rPr lang="en-US" sz="1600" dirty="0">
                <a:solidFill>
                  <a:srgbClr val="323D43"/>
                </a:solidFill>
                <a:latin typeface="Courier New" charset="0"/>
                <a:cs typeface="Courier New"/>
              </a:rPr>
            </a:br>
            <a:r>
              <a:rPr lang="en-US" sz="1600" dirty="0">
                <a:solidFill>
                  <a:srgbClr val="323D43"/>
                </a:solidFill>
                <a:latin typeface="Courier New" charset="0"/>
                <a:cs typeface="Courier New"/>
              </a:rPr>
              <a:t>  &lt;</a:t>
            </a:r>
            <a:r>
              <a:rPr lang="en-US" sz="1600" b="1" dirty="0" err="1">
                <a:solidFill>
                  <a:srgbClr val="323D43"/>
                </a:solidFill>
                <a:latin typeface="Courier New" charset="0"/>
                <a:cs typeface="Courier New"/>
              </a:rPr>
              <a:t>soap:binding</a:t>
            </a:r>
            <a:r>
              <a:rPr lang="en-US" sz="1600" dirty="0">
                <a:solidFill>
                  <a:srgbClr val="323D43"/>
                </a:solidFill>
                <a:latin typeface="Courier New" charset="0"/>
                <a:cs typeface="Courier New"/>
              </a:rPr>
              <a:t> </a:t>
            </a:r>
            <a:r>
              <a:rPr lang="en-US" sz="1600" dirty="0">
                <a:solidFill>
                  <a:srgbClr val="323D43"/>
                </a:solidFill>
                <a:latin typeface="Courier New" charset="0"/>
              </a:rPr>
              <a:t>transport="http://</a:t>
            </a:r>
            <a:r>
              <a:rPr lang="en-US" sz="1600" dirty="0" err="1">
                <a:solidFill>
                  <a:srgbClr val="323D43"/>
                </a:solidFill>
                <a:latin typeface="Courier New" charset="0"/>
              </a:rPr>
              <a:t>schemas.xmlsoap.org</a:t>
            </a:r>
            <a:r>
              <a:rPr lang="en-US" sz="1600" dirty="0">
                <a:solidFill>
                  <a:srgbClr val="323D43"/>
                </a:solidFill>
                <a:latin typeface="Courier New" charset="0"/>
              </a:rPr>
              <a:t>/soap/http”</a:t>
            </a:r>
            <a:br>
              <a:rPr lang="en-US" sz="1600" dirty="0">
                <a:solidFill>
                  <a:srgbClr val="323D43"/>
                </a:solidFill>
                <a:latin typeface="Courier New" charset="0"/>
              </a:rPr>
            </a:br>
            <a:r>
              <a:rPr lang="en-US" sz="1600" dirty="0">
                <a:solidFill>
                  <a:srgbClr val="323D43"/>
                </a:solidFill>
                <a:latin typeface="Courier New" charset="0"/>
              </a:rPr>
              <a:t>                </a:t>
            </a:r>
            <a:r>
              <a:rPr lang="en-US" sz="1600" b="1" dirty="0">
                <a:solidFill>
                  <a:srgbClr val="323D43"/>
                </a:solidFill>
                <a:latin typeface="Courier New" charset="0"/>
                <a:cs typeface="Courier New"/>
              </a:rPr>
              <a:t>style=</a:t>
            </a:r>
            <a:r>
              <a:rPr lang="en-US" sz="1600" b="1" dirty="0" smtClean="0">
                <a:solidFill>
                  <a:srgbClr val="323D43"/>
                </a:solidFill>
                <a:latin typeface="Courier New" charset="0"/>
                <a:cs typeface="Courier New"/>
              </a:rPr>
              <a:t>“document”</a:t>
            </a:r>
            <a:r>
              <a:rPr lang="en-US" sz="1600" dirty="0" smtClean="0">
                <a:solidFill>
                  <a:srgbClr val="323D43"/>
                </a:solidFill>
                <a:latin typeface="Courier New" charset="0"/>
                <a:cs typeface="Courier New"/>
              </a:rPr>
              <a:t>/</a:t>
            </a:r>
            <a:r>
              <a:rPr lang="en-US" sz="1600" dirty="0">
                <a:solidFill>
                  <a:srgbClr val="323D43"/>
                </a:solidFill>
                <a:latin typeface="Courier New" charset="0"/>
                <a:cs typeface="Courier New"/>
              </a:rPr>
              <a:t>&gt;</a:t>
            </a:r>
            <a:br>
              <a:rPr lang="en-US" sz="1600" dirty="0">
                <a:solidFill>
                  <a:srgbClr val="323D43"/>
                </a:solidFill>
                <a:latin typeface="Courier New" charset="0"/>
                <a:cs typeface="Courier New"/>
              </a:rPr>
            </a:br>
            <a:r>
              <a:rPr lang="en-US" sz="1600" dirty="0">
                <a:solidFill>
                  <a:srgbClr val="323D43"/>
                </a:solidFill>
                <a:latin typeface="Courier New" charset="0"/>
                <a:cs typeface="Courier New"/>
              </a:rPr>
              <a:t>...</a:t>
            </a:r>
            <a:endParaRPr lang="en-US" sz="1600" dirty="0">
              <a:solidFill>
                <a:srgbClr val="323D43"/>
              </a:solidFill>
              <a:latin typeface="Courier New"/>
              <a:cs typeface="Courier New"/>
            </a:endParaRPr>
          </a:p>
        </p:txBody>
      </p:sp>
    </p:spTree>
    <p:extLst>
      <p:ext uri="{BB962C8B-B14F-4D97-AF65-F5344CB8AC3E}">
        <p14:creationId xmlns:p14="http://schemas.microsoft.com/office/powerpoint/2010/main" val="17915990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WSDL 1.1 Document Style Binding Example</a:t>
            </a:r>
            <a:endParaRPr lang="en-US" dirty="0"/>
          </a:p>
        </p:txBody>
      </p:sp>
      <p:sp>
        <p:nvSpPr>
          <p:cNvPr id="3" name="Content Placeholder 2"/>
          <p:cNvSpPr>
            <a:spLocks noGrp="1"/>
          </p:cNvSpPr>
          <p:nvPr>
            <p:ph idx="1"/>
          </p:nvPr>
        </p:nvSpPr>
        <p:spPr>
          <a:xfrm>
            <a:off x="324000" y="1692000"/>
            <a:ext cx="8496000" cy="519294"/>
          </a:xfrm>
        </p:spPr>
        <p:txBody>
          <a:bodyPr/>
          <a:lstStyle/>
          <a:p>
            <a:pPr marL="0" indent="0">
              <a:buNone/>
            </a:pPr>
            <a:r>
              <a:rPr lang="en-US" dirty="0" smtClean="0"/>
              <a:t>This produces the following SOAP message:</a:t>
            </a:r>
            <a:endParaRPr lang="en-US" dirty="0"/>
          </a:p>
        </p:txBody>
      </p:sp>
      <p:sp>
        <p:nvSpPr>
          <p:cNvPr id="4" name="Rectangle 4"/>
          <p:cNvSpPr>
            <a:spLocks noChangeArrowheads="1"/>
          </p:cNvSpPr>
          <p:nvPr/>
        </p:nvSpPr>
        <p:spPr bwMode="auto">
          <a:xfrm>
            <a:off x="324000" y="2211294"/>
            <a:ext cx="8496000" cy="1673412"/>
          </a:xfrm>
          <a:prstGeom prst="rect">
            <a:avLst/>
          </a:prstGeom>
          <a:solidFill>
            <a:srgbClr val="99CC00"/>
          </a:solidFill>
          <a:ln>
            <a:noFill/>
          </a:ln>
          <a:effectLst/>
        </p:spPr>
        <p:txBody>
          <a:bodyPr wrap="square">
            <a:noAutofit/>
          </a:bodyPr>
          <a:lstStyle/>
          <a:p>
            <a:endParaRPr lang="en-US" sz="1600" b="0" dirty="0">
              <a:solidFill>
                <a:srgbClr val="323D43"/>
              </a:solidFill>
              <a:latin typeface="Courier New"/>
              <a:cs typeface="Courier New"/>
            </a:endParaRPr>
          </a:p>
        </p:txBody>
      </p:sp>
      <p:sp>
        <p:nvSpPr>
          <p:cNvPr id="6" name="Rectangle 20"/>
          <p:cNvSpPr>
            <a:spLocks noChangeArrowheads="1"/>
          </p:cNvSpPr>
          <p:nvPr/>
        </p:nvSpPr>
        <p:spPr bwMode="auto">
          <a:xfrm>
            <a:off x="311150" y="2773459"/>
            <a:ext cx="8508850" cy="502189"/>
          </a:xfrm>
          <a:prstGeom prst="rect">
            <a:avLst/>
          </a:prstGeom>
          <a:solidFill>
            <a:srgbClr val="FFCC00"/>
          </a:solidFill>
          <a:ln w="9525">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 name="Rectangle 4"/>
          <p:cNvSpPr>
            <a:spLocks noChangeArrowheads="1"/>
          </p:cNvSpPr>
          <p:nvPr/>
        </p:nvSpPr>
        <p:spPr bwMode="auto">
          <a:xfrm>
            <a:off x="324000" y="2211294"/>
            <a:ext cx="8496000" cy="1673412"/>
          </a:xfrm>
          <a:prstGeom prst="rect">
            <a:avLst/>
          </a:prstGeom>
          <a:noFill/>
          <a:ln>
            <a:noFill/>
          </a:ln>
          <a:effectLst/>
        </p:spPr>
        <p:txBody>
          <a:bodyPr wrap="square">
            <a:noAutofit/>
          </a:bodyPr>
          <a:lstStyle/>
          <a:p>
            <a:r>
              <a:rPr lang="en-US" sz="1600" dirty="0" smtClean="0">
                <a:solidFill>
                  <a:srgbClr val="323D43"/>
                </a:solidFill>
                <a:latin typeface="Courier New" charset="0"/>
              </a:rPr>
              <a:t>&lt;</a:t>
            </a:r>
            <a:r>
              <a:rPr lang="en-US" sz="1600" dirty="0" err="1" smtClean="0">
                <a:solidFill>
                  <a:srgbClr val="323D43"/>
                </a:solidFill>
                <a:latin typeface="Courier New" charset="0"/>
              </a:rPr>
              <a:t>env:Envelope</a:t>
            </a:r>
            <a:r>
              <a:rPr lang="en-US" sz="1600" dirty="0" smtClean="0">
                <a:solidFill>
                  <a:srgbClr val="323D43"/>
                </a:solidFill>
                <a:latin typeface="Courier New" charset="0"/>
              </a:rPr>
              <a:t> </a:t>
            </a:r>
            <a:r>
              <a:rPr lang="en-US" sz="1600" dirty="0" err="1">
                <a:solidFill>
                  <a:srgbClr val="323D43"/>
                </a:solidFill>
                <a:latin typeface="Courier New"/>
                <a:cs typeface="Courier New"/>
              </a:rPr>
              <a:t>xmlns:env</a:t>
            </a:r>
            <a:r>
              <a:rPr lang="en-US" sz="1600" dirty="0" smtClean="0">
                <a:solidFill>
                  <a:srgbClr val="323D43"/>
                </a:solidFill>
                <a:latin typeface="Courier New"/>
                <a:cs typeface="Courier New"/>
              </a:rPr>
              <a:t>=“http</a:t>
            </a:r>
            <a:r>
              <a:rPr lang="en-US" sz="1600" dirty="0">
                <a:solidFill>
                  <a:srgbClr val="323D43"/>
                </a:solidFill>
                <a:latin typeface="Courier New"/>
                <a:cs typeface="Courier New"/>
              </a:rPr>
              <a:t>://</a:t>
            </a:r>
            <a:r>
              <a:rPr lang="en-US" sz="1600" dirty="0" err="1">
                <a:solidFill>
                  <a:srgbClr val="323D43"/>
                </a:solidFill>
                <a:latin typeface="Courier New"/>
                <a:cs typeface="Courier New"/>
              </a:rPr>
              <a:t>schemas.xmlsoap.org</a:t>
            </a:r>
            <a:r>
              <a:rPr lang="en-US" sz="1600" dirty="0">
                <a:solidFill>
                  <a:srgbClr val="323D43"/>
                </a:solidFill>
                <a:latin typeface="Courier New"/>
                <a:cs typeface="Courier New"/>
              </a:rPr>
              <a:t>/soap/envelope</a:t>
            </a:r>
            <a:r>
              <a:rPr lang="ja-JP" altLang="en-US" sz="1600" dirty="0" smtClean="0">
                <a:solidFill>
                  <a:srgbClr val="323D43"/>
                </a:solidFill>
                <a:latin typeface="Courier New"/>
                <a:cs typeface="Courier New"/>
              </a:rPr>
              <a:t>”</a:t>
            </a:r>
            <a:r>
              <a:rPr lang="en-US" sz="1600" dirty="0" smtClean="0">
                <a:solidFill>
                  <a:srgbClr val="323D43"/>
                </a:solidFill>
                <a:latin typeface="Courier New" charset="0"/>
              </a:rPr>
              <a:t>&gt;</a:t>
            </a:r>
          </a:p>
          <a:p>
            <a:r>
              <a:rPr lang="en-US" sz="1600" dirty="0">
                <a:solidFill>
                  <a:srgbClr val="323D43"/>
                </a:solidFill>
                <a:latin typeface="Courier New" charset="0"/>
              </a:rPr>
              <a:t> </a:t>
            </a:r>
            <a:r>
              <a:rPr lang="en-US" sz="1600" dirty="0" smtClean="0">
                <a:solidFill>
                  <a:srgbClr val="323D43"/>
                </a:solidFill>
                <a:latin typeface="Courier New" charset="0"/>
              </a:rPr>
              <a:t> &lt;</a:t>
            </a:r>
            <a:r>
              <a:rPr lang="en-US" sz="1600" dirty="0" err="1" smtClean="0">
                <a:solidFill>
                  <a:srgbClr val="323D43"/>
                </a:solidFill>
                <a:latin typeface="Courier New" charset="0"/>
              </a:rPr>
              <a:t>env:Body</a:t>
            </a:r>
            <a:r>
              <a:rPr lang="en-US" sz="1600" dirty="0" smtClean="0">
                <a:solidFill>
                  <a:srgbClr val="323D43"/>
                </a:solidFill>
                <a:latin typeface="Courier New" charset="0"/>
              </a:rPr>
              <a:t>&gt;</a:t>
            </a:r>
          </a:p>
          <a:p>
            <a:r>
              <a:rPr lang="en-US" sz="1600" dirty="0" smtClean="0">
                <a:solidFill>
                  <a:srgbClr val="323D43"/>
                </a:solidFill>
                <a:latin typeface="Courier New" charset="0"/>
              </a:rPr>
              <a:t>    &lt;station&gt;TK-421&lt;/station&gt;</a:t>
            </a:r>
          </a:p>
          <a:p>
            <a:r>
              <a:rPr lang="en-US" sz="1600" dirty="0">
                <a:solidFill>
                  <a:srgbClr val="323D43"/>
                </a:solidFill>
                <a:latin typeface="Courier New" charset="0"/>
              </a:rPr>
              <a:t> </a:t>
            </a:r>
            <a:r>
              <a:rPr lang="en-US" sz="1600" dirty="0" smtClean="0">
                <a:solidFill>
                  <a:srgbClr val="323D43"/>
                </a:solidFill>
                <a:latin typeface="Courier New" charset="0"/>
              </a:rPr>
              <a:t>   &lt;temperature&gt;13.5&lt;/temperature&gt;</a:t>
            </a:r>
          </a:p>
          <a:p>
            <a:r>
              <a:rPr lang="en-US" sz="1600" dirty="0">
                <a:solidFill>
                  <a:srgbClr val="323D43"/>
                </a:solidFill>
                <a:latin typeface="Courier New" charset="0"/>
              </a:rPr>
              <a:t> </a:t>
            </a:r>
            <a:r>
              <a:rPr lang="en-US" sz="1600" dirty="0" smtClean="0">
                <a:solidFill>
                  <a:srgbClr val="323D43"/>
                </a:solidFill>
                <a:latin typeface="Courier New" charset="0"/>
              </a:rPr>
              <a:t> &lt;/</a:t>
            </a:r>
            <a:r>
              <a:rPr lang="en-US" sz="1600" dirty="0" err="1" smtClean="0">
                <a:solidFill>
                  <a:srgbClr val="323D43"/>
                </a:solidFill>
                <a:latin typeface="Courier New" charset="0"/>
              </a:rPr>
              <a:t>env:Body</a:t>
            </a:r>
            <a:r>
              <a:rPr lang="en-US" sz="1600" dirty="0" smtClean="0">
                <a:solidFill>
                  <a:srgbClr val="323D43"/>
                </a:solidFill>
                <a:latin typeface="Courier New" charset="0"/>
              </a:rPr>
              <a:t>&gt;</a:t>
            </a:r>
          </a:p>
          <a:p>
            <a:r>
              <a:rPr lang="en-US" sz="1600" dirty="0" smtClean="0">
                <a:solidFill>
                  <a:srgbClr val="323D43"/>
                </a:solidFill>
                <a:latin typeface="Courier New" charset="0"/>
              </a:rPr>
              <a:t>&lt;/</a:t>
            </a:r>
            <a:r>
              <a:rPr lang="en-US" sz="1600" dirty="0" err="1" smtClean="0">
                <a:solidFill>
                  <a:srgbClr val="323D43"/>
                </a:solidFill>
                <a:latin typeface="Courier New" charset="0"/>
              </a:rPr>
              <a:t>env:Envelope</a:t>
            </a:r>
            <a:r>
              <a:rPr lang="en-US" sz="1600" dirty="0">
                <a:solidFill>
                  <a:srgbClr val="323D43"/>
                </a:solidFill>
                <a:latin typeface="Courier New" charset="0"/>
              </a:rPr>
              <a:t>&gt;</a:t>
            </a:r>
            <a:endParaRPr lang="en-US" sz="1600" b="0" dirty="0">
              <a:solidFill>
                <a:srgbClr val="323D43"/>
              </a:solidFill>
              <a:latin typeface="Courier New"/>
              <a:cs typeface="Courier New"/>
            </a:endParaRPr>
          </a:p>
        </p:txBody>
      </p:sp>
    </p:spTree>
    <p:extLst>
      <p:ext uri="{BB962C8B-B14F-4D97-AF65-F5344CB8AC3E}">
        <p14:creationId xmlns:p14="http://schemas.microsoft.com/office/powerpoint/2010/main" val="8849253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p:txBody>
          <a:bodyPr/>
          <a:lstStyle/>
          <a:p>
            <a:r>
              <a:rPr lang="en-GB" dirty="0"/>
              <a:t>&lt;binding&gt; </a:t>
            </a:r>
            <a:r>
              <a:rPr lang="en-GB" dirty="0" smtClean="0"/>
              <a:t>in WSDL 2.0</a:t>
            </a:r>
            <a:endParaRPr lang="en-US" dirty="0"/>
          </a:p>
        </p:txBody>
      </p:sp>
      <p:sp>
        <p:nvSpPr>
          <p:cNvPr id="5" name="Rectangle 4"/>
          <p:cNvSpPr>
            <a:spLocks noChangeArrowheads="1"/>
          </p:cNvSpPr>
          <p:nvPr/>
        </p:nvSpPr>
        <p:spPr bwMode="auto">
          <a:xfrm>
            <a:off x="324000" y="1692000"/>
            <a:ext cx="8496000" cy="2566235"/>
          </a:xfrm>
          <a:prstGeom prst="rect">
            <a:avLst/>
          </a:prstGeom>
          <a:solidFill>
            <a:srgbClr val="99CC00"/>
          </a:solidFill>
          <a:ln>
            <a:noFill/>
          </a:ln>
          <a:effectLst/>
        </p:spPr>
        <p:txBody>
          <a:bodyPr wrap="square">
            <a:noAutofit/>
          </a:bodyPr>
          <a:lstStyle/>
          <a:p>
            <a:pPr>
              <a:spcBef>
                <a:spcPct val="20000"/>
              </a:spcBef>
            </a:pPr>
            <a:r>
              <a:rPr lang="en-US" sz="1600" dirty="0">
                <a:latin typeface="Courier New" charset="0"/>
              </a:rPr>
              <a:t>&lt;</a:t>
            </a:r>
            <a:r>
              <a:rPr lang="en-US" sz="1600" b="1" dirty="0">
                <a:latin typeface="Courier New" charset="0"/>
              </a:rPr>
              <a:t>binding</a:t>
            </a:r>
            <a:r>
              <a:rPr lang="en-US" sz="1600" dirty="0">
                <a:latin typeface="Courier New" charset="0"/>
              </a:rPr>
              <a:t> </a:t>
            </a:r>
            <a:r>
              <a:rPr lang="en-US" sz="1600" dirty="0" smtClean="0">
                <a:latin typeface="Courier New" charset="0"/>
              </a:rPr>
              <a:t/>
            </a:r>
            <a:br>
              <a:rPr lang="en-US" sz="1600" dirty="0" smtClean="0">
                <a:latin typeface="Courier New" charset="0"/>
              </a:rPr>
            </a:br>
            <a:r>
              <a:rPr lang="en-US" sz="1600" dirty="0" smtClean="0">
                <a:latin typeface="Courier New" charset="0"/>
              </a:rPr>
              <a:t>  name</a:t>
            </a:r>
            <a:r>
              <a:rPr lang="en-US" sz="1600" dirty="0">
                <a:latin typeface="Courier New" charset="0"/>
              </a:rPr>
              <a:t>="</a:t>
            </a:r>
            <a:r>
              <a:rPr lang="en-US" sz="1600" dirty="0" err="1" smtClean="0">
                <a:latin typeface="Courier New" charset="0"/>
              </a:rPr>
              <a:t>StockQuoteSoapBinding</a:t>
            </a:r>
            <a:r>
              <a:rPr lang="en-US" sz="1600" dirty="0" smtClean="0">
                <a:latin typeface="Courier New" charset="0"/>
              </a:rPr>
              <a:t>” </a:t>
            </a:r>
            <a:br>
              <a:rPr lang="en-US" sz="1600" dirty="0" smtClean="0">
                <a:latin typeface="Courier New" charset="0"/>
              </a:rPr>
            </a:br>
            <a:r>
              <a:rPr lang="en-US" sz="1600" dirty="0" smtClean="0">
                <a:latin typeface="Courier New" charset="0"/>
              </a:rPr>
              <a:t>  interface</a:t>
            </a:r>
            <a:r>
              <a:rPr lang="en-US" sz="1600" dirty="0">
                <a:latin typeface="Courier New" charset="0"/>
              </a:rPr>
              <a:t>="</a:t>
            </a:r>
            <a:r>
              <a:rPr lang="en-US" sz="1600" dirty="0" err="1">
                <a:latin typeface="Courier New" charset="0"/>
              </a:rPr>
              <a:t>tns:StockQuotePortType</a:t>
            </a:r>
            <a:r>
              <a:rPr lang="en-US" sz="1600" dirty="0">
                <a:latin typeface="Courier New" charset="0"/>
              </a:rPr>
              <a:t>"</a:t>
            </a:r>
            <a:br>
              <a:rPr lang="en-US" sz="1600" dirty="0">
                <a:latin typeface="Courier New" charset="0"/>
              </a:rPr>
            </a:br>
            <a:r>
              <a:rPr lang="en-US" sz="1600" dirty="0">
                <a:latin typeface="Courier New" charset="0"/>
              </a:rPr>
              <a:t>  </a:t>
            </a:r>
            <a:r>
              <a:rPr lang="en-US" sz="1600" dirty="0" smtClean="0">
                <a:latin typeface="Courier New" charset="0"/>
              </a:rPr>
              <a:t>type</a:t>
            </a:r>
            <a:r>
              <a:rPr lang="en-US" sz="1600" dirty="0">
                <a:latin typeface="Courier New" charset="0"/>
              </a:rPr>
              <a:t>="http://www.w3.org/ns/</a:t>
            </a:r>
            <a:r>
              <a:rPr lang="en-US" sz="1600" dirty="0" err="1">
                <a:latin typeface="Courier New" charset="0"/>
              </a:rPr>
              <a:t>wsdl</a:t>
            </a:r>
            <a:r>
              <a:rPr lang="en-US" sz="1600" dirty="0">
                <a:latin typeface="Courier New" charset="0"/>
              </a:rPr>
              <a:t>/soap"</a:t>
            </a:r>
            <a:br>
              <a:rPr lang="en-US" sz="1600" dirty="0">
                <a:latin typeface="Courier New" charset="0"/>
              </a:rPr>
            </a:br>
            <a:r>
              <a:rPr lang="en-US" sz="1600" dirty="0">
                <a:latin typeface="Courier New" charset="0"/>
              </a:rPr>
              <a:t>  </a:t>
            </a:r>
            <a:r>
              <a:rPr lang="en-US" sz="1600" dirty="0" err="1" smtClean="0">
                <a:latin typeface="Courier New" charset="0"/>
              </a:rPr>
              <a:t>wsoap:protocol</a:t>
            </a:r>
            <a:r>
              <a:rPr lang="en-US" sz="1600" dirty="0">
                <a:latin typeface="Courier New" charset="0"/>
              </a:rPr>
              <a:t>="http://www.w3.org/2003/05/soap/bindings/HTTP"&gt;</a:t>
            </a:r>
            <a:br>
              <a:rPr lang="en-US" sz="1600" dirty="0">
                <a:latin typeface="Courier New" charset="0"/>
              </a:rPr>
            </a:br>
            <a:r>
              <a:rPr lang="en-US" sz="1600" dirty="0">
                <a:latin typeface="Courier New" charset="0"/>
              </a:rPr>
              <a:t>  &lt;</a:t>
            </a:r>
            <a:r>
              <a:rPr lang="en-US" sz="1600" b="1" dirty="0">
                <a:latin typeface="Courier New" charset="0"/>
              </a:rPr>
              <a:t>operation</a:t>
            </a:r>
            <a:r>
              <a:rPr lang="en-US" sz="1600" dirty="0">
                <a:latin typeface="Courier New" charset="0"/>
              </a:rPr>
              <a:t> </a:t>
            </a:r>
            <a:br>
              <a:rPr lang="en-US" sz="1600" dirty="0">
                <a:latin typeface="Courier New" charset="0"/>
              </a:rPr>
            </a:br>
            <a:r>
              <a:rPr lang="en-US" sz="1600" dirty="0" smtClean="0">
                <a:latin typeface="Courier New" charset="0"/>
              </a:rPr>
              <a:t>    ref</a:t>
            </a:r>
            <a:r>
              <a:rPr lang="en-US" sz="1600" dirty="0">
                <a:latin typeface="Courier New" charset="0"/>
              </a:rPr>
              <a:t>="</a:t>
            </a:r>
            <a:r>
              <a:rPr lang="en-US" sz="1600" dirty="0" err="1">
                <a:latin typeface="Courier New" charset="0"/>
              </a:rPr>
              <a:t>GetLastTradePrice</a:t>
            </a:r>
            <a:r>
              <a:rPr lang="en-US" sz="1600" dirty="0">
                <a:latin typeface="Courier New" charset="0"/>
              </a:rPr>
              <a:t>"&gt;</a:t>
            </a:r>
            <a:br>
              <a:rPr lang="en-US" sz="1600" dirty="0">
                <a:latin typeface="Courier New" charset="0"/>
              </a:rPr>
            </a:br>
            <a:r>
              <a:rPr lang="en-US" sz="1600" dirty="0">
                <a:latin typeface="Courier New" charset="0"/>
              </a:rPr>
              <a:t>    </a:t>
            </a:r>
            <a:r>
              <a:rPr lang="en-US" sz="1600" dirty="0" err="1" smtClean="0">
                <a:latin typeface="Courier New" charset="0"/>
              </a:rPr>
              <a:t>wsoap:mep</a:t>
            </a:r>
            <a:r>
              <a:rPr lang="en-US" sz="1600" dirty="0">
                <a:latin typeface="Courier New" charset="0"/>
              </a:rPr>
              <a:t>="http://www.w3.org/2003/05/soap/</a:t>
            </a:r>
            <a:r>
              <a:rPr lang="en-US" sz="1600" dirty="0" err="1">
                <a:latin typeface="Courier New" charset="0"/>
              </a:rPr>
              <a:t>mep</a:t>
            </a:r>
            <a:r>
              <a:rPr lang="en-US" sz="1600" dirty="0">
                <a:latin typeface="Courier New" charset="0"/>
              </a:rPr>
              <a:t>/soap-response"&gt; </a:t>
            </a:r>
            <a:br>
              <a:rPr lang="en-US" sz="1600" dirty="0">
                <a:latin typeface="Courier New" charset="0"/>
              </a:rPr>
            </a:br>
            <a:r>
              <a:rPr lang="en-US" sz="1600" dirty="0">
                <a:latin typeface="Courier New" charset="0"/>
              </a:rPr>
              <a:t>  &lt;/</a:t>
            </a:r>
            <a:r>
              <a:rPr lang="en-US" sz="1600" b="1" dirty="0">
                <a:latin typeface="Courier New" charset="0"/>
              </a:rPr>
              <a:t>operation</a:t>
            </a:r>
            <a:r>
              <a:rPr lang="en-US" sz="1600" dirty="0">
                <a:latin typeface="Courier New" charset="0"/>
              </a:rPr>
              <a:t>&gt;</a:t>
            </a:r>
            <a:br>
              <a:rPr lang="en-US" sz="1600" dirty="0">
                <a:latin typeface="Courier New" charset="0"/>
              </a:rPr>
            </a:br>
            <a:r>
              <a:rPr lang="en-US" sz="1600" dirty="0">
                <a:latin typeface="Courier New" charset="0"/>
              </a:rPr>
              <a:t>&lt;/</a:t>
            </a:r>
            <a:r>
              <a:rPr lang="en-US" sz="1600" b="1" dirty="0">
                <a:latin typeface="Courier New" charset="0"/>
              </a:rPr>
              <a:t>binding</a:t>
            </a:r>
            <a:r>
              <a:rPr lang="en-US" sz="1600" dirty="0">
                <a:latin typeface="Courier New" charset="0"/>
              </a:rPr>
              <a:t>&gt; </a:t>
            </a:r>
            <a:endParaRPr lang="en-GB" sz="1600" dirty="0">
              <a:latin typeface="Courier New" charset="0"/>
            </a:endParaRPr>
          </a:p>
        </p:txBody>
      </p:sp>
    </p:spTree>
    <p:extLst>
      <p:ext uri="{BB962C8B-B14F-4D97-AF65-F5344CB8AC3E}">
        <p14:creationId xmlns:p14="http://schemas.microsoft.com/office/powerpoint/2010/main" val="2282806964"/>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Services</a:t>
            </a:r>
            <a:endParaRPr lang="en-US" dirty="0"/>
          </a:p>
        </p:txBody>
      </p:sp>
    </p:spTree>
    <p:extLst>
      <p:ext uri="{BB962C8B-B14F-4D97-AF65-F5344CB8AC3E}">
        <p14:creationId xmlns:p14="http://schemas.microsoft.com/office/powerpoint/2010/main" val="3166831746"/>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p:txBody>
          <a:bodyPr/>
          <a:lstStyle/>
          <a:p>
            <a:r>
              <a:rPr lang="en-GB" dirty="0" smtClean="0"/>
              <a:t>&lt;service&gt; in WSDL 1.1</a:t>
            </a:r>
            <a:endParaRPr lang="en-US" dirty="0"/>
          </a:p>
        </p:txBody>
      </p:sp>
      <p:sp>
        <p:nvSpPr>
          <p:cNvPr id="266243" name="Rectangle 3"/>
          <p:cNvSpPr>
            <a:spLocks noGrp="1" noChangeArrowheads="1"/>
          </p:cNvSpPr>
          <p:nvPr>
            <p:ph type="body" idx="1"/>
          </p:nvPr>
        </p:nvSpPr>
        <p:spPr/>
        <p:txBody>
          <a:bodyPr/>
          <a:lstStyle/>
          <a:p>
            <a:pPr marL="0" indent="0">
              <a:buNone/>
            </a:pPr>
            <a:r>
              <a:rPr lang="en-GB" dirty="0" smtClean="0"/>
              <a:t>The final component of a WSDL 1.1 file is the &lt;service&gt; element</a:t>
            </a:r>
          </a:p>
          <a:p>
            <a:pPr marL="0" indent="0">
              <a:buNone/>
            </a:pPr>
            <a:r>
              <a:rPr lang="en-GB" dirty="0" smtClean="0"/>
              <a:t>The &lt;service&gt; element defines &lt;port&gt; elements that specify where requests should be sent</a:t>
            </a:r>
          </a:p>
          <a:p>
            <a:endParaRPr lang="en-GB" dirty="0" smtClean="0"/>
          </a:p>
          <a:p>
            <a:pPr marL="0" indent="0">
              <a:buNone/>
            </a:pPr>
            <a:endParaRPr lang="en-GB" dirty="0" smtClean="0"/>
          </a:p>
          <a:p>
            <a:pPr marL="0" indent="0">
              <a:buNone/>
            </a:pPr>
            <a:r>
              <a:rPr lang="en-GB" dirty="0" smtClean="0"/>
              <a:t>The &lt;</a:t>
            </a:r>
            <a:r>
              <a:rPr lang="en-GB" dirty="0" err="1" smtClean="0"/>
              <a:t>soap:address</a:t>
            </a:r>
            <a:r>
              <a:rPr lang="en-GB" dirty="0" smtClean="0"/>
              <a:t>&gt; </a:t>
            </a:r>
            <a:r>
              <a:rPr lang="en-GB" dirty="0" err="1" smtClean="0"/>
              <a:t>subelement</a:t>
            </a:r>
            <a:r>
              <a:rPr lang="en-GB" dirty="0" smtClean="0"/>
              <a:t> identifies the URL of the service</a:t>
            </a:r>
          </a:p>
          <a:p>
            <a:pPr marL="0" indent="0">
              <a:buNone/>
            </a:pPr>
            <a:r>
              <a:rPr lang="en-GB" dirty="0" smtClean="0"/>
              <a:t>The precise content of &lt;port&gt; elements will be dependent upon the mechanism, i.e. SOAP, HTTP or MIME</a:t>
            </a:r>
            <a:endParaRPr lang="en-GB" dirty="0"/>
          </a:p>
        </p:txBody>
      </p:sp>
      <p:sp>
        <p:nvSpPr>
          <p:cNvPr id="266244" name="Text Box 4"/>
          <p:cNvSpPr txBox="1">
            <a:spLocks noChangeArrowheads="1"/>
          </p:cNvSpPr>
          <p:nvPr/>
        </p:nvSpPr>
        <p:spPr bwMode="auto">
          <a:xfrm>
            <a:off x="324000" y="3559725"/>
            <a:ext cx="7129462" cy="1155700"/>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20000"/>
              </a:spcBef>
            </a:pPr>
            <a:r>
              <a:rPr lang="en-US" sz="1400" dirty="0">
                <a:latin typeface="Courier New" charset="0"/>
              </a:rPr>
              <a:t>&lt;</a:t>
            </a:r>
            <a:r>
              <a:rPr lang="en-US" sz="1400" b="1" dirty="0">
                <a:latin typeface="Courier New" charset="0"/>
              </a:rPr>
              <a:t>service</a:t>
            </a:r>
            <a:r>
              <a:rPr lang="en-US" sz="1400" dirty="0">
                <a:latin typeface="Courier New" charset="0"/>
              </a:rPr>
              <a:t> name="</a:t>
            </a:r>
            <a:r>
              <a:rPr lang="en-US" sz="1400" dirty="0" err="1">
                <a:latin typeface="Courier New" charset="0"/>
              </a:rPr>
              <a:t>StockQuoteService</a:t>
            </a:r>
            <a:r>
              <a:rPr lang="en-US" sz="1400" dirty="0">
                <a:latin typeface="Courier New" charset="0"/>
              </a:rPr>
              <a:t>"&gt;</a:t>
            </a:r>
            <a:br>
              <a:rPr lang="en-US" sz="1400" dirty="0">
                <a:latin typeface="Courier New" charset="0"/>
              </a:rPr>
            </a:br>
            <a:r>
              <a:rPr lang="en-US" sz="1400" dirty="0">
                <a:latin typeface="Courier New" charset="0"/>
              </a:rPr>
              <a:t>    &lt;</a:t>
            </a:r>
            <a:r>
              <a:rPr lang="en-US" sz="1400" b="1" dirty="0">
                <a:latin typeface="Courier New" charset="0"/>
              </a:rPr>
              <a:t>port</a:t>
            </a:r>
            <a:r>
              <a:rPr lang="en-US" sz="1400" dirty="0">
                <a:latin typeface="Courier New" charset="0"/>
              </a:rPr>
              <a:t> name="</a:t>
            </a:r>
            <a:r>
              <a:rPr lang="en-US" sz="1400" dirty="0" err="1">
                <a:latin typeface="Courier New" charset="0"/>
              </a:rPr>
              <a:t>StockQuotePort</a:t>
            </a:r>
            <a:r>
              <a:rPr lang="en-US" sz="1400" dirty="0">
                <a:latin typeface="Courier New" charset="0"/>
              </a:rPr>
              <a:t>" binding="</a:t>
            </a:r>
            <a:r>
              <a:rPr lang="en-US" sz="1400" dirty="0" err="1">
                <a:latin typeface="Courier New" charset="0"/>
              </a:rPr>
              <a:t>tns:StockQuoteBinding</a:t>
            </a:r>
            <a:r>
              <a:rPr lang="en-US" sz="1400" dirty="0">
                <a:latin typeface="Courier New" charset="0"/>
              </a:rPr>
              <a:t>"&gt;</a:t>
            </a:r>
            <a:br>
              <a:rPr lang="en-US" sz="1400" dirty="0">
                <a:latin typeface="Courier New" charset="0"/>
              </a:rPr>
            </a:br>
            <a:r>
              <a:rPr lang="en-US" sz="1400" dirty="0">
                <a:latin typeface="Courier New" charset="0"/>
              </a:rPr>
              <a:t>        &lt;</a:t>
            </a:r>
            <a:r>
              <a:rPr lang="en-US" sz="1400" b="1" dirty="0" err="1">
                <a:latin typeface="Courier New" charset="0"/>
              </a:rPr>
              <a:t>soap:address</a:t>
            </a:r>
            <a:r>
              <a:rPr lang="en-US" sz="1400" dirty="0">
                <a:latin typeface="Courier New" charset="0"/>
              </a:rPr>
              <a:t> location="http://</a:t>
            </a:r>
            <a:r>
              <a:rPr lang="en-US" sz="1400" dirty="0" err="1">
                <a:latin typeface="Courier New" charset="0"/>
              </a:rPr>
              <a:t>example.com</a:t>
            </a:r>
            <a:r>
              <a:rPr lang="en-US" sz="1400" dirty="0">
                <a:latin typeface="Courier New" charset="0"/>
              </a:rPr>
              <a:t>/</a:t>
            </a:r>
            <a:r>
              <a:rPr lang="en-US" sz="1400" dirty="0" err="1">
                <a:latin typeface="Courier New" charset="0"/>
              </a:rPr>
              <a:t>stockquote</a:t>
            </a:r>
            <a:r>
              <a:rPr lang="en-US" sz="1400" dirty="0">
                <a:latin typeface="Courier New" charset="0"/>
              </a:rPr>
              <a:t>"/&gt;</a:t>
            </a:r>
            <a:br>
              <a:rPr lang="en-US" sz="1400" dirty="0">
                <a:latin typeface="Courier New" charset="0"/>
              </a:rPr>
            </a:br>
            <a:r>
              <a:rPr lang="en-US" sz="1400" dirty="0">
                <a:latin typeface="Courier New" charset="0"/>
              </a:rPr>
              <a:t>    &lt;/</a:t>
            </a:r>
            <a:r>
              <a:rPr lang="en-US" sz="1400" b="1" dirty="0">
                <a:latin typeface="Courier New" charset="0"/>
              </a:rPr>
              <a:t>port</a:t>
            </a:r>
            <a:r>
              <a:rPr lang="en-US" sz="1400" dirty="0">
                <a:latin typeface="Courier New" charset="0"/>
              </a:rPr>
              <a:t>&gt;</a:t>
            </a:r>
            <a:br>
              <a:rPr lang="en-US" sz="1400" dirty="0">
                <a:latin typeface="Courier New" charset="0"/>
              </a:rPr>
            </a:br>
            <a:r>
              <a:rPr lang="en-US" sz="1400" dirty="0">
                <a:latin typeface="Courier New" charset="0"/>
              </a:rPr>
              <a:t>&lt;/</a:t>
            </a:r>
            <a:r>
              <a:rPr lang="en-US" sz="1400" b="1" dirty="0">
                <a:latin typeface="Courier New" charset="0"/>
              </a:rPr>
              <a:t>service</a:t>
            </a:r>
            <a:r>
              <a:rPr lang="en-US" sz="1400" dirty="0">
                <a:latin typeface="Courier New" charset="0"/>
              </a:rPr>
              <a:t>&gt;</a:t>
            </a:r>
            <a:r>
              <a:rPr lang="en-US" sz="1400" b="1" dirty="0">
                <a:latin typeface="Courier New" charset="0"/>
              </a:rPr>
              <a:t> </a:t>
            </a:r>
            <a:endParaRPr lang="en-GB" sz="1400" b="1" dirty="0">
              <a:latin typeface="Courier New" charset="0"/>
            </a:endParaRPr>
          </a:p>
        </p:txBody>
      </p:sp>
      <p:grpSp>
        <p:nvGrpSpPr>
          <p:cNvPr id="266247" name="Group 7"/>
          <p:cNvGrpSpPr>
            <a:grpSpLocks/>
          </p:cNvGrpSpPr>
          <p:nvPr/>
        </p:nvGrpSpPr>
        <p:grpSpPr bwMode="auto">
          <a:xfrm>
            <a:off x="4267200" y="3178725"/>
            <a:ext cx="3429000" cy="1143000"/>
            <a:chOff x="2688" y="1776"/>
            <a:chExt cx="2160" cy="720"/>
          </a:xfrm>
        </p:grpSpPr>
        <p:sp>
          <p:nvSpPr>
            <p:cNvPr id="266245" name="Oval 5"/>
            <p:cNvSpPr>
              <a:spLocks noChangeArrowheads="1"/>
            </p:cNvSpPr>
            <p:nvPr/>
          </p:nvSpPr>
          <p:spPr bwMode="auto">
            <a:xfrm>
              <a:off x="2688" y="2256"/>
              <a:ext cx="2160" cy="24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66246" name="Line 6"/>
            <p:cNvSpPr>
              <a:spLocks noChangeShapeType="1"/>
            </p:cNvSpPr>
            <p:nvPr/>
          </p:nvSpPr>
          <p:spPr bwMode="auto">
            <a:xfrm flipH="1" flipV="1">
              <a:off x="3191" y="1776"/>
              <a:ext cx="553" cy="480"/>
            </a:xfrm>
            <a:prstGeom prst="line">
              <a:avLst/>
            </a:prstGeom>
            <a:noFill/>
            <a:ln w="571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grpSp>
    </p:spTree>
    <p:extLst>
      <p:ext uri="{BB962C8B-B14F-4D97-AF65-F5344CB8AC3E}">
        <p14:creationId xmlns:p14="http://schemas.microsoft.com/office/powerpoint/2010/main" val="33445562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662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p:txBody>
          <a:bodyPr/>
          <a:lstStyle/>
          <a:p>
            <a:r>
              <a:rPr lang="en-GB" dirty="0" smtClean="0"/>
              <a:t>&lt;service&gt; in WSDL 2.0</a:t>
            </a:r>
            <a:endParaRPr lang="en-US" dirty="0"/>
          </a:p>
        </p:txBody>
      </p:sp>
      <p:sp>
        <p:nvSpPr>
          <p:cNvPr id="266243" name="Rectangle 3"/>
          <p:cNvSpPr>
            <a:spLocks noGrp="1" noChangeArrowheads="1"/>
          </p:cNvSpPr>
          <p:nvPr>
            <p:ph type="body" idx="1"/>
          </p:nvPr>
        </p:nvSpPr>
        <p:spPr>
          <a:xfrm>
            <a:off x="324000" y="1692000"/>
            <a:ext cx="8496000" cy="668706"/>
          </a:xfrm>
        </p:spPr>
        <p:txBody>
          <a:bodyPr/>
          <a:lstStyle/>
          <a:p>
            <a:pPr marL="0" indent="0">
              <a:buNone/>
            </a:pPr>
            <a:r>
              <a:rPr lang="en-GB" dirty="0" smtClean="0"/>
              <a:t>WSDL 2.0 is similar, but refers to endpoints rather than ports</a:t>
            </a:r>
          </a:p>
          <a:p>
            <a:endParaRPr lang="en-GB" dirty="0" smtClean="0"/>
          </a:p>
          <a:p>
            <a:pPr marL="0" indent="0">
              <a:buNone/>
            </a:pPr>
            <a:endParaRPr lang="en-GB" dirty="0" smtClean="0"/>
          </a:p>
        </p:txBody>
      </p:sp>
      <p:sp>
        <p:nvSpPr>
          <p:cNvPr id="266244" name="Text Box 4"/>
          <p:cNvSpPr txBox="1">
            <a:spLocks noChangeArrowheads="1"/>
          </p:cNvSpPr>
          <p:nvPr/>
        </p:nvSpPr>
        <p:spPr bwMode="auto">
          <a:xfrm>
            <a:off x="324000" y="3559725"/>
            <a:ext cx="7129462" cy="1384995"/>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20000"/>
              </a:spcBef>
            </a:pPr>
            <a:r>
              <a:rPr lang="en-US" sz="1400" dirty="0">
                <a:latin typeface="Courier New" charset="0"/>
              </a:rPr>
              <a:t>&lt;</a:t>
            </a:r>
            <a:r>
              <a:rPr lang="en-US" sz="1400" b="1" dirty="0">
                <a:latin typeface="Courier New" charset="0"/>
              </a:rPr>
              <a:t>service</a:t>
            </a:r>
            <a:r>
              <a:rPr lang="en-US" sz="1400" dirty="0">
                <a:latin typeface="Courier New" charset="0"/>
              </a:rPr>
              <a:t> name="</a:t>
            </a:r>
            <a:r>
              <a:rPr lang="en-US" sz="1400" dirty="0" err="1" smtClean="0">
                <a:latin typeface="Courier New" charset="0"/>
              </a:rPr>
              <a:t>StockQuoteService</a:t>
            </a:r>
            <a:r>
              <a:rPr lang="en-US" sz="1400" dirty="0" smtClean="0">
                <a:latin typeface="Courier New" charset="0"/>
              </a:rPr>
              <a:t>”</a:t>
            </a:r>
            <a:br>
              <a:rPr lang="en-US" sz="1400" dirty="0" smtClean="0">
                <a:latin typeface="Courier New" charset="0"/>
              </a:rPr>
            </a:br>
            <a:r>
              <a:rPr lang="en-US" sz="1400" dirty="0" smtClean="0">
                <a:latin typeface="Courier New" charset="0"/>
              </a:rPr>
              <a:t>        </a:t>
            </a:r>
            <a:r>
              <a:rPr lang="en-US" sz="1400" dirty="0">
                <a:latin typeface="Courier New" charset="0"/>
              </a:rPr>
              <a:t> interface</a:t>
            </a:r>
            <a:r>
              <a:rPr lang="en-US" sz="1400" dirty="0" smtClean="0">
                <a:latin typeface="Courier New" charset="0"/>
              </a:rPr>
              <a:t>=”</a:t>
            </a:r>
            <a:r>
              <a:rPr lang="en-US" sz="1400" dirty="0" err="1" smtClean="0">
                <a:latin typeface="Courier New" charset="0"/>
              </a:rPr>
              <a:t>StockQuotePortType</a:t>
            </a:r>
            <a:r>
              <a:rPr lang="en-US" sz="1400" dirty="0" smtClean="0">
                <a:latin typeface="Courier New" charset="0"/>
              </a:rPr>
              <a:t>"&gt;</a:t>
            </a:r>
            <a:r>
              <a:rPr lang="en-US" sz="1400" dirty="0">
                <a:latin typeface="Courier New" charset="0"/>
              </a:rPr>
              <a:t/>
            </a:r>
            <a:br>
              <a:rPr lang="en-US" sz="1400" dirty="0">
                <a:latin typeface="Courier New" charset="0"/>
              </a:rPr>
            </a:br>
            <a:r>
              <a:rPr lang="en-US" sz="1400" dirty="0" smtClean="0">
                <a:latin typeface="Courier New" charset="0"/>
              </a:rPr>
              <a:t>  &lt;</a:t>
            </a:r>
            <a:r>
              <a:rPr lang="en-US" sz="1400" b="1" dirty="0" smtClean="0">
                <a:latin typeface="Courier New" charset="0"/>
              </a:rPr>
              <a:t>endpoint </a:t>
            </a:r>
            <a:r>
              <a:rPr lang="en-US" sz="1400" dirty="0" smtClean="0">
                <a:latin typeface="Courier New" charset="0"/>
              </a:rPr>
              <a:t>name</a:t>
            </a:r>
            <a:r>
              <a:rPr lang="en-US" sz="1400" dirty="0">
                <a:latin typeface="Courier New" charset="0"/>
              </a:rPr>
              <a:t>="</a:t>
            </a:r>
            <a:r>
              <a:rPr lang="en-US" sz="1400" dirty="0" err="1" smtClean="0">
                <a:latin typeface="Courier New" charset="0"/>
              </a:rPr>
              <a:t>StockQuotePort</a:t>
            </a:r>
            <a:r>
              <a:rPr lang="en-US" sz="1400" dirty="0" smtClean="0">
                <a:latin typeface="Courier New" charset="0"/>
              </a:rPr>
              <a:t>”</a:t>
            </a:r>
            <a:br>
              <a:rPr lang="en-US" sz="1400" dirty="0" smtClean="0">
                <a:latin typeface="Courier New" charset="0"/>
              </a:rPr>
            </a:br>
            <a:r>
              <a:rPr lang="en-US" sz="1400" dirty="0" smtClean="0">
                <a:latin typeface="Courier New" charset="0"/>
              </a:rPr>
              <a:t>            binding</a:t>
            </a:r>
            <a:r>
              <a:rPr lang="en-US" sz="1400" dirty="0">
                <a:latin typeface="Courier New" charset="0"/>
              </a:rPr>
              <a:t>="</a:t>
            </a:r>
            <a:r>
              <a:rPr lang="en-US" sz="1400" dirty="0" err="1" smtClean="0">
                <a:latin typeface="Courier New" charset="0"/>
              </a:rPr>
              <a:t>tns:StockQuoteBinding</a:t>
            </a:r>
            <a:r>
              <a:rPr lang="en-US" sz="1400" dirty="0" smtClean="0">
                <a:latin typeface="Courier New" charset="0"/>
              </a:rPr>
              <a:t>”</a:t>
            </a:r>
            <a:br>
              <a:rPr lang="en-US" sz="1400" dirty="0" smtClean="0">
                <a:latin typeface="Courier New" charset="0"/>
              </a:rPr>
            </a:br>
            <a:r>
              <a:rPr lang="en-US" sz="1400" dirty="0" smtClean="0">
                <a:latin typeface="Courier New" charset="0"/>
              </a:rPr>
              <a:t>            address=</a:t>
            </a:r>
            <a:r>
              <a:rPr lang="en-US" sz="1400" dirty="0">
                <a:latin typeface="Courier New" charset="0"/>
              </a:rPr>
              <a:t>"http://</a:t>
            </a:r>
            <a:r>
              <a:rPr lang="en-US" sz="1400" dirty="0" err="1">
                <a:latin typeface="Courier New" charset="0"/>
              </a:rPr>
              <a:t>example.com</a:t>
            </a:r>
            <a:r>
              <a:rPr lang="en-US" sz="1400" dirty="0">
                <a:latin typeface="Courier New" charset="0"/>
              </a:rPr>
              <a:t>/</a:t>
            </a:r>
            <a:r>
              <a:rPr lang="en-US" sz="1400" dirty="0" err="1">
                <a:latin typeface="Courier New" charset="0"/>
              </a:rPr>
              <a:t>stockquote</a:t>
            </a:r>
            <a:r>
              <a:rPr lang="en-US" sz="1400" dirty="0">
                <a:latin typeface="Courier New" charset="0"/>
              </a:rPr>
              <a:t>"/&gt;</a:t>
            </a:r>
            <a:br>
              <a:rPr lang="en-US" sz="1400" dirty="0">
                <a:latin typeface="Courier New" charset="0"/>
              </a:rPr>
            </a:br>
            <a:r>
              <a:rPr lang="en-US" sz="1400" dirty="0" smtClean="0">
                <a:latin typeface="Courier New" charset="0"/>
              </a:rPr>
              <a:t>&lt;</a:t>
            </a:r>
            <a:r>
              <a:rPr lang="en-US" sz="1400" dirty="0">
                <a:latin typeface="Courier New" charset="0"/>
              </a:rPr>
              <a:t>/</a:t>
            </a:r>
            <a:r>
              <a:rPr lang="en-US" sz="1400" b="1" dirty="0">
                <a:latin typeface="Courier New" charset="0"/>
              </a:rPr>
              <a:t>service</a:t>
            </a:r>
            <a:r>
              <a:rPr lang="en-US" sz="1400" dirty="0">
                <a:latin typeface="Courier New" charset="0"/>
              </a:rPr>
              <a:t>&gt;</a:t>
            </a:r>
            <a:r>
              <a:rPr lang="en-US" sz="1400" b="1" dirty="0">
                <a:latin typeface="Courier New" charset="0"/>
              </a:rPr>
              <a:t> </a:t>
            </a:r>
            <a:endParaRPr lang="en-GB" sz="1400" b="1" dirty="0">
              <a:latin typeface="Courier New" charset="0"/>
            </a:endParaRPr>
          </a:p>
        </p:txBody>
      </p:sp>
    </p:spTree>
    <p:extLst>
      <p:ext uri="{BB962C8B-B14F-4D97-AF65-F5344CB8AC3E}">
        <p14:creationId xmlns:p14="http://schemas.microsoft.com/office/powerpoint/2010/main" val="314354592"/>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WSDL 1.1 </a:t>
            </a:r>
            <a:r>
              <a:rPr lang="en-US" dirty="0" err="1" smtClean="0"/>
              <a:t>vs</a:t>
            </a:r>
            <a:r>
              <a:rPr lang="en-US" dirty="0" smtClean="0"/>
              <a:t> WSDL 2.0</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65978217"/>
              </p:ext>
            </p:extLst>
          </p:nvPr>
        </p:nvGraphicFramePr>
        <p:xfrm>
          <a:off x="323850" y="1692274"/>
          <a:ext cx="8496300" cy="4404830"/>
        </p:xfrm>
        <a:graphic>
          <a:graphicData uri="http://schemas.openxmlformats.org/drawingml/2006/table">
            <a:tbl>
              <a:tblPr firstRow="1" bandRow="1">
                <a:tableStyleId>{7E9639D4-E3E2-4D34-9284-5A2195B3D0D7}</a:tableStyleId>
              </a:tblPr>
              <a:tblGrid>
                <a:gridCol w="4248150"/>
                <a:gridCol w="4248150"/>
              </a:tblGrid>
              <a:tr h="440483">
                <a:tc>
                  <a:txBody>
                    <a:bodyPr/>
                    <a:lstStyle/>
                    <a:p>
                      <a:r>
                        <a:rPr lang="en-US" dirty="0" smtClean="0"/>
                        <a:t>WSDL 1.1</a:t>
                      </a:r>
                      <a:endParaRPr lang="en-US" dirty="0"/>
                    </a:p>
                  </a:txBody>
                  <a:tcPr/>
                </a:tc>
                <a:tc>
                  <a:txBody>
                    <a:bodyPr/>
                    <a:lstStyle/>
                    <a:p>
                      <a:r>
                        <a:rPr lang="en-US" dirty="0" smtClean="0"/>
                        <a:t>WSDL 2.0</a:t>
                      </a:r>
                      <a:endParaRPr lang="en-US" dirty="0"/>
                    </a:p>
                  </a:txBody>
                  <a:tcPr/>
                </a:tc>
              </a:tr>
              <a:tr h="440483">
                <a:tc>
                  <a:txBody>
                    <a:bodyPr/>
                    <a:lstStyle/>
                    <a:p>
                      <a:r>
                        <a:rPr lang="en-US" dirty="0" smtClean="0"/>
                        <a:t>Ports</a:t>
                      </a:r>
                      <a:endParaRPr lang="en-US" dirty="0"/>
                    </a:p>
                  </a:txBody>
                  <a:tcPr/>
                </a:tc>
                <a:tc>
                  <a:txBody>
                    <a:bodyPr/>
                    <a:lstStyle/>
                    <a:p>
                      <a:r>
                        <a:rPr lang="en-US" dirty="0" smtClean="0"/>
                        <a:t>Endpoints</a:t>
                      </a:r>
                      <a:endParaRPr lang="en-US" dirty="0"/>
                    </a:p>
                  </a:txBody>
                  <a:tcPr/>
                </a:tc>
              </a:tr>
              <a:tr h="440483">
                <a:tc>
                  <a:txBody>
                    <a:bodyPr/>
                    <a:lstStyle/>
                    <a:p>
                      <a:r>
                        <a:rPr lang="en-US" dirty="0" err="1" smtClean="0"/>
                        <a:t>PortTypes</a:t>
                      </a:r>
                      <a:endParaRPr lang="en-US" dirty="0"/>
                    </a:p>
                  </a:txBody>
                  <a:tcPr/>
                </a:tc>
                <a:tc>
                  <a:txBody>
                    <a:bodyPr/>
                    <a:lstStyle/>
                    <a:p>
                      <a:r>
                        <a:rPr lang="en-US" dirty="0" smtClean="0"/>
                        <a:t>Interfaces</a:t>
                      </a:r>
                      <a:endParaRPr lang="en-US" dirty="0"/>
                    </a:p>
                  </a:txBody>
                  <a:tcPr/>
                </a:tc>
              </a:tr>
              <a:tr h="440483">
                <a:tc>
                  <a:txBody>
                    <a:bodyPr/>
                    <a:lstStyle/>
                    <a:p>
                      <a:endParaRPr lang="en-US"/>
                    </a:p>
                  </a:txBody>
                  <a:tcPr/>
                </a:tc>
                <a:tc>
                  <a:txBody>
                    <a:bodyPr/>
                    <a:lstStyle/>
                    <a:p>
                      <a:r>
                        <a:rPr lang="en-US" dirty="0" smtClean="0"/>
                        <a:t>Support for interface inheritance</a:t>
                      </a:r>
                      <a:endParaRPr lang="en-US" dirty="0"/>
                    </a:p>
                  </a:txBody>
                  <a:tcPr/>
                </a:tc>
              </a:tr>
              <a:tr h="440483">
                <a:tc>
                  <a:txBody>
                    <a:bodyPr/>
                    <a:lstStyle/>
                    <a:p>
                      <a:r>
                        <a:rPr lang="en-US" dirty="0" smtClean="0"/>
                        <a:t>Supports operator</a:t>
                      </a:r>
                      <a:r>
                        <a:rPr lang="en-US" baseline="0" dirty="0" smtClean="0"/>
                        <a:t> overloading</a:t>
                      </a:r>
                      <a:endParaRPr lang="en-US" dirty="0"/>
                    </a:p>
                  </a:txBody>
                  <a:tcPr/>
                </a:tc>
                <a:tc>
                  <a:txBody>
                    <a:bodyPr/>
                    <a:lstStyle/>
                    <a:p>
                      <a:r>
                        <a:rPr lang="en-US" dirty="0" smtClean="0"/>
                        <a:t>Removed operator overloading</a:t>
                      </a:r>
                      <a:endParaRPr lang="en-US" dirty="0"/>
                    </a:p>
                  </a:txBody>
                  <a:tcPr/>
                </a:tc>
              </a:tr>
              <a:tr h="440483">
                <a:tc>
                  <a:txBody>
                    <a:bodyPr/>
                    <a:lstStyle/>
                    <a:p>
                      <a:r>
                        <a:rPr lang="en-US" dirty="0" smtClean="0"/>
                        <a:t>Messages composed of  Parts</a:t>
                      </a:r>
                      <a:endParaRPr lang="en-US" dirty="0"/>
                    </a:p>
                  </a:txBody>
                  <a:tcPr/>
                </a:tc>
                <a:tc>
                  <a:txBody>
                    <a:bodyPr/>
                    <a:lstStyle/>
                    <a:p>
                      <a:r>
                        <a:rPr lang="en-US" dirty="0" smtClean="0"/>
                        <a:t>Messages defined through types</a:t>
                      </a:r>
                      <a:endParaRPr lang="en-US" dirty="0"/>
                    </a:p>
                  </a:txBody>
                  <a:tcPr/>
                </a:tc>
              </a:tr>
              <a:tr h="440483">
                <a:tc>
                  <a:txBody>
                    <a:bodyPr/>
                    <a:lstStyle/>
                    <a:p>
                      <a:r>
                        <a:rPr lang="en-US" dirty="0" smtClean="0"/>
                        <a:t>Operations as top-level elements</a:t>
                      </a:r>
                      <a:endParaRPr lang="en-US" dirty="0"/>
                    </a:p>
                  </a:txBody>
                  <a:tcPr/>
                </a:tc>
                <a:tc>
                  <a:txBody>
                    <a:bodyPr/>
                    <a:lstStyle/>
                    <a:p>
                      <a:r>
                        <a:rPr lang="en-US" dirty="0" smtClean="0"/>
                        <a:t>Operations nested inside interfaces</a:t>
                      </a:r>
                      <a:endParaRPr lang="en-US" dirty="0"/>
                    </a:p>
                  </a:txBody>
                  <a:tcPr/>
                </a:tc>
              </a:tr>
              <a:tr h="440483">
                <a:tc>
                  <a:txBody>
                    <a:bodyPr/>
                    <a:lstStyle/>
                    <a:p>
                      <a:r>
                        <a:rPr lang="en-US" dirty="0" smtClean="0"/>
                        <a:t>Ports as top-level elements</a:t>
                      </a:r>
                      <a:endParaRPr lang="en-US" dirty="0"/>
                    </a:p>
                  </a:txBody>
                  <a:tcPr/>
                </a:tc>
                <a:tc>
                  <a:txBody>
                    <a:bodyPr/>
                    <a:lstStyle/>
                    <a:p>
                      <a:r>
                        <a:rPr lang="en-US" dirty="0" smtClean="0"/>
                        <a:t>Endpoints nested inside bindings</a:t>
                      </a:r>
                      <a:endParaRPr lang="en-US" dirty="0"/>
                    </a:p>
                  </a:txBody>
                  <a:tcPr/>
                </a:tc>
              </a:tr>
              <a:tr h="440483">
                <a:tc>
                  <a:txBody>
                    <a:bodyPr/>
                    <a:lstStyle/>
                    <a:p>
                      <a:r>
                        <a:rPr lang="en-US" dirty="0" smtClean="0"/>
                        <a:t>4 Transmission Primitives</a:t>
                      </a:r>
                      <a:endParaRPr lang="en-US" dirty="0"/>
                    </a:p>
                  </a:txBody>
                  <a:tcPr/>
                </a:tc>
                <a:tc>
                  <a:txBody>
                    <a:bodyPr/>
                    <a:lstStyle/>
                    <a:p>
                      <a:r>
                        <a:rPr lang="en-US" dirty="0" smtClean="0"/>
                        <a:t>9 Message</a:t>
                      </a:r>
                      <a:r>
                        <a:rPr lang="en-US" baseline="0" dirty="0" smtClean="0"/>
                        <a:t> Exchange Patterns</a:t>
                      </a:r>
                      <a:endParaRPr lang="en-US" dirty="0"/>
                    </a:p>
                  </a:txBody>
                  <a:tcPr/>
                </a:tc>
              </a:tr>
              <a:tr h="440483">
                <a:tc>
                  <a:txBody>
                    <a:bodyPr/>
                    <a:lstStyle/>
                    <a:p>
                      <a:endParaRPr lang="en-US"/>
                    </a:p>
                  </a:txBody>
                  <a:tcPr/>
                </a:tc>
                <a:tc>
                  <a:txBody>
                    <a:bodyPr/>
                    <a:lstStyle/>
                    <a:p>
                      <a:r>
                        <a:rPr lang="en-US" dirty="0" smtClean="0"/>
                        <a:t>Features and Properties</a:t>
                      </a:r>
                      <a:endParaRPr lang="en-US" dirty="0"/>
                    </a:p>
                  </a:txBody>
                  <a:tcPr/>
                </a:tc>
              </a:tr>
            </a:tbl>
          </a:graphicData>
        </a:graphic>
      </p:graphicFrame>
    </p:spTree>
    <p:extLst>
      <p:ext uri="{BB962C8B-B14F-4D97-AF65-F5344CB8AC3E}">
        <p14:creationId xmlns:p14="http://schemas.microsoft.com/office/powerpoint/2010/main" val="1845025987"/>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WSDL 1.1</a:t>
            </a:r>
            <a:br>
              <a:rPr lang="en-US" dirty="0" smtClean="0"/>
            </a:br>
            <a:r>
              <a:rPr lang="en-US" dirty="0" smtClean="0"/>
              <a:t>Example</a:t>
            </a:r>
            <a:endParaRPr lang="en-US" dirty="0"/>
          </a:p>
        </p:txBody>
      </p:sp>
    </p:spTree>
    <p:extLst>
      <p:ext uri="{BB962C8B-B14F-4D97-AF65-F5344CB8AC3E}">
        <p14:creationId xmlns:p14="http://schemas.microsoft.com/office/powerpoint/2010/main" val="3620444385"/>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p:txBody>
          <a:bodyPr/>
          <a:lstStyle/>
          <a:p>
            <a:r>
              <a:rPr lang="en-GB"/>
              <a:t>	Overview of HelloService</a:t>
            </a:r>
          </a:p>
        </p:txBody>
      </p:sp>
      <p:pic>
        <p:nvPicPr>
          <p:cNvPr id="27546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676400"/>
            <a:ext cx="6096000" cy="3986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extLst>
      <p:ext uri="{BB962C8B-B14F-4D97-AF65-F5344CB8AC3E}">
        <p14:creationId xmlns:p14="http://schemas.microsoft.com/office/powerpoint/2010/main" val="404472974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WSDL 1.0</a:t>
            </a:r>
            <a:endParaRPr lang="en-US" dirty="0"/>
          </a:p>
        </p:txBody>
      </p:sp>
      <p:sp>
        <p:nvSpPr>
          <p:cNvPr id="3" name="Content Placeholder 2"/>
          <p:cNvSpPr>
            <a:spLocks noGrp="1"/>
          </p:cNvSpPr>
          <p:nvPr>
            <p:ph idx="1"/>
          </p:nvPr>
        </p:nvSpPr>
        <p:spPr/>
        <p:txBody>
          <a:bodyPr/>
          <a:lstStyle/>
          <a:p>
            <a:pPr marL="0" indent="0">
              <a:buNone/>
            </a:pPr>
            <a:r>
              <a:rPr lang="en-US" dirty="0" smtClean="0"/>
              <a:t>Developed by IBM, Microsoft and </a:t>
            </a:r>
            <a:r>
              <a:rPr lang="en-US" dirty="0" err="1" smtClean="0"/>
              <a:t>Ariba</a:t>
            </a:r>
            <a:r>
              <a:rPr lang="en-US" dirty="0" smtClean="0"/>
              <a:t> in 2000</a:t>
            </a:r>
          </a:p>
          <a:p>
            <a:pPr marL="0" indent="0">
              <a:buNone/>
            </a:pPr>
            <a:r>
              <a:rPr lang="en-US" dirty="0" smtClean="0"/>
              <a:t>Combined two existing service description languages</a:t>
            </a:r>
          </a:p>
          <a:p>
            <a:pPr lvl="1"/>
            <a:r>
              <a:rPr lang="en-US" dirty="0"/>
              <a:t>Network Application Service Specification </a:t>
            </a:r>
            <a:r>
              <a:rPr lang="en-US" dirty="0" smtClean="0"/>
              <a:t>Language (IBM)</a:t>
            </a:r>
          </a:p>
          <a:p>
            <a:pPr lvl="1"/>
            <a:r>
              <a:rPr lang="en-US" dirty="0"/>
              <a:t>Service Description </a:t>
            </a:r>
            <a:r>
              <a:rPr lang="en-US" dirty="0" smtClean="0"/>
              <a:t>Language (Microsoft)</a:t>
            </a:r>
            <a:endParaRPr lang="en-US" dirty="0"/>
          </a:p>
        </p:txBody>
      </p:sp>
    </p:spTree>
    <p:extLst>
      <p:ext uri="{BB962C8B-B14F-4D97-AF65-F5344CB8AC3E}">
        <p14:creationId xmlns:p14="http://schemas.microsoft.com/office/powerpoint/2010/main" val="148799432"/>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4"/>
          <p:cNvSpPr>
            <a:spLocks noChangeArrowheads="1"/>
          </p:cNvSpPr>
          <p:nvPr/>
        </p:nvSpPr>
        <p:spPr bwMode="auto">
          <a:xfrm>
            <a:off x="324000" y="1676400"/>
            <a:ext cx="8496000" cy="4469088"/>
          </a:xfrm>
          <a:prstGeom prst="rect">
            <a:avLst/>
          </a:prstGeom>
          <a:solidFill>
            <a:srgbClr val="99CC00"/>
          </a:solidFill>
          <a:ln>
            <a:noFill/>
          </a:ln>
          <a:effectLst/>
        </p:spPr>
        <p:txBody>
          <a:bodyPr wrap="square">
            <a:noAutofit/>
          </a:bodyPr>
          <a:lstStyle/>
          <a:p>
            <a:endParaRPr lang="en-US" sz="1600" dirty="0">
              <a:latin typeface="Courier New" charset="0"/>
            </a:endParaRPr>
          </a:p>
        </p:txBody>
      </p:sp>
      <p:sp>
        <p:nvSpPr>
          <p:cNvPr id="2" name="Title 1"/>
          <p:cNvSpPr>
            <a:spLocks noGrp="1"/>
          </p:cNvSpPr>
          <p:nvPr>
            <p:ph type="title"/>
          </p:nvPr>
        </p:nvSpPr>
        <p:spPr/>
        <p:txBody>
          <a:bodyPr/>
          <a:lstStyle/>
          <a:p>
            <a:r>
              <a:rPr lang="en-US" dirty="0" smtClean="0"/>
              <a:t>definitions</a:t>
            </a:r>
            <a:endParaRPr lang="en-US" dirty="0"/>
          </a:p>
        </p:txBody>
      </p:sp>
      <p:sp>
        <p:nvSpPr>
          <p:cNvPr id="10" name="Rectangle 20"/>
          <p:cNvSpPr>
            <a:spLocks noChangeArrowheads="1"/>
          </p:cNvSpPr>
          <p:nvPr/>
        </p:nvSpPr>
        <p:spPr bwMode="auto">
          <a:xfrm>
            <a:off x="311150" y="2246987"/>
            <a:ext cx="8508850" cy="502189"/>
          </a:xfrm>
          <a:prstGeom prst="rect">
            <a:avLst/>
          </a:prstGeom>
          <a:solidFill>
            <a:srgbClr val="FFCC00"/>
          </a:solidFill>
          <a:ln w="9525">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 name="Rectangle 4"/>
          <p:cNvSpPr>
            <a:spLocks noChangeArrowheads="1"/>
          </p:cNvSpPr>
          <p:nvPr/>
        </p:nvSpPr>
        <p:spPr bwMode="auto">
          <a:xfrm>
            <a:off x="324000" y="1692000"/>
            <a:ext cx="8496000" cy="4469088"/>
          </a:xfrm>
          <a:prstGeom prst="rect">
            <a:avLst/>
          </a:prstGeom>
          <a:noFill/>
          <a:ln>
            <a:noFill/>
          </a:ln>
          <a:effectLst/>
        </p:spPr>
        <p:txBody>
          <a:bodyPr wrap="square">
            <a:noAutofit/>
          </a:bodyPr>
          <a:lstStyle/>
          <a:p>
            <a:r>
              <a:rPr lang="en-US" sz="1600" dirty="0">
                <a:solidFill>
                  <a:srgbClr val="323D43"/>
                </a:solidFill>
                <a:latin typeface="Courier New" charset="0"/>
              </a:rPr>
              <a:t>&lt;?xml version="1.0" encoding="UTF-8"?&gt; </a:t>
            </a:r>
          </a:p>
          <a:p>
            <a:r>
              <a:rPr lang="en-US" sz="1600" dirty="0">
                <a:solidFill>
                  <a:srgbClr val="323D43"/>
                </a:solidFill>
                <a:latin typeface="Courier New" charset="0"/>
              </a:rPr>
              <a:t>&lt;</a:t>
            </a:r>
            <a:r>
              <a:rPr lang="en-US" sz="1600" b="1" dirty="0">
                <a:solidFill>
                  <a:srgbClr val="323D43"/>
                </a:solidFill>
                <a:latin typeface="Courier New" charset="0"/>
              </a:rPr>
              <a:t>definitions</a:t>
            </a:r>
            <a:r>
              <a:rPr lang="en-US" sz="1600" dirty="0">
                <a:solidFill>
                  <a:srgbClr val="323D43"/>
                </a:solidFill>
                <a:latin typeface="Courier New" charset="0"/>
              </a:rPr>
              <a:t> name="</a:t>
            </a:r>
            <a:r>
              <a:rPr lang="en-US" sz="1600" dirty="0" err="1">
                <a:solidFill>
                  <a:srgbClr val="323D43"/>
                </a:solidFill>
                <a:latin typeface="Courier New" charset="0"/>
              </a:rPr>
              <a:t>HelloService</a:t>
            </a:r>
            <a:r>
              <a:rPr lang="en-US" sz="1600" dirty="0">
                <a:solidFill>
                  <a:srgbClr val="323D43"/>
                </a:solidFill>
                <a:latin typeface="Courier New" charset="0"/>
              </a:rPr>
              <a:t>" </a:t>
            </a:r>
            <a:br>
              <a:rPr lang="en-US" sz="1600" dirty="0">
                <a:solidFill>
                  <a:srgbClr val="323D43"/>
                </a:solidFill>
                <a:latin typeface="Courier New" charset="0"/>
              </a:rPr>
            </a:br>
            <a:r>
              <a:rPr lang="en-US" sz="1600" dirty="0">
                <a:solidFill>
                  <a:srgbClr val="323D43"/>
                </a:solidFill>
                <a:latin typeface="Courier New" charset="0"/>
              </a:rPr>
              <a:t>  </a:t>
            </a:r>
            <a:r>
              <a:rPr lang="en-US" sz="1600" dirty="0" err="1">
                <a:solidFill>
                  <a:srgbClr val="323D43"/>
                </a:solidFill>
                <a:latin typeface="Courier New" charset="0"/>
              </a:rPr>
              <a:t>targetNamespace</a:t>
            </a:r>
            <a:r>
              <a:rPr lang="en-US" sz="1600" dirty="0">
                <a:solidFill>
                  <a:srgbClr val="323D43"/>
                </a:solidFill>
                <a:latin typeface="Courier New" charset="0"/>
              </a:rPr>
              <a:t>="http://</a:t>
            </a:r>
            <a:r>
              <a:rPr lang="en-US" sz="1600" dirty="0" err="1" smtClean="0">
                <a:solidFill>
                  <a:srgbClr val="323D43"/>
                </a:solidFill>
                <a:latin typeface="Courier New" charset="0"/>
              </a:rPr>
              <a:t>www.example.org</a:t>
            </a:r>
            <a:r>
              <a:rPr lang="en-US" sz="1600" dirty="0" smtClean="0">
                <a:solidFill>
                  <a:srgbClr val="323D43"/>
                </a:solidFill>
                <a:latin typeface="Courier New" charset="0"/>
              </a:rPr>
              <a:t>/</a:t>
            </a:r>
            <a:r>
              <a:rPr lang="en-US" sz="1600" dirty="0" err="1">
                <a:solidFill>
                  <a:srgbClr val="323D43"/>
                </a:solidFill>
                <a:latin typeface="Courier New" charset="0"/>
              </a:rPr>
              <a:t>HelloService.wsdl</a:t>
            </a:r>
            <a:r>
              <a:rPr lang="en-US" sz="1600" dirty="0">
                <a:solidFill>
                  <a:srgbClr val="323D43"/>
                </a:solidFill>
                <a:latin typeface="Courier New" charset="0"/>
              </a:rPr>
              <a:t>" </a:t>
            </a:r>
            <a:br>
              <a:rPr lang="en-US" sz="1600" dirty="0">
                <a:solidFill>
                  <a:srgbClr val="323D43"/>
                </a:solidFill>
                <a:latin typeface="Courier New" charset="0"/>
              </a:rPr>
            </a:br>
            <a:r>
              <a:rPr lang="en-US" sz="1600" dirty="0">
                <a:solidFill>
                  <a:srgbClr val="323D43"/>
                </a:solidFill>
                <a:latin typeface="Courier New" charset="0"/>
              </a:rPr>
              <a:t>  </a:t>
            </a:r>
            <a:r>
              <a:rPr lang="en-US" sz="1600" dirty="0" err="1">
                <a:solidFill>
                  <a:srgbClr val="323D43"/>
                </a:solidFill>
                <a:latin typeface="Courier New" charset="0"/>
              </a:rPr>
              <a:t>xmlns:tns</a:t>
            </a:r>
            <a:r>
              <a:rPr lang="en-US" sz="1600" dirty="0">
                <a:solidFill>
                  <a:srgbClr val="323D43"/>
                </a:solidFill>
                <a:latin typeface="Courier New" charset="0"/>
              </a:rPr>
              <a:t>="http://</a:t>
            </a:r>
            <a:r>
              <a:rPr lang="en-US" sz="1600" dirty="0" err="1" smtClean="0">
                <a:solidFill>
                  <a:srgbClr val="323D43"/>
                </a:solidFill>
                <a:latin typeface="Courier New" charset="0"/>
              </a:rPr>
              <a:t>www.example.org</a:t>
            </a:r>
            <a:r>
              <a:rPr lang="en-US" sz="1600" dirty="0" smtClean="0">
                <a:solidFill>
                  <a:srgbClr val="323D43"/>
                </a:solidFill>
                <a:latin typeface="Courier New" charset="0"/>
              </a:rPr>
              <a:t>/</a:t>
            </a:r>
            <a:r>
              <a:rPr lang="en-US" sz="1600" dirty="0" err="1" smtClean="0">
                <a:solidFill>
                  <a:srgbClr val="323D43"/>
                </a:solidFill>
                <a:latin typeface="Courier New" charset="0"/>
              </a:rPr>
              <a:t>HelloService.wsdl</a:t>
            </a:r>
            <a:r>
              <a:rPr lang="en-US" sz="1600" dirty="0" smtClean="0">
                <a:solidFill>
                  <a:srgbClr val="323D43"/>
                </a:solidFill>
                <a:latin typeface="Courier New" charset="0"/>
              </a:rPr>
              <a:t>”</a:t>
            </a:r>
            <a:r>
              <a:rPr lang="en-US" sz="1600" dirty="0">
                <a:solidFill>
                  <a:srgbClr val="323D43"/>
                </a:solidFill>
                <a:latin typeface="Courier New" charset="0"/>
              </a:rPr>
              <a:t/>
            </a:r>
            <a:br>
              <a:rPr lang="en-US" sz="1600" dirty="0">
                <a:solidFill>
                  <a:srgbClr val="323D43"/>
                </a:solidFill>
                <a:latin typeface="Courier New" charset="0"/>
              </a:rPr>
            </a:br>
            <a:r>
              <a:rPr lang="en-US" sz="1600" dirty="0" smtClean="0">
                <a:solidFill>
                  <a:srgbClr val="323D43"/>
                </a:solidFill>
                <a:latin typeface="Courier New" charset="0"/>
              </a:rPr>
              <a:t>  </a:t>
            </a:r>
            <a:r>
              <a:rPr lang="en-US" sz="1600" dirty="0" err="1" smtClean="0">
                <a:solidFill>
                  <a:srgbClr val="323D43"/>
                </a:solidFill>
                <a:latin typeface="Courier New" charset="0"/>
              </a:rPr>
              <a:t>xmlns</a:t>
            </a:r>
            <a:r>
              <a:rPr lang="en-US" sz="1600" dirty="0">
                <a:solidFill>
                  <a:srgbClr val="323D43"/>
                </a:solidFill>
                <a:latin typeface="Courier New" charset="0"/>
              </a:rPr>
              <a:t>="http://</a:t>
            </a:r>
            <a:r>
              <a:rPr lang="en-US" sz="1600" dirty="0" err="1">
                <a:solidFill>
                  <a:srgbClr val="323D43"/>
                </a:solidFill>
                <a:latin typeface="Courier New" charset="0"/>
              </a:rPr>
              <a:t>schemas.xmlsoap.org</a:t>
            </a:r>
            <a:r>
              <a:rPr lang="en-US" sz="1600" dirty="0">
                <a:solidFill>
                  <a:srgbClr val="323D43"/>
                </a:solidFill>
                <a:latin typeface="Courier New" charset="0"/>
              </a:rPr>
              <a:t>/</a:t>
            </a:r>
            <a:r>
              <a:rPr lang="en-US" sz="1600" dirty="0" err="1">
                <a:solidFill>
                  <a:srgbClr val="323D43"/>
                </a:solidFill>
                <a:latin typeface="Courier New" charset="0"/>
              </a:rPr>
              <a:t>wsdl</a:t>
            </a:r>
            <a:r>
              <a:rPr lang="en-US" sz="1600" dirty="0">
                <a:solidFill>
                  <a:srgbClr val="323D43"/>
                </a:solidFill>
                <a:latin typeface="Courier New" charset="0"/>
              </a:rPr>
              <a:t>/" </a:t>
            </a:r>
            <a:br>
              <a:rPr lang="en-US" sz="1600" dirty="0">
                <a:solidFill>
                  <a:srgbClr val="323D43"/>
                </a:solidFill>
                <a:latin typeface="Courier New" charset="0"/>
              </a:rPr>
            </a:br>
            <a:r>
              <a:rPr lang="en-US" sz="1600" dirty="0">
                <a:solidFill>
                  <a:srgbClr val="323D43"/>
                </a:solidFill>
                <a:latin typeface="Courier New" charset="0"/>
              </a:rPr>
              <a:t>  </a:t>
            </a:r>
            <a:r>
              <a:rPr lang="en-US" sz="1600" dirty="0" err="1">
                <a:solidFill>
                  <a:srgbClr val="323D43"/>
                </a:solidFill>
                <a:latin typeface="Courier New" charset="0"/>
              </a:rPr>
              <a:t>xmlns:soap</a:t>
            </a:r>
            <a:r>
              <a:rPr lang="en-US" sz="1600" dirty="0">
                <a:solidFill>
                  <a:srgbClr val="323D43"/>
                </a:solidFill>
                <a:latin typeface="Courier New" charset="0"/>
              </a:rPr>
              <a:t>="http://</a:t>
            </a:r>
            <a:r>
              <a:rPr lang="en-US" sz="1600" dirty="0" err="1">
                <a:solidFill>
                  <a:srgbClr val="323D43"/>
                </a:solidFill>
                <a:latin typeface="Courier New" charset="0"/>
              </a:rPr>
              <a:t>schemas.xmlsoap.org</a:t>
            </a:r>
            <a:r>
              <a:rPr lang="en-US" sz="1600" dirty="0">
                <a:solidFill>
                  <a:srgbClr val="323D43"/>
                </a:solidFill>
                <a:latin typeface="Courier New" charset="0"/>
              </a:rPr>
              <a:t>/</a:t>
            </a:r>
            <a:r>
              <a:rPr lang="en-US" sz="1600" dirty="0" err="1">
                <a:solidFill>
                  <a:srgbClr val="323D43"/>
                </a:solidFill>
                <a:latin typeface="Courier New" charset="0"/>
              </a:rPr>
              <a:t>wsdl</a:t>
            </a:r>
            <a:r>
              <a:rPr lang="en-US" sz="1600" dirty="0">
                <a:solidFill>
                  <a:srgbClr val="323D43"/>
                </a:solidFill>
                <a:latin typeface="Courier New" charset="0"/>
              </a:rPr>
              <a:t>/soap</a:t>
            </a:r>
            <a:r>
              <a:rPr lang="en-US" sz="1600" dirty="0" smtClean="0">
                <a:solidFill>
                  <a:srgbClr val="323D43"/>
                </a:solidFill>
                <a:latin typeface="Courier New" charset="0"/>
              </a:rPr>
              <a:t>/”</a:t>
            </a:r>
            <a:r>
              <a:rPr lang="en-US" sz="1600" dirty="0">
                <a:solidFill>
                  <a:srgbClr val="323D43"/>
                </a:solidFill>
                <a:latin typeface="Courier New" charset="0"/>
              </a:rPr>
              <a:t/>
            </a:r>
            <a:br>
              <a:rPr lang="en-US" sz="1600" dirty="0">
                <a:solidFill>
                  <a:srgbClr val="323D43"/>
                </a:solidFill>
                <a:latin typeface="Courier New" charset="0"/>
              </a:rPr>
            </a:br>
            <a:r>
              <a:rPr lang="en-US" sz="1600" dirty="0">
                <a:solidFill>
                  <a:srgbClr val="323D43"/>
                </a:solidFill>
                <a:latin typeface="Courier New" charset="0"/>
              </a:rPr>
              <a:t>  </a:t>
            </a:r>
            <a:r>
              <a:rPr lang="en-US" sz="1600" dirty="0" err="1" smtClean="0">
                <a:solidFill>
                  <a:srgbClr val="323D43"/>
                </a:solidFill>
                <a:latin typeface="Courier New" charset="0"/>
              </a:rPr>
              <a:t>xmlns:xs</a:t>
            </a:r>
            <a:r>
              <a:rPr lang="en-US" sz="1600" dirty="0" smtClean="0">
                <a:solidFill>
                  <a:srgbClr val="323D43"/>
                </a:solidFill>
                <a:latin typeface="Courier New" charset="0"/>
              </a:rPr>
              <a:t>=</a:t>
            </a:r>
            <a:r>
              <a:rPr lang="en-US" sz="1600" dirty="0">
                <a:solidFill>
                  <a:srgbClr val="323D43"/>
                </a:solidFill>
                <a:latin typeface="Courier New" charset="0"/>
              </a:rPr>
              <a:t>"http://www.w3.org/2001/</a:t>
            </a:r>
            <a:r>
              <a:rPr lang="en-US" sz="1600" dirty="0" err="1">
                <a:solidFill>
                  <a:srgbClr val="323D43"/>
                </a:solidFill>
                <a:latin typeface="Courier New" charset="0"/>
              </a:rPr>
              <a:t>XMLSchema</a:t>
            </a:r>
            <a:r>
              <a:rPr lang="en-US" sz="1600" dirty="0">
                <a:solidFill>
                  <a:srgbClr val="323D43"/>
                </a:solidFill>
                <a:latin typeface="Courier New" charset="0"/>
              </a:rPr>
              <a:t>”&gt;</a:t>
            </a:r>
            <a:br>
              <a:rPr lang="en-US" sz="1600" dirty="0">
                <a:solidFill>
                  <a:srgbClr val="323D43"/>
                </a:solidFill>
                <a:latin typeface="Courier New" charset="0"/>
              </a:rPr>
            </a:br>
            <a:r>
              <a:rPr lang="en-US" sz="1600" dirty="0" smtClean="0">
                <a:solidFill>
                  <a:srgbClr val="323D43"/>
                </a:solidFill>
                <a:latin typeface="Courier New" charset="0"/>
              </a:rPr>
              <a:t/>
            </a:r>
            <a:br>
              <a:rPr lang="en-US" sz="1600" dirty="0" smtClean="0">
                <a:solidFill>
                  <a:srgbClr val="323D43"/>
                </a:solidFill>
                <a:latin typeface="Courier New" charset="0"/>
              </a:rPr>
            </a:br>
            <a:r>
              <a:rPr lang="en-US" sz="1600" dirty="0" smtClean="0">
                <a:solidFill>
                  <a:srgbClr val="323D43"/>
                </a:solidFill>
                <a:latin typeface="Courier New" charset="0"/>
              </a:rPr>
              <a:t>  </a:t>
            </a:r>
            <a:r>
              <a:rPr lang="en-US" sz="1600" i="1" dirty="0" smtClean="0">
                <a:solidFill>
                  <a:srgbClr val="323D43"/>
                </a:solidFill>
                <a:latin typeface="Courier New" charset="0"/>
              </a:rPr>
              <a:t>&lt;!–- messages --&gt;</a:t>
            </a:r>
          </a:p>
          <a:p>
            <a:endParaRPr lang="en-US" sz="1600" i="1" dirty="0" smtClean="0">
              <a:solidFill>
                <a:srgbClr val="323D43"/>
              </a:solidFill>
              <a:latin typeface="Courier New" charset="0"/>
            </a:endParaRPr>
          </a:p>
          <a:p>
            <a:r>
              <a:rPr lang="en-US" sz="1600" i="1" dirty="0" smtClean="0">
                <a:solidFill>
                  <a:srgbClr val="323D43"/>
                </a:solidFill>
                <a:latin typeface="Courier New" charset="0"/>
              </a:rPr>
              <a:t>  &lt;!– </a:t>
            </a:r>
            <a:r>
              <a:rPr lang="en-US" sz="1600" i="1" dirty="0" err="1" smtClean="0">
                <a:solidFill>
                  <a:srgbClr val="323D43"/>
                </a:solidFill>
                <a:latin typeface="Courier New" charset="0"/>
              </a:rPr>
              <a:t>portType</a:t>
            </a:r>
            <a:r>
              <a:rPr lang="en-US" sz="1600" i="1" dirty="0" smtClean="0">
                <a:solidFill>
                  <a:srgbClr val="323D43"/>
                </a:solidFill>
                <a:latin typeface="Courier New" charset="0"/>
              </a:rPr>
              <a:t> --&gt;</a:t>
            </a:r>
          </a:p>
          <a:p>
            <a:endParaRPr lang="en-US" sz="1600" i="1" dirty="0">
              <a:solidFill>
                <a:srgbClr val="323D43"/>
              </a:solidFill>
              <a:latin typeface="Courier New" charset="0"/>
            </a:endParaRPr>
          </a:p>
          <a:p>
            <a:r>
              <a:rPr lang="en-US" sz="1600" i="1" dirty="0" smtClean="0">
                <a:solidFill>
                  <a:srgbClr val="323D43"/>
                </a:solidFill>
                <a:latin typeface="Courier New" charset="0"/>
              </a:rPr>
              <a:t>  &lt;!– binding --&gt;</a:t>
            </a:r>
          </a:p>
          <a:p>
            <a:endParaRPr lang="en-US" sz="1600" i="1" dirty="0">
              <a:solidFill>
                <a:srgbClr val="323D43"/>
              </a:solidFill>
              <a:latin typeface="Courier New" charset="0"/>
            </a:endParaRPr>
          </a:p>
          <a:p>
            <a:r>
              <a:rPr lang="en-US" sz="1600" i="1" dirty="0" smtClean="0">
                <a:solidFill>
                  <a:srgbClr val="323D43"/>
                </a:solidFill>
                <a:latin typeface="Courier New" charset="0"/>
              </a:rPr>
              <a:t>  &lt;!– service --&gt;</a:t>
            </a:r>
            <a:endParaRPr lang="en-US" sz="1600" i="1" dirty="0">
              <a:solidFill>
                <a:srgbClr val="323D43"/>
              </a:solidFill>
              <a:latin typeface="Courier New" charset="0"/>
            </a:endParaRPr>
          </a:p>
          <a:p>
            <a:r>
              <a:rPr lang="en-US" sz="1600" dirty="0" smtClean="0">
                <a:solidFill>
                  <a:srgbClr val="323D43"/>
                </a:solidFill>
                <a:latin typeface="Courier New" charset="0"/>
              </a:rPr>
              <a:t/>
            </a:r>
            <a:br>
              <a:rPr lang="en-US" sz="1600" dirty="0" smtClean="0">
                <a:solidFill>
                  <a:srgbClr val="323D43"/>
                </a:solidFill>
                <a:latin typeface="Courier New" charset="0"/>
              </a:rPr>
            </a:br>
            <a:r>
              <a:rPr lang="en-US" sz="1600" dirty="0" smtClean="0">
                <a:solidFill>
                  <a:srgbClr val="323D43"/>
                </a:solidFill>
                <a:latin typeface="Courier New" charset="0"/>
              </a:rPr>
              <a:t>&lt;</a:t>
            </a:r>
            <a:r>
              <a:rPr lang="en-US" sz="1600" dirty="0">
                <a:solidFill>
                  <a:srgbClr val="323D43"/>
                </a:solidFill>
                <a:latin typeface="Courier New" charset="0"/>
              </a:rPr>
              <a:t>/</a:t>
            </a:r>
            <a:r>
              <a:rPr lang="en-US" sz="1600" b="1" dirty="0">
                <a:solidFill>
                  <a:srgbClr val="323D43"/>
                </a:solidFill>
                <a:latin typeface="Courier New" charset="0"/>
              </a:rPr>
              <a:t>definitions</a:t>
            </a:r>
            <a:r>
              <a:rPr lang="en-US" sz="1600" dirty="0" smtClean="0">
                <a:solidFill>
                  <a:srgbClr val="323D43"/>
                </a:solidFill>
                <a:latin typeface="Courier New" charset="0"/>
              </a:rPr>
              <a:t>&gt;</a:t>
            </a:r>
            <a:endParaRPr lang="en-US" sz="1600" dirty="0">
              <a:solidFill>
                <a:srgbClr val="323D43"/>
              </a:solidFill>
              <a:latin typeface="Courier New" charset="0"/>
            </a:endParaRPr>
          </a:p>
        </p:txBody>
      </p:sp>
      <p:sp>
        <p:nvSpPr>
          <p:cNvPr id="12" name="Line Callout 1 (Border and Accent Bar) 11"/>
          <p:cNvSpPr/>
          <p:nvPr/>
        </p:nvSpPr>
        <p:spPr bwMode="auto">
          <a:xfrm flipH="1">
            <a:off x="4885763" y="4362824"/>
            <a:ext cx="2134235" cy="672352"/>
          </a:xfrm>
          <a:prstGeom prst="accentBorderCallout1">
            <a:avLst>
              <a:gd name="adj1" fmla="val 45734"/>
              <a:gd name="adj2" fmla="val -8333"/>
              <a:gd name="adj3" fmla="val -277571"/>
              <a:gd name="adj4" fmla="val -70363"/>
            </a:avLst>
          </a:prstGeom>
          <a:solidFill>
            <a:schemeClr val="bg1"/>
          </a:solidFill>
          <a:ln w="12700" cap="flat" cmpd="sng" algn="ctr">
            <a:solidFill>
              <a:schemeClr val="tx1">
                <a:lumMod val="50000"/>
              </a:schemeClr>
            </a:solid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Georgia"/>
                <a:ea typeface="ＭＳ Ｐゴシック" pitchFamily="-106" charset="-128"/>
                <a:cs typeface="Georgia"/>
              </a:rPr>
              <a:t>define namespace for this service</a:t>
            </a:r>
            <a:endParaRPr kumimoji="0" lang="en-US" b="0" i="0" u="none" strike="noStrike" cap="none" normalizeH="0" baseline="0" dirty="0">
              <a:ln>
                <a:noFill/>
              </a:ln>
              <a:solidFill>
                <a:schemeClr val="tx1"/>
              </a:solidFill>
              <a:effectLst/>
              <a:latin typeface="Georgia"/>
              <a:ea typeface="ＭＳ Ｐゴシック" pitchFamily="-106" charset="-128"/>
              <a:cs typeface="Georgia"/>
            </a:endParaRPr>
          </a:p>
        </p:txBody>
      </p:sp>
    </p:spTree>
    <p:extLst>
      <p:ext uri="{BB962C8B-B14F-4D97-AF65-F5344CB8AC3E}">
        <p14:creationId xmlns:p14="http://schemas.microsoft.com/office/powerpoint/2010/main" val="21551064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a:t>
            </a:r>
            <a:endParaRPr lang="en-US" dirty="0"/>
          </a:p>
        </p:txBody>
      </p:sp>
      <p:sp>
        <p:nvSpPr>
          <p:cNvPr id="4" name="Rectangle 4"/>
          <p:cNvSpPr>
            <a:spLocks noChangeArrowheads="1"/>
          </p:cNvSpPr>
          <p:nvPr/>
        </p:nvSpPr>
        <p:spPr bwMode="auto">
          <a:xfrm>
            <a:off x="324000" y="1692000"/>
            <a:ext cx="8496000" cy="1864000"/>
          </a:xfrm>
          <a:prstGeom prst="rect">
            <a:avLst/>
          </a:prstGeom>
          <a:solidFill>
            <a:srgbClr val="99CC00"/>
          </a:solidFill>
          <a:ln>
            <a:noFill/>
          </a:ln>
          <a:effectLst/>
        </p:spPr>
        <p:txBody>
          <a:bodyPr wrap="square">
            <a:noAutofit/>
          </a:bodyPr>
          <a:lstStyle/>
          <a:p>
            <a:r>
              <a:rPr lang="en-US" sz="1600" dirty="0" smtClean="0">
                <a:solidFill>
                  <a:srgbClr val="323D43"/>
                </a:solidFill>
                <a:latin typeface="Courier New" charset="0"/>
              </a:rPr>
              <a:t>&lt;</a:t>
            </a:r>
            <a:r>
              <a:rPr lang="en-US" sz="1600" b="1" dirty="0">
                <a:solidFill>
                  <a:srgbClr val="323D43"/>
                </a:solidFill>
                <a:latin typeface="Courier New" charset="0"/>
              </a:rPr>
              <a:t>message</a:t>
            </a:r>
            <a:r>
              <a:rPr lang="en-US" sz="1600" dirty="0">
                <a:solidFill>
                  <a:srgbClr val="323D43"/>
                </a:solidFill>
                <a:latin typeface="Courier New" charset="0"/>
              </a:rPr>
              <a:t> name="</a:t>
            </a:r>
            <a:r>
              <a:rPr lang="en-US" sz="1600" dirty="0" err="1">
                <a:solidFill>
                  <a:srgbClr val="323D43"/>
                </a:solidFill>
                <a:latin typeface="Courier New" charset="0"/>
              </a:rPr>
              <a:t>SayHelloRequest</a:t>
            </a:r>
            <a:r>
              <a:rPr lang="en-US" sz="1600" dirty="0">
                <a:solidFill>
                  <a:srgbClr val="323D43"/>
                </a:solidFill>
                <a:latin typeface="Courier New" charset="0"/>
              </a:rPr>
              <a:t>”&gt;</a:t>
            </a:r>
            <a:br>
              <a:rPr lang="en-US" sz="1600" dirty="0">
                <a:solidFill>
                  <a:srgbClr val="323D43"/>
                </a:solidFill>
                <a:latin typeface="Courier New" charset="0"/>
              </a:rPr>
            </a:br>
            <a:r>
              <a:rPr lang="en-US" sz="1600" dirty="0" smtClean="0">
                <a:solidFill>
                  <a:srgbClr val="323D43"/>
                </a:solidFill>
                <a:latin typeface="Courier New" charset="0"/>
              </a:rPr>
              <a:t>  </a:t>
            </a:r>
            <a:r>
              <a:rPr lang="en-US" sz="1600" dirty="0">
                <a:solidFill>
                  <a:srgbClr val="323D43"/>
                </a:solidFill>
                <a:latin typeface="Courier New" charset="0"/>
              </a:rPr>
              <a:t>&lt;</a:t>
            </a:r>
            <a:r>
              <a:rPr lang="en-US" sz="1600" b="1" dirty="0">
                <a:solidFill>
                  <a:srgbClr val="323D43"/>
                </a:solidFill>
                <a:latin typeface="Courier New" charset="0"/>
              </a:rPr>
              <a:t>part</a:t>
            </a:r>
            <a:r>
              <a:rPr lang="en-US" sz="1600" dirty="0">
                <a:solidFill>
                  <a:srgbClr val="323D43"/>
                </a:solidFill>
                <a:latin typeface="Courier New" charset="0"/>
              </a:rPr>
              <a:t> name="</a:t>
            </a:r>
            <a:r>
              <a:rPr lang="en-US" sz="1600" dirty="0" err="1">
                <a:solidFill>
                  <a:srgbClr val="323D43"/>
                </a:solidFill>
                <a:latin typeface="Courier New" charset="0"/>
              </a:rPr>
              <a:t>firstName</a:t>
            </a:r>
            <a:r>
              <a:rPr lang="en-US" sz="1600" dirty="0">
                <a:solidFill>
                  <a:srgbClr val="323D43"/>
                </a:solidFill>
                <a:latin typeface="Courier New" charset="0"/>
              </a:rPr>
              <a:t>" type="</a:t>
            </a:r>
            <a:r>
              <a:rPr lang="en-US" sz="1600" dirty="0" err="1" smtClean="0">
                <a:solidFill>
                  <a:srgbClr val="323D43"/>
                </a:solidFill>
                <a:latin typeface="Courier New" charset="0"/>
              </a:rPr>
              <a:t>xs:string</a:t>
            </a:r>
            <a:r>
              <a:rPr lang="en-US" sz="1600" dirty="0">
                <a:solidFill>
                  <a:srgbClr val="323D43"/>
                </a:solidFill>
                <a:latin typeface="Courier New" charset="0"/>
              </a:rPr>
              <a:t>"/&gt; </a:t>
            </a:r>
          </a:p>
          <a:p>
            <a:r>
              <a:rPr lang="en-US" sz="1600" dirty="0" smtClean="0">
                <a:solidFill>
                  <a:srgbClr val="323D43"/>
                </a:solidFill>
                <a:latin typeface="Courier New" charset="0"/>
              </a:rPr>
              <a:t>&lt;</a:t>
            </a:r>
            <a:r>
              <a:rPr lang="en-US" sz="1600" dirty="0">
                <a:solidFill>
                  <a:srgbClr val="323D43"/>
                </a:solidFill>
                <a:latin typeface="Courier New" charset="0"/>
              </a:rPr>
              <a:t>/</a:t>
            </a:r>
            <a:r>
              <a:rPr lang="en-US" sz="1600" b="1" dirty="0">
                <a:solidFill>
                  <a:srgbClr val="323D43"/>
                </a:solidFill>
                <a:latin typeface="Courier New" charset="0"/>
              </a:rPr>
              <a:t>message</a:t>
            </a:r>
            <a:r>
              <a:rPr lang="en-US" sz="1600" dirty="0" smtClean="0">
                <a:solidFill>
                  <a:srgbClr val="323D43"/>
                </a:solidFill>
                <a:latin typeface="Courier New" charset="0"/>
              </a:rPr>
              <a:t>&gt;</a:t>
            </a:r>
            <a:br>
              <a:rPr lang="en-US" sz="1600" dirty="0" smtClean="0">
                <a:solidFill>
                  <a:srgbClr val="323D43"/>
                </a:solidFill>
                <a:latin typeface="Courier New" charset="0"/>
              </a:rPr>
            </a:br>
            <a:endParaRPr lang="en-US" sz="1600" dirty="0">
              <a:solidFill>
                <a:srgbClr val="323D43"/>
              </a:solidFill>
              <a:latin typeface="Courier New" charset="0"/>
            </a:endParaRPr>
          </a:p>
          <a:p>
            <a:r>
              <a:rPr lang="en-US" sz="1600" dirty="0" smtClean="0">
                <a:solidFill>
                  <a:srgbClr val="323D43"/>
                </a:solidFill>
                <a:latin typeface="Courier New" charset="0"/>
              </a:rPr>
              <a:t>&lt;</a:t>
            </a:r>
            <a:r>
              <a:rPr lang="en-US" sz="1600" b="1" dirty="0">
                <a:solidFill>
                  <a:srgbClr val="323D43"/>
                </a:solidFill>
                <a:latin typeface="Courier New" charset="0"/>
              </a:rPr>
              <a:t>message</a:t>
            </a:r>
            <a:r>
              <a:rPr lang="en-US" sz="1600" dirty="0">
                <a:solidFill>
                  <a:srgbClr val="323D43"/>
                </a:solidFill>
                <a:latin typeface="Courier New" charset="0"/>
              </a:rPr>
              <a:t> name="</a:t>
            </a:r>
            <a:r>
              <a:rPr lang="en-US" sz="1600" dirty="0" err="1">
                <a:solidFill>
                  <a:srgbClr val="323D43"/>
                </a:solidFill>
                <a:latin typeface="Courier New" charset="0"/>
              </a:rPr>
              <a:t>SayHelloResponse</a:t>
            </a:r>
            <a:r>
              <a:rPr lang="en-US" sz="1600" dirty="0">
                <a:solidFill>
                  <a:srgbClr val="323D43"/>
                </a:solidFill>
                <a:latin typeface="Courier New" charset="0"/>
              </a:rPr>
              <a:t>"&gt; </a:t>
            </a:r>
          </a:p>
          <a:p>
            <a:r>
              <a:rPr lang="en-US" sz="1600" dirty="0" smtClean="0">
                <a:solidFill>
                  <a:srgbClr val="323D43"/>
                </a:solidFill>
                <a:latin typeface="Courier New" charset="0"/>
              </a:rPr>
              <a:t>  </a:t>
            </a:r>
            <a:r>
              <a:rPr lang="en-US" sz="1600" dirty="0">
                <a:solidFill>
                  <a:srgbClr val="323D43"/>
                </a:solidFill>
                <a:latin typeface="Courier New" charset="0"/>
              </a:rPr>
              <a:t>&lt;</a:t>
            </a:r>
            <a:r>
              <a:rPr lang="en-US" sz="1600" b="1" dirty="0">
                <a:solidFill>
                  <a:srgbClr val="323D43"/>
                </a:solidFill>
                <a:latin typeface="Courier New" charset="0"/>
              </a:rPr>
              <a:t>part</a:t>
            </a:r>
            <a:r>
              <a:rPr lang="en-US" sz="1600" dirty="0">
                <a:solidFill>
                  <a:srgbClr val="323D43"/>
                </a:solidFill>
                <a:latin typeface="Courier New" charset="0"/>
              </a:rPr>
              <a:t> name="greeting" type="</a:t>
            </a:r>
            <a:r>
              <a:rPr lang="en-US" sz="1600" dirty="0" err="1" smtClean="0">
                <a:solidFill>
                  <a:srgbClr val="323D43"/>
                </a:solidFill>
                <a:latin typeface="Courier New" charset="0"/>
              </a:rPr>
              <a:t>xs:string</a:t>
            </a:r>
            <a:r>
              <a:rPr lang="en-US" sz="1600" dirty="0">
                <a:solidFill>
                  <a:srgbClr val="323D43"/>
                </a:solidFill>
                <a:latin typeface="Courier New" charset="0"/>
              </a:rPr>
              <a:t>"/&gt; </a:t>
            </a:r>
          </a:p>
          <a:p>
            <a:r>
              <a:rPr lang="en-US" sz="1600" dirty="0" smtClean="0">
                <a:solidFill>
                  <a:srgbClr val="323D43"/>
                </a:solidFill>
                <a:latin typeface="Courier New" charset="0"/>
              </a:rPr>
              <a:t>&lt;</a:t>
            </a:r>
            <a:r>
              <a:rPr lang="en-US" sz="1600" dirty="0">
                <a:solidFill>
                  <a:srgbClr val="323D43"/>
                </a:solidFill>
                <a:latin typeface="Courier New" charset="0"/>
              </a:rPr>
              <a:t>/</a:t>
            </a:r>
            <a:r>
              <a:rPr lang="en-US" sz="1600" b="1" dirty="0">
                <a:solidFill>
                  <a:srgbClr val="323D43"/>
                </a:solidFill>
                <a:latin typeface="Courier New" charset="0"/>
              </a:rPr>
              <a:t>message</a:t>
            </a:r>
            <a:r>
              <a:rPr lang="en-US" sz="1600" dirty="0">
                <a:solidFill>
                  <a:srgbClr val="323D43"/>
                </a:solidFill>
                <a:latin typeface="Courier New" charset="0"/>
              </a:rPr>
              <a:t>&gt;</a:t>
            </a:r>
            <a:br>
              <a:rPr lang="en-US" sz="1600" dirty="0">
                <a:solidFill>
                  <a:srgbClr val="323D43"/>
                </a:solidFill>
                <a:latin typeface="Courier New" charset="0"/>
              </a:rPr>
            </a:br>
            <a:endParaRPr lang="en-US" sz="1600" b="0" dirty="0">
              <a:solidFill>
                <a:srgbClr val="323D43"/>
              </a:solidFill>
              <a:latin typeface="Courier New"/>
              <a:cs typeface="Courier New"/>
            </a:endParaRPr>
          </a:p>
        </p:txBody>
      </p:sp>
    </p:spTree>
    <p:extLst>
      <p:ext uri="{BB962C8B-B14F-4D97-AF65-F5344CB8AC3E}">
        <p14:creationId xmlns:p14="http://schemas.microsoft.com/office/powerpoint/2010/main" val="837607979"/>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portType</a:t>
            </a:r>
            <a:endParaRPr lang="en-US" dirty="0"/>
          </a:p>
        </p:txBody>
      </p:sp>
      <p:sp>
        <p:nvSpPr>
          <p:cNvPr id="4" name="Rectangle 4"/>
          <p:cNvSpPr>
            <a:spLocks noChangeArrowheads="1"/>
          </p:cNvSpPr>
          <p:nvPr/>
        </p:nvSpPr>
        <p:spPr bwMode="auto">
          <a:xfrm>
            <a:off x="324000" y="1691999"/>
            <a:ext cx="8496000" cy="1639883"/>
          </a:xfrm>
          <a:prstGeom prst="rect">
            <a:avLst/>
          </a:prstGeom>
          <a:solidFill>
            <a:srgbClr val="99CC00"/>
          </a:solidFill>
          <a:ln>
            <a:noFill/>
          </a:ln>
          <a:effectLst/>
        </p:spPr>
        <p:txBody>
          <a:bodyPr wrap="square">
            <a:noAutofit/>
          </a:bodyPr>
          <a:lstStyle/>
          <a:p>
            <a:r>
              <a:rPr lang="en-US" sz="1600" dirty="0" smtClean="0">
                <a:solidFill>
                  <a:srgbClr val="323D43"/>
                </a:solidFill>
                <a:latin typeface="Courier New" charset="0"/>
              </a:rPr>
              <a:t>&lt;</a:t>
            </a:r>
            <a:r>
              <a:rPr lang="en-US" sz="1600" b="1" dirty="0" err="1">
                <a:solidFill>
                  <a:srgbClr val="323D43"/>
                </a:solidFill>
                <a:latin typeface="Courier New" charset="0"/>
              </a:rPr>
              <a:t>portType</a:t>
            </a:r>
            <a:r>
              <a:rPr lang="en-US" sz="1600" dirty="0">
                <a:solidFill>
                  <a:srgbClr val="323D43"/>
                </a:solidFill>
                <a:latin typeface="Courier New" charset="0"/>
              </a:rPr>
              <a:t> name="</a:t>
            </a:r>
            <a:r>
              <a:rPr lang="en-US" sz="1600" dirty="0" err="1">
                <a:solidFill>
                  <a:srgbClr val="323D43"/>
                </a:solidFill>
                <a:latin typeface="Courier New" charset="0"/>
              </a:rPr>
              <a:t>Hello_PortType</a:t>
            </a:r>
            <a:r>
              <a:rPr lang="en-US" sz="1600" dirty="0">
                <a:solidFill>
                  <a:srgbClr val="323D43"/>
                </a:solidFill>
                <a:latin typeface="Courier New" charset="0"/>
              </a:rPr>
              <a:t>"&gt; </a:t>
            </a:r>
          </a:p>
          <a:p>
            <a:r>
              <a:rPr lang="en-US" sz="1600" dirty="0">
                <a:solidFill>
                  <a:srgbClr val="323D43"/>
                </a:solidFill>
                <a:latin typeface="Courier New" charset="0"/>
              </a:rPr>
              <a:t>  </a:t>
            </a:r>
            <a:r>
              <a:rPr lang="en-US" sz="1600" dirty="0" smtClean="0">
                <a:solidFill>
                  <a:srgbClr val="323D43"/>
                </a:solidFill>
                <a:latin typeface="Courier New" charset="0"/>
              </a:rPr>
              <a:t>&lt;</a:t>
            </a:r>
            <a:r>
              <a:rPr lang="en-US" sz="1600" b="1" dirty="0">
                <a:solidFill>
                  <a:srgbClr val="323D43"/>
                </a:solidFill>
                <a:latin typeface="Courier New" charset="0"/>
              </a:rPr>
              <a:t>operation</a:t>
            </a:r>
            <a:r>
              <a:rPr lang="en-US" sz="1600" dirty="0">
                <a:solidFill>
                  <a:srgbClr val="323D43"/>
                </a:solidFill>
                <a:latin typeface="Courier New" charset="0"/>
              </a:rPr>
              <a:t> name="</a:t>
            </a:r>
            <a:r>
              <a:rPr lang="en-US" sz="1600" dirty="0" err="1">
                <a:solidFill>
                  <a:srgbClr val="323D43"/>
                </a:solidFill>
                <a:latin typeface="Courier New" charset="0"/>
              </a:rPr>
              <a:t>sayHello</a:t>
            </a:r>
            <a:r>
              <a:rPr lang="en-US" sz="1600" dirty="0">
                <a:solidFill>
                  <a:srgbClr val="323D43"/>
                </a:solidFill>
                <a:latin typeface="Courier New" charset="0"/>
              </a:rPr>
              <a:t>"&gt;</a:t>
            </a:r>
          </a:p>
          <a:p>
            <a:r>
              <a:rPr lang="en-US" sz="1600" dirty="0">
                <a:solidFill>
                  <a:srgbClr val="323D43"/>
                </a:solidFill>
                <a:latin typeface="Courier New" charset="0"/>
              </a:rPr>
              <a:t>  </a:t>
            </a:r>
            <a:r>
              <a:rPr lang="en-US" sz="1600" dirty="0" smtClean="0">
                <a:solidFill>
                  <a:srgbClr val="323D43"/>
                </a:solidFill>
                <a:latin typeface="Courier New" charset="0"/>
              </a:rPr>
              <a:t>  </a:t>
            </a:r>
            <a:r>
              <a:rPr lang="en-US" sz="1600" dirty="0">
                <a:solidFill>
                  <a:srgbClr val="323D43"/>
                </a:solidFill>
                <a:latin typeface="Courier New" charset="0"/>
              </a:rPr>
              <a:t>&lt;</a:t>
            </a:r>
            <a:r>
              <a:rPr lang="en-US" sz="1600" b="1" dirty="0">
                <a:solidFill>
                  <a:srgbClr val="323D43"/>
                </a:solidFill>
                <a:latin typeface="Courier New" charset="0"/>
              </a:rPr>
              <a:t>input</a:t>
            </a:r>
            <a:r>
              <a:rPr lang="en-US" sz="1600" dirty="0">
                <a:solidFill>
                  <a:srgbClr val="323D43"/>
                </a:solidFill>
                <a:latin typeface="Courier New" charset="0"/>
              </a:rPr>
              <a:t> message="</a:t>
            </a:r>
            <a:r>
              <a:rPr lang="en-US" sz="1600" dirty="0" err="1">
                <a:solidFill>
                  <a:srgbClr val="323D43"/>
                </a:solidFill>
                <a:latin typeface="Courier New" charset="0"/>
              </a:rPr>
              <a:t>tns:SayHelloRequest</a:t>
            </a:r>
            <a:r>
              <a:rPr lang="en-US" sz="1600" dirty="0">
                <a:solidFill>
                  <a:srgbClr val="323D43"/>
                </a:solidFill>
                <a:latin typeface="Courier New" charset="0"/>
              </a:rPr>
              <a:t>"/&gt; </a:t>
            </a:r>
          </a:p>
          <a:p>
            <a:r>
              <a:rPr lang="en-US" sz="1600" dirty="0">
                <a:solidFill>
                  <a:srgbClr val="323D43"/>
                </a:solidFill>
                <a:latin typeface="Courier New" charset="0"/>
              </a:rPr>
              <a:t> </a:t>
            </a:r>
            <a:r>
              <a:rPr lang="en-US" sz="1600" dirty="0" smtClean="0">
                <a:solidFill>
                  <a:srgbClr val="323D43"/>
                </a:solidFill>
                <a:latin typeface="Courier New" charset="0"/>
              </a:rPr>
              <a:t>   </a:t>
            </a:r>
            <a:r>
              <a:rPr lang="en-US" sz="1600" dirty="0">
                <a:solidFill>
                  <a:srgbClr val="323D43"/>
                </a:solidFill>
                <a:latin typeface="Courier New" charset="0"/>
              </a:rPr>
              <a:t>&lt;</a:t>
            </a:r>
            <a:r>
              <a:rPr lang="en-US" sz="1600" b="1" dirty="0">
                <a:solidFill>
                  <a:srgbClr val="323D43"/>
                </a:solidFill>
                <a:latin typeface="Courier New" charset="0"/>
              </a:rPr>
              <a:t>output</a:t>
            </a:r>
            <a:r>
              <a:rPr lang="en-US" sz="1600" dirty="0">
                <a:solidFill>
                  <a:srgbClr val="323D43"/>
                </a:solidFill>
                <a:latin typeface="Courier New" charset="0"/>
              </a:rPr>
              <a:t> message="</a:t>
            </a:r>
            <a:r>
              <a:rPr lang="en-US" sz="1600" dirty="0" err="1">
                <a:solidFill>
                  <a:srgbClr val="323D43"/>
                </a:solidFill>
                <a:latin typeface="Courier New" charset="0"/>
              </a:rPr>
              <a:t>tns:SayHelloResponse</a:t>
            </a:r>
            <a:r>
              <a:rPr lang="en-US" sz="1600" dirty="0">
                <a:solidFill>
                  <a:srgbClr val="323D43"/>
                </a:solidFill>
                <a:latin typeface="Courier New" charset="0"/>
              </a:rPr>
              <a:t>"/&gt; </a:t>
            </a:r>
          </a:p>
          <a:p>
            <a:r>
              <a:rPr lang="en-US" sz="1600" dirty="0" smtClean="0">
                <a:solidFill>
                  <a:srgbClr val="323D43"/>
                </a:solidFill>
                <a:latin typeface="Courier New" charset="0"/>
              </a:rPr>
              <a:t>  </a:t>
            </a:r>
            <a:r>
              <a:rPr lang="en-US" sz="1600" dirty="0">
                <a:solidFill>
                  <a:srgbClr val="323D43"/>
                </a:solidFill>
                <a:latin typeface="Courier New" charset="0"/>
              </a:rPr>
              <a:t>&lt;/</a:t>
            </a:r>
            <a:r>
              <a:rPr lang="en-US" sz="1600" b="1" dirty="0">
                <a:solidFill>
                  <a:srgbClr val="323D43"/>
                </a:solidFill>
                <a:latin typeface="Courier New" charset="0"/>
              </a:rPr>
              <a:t>operation</a:t>
            </a:r>
            <a:r>
              <a:rPr lang="en-US" sz="1600" dirty="0">
                <a:solidFill>
                  <a:srgbClr val="323D43"/>
                </a:solidFill>
                <a:latin typeface="Courier New" charset="0"/>
              </a:rPr>
              <a:t>&gt; </a:t>
            </a:r>
          </a:p>
          <a:p>
            <a:r>
              <a:rPr lang="en-US" sz="1600" dirty="0" smtClean="0">
                <a:solidFill>
                  <a:srgbClr val="323D43"/>
                </a:solidFill>
                <a:latin typeface="Courier New" charset="0"/>
              </a:rPr>
              <a:t>&lt;</a:t>
            </a:r>
            <a:r>
              <a:rPr lang="en-US" sz="1600" dirty="0">
                <a:solidFill>
                  <a:srgbClr val="323D43"/>
                </a:solidFill>
                <a:latin typeface="Courier New" charset="0"/>
              </a:rPr>
              <a:t>/</a:t>
            </a:r>
            <a:r>
              <a:rPr lang="en-US" sz="1600" b="1" dirty="0" err="1">
                <a:solidFill>
                  <a:srgbClr val="323D43"/>
                </a:solidFill>
                <a:latin typeface="Courier New" charset="0"/>
              </a:rPr>
              <a:t>portType</a:t>
            </a:r>
            <a:r>
              <a:rPr lang="en-US" sz="1600" dirty="0">
                <a:solidFill>
                  <a:srgbClr val="323D43"/>
                </a:solidFill>
                <a:latin typeface="Courier New" charset="0"/>
              </a:rPr>
              <a:t>&gt; </a:t>
            </a:r>
            <a:endParaRPr lang="en-US" sz="1600" b="0" dirty="0">
              <a:solidFill>
                <a:srgbClr val="323D43"/>
              </a:solidFill>
              <a:latin typeface="Courier New"/>
              <a:cs typeface="Courier New"/>
            </a:endParaRPr>
          </a:p>
        </p:txBody>
      </p:sp>
      <p:sp>
        <p:nvSpPr>
          <p:cNvPr id="5" name="Line Callout 1 (Border and Accent Bar) 4"/>
          <p:cNvSpPr/>
          <p:nvPr/>
        </p:nvSpPr>
        <p:spPr bwMode="auto">
          <a:xfrm>
            <a:off x="7019997" y="4362824"/>
            <a:ext cx="2004474" cy="672352"/>
          </a:xfrm>
          <a:prstGeom prst="accentBorderCallout1">
            <a:avLst>
              <a:gd name="adj1" fmla="val 45734"/>
              <a:gd name="adj2" fmla="val -8333"/>
              <a:gd name="adj3" fmla="val -282015"/>
              <a:gd name="adj4" fmla="val -49492"/>
            </a:avLst>
          </a:prstGeom>
          <a:solidFill>
            <a:schemeClr val="bg1"/>
          </a:solidFill>
          <a:ln w="12700" cap="flat" cmpd="sng" algn="ctr">
            <a:solidFill>
              <a:schemeClr val="tx1">
                <a:lumMod val="50000"/>
              </a:schemeClr>
            </a:solid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Georgia"/>
                <a:ea typeface="ＭＳ Ｐゴシック" pitchFamily="-106" charset="-128"/>
                <a:cs typeface="Georgia"/>
              </a:rPr>
              <a:t>request-response pattern</a:t>
            </a:r>
            <a:endParaRPr kumimoji="0" lang="en-US" b="0" i="0" u="none" strike="noStrike" cap="none" normalizeH="0" baseline="0" dirty="0">
              <a:ln>
                <a:noFill/>
              </a:ln>
              <a:solidFill>
                <a:schemeClr val="tx1"/>
              </a:solidFill>
              <a:effectLst/>
              <a:latin typeface="Georgia"/>
              <a:ea typeface="ＭＳ Ｐゴシック" pitchFamily="-106" charset="-128"/>
              <a:cs typeface="Georgia"/>
            </a:endParaRPr>
          </a:p>
        </p:txBody>
      </p:sp>
    </p:spTree>
    <p:extLst>
      <p:ext uri="{BB962C8B-B14F-4D97-AF65-F5344CB8AC3E}">
        <p14:creationId xmlns:p14="http://schemas.microsoft.com/office/powerpoint/2010/main" val="34014381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binding</a:t>
            </a:r>
            <a:endParaRPr lang="en-US" dirty="0"/>
          </a:p>
        </p:txBody>
      </p:sp>
      <p:sp>
        <p:nvSpPr>
          <p:cNvPr id="5" name="Rectangle 4"/>
          <p:cNvSpPr>
            <a:spLocks noChangeArrowheads="1"/>
          </p:cNvSpPr>
          <p:nvPr/>
        </p:nvSpPr>
        <p:spPr bwMode="auto">
          <a:xfrm>
            <a:off x="324000" y="1691999"/>
            <a:ext cx="8496000" cy="4762589"/>
          </a:xfrm>
          <a:prstGeom prst="rect">
            <a:avLst/>
          </a:prstGeom>
          <a:solidFill>
            <a:srgbClr val="99CC00"/>
          </a:solidFill>
          <a:ln>
            <a:noFill/>
          </a:ln>
          <a:effectLst/>
        </p:spPr>
        <p:txBody>
          <a:bodyPr wrap="square">
            <a:noAutofit/>
          </a:bodyPr>
          <a:lstStyle/>
          <a:p>
            <a:r>
              <a:rPr lang="en-US" sz="1600" dirty="0" smtClean="0">
                <a:solidFill>
                  <a:srgbClr val="323D43"/>
                </a:solidFill>
                <a:latin typeface="Courier New" charset="0"/>
              </a:rPr>
              <a:t>&lt;</a:t>
            </a:r>
            <a:r>
              <a:rPr lang="en-US" sz="1600" b="1" dirty="0">
                <a:solidFill>
                  <a:srgbClr val="323D43"/>
                </a:solidFill>
                <a:latin typeface="Courier New" charset="0"/>
              </a:rPr>
              <a:t>binding</a:t>
            </a:r>
            <a:r>
              <a:rPr lang="en-US" sz="1600" dirty="0">
                <a:solidFill>
                  <a:srgbClr val="323D43"/>
                </a:solidFill>
                <a:latin typeface="Courier New" charset="0"/>
              </a:rPr>
              <a:t> name="</a:t>
            </a:r>
            <a:r>
              <a:rPr lang="en-US" sz="1600" dirty="0" err="1">
                <a:solidFill>
                  <a:srgbClr val="323D43"/>
                </a:solidFill>
                <a:latin typeface="Courier New" charset="0"/>
              </a:rPr>
              <a:t>Hello_Binding</a:t>
            </a:r>
            <a:r>
              <a:rPr lang="en-US" sz="1600" dirty="0">
                <a:solidFill>
                  <a:srgbClr val="323D43"/>
                </a:solidFill>
                <a:latin typeface="Courier New" charset="0"/>
              </a:rPr>
              <a:t>" type="</a:t>
            </a:r>
            <a:r>
              <a:rPr lang="en-US" sz="1600" dirty="0" err="1">
                <a:solidFill>
                  <a:srgbClr val="323D43"/>
                </a:solidFill>
                <a:latin typeface="Courier New" charset="0"/>
              </a:rPr>
              <a:t>tns:Hello_PortType</a:t>
            </a:r>
            <a:r>
              <a:rPr lang="en-US" sz="1600" dirty="0">
                <a:solidFill>
                  <a:srgbClr val="323D43"/>
                </a:solidFill>
                <a:latin typeface="Courier New" charset="0"/>
              </a:rPr>
              <a:t>"&gt; </a:t>
            </a:r>
          </a:p>
          <a:p>
            <a:r>
              <a:rPr lang="en-US" sz="1600" dirty="0" smtClean="0">
                <a:solidFill>
                  <a:srgbClr val="323D43"/>
                </a:solidFill>
                <a:latin typeface="Courier New" charset="0"/>
              </a:rPr>
              <a:t>  </a:t>
            </a:r>
            <a:r>
              <a:rPr lang="en-US" sz="1600" dirty="0">
                <a:solidFill>
                  <a:srgbClr val="323D43"/>
                </a:solidFill>
                <a:latin typeface="Courier New" charset="0"/>
              </a:rPr>
              <a:t>&lt;</a:t>
            </a:r>
            <a:r>
              <a:rPr lang="en-US" sz="1600" dirty="0" err="1">
                <a:solidFill>
                  <a:srgbClr val="323D43"/>
                </a:solidFill>
                <a:latin typeface="Courier New" charset="0"/>
              </a:rPr>
              <a:t>soap:binding</a:t>
            </a:r>
            <a:r>
              <a:rPr lang="en-US" sz="1600" dirty="0">
                <a:solidFill>
                  <a:srgbClr val="323D43"/>
                </a:solidFill>
                <a:latin typeface="Courier New" charset="0"/>
              </a:rPr>
              <a:t> style="</a:t>
            </a:r>
            <a:r>
              <a:rPr lang="en-US" sz="1600" dirty="0" err="1">
                <a:solidFill>
                  <a:srgbClr val="323D43"/>
                </a:solidFill>
                <a:latin typeface="Courier New" charset="0"/>
              </a:rPr>
              <a:t>rpc</a:t>
            </a:r>
            <a:r>
              <a:rPr lang="en-US" sz="1600" dirty="0">
                <a:solidFill>
                  <a:srgbClr val="323D43"/>
                </a:solidFill>
                <a:latin typeface="Courier New" charset="0"/>
              </a:rPr>
              <a:t>" 		</a:t>
            </a:r>
            <a:br>
              <a:rPr lang="en-US" sz="1600" dirty="0">
                <a:solidFill>
                  <a:srgbClr val="323D43"/>
                </a:solidFill>
                <a:latin typeface="Courier New" charset="0"/>
              </a:rPr>
            </a:br>
            <a:r>
              <a:rPr lang="en-US" sz="1600" dirty="0" smtClean="0">
                <a:solidFill>
                  <a:srgbClr val="323D43"/>
                </a:solidFill>
                <a:latin typeface="Courier New" charset="0"/>
              </a:rPr>
              <a:t>    </a:t>
            </a:r>
            <a:r>
              <a:rPr lang="en-US" sz="1600" dirty="0">
                <a:solidFill>
                  <a:srgbClr val="323D43"/>
                </a:solidFill>
                <a:latin typeface="Courier New" charset="0"/>
              </a:rPr>
              <a:t>transport="http://</a:t>
            </a:r>
            <a:r>
              <a:rPr lang="en-US" sz="1600" dirty="0" err="1">
                <a:solidFill>
                  <a:srgbClr val="323D43"/>
                </a:solidFill>
                <a:latin typeface="Courier New" charset="0"/>
              </a:rPr>
              <a:t>schemas.xmlsoap.org</a:t>
            </a:r>
            <a:r>
              <a:rPr lang="en-US" sz="1600" dirty="0">
                <a:solidFill>
                  <a:srgbClr val="323D43"/>
                </a:solidFill>
                <a:latin typeface="Courier New" charset="0"/>
              </a:rPr>
              <a:t>/soap/http"/&gt; </a:t>
            </a:r>
          </a:p>
          <a:p>
            <a:r>
              <a:rPr lang="en-US" sz="1600" dirty="0" smtClean="0">
                <a:solidFill>
                  <a:srgbClr val="323D43"/>
                </a:solidFill>
                <a:latin typeface="Courier New" charset="0"/>
              </a:rPr>
              <a:t>  &lt;</a:t>
            </a:r>
            <a:r>
              <a:rPr lang="en-US" sz="1600" b="1" dirty="0">
                <a:solidFill>
                  <a:srgbClr val="323D43"/>
                </a:solidFill>
                <a:latin typeface="Courier New" charset="0"/>
              </a:rPr>
              <a:t>operation</a:t>
            </a:r>
            <a:r>
              <a:rPr lang="en-US" sz="1600" dirty="0">
                <a:solidFill>
                  <a:srgbClr val="323D43"/>
                </a:solidFill>
                <a:latin typeface="Courier New" charset="0"/>
              </a:rPr>
              <a:t> name="</a:t>
            </a:r>
            <a:r>
              <a:rPr lang="en-US" sz="1600" dirty="0" err="1">
                <a:solidFill>
                  <a:srgbClr val="323D43"/>
                </a:solidFill>
                <a:latin typeface="Courier New" charset="0"/>
              </a:rPr>
              <a:t>sayHello</a:t>
            </a:r>
            <a:r>
              <a:rPr lang="en-US" sz="1600" dirty="0">
                <a:solidFill>
                  <a:srgbClr val="323D43"/>
                </a:solidFill>
                <a:latin typeface="Courier New" charset="0"/>
              </a:rPr>
              <a:t>"&gt; </a:t>
            </a:r>
          </a:p>
          <a:p>
            <a:r>
              <a:rPr lang="en-US" sz="1600" dirty="0" smtClean="0">
                <a:solidFill>
                  <a:srgbClr val="323D43"/>
                </a:solidFill>
                <a:latin typeface="Courier New" charset="0"/>
              </a:rPr>
              <a:t>    </a:t>
            </a:r>
            <a:r>
              <a:rPr lang="en-US" sz="1600" dirty="0">
                <a:solidFill>
                  <a:srgbClr val="323D43"/>
                </a:solidFill>
                <a:latin typeface="Courier New" charset="0"/>
              </a:rPr>
              <a:t>&lt;</a:t>
            </a:r>
            <a:r>
              <a:rPr lang="en-US" sz="1600" dirty="0" err="1">
                <a:solidFill>
                  <a:srgbClr val="323D43"/>
                </a:solidFill>
                <a:latin typeface="Courier New" charset="0"/>
              </a:rPr>
              <a:t>soap:operation</a:t>
            </a:r>
            <a:r>
              <a:rPr lang="en-US" sz="1600" dirty="0">
                <a:solidFill>
                  <a:srgbClr val="323D43"/>
                </a:solidFill>
                <a:latin typeface="Courier New" charset="0"/>
              </a:rPr>
              <a:t> </a:t>
            </a:r>
            <a:r>
              <a:rPr lang="en-US" sz="1600" dirty="0" err="1">
                <a:solidFill>
                  <a:srgbClr val="323D43"/>
                </a:solidFill>
                <a:latin typeface="Courier New" charset="0"/>
              </a:rPr>
              <a:t>soapAction</a:t>
            </a:r>
            <a:r>
              <a:rPr lang="en-US" sz="1600" dirty="0">
                <a:solidFill>
                  <a:srgbClr val="323D43"/>
                </a:solidFill>
                <a:latin typeface="Courier New" charset="0"/>
              </a:rPr>
              <a:t>="</a:t>
            </a:r>
            <a:r>
              <a:rPr lang="en-US" sz="1600" dirty="0" err="1">
                <a:solidFill>
                  <a:srgbClr val="323D43"/>
                </a:solidFill>
                <a:latin typeface="Courier New" charset="0"/>
              </a:rPr>
              <a:t>sayHello</a:t>
            </a:r>
            <a:r>
              <a:rPr lang="en-US" sz="1600" dirty="0">
                <a:solidFill>
                  <a:srgbClr val="323D43"/>
                </a:solidFill>
                <a:latin typeface="Courier New" charset="0"/>
              </a:rPr>
              <a:t>"/</a:t>
            </a:r>
            <a:r>
              <a:rPr lang="en-US" sz="1600" dirty="0" smtClean="0">
                <a:solidFill>
                  <a:srgbClr val="323D43"/>
                </a:solidFill>
                <a:latin typeface="Courier New" charset="0"/>
              </a:rPr>
              <a:t>&gt;</a:t>
            </a:r>
            <a:br>
              <a:rPr lang="en-US" sz="1600" dirty="0" smtClean="0">
                <a:solidFill>
                  <a:srgbClr val="323D43"/>
                </a:solidFill>
                <a:latin typeface="Courier New" charset="0"/>
              </a:rPr>
            </a:br>
            <a:r>
              <a:rPr lang="en-US" sz="1600" dirty="0" smtClean="0">
                <a:solidFill>
                  <a:srgbClr val="323D43"/>
                </a:solidFill>
                <a:latin typeface="Courier New" charset="0"/>
              </a:rPr>
              <a:t>    &lt;</a:t>
            </a:r>
            <a:r>
              <a:rPr lang="en-US" sz="1600" b="1" dirty="0">
                <a:solidFill>
                  <a:srgbClr val="323D43"/>
                </a:solidFill>
                <a:latin typeface="Courier New" charset="0"/>
              </a:rPr>
              <a:t>input</a:t>
            </a:r>
            <a:r>
              <a:rPr lang="en-US" sz="1600" dirty="0">
                <a:solidFill>
                  <a:srgbClr val="323D43"/>
                </a:solidFill>
                <a:latin typeface="Courier New" charset="0"/>
              </a:rPr>
              <a:t>&gt; </a:t>
            </a:r>
          </a:p>
          <a:p>
            <a:r>
              <a:rPr lang="en-US" sz="1600" dirty="0" smtClean="0">
                <a:solidFill>
                  <a:srgbClr val="323D43"/>
                </a:solidFill>
                <a:latin typeface="Courier New" charset="0"/>
              </a:rPr>
              <a:t>      </a:t>
            </a:r>
            <a:r>
              <a:rPr lang="en-US" sz="1600" dirty="0">
                <a:solidFill>
                  <a:srgbClr val="323D43"/>
                </a:solidFill>
                <a:latin typeface="Courier New" charset="0"/>
              </a:rPr>
              <a:t>&lt;</a:t>
            </a:r>
            <a:r>
              <a:rPr lang="en-US" sz="1600" dirty="0" err="1">
                <a:solidFill>
                  <a:srgbClr val="323D43"/>
                </a:solidFill>
                <a:latin typeface="Courier New" charset="0"/>
              </a:rPr>
              <a:t>soap:body</a:t>
            </a:r>
            <a:r>
              <a:rPr lang="en-US" sz="1600" dirty="0">
                <a:solidFill>
                  <a:srgbClr val="323D43"/>
                </a:solidFill>
                <a:latin typeface="Courier New" charset="0"/>
              </a:rPr>
              <a:t> </a:t>
            </a:r>
            <a:r>
              <a:rPr lang="en-US" sz="1600" dirty="0" smtClean="0">
                <a:solidFill>
                  <a:srgbClr val="323D43"/>
                </a:solidFill>
                <a:latin typeface="Courier New" charset="0"/>
              </a:rPr>
              <a:t/>
            </a:r>
            <a:br>
              <a:rPr lang="en-US" sz="1600" dirty="0" smtClean="0">
                <a:solidFill>
                  <a:srgbClr val="323D43"/>
                </a:solidFill>
                <a:latin typeface="Courier New" charset="0"/>
              </a:rPr>
            </a:br>
            <a:r>
              <a:rPr lang="en-US" sz="1600" dirty="0" smtClean="0">
                <a:solidFill>
                  <a:srgbClr val="323D43"/>
                </a:solidFill>
                <a:latin typeface="Courier New" charset="0"/>
              </a:rPr>
              <a:t>        </a:t>
            </a:r>
            <a:r>
              <a:rPr lang="en-US" sz="1600" dirty="0" err="1" smtClean="0">
                <a:solidFill>
                  <a:srgbClr val="323D43"/>
                </a:solidFill>
                <a:latin typeface="Courier New" charset="0"/>
              </a:rPr>
              <a:t>encodingStyle</a:t>
            </a:r>
            <a:r>
              <a:rPr lang="en-US" sz="1600" dirty="0">
                <a:solidFill>
                  <a:srgbClr val="323D43"/>
                </a:solidFill>
                <a:latin typeface="Courier New" charset="0"/>
              </a:rPr>
              <a:t>="http://</a:t>
            </a:r>
            <a:r>
              <a:rPr lang="en-US" sz="1600" dirty="0" err="1">
                <a:solidFill>
                  <a:srgbClr val="323D43"/>
                </a:solidFill>
                <a:latin typeface="Courier New" charset="0"/>
              </a:rPr>
              <a:t>schemas.xmlsoap.org</a:t>
            </a:r>
            <a:r>
              <a:rPr lang="en-US" sz="1600" dirty="0">
                <a:solidFill>
                  <a:srgbClr val="323D43"/>
                </a:solidFill>
                <a:latin typeface="Courier New" charset="0"/>
              </a:rPr>
              <a:t>/soap/encoding/”</a:t>
            </a:r>
            <a:br>
              <a:rPr lang="en-US" sz="1600" dirty="0">
                <a:solidFill>
                  <a:srgbClr val="323D43"/>
                </a:solidFill>
                <a:latin typeface="Courier New" charset="0"/>
              </a:rPr>
            </a:br>
            <a:r>
              <a:rPr lang="en-US" sz="1600" dirty="0" smtClean="0">
                <a:solidFill>
                  <a:srgbClr val="323D43"/>
                </a:solidFill>
                <a:latin typeface="Courier New" charset="0"/>
              </a:rPr>
              <a:t>        </a:t>
            </a:r>
            <a:r>
              <a:rPr lang="en-US" sz="1600" dirty="0">
                <a:solidFill>
                  <a:srgbClr val="323D43"/>
                </a:solidFill>
                <a:latin typeface="Courier New" charset="0"/>
              </a:rPr>
              <a:t>namespace="</a:t>
            </a:r>
            <a:r>
              <a:rPr lang="en-US" sz="1600" dirty="0" err="1">
                <a:solidFill>
                  <a:srgbClr val="323D43"/>
                </a:solidFill>
                <a:latin typeface="Courier New" charset="0"/>
              </a:rPr>
              <a:t>urn:examples:helloservice</a:t>
            </a:r>
            <a:r>
              <a:rPr lang="en-US" sz="1600" dirty="0">
                <a:solidFill>
                  <a:srgbClr val="323D43"/>
                </a:solidFill>
                <a:latin typeface="Courier New" charset="0"/>
              </a:rPr>
              <a:t>" 				</a:t>
            </a:r>
          </a:p>
          <a:p>
            <a:r>
              <a:rPr lang="en-US" sz="1600" dirty="0" smtClean="0">
                <a:solidFill>
                  <a:srgbClr val="323D43"/>
                </a:solidFill>
                <a:latin typeface="Courier New" charset="0"/>
              </a:rPr>
              <a:t>        </a:t>
            </a:r>
            <a:r>
              <a:rPr lang="en-US" sz="1600" dirty="0">
                <a:solidFill>
                  <a:srgbClr val="323D43"/>
                </a:solidFill>
                <a:latin typeface="Courier New" charset="0"/>
              </a:rPr>
              <a:t>use="encoded"/&gt; </a:t>
            </a:r>
          </a:p>
          <a:p>
            <a:r>
              <a:rPr lang="en-US" sz="1600" dirty="0" smtClean="0">
                <a:solidFill>
                  <a:srgbClr val="323D43"/>
                </a:solidFill>
                <a:latin typeface="Courier New" charset="0"/>
              </a:rPr>
              <a:t>    </a:t>
            </a:r>
            <a:r>
              <a:rPr lang="en-US" sz="1600" dirty="0">
                <a:solidFill>
                  <a:srgbClr val="323D43"/>
                </a:solidFill>
                <a:latin typeface="Courier New" charset="0"/>
              </a:rPr>
              <a:t>&lt;/</a:t>
            </a:r>
            <a:r>
              <a:rPr lang="en-US" sz="1600" b="1" dirty="0">
                <a:solidFill>
                  <a:srgbClr val="323D43"/>
                </a:solidFill>
                <a:latin typeface="Courier New" charset="0"/>
              </a:rPr>
              <a:t>input</a:t>
            </a:r>
            <a:r>
              <a:rPr lang="en-US" sz="1600" dirty="0">
                <a:solidFill>
                  <a:srgbClr val="323D43"/>
                </a:solidFill>
                <a:latin typeface="Courier New" charset="0"/>
              </a:rPr>
              <a:t>&gt; </a:t>
            </a:r>
          </a:p>
          <a:p>
            <a:r>
              <a:rPr lang="en-US" sz="1600" dirty="0" smtClean="0">
                <a:solidFill>
                  <a:srgbClr val="323D43"/>
                </a:solidFill>
                <a:latin typeface="Courier New" charset="0"/>
              </a:rPr>
              <a:t>    </a:t>
            </a:r>
            <a:r>
              <a:rPr lang="en-US" sz="1600" dirty="0">
                <a:solidFill>
                  <a:srgbClr val="323D43"/>
                </a:solidFill>
                <a:latin typeface="Courier New" charset="0"/>
              </a:rPr>
              <a:t>&lt;</a:t>
            </a:r>
            <a:r>
              <a:rPr lang="en-US" sz="1600" b="1" dirty="0">
                <a:solidFill>
                  <a:srgbClr val="323D43"/>
                </a:solidFill>
                <a:latin typeface="Courier New" charset="0"/>
              </a:rPr>
              <a:t>output</a:t>
            </a:r>
            <a:r>
              <a:rPr lang="en-US" sz="1600" dirty="0" smtClean="0">
                <a:solidFill>
                  <a:srgbClr val="323D43"/>
                </a:solidFill>
                <a:latin typeface="Courier New" charset="0"/>
              </a:rPr>
              <a:t>&gt;</a:t>
            </a:r>
            <a:br>
              <a:rPr lang="en-US" sz="1600" dirty="0" smtClean="0">
                <a:solidFill>
                  <a:srgbClr val="323D43"/>
                </a:solidFill>
                <a:latin typeface="Courier New" charset="0"/>
              </a:rPr>
            </a:br>
            <a:r>
              <a:rPr lang="en-US" sz="1600" dirty="0" smtClean="0">
                <a:solidFill>
                  <a:srgbClr val="323D43"/>
                </a:solidFill>
                <a:latin typeface="Courier New" charset="0"/>
              </a:rPr>
              <a:t>      </a:t>
            </a:r>
            <a:r>
              <a:rPr lang="en-US" sz="1600" dirty="0">
                <a:solidFill>
                  <a:srgbClr val="323D43"/>
                </a:solidFill>
                <a:latin typeface="Courier New" charset="0"/>
              </a:rPr>
              <a:t>&lt;</a:t>
            </a:r>
            <a:r>
              <a:rPr lang="en-US" sz="1600" dirty="0" err="1">
                <a:solidFill>
                  <a:srgbClr val="323D43"/>
                </a:solidFill>
                <a:latin typeface="Courier New" charset="0"/>
              </a:rPr>
              <a:t>soap:body</a:t>
            </a:r>
            <a:r>
              <a:rPr lang="en-US" sz="1600" dirty="0">
                <a:solidFill>
                  <a:srgbClr val="323D43"/>
                </a:solidFill>
                <a:latin typeface="Courier New" charset="0"/>
              </a:rPr>
              <a:t> </a:t>
            </a:r>
            <a:r>
              <a:rPr lang="en-US" sz="1600" dirty="0" smtClean="0">
                <a:solidFill>
                  <a:srgbClr val="323D43"/>
                </a:solidFill>
                <a:latin typeface="Courier New" charset="0"/>
              </a:rPr>
              <a:t/>
            </a:r>
            <a:br>
              <a:rPr lang="en-US" sz="1600" dirty="0" smtClean="0">
                <a:solidFill>
                  <a:srgbClr val="323D43"/>
                </a:solidFill>
                <a:latin typeface="Courier New" charset="0"/>
              </a:rPr>
            </a:br>
            <a:r>
              <a:rPr lang="en-US" sz="1600" dirty="0" smtClean="0">
                <a:solidFill>
                  <a:srgbClr val="323D43"/>
                </a:solidFill>
                <a:latin typeface="Courier New" charset="0"/>
              </a:rPr>
              <a:t>        </a:t>
            </a:r>
            <a:r>
              <a:rPr lang="en-US" sz="1600" dirty="0" err="1" smtClean="0">
                <a:solidFill>
                  <a:srgbClr val="323D43"/>
                </a:solidFill>
                <a:latin typeface="Courier New" charset="0"/>
              </a:rPr>
              <a:t>encodingStyle</a:t>
            </a:r>
            <a:r>
              <a:rPr lang="en-US" sz="1600" dirty="0">
                <a:solidFill>
                  <a:srgbClr val="323D43"/>
                </a:solidFill>
                <a:latin typeface="Courier New" charset="0"/>
              </a:rPr>
              <a:t>="http://</a:t>
            </a:r>
            <a:r>
              <a:rPr lang="en-US" sz="1600" dirty="0" err="1">
                <a:solidFill>
                  <a:srgbClr val="323D43"/>
                </a:solidFill>
                <a:latin typeface="Courier New" charset="0"/>
              </a:rPr>
              <a:t>schemas.xmlsoap.org</a:t>
            </a:r>
            <a:r>
              <a:rPr lang="en-US" sz="1600" dirty="0">
                <a:solidFill>
                  <a:srgbClr val="323D43"/>
                </a:solidFill>
                <a:latin typeface="Courier New" charset="0"/>
              </a:rPr>
              <a:t>/soap/encoding/”</a:t>
            </a:r>
            <a:br>
              <a:rPr lang="en-US" sz="1600" dirty="0">
                <a:solidFill>
                  <a:srgbClr val="323D43"/>
                </a:solidFill>
                <a:latin typeface="Courier New" charset="0"/>
              </a:rPr>
            </a:br>
            <a:r>
              <a:rPr lang="en-US" sz="1600" dirty="0">
                <a:solidFill>
                  <a:srgbClr val="323D43"/>
                </a:solidFill>
                <a:latin typeface="Courier New" charset="0"/>
              </a:rPr>
              <a:t>   </a:t>
            </a:r>
            <a:r>
              <a:rPr lang="en-US" sz="1600" dirty="0" smtClean="0">
                <a:solidFill>
                  <a:srgbClr val="323D43"/>
                </a:solidFill>
                <a:latin typeface="Courier New" charset="0"/>
              </a:rPr>
              <a:t>     namespace</a:t>
            </a:r>
            <a:r>
              <a:rPr lang="en-US" sz="1600" dirty="0">
                <a:solidFill>
                  <a:srgbClr val="323D43"/>
                </a:solidFill>
                <a:latin typeface="Courier New" charset="0"/>
              </a:rPr>
              <a:t>="</a:t>
            </a:r>
            <a:r>
              <a:rPr lang="en-US" sz="1600" dirty="0" err="1">
                <a:solidFill>
                  <a:srgbClr val="323D43"/>
                </a:solidFill>
                <a:latin typeface="Courier New" charset="0"/>
              </a:rPr>
              <a:t>urn:examples:helloservice</a:t>
            </a:r>
            <a:r>
              <a:rPr lang="en-US" sz="1600" dirty="0">
                <a:solidFill>
                  <a:srgbClr val="323D43"/>
                </a:solidFill>
                <a:latin typeface="Courier New" charset="0"/>
              </a:rPr>
              <a:t>" </a:t>
            </a:r>
            <a:r>
              <a:rPr lang="en-US" sz="1600" dirty="0" smtClean="0">
                <a:solidFill>
                  <a:srgbClr val="323D43"/>
                </a:solidFill>
                <a:latin typeface="Courier New" charset="0"/>
              </a:rPr>
              <a:t/>
            </a:r>
            <a:br>
              <a:rPr lang="en-US" sz="1600" dirty="0" smtClean="0">
                <a:solidFill>
                  <a:srgbClr val="323D43"/>
                </a:solidFill>
                <a:latin typeface="Courier New" charset="0"/>
              </a:rPr>
            </a:br>
            <a:r>
              <a:rPr lang="en-US" sz="1600" dirty="0" smtClean="0">
                <a:solidFill>
                  <a:srgbClr val="323D43"/>
                </a:solidFill>
                <a:latin typeface="Courier New" charset="0"/>
              </a:rPr>
              <a:t>        use</a:t>
            </a:r>
            <a:r>
              <a:rPr lang="en-US" sz="1600" dirty="0">
                <a:solidFill>
                  <a:srgbClr val="323D43"/>
                </a:solidFill>
                <a:latin typeface="Courier New" charset="0"/>
              </a:rPr>
              <a:t>="encoded"/&gt;</a:t>
            </a:r>
            <a:br>
              <a:rPr lang="en-US" sz="1600" dirty="0">
                <a:solidFill>
                  <a:srgbClr val="323D43"/>
                </a:solidFill>
                <a:latin typeface="Courier New" charset="0"/>
              </a:rPr>
            </a:br>
            <a:r>
              <a:rPr lang="en-US" sz="1600" dirty="0">
                <a:solidFill>
                  <a:srgbClr val="323D43"/>
                </a:solidFill>
                <a:latin typeface="Courier New" charset="0"/>
              </a:rPr>
              <a:t> </a:t>
            </a:r>
            <a:r>
              <a:rPr lang="en-US" sz="1600" dirty="0" smtClean="0">
                <a:solidFill>
                  <a:srgbClr val="323D43"/>
                </a:solidFill>
                <a:latin typeface="Courier New" charset="0"/>
              </a:rPr>
              <a:t>   </a:t>
            </a:r>
            <a:r>
              <a:rPr lang="en-US" sz="1600" dirty="0">
                <a:solidFill>
                  <a:srgbClr val="323D43"/>
                </a:solidFill>
                <a:latin typeface="Courier New" charset="0"/>
              </a:rPr>
              <a:t>&lt;/</a:t>
            </a:r>
            <a:r>
              <a:rPr lang="en-US" sz="1600" b="1" dirty="0">
                <a:solidFill>
                  <a:srgbClr val="323D43"/>
                </a:solidFill>
                <a:latin typeface="Courier New" charset="0"/>
              </a:rPr>
              <a:t>output</a:t>
            </a:r>
            <a:r>
              <a:rPr lang="en-US" sz="1600" dirty="0">
                <a:solidFill>
                  <a:srgbClr val="323D43"/>
                </a:solidFill>
                <a:latin typeface="Courier New" charset="0"/>
              </a:rPr>
              <a:t>&gt; </a:t>
            </a:r>
            <a:r>
              <a:rPr lang="en-US" sz="1600" dirty="0" smtClean="0">
                <a:solidFill>
                  <a:srgbClr val="323D43"/>
                </a:solidFill>
                <a:latin typeface="Courier New" charset="0"/>
              </a:rPr>
              <a:t/>
            </a:r>
            <a:br>
              <a:rPr lang="en-US" sz="1600" dirty="0" smtClean="0">
                <a:solidFill>
                  <a:srgbClr val="323D43"/>
                </a:solidFill>
                <a:latin typeface="Courier New" charset="0"/>
              </a:rPr>
            </a:br>
            <a:r>
              <a:rPr lang="en-US" sz="1600" dirty="0" smtClean="0">
                <a:solidFill>
                  <a:srgbClr val="323D43"/>
                </a:solidFill>
                <a:latin typeface="Courier New" charset="0"/>
              </a:rPr>
              <a:t>  &lt;</a:t>
            </a:r>
            <a:r>
              <a:rPr lang="en-US" sz="1600" dirty="0">
                <a:solidFill>
                  <a:srgbClr val="323D43"/>
                </a:solidFill>
                <a:latin typeface="Courier New" charset="0"/>
              </a:rPr>
              <a:t>/</a:t>
            </a:r>
            <a:r>
              <a:rPr lang="en-US" sz="1600" b="1" dirty="0">
                <a:solidFill>
                  <a:srgbClr val="323D43"/>
                </a:solidFill>
                <a:latin typeface="Courier New" charset="0"/>
              </a:rPr>
              <a:t>operation</a:t>
            </a:r>
            <a:r>
              <a:rPr lang="en-US" sz="1600" dirty="0">
                <a:solidFill>
                  <a:srgbClr val="323D43"/>
                </a:solidFill>
                <a:latin typeface="Courier New" charset="0"/>
              </a:rPr>
              <a:t>&gt; </a:t>
            </a:r>
          </a:p>
          <a:p>
            <a:r>
              <a:rPr lang="en-US" sz="1600" dirty="0" smtClean="0">
                <a:solidFill>
                  <a:srgbClr val="323D43"/>
                </a:solidFill>
                <a:latin typeface="Courier New" charset="0"/>
              </a:rPr>
              <a:t>&lt;</a:t>
            </a:r>
            <a:r>
              <a:rPr lang="en-US" sz="1600" dirty="0">
                <a:solidFill>
                  <a:srgbClr val="323D43"/>
                </a:solidFill>
                <a:latin typeface="Courier New" charset="0"/>
              </a:rPr>
              <a:t>/</a:t>
            </a:r>
            <a:r>
              <a:rPr lang="en-US" sz="1600" b="1" dirty="0">
                <a:solidFill>
                  <a:srgbClr val="323D43"/>
                </a:solidFill>
                <a:latin typeface="Courier New" charset="0"/>
              </a:rPr>
              <a:t>binding</a:t>
            </a:r>
            <a:r>
              <a:rPr lang="en-US" sz="1600" dirty="0">
                <a:solidFill>
                  <a:srgbClr val="323D43"/>
                </a:solidFill>
                <a:latin typeface="Courier New" charset="0"/>
              </a:rPr>
              <a:t>&gt;</a:t>
            </a:r>
            <a:endParaRPr lang="en-GB" sz="1600" dirty="0">
              <a:solidFill>
                <a:srgbClr val="323D43"/>
              </a:solidFill>
              <a:latin typeface="Courier New" charset="0"/>
            </a:endParaRPr>
          </a:p>
        </p:txBody>
      </p:sp>
    </p:spTree>
    <p:extLst>
      <p:ext uri="{BB962C8B-B14F-4D97-AF65-F5344CB8AC3E}">
        <p14:creationId xmlns:p14="http://schemas.microsoft.com/office/powerpoint/2010/main" val="2623615396"/>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a:t>
            </a:r>
            <a:endParaRPr lang="en-US" dirty="0"/>
          </a:p>
        </p:txBody>
      </p:sp>
      <p:sp>
        <p:nvSpPr>
          <p:cNvPr id="4" name="Rectangle 3"/>
          <p:cNvSpPr>
            <a:spLocks noChangeArrowheads="1"/>
          </p:cNvSpPr>
          <p:nvPr/>
        </p:nvSpPr>
        <p:spPr bwMode="auto">
          <a:xfrm>
            <a:off x="324000" y="1692000"/>
            <a:ext cx="8496000" cy="2028353"/>
          </a:xfrm>
          <a:prstGeom prst="rect">
            <a:avLst/>
          </a:prstGeom>
          <a:solidFill>
            <a:srgbClr val="99CC00"/>
          </a:solidFill>
          <a:ln>
            <a:noFill/>
          </a:ln>
          <a:effectLst/>
        </p:spPr>
        <p:txBody>
          <a:bodyPr wrap="square">
            <a:noAutofit/>
          </a:bodyPr>
          <a:lstStyle/>
          <a:p>
            <a:r>
              <a:rPr lang="en-US" sz="1600" dirty="0" smtClean="0">
                <a:solidFill>
                  <a:srgbClr val="323D43"/>
                </a:solidFill>
                <a:latin typeface="Courier New" charset="0"/>
              </a:rPr>
              <a:t>  &lt;</a:t>
            </a:r>
            <a:r>
              <a:rPr lang="en-US" sz="1600" dirty="0">
                <a:solidFill>
                  <a:srgbClr val="323D43"/>
                </a:solidFill>
                <a:latin typeface="Courier New" charset="0"/>
              </a:rPr>
              <a:t>service name="</a:t>
            </a:r>
            <a:r>
              <a:rPr lang="en-US" sz="1600" dirty="0" err="1">
                <a:solidFill>
                  <a:srgbClr val="323D43"/>
                </a:solidFill>
                <a:latin typeface="Courier New" charset="0"/>
              </a:rPr>
              <a:t>Hello_Service</a:t>
            </a:r>
            <a:r>
              <a:rPr lang="en-US" sz="1600" dirty="0">
                <a:solidFill>
                  <a:srgbClr val="323D43"/>
                </a:solidFill>
                <a:latin typeface="Courier New" charset="0"/>
              </a:rPr>
              <a:t>"&gt; </a:t>
            </a:r>
          </a:p>
          <a:p>
            <a:r>
              <a:rPr lang="en-US" sz="1600" dirty="0">
                <a:solidFill>
                  <a:srgbClr val="323D43"/>
                </a:solidFill>
                <a:latin typeface="Courier New" charset="0"/>
              </a:rPr>
              <a:t>    &lt;documentation&gt;WSDL File for 	</a:t>
            </a:r>
            <a:r>
              <a:rPr lang="en-US" sz="1600" dirty="0" err="1">
                <a:solidFill>
                  <a:srgbClr val="323D43"/>
                </a:solidFill>
                <a:latin typeface="Courier New" charset="0"/>
              </a:rPr>
              <a:t>HelloService</a:t>
            </a:r>
            <a:r>
              <a:rPr lang="en-US" sz="1600" dirty="0">
                <a:solidFill>
                  <a:srgbClr val="323D43"/>
                </a:solidFill>
                <a:latin typeface="Courier New" charset="0"/>
              </a:rPr>
              <a:t>&lt;/documentation&gt; </a:t>
            </a:r>
          </a:p>
          <a:p>
            <a:r>
              <a:rPr lang="en-US" sz="1600" dirty="0">
                <a:solidFill>
                  <a:srgbClr val="323D43"/>
                </a:solidFill>
                <a:latin typeface="Courier New" charset="0"/>
              </a:rPr>
              <a:t>    &lt;port binding="</a:t>
            </a:r>
            <a:r>
              <a:rPr lang="en-US" sz="1600" dirty="0" err="1">
                <a:solidFill>
                  <a:srgbClr val="323D43"/>
                </a:solidFill>
                <a:latin typeface="Courier New" charset="0"/>
              </a:rPr>
              <a:t>tns:Hello_Binding</a:t>
            </a:r>
            <a:r>
              <a:rPr lang="en-US" sz="1600" dirty="0">
                <a:solidFill>
                  <a:srgbClr val="323D43"/>
                </a:solidFill>
                <a:latin typeface="Courier New" charset="0"/>
              </a:rPr>
              <a:t>" </a:t>
            </a:r>
            <a:r>
              <a:rPr lang="en-US" sz="1600" dirty="0" smtClean="0">
                <a:solidFill>
                  <a:srgbClr val="323D43"/>
                </a:solidFill>
                <a:latin typeface="Courier New" charset="0"/>
              </a:rPr>
              <a:t/>
            </a:r>
            <a:br>
              <a:rPr lang="en-US" sz="1600" dirty="0" smtClean="0">
                <a:solidFill>
                  <a:srgbClr val="323D43"/>
                </a:solidFill>
                <a:latin typeface="Courier New" charset="0"/>
              </a:rPr>
            </a:br>
            <a:r>
              <a:rPr lang="en-US" sz="1600" dirty="0" smtClean="0">
                <a:solidFill>
                  <a:srgbClr val="323D43"/>
                </a:solidFill>
                <a:latin typeface="Courier New" charset="0"/>
              </a:rPr>
              <a:t>          name</a:t>
            </a:r>
            <a:r>
              <a:rPr lang="en-US" sz="1600" dirty="0">
                <a:solidFill>
                  <a:srgbClr val="323D43"/>
                </a:solidFill>
                <a:latin typeface="Courier New" charset="0"/>
              </a:rPr>
              <a:t>="</a:t>
            </a:r>
            <a:r>
              <a:rPr lang="en-US" sz="1600" dirty="0" err="1">
                <a:solidFill>
                  <a:srgbClr val="323D43"/>
                </a:solidFill>
                <a:latin typeface="Courier New" charset="0"/>
              </a:rPr>
              <a:t>Hello_Port</a:t>
            </a:r>
            <a:r>
              <a:rPr lang="en-US" sz="1600" dirty="0">
                <a:solidFill>
                  <a:srgbClr val="323D43"/>
                </a:solidFill>
                <a:latin typeface="Courier New" charset="0"/>
              </a:rPr>
              <a:t>"&gt; </a:t>
            </a:r>
          </a:p>
          <a:p>
            <a:r>
              <a:rPr lang="en-US" sz="1600" dirty="0">
                <a:solidFill>
                  <a:srgbClr val="323D43"/>
                </a:solidFill>
                <a:latin typeface="Courier New" charset="0"/>
              </a:rPr>
              <a:t>      &lt;</a:t>
            </a:r>
            <a:r>
              <a:rPr lang="en-US" sz="1600" dirty="0" err="1">
                <a:solidFill>
                  <a:srgbClr val="323D43"/>
                </a:solidFill>
                <a:latin typeface="Courier New" charset="0"/>
              </a:rPr>
              <a:t>soap:address</a:t>
            </a:r>
            <a:r>
              <a:rPr lang="en-US" sz="1600" dirty="0">
                <a:solidFill>
                  <a:srgbClr val="323D43"/>
                </a:solidFill>
                <a:latin typeface="Courier New" charset="0"/>
              </a:rPr>
              <a:t> </a:t>
            </a:r>
            <a:br>
              <a:rPr lang="en-US" sz="1600" dirty="0">
                <a:solidFill>
                  <a:srgbClr val="323D43"/>
                </a:solidFill>
                <a:latin typeface="Courier New" charset="0"/>
              </a:rPr>
            </a:br>
            <a:r>
              <a:rPr lang="en-US" sz="1600" dirty="0">
                <a:solidFill>
                  <a:srgbClr val="323D43"/>
                </a:solidFill>
                <a:latin typeface="Courier New" charset="0"/>
              </a:rPr>
              <a:t>        location="http://localhost:8080/soap/servlet/</a:t>
            </a:r>
            <a:r>
              <a:rPr lang="en-US" sz="1600" dirty="0" err="1">
                <a:solidFill>
                  <a:srgbClr val="323D43"/>
                </a:solidFill>
                <a:latin typeface="Courier New" charset="0"/>
              </a:rPr>
              <a:t>rpcrouter</a:t>
            </a:r>
            <a:r>
              <a:rPr lang="en-US" sz="1600" dirty="0">
                <a:solidFill>
                  <a:srgbClr val="323D43"/>
                </a:solidFill>
                <a:latin typeface="Courier New" charset="0"/>
              </a:rPr>
              <a:t>”/&gt;</a:t>
            </a:r>
          </a:p>
          <a:p>
            <a:r>
              <a:rPr lang="en-US" sz="1600" dirty="0">
                <a:solidFill>
                  <a:srgbClr val="323D43"/>
                </a:solidFill>
                <a:latin typeface="Courier New" charset="0"/>
              </a:rPr>
              <a:t>    &lt;/port&gt; </a:t>
            </a:r>
          </a:p>
          <a:p>
            <a:r>
              <a:rPr lang="en-US" sz="1600" dirty="0">
                <a:solidFill>
                  <a:srgbClr val="323D43"/>
                </a:solidFill>
                <a:latin typeface="Courier New" charset="0"/>
              </a:rPr>
              <a:t>  &lt;/service&gt; </a:t>
            </a:r>
            <a:endParaRPr lang="en-US" sz="1600" dirty="0">
              <a:solidFill>
                <a:srgbClr val="323D43"/>
              </a:solidFill>
              <a:latin typeface="Courier New" charset="0"/>
            </a:endParaRPr>
          </a:p>
        </p:txBody>
      </p:sp>
    </p:spTree>
    <p:extLst>
      <p:ext uri="{BB962C8B-B14F-4D97-AF65-F5344CB8AC3E}">
        <p14:creationId xmlns:p14="http://schemas.microsoft.com/office/powerpoint/2010/main" val="3242837349"/>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WSDL 2.0</a:t>
            </a:r>
            <a:br>
              <a:rPr lang="en-US" dirty="0" smtClean="0"/>
            </a:br>
            <a:r>
              <a:rPr lang="en-US" dirty="0" smtClean="0"/>
              <a:t>Example</a:t>
            </a:r>
            <a:endParaRPr lang="en-US" dirty="0"/>
          </a:p>
        </p:txBody>
      </p:sp>
    </p:spTree>
    <p:extLst>
      <p:ext uri="{BB962C8B-B14F-4D97-AF65-F5344CB8AC3E}">
        <p14:creationId xmlns:p14="http://schemas.microsoft.com/office/powerpoint/2010/main" val="1695532450"/>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4"/>
          <p:cNvSpPr>
            <a:spLocks noChangeArrowheads="1"/>
          </p:cNvSpPr>
          <p:nvPr/>
        </p:nvSpPr>
        <p:spPr bwMode="auto">
          <a:xfrm>
            <a:off x="324000" y="1676400"/>
            <a:ext cx="8496000" cy="4469088"/>
          </a:xfrm>
          <a:prstGeom prst="rect">
            <a:avLst/>
          </a:prstGeom>
          <a:solidFill>
            <a:srgbClr val="99CC00"/>
          </a:solidFill>
          <a:ln>
            <a:noFill/>
          </a:ln>
          <a:effectLst/>
        </p:spPr>
        <p:txBody>
          <a:bodyPr wrap="square">
            <a:noAutofit/>
          </a:bodyPr>
          <a:lstStyle/>
          <a:p>
            <a:endParaRPr lang="en-US" sz="1600" dirty="0">
              <a:latin typeface="Courier New" charset="0"/>
            </a:endParaRPr>
          </a:p>
        </p:txBody>
      </p:sp>
      <p:sp>
        <p:nvSpPr>
          <p:cNvPr id="2" name="Title 1"/>
          <p:cNvSpPr>
            <a:spLocks noGrp="1"/>
          </p:cNvSpPr>
          <p:nvPr>
            <p:ph type="title"/>
          </p:nvPr>
        </p:nvSpPr>
        <p:spPr/>
        <p:txBody>
          <a:bodyPr/>
          <a:lstStyle/>
          <a:p>
            <a:r>
              <a:rPr lang="en-US" dirty="0" smtClean="0"/>
              <a:t>definitions</a:t>
            </a:r>
            <a:endParaRPr lang="en-US" dirty="0"/>
          </a:p>
        </p:txBody>
      </p:sp>
      <p:sp>
        <p:nvSpPr>
          <p:cNvPr id="10" name="Rectangle 20"/>
          <p:cNvSpPr>
            <a:spLocks noChangeArrowheads="1"/>
          </p:cNvSpPr>
          <p:nvPr/>
        </p:nvSpPr>
        <p:spPr bwMode="auto">
          <a:xfrm>
            <a:off x="311150" y="2246987"/>
            <a:ext cx="8508850" cy="502189"/>
          </a:xfrm>
          <a:prstGeom prst="rect">
            <a:avLst/>
          </a:prstGeom>
          <a:solidFill>
            <a:srgbClr val="FFCC00"/>
          </a:solidFill>
          <a:ln w="9525">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4" name="Rectangle 4"/>
          <p:cNvSpPr>
            <a:spLocks noChangeArrowheads="1"/>
          </p:cNvSpPr>
          <p:nvPr/>
        </p:nvSpPr>
        <p:spPr bwMode="auto">
          <a:xfrm>
            <a:off x="324000" y="1692000"/>
            <a:ext cx="8496000" cy="4469088"/>
          </a:xfrm>
          <a:prstGeom prst="rect">
            <a:avLst/>
          </a:prstGeom>
          <a:noFill/>
          <a:ln>
            <a:noFill/>
          </a:ln>
          <a:effectLst/>
        </p:spPr>
        <p:txBody>
          <a:bodyPr wrap="square">
            <a:noAutofit/>
          </a:bodyPr>
          <a:lstStyle/>
          <a:p>
            <a:r>
              <a:rPr lang="en-US" sz="1600" dirty="0">
                <a:solidFill>
                  <a:srgbClr val="323D43"/>
                </a:solidFill>
                <a:latin typeface="Courier New" charset="0"/>
              </a:rPr>
              <a:t>&lt;?xml version="1.0" encoding="UTF-8"?&gt; </a:t>
            </a:r>
          </a:p>
          <a:p>
            <a:pPr marL="0" lvl="1"/>
            <a:r>
              <a:rPr lang="en-US" sz="1600" dirty="0">
                <a:solidFill>
                  <a:srgbClr val="323D43"/>
                </a:solidFill>
                <a:latin typeface="Courier New" charset="0"/>
              </a:rPr>
              <a:t>&lt;</a:t>
            </a:r>
            <a:r>
              <a:rPr lang="en-US" sz="1600" b="1" dirty="0">
                <a:solidFill>
                  <a:srgbClr val="323D43"/>
                </a:solidFill>
                <a:latin typeface="Courier New" charset="0"/>
              </a:rPr>
              <a:t>definitions</a:t>
            </a:r>
            <a:r>
              <a:rPr lang="en-US" sz="1600" dirty="0">
                <a:solidFill>
                  <a:srgbClr val="323D43"/>
                </a:solidFill>
                <a:latin typeface="Courier New" charset="0"/>
              </a:rPr>
              <a:t> name="</a:t>
            </a:r>
            <a:r>
              <a:rPr lang="en-US" sz="1600" dirty="0" err="1">
                <a:solidFill>
                  <a:srgbClr val="323D43"/>
                </a:solidFill>
                <a:latin typeface="Courier New" charset="0"/>
              </a:rPr>
              <a:t>HelloService</a:t>
            </a:r>
            <a:r>
              <a:rPr lang="en-US" sz="1600" dirty="0">
                <a:solidFill>
                  <a:srgbClr val="323D43"/>
                </a:solidFill>
                <a:latin typeface="Courier New" charset="0"/>
              </a:rPr>
              <a:t>" </a:t>
            </a:r>
            <a:br>
              <a:rPr lang="en-US" sz="1600" dirty="0">
                <a:solidFill>
                  <a:srgbClr val="323D43"/>
                </a:solidFill>
                <a:latin typeface="Courier New" charset="0"/>
              </a:rPr>
            </a:br>
            <a:r>
              <a:rPr lang="en-US" sz="1600" dirty="0">
                <a:solidFill>
                  <a:srgbClr val="323D43"/>
                </a:solidFill>
                <a:latin typeface="Courier New" charset="0"/>
              </a:rPr>
              <a:t>  </a:t>
            </a:r>
            <a:r>
              <a:rPr lang="en-US" sz="1600" dirty="0" err="1">
                <a:solidFill>
                  <a:srgbClr val="323D43"/>
                </a:solidFill>
                <a:latin typeface="Courier New" charset="0"/>
              </a:rPr>
              <a:t>targetNamespace</a:t>
            </a:r>
            <a:r>
              <a:rPr lang="en-US" sz="1600" dirty="0">
                <a:solidFill>
                  <a:srgbClr val="323D43"/>
                </a:solidFill>
                <a:latin typeface="Courier New" charset="0"/>
              </a:rPr>
              <a:t>="http://</a:t>
            </a:r>
            <a:r>
              <a:rPr lang="en-US" sz="1600" dirty="0" err="1" smtClean="0">
                <a:solidFill>
                  <a:srgbClr val="323D43"/>
                </a:solidFill>
                <a:latin typeface="Courier New" charset="0"/>
              </a:rPr>
              <a:t>www.example.org</a:t>
            </a:r>
            <a:r>
              <a:rPr lang="en-US" sz="1600" dirty="0" smtClean="0">
                <a:solidFill>
                  <a:srgbClr val="323D43"/>
                </a:solidFill>
                <a:latin typeface="Courier New" charset="0"/>
              </a:rPr>
              <a:t>/</a:t>
            </a:r>
            <a:r>
              <a:rPr lang="en-US" sz="1600" dirty="0" err="1" smtClean="0">
                <a:solidFill>
                  <a:srgbClr val="323D43"/>
                </a:solidFill>
                <a:latin typeface="Courier New" charset="0"/>
              </a:rPr>
              <a:t>HelloService.wsdl</a:t>
            </a:r>
            <a:r>
              <a:rPr lang="en-US" sz="1600" dirty="0">
                <a:solidFill>
                  <a:srgbClr val="323D43"/>
                </a:solidFill>
                <a:latin typeface="Courier New" charset="0"/>
              </a:rPr>
              <a:t>" </a:t>
            </a:r>
            <a:br>
              <a:rPr lang="en-US" sz="1600" dirty="0">
                <a:solidFill>
                  <a:srgbClr val="323D43"/>
                </a:solidFill>
                <a:latin typeface="Courier New" charset="0"/>
              </a:rPr>
            </a:br>
            <a:r>
              <a:rPr lang="en-US" sz="1600" dirty="0">
                <a:solidFill>
                  <a:srgbClr val="323D43"/>
                </a:solidFill>
                <a:latin typeface="Courier New" charset="0"/>
              </a:rPr>
              <a:t>  </a:t>
            </a:r>
            <a:r>
              <a:rPr lang="en-US" sz="1600" dirty="0" err="1">
                <a:solidFill>
                  <a:srgbClr val="323D43"/>
                </a:solidFill>
                <a:latin typeface="Courier New" charset="0"/>
              </a:rPr>
              <a:t>xmlns:tns</a:t>
            </a:r>
            <a:r>
              <a:rPr lang="en-US" sz="1600" dirty="0">
                <a:solidFill>
                  <a:srgbClr val="323D43"/>
                </a:solidFill>
                <a:latin typeface="Courier New" charset="0"/>
              </a:rPr>
              <a:t>="http://</a:t>
            </a:r>
            <a:r>
              <a:rPr lang="en-US" sz="1600" dirty="0" err="1" smtClean="0">
                <a:solidFill>
                  <a:srgbClr val="323D43"/>
                </a:solidFill>
                <a:latin typeface="Courier New" charset="0"/>
              </a:rPr>
              <a:t>www.example.org</a:t>
            </a:r>
            <a:r>
              <a:rPr lang="en-US" sz="1600" dirty="0" smtClean="0">
                <a:solidFill>
                  <a:srgbClr val="323D43"/>
                </a:solidFill>
                <a:latin typeface="Courier New" charset="0"/>
              </a:rPr>
              <a:t>/</a:t>
            </a:r>
            <a:r>
              <a:rPr lang="en-US" sz="1600" dirty="0" err="1" smtClean="0">
                <a:solidFill>
                  <a:srgbClr val="323D43"/>
                </a:solidFill>
                <a:latin typeface="Courier New" charset="0"/>
              </a:rPr>
              <a:t>HelloService.wsdl</a:t>
            </a:r>
            <a:r>
              <a:rPr lang="en-US" sz="1600" dirty="0" smtClean="0">
                <a:solidFill>
                  <a:srgbClr val="323D43"/>
                </a:solidFill>
                <a:latin typeface="Courier New" charset="0"/>
              </a:rPr>
              <a:t>”</a:t>
            </a:r>
            <a:r>
              <a:rPr lang="en-US" sz="1600" dirty="0">
                <a:solidFill>
                  <a:srgbClr val="323D43"/>
                </a:solidFill>
                <a:latin typeface="Courier New" charset="0"/>
              </a:rPr>
              <a:t/>
            </a:r>
            <a:br>
              <a:rPr lang="en-US" sz="1600" dirty="0">
                <a:solidFill>
                  <a:srgbClr val="323D43"/>
                </a:solidFill>
                <a:latin typeface="Courier New" charset="0"/>
              </a:rPr>
            </a:br>
            <a:r>
              <a:rPr lang="en-US" sz="1600" dirty="0" smtClean="0">
                <a:solidFill>
                  <a:srgbClr val="323D43"/>
                </a:solidFill>
                <a:latin typeface="Courier New" charset="0"/>
              </a:rPr>
              <a:t>  </a:t>
            </a:r>
            <a:r>
              <a:rPr lang="en-US" sz="1600" dirty="0" err="1" smtClean="0">
                <a:solidFill>
                  <a:srgbClr val="323D43"/>
                </a:solidFill>
                <a:latin typeface="Courier New" charset="0"/>
              </a:rPr>
              <a:t>xmlns</a:t>
            </a:r>
            <a:r>
              <a:rPr lang="en-US" sz="1600" dirty="0">
                <a:solidFill>
                  <a:srgbClr val="323D43"/>
                </a:solidFill>
                <a:latin typeface="Courier New" charset="0"/>
              </a:rPr>
              <a:t>="http://www.w3.org/ns/</a:t>
            </a:r>
            <a:r>
              <a:rPr lang="en-US" sz="1600" dirty="0" err="1" smtClean="0">
                <a:solidFill>
                  <a:srgbClr val="323D43"/>
                </a:solidFill>
                <a:latin typeface="Courier New" charset="0"/>
              </a:rPr>
              <a:t>wsdl</a:t>
            </a:r>
            <a:r>
              <a:rPr lang="en-US" sz="1600" dirty="0" smtClean="0">
                <a:solidFill>
                  <a:srgbClr val="323D43"/>
                </a:solidFill>
                <a:latin typeface="Courier New" charset="0"/>
              </a:rPr>
              <a:t>" </a:t>
            </a:r>
            <a:r>
              <a:rPr lang="en-US" sz="1600" dirty="0">
                <a:solidFill>
                  <a:srgbClr val="323D43"/>
                </a:solidFill>
                <a:latin typeface="Courier New" charset="0"/>
              </a:rPr>
              <a:t/>
            </a:r>
            <a:br>
              <a:rPr lang="en-US" sz="1600" dirty="0">
                <a:solidFill>
                  <a:srgbClr val="323D43"/>
                </a:solidFill>
                <a:latin typeface="Courier New" charset="0"/>
              </a:rPr>
            </a:br>
            <a:r>
              <a:rPr lang="en-US" sz="1600" dirty="0">
                <a:solidFill>
                  <a:srgbClr val="323D43"/>
                </a:solidFill>
                <a:latin typeface="Courier New" charset="0"/>
              </a:rPr>
              <a:t>  </a:t>
            </a:r>
            <a:r>
              <a:rPr lang="en-US" sz="1600" dirty="0" err="1">
                <a:solidFill>
                  <a:srgbClr val="323D43"/>
                </a:solidFill>
                <a:latin typeface="Courier New" charset="0"/>
              </a:rPr>
              <a:t>xmlns:soap</a:t>
            </a:r>
            <a:r>
              <a:rPr lang="en-US" sz="1600" dirty="0">
                <a:solidFill>
                  <a:srgbClr val="323D43"/>
                </a:solidFill>
                <a:latin typeface="Courier New" charset="0"/>
              </a:rPr>
              <a:t>="http://www.w3.org/2003/05/soap-</a:t>
            </a:r>
            <a:r>
              <a:rPr lang="en-US" sz="1600" dirty="0" smtClean="0">
                <a:solidFill>
                  <a:srgbClr val="323D43"/>
                </a:solidFill>
                <a:latin typeface="Courier New" charset="0"/>
              </a:rPr>
              <a:t>envelope”</a:t>
            </a:r>
            <a:r>
              <a:rPr lang="en-US" sz="1600" dirty="0">
                <a:solidFill>
                  <a:srgbClr val="323D43"/>
                </a:solidFill>
                <a:latin typeface="Courier New" charset="0"/>
              </a:rPr>
              <a:t/>
            </a:r>
            <a:br>
              <a:rPr lang="en-US" sz="1600" dirty="0">
                <a:solidFill>
                  <a:srgbClr val="323D43"/>
                </a:solidFill>
                <a:latin typeface="Courier New" charset="0"/>
              </a:rPr>
            </a:br>
            <a:r>
              <a:rPr lang="en-US" sz="1600" dirty="0" smtClean="0">
                <a:solidFill>
                  <a:srgbClr val="323D43"/>
                </a:solidFill>
                <a:latin typeface="Courier New" charset="0"/>
              </a:rPr>
              <a:t>  </a:t>
            </a:r>
            <a:r>
              <a:rPr lang="en-US" sz="1600" dirty="0" err="1" smtClean="0">
                <a:solidFill>
                  <a:srgbClr val="323D43"/>
                </a:solidFill>
                <a:latin typeface="Courier New" charset="0"/>
              </a:rPr>
              <a:t>xmlns:wsoap</a:t>
            </a:r>
            <a:r>
              <a:rPr lang="en-US" sz="1600" dirty="0" smtClean="0">
                <a:solidFill>
                  <a:srgbClr val="323D43"/>
                </a:solidFill>
                <a:latin typeface="Courier New" charset="0"/>
              </a:rPr>
              <a:t>=“http://www.w3.org/ns/</a:t>
            </a:r>
            <a:r>
              <a:rPr lang="en-US" sz="1600" dirty="0" err="1" smtClean="0">
                <a:solidFill>
                  <a:srgbClr val="323D43"/>
                </a:solidFill>
                <a:latin typeface="Courier New" charset="0"/>
              </a:rPr>
              <a:t>wsdl</a:t>
            </a:r>
            <a:r>
              <a:rPr lang="en-US" sz="1600" dirty="0" smtClean="0">
                <a:solidFill>
                  <a:srgbClr val="323D43"/>
                </a:solidFill>
                <a:latin typeface="Courier New" charset="0"/>
              </a:rPr>
              <a:t>/soap”</a:t>
            </a:r>
          </a:p>
          <a:p>
            <a:pPr marL="0" lvl="1"/>
            <a:r>
              <a:rPr lang="en-US" sz="1600" dirty="0" smtClean="0">
                <a:solidFill>
                  <a:srgbClr val="323D43"/>
                </a:solidFill>
                <a:latin typeface="Courier New" charset="0"/>
              </a:rPr>
              <a:t>  </a:t>
            </a:r>
            <a:r>
              <a:rPr lang="en-US" sz="1600" dirty="0" err="1" smtClean="0">
                <a:solidFill>
                  <a:srgbClr val="323D43"/>
                </a:solidFill>
                <a:latin typeface="Courier New" charset="0"/>
              </a:rPr>
              <a:t>xmlns:xs</a:t>
            </a:r>
            <a:r>
              <a:rPr lang="en-US" sz="1600" dirty="0" smtClean="0">
                <a:solidFill>
                  <a:srgbClr val="323D43"/>
                </a:solidFill>
                <a:latin typeface="Courier New" charset="0"/>
              </a:rPr>
              <a:t>=</a:t>
            </a:r>
            <a:r>
              <a:rPr lang="en-US" sz="1600" dirty="0">
                <a:solidFill>
                  <a:srgbClr val="323D43"/>
                </a:solidFill>
                <a:latin typeface="Courier New" charset="0"/>
              </a:rPr>
              <a:t>"http://www.w3.org/2001/</a:t>
            </a:r>
            <a:r>
              <a:rPr lang="en-US" sz="1600" dirty="0" err="1">
                <a:solidFill>
                  <a:srgbClr val="323D43"/>
                </a:solidFill>
                <a:latin typeface="Courier New" charset="0"/>
              </a:rPr>
              <a:t>XMLSchema</a:t>
            </a:r>
            <a:r>
              <a:rPr lang="en-US" sz="1600" dirty="0">
                <a:solidFill>
                  <a:srgbClr val="323D43"/>
                </a:solidFill>
                <a:latin typeface="Courier New" charset="0"/>
              </a:rPr>
              <a:t>”&gt;</a:t>
            </a:r>
            <a:br>
              <a:rPr lang="en-US" sz="1600" dirty="0">
                <a:solidFill>
                  <a:srgbClr val="323D43"/>
                </a:solidFill>
                <a:latin typeface="Courier New" charset="0"/>
              </a:rPr>
            </a:br>
            <a:r>
              <a:rPr lang="en-US" sz="1600" dirty="0" smtClean="0">
                <a:solidFill>
                  <a:srgbClr val="323D43"/>
                </a:solidFill>
                <a:latin typeface="Courier New" charset="0"/>
              </a:rPr>
              <a:t/>
            </a:r>
            <a:br>
              <a:rPr lang="en-US" sz="1600" dirty="0" smtClean="0">
                <a:solidFill>
                  <a:srgbClr val="323D43"/>
                </a:solidFill>
                <a:latin typeface="Courier New" charset="0"/>
              </a:rPr>
            </a:br>
            <a:r>
              <a:rPr lang="en-US" sz="1600" dirty="0" smtClean="0">
                <a:solidFill>
                  <a:srgbClr val="323D43"/>
                </a:solidFill>
                <a:latin typeface="Courier New" charset="0"/>
              </a:rPr>
              <a:t>  </a:t>
            </a:r>
            <a:r>
              <a:rPr lang="en-US" sz="1600" i="1" dirty="0" smtClean="0">
                <a:solidFill>
                  <a:srgbClr val="323D43"/>
                </a:solidFill>
                <a:latin typeface="Courier New" charset="0"/>
              </a:rPr>
              <a:t>&lt;!–- types --&gt;</a:t>
            </a:r>
          </a:p>
          <a:p>
            <a:endParaRPr lang="en-US" sz="1600" i="1" dirty="0" smtClean="0">
              <a:solidFill>
                <a:srgbClr val="323D43"/>
              </a:solidFill>
              <a:latin typeface="Courier New" charset="0"/>
            </a:endParaRPr>
          </a:p>
          <a:p>
            <a:r>
              <a:rPr lang="en-US" sz="1600" i="1" dirty="0" smtClean="0">
                <a:solidFill>
                  <a:srgbClr val="323D43"/>
                </a:solidFill>
                <a:latin typeface="Courier New" charset="0"/>
              </a:rPr>
              <a:t>  &lt;!– interface --&gt;</a:t>
            </a:r>
          </a:p>
          <a:p>
            <a:endParaRPr lang="en-US" sz="1600" i="1" dirty="0">
              <a:solidFill>
                <a:srgbClr val="323D43"/>
              </a:solidFill>
              <a:latin typeface="Courier New" charset="0"/>
            </a:endParaRPr>
          </a:p>
          <a:p>
            <a:r>
              <a:rPr lang="en-US" sz="1600" i="1" dirty="0" smtClean="0">
                <a:solidFill>
                  <a:srgbClr val="323D43"/>
                </a:solidFill>
                <a:latin typeface="Courier New" charset="0"/>
              </a:rPr>
              <a:t>  &lt;!– binding --&gt;</a:t>
            </a:r>
          </a:p>
          <a:p>
            <a:endParaRPr lang="en-US" sz="1600" i="1" dirty="0">
              <a:solidFill>
                <a:srgbClr val="323D43"/>
              </a:solidFill>
              <a:latin typeface="Courier New" charset="0"/>
            </a:endParaRPr>
          </a:p>
          <a:p>
            <a:r>
              <a:rPr lang="en-US" sz="1600" i="1" dirty="0" smtClean="0">
                <a:solidFill>
                  <a:srgbClr val="323D43"/>
                </a:solidFill>
                <a:latin typeface="Courier New" charset="0"/>
              </a:rPr>
              <a:t>  &lt;!– service --&gt;</a:t>
            </a:r>
            <a:endParaRPr lang="en-US" sz="1600" i="1" dirty="0">
              <a:solidFill>
                <a:srgbClr val="323D43"/>
              </a:solidFill>
              <a:latin typeface="Courier New" charset="0"/>
            </a:endParaRPr>
          </a:p>
          <a:p>
            <a:r>
              <a:rPr lang="en-US" sz="1600" dirty="0" smtClean="0">
                <a:solidFill>
                  <a:srgbClr val="323D43"/>
                </a:solidFill>
                <a:latin typeface="Courier New" charset="0"/>
              </a:rPr>
              <a:t/>
            </a:r>
            <a:br>
              <a:rPr lang="en-US" sz="1600" dirty="0" smtClean="0">
                <a:solidFill>
                  <a:srgbClr val="323D43"/>
                </a:solidFill>
                <a:latin typeface="Courier New" charset="0"/>
              </a:rPr>
            </a:br>
            <a:r>
              <a:rPr lang="en-US" sz="1600" dirty="0" smtClean="0">
                <a:solidFill>
                  <a:srgbClr val="323D43"/>
                </a:solidFill>
                <a:latin typeface="Courier New" charset="0"/>
              </a:rPr>
              <a:t>&lt;</a:t>
            </a:r>
            <a:r>
              <a:rPr lang="en-US" sz="1600" dirty="0">
                <a:solidFill>
                  <a:srgbClr val="323D43"/>
                </a:solidFill>
                <a:latin typeface="Courier New" charset="0"/>
              </a:rPr>
              <a:t>/</a:t>
            </a:r>
            <a:r>
              <a:rPr lang="en-US" sz="1600" b="1" dirty="0">
                <a:solidFill>
                  <a:srgbClr val="323D43"/>
                </a:solidFill>
                <a:latin typeface="Courier New" charset="0"/>
              </a:rPr>
              <a:t>definitions</a:t>
            </a:r>
            <a:r>
              <a:rPr lang="en-US" sz="1600" dirty="0" smtClean="0">
                <a:solidFill>
                  <a:srgbClr val="323D43"/>
                </a:solidFill>
                <a:latin typeface="Courier New" charset="0"/>
              </a:rPr>
              <a:t>&gt;</a:t>
            </a:r>
            <a:endParaRPr lang="en-US" sz="1600" dirty="0">
              <a:solidFill>
                <a:srgbClr val="323D43"/>
              </a:solidFill>
              <a:latin typeface="Courier New" charset="0"/>
            </a:endParaRPr>
          </a:p>
        </p:txBody>
      </p:sp>
      <p:sp>
        <p:nvSpPr>
          <p:cNvPr id="12" name="Line Callout 1 (Border and Accent Bar) 11"/>
          <p:cNvSpPr/>
          <p:nvPr/>
        </p:nvSpPr>
        <p:spPr bwMode="auto">
          <a:xfrm flipH="1">
            <a:off x="4885763" y="4362824"/>
            <a:ext cx="2134235" cy="672352"/>
          </a:xfrm>
          <a:prstGeom prst="accentBorderCallout1">
            <a:avLst>
              <a:gd name="adj1" fmla="val 45734"/>
              <a:gd name="adj2" fmla="val -8333"/>
              <a:gd name="adj3" fmla="val -277571"/>
              <a:gd name="adj4" fmla="val -70363"/>
            </a:avLst>
          </a:prstGeom>
          <a:solidFill>
            <a:schemeClr val="bg1"/>
          </a:solidFill>
          <a:ln w="12700" cap="flat" cmpd="sng" algn="ctr">
            <a:solidFill>
              <a:schemeClr val="tx1">
                <a:lumMod val="50000"/>
              </a:schemeClr>
            </a:solid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Georgia"/>
                <a:ea typeface="ＭＳ Ｐゴシック" pitchFamily="-106" charset="-128"/>
                <a:cs typeface="Georgia"/>
              </a:rPr>
              <a:t>define namespace for this service</a:t>
            </a:r>
            <a:endParaRPr kumimoji="0" lang="en-US" b="0" i="0" u="none" strike="noStrike" cap="none" normalizeH="0" baseline="0" dirty="0">
              <a:ln>
                <a:noFill/>
              </a:ln>
              <a:solidFill>
                <a:schemeClr val="tx1"/>
              </a:solidFill>
              <a:effectLst/>
              <a:latin typeface="Georgia"/>
              <a:ea typeface="ＭＳ Ｐゴシック" pitchFamily="-106" charset="-128"/>
              <a:cs typeface="Georgia"/>
            </a:endParaRPr>
          </a:p>
        </p:txBody>
      </p:sp>
    </p:spTree>
    <p:extLst>
      <p:ext uri="{BB962C8B-B14F-4D97-AF65-F5344CB8AC3E}">
        <p14:creationId xmlns:p14="http://schemas.microsoft.com/office/powerpoint/2010/main" val="38470157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a:t>
            </a:r>
            <a:endParaRPr lang="en-US" dirty="0"/>
          </a:p>
        </p:txBody>
      </p:sp>
      <p:sp>
        <p:nvSpPr>
          <p:cNvPr id="4" name="Rectangle 4"/>
          <p:cNvSpPr>
            <a:spLocks noChangeArrowheads="1"/>
          </p:cNvSpPr>
          <p:nvPr/>
        </p:nvSpPr>
        <p:spPr bwMode="auto">
          <a:xfrm>
            <a:off x="324000" y="1691999"/>
            <a:ext cx="8496000" cy="4658387"/>
          </a:xfrm>
          <a:prstGeom prst="rect">
            <a:avLst/>
          </a:prstGeom>
          <a:solidFill>
            <a:srgbClr val="99CC00"/>
          </a:solidFill>
          <a:ln>
            <a:noFill/>
          </a:ln>
          <a:effectLst/>
        </p:spPr>
        <p:txBody>
          <a:bodyPr wrap="square">
            <a:noAutofit/>
          </a:bodyPr>
          <a:lstStyle/>
          <a:p>
            <a:r>
              <a:rPr lang="en-US" sz="1600" dirty="0" smtClean="0">
                <a:solidFill>
                  <a:srgbClr val="323D43"/>
                </a:solidFill>
                <a:latin typeface="Courier New" charset="0"/>
              </a:rPr>
              <a:t>&lt;</a:t>
            </a:r>
            <a:r>
              <a:rPr lang="en-US" sz="1600" b="1" dirty="0" smtClean="0">
                <a:solidFill>
                  <a:srgbClr val="323D43"/>
                </a:solidFill>
                <a:latin typeface="Courier New" charset="0"/>
              </a:rPr>
              <a:t>types</a:t>
            </a:r>
            <a:r>
              <a:rPr lang="en-US" sz="1600" dirty="0" smtClean="0">
                <a:solidFill>
                  <a:srgbClr val="323D43"/>
                </a:solidFill>
                <a:latin typeface="Courier New" charset="0"/>
              </a:rPr>
              <a:t>&gt;</a:t>
            </a:r>
            <a:br>
              <a:rPr lang="en-US" sz="1600" dirty="0" smtClean="0">
                <a:solidFill>
                  <a:srgbClr val="323D43"/>
                </a:solidFill>
                <a:latin typeface="Courier New" charset="0"/>
              </a:rPr>
            </a:br>
            <a:r>
              <a:rPr lang="en-US" sz="1600" dirty="0" smtClean="0">
                <a:solidFill>
                  <a:srgbClr val="323D43"/>
                </a:solidFill>
                <a:latin typeface="Courier New" charset="0"/>
              </a:rPr>
              <a:t>  &lt;</a:t>
            </a:r>
            <a:r>
              <a:rPr lang="en-US" sz="1600" dirty="0" err="1" smtClean="0">
                <a:solidFill>
                  <a:srgbClr val="323D43"/>
                </a:solidFill>
                <a:latin typeface="Courier New" charset="0"/>
              </a:rPr>
              <a:t>xs:schema</a:t>
            </a:r>
            <a:r>
              <a:rPr lang="en-US" sz="1600" dirty="0" smtClean="0">
                <a:solidFill>
                  <a:srgbClr val="323D43"/>
                </a:solidFill>
                <a:latin typeface="Courier New" charset="0"/>
              </a:rPr>
              <a:t> </a:t>
            </a:r>
            <a:br>
              <a:rPr lang="en-US" sz="1600" dirty="0" smtClean="0">
                <a:solidFill>
                  <a:srgbClr val="323D43"/>
                </a:solidFill>
                <a:latin typeface="Courier New" charset="0"/>
              </a:rPr>
            </a:br>
            <a:r>
              <a:rPr lang="en-US" sz="1600" dirty="0" smtClean="0">
                <a:solidFill>
                  <a:srgbClr val="323D43"/>
                </a:solidFill>
                <a:latin typeface="Courier New" charset="0"/>
              </a:rPr>
              <a:t>    </a:t>
            </a:r>
            <a:r>
              <a:rPr lang="en-US" sz="1600" dirty="0" err="1" smtClean="0">
                <a:solidFill>
                  <a:srgbClr val="323D43"/>
                </a:solidFill>
                <a:latin typeface="Courier New" charset="0"/>
              </a:rPr>
              <a:t>targetNamespace</a:t>
            </a:r>
            <a:r>
              <a:rPr lang="en-US" sz="1600" dirty="0">
                <a:solidFill>
                  <a:srgbClr val="323D43"/>
                </a:solidFill>
                <a:latin typeface="Courier New" charset="0"/>
              </a:rPr>
              <a:t>=“http:/</a:t>
            </a:r>
            <a:r>
              <a:rPr lang="en-US" sz="1600" dirty="0" smtClean="0">
                <a:solidFill>
                  <a:srgbClr val="323D43"/>
                </a:solidFill>
                <a:latin typeface="Courier New" charset="0"/>
              </a:rPr>
              <a:t>/</a:t>
            </a:r>
            <a:r>
              <a:rPr lang="en-US" sz="1600" dirty="0" err="1" smtClean="0">
                <a:solidFill>
                  <a:srgbClr val="323D43"/>
                </a:solidFill>
                <a:latin typeface="Courier New" charset="0"/>
              </a:rPr>
              <a:t>www.example.org</a:t>
            </a:r>
            <a:r>
              <a:rPr lang="en-US" sz="1600" dirty="0" smtClean="0">
                <a:solidFill>
                  <a:srgbClr val="323D43"/>
                </a:solidFill>
                <a:latin typeface="Courier New" charset="0"/>
              </a:rPr>
              <a:t>/</a:t>
            </a:r>
            <a:r>
              <a:rPr lang="en-US" sz="1600" dirty="0" err="1">
                <a:solidFill>
                  <a:srgbClr val="323D43"/>
                </a:solidFill>
                <a:latin typeface="Courier New" charset="0"/>
              </a:rPr>
              <a:t>HelloService.wsdl</a:t>
            </a:r>
            <a:r>
              <a:rPr lang="en-US" sz="1600" dirty="0" smtClean="0">
                <a:solidFill>
                  <a:srgbClr val="323D43"/>
                </a:solidFill>
                <a:latin typeface="Courier New" charset="0"/>
              </a:rPr>
              <a:t>”</a:t>
            </a:r>
            <a:br>
              <a:rPr lang="en-US" sz="1600" dirty="0" smtClean="0">
                <a:solidFill>
                  <a:srgbClr val="323D43"/>
                </a:solidFill>
                <a:latin typeface="Courier New" charset="0"/>
              </a:rPr>
            </a:br>
            <a:r>
              <a:rPr lang="en-US" sz="1600" dirty="0" smtClean="0">
                <a:solidFill>
                  <a:srgbClr val="323D43"/>
                </a:solidFill>
                <a:latin typeface="Courier New" charset="0"/>
              </a:rPr>
              <a:t>    </a:t>
            </a:r>
            <a:r>
              <a:rPr lang="en-US" sz="1600" dirty="0" err="1" smtClean="0">
                <a:solidFill>
                  <a:srgbClr val="323D43"/>
                </a:solidFill>
                <a:latin typeface="Courier New" charset="0"/>
              </a:rPr>
              <a:t>xmlns</a:t>
            </a:r>
            <a:r>
              <a:rPr lang="en-US" sz="1600" dirty="0" smtClean="0">
                <a:solidFill>
                  <a:srgbClr val="323D43"/>
                </a:solidFill>
                <a:latin typeface="Courier New" charset="0"/>
              </a:rPr>
              <a:t>=“</a:t>
            </a:r>
            <a:r>
              <a:rPr lang="en-US" sz="1600" dirty="0">
                <a:solidFill>
                  <a:srgbClr val="323D43"/>
                </a:solidFill>
                <a:latin typeface="Courier New" charset="0"/>
              </a:rPr>
              <a:t>http://</a:t>
            </a:r>
            <a:r>
              <a:rPr lang="en-US" sz="1600" dirty="0" err="1">
                <a:solidFill>
                  <a:srgbClr val="323D43"/>
                </a:solidFill>
                <a:latin typeface="Courier New" charset="0"/>
              </a:rPr>
              <a:t>www.example.org</a:t>
            </a:r>
            <a:r>
              <a:rPr lang="en-US" sz="1600" dirty="0">
                <a:solidFill>
                  <a:srgbClr val="323D43"/>
                </a:solidFill>
                <a:latin typeface="Courier New" charset="0"/>
              </a:rPr>
              <a:t>/</a:t>
            </a:r>
            <a:r>
              <a:rPr lang="en-US" sz="1600" dirty="0" err="1" smtClean="0">
                <a:solidFill>
                  <a:srgbClr val="323D43"/>
                </a:solidFill>
                <a:latin typeface="Courier New" charset="0"/>
              </a:rPr>
              <a:t>HelloService.wsdl</a:t>
            </a:r>
            <a:r>
              <a:rPr lang="en-US" sz="1600" dirty="0" smtClean="0">
                <a:solidFill>
                  <a:srgbClr val="323D43"/>
                </a:solidFill>
                <a:latin typeface="Courier New" charset="0"/>
              </a:rPr>
              <a:t>”&gt;</a:t>
            </a:r>
            <a:br>
              <a:rPr lang="en-US" sz="1600" dirty="0" smtClean="0">
                <a:solidFill>
                  <a:srgbClr val="323D43"/>
                </a:solidFill>
                <a:latin typeface="Courier New" charset="0"/>
              </a:rPr>
            </a:br>
            <a:r>
              <a:rPr lang="en-US" sz="1600" dirty="0" smtClean="0">
                <a:solidFill>
                  <a:srgbClr val="323D43"/>
                </a:solidFill>
                <a:latin typeface="Courier New" charset="0"/>
              </a:rPr>
              <a:t>    &lt;</a:t>
            </a:r>
            <a:r>
              <a:rPr lang="en-US" sz="1600" dirty="0" err="1" smtClean="0">
                <a:solidFill>
                  <a:srgbClr val="323D43"/>
                </a:solidFill>
                <a:latin typeface="Courier New" charset="0"/>
              </a:rPr>
              <a:t>xs:element</a:t>
            </a:r>
            <a:r>
              <a:rPr lang="en-US" sz="1600" dirty="0" smtClean="0">
                <a:solidFill>
                  <a:srgbClr val="323D43"/>
                </a:solidFill>
                <a:latin typeface="Courier New" charset="0"/>
              </a:rPr>
              <a:t> name=</a:t>
            </a:r>
            <a:r>
              <a:rPr lang="en-US" sz="1600" dirty="0" smtClean="0">
                <a:solidFill>
                  <a:srgbClr val="323D43"/>
                </a:solidFill>
                <a:latin typeface="Courier New" charset="0"/>
              </a:rPr>
              <a:t>“</a:t>
            </a:r>
            <a:r>
              <a:rPr lang="en-US" sz="1600" dirty="0" err="1" smtClean="0">
                <a:solidFill>
                  <a:srgbClr val="323D43"/>
                </a:solidFill>
                <a:latin typeface="Courier New" charset="0"/>
              </a:rPr>
              <a:t>SayHelloRequest</a:t>
            </a:r>
            <a:r>
              <a:rPr lang="en-US" sz="1600" dirty="0" smtClean="0">
                <a:solidFill>
                  <a:srgbClr val="323D43"/>
                </a:solidFill>
                <a:latin typeface="Courier New" charset="0"/>
              </a:rPr>
              <a:t>” type=“</a:t>
            </a:r>
            <a:r>
              <a:rPr lang="en-US" sz="1600" dirty="0" err="1" smtClean="0">
                <a:solidFill>
                  <a:srgbClr val="323D43"/>
                </a:solidFill>
                <a:latin typeface="Courier New" charset="0"/>
              </a:rPr>
              <a:t>tSayHelloRequest</a:t>
            </a:r>
            <a:r>
              <a:rPr lang="en-US" sz="1600" dirty="0" smtClean="0">
                <a:solidFill>
                  <a:srgbClr val="323D43"/>
                </a:solidFill>
                <a:latin typeface="Courier New" charset="0"/>
              </a:rPr>
              <a:t>”/&gt;</a:t>
            </a:r>
          </a:p>
          <a:p>
            <a:r>
              <a:rPr lang="en-US" sz="1600" dirty="0" smtClean="0">
                <a:solidFill>
                  <a:srgbClr val="323D43"/>
                </a:solidFill>
                <a:latin typeface="Courier New" charset="0"/>
              </a:rPr>
              <a:t>    &lt;</a:t>
            </a:r>
            <a:r>
              <a:rPr lang="en-US" sz="1600" dirty="0" err="1" smtClean="0">
                <a:solidFill>
                  <a:srgbClr val="323D43"/>
                </a:solidFill>
                <a:latin typeface="Courier New" charset="0"/>
              </a:rPr>
              <a:t>xs:complexType</a:t>
            </a:r>
            <a:r>
              <a:rPr lang="en-US" sz="1600" dirty="0" smtClean="0">
                <a:solidFill>
                  <a:srgbClr val="323D43"/>
                </a:solidFill>
                <a:latin typeface="Courier New" charset="0"/>
              </a:rPr>
              <a:t> name=“</a:t>
            </a:r>
            <a:r>
              <a:rPr lang="en-US" sz="1600" dirty="0" err="1" smtClean="0">
                <a:solidFill>
                  <a:srgbClr val="323D43"/>
                </a:solidFill>
                <a:latin typeface="Courier New" charset="0"/>
              </a:rPr>
              <a:t>tSayHelloRequest</a:t>
            </a:r>
            <a:r>
              <a:rPr lang="en-US" sz="1600" dirty="0" smtClean="0">
                <a:solidFill>
                  <a:srgbClr val="323D43"/>
                </a:solidFill>
                <a:latin typeface="Courier New" charset="0"/>
              </a:rPr>
              <a:t>”&gt;</a:t>
            </a:r>
            <a:br>
              <a:rPr lang="en-US" sz="1600" dirty="0" smtClean="0">
                <a:solidFill>
                  <a:srgbClr val="323D43"/>
                </a:solidFill>
                <a:latin typeface="Courier New" charset="0"/>
              </a:rPr>
            </a:br>
            <a:r>
              <a:rPr lang="en-US" sz="1600" dirty="0" smtClean="0">
                <a:solidFill>
                  <a:srgbClr val="323D43"/>
                </a:solidFill>
                <a:latin typeface="Courier New" charset="0"/>
              </a:rPr>
              <a:t>      &lt;</a:t>
            </a:r>
            <a:r>
              <a:rPr lang="en-US" sz="1600" dirty="0" err="1" smtClean="0">
                <a:solidFill>
                  <a:srgbClr val="323D43"/>
                </a:solidFill>
                <a:latin typeface="Courier New" charset="0"/>
              </a:rPr>
              <a:t>xs:sequence</a:t>
            </a:r>
            <a:r>
              <a:rPr lang="en-US" sz="1600" dirty="0" smtClean="0">
                <a:solidFill>
                  <a:srgbClr val="323D43"/>
                </a:solidFill>
                <a:latin typeface="Courier New" charset="0"/>
              </a:rPr>
              <a:t>&gt;</a:t>
            </a:r>
          </a:p>
          <a:p>
            <a:r>
              <a:rPr lang="en-US" sz="1600" dirty="0" smtClean="0">
                <a:solidFill>
                  <a:srgbClr val="323D43"/>
                </a:solidFill>
                <a:latin typeface="Courier New" charset="0"/>
              </a:rPr>
              <a:t>        &lt;</a:t>
            </a:r>
            <a:r>
              <a:rPr lang="en-US" sz="1600" dirty="0" err="1" smtClean="0">
                <a:solidFill>
                  <a:srgbClr val="323D43"/>
                </a:solidFill>
                <a:latin typeface="Courier New" charset="0"/>
              </a:rPr>
              <a:t>xs:element</a:t>
            </a:r>
            <a:r>
              <a:rPr lang="en-US" sz="1600" dirty="0" smtClean="0">
                <a:solidFill>
                  <a:srgbClr val="323D43"/>
                </a:solidFill>
                <a:latin typeface="Courier New" charset="0"/>
              </a:rPr>
              <a:t> name=“</a:t>
            </a:r>
            <a:r>
              <a:rPr lang="en-US" sz="1600" dirty="0" err="1" smtClean="0">
                <a:solidFill>
                  <a:srgbClr val="323D43"/>
                </a:solidFill>
                <a:latin typeface="Courier New" charset="0"/>
              </a:rPr>
              <a:t>firstName</a:t>
            </a:r>
            <a:r>
              <a:rPr lang="en-US" sz="1600" dirty="0" smtClean="0">
                <a:solidFill>
                  <a:srgbClr val="323D43"/>
                </a:solidFill>
                <a:latin typeface="Courier New" charset="0"/>
              </a:rPr>
              <a:t>” type=“</a:t>
            </a:r>
            <a:r>
              <a:rPr lang="en-US" sz="1600" dirty="0" err="1" smtClean="0">
                <a:solidFill>
                  <a:srgbClr val="323D43"/>
                </a:solidFill>
                <a:latin typeface="Courier New" charset="0"/>
              </a:rPr>
              <a:t>xs:string</a:t>
            </a:r>
            <a:r>
              <a:rPr lang="en-US" sz="1600" dirty="0" smtClean="0">
                <a:solidFill>
                  <a:srgbClr val="323D43"/>
                </a:solidFill>
                <a:latin typeface="Courier New" charset="0"/>
              </a:rPr>
              <a:t>”/&gt;</a:t>
            </a:r>
            <a:br>
              <a:rPr lang="en-US" sz="1600" dirty="0" smtClean="0">
                <a:solidFill>
                  <a:srgbClr val="323D43"/>
                </a:solidFill>
                <a:latin typeface="Courier New" charset="0"/>
              </a:rPr>
            </a:br>
            <a:r>
              <a:rPr lang="en-US" sz="1600" dirty="0" smtClean="0">
                <a:solidFill>
                  <a:srgbClr val="323D43"/>
                </a:solidFill>
                <a:latin typeface="Courier New" charset="0"/>
              </a:rPr>
              <a:t>      &lt;/</a:t>
            </a:r>
            <a:r>
              <a:rPr lang="en-US" sz="1600" dirty="0" err="1" smtClean="0">
                <a:solidFill>
                  <a:srgbClr val="323D43"/>
                </a:solidFill>
                <a:latin typeface="Courier New" charset="0"/>
              </a:rPr>
              <a:t>xs:sequence</a:t>
            </a:r>
            <a:r>
              <a:rPr lang="en-US" sz="1600" dirty="0" smtClean="0">
                <a:solidFill>
                  <a:srgbClr val="323D43"/>
                </a:solidFill>
                <a:latin typeface="Courier New" charset="0"/>
              </a:rPr>
              <a:t>&gt;</a:t>
            </a:r>
          </a:p>
          <a:p>
            <a:r>
              <a:rPr lang="en-US" sz="1600" dirty="0" smtClean="0">
                <a:solidFill>
                  <a:srgbClr val="323D43"/>
                </a:solidFill>
                <a:latin typeface="Courier New" charset="0"/>
              </a:rPr>
              <a:t>    &lt;/</a:t>
            </a:r>
            <a:r>
              <a:rPr lang="en-US" sz="1600" dirty="0" err="1" smtClean="0">
                <a:solidFill>
                  <a:srgbClr val="323D43"/>
                </a:solidFill>
                <a:latin typeface="Courier New" charset="0"/>
              </a:rPr>
              <a:t>xs:complexType</a:t>
            </a:r>
            <a:r>
              <a:rPr lang="en-US" sz="1600" dirty="0" smtClean="0">
                <a:solidFill>
                  <a:srgbClr val="323D43"/>
                </a:solidFill>
                <a:latin typeface="Courier New" charset="0"/>
              </a:rPr>
              <a:t>&gt; </a:t>
            </a:r>
          </a:p>
          <a:p>
            <a:r>
              <a:rPr lang="en-US" sz="1600" dirty="0" smtClean="0">
                <a:solidFill>
                  <a:srgbClr val="323D43"/>
                </a:solidFill>
                <a:latin typeface="Courier New" charset="0"/>
              </a:rPr>
              <a:t>    &lt;</a:t>
            </a:r>
            <a:r>
              <a:rPr lang="en-US" sz="1600" dirty="0" err="1" smtClean="0">
                <a:solidFill>
                  <a:srgbClr val="323D43"/>
                </a:solidFill>
                <a:latin typeface="Courier New" charset="0"/>
              </a:rPr>
              <a:t>xs:element</a:t>
            </a:r>
            <a:r>
              <a:rPr lang="en-US" sz="1600" dirty="0" smtClean="0">
                <a:solidFill>
                  <a:srgbClr val="323D43"/>
                </a:solidFill>
                <a:latin typeface="Courier New" charset="0"/>
              </a:rPr>
              <a:t> name=“</a:t>
            </a:r>
            <a:r>
              <a:rPr lang="en-US" sz="1600" dirty="0" err="1" smtClean="0">
                <a:solidFill>
                  <a:srgbClr val="323D43"/>
                </a:solidFill>
                <a:latin typeface="Courier New" charset="0"/>
              </a:rPr>
              <a:t>SayHelloResponse</a:t>
            </a:r>
            <a:r>
              <a:rPr lang="en-US" sz="1600" dirty="0" smtClean="0">
                <a:solidFill>
                  <a:srgbClr val="323D43"/>
                </a:solidFill>
                <a:latin typeface="Courier New" charset="0"/>
              </a:rPr>
              <a:t>” type=“</a:t>
            </a:r>
            <a:r>
              <a:rPr lang="en-US" sz="1600" dirty="0" err="1" smtClean="0">
                <a:solidFill>
                  <a:srgbClr val="323D43"/>
                </a:solidFill>
                <a:latin typeface="Courier New" charset="0"/>
              </a:rPr>
              <a:t>tSayHelloResponse</a:t>
            </a:r>
            <a:r>
              <a:rPr lang="en-US" sz="1600" dirty="0" smtClean="0">
                <a:solidFill>
                  <a:srgbClr val="323D43"/>
                </a:solidFill>
                <a:latin typeface="Courier New" charset="0"/>
              </a:rPr>
              <a:t>”/&gt;</a:t>
            </a:r>
          </a:p>
          <a:p>
            <a:r>
              <a:rPr lang="en-US" sz="1600" dirty="0" smtClean="0">
                <a:solidFill>
                  <a:srgbClr val="323D43"/>
                </a:solidFill>
                <a:latin typeface="Courier New" charset="0"/>
              </a:rPr>
              <a:t>    &lt;</a:t>
            </a:r>
            <a:r>
              <a:rPr lang="en-US" sz="1600" dirty="0" err="1">
                <a:solidFill>
                  <a:srgbClr val="323D43"/>
                </a:solidFill>
                <a:latin typeface="Courier New" charset="0"/>
              </a:rPr>
              <a:t>xs:complexType</a:t>
            </a:r>
            <a:r>
              <a:rPr lang="en-US" sz="1600" dirty="0">
                <a:solidFill>
                  <a:srgbClr val="323D43"/>
                </a:solidFill>
                <a:latin typeface="Courier New" charset="0"/>
              </a:rPr>
              <a:t> name=“</a:t>
            </a:r>
            <a:r>
              <a:rPr lang="en-US" sz="1600" dirty="0" err="1" smtClean="0">
                <a:solidFill>
                  <a:srgbClr val="323D43"/>
                </a:solidFill>
                <a:latin typeface="Courier New" charset="0"/>
              </a:rPr>
              <a:t>tSayHelloResponse</a:t>
            </a:r>
            <a:r>
              <a:rPr lang="en-US" sz="1600" dirty="0" smtClean="0">
                <a:solidFill>
                  <a:srgbClr val="323D43"/>
                </a:solidFill>
                <a:latin typeface="Courier New" charset="0"/>
              </a:rPr>
              <a:t>”</a:t>
            </a:r>
            <a:r>
              <a:rPr lang="en-US" sz="1600" dirty="0">
                <a:solidFill>
                  <a:srgbClr val="323D43"/>
                </a:solidFill>
                <a:latin typeface="Courier New" charset="0"/>
              </a:rPr>
              <a:t>&gt;</a:t>
            </a:r>
            <a:br>
              <a:rPr lang="en-US" sz="1600" dirty="0">
                <a:solidFill>
                  <a:srgbClr val="323D43"/>
                </a:solidFill>
                <a:latin typeface="Courier New" charset="0"/>
              </a:rPr>
            </a:br>
            <a:r>
              <a:rPr lang="en-US" sz="1600" dirty="0">
                <a:solidFill>
                  <a:srgbClr val="323D43"/>
                </a:solidFill>
                <a:latin typeface="Courier New" charset="0"/>
              </a:rPr>
              <a:t>      &lt;</a:t>
            </a:r>
            <a:r>
              <a:rPr lang="en-US" sz="1600" dirty="0" err="1">
                <a:solidFill>
                  <a:srgbClr val="323D43"/>
                </a:solidFill>
                <a:latin typeface="Courier New" charset="0"/>
              </a:rPr>
              <a:t>xs:sequence</a:t>
            </a:r>
            <a:r>
              <a:rPr lang="en-US" sz="1600" dirty="0" smtClean="0">
                <a:solidFill>
                  <a:srgbClr val="323D43"/>
                </a:solidFill>
                <a:latin typeface="Courier New" charset="0"/>
              </a:rPr>
              <a:t>&gt;</a:t>
            </a:r>
          </a:p>
          <a:p>
            <a:r>
              <a:rPr lang="en-US" sz="1600" dirty="0" smtClean="0">
                <a:solidFill>
                  <a:srgbClr val="323D43"/>
                </a:solidFill>
                <a:latin typeface="Courier New" charset="0"/>
              </a:rPr>
              <a:t>        &lt;</a:t>
            </a:r>
            <a:r>
              <a:rPr lang="en-US" sz="1600" dirty="0" err="1">
                <a:solidFill>
                  <a:srgbClr val="323D43"/>
                </a:solidFill>
                <a:latin typeface="Courier New" charset="0"/>
              </a:rPr>
              <a:t>xs:element</a:t>
            </a:r>
            <a:r>
              <a:rPr lang="en-US" sz="1600" dirty="0">
                <a:solidFill>
                  <a:srgbClr val="323D43"/>
                </a:solidFill>
                <a:latin typeface="Courier New" charset="0"/>
              </a:rPr>
              <a:t> name=“greeting” type=“</a:t>
            </a:r>
            <a:r>
              <a:rPr lang="en-US" sz="1600" dirty="0" err="1">
                <a:solidFill>
                  <a:srgbClr val="323D43"/>
                </a:solidFill>
                <a:latin typeface="Courier New" charset="0"/>
              </a:rPr>
              <a:t>xs:string</a:t>
            </a:r>
            <a:r>
              <a:rPr lang="en-US" sz="1600" dirty="0">
                <a:solidFill>
                  <a:srgbClr val="323D43"/>
                </a:solidFill>
                <a:latin typeface="Courier New" charset="0"/>
              </a:rPr>
              <a:t>”/&gt; </a:t>
            </a:r>
          </a:p>
          <a:p>
            <a:r>
              <a:rPr lang="en-US" sz="1600" dirty="0" smtClean="0">
                <a:solidFill>
                  <a:srgbClr val="323D43"/>
                </a:solidFill>
                <a:latin typeface="Courier New" charset="0"/>
              </a:rPr>
              <a:t>      &lt;</a:t>
            </a:r>
            <a:r>
              <a:rPr lang="en-US" sz="1600" dirty="0">
                <a:solidFill>
                  <a:srgbClr val="323D43"/>
                </a:solidFill>
                <a:latin typeface="Courier New" charset="0"/>
              </a:rPr>
              <a:t>/</a:t>
            </a:r>
            <a:r>
              <a:rPr lang="en-US" sz="1600" dirty="0" err="1">
                <a:solidFill>
                  <a:srgbClr val="323D43"/>
                </a:solidFill>
                <a:latin typeface="Courier New" charset="0"/>
              </a:rPr>
              <a:t>xs:sequence</a:t>
            </a:r>
            <a:r>
              <a:rPr lang="en-US" sz="1600" dirty="0">
                <a:solidFill>
                  <a:srgbClr val="323D43"/>
                </a:solidFill>
                <a:latin typeface="Courier New" charset="0"/>
              </a:rPr>
              <a:t>&gt;</a:t>
            </a:r>
          </a:p>
          <a:p>
            <a:r>
              <a:rPr lang="en-US" sz="1600" dirty="0">
                <a:solidFill>
                  <a:srgbClr val="323D43"/>
                </a:solidFill>
                <a:latin typeface="Courier New" charset="0"/>
              </a:rPr>
              <a:t>    &lt;/</a:t>
            </a:r>
            <a:r>
              <a:rPr lang="en-US" sz="1600" dirty="0" err="1">
                <a:solidFill>
                  <a:srgbClr val="323D43"/>
                </a:solidFill>
                <a:latin typeface="Courier New" charset="0"/>
              </a:rPr>
              <a:t>xs:complexType</a:t>
            </a:r>
            <a:r>
              <a:rPr lang="en-US" sz="1600" dirty="0">
                <a:solidFill>
                  <a:srgbClr val="323D43"/>
                </a:solidFill>
                <a:latin typeface="Courier New" charset="0"/>
              </a:rPr>
              <a:t>&gt; </a:t>
            </a:r>
          </a:p>
          <a:p>
            <a:r>
              <a:rPr lang="en-US" sz="1600" dirty="0" smtClean="0">
                <a:solidFill>
                  <a:srgbClr val="323D43"/>
                </a:solidFill>
                <a:latin typeface="Courier New" charset="0"/>
              </a:rPr>
              <a:t>  &lt;/</a:t>
            </a:r>
            <a:r>
              <a:rPr lang="en-US" sz="1600" dirty="0" err="1" smtClean="0">
                <a:solidFill>
                  <a:srgbClr val="323D43"/>
                </a:solidFill>
                <a:latin typeface="Courier New" charset="0"/>
              </a:rPr>
              <a:t>xs:schema</a:t>
            </a:r>
            <a:r>
              <a:rPr lang="en-US" sz="1600" dirty="0" smtClean="0">
                <a:solidFill>
                  <a:srgbClr val="323D43"/>
                </a:solidFill>
                <a:latin typeface="Courier New" charset="0"/>
              </a:rPr>
              <a:t>&gt;</a:t>
            </a:r>
            <a:br>
              <a:rPr lang="en-US" sz="1600" dirty="0" smtClean="0">
                <a:solidFill>
                  <a:srgbClr val="323D43"/>
                </a:solidFill>
                <a:latin typeface="Courier New" charset="0"/>
              </a:rPr>
            </a:br>
            <a:r>
              <a:rPr lang="en-US" sz="1600" dirty="0" smtClean="0">
                <a:solidFill>
                  <a:srgbClr val="323D43"/>
                </a:solidFill>
                <a:latin typeface="Courier New" charset="0"/>
              </a:rPr>
              <a:t>&lt;/</a:t>
            </a:r>
            <a:r>
              <a:rPr lang="en-US" sz="1600" b="1" dirty="0" smtClean="0">
                <a:solidFill>
                  <a:srgbClr val="323D43"/>
                </a:solidFill>
                <a:latin typeface="Courier New" charset="0"/>
              </a:rPr>
              <a:t>types</a:t>
            </a:r>
            <a:r>
              <a:rPr lang="en-US" sz="1600" dirty="0" smtClean="0">
                <a:solidFill>
                  <a:srgbClr val="323D43"/>
                </a:solidFill>
                <a:latin typeface="Courier New" charset="0"/>
              </a:rPr>
              <a:t>&gt;</a:t>
            </a:r>
            <a:endParaRPr lang="en-US" sz="1600" b="0" dirty="0">
              <a:solidFill>
                <a:srgbClr val="323D43"/>
              </a:solidFill>
              <a:latin typeface="Courier New"/>
              <a:cs typeface="Courier New"/>
            </a:endParaRPr>
          </a:p>
        </p:txBody>
      </p:sp>
    </p:spTree>
    <p:extLst>
      <p:ext uri="{BB962C8B-B14F-4D97-AF65-F5344CB8AC3E}">
        <p14:creationId xmlns:p14="http://schemas.microsoft.com/office/powerpoint/2010/main" val="2200826140"/>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a:t>
            </a:r>
            <a:endParaRPr lang="en-US" dirty="0"/>
          </a:p>
        </p:txBody>
      </p:sp>
      <p:sp>
        <p:nvSpPr>
          <p:cNvPr id="4" name="Rectangle 4"/>
          <p:cNvSpPr>
            <a:spLocks noChangeArrowheads="1"/>
          </p:cNvSpPr>
          <p:nvPr/>
        </p:nvSpPr>
        <p:spPr bwMode="auto">
          <a:xfrm>
            <a:off x="324000" y="1691998"/>
            <a:ext cx="8496000" cy="3343177"/>
          </a:xfrm>
          <a:prstGeom prst="rect">
            <a:avLst/>
          </a:prstGeom>
          <a:solidFill>
            <a:srgbClr val="99CC00"/>
          </a:solidFill>
          <a:ln>
            <a:noFill/>
          </a:ln>
          <a:effectLst/>
        </p:spPr>
        <p:txBody>
          <a:bodyPr wrap="square">
            <a:noAutofit/>
          </a:bodyPr>
          <a:lstStyle/>
          <a:p>
            <a:r>
              <a:rPr lang="en-US" sz="1600" dirty="0" smtClean="0">
                <a:solidFill>
                  <a:srgbClr val="323D43"/>
                </a:solidFill>
                <a:latin typeface="Courier New"/>
                <a:cs typeface="Courier New"/>
              </a:rPr>
              <a:t>&lt;</a:t>
            </a:r>
            <a:r>
              <a:rPr lang="en-US" sz="1600" b="1" dirty="0">
                <a:solidFill>
                  <a:srgbClr val="323D43"/>
                </a:solidFill>
                <a:latin typeface="Courier New"/>
                <a:cs typeface="Courier New"/>
              </a:rPr>
              <a:t>interface</a:t>
            </a:r>
            <a:r>
              <a:rPr lang="en-US" sz="1600" dirty="0">
                <a:solidFill>
                  <a:srgbClr val="323D43"/>
                </a:solidFill>
                <a:latin typeface="Courier New"/>
                <a:cs typeface="Courier New"/>
              </a:rPr>
              <a:t> name</a:t>
            </a:r>
            <a:r>
              <a:rPr lang="en-US" sz="1600" dirty="0" smtClean="0">
                <a:solidFill>
                  <a:srgbClr val="323D43"/>
                </a:solidFill>
                <a:latin typeface="Courier New"/>
                <a:cs typeface="Courier New"/>
              </a:rPr>
              <a:t>=”</a:t>
            </a:r>
            <a:r>
              <a:rPr lang="en-US" sz="1600" dirty="0" err="1" smtClean="0">
                <a:solidFill>
                  <a:srgbClr val="323D43"/>
                </a:solidFill>
                <a:latin typeface="Courier New"/>
                <a:cs typeface="Courier New"/>
              </a:rPr>
              <a:t>HelloInterface</a:t>
            </a:r>
            <a:r>
              <a:rPr lang="en-US" sz="1600" dirty="0">
                <a:solidFill>
                  <a:srgbClr val="323D43"/>
                </a:solidFill>
                <a:latin typeface="Courier New"/>
                <a:cs typeface="Courier New"/>
              </a:rPr>
              <a:t>"&gt;</a:t>
            </a:r>
            <a:br>
              <a:rPr lang="en-US" sz="1600" dirty="0">
                <a:solidFill>
                  <a:srgbClr val="323D43"/>
                </a:solidFill>
                <a:latin typeface="Courier New"/>
                <a:cs typeface="Courier New"/>
              </a:rPr>
            </a:br>
            <a:endParaRPr lang="en-US" sz="1600" dirty="0" smtClean="0">
              <a:solidFill>
                <a:srgbClr val="323D43"/>
              </a:solidFill>
              <a:latin typeface="Courier New"/>
              <a:cs typeface="Courier New"/>
            </a:endParaRPr>
          </a:p>
          <a:p>
            <a:r>
              <a:rPr lang="en-US" sz="1600" dirty="0" smtClean="0">
                <a:solidFill>
                  <a:srgbClr val="323D43"/>
                </a:solidFill>
                <a:latin typeface="Courier New"/>
                <a:cs typeface="Courier New"/>
              </a:rPr>
              <a:t>   </a:t>
            </a:r>
            <a:r>
              <a:rPr lang="en-US" sz="1600" dirty="0">
                <a:solidFill>
                  <a:srgbClr val="323D43"/>
                </a:solidFill>
                <a:latin typeface="Courier New"/>
                <a:cs typeface="Courier New"/>
              </a:rPr>
              <a:t>&lt;</a:t>
            </a:r>
            <a:r>
              <a:rPr lang="en-US" sz="1600" b="1" dirty="0">
                <a:solidFill>
                  <a:srgbClr val="323D43"/>
                </a:solidFill>
                <a:latin typeface="Courier New"/>
                <a:cs typeface="Courier New"/>
              </a:rPr>
              <a:t>operation</a:t>
            </a:r>
            <a:r>
              <a:rPr lang="en-US" sz="1600" dirty="0">
                <a:solidFill>
                  <a:srgbClr val="323D43"/>
                </a:solidFill>
                <a:latin typeface="Courier New"/>
                <a:cs typeface="Courier New"/>
              </a:rPr>
              <a:t> name</a:t>
            </a:r>
            <a:r>
              <a:rPr lang="en-US" sz="1600" dirty="0" smtClean="0">
                <a:solidFill>
                  <a:srgbClr val="323D43"/>
                </a:solidFill>
                <a:latin typeface="Courier New"/>
                <a:cs typeface="Courier New"/>
              </a:rPr>
              <a:t>=”</a:t>
            </a:r>
            <a:r>
              <a:rPr lang="en-US" sz="1600" dirty="0" err="1" smtClean="0">
                <a:solidFill>
                  <a:srgbClr val="323D43"/>
                </a:solidFill>
                <a:latin typeface="Courier New"/>
                <a:cs typeface="Courier New"/>
              </a:rPr>
              <a:t>sayHello</a:t>
            </a:r>
            <a:r>
              <a:rPr lang="en-US" sz="1600" dirty="0" smtClean="0">
                <a:solidFill>
                  <a:srgbClr val="323D43"/>
                </a:solidFill>
                <a:latin typeface="Courier New"/>
                <a:cs typeface="Courier New"/>
              </a:rPr>
              <a:t>”</a:t>
            </a:r>
            <a:endParaRPr lang="en-US" sz="1600" dirty="0">
              <a:solidFill>
                <a:srgbClr val="323D43"/>
              </a:solidFill>
              <a:latin typeface="Courier New"/>
              <a:cs typeface="Courier New"/>
            </a:endParaRPr>
          </a:p>
          <a:p>
            <a:r>
              <a:rPr lang="en-US" sz="1600" dirty="0">
                <a:solidFill>
                  <a:srgbClr val="323D43"/>
                </a:solidFill>
                <a:latin typeface="Courier New"/>
                <a:cs typeface="Courier New"/>
              </a:rPr>
              <a:t>     pattern="http://www.w3.org/ns/</a:t>
            </a:r>
            <a:r>
              <a:rPr lang="en-US" sz="1600" dirty="0" err="1">
                <a:solidFill>
                  <a:srgbClr val="323D43"/>
                </a:solidFill>
                <a:latin typeface="Courier New"/>
                <a:cs typeface="Courier New"/>
              </a:rPr>
              <a:t>wsdl</a:t>
            </a:r>
            <a:r>
              <a:rPr lang="en-US" sz="1600" dirty="0">
                <a:solidFill>
                  <a:srgbClr val="323D43"/>
                </a:solidFill>
                <a:latin typeface="Courier New"/>
                <a:cs typeface="Courier New"/>
              </a:rPr>
              <a:t>/in-out&gt;</a:t>
            </a:r>
            <a:br>
              <a:rPr lang="en-US" sz="1600" dirty="0">
                <a:solidFill>
                  <a:srgbClr val="323D43"/>
                </a:solidFill>
                <a:latin typeface="Courier New"/>
                <a:cs typeface="Courier New"/>
              </a:rPr>
            </a:br>
            <a:endParaRPr lang="en-US" sz="1600" dirty="0" smtClean="0">
              <a:solidFill>
                <a:srgbClr val="323D43"/>
              </a:solidFill>
              <a:latin typeface="Courier New"/>
              <a:cs typeface="Courier New"/>
            </a:endParaRPr>
          </a:p>
          <a:p>
            <a:r>
              <a:rPr lang="en-US" sz="1600" dirty="0" smtClean="0">
                <a:solidFill>
                  <a:srgbClr val="323D43"/>
                </a:solidFill>
                <a:latin typeface="Courier New"/>
                <a:cs typeface="Courier New"/>
              </a:rPr>
              <a:t>     </a:t>
            </a:r>
            <a:r>
              <a:rPr lang="en-US" sz="1600" dirty="0">
                <a:solidFill>
                  <a:srgbClr val="323D43"/>
                </a:solidFill>
                <a:latin typeface="Courier New"/>
                <a:cs typeface="Courier New"/>
              </a:rPr>
              <a:t>&lt;</a:t>
            </a:r>
            <a:r>
              <a:rPr lang="en-US" sz="1600" b="1" dirty="0">
                <a:solidFill>
                  <a:srgbClr val="323D43"/>
                </a:solidFill>
                <a:latin typeface="Courier New"/>
                <a:cs typeface="Courier New"/>
              </a:rPr>
              <a:t>input</a:t>
            </a:r>
            <a:r>
              <a:rPr lang="en-US" sz="1600" dirty="0">
                <a:solidFill>
                  <a:srgbClr val="323D43"/>
                </a:solidFill>
                <a:latin typeface="Courier New"/>
                <a:cs typeface="Courier New"/>
              </a:rPr>
              <a:t> </a:t>
            </a:r>
            <a:r>
              <a:rPr lang="en-US" sz="1600" dirty="0" err="1">
                <a:solidFill>
                  <a:srgbClr val="323D43"/>
                </a:solidFill>
                <a:latin typeface="Courier New"/>
                <a:cs typeface="Courier New"/>
              </a:rPr>
              <a:t>messageLabel</a:t>
            </a:r>
            <a:r>
              <a:rPr lang="en-US" sz="1600" dirty="0">
                <a:solidFill>
                  <a:srgbClr val="323D43"/>
                </a:solidFill>
                <a:latin typeface="Courier New"/>
                <a:cs typeface="Courier New"/>
              </a:rPr>
              <a:t>="In" </a:t>
            </a:r>
            <a:endParaRPr lang="en-US" sz="1600" dirty="0" smtClean="0">
              <a:solidFill>
                <a:srgbClr val="323D43"/>
              </a:solidFill>
              <a:latin typeface="Courier New"/>
              <a:cs typeface="Courier New"/>
            </a:endParaRPr>
          </a:p>
          <a:p>
            <a:r>
              <a:rPr lang="en-US" sz="1600" dirty="0">
                <a:solidFill>
                  <a:srgbClr val="323D43"/>
                </a:solidFill>
                <a:latin typeface="Courier New"/>
                <a:cs typeface="Courier New"/>
              </a:rPr>
              <a:t> </a:t>
            </a:r>
            <a:r>
              <a:rPr lang="en-US" sz="1600" dirty="0" smtClean="0">
                <a:solidFill>
                  <a:srgbClr val="323D43"/>
                </a:solidFill>
                <a:latin typeface="Courier New"/>
                <a:cs typeface="Courier New"/>
              </a:rPr>
              <a:t>           element</a:t>
            </a:r>
            <a:r>
              <a:rPr lang="en-US" sz="1600" dirty="0">
                <a:solidFill>
                  <a:srgbClr val="323D43"/>
                </a:solidFill>
                <a:latin typeface="Courier New"/>
                <a:cs typeface="Courier New"/>
              </a:rPr>
              <a:t>="</a:t>
            </a:r>
            <a:r>
              <a:rPr lang="en-US" sz="1600" dirty="0" err="1" smtClean="0">
                <a:solidFill>
                  <a:srgbClr val="323D43"/>
                </a:solidFill>
                <a:latin typeface="Courier New"/>
                <a:cs typeface="Courier New"/>
              </a:rPr>
              <a:t>tns:SayHelloRequest</a:t>
            </a:r>
            <a:r>
              <a:rPr lang="en-US" sz="1600" dirty="0" smtClean="0">
                <a:solidFill>
                  <a:srgbClr val="323D43"/>
                </a:solidFill>
                <a:latin typeface="Courier New"/>
                <a:cs typeface="Courier New"/>
              </a:rPr>
              <a:t>"</a:t>
            </a:r>
            <a:r>
              <a:rPr lang="en-US" sz="1600" dirty="0">
                <a:solidFill>
                  <a:srgbClr val="323D43"/>
                </a:solidFill>
                <a:latin typeface="Courier New"/>
                <a:cs typeface="Courier New"/>
              </a:rPr>
              <a:t>/&gt;</a:t>
            </a:r>
            <a:br>
              <a:rPr lang="en-US" sz="1600" dirty="0">
                <a:solidFill>
                  <a:srgbClr val="323D43"/>
                </a:solidFill>
                <a:latin typeface="Courier New"/>
                <a:cs typeface="Courier New"/>
              </a:rPr>
            </a:br>
            <a:r>
              <a:rPr lang="en-US" sz="1600" dirty="0">
                <a:solidFill>
                  <a:srgbClr val="323D43"/>
                </a:solidFill>
                <a:latin typeface="Courier New"/>
                <a:cs typeface="Courier New"/>
              </a:rPr>
              <a:t>     &lt;</a:t>
            </a:r>
            <a:r>
              <a:rPr lang="en-US" sz="1600" b="1" dirty="0">
                <a:solidFill>
                  <a:srgbClr val="323D43"/>
                </a:solidFill>
                <a:latin typeface="Courier New"/>
                <a:cs typeface="Courier New"/>
              </a:rPr>
              <a:t>output</a:t>
            </a:r>
            <a:r>
              <a:rPr lang="en-US" sz="1600" dirty="0">
                <a:solidFill>
                  <a:srgbClr val="323D43"/>
                </a:solidFill>
                <a:latin typeface="Courier New"/>
                <a:cs typeface="Courier New"/>
              </a:rPr>
              <a:t> </a:t>
            </a:r>
            <a:r>
              <a:rPr lang="en-US" sz="1600" dirty="0" err="1">
                <a:solidFill>
                  <a:srgbClr val="323D43"/>
                </a:solidFill>
                <a:latin typeface="Courier New"/>
                <a:cs typeface="Courier New"/>
              </a:rPr>
              <a:t>messageLabel</a:t>
            </a:r>
            <a:r>
              <a:rPr lang="en-US" sz="1600" dirty="0">
                <a:solidFill>
                  <a:srgbClr val="323D43"/>
                </a:solidFill>
                <a:latin typeface="Courier New"/>
                <a:cs typeface="Courier New"/>
              </a:rPr>
              <a:t>="Out” </a:t>
            </a:r>
            <a:endParaRPr lang="en-US" sz="1600" dirty="0" smtClean="0">
              <a:solidFill>
                <a:srgbClr val="323D43"/>
              </a:solidFill>
              <a:latin typeface="Courier New"/>
              <a:cs typeface="Courier New"/>
            </a:endParaRPr>
          </a:p>
          <a:p>
            <a:r>
              <a:rPr lang="en-US" sz="1600" dirty="0">
                <a:solidFill>
                  <a:srgbClr val="323D43"/>
                </a:solidFill>
                <a:latin typeface="Courier New"/>
                <a:cs typeface="Courier New"/>
              </a:rPr>
              <a:t> </a:t>
            </a:r>
            <a:r>
              <a:rPr lang="en-US" sz="1600" dirty="0" smtClean="0">
                <a:solidFill>
                  <a:srgbClr val="323D43"/>
                </a:solidFill>
                <a:latin typeface="Courier New"/>
                <a:cs typeface="Courier New"/>
              </a:rPr>
              <a:t>            element</a:t>
            </a:r>
            <a:r>
              <a:rPr lang="en-US" sz="1600" dirty="0">
                <a:solidFill>
                  <a:srgbClr val="323D43"/>
                </a:solidFill>
                <a:latin typeface="Courier New"/>
                <a:cs typeface="Courier New"/>
              </a:rPr>
              <a:t>="</a:t>
            </a:r>
            <a:r>
              <a:rPr lang="en-US" sz="1600" dirty="0" err="1" smtClean="0">
                <a:solidFill>
                  <a:srgbClr val="323D43"/>
                </a:solidFill>
                <a:latin typeface="Courier New"/>
                <a:cs typeface="Courier New"/>
              </a:rPr>
              <a:t>tns:SayHelloResponse</a:t>
            </a:r>
            <a:r>
              <a:rPr lang="en-US" sz="1600" dirty="0" smtClean="0">
                <a:solidFill>
                  <a:srgbClr val="323D43"/>
                </a:solidFill>
                <a:latin typeface="Courier New"/>
                <a:cs typeface="Courier New"/>
              </a:rPr>
              <a:t>"</a:t>
            </a:r>
            <a:r>
              <a:rPr lang="en-US" sz="1600" dirty="0">
                <a:solidFill>
                  <a:srgbClr val="323D43"/>
                </a:solidFill>
                <a:latin typeface="Courier New"/>
                <a:cs typeface="Courier New"/>
              </a:rPr>
              <a:t>/&gt;</a:t>
            </a:r>
            <a:br>
              <a:rPr lang="en-US" sz="1600" dirty="0">
                <a:solidFill>
                  <a:srgbClr val="323D43"/>
                </a:solidFill>
                <a:latin typeface="Courier New"/>
                <a:cs typeface="Courier New"/>
              </a:rPr>
            </a:br>
            <a:endParaRPr lang="en-US" sz="1600" dirty="0" smtClean="0">
              <a:solidFill>
                <a:srgbClr val="323D43"/>
              </a:solidFill>
              <a:latin typeface="Courier New"/>
              <a:cs typeface="Courier New"/>
            </a:endParaRPr>
          </a:p>
          <a:p>
            <a:r>
              <a:rPr lang="en-US" sz="1600" dirty="0" smtClean="0">
                <a:solidFill>
                  <a:srgbClr val="323D43"/>
                </a:solidFill>
                <a:latin typeface="Courier New"/>
                <a:cs typeface="Courier New"/>
              </a:rPr>
              <a:t>   </a:t>
            </a:r>
            <a:r>
              <a:rPr lang="en-US" sz="1600" dirty="0">
                <a:solidFill>
                  <a:srgbClr val="323D43"/>
                </a:solidFill>
                <a:latin typeface="Courier New"/>
                <a:cs typeface="Courier New"/>
              </a:rPr>
              <a:t>&lt;/</a:t>
            </a:r>
            <a:r>
              <a:rPr lang="en-US" sz="1600" b="1" dirty="0">
                <a:solidFill>
                  <a:srgbClr val="323D43"/>
                </a:solidFill>
                <a:latin typeface="Courier New"/>
                <a:cs typeface="Courier New"/>
              </a:rPr>
              <a:t>operation</a:t>
            </a:r>
            <a:r>
              <a:rPr lang="en-US" sz="1600" dirty="0">
                <a:solidFill>
                  <a:srgbClr val="323D43"/>
                </a:solidFill>
                <a:latin typeface="Courier New"/>
                <a:cs typeface="Courier New"/>
              </a:rPr>
              <a:t>&gt;</a:t>
            </a:r>
            <a:br>
              <a:rPr lang="en-US" sz="1600" dirty="0">
                <a:solidFill>
                  <a:srgbClr val="323D43"/>
                </a:solidFill>
                <a:latin typeface="Courier New"/>
                <a:cs typeface="Courier New"/>
              </a:rPr>
            </a:br>
            <a:endParaRPr lang="en-US" sz="1600" dirty="0" smtClean="0">
              <a:solidFill>
                <a:srgbClr val="323D43"/>
              </a:solidFill>
              <a:latin typeface="Courier New"/>
              <a:cs typeface="Courier New"/>
            </a:endParaRPr>
          </a:p>
          <a:p>
            <a:r>
              <a:rPr lang="en-US" sz="1600" dirty="0" smtClean="0">
                <a:solidFill>
                  <a:srgbClr val="323D43"/>
                </a:solidFill>
                <a:latin typeface="Courier New"/>
                <a:cs typeface="Courier New"/>
              </a:rPr>
              <a:t>&lt;</a:t>
            </a:r>
            <a:r>
              <a:rPr lang="en-US" sz="1600" dirty="0">
                <a:solidFill>
                  <a:srgbClr val="323D43"/>
                </a:solidFill>
                <a:latin typeface="Courier New"/>
                <a:cs typeface="Courier New"/>
              </a:rPr>
              <a:t>/</a:t>
            </a:r>
            <a:r>
              <a:rPr lang="en-US" sz="1600" b="1" dirty="0">
                <a:solidFill>
                  <a:srgbClr val="323D43"/>
                </a:solidFill>
                <a:latin typeface="Courier New"/>
                <a:cs typeface="Courier New"/>
              </a:rPr>
              <a:t>interface</a:t>
            </a:r>
            <a:r>
              <a:rPr lang="en-US" sz="1600" dirty="0">
                <a:solidFill>
                  <a:srgbClr val="323D43"/>
                </a:solidFill>
                <a:latin typeface="Courier New"/>
                <a:cs typeface="Courier New"/>
              </a:rPr>
              <a:t>&gt; </a:t>
            </a:r>
          </a:p>
          <a:p>
            <a:endParaRPr lang="en-US" sz="1600" b="0" dirty="0">
              <a:solidFill>
                <a:srgbClr val="323D43"/>
              </a:solidFill>
              <a:latin typeface="Courier New"/>
              <a:cs typeface="Courier New"/>
            </a:endParaRPr>
          </a:p>
        </p:txBody>
      </p:sp>
      <p:sp>
        <p:nvSpPr>
          <p:cNvPr id="5" name="Line Callout 1 (Border and Accent Bar) 4"/>
          <p:cNvSpPr/>
          <p:nvPr/>
        </p:nvSpPr>
        <p:spPr bwMode="auto">
          <a:xfrm>
            <a:off x="7019997" y="4698999"/>
            <a:ext cx="2004474" cy="672352"/>
          </a:xfrm>
          <a:prstGeom prst="accentBorderCallout1">
            <a:avLst>
              <a:gd name="adj1" fmla="val 45734"/>
              <a:gd name="adj2" fmla="val -8333"/>
              <a:gd name="adj3" fmla="val -309208"/>
              <a:gd name="adj4" fmla="val -40636"/>
            </a:avLst>
          </a:prstGeom>
          <a:solidFill>
            <a:schemeClr val="bg1"/>
          </a:solidFill>
          <a:ln w="12700" cap="flat" cmpd="sng" algn="ctr">
            <a:solidFill>
              <a:schemeClr val="tx1">
                <a:lumMod val="50000"/>
              </a:schemeClr>
            </a:solid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Georgia"/>
                <a:ea typeface="ＭＳ Ｐゴシック" pitchFamily="-106" charset="-128"/>
                <a:cs typeface="Georgia"/>
              </a:rPr>
              <a:t>request-response pattern</a:t>
            </a:r>
            <a:endParaRPr kumimoji="0" lang="en-US" b="0" i="0" u="none" strike="noStrike" cap="none" normalizeH="0" baseline="0" dirty="0">
              <a:ln>
                <a:noFill/>
              </a:ln>
              <a:solidFill>
                <a:schemeClr val="tx1"/>
              </a:solidFill>
              <a:effectLst/>
              <a:latin typeface="Georgia"/>
              <a:ea typeface="ＭＳ Ｐゴシック" pitchFamily="-106" charset="-128"/>
              <a:cs typeface="Georgia"/>
            </a:endParaRPr>
          </a:p>
        </p:txBody>
      </p:sp>
      <p:sp>
        <p:nvSpPr>
          <p:cNvPr id="6" name="Line Callout 1 (Border and Accent Bar) 5"/>
          <p:cNvSpPr/>
          <p:nvPr/>
        </p:nvSpPr>
        <p:spPr bwMode="auto">
          <a:xfrm>
            <a:off x="6017760" y="5920938"/>
            <a:ext cx="2004474" cy="672352"/>
          </a:xfrm>
          <a:prstGeom prst="accentBorderCallout1">
            <a:avLst>
              <a:gd name="adj1" fmla="val 45734"/>
              <a:gd name="adj2" fmla="val -8333"/>
              <a:gd name="adj3" fmla="val -294295"/>
              <a:gd name="adj4" fmla="val -78981"/>
            </a:avLst>
          </a:prstGeom>
          <a:solidFill>
            <a:schemeClr val="bg1"/>
          </a:solidFill>
          <a:ln w="12700" cap="flat" cmpd="sng" algn="ctr">
            <a:solidFill>
              <a:schemeClr val="tx1">
                <a:lumMod val="50000"/>
              </a:schemeClr>
            </a:solidFill>
            <a:prstDash val="solid"/>
            <a:round/>
            <a:headEnd type="none" w="med" len="med"/>
            <a:tailEnd type="none" w="med" len="med"/>
          </a:ln>
          <a:effectLst/>
        </p:spPr>
        <p:txBody>
          <a:bodyPr vert="horz" wrap="square" lIns="0" tIns="0" rIns="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Georgia"/>
                <a:ea typeface="ＭＳ Ｐゴシック" pitchFamily="-106" charset="-128"/>
                <a:cs typeface="Georgia"/>
              </a:rPr>
              <a:t>defined in types</a:t>
            </a:r>
            <a:endParaRPr kumimoji="0" lang="en-US" b="0" i="0" u="none" strike="noStrike" cap="none" normalizeH="0" baseline="0" dirty="0">
              <a:ln>
                <a:noFill/>
              </a:ln>
              <a:solidFill>
                <a:schemeClr val="tx1"/>
              </a:solidFill>
              <a:effectLst/>
              <a:latin typeface="Georgia"/>
              <a:ea typeface="ＭＳ Ｐゴシック" pitchFamily="-106" charset="-128"/>
              <a:cs typeface="Georgia"/>
            </a:endParaRPr>
          </a:p>
        </p:txBody>
      </p:sp>
      <p:cxnSp>
        <p:nvCxnSpPr>
          <p:cNvPr id="7" name="Straight Connector 6"/>
          <p:cNvCxnSpPr/>
          <p:nvPr/>
        </p:nvCxnSpPr>
        <p:spPr bwMode="auto">
          <a:xfrm>
            <a:off x="4778774" y="3425867"/>
            <a:ext cx="1062219" cy="2787528"/>
          </a:xfrm>
          <a:prstGeom prst="line">
            <a:avLst/>
          </a:prstGeom>
          <a:solidFill>
            <a:schemeClr val="accent1"/>
          </a:solidFill>
          <a:ln w="12700" cap="flat" cmpd="sng" algn="ctr">
            <a:solidFill>
              <a:srgbClr val="323D43"/>
            </a:solidFill>
            <a:prstDash val="solid"/>
            <a:round/>
            <a:headEnd type="none" w="med" len="med"/>
            <a:tailEnd type="none" w="med" len="med"/>
          </a:ln>
          <a:effectLst/>
        </p:spPr>
      </p:cxnSp>
    </p:spTree>
    <p:extLst>
      <p:ext uri="{BB962C8B-B14F-4D97-AF65-F5344CB8AC3E}">
        <p14:creationId xmlns:p14="http://schemas.microsoft.com/office/powerpoint/2010/main" val="26894781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binding</a:t>
            </a:r>
            <a:endParaRPr lang="en-US" dirty="0"/>
          </a:p>
        </p:txBody>
      </p:sp>
      <p:sp>
        <p:nvSpPr>
          <p:cNvPr id="5" name="Rectangle 4"/>
          <p:cNvSpPr>
            <a:spLocks noChangeArrowheads="1"/>
          </p:cNvSpPr>
          <p:nvPr/>
        </p:nvSpPr>
        <p:spPr bwMode="auto">
          <a:xfrm>
            <a:off x="324000" y="1692000"/>
            <a:ext cx="8496000" cy="2519310"/>
          </a:xfrm>
          <a:prstGeom prst="rect">
            <a:avLst/>
          </a:prstGeom>
          <a:solidFill>
            <a:srgbClr val="99CC00"/>
          </a:solidFill>
          <a:ln>
            <a:noFill/>
          </a:ln>
          <a:effectLst/>
        </p:spPr>
        <p:txBody>
          <a:bodyPr wrap="square">
            <a:noAutofit/>
          </a:bodyPr>
          <a:lstStyle/>
          <a:p>
            <a:r>
              <a:rPr lang="en-US" sz="1600" dirty="0" smtClean="0">
                <a:solidFill>
                  <a:srgbClr val="323D43"/>
                </a:solidFill>
                <a:latin typeface="Courier New" charset="0"/>
              </a:rPr>
              <a:t>&lt;</a:t>
            </a:r>
            <a:r>
              <a:rPr lang="en-US" sz="1600" b="1" dirty="0" smtClean="0">
                <a:solidFill>
                  <a:srgbClr val="323D43"/>
                </a:solidFill>
                <a:latin typeface="Courier New" charset="0"/>
              </a:rPr>
              <a:t>binding</a:t>
            </a:r>
          </a:p>
          <a:p>
            <a:r>
              <a:rPr lang="en-US" sz="1600" dirty="0">
                <a:solidFill>
                  <a:srgbClr val="323D43"/>
                </a:solidFill>
                <a:latin typeface="Courier New" charset="0"/>
              </a:rPr>
              <a:t> </a:t>
            </a:r>
            <a:r>
              <a:rPr lang="en-US" sz="1600" dirty="0" smtClean="0">
                <a:solidFill>
                  <a:srgbClr val="323D43"/>
                </a:solidFill>
                <a:latin typeface="Courier New" charset="0"/>
              </a:rPr>
              <a:t> name</a:t>
            </a:r>
            <a:r>
              <a:rPr lang="en-US" sz="1600" dirty="0">
                <a:solidFill>
                  <a:srgbClr val="323D43"/>
                </a:solidFill>
                <a:latin typeface="Courier New" charset="0"/>
              </a:rPr>
              <a:t>="</a:t>
            </a:r>
            <a:r>
              <a:rPr lang="en-US" sz="1600" dirty="0" err="1" smtClean="0">
                <a:solidFill>
                  <a:srgbClr val="323D43"/>
                </a:solidFill>
                <a:latin typeface="Courier New" charset="0"/>
              </a:rPr>
              <a:t>HelloBinding</a:t>
            </a:r>
            <a:r>
              <a:rPr lang="en-US" sz="1600" dirty="0" smtClean="0">
                <a:solidFill>
                  <a:srgbClr val="323D43"/>
                </a:solidFill>
                <a:latin typeface="Courier New" charset="0"/>
              </a:rPr>
              <a:t>”</a:t>
            </a:r>
          </a:p>
          <a:p>
            <a:r>
              <a:rPr lang="en-US" sz="1600" dirty="0">
                <a:solidFill>
                  <a:srgbClr val="323D43"/>
                </a:solidFill>
                <a:latin typeface="Courier New" charset="0"/>
              </a:rPr>
              <a:t> </a:t>
            </a:r>
            <a:r>
              <a:rPr lang="en-US" sz="1600" dirty="0" smtClean="0">
                <a:solidFill>
                  <a:srgbClr val="323D43"/>
                </a:solidFill>
                <a:latin typeface="Courier New" charset="0"/>
              </a:rPr>
              <a:t> interface=</a:t>
            </a:r>
            <a:r>
              <a:rPr lang="en-US" sz="1600" dirty="0">
                <a:solidFill>
                  <a:srgbClr val="323D43"/>
                </a:solidFill>
                <a:latin typeface="Courier New" charset="0"/>
              </a:rPr>
              <a:t>"</a:t>
            </a:r>
            <a:r>
              <a:rPr lang="en-US" sz="1600" dirty="0" err="1" smtClean="0">
                <a:solidFill>
                  <a:srgbClr val="323D43"/>
                </a:solidFill>
                <a:latin typeface="Courier New" charset="0"/>
              </a:rPr>
              <a:t>tns:HelloInterface</a:t>
            </a:r>
            <a:r>
              <a:rPr lang="en-US" sz="1600" dirty="0" smtClean="0">
                <a:solidFill>
                  <a:srgbClr val="323D43"/>
                </a:solidFill>
                <a:latin typeface="Courier New" charset="0"/>
              </a:rPr>
              <a:t>”</a:t>
            </a:r>
            <a:endParaRPr lang="en-US" sz="1600" dirty="0">
              <a:solidFill>
                <a:srgbClr val="323D43"/>
              </a:solidFill>
              <a:latin typeface="Courier New" charset="0"/>
            </a:endParaRPr>
          </a:p>
          <a:p>
            <a:r>
              <a:rPr lang="en-US" sz="1600" dirty="0" smtClean="0">
                <a:solidFill>
                  <a:srgbClr val="323D43"/>
                </a:solidFill>
                <a:latin typeface="Courier New" charset="0"/>
              </a:rPr>
              <a:t>  type=“http://www.w3.org/ns/</a:t>
            </a:r>
            <a:r>
              <a:rPr lang="en-US" sz="1600" dirty="0" err="1" smtClean="0">
                <a:solidFill>
                  <a:srgbClr val="323D43"/>
                </a:solidFill>
                <a:latin typeface="Courier New" charset="0"/>
              </a:rPr>
              <a:t>wsdl</a:t>
            </a:r>
            <a:r>
              <a:rPr lang="en-US" sz="1600" dirty="0" smtClean="0">
                <a:solidFill>
                  <a:srgbClr val="323D43"/>
                </a:solidFill>
                <a:latin typeface="Courier New" charset="0"/>
              </a:rPr>
              <a:t>/soap”</a:t>
            </a:r>
            <a:endParaRPr lang="en-US" sz="1600" dirty="0">
              <a:solidFill>
                <a:srgbClr val="323D43"/>
              </a:solidFill>
              <a:latin typeface="Courier New" charset="0"/>
            </a:endParaRPr>
          </a:p>
          <a:p>
            <a:r>
              <a:rPr lang="en-US" sz="1600" dirty="0" smtClean="0">
                <a:solidFill>
                  <a:srgbClr val="323D43"/>
                </a:solidFill>
                <a:latin typeface="Courier New" charset="0"/>
              </a:rPr>
              <a:t>  </a:t>
            </a:r>
            <a:r>
              <a:rPr lang="en-US" sz="1600" dirty="0" err="1">
                <a:solidFill>
                  <a:srgbClr val="323D43"/>
                </a:solidFill>
                <a:latin typeface="Courier New" charset="0"/>
              </a:rPr>
              <a:t>w</a:t>
            </a:r>
            <a:r>
              <a:rPr lang="en-US" sz="1600" dirty="0" err="1" smtClean="0">
                <a:solidFill>
                  <a:srgbClr val="323D43"/>
                </a:solidFill>
                <a:latin typeface="Courier New" charset="0"/>
              </a:rPr>
              <a:t>soap:protocol</a:t>
            </a:r>
            <a:r>
              <a:rPr lang="en-US" sz="1600" dirty="0" smtClean="0">
                <a:solidFill>
                  <a:srgbClr val="323D43"/>
                </a:solidFill>
                <a:latin typeface="Courier New" charset="0"/>
              </a:rPr>
              <a:t>=“http://www.w3.org/2003/05/soap/bindings/HTTP/”&gt; </a:t>
            </a:r>
          </a:p>
          <a:p>
            <a:endParaRPr lang="en-US" sz="1600" dirty="0">
              <a:solidFill>
                <a:srgbClr val="323D43"/>
              </a:solidFill>
              <a:latin typeface="Courier New" charset="0"/>
            </a:endParaRPr>
          </a:p>
          <a:p>
            <a:r>
              <a:rPr lang="en-US" sz="1600" dirty="0" smtClean="0">
                <a:solidFill>
                  <a:srgbClr val="323D43"/>
                </a:solidFill>
                <a:latin typeface="Courier New" charset="0"/>
              </a:rPr>
              <a:t>  &lt;</a:t>
            </a:r>
            <a:r>
              <a:rPr lang="en-US" sz="1600" b="1" dirty="0">
                <a:solidFill>
                  <a:srgbClr val="323D43"/>
                </a:solidFill>
                <a:latin typeface="Courier New" charset="0"/>
              </a:rPr>
              <a:t>operation</a:t>
            </a:r>
            <a:r>
              <a:rPr lang="en-US" sz="1600" dirty="0">
                <a:solidFill>
                  <a:srgbClr val="323D43"/>
                </a:solidFill>
                <a:latin typeface="Courier New" charset="0"/>
              </a:rPr>
              <a:t> </a:t>
            </a:r>
            <a:r>
              <a:rPr lang="en-US" sz="1600" dirty="0" smtClean="0">
                <a:solidFill>
                  <a:srgbClr val="323D43"/>
                </a:solidFill>
                <a:latin typeface="Courier New" charset="0"/>
              </a:rPr>
              <a:t>ref=”</a:t>
            </a:r>
            <a:r>
              <a:rPr lang="en-US" sz="1600" dirty="0" err="1" smtClean="0">
                <a:solidFill>
                  <a:srgbClr val="323D43"/>
                </a:solidFill>
                <a:latin typeface="Courier New" charset="0"/>
              </a:rPr>
              <a:t>tns:sayHello</a:t>
            </a:r>
            <a:r>
              <a:rPr lang="en-US" sz="1600" dirty="0" smtClean="0">
                <a:solidFill>
                  <a:srgbClr val="323D43"/>
                </a:solidFill>
                <a:latin typeface="Courier New" charset="0"/>
              </a:rPr>
              <a:t>”</a:t>
            </a:r>
            <a:br>
              <a:rPr lang="en-US" sz="1600" dirty="0" smtClean="0">
                <a:solidFill>
                  <a:srgbClr val="323D43"/>
                </a:solidFill>
                <a:latin typeface="Courier New" charset="0"/>
              </a:rPr>
            </a:br>
            <a:r>
              <a:rPr lang="en-US" sz="1600" dirty="0" smtClean="0">
                <a:solidFill>
                  <a:srgbClr val="323D43"/>
                </a:solidFill>
                <a:latin typeface="Courier New" charset="0"/>
              </a:rPr>
              <a:t>    </a:t>
            </a:r>
            <a:r>
              <a:rPr lang="en-US" sz="1600" dirty="0" err="1" smtClean="0">
                <a:solidFill>
                  <a:srgbClr val="323D43"/>
                </a:solidFill>
                <a:latin typeface="Courier New" charset="0"/>
              </a:rPr>
              <a:t>wsoap:mep</a:t>
            </a:r>
            <a:r>
              <a:rPr lang="en-US" sz="1600" dirty="0" smtClean="0">
                <a:solidFill>
                  <a:srgbClr val="323D43"/>
                </a:solidFill>
                <a:latin typeface="Courier New" charset="0"/>
              </a:rPr>
              <a:t>=“http://www.w3.org/2003/05/soap/</a:t>
            </a:r>
            <a:r>
              <a:rPr lang="en-US" sz="1600" dirty="0" err="1" smtClean="0">
                <a:solidFill>
                  <a:srgbClr val="323D43"/>
                </a:solidFill>
                <a:latin typeface="Courier New" charset="0"/>
              </a:rPr>
              <a:t>mep</a:t>
            </a:r>
            <a:r>
              <a:rPr lang="en-US" sz="1600" dirty="0" smtClean="0">
                <a:solidFill>
                  <a:srgbClr val="323D43"/>
                </a:solidFill>
                <a:latin typeface="Courier New" charset="0"/>
              </a:rPr>
              <a:t>/soap-response”/&gt; </a:t>
            </a:r>
          </a:p>
          <a:p>
            <a:endParaRPr lang="en-US" sz="1600" dirty="0" smtClean="0">
              <a:solidFill>
                <a:srgbClr val="323D43"/>
              </a:solidFill>
              <a:latin typeface="Courier New" charset="0"/>
            </a:endParaRPr>
          </a:p>
          <a:p>
            <a:r>
              <a:rPr lang="en-US" sz="1600" dirty="0" smtClean="0">
                <a:solidFill>
                  <a:srgbClr val="323D43"/>
                </a:solidFill>
                <a:latin typeface="Courier New" charset="0"/>
              </a:rPr>
              <a:t>&lt;</a:t>
            </a:r>
            <a:r>
              <a:rPr lang="en-US" sz="1600" dirty="0">
                <a:solidFill>
                  <a:srgbClr val="323D43"/>
                </a:solidFill>
                <a:latin typeface="Courier New" charset="0"/>
              </a:rPr>
              <a:t>/</a:t>
            </a:r>
            <a:r>
              <a:rPr lang="en-US" sz="1600" b="1" dirty="0">
                <a:solidFill>
                  <a:srgbClr val="323D43"/>
                </a:solidFill>
                <a:latin typeface="Courier New" charset="0"/>
              </a:rPr>
              <a:t>binding</a:t>
            </a:r>
            <a:r>
              <a:rPr lang="en-US" sz="1600" dirty="0">
                <a:solidFill>
                  <a:srgbClr val="323D43"/>
                </a:solidFill>
                <a:latin typeface="Courier New" charset="0"/>
              </a:rPr>
              <a:t>&gt;</a:t>
            </a:r>
            <a:endParaRPr lang="en-GB" sz="1600" dirty="0">
              <a:solidFill>
                <a:srgbClr val="323D43"/>
              </a:solidFill>
              <a:latin typeface="Courier New" charset="0"/>
            </a:endParaRPr>
          </a:p>
        </p:txBody>
      </p:sp>
    </p:spTree>
    <p:extLst>
      <p:ext uri="{BB962C8B-B14F-4D97-AF65-F5344CB8AC3E}">
        <p14:creationId xmlns:p14="http://schemas.microsoft.com/office/powerpoint/2010/main" val="261467162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WSDL 1.1</a:t>
            </a:r>
            <a:endParaRPr lang="en-US" dirty="0"/>
          </a:p>
        </p:txBody>
      </p:sp>
      <p:sp>
        <p:nvSpPr>
          <p:cNvPr id="3" name="Content Placeholder 2"/>
          <p:cNvSpPr>
            <a:spLocks noGrp="1"/>
          </p:cNvSpPr>
          <p:nvPr>
            <p:ph idx="1"/>
          </p:nvPr>
        </p:nvSpPr>
        <p:spPr/>
        <p:txBody>
          <a:bodyPr/>
          <a:lstStyle/>
          <a:p>
            <a:pPr marL="0" indent="0">
              <a:buNone/>
            </a:pPr>
            <a:r>
              <a:rPr lang="en-US" dirty="0" smtClean="0"/>
              <a:t>W3C Note, published March 2001</a:t>
            </a:r>
          </a:p>
          <a:p>
            <a:pPr marL="0" indent="0">
              <a:buNone/>
            </a:pPr>
            <a:r>
              <a:rPr lang="en-US" dirty="0" smtClean="0"/>
              <a:t>No major changes from 1.0</a:t>
            </a:r>
            <a:endParaRPr lang="en-US" dirty="0"/>
          </a:p>
        </p:txBody>
      </p:sp>
    </p:spTree>
    <p:extLst>
      <p:ext uri="{BB962C8B-B14F-4D97-AF65-F5344CB8AC3E}">
        <p14:creationId xmlns:p14="http://schemas.microsoft.com/office/powerpoint/2010/main" val="3795310482"/>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a:t>
            </a:r>
            <a:endParaRPr lang="en-US" dirty="0"/>
          </a:p>
        </p:txBody>
      </p:sp>
      <p:sp>
        <p:nvSpPr>
          <p:cNvPr id="4" name="Rectangle 3"/>
          <p:cNvSpPr>
            <a:spLocks noChangeArrowheads="1"/>
          </p:cNvSpPr>
          <p:nvPr/>
        </p:nvSpPr>
        <p:spPr bwMode="auto">
          <a:xfrm>
            <a:off x="324000" y="1692000"/>
            <a:ext cx="8496000" cy="2028353"/>
          </a:xfrm>
          <a:prstGeom prst="rect">
            <a:avLst/>
          </a:prstGeom>
          <a:solidFill>
            <a:srgbClr val="99CC00"/>
          </a:solidFill>
          <a:ln>
            <a:noFill/>
          </a:ln>
          <a:effectLst/>
        </p:spPr>
        <p:txBody>
          <a:bodyPr wrap="square">
            <a:noAutofit/>
          </a:bodyPr>
          <a:lstStyle/>
          <a:p>
            <a:r>
              <a:rPr lang="en-US" sz="1600" dirty="0" smtClean="0">
                <a:solidFill>
                  <a:srgbClr val="323D43"/>
                </a:solidFill>
                <a:latin typeface="Courier New" charset="0"/>
              </a:rPr>
              <a:t>&lt;</a:t>
            </a:r>
            <a:r>
              <a:rPr lang="en-US" sz="1600" b="1" dirty="0">
                <a:solidFill>
                  <a:srgbClr val="323D43"/>
                </a:solidFill>
                <a:latin typeface="Courier New" charset="0"/>
              </a:rPr>
              <a:t>service</a:t>
            </a:r>
            <a:r>
              <a:rPr lang="en-US" sz="1600" dirty="0">
                <a:solidFill>
                  <a:srgbClr val="323D43"/>
                </a:solidFill>
                <a:latin typeface="Courier New" charset="0"/>
              </a:rPr>
              <a:t> name</a:t>
            </a:r>
            <a:r>
              <a:rPr lang="en-US" sz="1600" dirty="0" smtClean="0">
                <a:solidFill>
                  <a:srgbClr val="323D43"/>
                </a:solidFill>
                <a:latin typeface="Courier New" charset="0"/>
              </a:rPr>
              <a:t>=“</a:t>
            </a:r>
            <a:r>
              <a:rPr lang="en-US" sz="1600" dirty="0" err="1" smtClean="0">
                <a:solidFill>
                  <a:srgbClr val="323D43"/>
                </a:solidFill>
                <a:latin typeface="Courier New" charset="0"/>
              </a:rPr>
              <a:t>HelloService</a:t>
            </a:r>
            <a:r>
              <a:rPr lang="en-US" sz="1600" dirty="0" smtClean="0">
                <a:solidFill>
                  <a:srgbClr val="323D43"/>
                </a:solidFill>
                <a:latin typeface="Courier New" charset="0"/>
              </a:rPr>
              <a:t>”</a:t>
            </a:r>
          </a:p>
          <a:p>
            <a:r>
              <a:rPr lang="en-US" sz="1600" dirty="0">
                <a:solidFill>
                  <a:srgbClr val="323D43"/>
                </a:solidFill>
                <a:latin typeface="Courier New" charset="0"/>
              </a:rPr>
              <a:t> </a:t>
            </a:r>
            <a:r>
              <a:rPr lang="en-US" sz="1600" dirty="0" smtClean="0">
                <a:solidFill>
                  <a:srgbClr val="323D43"/>
                </a:solidFill>
                <a:latin typeface="Courier New" charset="0"/>
              </a:rPr>
              <a:t>        interface=“</a:t>
            </a:r>
            <a:r>
              <a:rPr lang="en-US" sz="1600" dirty="0" err="1" smtClean="0">
                <a:solidFill>
                  <a:srgbClr val="323D43"/>
                </a:solidFill>
                <a:latin typeface="Courier New" charset="0"/>
              </a:rPr>
              <a:t>tns:HelloInterface</a:t>
            </a:r>
            <a:r>
              <a:rPr lang="en-US" sz="1600" dirty="0" smtClean="0">
                <a:solidFill>
                  <a:srgbClr val="323D43"/>
                </a:solidFill>
                <a:latin typeface="Courier New" charset="0"/>
              </a:rPr>
              <a:t>”&gt; </a:t>
            </a:r>
          </a:p>
          <a:p>
            <a:endParaRPr lang="en-US" sz="1600" dirty="0">
              <a:solidFill>
                <a:srgbClr val="323D43"/>
              </a:solidFill>
              <a:latin typeface="Courier New" charset="0"/>
            </a:endParaRPr>
          </a:p>
          <a:p>
            <a:r>
              <a:rPr lang="en-US" sz="1600" dirty="0" smtClean="0">
                <a:solidFill>
                  <a:srgbClr val="323D43"/>
                </a:solidFill>
                <a:latin typeface="Courier New" charset="0"/>
              </a:rPr>
              <a:t>  &lt;</a:t>
            </a:r>
            <a:r>
              <a:rPr lang="en-US" sz="1600" b="1" dirty="0" smtClean="0">
                <a:solidFill>
                  <a:srgbClr val="323D43"/>
                </a:solidFill>
                <a:latin typeface="Courier New" charset="0"/>
              </a:rPr>
              <a:t>endpoint</a:t>
            </a:r>
            <a:r>
              <a:rPr lang="en-US" sz="1600" dirty="0" smtClean="0">
                <a:solidFill>
                  <a:srgbClr val="323D43"/>
                </a:solidFill>
                <a:latin typeface="Courier New" charset="0"/>
              </a:rPr>
              <a:t> name=“</a:t>
            </a:r>
            <a:r>
              <a:rPr lang="en-US" sz="1600" dirty="0" err="1" smtClean="0">
                <a:solidFill>
                  <a:srgbClr val="323D43"/>
                </a:solidFill>
                <a:latin typeface="Courier New" charset="0"/>
              </a:rPr>
              <a:t>HelloEndpoint</a:t>
            </a:r>
            <a:r>
              <a:rPr lang="en-US" sz="1600" dirty="0" smtClean="0">
                <a:solidFill>
                  <a:srgbClr val="323D43"/>
                </a:solidFill>
                <a:latin typeface="Courier New" charset="0"/>
              </a:rPr>
              <a:t>”</a:t>
            </a:r>
          </a:p>
          <a:p>
            <a:r>
              <a:rPr lang="en-US" sz="1600" dirty="0" smtClean="0">
                <a:solidFill>
                  <a:srgbClr val="323D43"/>
                </a:solidFill>
                <a:latin typeface="Courier New" charset="0"/>
              </a:rPr>
              <a:t>            binding=“</a:t>
            </a:r>
            <a:r>
              <a:rPr lang="en-US" sz="1600" dirty="0" err="1" smtClean="0">
                <a:solidFill>
                  <a:srgbClr val="323D43"/>
                </a:solidFill>
                <a:latin typeface="Courier New" charset="0"/>
              </a:rPr>
              <a:t>tns:HelloBinding</a:t>
            </a:r>
            <a:r>
              <a:rPr lang="en-US" sz="1600" dirty="0" smtClean="0">
                <a:solidFill>
                  <a:srgbClr val="323D43"/>
                </a:solidFill>
                <a:latin typeface="Courier New" charset="0"/>
              </a:rPr>
              <a:t>”</a:t>
            </a:r>
            <a:br>
              <a:rPr lang="en-US" sz="1600" dirty="0" smtClean="0">
                <a:solidFill>
                  <a:srgbClr val="323D43"/>
                </a:solidFill>
                <a:latin typeface="Courier New" charset="0"/>
              </a:rPr>
            </a:br>
            <a:r>
              <a:rPr lang="en-US" sz="1600" dirty="0" smtClean="0">
                <a:solidFill>
                  <a:srgbClr val="323D43"/>
                </a:solidFill>
                <a:latin typeface="Courier New" charset="0"/>
              </a:rPr>
              <a:t>            address=“</a:t>
            </a:r>
            <a:r>
              <a:rPr lang="en-US" sz="1600" dirty="0">
                <a:solidFill>
                  <a:srgbClr val="323D43"/>
                </a:solidFill>
                <a:latin typeface="Courier New" charset="0"/>
              </a:rPr>
              <a:t>http://localhost:8080/soap/servlet/</a:t>
            </a:r>
            <a:r>
              <a:rPr lang="en-US" sz="1600" dirty="0" err="1">
                <a:solidFill>
                  <a:srgbClr val="323D43"/>
                </a:solidFill>
                <a:latin typeface="Courier New" charset="0"/>
              </a:rPr>
              <a:t>rpcrouter</a:t>
            </a:r>
            <a:r>
              <a:rPr lang="en-US" sz="1600" dirty="0" smtClean="0">
                <a:solidFill>
                  <a:srgbClr val="323D43"/>
                </a:solidFill>
                <a:latin typeface="Courier New" charset="0"/>
              </a:rPr>
              <a:t>” </a:t>
            </a:r>
          </a:p>
          <a:p>
            <a:endParaRPr lang="en-US" sz="1600" dirty="0" smtClean="0">
              <a:solidFill>
                <a:srgbClr val="323D43"/>
              </a:solidFill>
              <a:latin typeface="Courier New" charset="0"/>
            </a:endParaRPr>
          </a:p>
          <a:p>
            <a:r>
              <a:rPr lang="en-US" sz="1600" dirty="0" smtClean="0">
                <a:solidFill>
                  <a:srgbClr val="323D43"/>
                </a:solidFill>
                <a:latin typeface="Courier New" charset="0"/>
              </a:rPr>
              <a:t>&lt;</a:t>
            </a:r>
            <a:r>
              <a:rPr lang="en-US" sz="1600" dirty="0">
                <a:solidFill>
                  <a:srgbClr val="323D43"/>
                </a:solidFill>
                <a:latin typeface="Courier New" charset="0"/>
              </a:rPr>
              <a:t>/</a:t>
            </a:r>
            <a:r>
              <a:rPr lang="en-US" sz="1600" b="1" dirty="0">
                <a:solidFill>
                  <a:srgbClr val="323D43"/>
                </a:solidFill>
                <a:latin typeface="Courier New" charset="0"/>
              </a:rPr>
              <a:t>service</a:t>
            </a:r>
            <a:r>
              <a:rPr lang="en-US" sz="1600" dirty="0">
                <a:solidFill>
                  <a:srgbClr val="323D43"/>
                </a:solidFill>
                <a:latin typeface="Courier New" charset="0"/>
              </a:rPr>
              <a:t>&gt; </a:t>
            </a:r>
            <a:endParaRPr lang="en-US" sz="1600" dirty="0">
              <a:solidFill>
                <a:srgbClr val="323D43"/>
              </a:solidFill>
              <a:latin typeface="Courier New" charset="0"/>
            </a:endParaRPr>
          </a:p>
        </p:txBody>
      </p:sp>
    </p:spTree>
    <p:extLst>
      <p:ext uri="{BB962C8B-B14F-4D97-AF65-F5344CB8AC3E}">
        <p14:creationId xmlns:p14="http://schemas.microsoft.com/office/powerpoint/2010/main" val="3018922072"/>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Further </a:t>
            </a:r>
            <a:br>
              <a:rPr lang="en-US" dirty="0" smtClean="0"/>
            </a:br>
            <a:r>
              <a:rPr lang="en-US" dirty="0" smtClean="0"/>
              <a:t>Reading</a:t>
            </a:r>
            <a:endParaRPr lang="en-US" dirty="0"/>
          </a:p>
        </p:txBody>
      </p:sp>
    </p:spTree>
    <p:extLst>
      <p:ext uri="{BB962C8B-B14F-4D97-AF65-F5344CB8AC3E}">
        <p14:creationId xmlns:p14="http://schemas.microsoft.com/office/powerpoint/2010/main" val="364473848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Further Reading</a:t>
            </a:r>
            <a:endParaRPr lang="en-US" dirty="0"/>
          </a:p>
        </p:txBody>
      </p:sp>
      <p:sp>
        <p:nvSpPr>
          <p:cNvPr id="5" name="Content Placeholder 4"/>
          <p:cNvSpPr>
            <a:spLocks noGrp="1"/>
          </p:cNvSpPr>
          <p:nvPr>
            <p:ph idx="1"/>
          </p:nvPr>
        </p:nvSpPr>
        <p:spPr/>
        <p:txBody>
          <a:bodyPr/>
          <a:lstStyle/>
          <a:p>
            <a:pPr marL="0" indent="0">
              <a:buNone/>
            </a:pPr>
            <a:r>
              <a:rPr lang="en-US" dirty="0"/>
              <a:t>Web Services Description Language (WSDL) Version 2.0 </a:t>
            </a:r>
            <a:r>
              <a:rPr lang="en-US" dirty="0" smtClean="0"/>
              <a:t/>
            </a:r>
            <a:br>
              <a:rPr lang="en-US" dirty="0" smtClean="0"/>
            </a:br>
            <a:r>
              <a:rPr lang="en-US" dirty="0" smtClean="0"/>
              <a:t>Part </a:t>
            </a:r>
            <a:r>
              <a:rPr lang="en-US" dirty="0"/>
              <a:t>0: </a:t>
            </a:r>
            <a:r>
              <a:rPr lang="en-US" dirty="0" smtClean="0"/>
              <a:t>Primer</a:t>
            </a:r>
            <a:br>
              <a:rPr lang="en-US" dirty="0" smtClean="0"/>
            </a:br>
            <a:r>
              <a:rPr lang="en-US" sz="2000" dirty="0" smtClean="0"/>
              <a:t>http</a:t>
            </a:r>
            <a:r>
              <a:rPr lang="en-US" sz="2000" dirty="0"/>
              <a:t>://www.w3.org/TR/wsdl20-primer</a:t>
            </a:r>
            <a:r>
              <a:rPr lang="en-US" sz="2000" dirty="0" smtClean="0"/>
              <a:t>/</a:t>
            </a:r>
          </a:p>
          <a:p>
            <a:pPr marL="0" indent="0">
              <a:buNone/>
            </a:pPr>
            <a:r>
              <a:rPr lang="en-US" dirty="0"/>
              <a:t>Web Services Description Language (WSDL) Version 2.0 </a:t>
            </a:r>
            <a:r>
              <a:rPr lang="en-US" dirty="0" smtClean="0"/>
              <a:t/>
            </a:r>
            <a:br>
              <a:rPr lang="en-US" dirty="0" smtClean="0"/>
            </a:br>
            <a:r>
              <a:rPr lang="en-US" dirty="0" smtClean="0"/>
              <a:t>Part </a:t>
            </a:r>
            <a:r>
              <a:rPr lang="en-US" dirty="0"/>
              <a:t>1: Core </a:t>
            </a:r>
            <a:r>
              <a:rPr lang="en-US" dirty="0" smtClean="0"/>
              <a:t>Language</a:t>
            </a:r>
            <a:br>
              <a:rPr lang="en-US" dirty="0" smtClean="0"/>
            </a:br>
            <a:r>
              <a:rPr lang="en-US" sz="2000" dirty="0" smtClean="0"/>
              <a:t>http</a:t>
            </a:r>
            <a:r>
              <a:rPr lang="en-US" sz="2000" dirty="0"/>
              <a:t>://www.w3.org/TR/</a:t>
            </a:r>
            <a:r>
              <a:rPr lang="en-US" sz="2000" dirty="0" smtClean="0"/>
              <a:t>wsdl20</a:t>
            </a:r>
          </a:p>
          <a:p>
            <a:pPr marL="0" indent="0">
              <a:buNone/>
            </a:pPr>
            <a:r>
              <a:rPr lang="en-US" dirty="0"/>
              <a:t>Web Services Description Language (WSDL) Version 2.0 </a:t>
            </a:r>
            <a:r>
              <a:rPr lang="en-US" dirty="0" smtClean="0"/>
              <a:t/>
            </a:r>
            <a:br>
              <a:rPr lang="en-US" dirty="0" smtClean="0"/>
            </a:br>
            <a:r>
              <a:rPr lang="en-US" dirty="0" smtClean="0"/>
              <a:t>Part </a:t>
            </a:r>
            <a:r>
              <a:rPr lang="en-US" dirty="0"/>
              <a:t>2: </a:t>
            </a:r>
            <a:r>
              <a:rPr lang="en-US" dirty="0" smtClean="0"/>
              <a:t>Adjuncts</a:t>
            </a:r>
            <a:br>
              <a:rPr lang="en-US" dirty="0" smtClean="0"/>
            </a:br>
            <a:r>
              <a:rPr lang="en-US" sz="2000" dirty="0" smtClean="0"/>
              <a:t>http</a:t>
            </a:r>
            <a:r>
              <a:rPr lang="en-US" sz="2000" dirty="0"/>
              <a:t>://www.w3.org/TR/wsdl20-adjuncts</a:t>
            </a:r>
          </a:p>
        </p:txBody>
      </p:sp>
    </p:spTree>
    <p:extLst>
      <p:ext uri="{BB962C8B-B14F-4D97-AF65-F5344CB8AC3E}">
        <p14:creationId xmlns:p14="http://schemas.microsoft.com/office/powerpoint/2010/main" val="90971350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WSDL 1.2</a:t>
            </a:r>
            <a:endParaRPr lang="en-US" dirty="0"/>
          </a:p>
        </p:txBody>
      </p:sp>
      <p:sp>
        <p:nvSpPr>
          <p:cNvPr id="3" name="Content Placeholder 2"/>
          <p:cNvSpPr>
            <a:spLocks noGrp="1"/>
          </p:cNvSpPr>
          <p:nvPr>
            <p:ph idx="1"/>
          </p:nvPr>
        </p:nvSpPr>
        <p:spPr/>
        <p:txBody>
          <a:bodyPr/>
          <a:lstStyle/>
          <a:p>
            <a:pPr marL="0" indent="0">
              <a:buNone/>
            </a:pPr>
            <a:r>
              <a:rPr lang="en-US" dirty="0" smtClean="0"/>
              <a:t>Further development of WSDL within W3C</a:t>
            </a:r>
          </a:p>
          <a:p>
            <a:pPr marL="0" indent="0">
              <a:buNone/>
            </a:pPr>
            <a:r>
              <a:rPr lang="en-US" dirty="0" smtClean="0"/>
              <a:t>Progressed no further than Working Draft by 2003</a:t>
            </a:r>
          </a:p>
          <a:p>
            <a:pPr lvl="1"/>
            <a:r>
              <a:rPr lang="en-US" dirty="0" smtClean="0"/>
              <a:t>Unsupported by most vendors</a:t>
            </a:r>
          </a:p>
          <a:p>
            <a:pPr marL="0" indent="0">
              <a:buNone/>
            </a:pPr>
            <a:r>
              <a:rPr lang="en-US" dirty="0" smtClean="0"/>
              <a:t>Renamed to WSDL 2.0</a:t>
            </a:r>
          </a:p>
          <a:p>
            <a:endParaRPr lang="en-US" dirty="0"/>
          </a:p>
        </p:txBody>
      </p:sp>
    </p:spTree>
    <p:extLst>
      <p:ext uri="{BB962C8B-B14F-4D97-AF65-F5344CB8AC3E}">
        <p14:creationId xmlns:p14="http://schemas.microsoft.com/office/powerpoint/2010/main" val="389667930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WSDL 2.0</a:t>
            </a:r>
            <a:endParaRPr lang="en-US" dirty="0"/>
          </a:p>
        </p:txBody>
      </p:sp>
      <p:sp>
        <p:nvSpPr>
          <p:cNvPr id="3" name="Content Placeholder 2"/>
          <p:cNvSpPr>
            <a:spLocks noGrp="1"/>
          </p:cNvSpPr>
          <p:nvPr>
            <p:ph idx="1"/>
          </p:nvPr>
        </p:nvSpPr>
        <p:spPr/>
        <p:txBody>
          <a:bodyPr/>
          <a:lstStyle/>
          <a:p>
            <a:pPr marL="0" indent="0">
              <a:buNone/>
            </a:pPr>
            <a:r>
              <a:rPr lang="en-US" dirty="0" smtClean="0"/>
              <a:t>W3C Recommendation, published June 2007</a:t>
            </a:r>
          </a:p>
          <a:p>
            <a:pPr marL="0" indent="0">
              <a:buNone/>
            </a:pPr>
            <a:r>
              <a:rPr lang="en-US" dirty="0" smtClean="0"/>
              <a:t>Major changes:</a:t>
            </a:r>
          </a:p>
          <a:p>
            <a:pPr lvl="1"/>
            <a:r>
              <a:rPr lang="en-US" dirty="0" smtClean="0"/>
              <a:t>Added </a:t>
            </a:r>
            <a:r>
              <a:rPr lang="en-US" dirty="0"/>
              <a:t>further semantics to the description language</a:t>
            </a:r>
          </a:p>
          <a:p>
            <a:pPr lvl="1"/>
            <a:r>
              <a:rPr lang="en-US" dirty="0"/>
              <a:t>Removed message constructs</a:t>
            </a:r>
          </a:p>
          <a:p>
            <a:pPr lvl="1"/>
            <a:r>
              <a:rPr lang="en-US" dirty="0"/>
              <a:t>Operator overloading not supported</a:t>
            </a:r>
          </a:p>
          <a:p>
            <a:pPr lvl="1"/>
            <a:r>
              <a:rPr lang="en-US" dirty="0" err="1"/>
              <a:t>PortTypes</a:t>
            </a:r>
            <a:r>
              <a:rPr lang="en-US" dirty="0"/>
              <a:t> renamed to interfaces</a:t>
            </a:r>
          </a:p>
          <a:p>
            <a:pPr lvl="1"/>
            <a:r>
              <a:rPr lang="en-US" dirty="0"/>
              <a:t>Ports renamed to endpoints</a:t>
            </a:r>
          </a:p>
          <a:p>
            <a:endParaRPr lang="en-US" dirty="0"/>
          </a:p>
        </p:txBody>
      </p:sp>
    </p:spTree>
    <p:extLst>
      <p:ext uri="{BB962C8B-B14F-4D97-AF65-F5344CB8AC3E}">
        <p14:creationId xmlns:p14="http://schemas.microsoft.com/office/powerpoint/2010/main" val="5199783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Structure</a:t>
            </a:r>
            <a:endParaRPr lang="en-US" dirty="0"/>
          </a:p>
        </p:txBody>
      </p:sp>
    </p:spTree>
    <p:extLst>
      <p:ext uri="{BB962C8B-B14F-4D97-AF65-F5344CB8AC3E}">
        <p14:creationId xmlns:p14="http://schemas.microsoft.com/office/powerpoint/2010/main" val="2781619224"/>
      </p:ext>
    </p:extLst>
  </p:cSld>
  <p:clrMapOvr>
    <a:masterClrMapping/>
  </p:clrMapOvr>
</p:sld>
</file>

<file path=ppt/theme/theme1.xml><?xml version="1.0" encoding="utf-8"?>
<a:theme xmlns:a="http://schemas.openxmlformats.org/drawingml/2006/main" name="ECS">
  <a:themeElements>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electronics">
      <a:majorFont>
        <a:latin typeface="Georgia"/>
        <a:ea typeface="ＭＳ Ｐゴシック"/>
        <a:cs typeface="ＭＳ Ｐゴシック"/>
      </a:majorFont>
      <a:minorFont>
        <a:latin typeface="Georgi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lnDef>
  </a:objectDefaults>
  <a:extraClrSchemeLst>
    <a:extraClrScheme>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ECS.thmx</Template>
  <TotalTime>6999</TotalTime>
  <Words>2698</Words>
  <Application>Microsoft Macintosh PowerPoint</Application>
  <PresentationFormat>On-screen Show (4:3)</PresentationFormat>
  <Paragraphs>427</Paragraphs>
  <Slides>62</Slides>
  <Notes>10</Notes>
  <HiddenSlides>0</HiddenSlides>
  <MMClips>0</MMClip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ECS</vt:lpstr>
      <vt:lpstr>Service Description: WSDL</vt:lpstr>
      <vt:lpstr>Engaging a Web Service</vt:lpstr>
      <vt:lpstr>What is WSDL?</vt:lpstr>
      <vt:lpstr>History</vt:lpstr>
      <vt:lpstr>History: WSDL 1.0</vt:lpstr>
      <vt:lpstr>History: WSDL 1.1</vt:lpstr>
      <vt:lpstr>History: WSDL 1.2</vt:lpstr>
      <vt:lpstr>History: WSDL 2.0</vt:lpstr>
      <vt:lpstr>Structure</vt:lpstr>
      <vt:lpstr>Elements of WSDL</vt:lpstr>
      <vt:lpstr>WSDL 1.1 Structure</vt:lpstr>
      <vt:lpstr>WSDL 2.0 Structure</vt:lpstr>
      <vt:lpstr>WSDL 1.1 Structure</vt:lpstr>
      <vt:lpstr>Namespaces: WSDL 1.1</vt:lpstr>
      <vt:lpstr>Namespaces: WSDL 2.0</vt:lpstr>
      <vt:lpstr>&lt;import&gt; element</vt:lpstr>
      <vt:lpstr>Types and Messages</vt:lpstr>
      <vt:lpstr>Types</vt:lpstr>
      <vt:lpstr>&lt;types&gt;</vt:lpstr>
      <vt:lpstr>Relating messages and operations</vt:lpstr>
      <vt:lpstr>Messaging</vt:lpstr>
      <vt:lpstr>&lt;message&gt;</vt:lpstr>
      <vt:lpstr>Messages in WSDL 2.0</vt:lpstr>
      <vt:lpstr>Messages and Faults</vt:lpstr>
      <vt:lpstr>Messages and Faults</vt:lpstr>
      <vt:lpstr>PortTypes and Interfaces</vt:lpstr>
      <vt:lpstr>Operations</vt:lpstr>
      <vt:lpstr>&lt;portType&gt;</vt:lpstr>
      <vt:lpstr>&lt;interface&gt;</vt:lpstr>
      <vt:lpstr>WSDL 1.1 Message Exchange Patterns</vt:lpstr>
      <vt:lpstr>WSDL 1.1 Message Exchange Patterns</vt:lpstr>
      <vt:lpstr>PowerPoint Presentation</vt:lpstr>
      <vt:lpstr>WSDL 2.0 Message exchange patterns</vt:lpstr>
      <vt:lpstr>Bindings</vt:lpstr>
      <vt:lpstr>The &lt;binding&gt; element</vt:lpstr>
      <vt:lpstr>&lt;binding&gt; in WSDL 1.1</vt:lpstr>
      <vt:lpstr>WSDL 1.1 SOAP Binding Styles</vt:lpstr>
      <vt:lpstr>WSDL 1.1 RPC Style Binding Example</vt:lpstr>
      <vt:lpstr>WSDL 1.1 RPC Style Binding Example</vt:lpstr>
      <vt:lpstr>WSDL 1.1 Document Style Binding Example</vt:lpstr>
      <vt:lpstr>WSDL 1.1 Document Style Binding Example</vt:lpstr>
      <vt:lpstr>WSDL 1.1 Document Style Binding Example</vt:lpstr>
      <vt:lpstr>&lt;binding&gt; in WSDL 2.0</vt:lpstr>
      <vt:lpstr>Services</vt:lpstr>
      <vt:lpstr>&lt;service&gt; in WSDL 1.1</vt:lpstr>
      <vt:lpstr>&lt;service&gt; in WSDL 2.0</vt:lpstr>
      <vt:lpstr>WSDL 1.1 vs WSDL 2.0</vt:lpstr>
      <vt:lpstr>WSDL 1.1 Example</vt:lpstr>
      <vt:lpstr> Overview of HelloService</vt:lpstr>
      <vt:lpstr>definitions</vt:lpstr>
      <vt:lpstr>message</vt:lpstr>
      <vt:lpstr>portType</vt:lpstr>
      <vt:lpstr>binding</vt:lpstr>
      <vt:lpstr>service</vt:lpstr>
      <vt:lpstr>WSDL 2.0 Example</vt:lpstr>
      <vt:lpstr>definitions</vt:lpstr>
      <vt:lpstr>types</vt:lpstr>
      <vt:lpstr>interface</vt:lpstr>
      <vt:lpstr>binding</vt:lpstr>
      <vt:lpstr>service</vt:lpstr>
      <vt:lpstr>Further  Reading</vt:lpstr>
      <vt:lpstr>Further Reading</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Description and Discovery</dc:title>
  <dc:creator>Nicholas Gibbins</dc:creator>
  <cp:lastModifiedBy>Nicholas Gibbins</cp:lastModifiedBy>
  <cp:revision>62</cp:revision>
  <dcterms:created xsi:type="dcterms:W3CDTF">2012-10-09T13:53:41Z</dcterms:created>
  <dcterms:modified xsi:type="dcterms:W3CDTF">2013-11-11T22:51:44Z</dcterms:modified>
</cp:coreProperties>
</file>