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1" r:id="rId1"/>
    <p:sldMasterId id="2147483674" r:id="rId2"/>
    <p:sldMasterId id="2147483687" r:id="rId3"/>
    <p:sldMasterId id="2147483699" r:id="rId4"/>
    <p:sldMasterId id="2147483711" r:id="rId5"/>
    <p:sldMasterId id="2147483723" r:id="rId6"/>
    <p:sldMasterId id="2147483734" r:id="rId7"/>
    <p:sldMasterId id="2147483745" r:id="rId8"/>
  </p:sldMasterIdLst>
  <p:notesMasterIdLst>
    <p:notesMasterId r:id="rId61"/>
  </p:notesMasterIdLst>
  <p:handoutMasterIdLst>
    <p:handoutMasterId r:id="rId62"/>
  </p:handoutMasterIdLst>
  <p:sldIdLst>
    <p:sldId id="260" r:id="rId9"/>
    <p:sldId id="325" r:id="rId10"/>
    <p:sldId id="309" r:id="rId11"/>
    <p:sldId id="274" r:id="rId12"/>
    <p:sldId id="303" r:id="rId13"/>
    <p:sldId id="333" r:id="rId14"/>
    <p:sldId id="308" r:id="rId15"/>
    <p:sldId id="331" r:id="rId16"/>
    <p:sldId id="330" r:id="rId17"/>
    <p:sldId id="326" r:id="rId18"/>
    <p:sldId id="332" r:id="rId19"/>
    <p:sldId id="334" r:id="rId20"/>
    <p:sldId id="324" r:id="rId21"/>
    <p:sldId id="339" r:id="rId22"/>
    <p:sldId id="337" r:id="rId23"/>
    <p:sldId id="338" r:id="rId24"/>
    <p:sldId id="340" r:id="rId25"/>
    <p:sldId id="329" r:id="rId26"/>
    <p:sldId id="311" r:id="rId27"/>
    <p:sldId id="272" r:id="rId28"/>
    <p:sldId id="350" r:id="rId29"/>
    <p:sldId id="343" r:id="rId30"/>
    <p:sldId id="344" r:id="rId31"/>
    <p:sldId id="317" r:id="rId32"/>
    <p:sldId id="306" r:id="rId33"/>
    <p:sldId id="302" r:id="rId34"/>
    <p:sldId id="304" r:id="rId35"/>
    <p:sldId id="314" r:id="rId36"/>
    <p:sldId id="321" r:id="rId37"/>
    <p:sldId id="316" r:id="rId38"/>
    <p:sldId id="275" r:id="rId39"/>
    <p:sldId id="345" r:id="rId40"/>
    <p:sldId id="315" r:id="rId41"/>
    <p:sldId id="341" r:id="rId42"/>
    <p:sldId id="342" r:id="rId43"/>
    <p:sldId id="355" r:id="rId44"/>
    <p:sldId id="320" r:id="rId45"/>
    <p:sldId id="305" r:id="rId46"/>
    <p:sldId id="276" r:id="rId47"/>
    <p:sldId id="296" r:id="rId48"/>
    <p:sldId id="277" r:id="rId49"/>
    <p:sldId id="312" r:id="rId50"/>
    <p:sldId id="301" r:id="rId51"/>
    <p:sldId id="313" r:id="rId52"/>
    <p:sldId id="346" r:id="rId53"/>
    <p:sldId id="347" r:id="rId54"/>
    <p:sldId id="354" r:id="rId55"/>
    <p:sldId id="353" r:id="rId56"/>
    <p:sldId id="348" r:id="rId57"/>
    <p:sldId id="349" r:id="rId58"/>
    <p:sldId id="352" r:id="rId59"/>
    <p:sldId id="351" r:id="rId6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0000"/>
    <a:srgbClr val="9900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2" autoAdjust="0"/>
    <p:restoredTop sz="79586" autoAdjust="0"/>
  </p:normalViewPr>
  <p:slideViewPr>
    <p:cSldViewPr>
      <p:cViewPr>
        <p:scale>
          <a:sx n="94" d="100"/>
          <a:sy n="94" d="100"/>
        </p:scale>
        <p:origin x="-1448" y="-80"/>
      </p:cViewPr>
      <p:guideLst>
        <p:guide orient="horz" pos="2159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2.xml"/><Relationship Id="rId51" Type="http://schemas.openxmlformats.org/officeDocument/2006/relationships/slide" Target="slides/slide43.xml"/><Relationship Id="rId52" Type="http://schemas.openxmlformats.org/officeDocument/2006/relationships/slide" Target="slides/slide44.xml"/><Relationship Id="rId53" Type="http://schemas.openxmlformats.org/officeDocument/2006/relationships/slide" Target="slides/slide45.xml"/><Relationship Id="rId54" Type="http://schemas.openxmlformats.org/officeDocument/2006/relationships/slide" Target="slides/slide46.xml"/><Relationship Id="rId55" Type="http://schemas.openxmlformats.org/officeDocument/2006/relationships/slide" Target="slides/slide47.xml"/><Relationship Id="rId56" Type="http://schemas.openxmlformats.org/officeDocument/2006/relationships/slide" Target="slides/slide48.xml"/><Relationship Id="rId57" Type="http://schemas.openxmlformats.org/officeDocument/2006/relationships/slide" Target="slides/slide49.xml"/><Relationship Id="rId58" Type="http://schemas.openxmlformats.org/officeDocument/2006/relationships/slide" Target="slides/slide50.xml"/><Relationship Id="rId59" Type="http://schemas.openxmlformats.org/officeDocument/2006/relationships/slide" Target="slides/slide5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slide" Target="slides/slide38.xml"/><Relationship Id="rId47" Type="http://schemas.openxmlformats.org/officeDocument/2006/relationships/slide" Target="slides/slide39.xml"/><Relationship Id="rId48" Type="http://schemas.openxmlformats.org/officeDocument/2006/relationships/slide" Target="slides/slide40.xml"/><Relationship Id="rId49" Type="http://schemas.openxmlformats.org/officeDocument/2006/relationships/slide" Target="slides/slide4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" Target="slides/slide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60" Type="http://schemas.openxmlformats.org/officeDocument/2006/relationships/slide" Target="slides/slide52.xml"/><Relationship Id="rId61" Type="http://schemas.openxmlformats.org/officeDocument/2006/relationships/notesMaster" Target="notesMasters/notesMaster1.xml"/><Relationship Id="rId62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697CC8-DE70-9140-9F52-EF081617E37B}" type="datetimeFigureOut">
              <a:rPr lang="en-US" smtClean="0"/>
              <a:pPr/>
              <a:t>16/10/2013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D2D0D-191E-E44C-996B-AC3310359F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578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036CE36-0872-2F4D-B362-E22EB214A3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007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3BD459-4896-934F-AAB1-87BFFD24D0C8}" type="slidenum">
              <a:rPr lang="en-US"/>
              <a:pPr/>
              <a:t>1</a:t>
            </a:fld>
            <a:endParaRPr lang="en-US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73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Charles Foster Kane</a:t>
            </a:r>
          </a:p>
          <a:p>
            <a:r>
              <a:rPr lang="en-US" dirty="0" smtClean="0"/>
              <a:t>Jerry Thompson</a:t>
            </a:r>
            <a:r>
              <a:rPr lang="en-US" baseline="0" dirty="0" smtClean="0"/>
              <a:t> (reporter)</a:t>
            </a:r>
          </a:p>
          <a:p>
            <a:r>
              <a:rPr lang="en-US" baseline="0" dirty="0" err="1" smtClean="0"/>
              <a:t>Jedediah</a:t>
            </a:r>
            <a:r>
              <a:rPr lang="en-US" baseline="0" dirty="0" smtClean="0"/>
              <a:t> Leland (best friend)</a:t>
            </a:r>
          </a:p>
          <a:p>
            <a:r>
              <a:rPr lang="en-US" baseline="0" dirty="0" smtClean="0"/>
              <a:t>Susan Alexander (mistress and second wife)</a:t>
            </a:r>
          </a:p>
          <a:p>
            <a:r>
              <a:rPr lang="en-US" baseline="0" dirty="0" err="1" smtClean="0"/>
              <a:t>Mr</a:t>
            </a:r>
            <a:r>
              <a:rPr lang="en-US" baseline="0" dirty="0" smtClean="0"/>
              <a:t> Bernstein (employee)</a:t>
            </a:r>
          </a:p>
          <a:p>
            <a:r>
              <a:rPr lang="en-US" baseline="0" dirty="0" smtClean="0"/>
              <a:t>Walter Parks Thatcher (guardian)</a:t>
            </a:r>
          </a:p>
          <a:p>
            <a:r>
              <a:rPr lang="en-US" baseline="0" dirty="0" smtClean="0"/>
              <a:t>Emily Monroe Norton Kane (first wife)</a:t>
            </a:r>
          </a:p>
          <a:p>
            <a:r>
              <a:rPr lang="en-US" baseline="0" dirty="0" smtClean="0"/>
              <a:t>Raymond (butler)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730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Other </a:t>
            </a:r>
            <a:r>
              <a:rPr lang="en-US" baseline="0" dirty="0" smtClean="0"/>
              <a:t>notable examples of non-linearity in film:</a:t>
            </a:r>
          </a:p>
          <a:p>
            <a:endParaRPr lang="en-US" baseline="0" dirty="0" smtClean="0"/>
          </a:p>
          <a:p>
            <a:r>
              <a:rPr lang="en-US" baseline="0" dirty="0" smtClean="0"/>
              <a:t>Citizen Kane (Orson Welles) – told as flashback/recounting</a:t>
            </a:r>
          </a:p>
          <a:p>
            <a:r>
              <a:rPr lang="en-US" baseline="0" dirty="0" smtClean="0"/>
              <a:t>Short Cuts (Robert Altman) – multi-threaded narrative</a:t>
            </a:r>
          </a:p>
          <a:p>
            <a:r>
              <a:rPr lang="en-US" baseline="0" dirty="0" smtClean="0"/>
              <a:t>Pulp Fiction (Quentin Tarantino) – multi-threaded and flashbacks</a:t>
            </a:r>
          </a:p>
          <a:p>
            <a:r>
              <a:rPr lang="en-US" baseline="0" dirty="0" err="1" smtClean="0"/>
              <a:t>Timecode</a:t>
            </a:r>
            <a:r>
              <a:rPr lang="en-US" baseline="0" dirty="0" smtClean="0"/>
              <a:t> (Mike </a:t>
            </a:r>
            <a:r>
              <a:rPr lang="en-US" baseline="0" dirty="0" err="1" smtClean="0"/>
              <a:t>Figgis</a:t>
            </a:r>
            <a:r>
              <a:rPr lang="en-US" baseline="0" dirty="0" smtClean="0"/>
              <a:t>) – multiple simultaneous viewpoints</a:t>
            </a:r>
          </a:p>
          <a:p>
            <a:endParaRPr lang="en-US" baseline="0" dirty="0" smtClean="0"/>
          </a:p>
          <a:p>
            <a:r>
              <a:rPr lang="en-US" baseline="0" dirty="0" smtClean="0"/>
              <a:t>Film does not generally expect the audience to choose – non-</a:t>
            </a:r>
            <a:r>
              <a:rPr lang="en-US" baseline="0" dirty="0" err="1" smtClean="0"/>
              <a:t>ergodic</a:t>
            </a:r>
            <a:r>
              <a:rPr lang="en-US" baseline="0" dirty="0" smtClean="0"/>
              <a:t>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730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Citizen Kane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730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Psycho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11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934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Follows the story of Peter, who begins</a:t>
            </a:r>
            <a:r>
              <a:rPr lang="en-US" baseline="0" dirty="0" smtClean="0"/>
              <a:t> his afternoon with the suspicion that the car crash he saw earlier might have involved his ex-wife.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0636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B.F. Skinner – </a:t>
            </a:r>
            <a:r>
              <a:rPr lang="en-US" smtClean="0"/>
              <a:t>programmed instruction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1230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Ludic hypertext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7771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Jeux</a:t>
            </a:r>
            <a:r>
              <a:rPr lang="en-US" dirty="0" smtClean="0"/>
              <a:t> et les </a:t>
            </a:r>
            <a:r>
              <a:rPr lang="en-US" dirty="0" err="1" smtClean="0"/>
              <a:t>Hommes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86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Post-</a:t>
            </a:r>
            <a:r>
              <a:rPr lang="en-US" dirty="0" err="1" smtClean="0"/>
              <a:t>structuralist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Text chunk</a:t>
            </a:r>
            <a:r>
              <a:rPr lang="en-US" baseline="0" dirty="0" smtClean="0"/>
              <a:t> == </a:t>
            </a:r>
            <a:r>
              <a:rPr lang="en-US" baseline="0" dirty="0" err="1" smtClean="0"/>
              <a:t>lexia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9915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1980s</a:t>
            </a:r>
            <a:r>
              <a:rPr lang="en-US" baseline="0" dirty="0" smtClean="0"/>
              <a:t> fantasy boom – hypertext books!</a:t>
            </a:r>
          </a:p>
          <a:p>
            <a:endParaRPr lang="en-US" baseline="0" dirty="0" smtClean="0"/>
          </a:p>
          <a:p>
            <a:r>
              <a:rPr lang="en-US" baseline="0" dirty="0" smtClean="0"/>
              <a:t>Largely a paper-based fusion of role-playing games and computer adventure games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Ludic hypertext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5688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also do-over novels: Heather </a:t>
            </a:r>
            <a:r>
              <a:rPr lang="en-US" dirty="0" err="1" smtClean="0"/>
              <a:t>McElhatton’s</a:t>
            </a:r>
            <a:r>
              <a:rPr lang="en-US" dirty="0" smtClean="0"/>
              <a:t> A Million Little Mistakes</a:t>
            </a:r>
          </a:p>
          <a:p>
            <a:endParaRPr lang="en-US" dirty="0" smtClean="0"/>
          </a:p>
          <a:p>
            <a:r>
              <a:rPr lang="en-US" dirty="0" smtClean="0"/>
              <a:t>Arguably</a:t>
            </a:r>
            <a:r>
              <a:rPr lang="en-US" baseline="0" dirty="0" smtClean="0"/>
              <a:t> an alternative narrative in which the eponymous protagonist, having decided that she’s too clever and too confident for Mr. Darcy, sits down to write a comedy of manners beginning “It is a truth universally acknowledged…”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6433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also: Bernstein’s Card Shark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79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Hypertextual</a:t>
            </a:r>
            <a:r>
              <a:rPr lang="en-US" baseline="0" dirty="0" smtClean="0"/>
              <a:t> narrative – reading order is left/top to right/bottom</a:t>
            </a:r>
          </a:p>
          <a:p>
            <a:endParaRPr lang="en-US" baseline="0" dirty="0" smtClean="0"/>
          </a:p>
          <a:p>
            <a:r>
              <a:rPr lang="en-US" baseline="0" dirty="0" smtClean="0"/>
              <a:t>Many other examples (albeit less </a:t>
            </a:r>
            <a:r>
              <a:rPr lang="en-US" baseline="0" dirty="0" err="1" smtClean="0"/>
              <a:t>hypertextual</a:t>
            </a:r>
            <a:r>
              <a:rPr lang="en-US" baseline="0" dirty="0" smtClean="0"/>
              <a:t>) that rely on spatial juxtaposition to indicate parallel action  - Dave </a:t>
            </a:r>
            <a:r>
              <a:rPr lang="en-US" baseline="0" dirty="0" err="1" smtClean="0"/>
              <a:t>Sim’s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Cerebus</a:t>
            </a:r>
            <a:r>
              <a:rPr lang="en-US" baseline="0" dirty="0" smtClean="0"/>
              <a:t>, Alan Moore’s Watchmen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3229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Comment on visual grammar</a:t>
            </a:r>
          </a:p>
          <a:p>
            <a:endParaRPr lang="en-US" dirty="0" smtClean="0"/>
          </a:p>
          <a:p>
            <a:r>
              <a:rPr lang="en-US" dirty="0" smtClean="0"/>
              <a:t>Non-linear story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7883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Linear story, but with sections of non-linear narrative that are read as a gestalt.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742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0657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3331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www.ibiblio.org</a:t>
            </a:r>
            <a:r>
              <a:rPr lang="en-US" dirty="0" smtClean="0"/>
              <a:t>/</a:t>
            </a:r>
            <a:r>
              <a:rPr lang="en-US" dirty="0" err="1" smtClean="0"/>
              <a:t>cdeemer</a:t>
            </a:r>
            <a:r>
              <a:rPr lang="en-US" dirty="0" smtClean="0"/>
              <a:t>/</a:t>
            </a:r>
            <a:r>
              <a:rPr lang="en-US" dirty="0" err="1" smtClean="0"/>
              <a:t>newhype.htm</a:t>
            </a:r>
            <a:endParaRPr lang="en-US" dirty="0" smtClean="0"/>
          </a:p>
          <a:p>
            <a:r>
              <a:rPr lang="en-US" dirty="0" smtClean="0"/>
              <a:t>See also: interactive drama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7131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 of a boundary case</a:t>
            </a:r>
            <a:r>
              <a:rPr lang="en-US" baseline="0" dirty="0" smtClean="0"/>
              <a:t> – the audience can’t choose to leave Hamlet or R&amp;G and follow the other play, so this isn’t </a:t>
            </a:r>
            <a:r>
              <a:rPr lang="en-US" baseline="0" dirty="0" err="1" smtClean="0"/>
              <a:t>ergodic</a:t>
            </a:r>
            <a:r>
              <a:rPr lang="en-US" baseline="0" dirty="0" smtClean="0"/>
              <a:t> and therefore not </a:t>
            </a:r>
            <a:r>
              <a:rPr lang="en-US" baseline="0" dirty="0" err="1" smtClean="0"/>
              <a:t>hyperdrama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742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Aleatory</a:t>
            </a:r>
            <a:r>
              <a:rPr lang="en-US" dirty="0" smtClean="0"/>
              <a:t>: dependent on the throw of a die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112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Satire of democracy –</a:t>
            </a:r>
            <a:r>
              <a:rPr lang="en-US" baseline="0" dirty="0" smtClean="0"/>
              <a:t> audience choice doesn’t actually affect the outcome.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695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Based on 1927 diary entries of the housekeeper at Il </a:t>
            </a:r>
            <a:r>
              <a:rPr lang="en-US" dirty="0" err="1" smtClean="0"/>
              <a:t>Vittoriale</a:t>
            </a:r>
            <a:r>
              <a:rPr lang="en-US" dirty="0" smtClean="0"/>
              <a:t>, the villa of Gabriele D'Annunzio.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Tamara de </a:t>
            </a:r>
            <a:r>
              <a:rPr lang="en-US" baseline="0" dirty="0" err="1" smtClean="0"/>
              <a:t>Lempicka</a:t>
            </a:r>
            <a:r>
              <a:rPr lang="en-US" baseline="0" dirty="0" smtClean="0"/>
              <a:t> invited to paint D’Annunzio’s portrait.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Play ran for ten years in Los Angeles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8473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495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580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Typically, the nontrivial effort manifests itself as a choice (possibly random) that is applied to the text.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Extranoematic</a:t>
            </a:r>
            <a:r>
              <a:rPr lang="en-US" dirty="0" smtClean="0"/>
              <a:t>: A process that occurs outside of the confines of human thought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396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153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“A story your way”</a:t>
            </a:r>
          </a:p>
          <a:p>
            <a:endParaRPr lang="en-US" dirty="0" smtClean="0"/>
          </a:p>
          <a:p>
            <a:r>
              <a:rPr lang="en-US" dirty="0" smtClean="0"/>
              <a:t>Do you wish to hear the story of the three alert peas?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3778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19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Story</a:t>
            </a:r>
            <a:r>
              <a:rPr lang="en-US" baseline="0" dirty="0" smtClean="0"/>
              <a:t> = </a:t>
            </a:r>
            <a:r>
              <a:rPr lang="en-US" baseline="0" dirty="0" err="1" smtClean="0"/>
              <a:t>Fabula</a:t>
            </a:r>
            <a:endParaRPr lang="en-US" baseline="0" dirty="0" smtClean="0"/>
          </a:p>
          <a:p>
            <a:r>
              <a:rPr lang="en-US" baseline="0" dirty="0" smtClean="0"/>
              <a:t>Narrative  = Plot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547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4.emf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e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e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e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e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e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Relationship Id="rId3" Type="http://schemas.openxmlformats.org/officeDocument/2006/relationships/image" Target="../media/image4.emf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e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e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e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e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e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Relationship Id="rId3" Type="http://schemas.openxmlformats.org/officeDocument/2006/relationships/image" Target="../media/image4.emf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jpe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jpe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jpe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jpe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png"/><Relationship Id="rId3" Type="http://schemas.openxmlformats.org/officeDocument/2006/relationships/image" Target="../media/image4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5.jpe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5.jpe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5.jpe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5.jpe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5.jpe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3.png"/><Relationship Id="rId3" Type="http://schemas.openxmlformats.org/officeDocument/2006/relationships/image" Target="../media/image4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5.jpe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3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5.jpe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5.jpe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5.jpe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5.jpe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png"/><Relationship Id="rId3" Type="http://schemas.openxmlformats.org/officeDocument/2006/relationships/image" Target="../media/image4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jpe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jpe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jpe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jpe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jpe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8" descr="electron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1863" y="381000"/>
            <a:ext cx="2771775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8600" y="1700213"/>
            <a:ext cx="8686800" cy="2160587"/>
          </a:xfrm>
        </p:spPr>
        <p:txBody>
          <a:bodyPr lIns="9144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933825"/>
            <a:ext cx="8686800" cy="1752600"/>
          </a:xfrm>
        </p:spPr>
        <p:txBody>
          <a:bodyPr lIns="91440"/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81800" y="6324600"/>
            <a:ext cx="2133600" cy="304800"/>
          </a:xfrm>
        </p:spPr>
        <p:txBody>
          <a:bodyPr rIns="91440"/>
          <a:lstStyle>
            <a:lvl1pPr>
              <a:defRPr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2100" y="115888"/>
            <a:ext cx="2178050" cy="534035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0" y="115888"/>
            <a:ext cx="6381750" cy="534035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1341438"/>
            <a:ext cx="8382000" cy="4830762"/>
          </a:xfrm>
        </p:spPr>
        <p:txBody>
          <a:bodyPr/>
          <a:lstStyle/>
          <a:p>
            <a:pPr lvl="0"/>
            <a:r>
              <a:rPr lang="en-GB" noProof="0" smtClean="0"/>
              <a:t>Click icon to add table</a:t>
            </a:r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  <p:pic>
        <p:nvPicPr>
          <p:cNvPr id="8" name="Picture 11" descr="electron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8" descr="electron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1863" y="381000"/>
            <a:ext cx="2771775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8600" y="1700213"/>
            <a:ext cx="8686800" cy="2160587"/>
          </a:xfrm>
        </p:spPr>
        <p:txBody>
          <a:bodyPr lIns="9144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933825"/>
            <a:ext cx="8686800" cy="1752600"/>
          </a:xfrm>
        </p:spPr>
        <p:txBody>
          <a:bodyPr lIns="91440"/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81800" y="6324600"/>
            <a:ext cx="2133600" cy="304800"/>
          </a:xfrm>
        </p:spPr>
        <p:txBody>
          <a:bodyPr rIns="91440"/>
          <a:lstStyle>
            <a:lvl1pPr>
              <a:defRPr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0000" indent="-270000">
              <a:buFont typeface="Arial"/>
              <a:buChar char="•"/>
              <a:defRPr/>
            </a:lvl1pPr>
            <a:lvl2pPr marL="540000" indent="-270000">
              <a:buFont typeface="Arial"/>
              <a:buChar char="•"/>
              <a:defRPr sz="2000"/>
            </a:lvl2pPr>
            <a:lvl3pPr marL="810000" indent="-270000">
              <a:buFont typeface="Arial"/>
              <a:buChar char="•"/>
              <a:defRPr sz="2000"/>
            </a:lvl3pPr>
            <a:lvl4pPr marL="1080000" indent="-270000">
              <a:buFont typeface="Arial"/>
              <a:buChar char="•"/>
              <a:defRPr sz="2000"/>
            </a:lvl4pPr>
            <a:lvl5pPr marL="1350000" indent="-270000">
              <a:buFont typeface="Arial"/>
              <a:buChar char="•"/>
              <a:defRPr sz="200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11" descr="electron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406900"/>
            <a:ext cx="8686799" cy="1362075"/>
          </a:xfrm>
        </p:spPr>
        <p:txBody>
          <a:bodyPr/>
          <a:lstStyle>
            <a:lvl1pPr algn="l">
              <a:defRPr sz="4800" b="0" i="0" cap="none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906713"/>
            <a:ext cx="8686799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1038" descr="electron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1863" y="381000"/>
            <a:ext cx="2771775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341438"/>
            <a:ext cx="4038600" cy="4830762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341438"/>
            <a:ext cx="4038600" cy="4830762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11" descr="electron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341438"/>
            <a:ext cx="403860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981201"/>
            <a:ext cx="4038600" cy="4191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399" y="1341438"/>
            <a:ext cx="4038601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399" y="1981201"/>
            <a:ext cx="4038601" cy="4191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11" descr="electron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11" descr="electron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0000" indent="-270000">
              <a:buFont typeface="Arial"/>
              <a:buChar char="•"/>
              <a:defRPr/>
            </a:lvl1pPr>
            <a:lvl2pPr marL="540000" indent="-270000">
              <a:buFont typeface="Arial"/>
              <a:buChar char="•"/>
              <a:defRPr sz="2000"/>
            </a:lvl2pPr>
            <a:lvl3pPr marL="810000" indent="-270000">
              <a:buFont typeface="Arial"/>
              <a:buChar char="•"/>
              <a:defRPr sz="2000"/>
            </a:lvl3pPr>
            <a:lvl4pPr marL="1080000" indent="-270000">
              <a:buFont typeface="Arial"/>
              <a:buChar char="•"/>
              <a:defRPr sz="2000"/>
            </a:lvl4pPr>
            <a:lvl5pPr marL="1350000" indent="-270000">
              <a:buFont typeface="Arial"/>
              <a:buChar char="•"/>
              <a:defRPr sz="200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11" descr="electron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46ECAC-3B7D-7B47-BB51-FA59818F34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smtClean="0"/>
              <a:t>Drag picture to placeholder or click icon to add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2100" y="115888"/>
            <a:ext cx="2178050" cy="534035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0" y="115888"/>
            <a:ext cx="6381750" cy="534035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1341438"/>
            <a:ext cx="8382000" cy="4830762"/>
          </a:xfrm>
        </p:spPr>
        <p:txBody>
          <a:bodyPr/>
          <a:lstStyle/>
          <a:p>
            <a:pPr lvl="0"/>
            <a:r>
              <a:rPr lang="en-GB" noProof="0" smtClean="0"/>
              <a:t>Click icon to add table</a:t>
            </a:r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  <p:pic>
        <p:nvPicPr>
          <p:cNvPr id="8" name="Picture 11" descr="electron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23999" y="1700213"/>
            <a:ext cx="8496000" cy="2160587"/>
          </a:xfrm>
        </p:spPr>
        <p:txBody>
          <a:bodyPr lIns="91440"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24000" y="3860800"/>
            <a:ext cx="8496000" cy="1946275"/>
          </a:xfrm>
        </p:spPr>
        <p:txBody>
          <a:bodyPr lIns="91440"/>
          <a:lstStyle>
            <a:lvl1pPr marL="0" indent="0">
              <a:buFontTx/>
              <a:buNone/>
              <a:defRPr sz="3600">
                <a:solidFill>
                  <a:srgbClr val="B1D3D6"/>
                </a:solidFill>
              </a:defRPr>
            </a:lvl1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pic>
        <p:nvPicPr>
          <p:cNvPr id="5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0" y="381000"/>
            <a:ext cx="2695575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324000" y="5807075"/>
            <a:ext cx="8496000" cy="882860"/>
          </a:xfrm>
        </p:spPr>
        <p:txBody>
          <a:bodyPr/>
          <a:lstStyle>
            <a:lvl1pPr marL="90000" indent="0">
              <a:spcAft>
                <a:spcPts val="0"/>
              </a:spcAft>
              <a:buNone/>
              <a:defRPr sz="2000" baseline="0">
                <a:solidFill>
                  <a:srgbClr val="B1D3D6"/>
                </a:solidFill>
              </a:defRPr>
            </a:lvl1pPr>
          </a:lstStyle>
          <a:p>
            <a:pPr lvl="0"/>
            <a:r>
              <a:rPr lang="en-US" dirty="0" smtClean="0"/>
              <a:t>Click to add author </a:t>
            </a:r>
            <a:br>
              <a:rPr lang="en-US" dirty="0" smtClean="0"/>
            </a:br>
            <a:r>
              <a:rPr lang="en-US" dirty="0" smtClean="0"/>
              <a:t>and date</a:t>
            </a:r>
          </a:p>
        </p:txBody>
      </p:sp>
      <p:pic>
        <p:nvPicPr>
          <p:cNvPr id="6" name="Picture 5" descr="Electronics_and_Computer_Science_BLACK-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9" y="381000"/>
            <a:ext cx="2163119" cy="5842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24000" y="1692000"/>
            <a:ext cx="8496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1800"/>
              </a:spcAft>
              <a:defRPr/>
            </a:lvl1pPr>
            <a:lvl2pPr marL="54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2pPr>
            <a:lvl3pPr marL="81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3pPr>
            <a:lvl4pPr marL="108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4pPr>
            <a:lvl5pPr marL="135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1700214"/>
            <a:ext cx="8496000" cy="4113268"/>
          </a:xfrm>
        </p:spPr>
        <p:txBody>
          <a:bodyPr anchor="ctr"/>
          <a:lstStyle>
            <a:lvl1pPr algn="r">
              <a:defRPr sz="7200" b="0" i="0" cap="none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pic>
        <p:nvPicPr>
          <p:cNvPr id="9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381000"/>
            <a:ext cx="2139950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9000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4406900"/>
            <a:ext cx="8496000" cy="1362075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/>
          <a:lstStyle>
            <a:lvl1pPr algn="l">
              <a:defRPr sz="4800" b="0" i="0" cap="none"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4000" y="5768975"/>
            <a:ext cx="8496000" cy="395288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 anchor="b"/>
          <a:lstStyle>
            <a:lvl1pPr marL="0" indent="0">
              <a:buNone/>
              <a:defRPr sz="1600" b="1">
                <a:solidFill>
                  <a:srgbClr val="FFFFFF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 smtClean="0"/>
              <a:t>Click to add image URI</a:t>
            </a:r>
          </a:p>
        </p:txBody>
      </p:sp>
    </p:spTree>
    <p:extLst>
      <p:ext uri="{BB962C8B-B14F-4D97-AF65-F5344CB8AC3E}">
        <p14:creationId xmlns:p14="http://schemas.microsoft.com/office/powerpoint/2010/main" val="2850557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406900"/>
            <a:ext cx="8686799" cy="1362075"/>
          </a:xfrm>
        </p:spPr>
        <p:txBody>
          <a:bodyPr/>
          <a:lstStyle>
            <a:lvl1pPr algn="l">
              <a:defRPr sz="4800" b="0" i="0" cap="none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906713"/>
            <a:ext cx="8686799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1038" descr="electron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1863" y="381000"/>
            <a:ext cx="2771775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4000" y="1682750"/>
            <a:ext cx="4095600" cy="44894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82750"/>
            <a:ext cx="4095600" cy="448944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000" y="1682750"/>
            <a:ext cx="409560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4000" y="2322511"/>
            <a:ext cx="4095600" cy="384968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399" y="1682750"/>
            <a:ext cx="4094164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399" y="2322511"/>
            <a:ext cx="4094164" cy="384969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pic>
        <p:nvPicPr>
          <p:cNvPr id="12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24000" y="1682750"/>
            <a:ext cx="8496000" cy="4489450"/>
          </a:xfrm>
        </p:spPr>
        <p:txBody>
          <a:bodyPr/>
          <a:lstStyle/>
          <a:p>
            <a:pPr lvl="0"/>
            <a:r>
              <a:rPr lang="en-GB" noProof="0" smtClean="0"/>
              <a:t>Click icon to add table</a:t>
            </a:r>
            <a:endParaRPr lang="en-US" noProof="0" smtClean="0"/>
          </a:p>
        </p:txBody>
      </p:sp>
      <p:pic>
        <p:nvPicPr>
          <p:cNvPr id="9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406900"/>
            <a:ext cx="8686799" cy="1362075"/>
          </a:xfrm>
        </p:spPr>
        <p:txBody>
          <a:bodyPr/>
          <a:lstStyle>
            <a:lvl1pPr algn="l">
              <a:defRPr sz="4800" b="0" i="0" cap="none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906713"/>
            <a:ext cx="8686799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8600" y="1700213"/>
            <a:ext cx="8686800" cy="2160587"/>
          </a:xfrm>
        </p:spPr>
        <p:txBody>
          <a:bodyPr lIns="9144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933825"/>
            <a:ext cx="8686800" cy="1752600"/>
          </a:xfrm>
        </p:spPr>
        <p:txBody>
          <a:bodyPr lIns="91440"/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81800" y="6324600"/>
            <a:ext cx="2133600" cy="304800"/>
          </a:xfrm>
        </p:spPr>
        <p:txBody>
          <a:bodyPr rIns="91440"/>
          <a:lstStyle>
            <a:lvl1pPr>
              <a:defRPr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23999" y="1700213"/>
            <a:ext cx="8496000" cy="2160587"/>
          </a:xfrm>
        </p:spPr>
        <p:txBody>
          <a:bodyPr lIns="91440"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24000" y="3860800"/>
            <a:ext cx="8496000" cy="1946275"/>
          </a:xfrm>
        </p:spPr>
        <p:txBody>
          <a:bodyPr lIns="91440"/>
          <a:lstStyle>
            <a:lvl1pPr marL="0" indent="0">
              <a:buFontTx/>
              <a:buNone/>
              <a:defRPr sz="3600">
                <a:solidFill>
                  <a:srgbClr val="B1D3D6"/>
                </a:solidFill>
              </a:defRPr>
            </a:lvl1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pic>
        <p:nvPicPr>
          <p:cNvPr id="5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0" y="381000"/>
            <a:ext cx="2695575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324000" y="5807075"/>
            <a:ext cx="8496000" cy="882860"/>
          </a:xfrm>
        </p:spPr>
        <p:txBody>
          <a:bodyPr/>
          <a:lstStyle>
            <a:lvl1pPr marL="90000" indent="0">
              <a:spcAft>
                <a:spcPts val="0"/>
              </a:spcAft>
              <a:buNone/>
              <a:defRPr sz="2000" baseline="0">
                <a:solidFill>
                  <a:srgbClr val="B1D3D6"/>
                </a:solidFill>
              </a:defRPr>
            </a:lvl1pPr>
          </a:lstStyle>
          <a:p>
            <a:pPr lvl="0"/>
            <a:r>
              <a:rPr lang="en-US" dirty="0" smtClean="0"/>
              <a:t>Click to add author </a:t>
            </a:r>
            <a:br>
              <a:rPr lang="en-US" dirty="0" smtClean="0"/>
            </a:br>
            <a:r>
              <a:rPr lang="en-US" dirty="0" smtClean="0"/>
              <a:t>and date</a:t>
            </a:r>
          </a:p>
        </p:txBody>
      </p:sp>
      <p:pic>
        <p:nvPicPr>
          <p:cNvPr id="6" name="Picture 5" descr="Electronics_and_Computer_Science_BLACK-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9" y="381000"/>
            <a:ext cx="2163119" cy="58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24000" y="1692000"/>
            <a:ext cx="8496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1800"/>
              </a:spcAft>
              <a:defRPr/>
            </a:lvl1pPr>
            <a:lvl2pPr marL="54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2pPr>
            <a:lvl3pPr marL="81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3pPr>
            <a:lvl4pPr marL="108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4pPr>
            <a:lvl5pPr marL="135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1700214"/>
            <a:ext cx="8496000" cy="4113268"/>
          </a:xfrm>
        </p:spPr>
        <p:txBody>
          <a:bodyPr anchor="ctr"/>
          <a:lstStyle>
            <a:lvl1pPr algn="r">
              <a:defRPr sz="7200" b="0" i="0" cap="none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pic>
        <p:nvPicPr>
          <p:cNvPr id="9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381000"/>
            <a:ext cx="2139950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341438"/>
            <a:ext cx="4038600" cy="4830762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341438"/>
            <a:ext cx="4038600" cy="4830762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11" descr="electron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9000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4406900"/>
            <a:ext cx="8496000" cy="1362075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/>
          <a:lstStyle>
            <a:lvl1pPr algn="l">
              <a:defRPr sz="4800" b="0" i="0" cap="none"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4000" y="5768975"/>
            <a:ext cx="8496000" cy="395288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 anchor="b"/>
          <a:lstStyle>
            <a:lvl1pPr marL="0" indent="0">
              <a:buNone/>
              <a:defRPr sz="1600" b="1">
                <a:solidFill>
                  <a:srgbClr val="FFFFFF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 smtClean="0"/>
              <a:t>Click to add image URI</a:t>
            </a:r>
          </a:p>
        </p:txBody>
      </p:sp>
    </p:spTree>
    <p:extLst>
      <p:ext uri="{BB962C8B-B14F-4D97-AF65-F5344CB8AC3E}">
        <p14:creationId xmlns:p14="http://schemas.microsoft.com/office/powerpoint/2010/main" val="2850557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4000" y="1682750"/>
            <a:ext cx="4095600" cy="44894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82750"/>
            <a:ext cx="4095600" cy="448944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000" y="1682750"/>
            <a:ext cx="409560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4000" y="2322511"/>
            <a:ext cx="4095600" cy="384968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399" y="1682750"/>
            <a:ext cx="4094164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399" y="2322511"/>
            <a:ext cx="4094164" cy="384969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pic>
        <p:nvPicPr>
          <p:cNvPr id="12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24000" y="1682750"/>
            <a:ext cx="8496000" cy="4489450"/>
          </a:xfrm>
        </p:spPr>
        <p:txBody>
          <a:bodyPr/>
          <a:lstStyle/>
          <a:p>
            <a:pPr lvl="0"/>
            <a:r>
              <a:rPr lang="en-GB" noProof="0" smtClean="0"/>
              <a:t>Click icon to add table</a:t>
            </a:r>
            <a:endParaRPr lang="en-US" noProof="0" smtClean="0"/>
          </a:p>
        </p:txBody>
      </p:sp>
      <p:pic>
        <p:nvPicPr>
          <p:cNvPr id="9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8600" y="1700213"/>
            <a:ext cx="8686800" cy="2160587"/>
          </a:xfrm>
        </p:spPr>
        <p:txBody>
          <a:bodyPr lIns="9144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933825"/>
            <a:ext cx="8686800" cy="1752600"/>
          </a:xfrm>
        </p:spPr>
        <p:txBody>
          <a:bodyPr lIns="91440"/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81800" y="6324600"/>
            <a:ext cx="2133600" cy="304800"/>
          </a:xfrm>
        </p:spPr>
        <p:txBody>
          <a:bodyPr rIns="91440"/>
          <a:lstStyle>
            <a:lvl1pPr>
              <a:defRPr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406900"/>
            <a:ext cx="8686799" cy="1362075"/>
          </a:xfrm>
        </p:spPr>
        <p:txBody>
          <a:bodyPr/>
          <a:lstStyle>
            <a:lvl1pPr algn="l">
              <a:defRPr sz="4800" b="0" i="0" cap="none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906713"/>
            <a:ext cx="8686799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23999" y="1700213"/>
            <a:ext cx="8496000" cy="2160587"/>
          </a:xfrm>
        </p:spPr>
        <p:txBody>
          <a:bodyPr lIns="91440"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24000" y="3860800"/>
            <a:ext cx="8496000" cy="1946275"/>
          </a:xfrm>
        </p:spPr>
        <p:txBody>
          <a:bodyPr lIns="91440"/>
          <a:lstStyle>
            <a:lvl1pPr marL="0" indent="0">
              <a:buFontTx/>
              <a:buNone/>
              <a:defRPr sz="3600">
                <a:solidFill>
                  <a:srgbClr val="B1D3D6"/>
                </a:solidFill>
              </a:defRPr>
            </a:lvl1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pic>
        <p:nvPicPr>
          <p:cNvPr id="5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0" y="381000"/>
            <a:ext cx="2695575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324000" y="5807075"/>
            <a:ext cx="8496000" cy="882860"/>
          </a:xfrm>
        </p:spPr>
        <p:txBody>
          <a:bodyPr/>
          <a:lstStyle>
            <a:lvl1pPr marL="90000" indent="0">
              <a:spcAft>
                <a:spcPts val="0"/>
              </a:spcAft>
              <a:buNone/>
              <a:defRPr sz="2000" baseline="0">
                <a:solidFill>
                  <a:srgbClr val="B1D3D6"/>
                </a:solidFill>
              </a:defRPr>
            </a:lvl1pPr>
          </a:lstStyle>
          <a:p>
            <a:pPr lvl="0"/>
            <a:r>
              <a:rPr lang="en-US" dirty="0" smtClean="0"/>
              <a:t>Click to add author </a:t>
            </a:r>
            <a:br>
              <a:rPr lang="en-US" dirty="0" smtClean="0"/>
            </a:br>
            <a:r>
              <a:rPr lang="en-US" dirty="0" smtClean="0"/>
              <a:t>and date</a:t>
            </a:r>
          </a:p>
        </p:txBody>
      </p:sp>
      <p:pic>
        <p:nvPicPr>
          <p:cNvPr id="6" name="Picture 5" descr="Electronics_and_Computer_Science_BLACK-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9" y="381000"/>
            <a:ext cx="2163119" cy="58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24000" y="1692000"/>
            <a:ext cx="8496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1800"/>
              </a:spcAft>
              <a:defRPr/>
            </a:lvl1pPr>
            <a:lvl2pPr marL="54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2pPr>
            <a:lvl3pPr marL="81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3pPr>
            <a:lvl4pPr marL="108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4pPr>
            <a:lvl5pPr marL="135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341438"/>
            <a:ext cx="403860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981201"/>
            <a:ext cx="4038600" cy="4191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399" y="1341438"/>
            <a:ext cx="4038601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399" y="1981201"/>
            <a:ext cx="4038601" cy="4191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11" descr="electron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1700214"/>
            <a:ext cx="8496000" cy="4113268"/>
          </a:xfrm>
        </p:spPr>
        <p:txBody>
          <a:bodyPr anchor="ctr"/>
          <a:lstStyle>
            <a:lvl1pPr algn="r">
              <a:defRPr sz="7200" b="0" i="0" cap="none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pic>
        <p:nvPicPr>
          <p:cNvPr id="9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381000"/>
            <a:ext cx="2139950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9000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4406900"/>
            <a:ext cx="8496000" cy="1362075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/>
          <a:lstStyle>
            <a:lvl1pPr algn="l">
              <a:defRPr sz="4800" b="0" i="0" cap="none"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4000" y="5768975"/>
            <a:ext cx="8496000" cy="395288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 anchor="b"/>
          <a:lstStyle>
            <a:lvl1pPr marL="0" indent="0">
              <a:buNone/>
              <a:defRPr sz="1600" b="1">
                <a:solidFill>
                  <a:srgbClr val="FFFFFF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 smtClean="0"/>
              <a:t>Click to add image URI</a:t>
            </a:r>
          </a:p>
        </p:txBody>
      </p:sp>
    </p:spTree>
    <p:extLst>
      <p:ext uri="{BB962C8B-B14F-4D97-AF65-F5344CB8AC3E}">
        <p14:creationId xmlns:p14="http://schemas.microsoft.com/office/powerpoint/2010/main" val="2850557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4000" y="1682750"/>
            <a:ext cx="4095600" cy="44894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82750"/>
            <a:ext cx="4095600" cy="448944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000" y="1682750"/>
            <a:ext cx="409560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4000" y="2322511"/>
            <a:ext cx="4095600" cy="384968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399" y="1682750"/>
            <a:ext cx="4094164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399" y="2322511"/>
            <a:ext cx="4094164" cy="384969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pic>
        <p:nvPicPr>
          <p:cNvPr id="12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24000" y="1682750"/>
            <a:ext cx="8496000" cy="4489450"/>
          </a:xfrm>
        </p:spPr>
        <p:txBody>
          <a:bodyPr/>
          <a:lstStyle/>
          <a:p>
            <a:pPr lvl="0"/>
            <a:r>
              <a:rPr lang="en-GB" noProof="0" smtClean="0"/>
              <a:t>Click icon to add table</a:t>
            </a:r>
            <a:endParaRPr lang="en-US" noProof="0" smtClean="0"/>
          </a:p>
        </p:txBody>
      </p:sp>
      <p:pic>
        <p:nvPicPr>
          <p:cNvPr id="9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8600" y="1700213"/>
            <a:ext cx="8686800" cy="2160587"/>
          </a:xfrm>
        </p:spPr>
        <p:txBody>
          <a:bodyPr lIns="9144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933825"/>
            <a:ext cx="8686800" cy="1752600"/>
          </a:xfrm>
        </p:spPr>
        <p:txBody>
          <a:bodyPr lIns="91440"/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81800" y="6324600"/>
            <a:ext cx="2133600" cy="304800"/>
          </a:xfrm>
        </p:spPr>
        <p:txBody>
          <a:bodyPr rIns="91440"/>
          <a:lstStyle>
            <a:lvl1pPr>
              <a:defRPr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406900"/>
            <a:ext cx="8686799" cy="1362075"/>
          </a:xfrm>
        </p:spPr>
        <p:txBody>
          <a:bodyPr/>
          <a:lstStyle>
            <a:lvl1pPr algn="l">
              <a:defRPr sz="4800" b="0" i="0" cap="none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906713"/>
            <a:ext cx="8686799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23999" y="1700213"/>
            <a:ext cx="8496000" cy="2160587"/>
          </a:xfrm>
        </p:spPr>
        <p:txBody>
          <a:bodyPr lIns="91440"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24000" y="3860800"/>
            <a:ext cx="8496000" cy="1946275"/>
          </a:xfrm>
        </p:spPr>
        <p:txBody>
          <a:bodyPr lIns="91440"/>
          <a:lstStyle>
            <a:lvl1pPr marL="0" indent="0">
              <a:buFontTx/>
              <a:buNone/>
              <a:defRPr sz="3600">
                <a:solidFill>
                  <a:srgbClr val="B1D3D6"/>
                </a:solidFill>
              </a:defRPr>
            </a:lvl1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pic>
        <p:nvPicPr>
          <p:cNvPr id="5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0" y="381000"/>
            <a:ext cx="2695575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324000" y="5807075"/>
            <a:ext cx="8496000" cy="882860"/>
          </a:xfrm>
        </p:spPr>
        <p:txBody>
          <a:bodyPr/>
          <a:lstStyle>
            <a:lvl1pPr marL="90000" indent="0">
              <a:spcAft>
                <a:spcPts val="0"/>
              </a:spcAft>
              <a:buNone/>
              <a:defRPr sz="2000" baseline="0">
                <a:solidFill>
                  <a:srgbClr val="B1D3D6"/>
                </a:solidFill>
              </a:defRPr>
            </a:lvl1pPr>
          </a:lstStyle>
          <a:p>
            <a:pPr lvl="0"/>
            <a:r>
              <a:rPr lang="en-US" dirty="0" smtClean="0"/>
              <a:t>Click to add author </a:t>
            </a:r>
            <a:br>
              <a:rPr lang="en-US" dirty="0" smtClean="0"/>
            </a:br>
            <a:r>
              <a:rPr lang="en-US" dirty="0" smtClean="0"/>
              <a:t>and date</a:t>
            </a:r>
          </a:p>
        </p:txBody>
      </p:sp>
      <p:pic>
        <p:nvPicPr>
          <p:cNvPr id="6" name="Picture 5" descr="Electronics_and_Computer_Science_BLACK-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9" y="381000"/>
            <a:ext cx="2163119" cy="58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11" descr="electron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24000" y="1692000"/>
            <a:ext cx="8496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1800"/>
              </a:spcAft>
              <a:defRPr/>
            </a:lvl1pPr>
            <a:lvl2pPr marL="54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2pPr>
            <a:lvl3pPr marL="81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3pPr>
            <a:lvl4pPr marL="108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4pPr>
            <a:lvl5pPr marL="135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1700214"/>
            <a:ext cx="8496000" cy="4113268"/>
          </a:xfrm>
        </p:spPr>
        <p:txBody>
          <a:bodyPr anchor="ctr"/>
          <a:lstStyle>
            <a:lvl1pPr algn="r">
              <a:defRPr sz="7200" b="0" i="0" cap="none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pic>
        <p:nvPicPr>
          <p:cNvPr id="9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381000"/>
            <a:ext cx="2139950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9000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4406900"/>
            <a:ext cx="8496000" cy="1362075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/>
          <a:lstStyle>
            <a:lvl1pPr algn="l">
              <a:defRPr sz="4800" b="0" i="0" cap="none"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4000" y="5768975"/>
            <a:ext cx="8496000" cy="395288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 anchor="b"/>
          <a:lstStyle>
            <a:lvl1pPr marL="0" indent="0">
              <a:buNone/>
              <a:defRPr sz="1600" b="1">
                <a:solidFill>
                  <a:srgbClr val="FFFFFF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 smtClean="0"/>
              <a:t>Click to add image URI</a:t>
            </a:r>
          </a:p>
        </p:txBody>
      </p:sp>
    </p:spTree>
    <p:extLst>
      <p:ext uri="{BB962C8B-B14F-4D97-AF65-F5344CB8AC3E}">
        <p14:creationId xmlns:p14="http://schemas.microsoft.com/office/powerpoint/2010/main" val="2850557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4000" y="1682750"/>
            <a:ext cx="4095600" cy="44894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82750"/>
            <a:ext cx="4095600" cy="448944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000" y="1682750"/>
            <a:ext cx="409560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4000" y="2322511"/>
            <a:ext cx="4095600" cy="384968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399" y="1682750"/>
            <a:ext cx="4094164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399" y="2322511"/>
            <a:ext cx="4094164" cy="384969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pic>
        <p:nvPicPr>
          <p:cNvPr id="12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24000" y="1682750"/>
            <a:ext cx="8496000" cy="4489450"/>
          </a:xfrm>
        </p:spPr>
        <p:txBody>
          <a:bodyPr/>
          <a:lstStyle/>
          <a:p>
            <a:pPr lvl="0"/>
            <a:r>
              <a:rPr lang="en-GB" noProof="0" smtClean="0"/>
              <a:t>Click icon to add table</a:t>
            </a:r>
            <a:endParaRPr lang="en-US" noProof="0" dirty="0" smtClean="0"/>
          </a:p>
        </p:txBody>
      </p:sp>
      <p:pic>
        <p:nvPicPr>
          <p:cNvPr id="9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406900"/>
            <a:ext cx="8686799" cy="1362075"/>
          </a:xfrm>
        </p:spPr>
        <p:txBody>
          <a:bodyPr/>
          <a:lstStyle>
            <a:lvl1pPr algn="l">
              <a:defRPr sz="4800" b="0" i="0" cap="none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906713"/>
            <a:ext cx="8686799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23999" y="1700213"/>
            <a:ext cx="8496000" cy="2160587"/>
          </a:xfrm>
        </p:spPr>
        <p:txBody>
          <a:bodyPr lIns="91440"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24000" y="3860800"/>
            <a:ext cx="8496000" cy="1946275"/>
          </a:xfrm>
        </p:spPr>
        <p:txBody>
          <a:bodyPr lIns="91440"/>
          <a:lstStyle>
            <a:lvl1pPr marL="0" indent="0">
              <a:buFontTx/>
              <a:buNone/>
              <a:defRPr sz="3600">
                <a:solidFill>
                  <a:srgbClr val="B1D3D6"/>
                </a:solidFill>
              </a:defRPr>
            </a:lvl1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pic>
        <p:nvPicPr>
          <p:cNvPr id="5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0" y="381000"/>
            <a:ext cx="2695575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324000" y="5807075"/>
            <a:ext cx="8496000" cy="882860"/>
          </a:xfrm>
        </p:spPr>
        <p:txBody>
          <a:bodyPr/>
          <a:lstStyle>
            <a:lvl1pPr marL="90000" indent="0">
              <a:spcAft>
                <a:spcPts val="0"/>
              </a:spcAft>
              <a:buNone/>
              <a:defRPr sz="2000" baseline="0">
                <a:solidFill>
                  <a:srgbClr val="B1D3D6"/>
                </a:solidFill>
              </a:defRPr>
            </a:lvl1pPr>
          </a:lstStyle>
          <a:p>
            <a:pPr lvl="0"/>
            <a:r>
              <a:rPr lang="en-US" dirty="0" smtClean="0"/>
              <a:t>Click to add author </a:t>
            </a:r>
            <a:br>
              <a:rPr lang="en-US" dirty="0" smtClean="0"/>
            </a:br>
            <a:r>
              <a:rPr lang="en-US" dirty="0" smtClean="0"/>
              <a:t>and date</a:t>
            </a:r>
          </a:p>
        </p:txBody>
      </p:sp>
      <p:pic>
        <p:nvPicPr>
          <p:cNvPr id="6" name="Picture 5" descr="Electronics_and_Computer_Science_BLACK-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9" y="381000"/>
            <a:ext cx="2163119" cy="58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24000" y="1692000"/>
            <a:ext cx="8496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1800"/>
              </a:spcAft>
              <a:defRPr/>
            </a:lvl1pPr>
            <a:lvl2pPr marL="54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2pPr>
            <a:lvl3pPr marL="81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3pPr>
            <a:lvl4pPr marL="108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4pPr>
            <a:lvl5pPr marL="135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1700214"/>
            <a:ext cx="8496000" cy="4113268"/>
          </a:xfrm>
        </p:spPr>
        <p:txBody>
          <a:bodyPr anchor="ctr"/>
          <a:lstStyle>
            <a:lvl1pPr algn="r">
              <a:defRPr sz="7200" b="0" i="0" cap="none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pic>
        <p:nvPicPr>
          <p:cNvPr id="9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381000"/>
            <a:ext cx="2139950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9000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4406900"/>
            <a:ext cx="8496000" cy="1362075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/>
          <a:lstStyle>
            <a:lvl1pPr algn="l">
              <a:defRPr sz="4800" b="0" i="0" cap="none"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4000" y="5768975"/>
            <a:ext cx="8496000" cy="395288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 anchor="b"/>
          <a:lstStyle>
            <a:lvl1pPr marL="0" indent="0">
              <a:buNone/>
              <a:defRPr sz="1600" b="1">
                <a:solidFill>
                  <a:srgbClr val="FFFFFF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 smtClean="0"/>
              <a:t>Click to add image URI</a:t>
            </a:r>
          </a:p>
        </p:txBody>
      </p:sp>
    </p:spTree>
    <p:extLst>
      <p:ext uri="{BB962C8B-B14F-4D97-AF65-F5344CB8AC3E}">
        <p14:creationId xmlns:p14="http://schemas.microsoft.com/office/powerpoint/2010/main" val="2850557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4000" y="1682750"/>
            <a:ext cx="4095600" cy="44894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82750"/>
            <a:ext cx="4095600" cy="448944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000" y="1682750"/>
            <a:ext cx="409560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4000" y="2322511"/>
            <a:ext cx="4095600" cy="384968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399" y="1682750"/>
            <a:ext cx="4094164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399" y="2322511"/>
            <a:ext cx="4094164" cy="384969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pic>
        <p:nvPicPr>
          <p:cNvPr id="12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24000" y="1682750"/>
            <a:ext cx="8496000" cy="4489450"/>
          </a:xfrm>
        </p:spPr>
        <p:txBody>
          <a:bodyPr/>
          <a:lstStyle/>
          <a:p>
            <a:pPr lvl="0"/>
            <a:r>
              <a:rPr lang="en-GB" noProof="0" smtClean="0"/>
              <a:t>Click icon to add table</a:t>
            </a:r>
            <a:endParaRPr lang="en-US" noProof="0" dirty="0" smtClean="0"/>
          </a:p>
        </p:txBody>
      </p:sp>
      <p:pic>
        <p:nvPicPr>
          <p:cNvPr id="9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406900"/>
            <a:ext cx="8686799" cy="1362075"/>
          </a:xfrm>
        </p:spPr>
        <p:txBody>
          <a:bodyPr/>
          <a:lstStyle>
            <a:lvl1pPr algn="l">
              <a:defRPr sz="4800" b="0" i="0" cap="none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906713"/>
            <a:ext cx="8686799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23999" y="1700213"/>
            <a:ext cx="8496000" cy="2160587"/>
          </a:xfrm>
        </p:spPr>
        <p:txBody>
          <a:bodyPr lIns="91440"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24000" y="3860800"/>
            <a:ext cx="8496000" cy="1946275"/>
          </a:xfrm>
        </p:spPr>
        <p:txBody>
          <a:bodyPr lIns="91440"/>
          <a:lstStyle>
            <a:lvl1pPr marL="0" indent="0">
              <a:buFontTx/>
              <a:buNone/>
              <a:defRPr sz="3600">
                <a:solidFill>
                  <a:srgbClr val="B1D3D6"/>
                </a:solidFill>
              </a:defRPr>
            </a:lvl1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pic>
        <p:nvPicPr>
          <p:cNvPr id="5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0" y="381000"/>
            <a:ext cx="2695575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324000" y="5807075"/>
            <a:ext cx="8496000" cy="882860"/>
          </a:xfrm>
        </p:spPr>
        <p:txBody>
          <a:bodyPr/>
          <a:lstStyle>
            <a:lvl1pPr marL="90000" indent="0">
              <a:spcAft>
                <a:spcPts val="0"/>
              </a:spcAft>
              <a:buNone/>
              <a:defRPr sz="2000" baseline="0">
                <a:solidFill>
                  <a:srgbClr val="B1D3D6"/>
                </a:solidFill>
              </a:defRPr>
            </a:lvl1pPr>
          </a:lstStyle>
          <a:p>
            <a:pPr lvl="0"/>
            <a:r>
              <a:rPr lang="en-US" dirty="0" smtClean="0"/>
              <a:t>Click to add author </a:t>
            </a:r>
            <a:br>
              <a:rPr lang="en-US" dirty="0" smtClean="0"/>
            </a:br>
            <a:r>
              <a:rPr lang="en-US" dirty="0" smtClean="0"/>
              <a:t>and date</a:t>
            </a:r>
          </a:p>
        </p:txBody>
      </p:sp>
      <p:pic>
        <p:nvPicPr>
          <p:cNvPr id="6" name="Picture 5" descr="Electronics_and_Computer_Science_BLACK-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9" y="381000"/>
            <a:ext cx="2163119" cy="5842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46ECAC-3B7D-7B47-BB51-FA59818F34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24000" y="1692000"/>
            <a:ext cx="8496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1800"/>
              </a:spcAft>
              <a:defRPr/>
            </a:lvl1pPr>
            <a:lvl2pPr marL="54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2pPr>
            <a:lvl3pPr marL="81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3pPr>
            <a:lvl4pPr marL="108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4pPr>
            <a:lvl5pPr marL="135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1700214"/>
            <a:ext cx="8496000" cy="4113268"/>
          </a:xfrm>
        </p:spPr>
        <p:txBody>
          <a:bodyPr anchor="ctr"/>
          <a:lstStyle>
            <a:lvl1pPr algn="r">
              <a:defRPr sz="7200" b="0" i="0" cap="none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pic>
        <p:nvPicPr>
          <p:cNvPr id="9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381000"/>
            <a:ext cx="2139950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9000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4406900"/>
            <a:ext cx="8496000" cy="1362075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/>
          <a:lstStyle>
            <a:lvl1pPr algn="l">
              <a:defRPr sz="4800" b="0" i="0" cap="none"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4000" y="5768975"/>
            <a:ext cx="8496000" cy="395288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 anchor="b"/>
          <a:lstStyle>
            <a:lvl1pPr marL="0" indent="0">
              <a:buNone/>
              <a:defRPr sz="1600" b="1">
                <a:solidFill>
                  <a:srgbClr val="FFFFFF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 smtClean="0"/>
              <a:t>Click to add image URI</a:t>
            </a:r>
          </a:p>
        </p:txBody>
      </p:sp>
    </p:spTree>
    <p:extLst>
      <p:ext uri="{BB962C8B-B14F-4D97-AF65-F5344CB8AC3E}">
        <p14:creationId xmlns:p14="http://schemas.microsoft.com/office/powerpoint/2010/main" val="2850557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4000" y="1682750"/>
            <a:ext cx="4095600" cy="44894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82750"/>
            <a:ext cx="4095600" cy="448944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000" y="1682750"/>
            <a:ext cx="409560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4000" y="2322511"/>
            <a:ext cx="4095600" cy="384968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399" y="1682750"/>
            <a:ext cx="4094164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399" y="2322511"/>
            <a:ext cx="4094164" cy="384969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pic>
        <p:nvPicPr>
          <p:cNvPr id="12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24000" y="1682750"/>
            <a:ext cx="8496000" cy="4489450"/>
          </a:xfrm>
        </p:spPr>
        <p:txBody>
          <a:bodyPr/>
          <a:lstStyle/>
          <a:p>
            <a:pPr lvl="0"/>
            <a:r>
              <a:rPr lang="en-GB" noProof="0" smtClean="0"/>
              <a:t>Click icon to add table</a:t>
            </a:r>
            <a:endParaRPr lang="en-US" noProof="0" dirty="0" smtClean="0"/>
          </a:p>
        </p:txBody>
      </p:sp>
      <p:pic>
        <p:nvPicPr>
          <p:cNvPr id="9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smtClean="0"/>
              <a:t>Drag picture to placeholder or click icon to add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Relationship Id="rId11" Type="http://schemas.openxmlformats.org/officeDocument/2006/relationships/theme" Target="../theme/theme6.xml"/><Relationship Id="rId1" Type="http://schemas.openxmlformats.org/officeDocument/2006/relationships/slideLayout" Target="../slideLayouts/slideLayout59.xml"/><Relationship Id="rId2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Relationship Id="rId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8.xml"/><Relationship Id="rId11" Type="http://schemas.openxmlformats.org/officeDocument/2006/relationships/theme" Target="../theme/theme7.xml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theme" Target="../theme/theme8.xml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341438"/>
            <a:ext cx="8382000" cy="483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324600"/>
            <a:ext cx="175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3246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24600"/>
            <a:ext cx="17526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60" r:id="rId13"/>
  </p:sldLayoutIdLst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270000" indent="-180000" algn="l" rtl="0" eaLnBrk="1" fontAlgn="base" hangingPunct="1">
        <a:spcBef>
          <a:spcPct val="0"/>
        </a:spcBef>
        <a:spcAft>
          <a:spcPts val="30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rtl="0" eaLnBrk="1" fontAlgn="base" hangingPunct="1">
        <a:spcBef>
          <a:spcPct val="0"/>
        </a:spcBef>
        <a:spcAft>
          <a:spcPts val="300"/>
        </a:spcAft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2pPr>
      <a:lvl3pPr marL="810000" indent="-180000" algn="l" rtl="0" eaLnBrk="1" fontAlgn="base" hangingPunct="1">
        <a:spcBef>
          <a:spcPct val="0"/>
        </a:spcBef>
        <a:spcAft>
          <a:spcPts val="300"/>
        </a:spcAft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080000" indent="-180000" algn="l" rtl="0" eaLnBrk="1" fontAlgn="base" hangingPunct="1">
        <a:spcBef>
          <a:spcPct val="0"/>
        </a:spcBef>
        <a:spcAft>
          <a:spcPts val="300"/>
        </a:spcAft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1350000" indent="-180000" algn="l" rtl="0" eaLnBrk="1" fontAlgn="base" hangingPunct="1">
        <a:spcBef>
          <a:spcPct val="0"/>
        </a:spcBef>
        <a:spcAft>
          <a:spcPts val="300"/>
        </a:spcAft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341438"/>
            <a:ext cx="8382000" cy="483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324600"/>
            <a:ext cx="175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3246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24600"/>
            <a:ext cx="17526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270000" indent="-180000" algn="l" rtl="0" eaLnBrk="1" fontAlgn="base" hangingPunct="1">
        <a:spcBef>
          <a:spcPct val="0"/>
        </a:spcBef>
        <a:spcAft>
          <a:spcPts val="30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rtl="0" eaLnBrk="1" fontAlgn="base" hangingPunct="1">
        <a:spcBef>
          <a:spcPct val="0"/>
        </a:spcBef>
        <a:spcAft>
          <a:spcPts val="300"/>
        </a:spcAft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2pPr>
      <a:lvl3pPr marL="810000" indent="-180000" algn="l" rtl="0" eaLnBrk="1" fontAlgn="base" hangingPunct="1">
        <a:spcBef>
          <a:spcPct val="0"/>
        </a:spcBef>
        <a:spcAft>
          <a:spcPts val="300"/>
        </a:spcAft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080000" indent="-180000" algn="l" rtl="0" eaLnBrk="1" fontAlgn="base" hangingPunct="1">
        <a:spcBef>
          <a:spcPct val="0"/>
        </a:spcBef>
        <a:spcAft>
          <a:spcPts val="300"/>
        </a:spcAft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1350000" indent="-180000" algn="l" rtl="0" eaLnBrk="1" fontAlgn="base" hangingPunct="1">
        <a:spcBef>
          <a:spcPct val="0"/>
        </a:spcBef>
        <a:spcAft>
          <a:spcPts val="300"/>
        </a:spcAft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4000" y="900000"/>
            <a:ext cx="84960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4000" y="1692000"/>
            <a:ext cx="8496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4000" y="6324600"/>
            <a:ext cx="175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3246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67400" y="6316662"/>
            <a:ext cx="17526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270000" indent="-180000" algn="l" rtl="0" eaLnBrk="1" fontAlgn="base" hangingPunct="1">
        <a:spcBef>
          <a:spcPct val="0"/>
        </a:spcBef>
        <a:spcAft>
          <a:spcPts val="180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2pPr>
      <a:lvl3pPr marL="81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3pPr>
      <a:lvl4pPr marL="108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4pPr>
      <a:lvl5pPr marL="135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4000" y="900000"/>
            <a:ext cx="84960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4000" y="1692000"/>
            <a:ext cx="8496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4000" y="6324600"/>
            <a:ext cx="175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3246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67400" y="6316662"/>
            <a:ext cx="17526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270000" indent="-180000" algn="l" rtl="0" eaLnBrk="1" fontAlgn="base" hangingPunct="1">
        <a:spcBef>
          <a:spcPct val="0"/>
        </a:spcBef>
        <a:spcAft>
          <a:spcPts val="180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2pPr>
      <a:lvl3pPr marL="81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3pPr>
      <a:lvl4pPr marL="108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4pPr>
      <a:lvl5pPr marL="135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4000" y="900000"/>
            <a:ext cx="84960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4000" y="1692000"/>
            <a:ext cx="8496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4000" y="6324600"/>
            <a:ext cx="175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3246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67400" y="6316662"/>
            <a:ext cx="17526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270000" indent="-180000" algn="l" rtl="0" eaLnBrk="1" fontAlgn="base" hangingPunct="1">
        <a:spcBef>
          <a:spcPct val="0"/>
        </a:spcBef>
        <a:spcAft>
          <a:spcPts val="180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2pPr>
      <a:lvl3pPr marL="81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3pPr>
      <a:lvl4pPr marL="108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4pPr>
      <a:lvl5pPr marL="135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4000" y="900000"/>
            <a:ext cx="84960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4000" y="1692000"/>
            <a:ext cx="8496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4000" y="6324600"/>
            <a:ext cx="175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3246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67400" y="6316662"/>
            <a:ext cx="17526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</p:sldLayoutIdLst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270000" indent="-180000" algn="l" rtl="0" eaLnBrk="1" fontAlgn="base" hangingPunct="1">
        <a:spcBef>
          <a:spcPct val="0"/>
        </a:spcBef>
        <a:spcAft>
          <a:spcPts val="180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2pPr>
      <a:lvl3pPr marL="81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3pPr>
      <a:lvl4pPr marL="108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4pPr>
      <a:lvl5pPr marL="135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4000" y="900000"/>
            <a:ext cx="84960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4000" y="1692000"/>
            <a:ext cx="8496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4000" y="6324600"/>
            <a:ext cx="175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3246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67400" y="6316662"/>
            <a:ext cx="17526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</p:sldLayoutIdLst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270000" indent="-180000" algn="l" rtl="0" eaLnBrk="1" fontAlgn="base" hangingPunct="1">
        <a:spcBef>
          <a:spcPct val="0"/>
        </a:spcBef>
        <a:spcAft>
          <a:spcPts val="180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2pPr>
      <a:lvl3pPr marL="81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3pPr>
      <a:lvl4pPr marL="108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4pPr>
      <a:lvl5pPr marL="135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4000" y="900000"/>
            <a:ext cx="84960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4000" y="1692000"/>
            <a:ext cx="8496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4000" y="6324600"/>
            <a:ext cx="175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3246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67400" y="6316662"/>
            <a:ext cx="17526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270000" indent="-180000" algn="l" rtl="0" eaLnBrk="1" fontAlgn="base" hangingPunct="1">
        <a:spcBef>
          <a:spcPct val="0"/>
        </a:spcBef>
        <a:spcAft>
          <a:spcPts val="180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2pPr>
      <a:lvl3pPr marL="81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3pPr>
      <a:lvl4pPr marL="108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4pPr>
      <a:lvl5pPr marL="135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20" Type="http://schemas.openxmlformats.org/officeDocument/2006/relationships/image" Target="../media/image31.png"/><Relationship Id="rId21" Type="http://schemas.openxmlformats.org/officeDocument/2006/relationships/image" Target="../media/image32.png"/><Relationship Id="rId22" Type="http://schemas.openxmlformats.org/officeDocument/2006/relationships/image" Target="../media/image33.png"/><Relationship Id="rId23" Type="http://schemas.openxmlformats.org/officeDocument/2006/relationships/image" Target="../media/image34.png"/><Relationship Id="rId24" Type="http://schemas.openxmlformats.org/officeDocument/2006/relationships/image" Target="../media/image35.png"/><Relationship Id="rId25" Type="http://schemas.openxmlformats.org/officeDocument/2006/relationships/image" Target="../media/image36.png"/><Relationship Id="rId26" Type="http://schemas.openxmlformats.org/officeDocument/2006/relationships/image" Target="../media/image37.png"/><Relationship Id="rId27" Type="http://schemas.openxmlformats.org/officeDocument/2006/relationships/image" Target="../media/image38.png"/><Relationship Id="rId28" Type="http://schemas.openxmlformats.org/officeDocument/2006/relationships/image" Target="../media/image39.png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30" Type="http://schemas.openxmlformats.org/officeDocument/2006/relationships/image" Target="../media/image41.png"/><Relationship Id="rId31" Type="http://schemas.openxmlformats.org/officeDocument/2006/relationships/image" Target="../media/image42.png"/><Relationship Id="rId32" Type="http://schemas.openxmlformats.org/officeDocument/2006/relationships/image" Target="../media/image43.png"/><Relationship Id="rId9" Type="http://schemas.openxmlformats.org/officeDocument/2006/relationships/image" Target="../media/image20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33" Type="http://schemas.openxmlformats.org/officeDocument/2006/relationships/image" Target="../media/image44.png"/><Relationship Id="rId34" Type="http://schemas.openxmlformats.org/officeDocument/2006/relationships/image" Target="../media/image45.png"/><Relationship Id="rId35" Type="http://schemas.openxmlformats.org/officeDocument/2006/relationships/image" Target="../media/image46.png"/><Relationship Id="rId36" Type="http://schemas.openxmlformats.org/officeDocument/2006/relationships/image" Target="../media/image47.png"/><Relationship Id="rId10" Type="http://schemas.openxmlformats.org/officeDocument/2006/relationships/image" Target="../media/image21.png"/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5" Type="http://schemas.openxmlformats.org/officeDocument/2006/relationships/image" Target="../media/image26.png"/><Relationship Id="rId16" Type="http://schemas.openxmlformats.org/officeDocument/2006/relationships/image" Target="../media/image27.png"/><Relationship Id="rId17" Type="http://schemas.openxmlformats.org/officeDocument/2006/relationships/image" Target="../media/image28.png"/><Relationship Id="rId18" Type="http://schemas.openxmlformats.org/officeDocument/2006/relationships/image" Target="../media/image29.png"/><Relationship Id="rId19" Type="http://schemas.openxmlformats.org/officeDocument/2006/relationships/image" Target="../media/image30.png"/><Relationship Id="rId37" Type="http://schemas.openxmlformats.org/officeDocument/2006/relationships/image" Target="../media/image48.png"/><Relationship Id="rId38" Type="http://schemas.openxmlformats.org/officeDocument/2006/relationships/image" Target="../media/image49.png"/><Relationship Id="rId39" Type="http://schemas.openxmlformats.org/officeDocument/2006/relationships/image" Target="../media/image50.png"/><Relationship Id="rId40" Type="http://schemas.openxmlformats.org/officeDocument/2006/relationships/image" Target="../media/image51.png"/><Relationship Id="rId41" Type="http://schemas.openxmlformats.org/officeDocument/2006/relationships/image" Target="../media/image52.png"/><Relationship Id="rId42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20" Type="http://schemas.openxmlformats.org/officeDocument/2006/relationships/image" Target="../media/image31.png"/><Relationship Id="rId21" Type="http://schemas.openxmlformats.org/officeDocument/2006/relationships/image" Target="../media/image32.png"/><Relationship Id="rId22" Type="http://schemas.openxmlformats.org/officeDocument/2006/relationships/image" Target="../media/image33.png"/><Relationship Id="rId23" Type="http://schemas.openxmlformats.org/officeDocument/2006/relationships/image" Target="../media/image34.png"/><Relationship Id="rId24" Type="http://schemas.openxmlformats.org/officeDocument/2006/relationships/image" Target="../media/image35.png"/><Relationship Id="rId25" Type="http://schemas.openxmlformats.org/officeDocument/2006/relationships/image" Target="../media/image36.png"/><Relationship Id="rId26" Type="http://schemas.openxmlformats.org/officeDocument/2006/relationships/image" Target="../media/image37.png"/><Relationship Id="rId27" Type="http://schemas.openxmlformats.org/officeDocument/2006/relationships/image" Target="../media/image38.png"/><Relationship Id="rId28" Type="http://schemas.openxmlformats.org/officeDocument/2006/relationships/image" Target="../media/image39.png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30" Type="http://schemas.openxmlformats.org/officeDocument/2006/relationships/image" Target="../media/image41.png"/><Relationship Id="rId31" Type="http://schemas.openxmlformats.org/officeDocument/2006/relationships/image" Target="../media/image42.png"/><Relationship Id="rId32" Type="http://schemas.openxmlformats.org/officeDocument/2006/relationships/image" Target="../media/image43.png"/><Relationship Id="rId9" Type="http://schemas.openxmlformats.org/officeDocument/2006/relationships/image" Target="../media/image20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33" Type="http://schemas.openxmlformats.org/officeDocument/2006/relationships/image" Target="../media/image44.png"/><Relationship Id="rId34" Type="http://schemas.openxmlformats.org/officeDocument/2006/relationships/image" Target="../media/image45.png"/><Relationship Id="rId35" Type="http://schemas.openxmlformats.org/officeDocument/2006/relationships/image" Target="../media/image46.png"/><Relationship Id="rId36" Type="http://schemas.openxmlformats.org/officeDocument/2006/relationships/image" Target="../media/image47.png"/><Relationship Id="rId10" Type="http://schemas.openxmlformats.org/officeDocument/2006/relationships/image" Target="../media/image21.png"/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5" Type="http://schemas.openxmlformats.org/officeDocument/2006/relationships/image" Target="../media/image26.png"/><Relationship Id="rId16" Type="http://schemas.openxmlformats.org/officeDocument/2006/relationships/image" Target="../media/image27.png"/><Relationship Id="rId17" Type="http://schemas.openxmlformats.org/officeDocument/2006/relationships/image" Target="../media/image28.png"/><Relationship Id="rId18" Type="http://schemas.openxmlformats.org/officeDocument/2006/relationships/image" Target="../media/image29.png"/><Relationship Id="rId19" Type="http://schemas.openxmlformats.org/officeDocument/2006/relationships/image" Target="../media/image30.png"/><Relationship Id="rId37" Type="http://schemas.openxmlformats.org/officeDocument/2006/relationships/image" Target="../media/image48.png"/><Relationship Id="rId38" Type="http://schemas.openxmlformats.org/officeDocument/2006/relationships/image" Target="../media/image49.png"/><Relationship Id="rId39" Type="http://schemas.openxmlformats.org/officeDocument/2006/relationships/image" Target="../media/image50.png"/><Relationship Id="rId40" Type="http://schemas.openxmlformats.org/officeDocument/2006/relationships/image" Target="../media/image51.png"/><Relationship Id="rId41" Type="http://schemas.openxmlformats.org/officeDocument/2006/relationships/image" Target="../media/image52.png"/><Relationship Id="rId42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image" Target="../media/image47.png"/><Relationship Id="rId25" Type="http://schemas.openxmlformats.org/officeDocument/2006/relationships/image" Target="../media/image20.png"/><Relationship Id="rId26" Type="http://schemas.openxmlformats.org/officeDocument/2006/relationships/image" Target="../media/image48.png"/><Relationship Id="rId27" Type="http://schemas.openxmlformats.org/officeDocument/2006/relationships/image" Target="../media/image50.png"/><Relationship Id="rId28" Type="http://schemas.openxmlformats.org/officeDocument/2006/relationships/image" Target="../media/image21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30" Type="http://schemas.openxmlformats.org/officeDocument/2006/relationships/image" Target="../media/image49.png"/><Relationship Id="rId31" Type="http://schemas.openxmlformats.org/officeDocument/2006/relationships/image" Target="../media/image51.png"/><Relationship Id="rId32" Type="http://schemas.openxmlformats.org/officeDocument/2006/relationships/image" Target="../media/image52.png"/><Relationship Id="rId9" Type="http://schemas.openxmlformats.org/officeDocument/2006/relationships/image" Target="../media/image18.png"/><Relationship Id="rId6" Type="http://schemas.openxmlformats.org/officeDocument/2006/relationships/image" Target="../media/image17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33" Type="http://schemas.openxmlformats.org/officeDocument/2006/relationships/image" Target="../media/image53.png"/><Relationship Id="rId34" Type="http://schemas.openxmlformats.org/officeDocument/2006/relationships/image" Target="../media/image22.png"/><Relationship Id="rId35" Type="http://schemas.openxmlformats.org/officeDocument/2006/relationships/image" Target="../media/image23.png"/><Relationship Id="rId36" Type="http://schemas.openxmlformats.org/officeDocument/2006/relationships/image" Target="../media/image24.png"/><Relationship Id="rId10" Type="http://schemas.openxmlformats.org/officeDocument/2006/relationships/image" Target="../media/image33.png"/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3" Type="http://schemas.openxmlformats.org/officeDocument/2006/relationships/image" Target="../media/image39.png"/><Relationship Id="rId14" Type="http://schemas.openxmlformats.org/officeDocument/2006/relationships/image" Target="../media/image19.png"/><Relationship Id="rId15" Type="http://schemas.openxmlformats.org/officeDocument/2006/relationships/image" Target="../media/image37.png"/><Relationship Id="rId16" Type="http://schemas.openxmlformats.org/officeDocument/2006/relationships/image" Target="../media/image38.png"/><Relationship Id="rId17" Type="http://schemas.openxmlformats.org/officeDocument/2006/relationships/image" Target="../media/image40.png"/><Relationship Id="rId18" Type="http://schemas.openxmlformats.org/officeDocument/2006/relationships/image" Target="../media/image41.png"/><Relationship Id="rId19" Type="http://schemas.openxmlformats.org/officeDocument/2006/relationships/image" Target="../media/image42.png"/><Relationship Id="rId37" Type="http://schemas.openxmlformats.org/officeDocument/2006/relationships/image" Target="../media/image25.png"/><Relationship Id="rId38" Type="http://schemas.openxmlformats.org/officeDocument/2006/relationships/image" Target="../media/image26.png"/><Relationship Id="rId39" Type="http://schemas.openxmlformats.org/officeDocument/2006/relationships/image" Target="../media/image27.png"/><Relationship Id="rId40" Type="http://schemas.openxmlformats.org/officeDocument/2006/relationships/image" Target="../media/image28.png"/><Relationship Id="rId41" Type="http://schemas.openxmlformats.org/officeDocument/2006/relationships/image" Target="../media/image29.png"/><Relationship Id="rId4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image" Target="../media/image47.png"/><Relationship Id="rId25" Type="http://schemas.openxmlformats.org/officeDocument/2006/relationships/image" Target="../media/image20.png"/><Relationship Id="rId26" Type="http://schemas.openxmlformats.org/officeDocument/2006/relationships/image" Target="../media/image48.png"/><Relationship Id="rId27" Type="http://schemas.openxmlformats.org/officeDocument/2006/relationships/image" Target="../media/image50.png"/><Relationship Id="rId28" Type="http://schemas.openxmlformats.org/officeDocument/2006/relationships/image" Target="../media/image21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30" Type="http://schemas.openxmlformats.org/officeDocument/2006/relationships/image" Target="../media/image49.png"/><Relationship Id="rId31" Type="http://schemas.openxmlformats.org/officeDocument/2006/relationships/image" Target="../media/image51.png"/><Relationship Id="rId32" Type="http://schemas.openxmlformats.org/officeDocument/2006/relationships/image" Target="../media/image52.png"/><Relationship Id="rId9" Type="http://schemas.openxmlformats.org/officeDocument/2006/relationships/image" Target="../media/image18.png"/><Relationship Id="rId6" Type="http://schemas.openxmlformats.org/officeDocument/2006/relationships/image" Target="../media/image17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33" Type="http://schemas.openxmlformats.org/officeDocument/2006/relationships/image" Target="../media/image53.png"/><Relationship Id="rId34" Type="http://schemas.openxmlformats.org/officeDocument/2006/relationships/image" Target="../media/image22.png"/><Relationship Id="rId35" Type="http://schemas.openxmlformats.org/officeDocument/2006/relationships/image" Target="../media/image23.png"/><Relationship Id="rId36" Type="http://schemas.openxmlformats.org/officeDocument/2006/relationships/image" Target="../media/image24.png"/><Relationship Id="rId10" Type="http://schemas.openxmlformats.org/officeDocument/2006/relationships/image" Target="../media/image33.png"/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3" Type="http://schemas.openxmlformats.org/officeDocument/2006/relationships/image" Target="../media/image39.png"/><Relationship Id="rId14" Type="http://schemas.openxmlformats.org/officeDocument/2006/relationships/image" Target="../media/image19.png"/><Relationship Id="rId15" Type="http://schemas.openxmlformats.org/officeDocument/2006/relationships/image" Target="../media/image37.png"/><Relationship Id="rId16" Type="http://schemas.openxmlformats.org/officeDocument/2006/relationships/image" Target="../media/image38.png"/><Relationship Id="rId17" Type="http://schemas.openxmlformats.org/officeDocument/2006/relationships/image" Target="../media/image40.png"/><Relationship Id="rId18" Type="http://schemas.openxmlformats.org/officeDocument/2006/relationships/image" Target="../media/image41.png"/><Relationship Id="rId19" Type="http://schemas.openxmlformats.org/officeDocument/2006/relationships/image" Target="../media/image42.png"/><Relationship Id="rId37" Type="http://schemas.openxmlformats.org/officeDocument/2006/relationships/image" Target="../media/image25.png"/><Relationship Id="rId38" Type="http://schemas.openxmlformats.org/officeDocument/2006/relationships/image" Target="../media/image26.png"/><Relationship Id="rId39" Type="http://schemas.openxmlformats.org/officeDocument/2006/relationships/image" Target="../media/image27.png"/><Relationship Id="rId40" Type="http://schemas.openxmlformats.org/officeDocument/2006/relationships/image" Target="../media/image28.png"/><Relationship Id="rId41" Type="http://schemas.openxmlformats.org/officeDocument/2006/relationships/image" Target="../media/image29.png"/><Relationship Id="rId4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1" Type="http://schemas.openxmlformats.org/officeDocument/2006/relationships/slideLayout" Target="../slideLayouts/slideLayout84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71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jpeg"/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6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microsoft.com/office/2007/relationships/hdphoto" Target="../media/hdphoto1.wdp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82.png"/><Relationship Id="rId9" Type="http://schemas.openxmlformats.org/officeDocument/2006/relationships/image" Target="../media/image83.png"/><Relationship Id="rId1" Type="http://schemas.openxmlformats.org/officeDocument/2006/relationships/slideLayout" Target="../slideLayouts/slideLayout86.xml"/><Relationship Id="rId2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85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scottmccloud.com/1-webcomics/carl/3b/cyoc-giant.html" TargetMode="External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emf"/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2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image" Target="../media/image9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2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9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9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 anchor="b"/>
          <a:lstStyle/>
          <a:p>
            <a:r>
              <a:rPr lang="en-US" dirty="0" smtClean="0"/>
              <a:t>Telling Tales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Hypertext Writing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Dr</a:t>
            </a:r>
            <a:r>
              <a:rPr lang="en-US" dirty="0"/>
              <a:t> Nicholas </a:t>
            </a:r>
            <a:r>
              <a:rPr lang="en-US" dirty="0" smtClean="0"/>
              <a:t>Gibbins - </a:t>
            </a:r>
            <a:r>
              <a:rPr lang="en-US" dirty="0" err="1" smtClean="0"/>
              <a:t>nmg</a:t>
            </a:r>
            <a:r>
              <a:rPr lang="en-US" dirty="0" err="1"/>
              <a:t>@</a:t>
            </a:r>
            <a:r>
              <a:rPr lang="en-US" dirty="0" err="1" smtClean="0"/>
              <a:t>ecs.soton.ac.uk</a:t>
            </a:r>
            <a:endParaRPr lang="en-US" dirty="0" smtClean="0"/>
          </a:p>
          <a:p>
            <a:r>
              <a:rPr lang="en-US" dirty="0" smtClean="0"/>
              <a:t>2013-2014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1357640" y="57229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Numbered double-page spreads</a:t>
            </a:r>
          </a:p>
          <a:p>
            <a:pPr lvl="1"/>
            <a:r>
              <a:rPr lang="en-US" dirty="0" smtClean="0"/>
              <a:t>Story on verso pages</a:t>
            </a:r>
          </a:p>
          <a:p>
            <a:pPr lvl="1"/>
            <a:r>
              <a:rPr lang="en-US" dirty="0" smtClean="0"/>
              <a:t>Explicit choices on recto pages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2498" b="-2498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 </a:t>
            </a:r>
            <a:r>
              <a:rPr lang="en-US" dirty="0" err="1"/>
              <a:t>conte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votre</a:t>
            </a:r>
            <a:r>
              <a:rPr lang="en-US" dirty="0"/>
              <a:t> </a:t>
            </a:r>
            <a:r>
              <a:rPr lang="en-US" dirty="0" err="1" smtClean="0"/>
              <a:t>façon</a:t>
            </a:r>
            <a:r>
              <a:rPr lang="en-US" dirty="0" smtClean="0"/>
              <a:t> (1967)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6258798"/>
            <a:ext cx="5536572" cy="33855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 err="1" smtClean="0">
                <a:latin typeface="Georgia"/>
                <a:cs typeface="Georgia"/>
              </a:rPr>
              <a:t>Queneau</a:t>
            </a:r>
            <a:r>
              <a:rPr lang="en-US" sz="1600" dirty="0" smtClean="0">
                <a:latin typeface="Georgia"/>
                <a:cs typeface="Georgia"/>
              </a:rPr>
              <a:t>, R. (1982</a:t>
            </a:r>
            <a:r>
              <a:rPr lang="en-US" sz="1600" dirty="0">
                <a:latin typeface="Georgia"/>
                <a:cs typeface="Georgia"/>
              </a:rPr>
              <a:t>) </a:t>
            </a:r>
            <a:r>
              <a:rPr lang="en-US" sz="1600" i="1" dirty="0">
                <a:latin typeface="Georgia"/>
                <a:cs typeface="Georgia"/>
              </a:rPr>
              <a:t>Un </a:t>
            </a:r>
            <a:r>
              <a:rPr lang="en-US" sz="1600" i="1" dirty="0" err="1">
                <a:latin typeface="Georgia"/>
                <a:cs typeface="Georgia"/>
              </a:rPr>
              <a:t>conte</a:t>
            </a:r>
            <a:r>
              <a:rPr lang="en-US" sz="1600" i="1" dirty="0">
                <a:latin typeface="Georgia"/>
                <a:cs typeface="Georgia"/>
              </a:rPr>
              <a:t> </a:t>
            </a:r>
            <a:r>
              <a:rPr lang="en-US" sz="1600" i="1" dirty="0" err="1">
                <a:latin typeface="Georgia"/>
                <a:cs typeface="Georgia"/>
              </a:rPr>
              <a:t>à</a:t>
            </a:r>
            <a:r>
              <a:rPr lang="en-US" sz="1600" i="1" dirty="0">
                <a:latin typeface="Georgia"/>
                <a:cs typeface="Georgia"/>
              </a:rPr>
              <a:t> </a:t>
            </a:r>
            <a:r>
              <a:rPr lang="en-US" sz="1600" i="1" dirty="0" err="1">
                <a:latin typeface="Georgia"/>
                <a:cs typeface="Georgia"/>
              </a:rPr>
              <a:t>votre</a:t>
            </a:r>
            <a:r>
              <a:rPr lang="en-US" sz="1600" i="1" dirty="0">
                <a:latin typeface="Georgia"/>
                <a:cs typeface="Georgia"/>
              </a:rPr>
              <a:t> </a:t>
            </a:r>
            <a:r>
              <a:rPr lang="en-US" sz="1600" i="1" dirty="0" err="1" smtClean="0">
                <a:latin typeface="Georgia"/>
                <a:cs typeface="Georgia"/>
              </a:rPr>
              <a:t>façon</a:t>
            </a:r>
            <a:r>
              <a:rPr lang="en-US" sz="1600" dirty="0" smtClean="0">
                <a:latin typeface="Georgia"/>
                <a:cs typeface="Georgia"/>
              </a:rPr>
              <a:t>, Paris: Kickshaws. 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6622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27 chapters, bound as pamphlets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esignated first chapter</a:t>
            </a:r>
          </a:p>
          <a:p>
            <a:pPr lvl="1"/>
            <a:r>
              <a:rPr lang="en-US" dirty="0" smtClean="0"/>
              <a:t>25 chapters, to be read in any order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esignated last chapter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21461" r="-21461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Unfortunates (1969)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6258798"/>
            <a:ext cx="6383659" cy="33855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 smtClean="0">
                <a:latin typeface="Georgia"/>
                <a:cs typeface="Georgia"/>
              </a:rPr>
              <a:t>Johnson, B.S. (1969) </a:t>
            </a:r>
            <a:r>
              <a:rPr lang="en-US" sz="1600" i="1" dirty="0" smtClean="0">
                <a:latin typeface="Georgia"/>
                <a:cs typeface="Georgia"/>
              </a:rPr>
              <a:t>The Unfortunates</a:t>
            </a:r>
            <a:r>
              <a:rPr lang="en-US" sz="1600" dirty="0" smtClean="0">
                <a:latin typeface="Georgia"/>
                <a:cs typeface="Georgia"/>
              </a:rPr>
              <a:t>, London: Secker and Warburg. 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20464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t="11893" b="29809"/>
          <a:stretch/>
        </p:blipFill>
        <p:spPr/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Story, Narrative and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43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Story, Narrative and 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Narrative theory identifies three levels in fiction:</a:t>
            </a:r>
          </a:p>
          <a:p>
            <a:pPr lvl="1"/>
            <a:r>
              <a:rPr lang="en-US" dirty="0" smtClean="0"/>
              <a:t>Story: the content of a tale; the underlying events related in a tale (also referred to as </a:t>
            </a:r>
            <a:r>
              <a:rPr lang="en-US" i="1" dirty="0" err="1" smtClean="0"/>
              <a:t>fabula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Narrative: a recounting of a story; the </a:t>
            </a:r>
            <a:r>
              <a:rPr lang="en-US" dirty="0" err="1" smtClean="0"/>
              <a:t>reorganisation</a:t>
            </a:r>
            <a:r>
              <a:rPr lang="en-US" dirty="0" smtClean="0"/>
              <a:t> of events by time or point-of-view (also referred to as </a:t>
            </a:r>
            <a:r>
              <a:rPr lang="en-US" i="1" dirty="0" smtClean="0"/>
              <a:t>plot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Text: the signs (words, images) that are processed by the reader</a:t>
            </a:r>
          </a:p>
          <a:p>
            <a:endParaRPr lang="en-US" dirty="0" smtClean="0"/>
          </a:p>
          <a:p>
            <a:pPr marL="90000" indent="0">
              <a:buNone/>
            </a:pPr>
            <a:r>
              <a:rPr lang="en-US" dirty="0" smtClean="0"/>
              <a:t>Non-linearity may be introduced at any or all of these levels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4687" y="6258798"/>
            <a:ext cx="8676954" cy="338554"/>
          </a:xfrm>
          <a:prstGeom prst="rect">
            <a:avLst/>
          </a:prstGeom>
          <a:noFill/>
        </p:spPr>
        <p:txBody>
          <a:bodyPr wrap="none" lIns="0" rIns="0" rtlCol="0" anchor="b">
            <a:noAutofit/>
          </a:bodyPr>
          <a:lstStyle/>
          <a:p>
            <a:pPr algn="just"/>
            <a:r>
              <a:rPr lang="en-US" sz="1600" dirty="0" smtClean="0">
                <a:latin typeface="Georgia"/>
                <a:cs typeface="Georgia"/>
              </a:rPr>
              <a:t>Lowe, N.J. (2009) A Cognitive Model, In </a:t>
            </a:r>
            <a:r>
              <a:rPr lang="en-US" sz="1600" i="1" dirty="0" smtClean="0">
                <a:latin typeface="Georgia"/>
                <a:cs typeface="Georgia"/>
              </a:rPr>
              <a:t>Reading Hypertext</a:t>
            </a:r>
            <a:r>
              <a:rPr lang="en-US" sz="1600" dirty="0" smtClean="0">
                <a:latin typeface="Georgia"/>
                <a:cs typeface="Georgia"/>
              </a:rPr>
              <a:t>, Bernstein, M. and Greco, D. (</a:t>
            </a:r>
            <a:r>
              <a:rPr lang="en-US" sz="1600" dirty="0" err="1" smtClean="0">
                <a:latin typeface="Georgia"/>
                <a:cs typeface="Georgia"/>
              </a:rPr>
              <a:t>eds</a:t>
            </a:r>
            <a:r>
              <a:rPr lang="en-US" sz="1600" dirty="0" smtClean="0">
                <a:latin typeface="Georgia"/>
                <a:cs typeface="Georgia"/>
              </a:rPr>
              <a:t>),</a:t>
            </a:r>
          </a:p>
          <a:p>
            <a:pPr algn="just"/>
            <a:r>
              <a:rPr lang="en-US" sz="1600" dirty="0" smtClean="0">
                <a:latin typeface="Georgia"/>
                <a:cs typeface="Georgia"/>
              </a:rPr>
              <a:t>Watertown, MA: </a:t>
            </a:r>
            <a:r>
              <a:rPr lang="en-US" sz="1600" dirty="0" err="1" smtClean="0">
                <a:latin typeface="Georgia"/>
                <a:cs typeface="Georgia"/>
              </a:rPr>
              <a:t>Eastgate</a:t>
            </a:r>
            <a:r>
              <a:rPr lang="en-US" sz="1600" dirty="0" smtClean="0">
                <a:latin typeface="Georgia"/>
                <a:cs typeface="Georgia"/>
              </a:rPr>
              <a:t> Systems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6298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88" y="5146728"/>
            <a:ext cx="900000" cy="658536"/>
          </a:xfrm>
          <a:prstGeom prst="rect">
            <a:avLst/>
          </a:prstGeom>
        </p:spPr>
      </p:pic>
      <p:pic>
        <p:nvPicPr>
          <p:cNvPr id="43" name="Picture 42" descr="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5146728"/>
            <a:ext cx="900000" cy="658536"/>
          </a:xfrm>
          <a:prstGeom prst="rect">
            <a:avLst/>
          </a:prstGeom>
        </p:spPr>
      </p:pic>
      <p:pic>
        <p:nvPicPr>
          <p:cNvPr id="42" name="Picture 41" descr="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5146728"/>
            <a:ext cx="900000" cy="658536"/>
          </a:xfrm>
          <a:prstGeom prst="rect">
            <a:avLst/>
          </a:prstGeom>
        </p:spPr>
      </p:pic>
      <p:pic>
        <p:nvPicPr>
          <p:cNvPr id="41" name="Picture 40" descr="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146728"/>
            <a:ext cx="900000" cy="658536"/>
          </a:xfrm>
          <a:prstGeom prst="rect">
            <a:avLst/>
          </a:prstGeom>
        </p:spPr>
      </p:pic>
      <p:pic>
        <p:nvPicPr>
          <p:cNvPr id="40" name="Picture 39" descr="36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146728"/>
            <a:ext cx="900000" cy="658536"/>
          </a:xfrm>
          <a:prstGeom prst="rect">
            <a:avLst/>
          </a:prstGeom>
        </p:spPr>
      </p:pic>
      <p:pic>
        <p:nvPicPr>
          <p:cNvPr id="39" name="Picture 38" descr="35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5146728"/>
            <a:ext cx="900000" cy="658536"/>
          </a:xfrm>
          <a:prstGeom prst="rect">
            <a:avLst/>
          </a:prstGeom>
        </p:spPr>
      </p:pic>
      <p:pic>
        <p:nvPicPr>
          <p:cNvPr id="38" name="Picture 37" descr="34c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146728"/>
            <a:ext cx="900000" cy="658536"/>
          </a:xfrm>
          <a:prstGeom prst="rect">
            <a:avLst/>
          </a:prstGeom>
        </p:spPr>
      </p:pic>
      <p:pic>
        <p:nvPicPr>
          <p:cNvPr id="37" name="Picture 36" descr="33b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146728"/>
            <a:ext cx="900000" cy="658536"/>
          </a:xfrm>
          <a:prstGeom prst="rect">
            <a:avLst/>
          </a:prstGeom>
        </p:spPr>
      </p:pic>
      <p:pic>
        <p:nvPicPr>
          <p:cNvPr id="36" name="Picture 35" descr="32a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88" y="4365104"/>
            <a:ext cx="900000" cy="658536"/>
          </a:xfrm>
          <a:prstGeom prst="rect">
            <a:avLst/>
          </a:prstGeom>
        </p:spPr>
      </p:pic>
      <p:pic>
        <p:nvPicPr>
          <p:cNvPr id="35" name="Picture 34" descr="31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365104"/>
            <a:ext cx="900000" cy="658536"/>
          </a:xfrm>
          <a:prstGeom prst="rect">
            <a:avLst/>
          </a:prstGeom>
        </p:spPr>
      </p:pic>
      <p:pic>
        <p:nvPicPr>
          <p:cNvPr id="34" name="Picture 33" descr="30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365104"/>
            <a:ext cx="900000" cy="658536"/>
          </a:xfrm>
          <a:prstGeom prst="rect">
            <a:avLst/>
          </a:prstGeom>
        </p:spPr>
      </p:pic>
      <p:pic>
        <p:nvPicPr>
          <p:cNvPr id="33" name="Picture 32" descr="29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365104"/>
            <a:ext cx="900000" cy="658536"/>
          </a:xfrm>
          <a:prstGeom prst="rect">
            <a:avLst/>
          </a:prstGeom>
        </p:spPr>
      </p:pic>
      <p:pic>
        <p:nvPicPr>
          <p:cNvPr id="32" name="Picture 31" descr="28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365104"/>
            <a:ext cx="900000" cy="658536"/>
          </a:xfrm>
          <a:prstGeom prst="rect">
            <a:avLst/>
          </a:prstGeom>
        </p:spPr>
      </p:pic>
      <p:pic>
        <p:nvPicPr>
          <p:cNvPr id="31" name="Picture 30" descr="27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365104"/>
            <a:ext cx="900000" cy="658536"/>
          </a:xfrm>
          <a:prstGeom prst="rect">
            <a:avLst/>
          </a:prstGeom>
        </p:spPr>
      </p:pic>
      <p:pic>
        <p:nvPicPr>
          <p:cNvPr id="30" name="Picture 29" descr="26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365104"/>
            <a:ext cx="900000" cy="658536"/>
          </a:xfrm>
          <a:prstGeom prst="rect">
            <a:avLst/>
          </a:prstGeom>
        </p:spPr>
      </p:pic>
      <p:pic>
        <p:nvPicPr>
          <p:cNvPr id="29" name="Picture 28" descr="25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365104"/>
            <a:ext cx="900000" cy="658536"/>
          </a:xfrm>
          <a:prstGeom prst="rect">
            <a:avLst/>
          </a:prstGeom>
        </p:spPr>
      </p:pic>
      <p:pic>
        <p:nvPicPr>
          <p:cNvPr id="28" name="Picture 27" descr="24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3562552"/>
            <a:ext cx="900000" cy="658536"/>
          </a:xfrm>
          <a:prstGeom prst="rect">
            <a:avLst/>
          </a:prstGeom>
        </p:spPr>
      </p:pic>
      <p:pic>
        <p:nvPicPr>
          <p:cNvPr id="27" name="Picture 26" descr="23e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573016"/>
            <a:ext cx="900000" cy="658536"/>
          </a:xfrm>
          <a:prstGeom prst="rect">
            <a:avLst/>
          </a:prstGeom>
        </p:spPr>
      </p:pic>
      <p:pic>
        <p:nvPicPr>
          <p:cNvPr id="26" name="Picture 25" descr="22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573016"/>
            <a:ext cx="900000" cy="658536"/>
          </a:xfrm>
          <a:prstGeom prst="rect">
            <a:avLst/>
          </a:prstGeom>
        </p:spPr>
      </p:pic>
      <p:pic>
        <p:nvPicPr>
          <p:cNvPr id="25" name="Picture 24" descr="21d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73016"/>
            <a:ext cx="900000" cy="658536"/>
          </a:xfrm>
          <a:prstGeom prst="rect">
            <a:avLst/>
          </a:prstGeom>
        </p:spPr>
      </p:pic>
      <p:pic>
        <p:nvPicPr>
          <p:cNvPr id="24" name="Picture 23" descr="20a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573016"/>
            <a:ext cx="900000" cy="658536"/>
          </a:xfrm>
          <a:prstGeom prst="rect">
            <a:avLst/>
          </a:prstGeom>
        </p:spPr>
      </p:pic>
      <p:pic>
        <p:nvPicPr>
          <p:cNvPr id="23" name="Picture 22" descr="19d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573016"/>
            <a:ext cx="900000" cy="658536"/>
          </a:xfrm>
          <a:prstGeom prst="rect">
            <a:avLst/>
          </a:prstGeom>
        </p:spPr>
      </p:pic>
      <p:pic>
        <p:nvPicPr>
          <p:cNvPr id="22" name="Picture 21" descr="18d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573016"/>
            <a:ext cx="900000" cy="658536"/>
          </a:xfrm>
          <a:prstGeom prst="rect">
            <a:avLst/>
          </a:prstGeom>
        </p:spPr>
      </p:pic>
      <p:pic>
        <p:nvPicPr>
          <p:cNvPr id="45" name="Picture 44" descr="17c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73016"/>
            <a:ext cx="900000" cy="658536"/>
          </a:xfrm>
          <a:prstGeom prst="rect">
            <a:avLst/>
          </a:prstGeom>
        </p:spPr>
      </p:pic>
      <p:pic>
        <p:nvPicPr>
          <p:cNvPr id="21" name="Picture 20" descr="17c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88" y="2770464"/>
            <a:ext cx="900000" cy="658536"/>
          </a:xfrm>
          <a:prstGeom prst="rect">
            <a:avLst/>
          </a:prstGeom>
        </p:spPr>
      </p:pic>
      <p:pic>
        <p:nvPicPr>
          <p:cNvPr id="19" name="Picture 18" descr="15d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780928"/>
            <a:ext cx="900000" cy="658536"/>
          </a:xfrm>
          <a:prstGeom prst="rect">
            <a:avLst/>
          </a:prstGeom>
        </p:spPr>
      </p:pic>
      <p:pic>
        <p:nvPicPr>
          <p:cNvPr id="18" name="Picture 17" descr="14c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80928"/>
            <a:ext cx="900000" cy="658536"/>
          </a:xfrm>
          <a:prstGeom prst="rect">
            <a:avLst/>
          </a:prstGeom>
        </p:spPr>
      </p:pic>
      <p:pic>
        <p:nvPicPr>
          <p:cNvPr id="17" name="Picture 16" descr="13c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70464"/>
            <a:ext cx="900000" cy="658536"/>
          </a:xfrm>
          <a:prstGeom prst="rect">
            <a:avLst/>
          </a:prstGeom>
        </p:spPr>
      </p:pic>
      <p:pic>
        <p:nvPicPr>
          <p:cNvPr id="16" name="Picture 15" descr="12c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770464"/>
            <a:ext cx="900000" cy="658536"/>
          </a:xfrm>
          <a:prstGeom prst="rect">
            <a:avLst/>
          </a:prstGeom>
        </p:spPr>
      </p:pic>
      <p:pic>
        <p:nvPicPr>
          <p:cNvPr id="15" name="Picture 14" descr="11c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770464"/>
            <a:ext cx="900000" cy="658536"/>
          </a:xfrm>
          <a:prstGeom prst="rect">
            <a:avLst/>
          </a:prstGeom>
        </p:spPr>
      </p:pic>
      <p:pic>
        <p:nvPicPr>
          <p:cNvPr id="14" name="Picture 13" descr="10c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780928"/>
            <a:ext cx="900000" cy="658536"/>
          </a:xfrm>
          <a:prstGeom prst="rect">
            <a:avLst/>
          </a:prstGeom>
        </p:spPr>
      </p:pic>
      <p:pic>
        <p:nvPicPr>
          <p:cNvPr id="13" name="Picture 12" descr="09c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80928"/>
            <a:ext cx="900000" cy="658536"/>
          </a:xfrm>
          <a:prstGeom prst="rect">
            <a:avLst/>
          </a:prstGeom>
        </p:spPr>
      </p:pic>
      <p:pic>
        <p:nvPicPr>
          <p:cNvPr id="12" name="Picture 11" descr="08c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88" y="1988840"/>
            <a:ext cx="900000" cy="658536"/>
          </a:xfrm>
          <a:prstGeom prst="rect">
            <a:avLst/>
          </a:prstGeom>
        </p:spPr>
      </p:pic>
      <p:pic>
        <p:nvPicPr>
          <p:cNvPr id="11" name="Picture 10" descr="07c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988840"/>
            <a:ext cx="900000" cy="658536"/>
          </a:xfrm>
          <a:prstGeom prst="rect">
            <a:avLst/>
          </a:prstGeom>
        </p:spPr>
      </p:pic>
      <p:pic>
        <p:nvPicPr>
          <p:cNvPr id="10" name="Picture 9" descr="06b.pn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988840"/>
            <a:ext cx="900000" cy="658536"/>
          </a:xfrm>
          <a:prstGeom prst="rect">
            <a:avLst/>
          </a:prstGeom>
        </p:spPr>
      </p:pic>
      <p:pic>
        <p:nvPicPr>
          <p:cNvPr id="9" name="Picture 8" descr="05a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88840"/>
            <a:ext cx="900000" cy="658536"/>
          </a:xfrm>
          <a:prstGeom prst="rect">
            <a:avLst/>
          </a:prstGeom>
        </p:spPr>
      </p:pic>
      <p:pic>
        <p:nvPicPr>
          <p:cNvPr id="8" name="Picture 7" descr="04b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988840"/>
            <a:ext cx="900000" cy="658536"/>
          </a:xfrm>
          <a:prstGeom prst="rect">
            <a:avLst/>
          </a:prstGeom>
        </p:spPr>
      </p:pic>
      <p:pic>
        <p:nvPicPr>
          <p:cNvPr id="7" name="Picture 6" descr="03a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988840"/>
            <a:ext cx="900000" cy="658536"/>
          </a:xfrm>
          <a:prstGeom prst="rect">
            <a:avLst/>
          </a:prstGeom>
        </p:spPr>
      </p:pic>
      <p:pic>
        <p:nvPicPr>
          <p:cNvPr id="6" name="Picture 5" descr="02a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988840"/>
            <a:ext cx="900000" cy="658536"/>
          </a:xfrm>
          <a:prstGeom prst="rect">
            <a:avLst/>
          </a:prstGeom>
        </p:spPr>
      </p:pic>
      <p:pic>
        <p:nvPicPr>
          <p:cNvPr id="5" name="Picture 4" descr="01a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88840"/>
            <a:ext cx="900000" cy="658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Story versus Narrative: Citizen Kane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80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88" y="5146728"/>
            <a:ext cx="900000" cy="658536"/>
          </a:xfrm>
          <a:prstGeom prst="rect">
            <a:avLst/>
          </a:prstGeom>
        </p:spPr>
      </p:pic>
      <p:pic>
        <p:nvPicPr>
          <p:cNvPr id="43" name="Picture 42" descr="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5146728"/>
            <a:ext cx="900000" cy="658536"/>
          </a:xfrm>
          <a:prstGeom prst="rect">
            <a:avLst/>
          </a:prstGeom>
        </p:spPr>
      </p:pic>
      <p:pic>
        <p:nvPicPr>
          <p:cNvPr id="42" name="Picture 41" descr="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5146728"/>
            <a:ext cx="900000" cy="658536"/>
          </a:xfrm>
          <a:prstGeom prst="rect">
            <a:avLst/>
          </a:prstGeom>
        </p:spPr>
      </p:pic>
      <p:pic>
        <p:nvPicPr>
          <p:cNvPr id="41" name="Picture 40" descr="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146728"/>
            <a:ext cx="900000" cy="658536"/>
          </a:xfrm>
          <a:prstGeom prst="rect">
            <a:avLst/>
          </a:prstGeom>
        </p:spPr>
      </p:pic>
      <p:pic>
        <p:nvPicPr>
          <p:cNvPr id="40" name="Picture 39" descr="36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146728"/>
            <a:ext cx="900000" cy="658536"/>
          </a:xfrm>
          <a:prstGeom prst="rect">
            <a:avLst/>
          </a:prstGeom>
        </p:spPr>
      </p:pic>
      <p:pic>
        <p:nvPicPr>
          <p:cNvPr id="39" name="Picture 38" descr="35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5146728"/>
            <a:ext cx="900000" cy="658536"/>
          </a:xfrm>
          <a:prstGeom prst="rect">
            <a:avLst/>
          </a:prstGeom>
        </p:spPr>
      </p:pic>
      <p:pic>
        <p:nvPicPr>
          <p:cNvPr id="38" name="Picture 37" descr="34c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146728"/>
            <a:ext cx="900000" cy="658536"/>
          </a:xfrm>
          <a:prstGeom prst="rect">
            <a:avLst/>
          </a:prstGeom>
        </p:spPr>
      </p:pic>
      <p:pic>
        <p:nvPicPr>
          <p:cNvPr id="37" name="Picture 36" descr="33b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146728"/>
            <a:ext cx="900000" cy="658536"/>
          </a:xfrm>
          <a:prstGeom prst="rect">
            <a:avLst/>
          </a:prstGeom>
        </p:spPr>
      </p:pic>
      <p:pic>
        <p:nvPicPr>
          <p:cNvPr id="36" name="Picture 35" descr="32a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88" y="4365104"/>
            <a:ext cx="900000" cy="658536"/>
          </a:xfrm>
          <a:prstGeom prst="rect">
            <a:avLst/>
          </a:prstGeom>
        </p:spPr>
      </p:pic>
      <p:pic>
        <p:nvPicPr>
          <p:cNvPr id="35" name="Picture 34" descr="31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365104"/>
            <a:ext cx="900000" cy="658536"/>
          </a:xfrm>
          <a:prstGeom prst="rect">
            <a:avLst/>
          </a:prstGeom>
        </p:spPr>
      </p:pic>
      <p:pic>
        <p:nvPicPr>
          <p:cNvPr id="34" name="Picture 33" descr="30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365104"/>
            <a:ext cx="900000" cy="658536"/>
          </a:xfrm>
          <a:prstGeom prst="rect">
            <a:avLst/>
          </a:prstGeom>
        </p:spPr>
      </p:pic>
      <p:pic>
        <p:nvPicPr>
          <p:cNvPr id="33" name="Picture 32" descr="29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365104"/>
            <a:ext cx="900000" cy="658536"/>
          </a:xfrm>
          <a:prstGeom prst="rect">
            <a:avLst/>
          </a:prstGeom>
        </p:spPr>
      </p:pic>
      <p:pic>
        <p:nvPicPr>
          <p:cNvPr id="32" name="Picture 31" descr="28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365104"/>
            <a:ext cx="900000" cy="658536"/>
          </a:xfrm>
          <a:prstGeom prst="rect">
            <a:avLst/>
          </a:prstGeom>
        </p:spPr>
      </p:pic>
      <p:pic>
        <p:nvPicPr>
          <p:cNvPr id="31" name="Picture 30" descr="27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365104"/>
            <a:ext cx="900000" cy="658536"/>
          </a:xfrm>
          <a:prstGeom prst="rect">
            <a:avLst/>
          </a:prstGeom>
        </p:spPr>
      </p:pic>
      <p:pic>
        <p:nvPicPr>
          <p:cNvPr id="30" name="Picture 29" descr="26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365104"/>
            <a:ext cx="900000" cy="658536"/>
          </a:xfrm>
          <a:prstGeom prst="rect">
            <a:avLst/>
          </a:prstGeom>
        </p:spPr>
      </p:pic>
      <p:pic>
        <p:nvPicPr>
          <p:cNvPr id="29" name="Picture 28" descr="25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365104"/>
            <a:ext cx="900000" cy="658536"/>
          </a:xfrm>
          <a:prstGeom prst="rect">
            <a:avLst/>
          </a:prstGeom>
        </p:spPr>
      </p:pic>
      <p:pic>
        <p:nvPicPr>
          <p:cNvPr id="28" name="Picture 27" descr="24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3562552"/>
            <a:ext cx="900000" cy="658536"/>
          </a:xfrm>
          <a:prstGeom prst="rect">
            <a:avLst/>
          </a:prstGeom>
        </p:spPr>
      </p:pic>
      <p:pic>
        <p:nvPicPr>
          <p:cNvPr id="27" name="Picture 26" descr="23e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573016"/>
            <a:ext cx="900000" cy="658536"/>
          </a:xfrm>
          <a:prstGeom prst="rect">
            <a:avLst/>
          </a:prstGeom>
        </p:spPr>
      </p:pic>
      <p:pic>
        <p:nvPicPr>
          <p:cNvPr id="26" name="Picture 25" descr="22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573016"/>
            <a:ext cx="900000" cy="658536"/>
          </a:xfrm>
          <a:prstGeom prst="rect">
            <a:avLst/>
          </a:prstGeom>
        </p:spPr>
      </p:pic>
      <p:pic>
        <p:nvPicPr>
          <p:cNvPr id="25" name="Picture 24" descr="21d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73016"/>
            <a:ext cx="900000" cy="658536"/>
          </a:xfrm>
          <a:prstGeom prst="rect">
            <a:avLst/>
          </a:prstGeom>
        </p:spPr>
      </p:pic>
      <p:pic>
        <p:nvPicPr>
          <p:cNvPr id="24" name="Picture 23" descr="20a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573016"/>
            <a:ext cx="900000" cy="658536"/>
          </a:xfrm>
          <a:prstGeom prst="rect">
            <a:avLst/>
          </a:prstGeom>
        </p:spPr>
      </p:pic>
      <p:pic>
        <p:nvPicPr>
          <p:cNvPr id="23" name="Picture 22" descr="19d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573016"/>
            <a:ext cx="900000" cy="658536"/>
          </a:xfrm>
          <a:prstGeom prst="rect">
            <a:avLst/>
          </a:prstGeom>
        </p:spPr>
      </p:pic>
      <p:pic>
        <p:nvPicPr>
          <p:cNvPr id="22" name="Picture 21" descr="18d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573016"/>
            <a:ext cx="900000" cy="658536"/>
          </a:xfrm>
          <a:prstGeom prst="rect">
            <a:avLst/>
          </a:prstGeom>
        </p:spPr>
      </p:pic>
      <p:pic>
        <p:nvPicPr>
          <p:cNvPr id="45" name="Picture 44" descr="17c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73016"/>
            <a:ext cx="900000" cy="658536"/>
          </a:xfrm>
          <a:prstGeom prst="rect">
            <a:avLst/>
          </a:prstGeom>
        </p:spPr>
      </p:pic>
      <p:pic>
        <p:nvPicPr>
          <p:cNvPr id="21" name="Picture 20" descr="17c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88" y="2770464"/>
            <a:ext cx="900000" cy="658536"/>
          </a:xfrm>
          <a:prstGeom prst="rect">
            <a:avLst/>
          </a:prstGeom>
        </p:spPr>
      </p:pic>
      <p:pic>
        <p:nvPicPr>
          <p:cNvPr id="19" name="Picture 18" descr="15d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780928"/>
            <a:ext cx="900000" cy="658536"/>
          </a:xfrm>
          <a:prstGeom prst="rect">
            <a:avLst/>
          </a:prstGeom>
        </p:spPr>
      </p:pic>
      <p:pic>
        <p:nvPicPr>
          <p:cNvPr id="18" name="Picture 17" descr="14c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80928"/>
            <a:ext cx="900000" cy="658536"/>
          </a:xfrm>
          <a:prstGeom prst="rect">
            <a:avLst/>
          </a:prstGeom>
        </p:spPr>
      </p:pic>
      <p:pic>
        <p:nvPicPr>
          <p:cNvPr id="17" name="Picture 16" descr="13c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70464"/>
            <a:ext cx="900000" cy="658536"/>
          </a:xfrm>
          <a:prstGeom prst="rect">
            <a:avLst/>
          </a:prstGeom>
        </p:spPr>
      </p:pic>
      <p:pic>
        <p:nvPicPr>
          <p:cNvPr id="16" name="Picture 15" descr="12c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770464"/>
            <a:ext cx="900000" cy="658536"/>
          </a:xfrm>
          <a:prstGeom prst="rect">
            <a:avLst/>
          </a:prstGeom>
        </p:spPr>
      </p:pic>
      <p:pic>
        <p:nvPicPr>
          <p:cNvPr id="15" name="Picture 14" descr="11c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770464"/>
            <a:ext cx="900000" cy="658536"/>
          </a:xfrm>
          <a:prstGeom prst="rect">
            <a:avLst/>
          </a:prstGeom>
        </p:spPr>
      </p:pic>
      <p:pic>
        <p:nvPicPr>
          <p:cNvPr id="14" name="Picture 13" descr="10c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780928"/>
            <a:ext cx="900000" cy="658536"/>
          </a:xfrm>
          <a:prstGeom prst="rect">
            <a:avLst/>
          </a:prstGeom>
        </p:spPr>
      </p:pic>
      <p:pic>
        <p:nvPicPr>
          <p:cNvPr id="13" name="Picture 12" descr="09c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80928"/>
            <a:ext cx="900000" cy="658536"/>
          </a:xfrm>
          <a:prstGeom prst="rect">
            <a:avLst/>
          </a:prstGeom>
        </p:spPr>
      </p:pic>
      <p:pic>
        <p:nvPicPr>
          <p:cNvPr id="12" name="Picture 11" descr="08c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88" y="1988840"/>
            <a:ext cx="900000" cy="658536"/>
          </a:xfrm>
          <a:prstGeom prst="rect">
            <a:avLst/>
          </a:prstGeom>
        </p:spPr>
      </p:pic>
      <p:pic>
        <p:nvPicPr>
          <p:cNvPr id="11" name="Picture 10" descr="07c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988840"/>
            <a:ext cx="900000" cy="658536"/>
          </a:xfrm>
          <a:prstGeom prst="rect">
            <a:avLst/>
          </a:prstGeom>
        </p:spPr>
      </p:pic>
      <p:pic>
        <p:nvPicPr>
          <p:cNvPr id="10" name="Picture 9" descr="06b.pn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988840"/>
            <a:ext cx="900000" cy="658536"/>
          </a:xfrm>
          <a:prstGeom prst="rect">
            <a:avLst/>
          </a:prstGeom>
        </p:spPr>
      </p:pic>
      <p:pic>
        <p:nvPicPr>
          <p:cNvPr id="9" name="Picture 8" descr="05a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88840"/>
            <a:ext cx="900000" cy="658536"/>
          </a:xfrm>
          <a:prstGeom prst="rect">
            <a:avLst/>
          </a:prstGeom>
        </p:spPr>
      </p:pic>
      <p:pic>
        <p:nvPicPr>
          <p:cNvPr id="8" name="Picture 7" descr="04b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988840"/>
            <a:ext cx="900000" cy="658536"/>
          </a:xfrm>
          <a:prstGeom prst="rect">
            <a:avLst/>
          </a:prstGeom>
        </p:spPr>
      </p:pic>
      <p:pic>
        <p:nvPicPr>
          <p:cNvPr id="7" name="Picture 6" descr="03a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988840"/>
            <a:ext cx="900000" cy="658536"/>
          </a:xfrm>
          <a:prstGeom prst="rect">
            <a:avLst/>
          </a:prstGeom>
        </p:spPr>
      </p:pic>
      <p:pic>
        <p:nvPicPr>
          <p:cNvPr id="6" name="Picture 5" descr="02a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988840"/>
            <a:ext cx="900000" cy="658536"/>
          </a:xfrm>
          <a:prstGeom prst="rect">
            <a:avLst/>
          </a:prstGeom>
        </p:spPr>
      </p:pic>
      <p:pic>
        <p:nvPicPr>
          <p:cNvPr id="5" name="Picture 4" descr="01a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88840"/>
            <a:ext cx="900000" cy="658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Story versus Narrative: Citizen Kane</a:t>
            </a:r>
            <a:endParaRPr lang="en-US" dirty="0"/>
          </a:p>
        </p:txBody>
      </p:sp>
      <p:pic>
        <p:nvPicPr>
          <p:cNvPr id="87" name="Picture 86" descr="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216" y="1717728"/>
            <a:ext cx="5976000" cy="4372672"/>
          </a:xfrm>
          <a:prstGeom prst="rect">
            <a:avLst/>
          </a:prstGeom>
        </p:spPr>
      </p:pic>
      <p:pic>
        <p:nvPicPr>
          <p:cNvPr id="88" name="Picture 87" descr="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17728"/>
            <a:ext cx="5976000" cy="4372672"/>
          </a:xfrm>
          <a:prstGeom prst="rect">
            <a:avLst/>
          </a:prstGeom>
        </p:spPr>
      </p:pic>
      <p:pic>
        <p:nvPicPr>
          <p:cNvPr id="89" name="Picture 88" descr="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17728"/>
            <a:ext cx="5976000" cy="4372672"/>
          </a:xfrm>
          <a:prstGeom prst="rect">
            <a:avLst/>
          </a:prstGeom>
        </p:spPr>
      </p:pic>
      <p:pic>
        <p:nvPicPr>
          <p:cNvPr id="90" name="Picture 89" descr="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17728"/>
            <a:ext cx="5976000" cy="4372672"/>
          </a:xfrm>
          <a:prstGeom prst="rect">
            <a:avLst/>
          </a:prstGeom>
        </p:spPr>
      </p:pic>
      <p:pic>
        <p:nvPicPr>
          <p:cNvPr id="91" name="Picture 90" descr="36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17728"/>
            <a:ext cx="5976000" cy="4372672"/>
          </a:xfrm>
          <a:prstGeom prst="rect">
            <a:avLst/>
          </a:prstGeom>
        </p:spPr>
      </p:pic>
      <p:pic>
        <p:nvPicPr>
          <p:cNvPr id="92" name="Picture 91" descr="35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17728"/>
            <a:ext cx="5976000" cy="4372672"/>
          </a:xfrm>
          <a:prstGeom prst="rect">
            <a:avLst/>
          </a:prstGeom>
        </p:spPr>
      </p:pic>
      <p:pic>
        <p:nvPicPr>
          <p:cNvPr id="93" name="Picture 92" descr="34c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17728"/>
            <a:ext cx="5976000" cy="4372672"/>
          </a:xfrm>
          <a:prstGeom prst="rect">
            <a:avLst/>
          </a:prstGeom>
        </p:spPr>
      </p:pic>
      <p:pic>
        <p:nvPicPr>
          <p:cNvPr id="94" name="Picture 93" descr="33b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690344"/>
            <a:ext cx="5976000" cy="4372672"/>
          </a:xfrm>
          <a:prstGeom prst="rect">
            <a:avLst/>
          </a:prstGeom>
        </p:spPr>
      </p:pic>
      <p:pic>
        <p:nvPicPr>
          <p:cNvPr id="95" name="Picture 94" descr="32a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216" y="1728192"/>
            <a:ext cx="5976000" cy="4372672"/>
          </a:xfrm>
          <a:prstGeom prst="rect">
            <a:avLst/>
          </a:prstGeom>
        </p:spPr>
      </p:pic>
      <p:pic>
        <p:nvPicPr>
          <p:cNvPr id="96" name="Picture 95" descr="31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28192"/>
            <a:ext cx="5976000" cy="4372672"/>
          </a:xfrm>
          <a:prstGeom prst="rect">
            <a:avLst/>
          </a:prstGeom>
        </p:spPr>
      </p:pic>
      <p:pic>
        <p:nvPicPr>
          <p:cNvPr id="97" name="Picture 96" descr="30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28192"/>
            <a:ext cx="5976000" cy="4372672"/>
          </a:xfrm>
          <a:prstGeom prst="rect">
            <a:avLst/>
          </a:prstGeom>
        </p:spPr>
      </p:pic>
      <p:pic>
        <p:nvPicPr>
          <p:cNvPr id="98" name="Picture 97" descr="29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28192"/>
            <a:ext cx="5976000" cy="4372672"/>
          </a:xfrm>
          <a:prstGeom prst="rect">
            <a:avLst/>
          </a:prstGeom>
        </p:spPr>
      </p:pic>
      <p:pic>
        <p:nvPicPr>
          <p:cNvPr id="99" name="Picture 98" descr="28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28192"/>
            <a:ext cx="5976000" cy="4372672"/>
          </a:xfrm>
          <a:prstGeom prst="rect">
            <a:avLst/>
          </a:prstGeom>
        </p:spPr>
      </p:pic>
      <p:pic>
        <p:nvPicPr>
          <p:cNvPr id="100" name="Picture 99" descr="27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28192"/>
            <a:ext cx="5976000" cy="4372672"/>
          </a:xfrm>
          <a:prstGeom prst="rect">
            <a:avLst/>
          </a:prstGeom>
        </p:spPr>
      </p:pic>
      <p:pic>
        <p:nvPicPr>
          <p:cNvPr id="101" name="Picture 100" descr="26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28192"/>
            <a:ext cx="5976000" cy="4372672"/>
          </a:xfrm>
          <a:prstGeom prst="rect">
            <a:avLst/>
          </a:prstGeom>
        </p:spPr>
      </p:pic>
      <p:pic>
        <p:nvPicPr>
          <p:cNvPr id="102" name="Picture 101" descr="25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00808"/>
            <a:ext cx="5976000" cy="4372672"/>
          </a:xfrm>
          <a:prstGeom prst="rect">
            <a:avLst/>
          </a:prstGeom>
        </p:spPr>
      </p:pic>
      <p:pic>
        <p:nvPicPr>
          <p:cNvPr id="103" name="Picture 102" descr="24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17728"/>
            <a:ext cx="5976000" cy="4372672"/>
          </a:xfrm>
          <a:prstGeom prst="rect">
            <a:avLst/>
          </a:prstGeom>
        </p:spPr>
      </p:pic>
      <p:pic>
        <p:nvPicPr>
          <p:cNvPr id="104" name="Picture 103" descr="23e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28192"/>
            <a:ext cx="5976000" cy="4372672"/>
          </a:xfrm>
          <a:prstGeom prst="rect">
            <a:avLst/>
          </a:prstGeom>
        </p:spPr>
      </p:pic>
      <p:pic>
        <p:nvPicPr>
          <p:cNvPr id="105" name="Picture 104" descr="22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28192"/>
            <a:ext cx="5976000" cy="4372672"/>
          </a:xfrm>
          <a:prstGeom prst="rect">
            <a:avLst/>
          </a:prstGeom>
        </p:spPr>
      </p:pic>
      <p:pic>
        <p:nvPicPr>
          <p:cNvPr id="106" name="Picture 105" descr="21d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28192"/>
            <a:ext cx="5976000" cy="4372672"/>
          </a:xfrm>
          <a:prstGeom prst="rect">
            <a:avLst/>
          </a:prstGeom>
        </p:spPr>
      </p:pic>
      <p:pic>
        <p:nvPicPr>
          <p:cNvPr id="107" name="Picture 106" descr="20a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28192"/>
            <a:ext cx="5976000" cy="4372672"/>
          </a:xfrm>
          <a:prstGeom prst="rect">
            <a:avLst/>
          </a:prstGeom>
        </p:spPr>
      </p:pic>
      <p:pic>
        <p:nvPicPr>
          <p:cNvPr id="108" name="Picture 107" descr="19d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28192"/>
            <a:ext cx="5976000" cy="4372672"/>
          </a:xfrm>
          <a:prstGeom prst="rect">
            <a:avLst/>
          </a:prstGeom>
        </p:spPr>
      </p:pic>
      <p:pic>
        <p:nvPicPr>
          <p:cNvPr id="109" name="Picture 108" descr="18d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28192"/>
            <a:ext cx="5976000" cy="4372672"/>
          </a:xfrm>
          <a:prstGeom prst="rect">
            <a:avLst/>
          </a:prstGeom>
        </p:spPr>
      </p:pic>
      <p:pic>
        <p:nvPicPr>
          <p:cNvPr id="110" name="Picture 109" descr="17c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00808"/>
            <a:ext cx="5976000" cy="4372672"/>
          </a:xfrm>
          <a:prstGeom prst="rect">
            <a:avLst/>
          </a:prstGeom>
        </p:spPr>
      </p:pic>
      <p:pic>
        <p:nvPicPr>
          <p:cNvPr id="111" name="Picture 110" descr="17c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216" y="1717728"/>
            <a:ext cx="5976000" cy="4372672"/>
          </a:xfrm>
          <a:prstGeom prst="rect">
            <a:avLst/>
          </a:prstGeom>
        </p:spPr>
      </p:pic>
      <p:pic>
        <p:nvPicPr>
          <p:cNvPr id="112" name="Picture 111" descr="15d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28192"/>
            <a:ext cx="5976000" cy="4372672"/>
          </a:xfrm>
          <a:prstGeom prst="rect">
            <a:avLst/>
          </a:prstGeom>
        </p:spPr>
      </p:pic>
      <p:pic>
        <p:nvPicPr>
          <p:cNvPr id="113" name="Picture 112" descr="14c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28192"/>
            <a:ext cx="5976000" cy="4372672"/>
          </a:xfrm>
          <a:prstGeom prst="rect">
            <a:avLst/>
          </a:prstGeom>
        </p:spPr>
      </p:pic>
      <p:pic>
        <p:nvPicPr>
          <p:cNvPr id="114" name="Picture 113" descr="13c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17728"/>
            <a:ext cx="5976000" cy="4372672"/>
          </a:xfrm>
          <a:prstGeom prst="rect">
            <a:avLst/>
          </a:prstGeom>
        </p:spPr>
      </p:pic>
      <p:pic>
        <p:nvPicPr>
          <p:cNvPr id="115" name="Picture 114" descr="12c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17728"/>
            <a:ext cx="5976000" cy="4372672"/>
          </a:xfrm>
          <a:prstGeom prst="rect">
            <a:avLst/>
          </a:prstGeom>
        </p:spPr>
      </p:pic>
      <p:pic>
        <p:nvPicPr>
          <p:cNvPr id="116" name="Picture 115" descr="11c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17728"/>
            <a:ext cx="5976000" cy="4372672"/>
          </a:xfrm>
          <a:prstGeom prst="rect">
            <a:avLst/>
          </a:prstGeom>
        </p:spPr>
      </p:pic>
      <p:pic>
        <p:nvPicPr>
          <p:cNvPr id="117" name="Picture 116" descr="10c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28192"/>
            <a:ext cx="5976000" cy="4372672"/>
          </a:xfrm>
          <a:prstGeom prst="rect">
            <a:avLst/>
          </a:prstGeom>
        </p:spPr>
      </p:pic>
      <p:pic>
        <p:nvPicPr>
          <p:cNvPr id="118" name="Picture 117" descr="09c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00808"/>
            <a:ext cx="5976000" cy="4372672"/>
          </a:xfrm>
          <a:prstGeom prst="rect">
            <a:avLst/>
          </a:prstGeom>
        </p:spPr>
      </p:pic>
      <p:pic>
        <p:nvPicPr>
          <p:cNvPr id="119" name="Picture 118" descr="08c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216" y="1700808"/>
            <a:ext cx="5976000" cy="4372672"/>
          </a:xfrm>
          <a:prstGeom prst="rect">
            <a:avLst/>
          </a:prstGeom>
        </p:spPr>
      </p:pic>
      <p:pic>
        <p:nvPicPr>
          <p:cNvPr id="120" name="Picture 119" descr="07c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00808"/>
            <a:ext cx="5976000" cy="4372672"/>
          </a:xfrm>
          <a:prstGeom prst="rect">
            <a:avLst/>
          </a:prstGeom>
        </p:spPr>
      </p:pic>
      <p:pic>
        <p:nvPicPr>
          <p:cNvPr id="121" name="Picture 120" descr="06b.pn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676191"/>
            <a:ext cx="5976000" cy="4372672"/>
          </a:xfrm>
          <a:prstGeom prst="rect">
            <a:avLst/>
          </a:prstGeom>
        </p:spPr>
      </p:pic>
      <p:pic>
        <p:nvPicPr>
          <p:cNvPr id="122" name="Picture 121" descr="05a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18049"/>
            <a:ext cx="5976000" cy="4372672"/>
          </a:xfrm>
          <a:prstGeom prst="rect">
            <a:avLst/>
          </a:prstGeom>
        </p:spPr>
      </p:pic>
      <p:pic>
        <p:nvPicPr>
          <p:cNvPr id="123" name="Picture 122" descr="04b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28929"/>
            <a:ext cx="5976000" cy="4372672"/>
          </a:xfrm>
          <a:prstGeom prst="rect">
            <a:avLst/>
          </a:prstGeom>
        </p:spPr>
      </p:pic>
      <p:pic>
        <p:nvPicPr>
          <p:cNvPr id="124" name="Picture 123" descr="03a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00808"/>
            <a:ext cx="5976000" cy="4372672"/>
          </a:xfrm>
          <a:prstGeom prst="rect">
            <a:avLst/>
          </a:prstGeom>
        </p:spPr>
      </p:pic>
      <p:pic>
        <p:nvPicPr>
          <p:cNvPr id="125" name="Picture 124" descr="02a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00808"/>
            <a:ext cx="5976000" cy="4372672"/>
          </a:xfrm>
          <a:prstGeom prst="rect">
            <a:avLst/>
          </a:prstGeom>
        </p:spPr>
      </p:pic>
      <p:pic>
        <p:nvPicPr>
          <p:cNvPr id="126" name="Picture 125" descr="01a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00808"/>
            <a:ext cx="5976000" cy="437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6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146728"/>
            <a:ext cx="900000" cy="658536"/>
          </a:xfrm>
          <a:prstGeom prst="rect">
            <a:avLst/>
          </a:prstGeom>
        </p:spPr>
      </p:pic>
      <p:pic>
        <p:nvPicPr>
          <p:cNvPr id="43" name="Picture 42" descr="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5146728"/>
            <a:ext cx="900000" cy="658536"/>
          </a:xfrm>
          <a:prstGeom prst="rect">
            <a:avLst/>
          </a:prstGeom>
        </p:spPr>
      </p:pic>
      <p:pic>
        <p:nvPicPr>
          <p:cNvPr id="42" name="Picture 41" descr="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5146728"/>
            <a:ext cx="900000" cy="658536"/>
          </a:xfrm>
          <a:prstGeom prst="rect">
            <a:avLst/>
          </a:prstGeom>
        </p:spPr>
      </p:pic>
      <p:pic>
        <p:nvPicPr>
          <p:cNvPr id="41" name="Picture 40" descr="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146728"/>
            <a:ext cx="900000" cy="658536"/>
          </a:xfrm>
          <a:prstGeom prst="rect">
            <a:avLst/>
          </a:prstGeom>
        </p:spPr>
      </p:pic>
      <p:pic>
        <p:nvPicPr>
          <p:cNvPr id="27" name="Picture 26" descr="23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146728"/>
            <a:ext cx="900000" cy="658536"/>
          </a:xfrm>
          <a:prstGeom prst="rect">
            <a:avLst/>
          </a:prstGeom>
        </p:spPr>
      </p:pic>
      <p:pic>
        <p:nvPicPr>
          <p:cNvPr id="26" name="Picture 25" descr="22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5146728"/>
            <a:ext cx="900000" cy="658536"/>
          </a:xfrm>
          <a:prstGeom prst="rect">
            <a:avLst/>
          </a:prstGeom>
        </p:spPr>
      </p:pic>
      <p:pic>
        <p:nvPicPr>
          <p:cNvPr id="40" name="Picture 39" descr="36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146728"/>
            <a:ext cx="900000" cy="658536"/>
          </a:xfrm>
          <a:prstGeom prst="rect">
            <a:avLst/>
          </a:prstGeom>
        </p:spPr>
      </p:pic>
      <p:pic>
        <p:nvPicPr>
          <p:cNvPr id="25" name="Picture 24" descr="21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146728"/>
            <a:ext cx="900000" cy="658536"/>
          </a:xfrm>
          <a:prstGeom prst="rect">
            <a:avLst/>
          </a:prstGeom>
        </p:spPr>
      </p:pic>
      <p:pic>
        <p:nvPicPr>
          <p:cNvPr id="23" name="Picture 22" descr="19d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354640"/>
            <a:ext cx="900000" cy="658536"/>
          </a:xfrm>
          <a:prstGeom prst="rect">
            <a:avLst/>
          </a:prstGeom>
        </p:spPr>
      </p:pic>
      <p:pic>
        <p:nvPicPr>
          <p:cNvPr id="22" name="Picture 21" descr="18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354640"/>
            <a:ext cx="900000" cy="658536"/>
          </a:xfrm>
          <a:prstGeom prst="rect">
            <a:avLst/>
          </a:prstGeom>
        </p:spPr>
      </p:pic>
      <p:pic>
        <p:nvPicPr>
          <p:cNvPr id="19" name="Picture 18" descr="15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354640"/>
            <a:ext cx="900000" cy="658536"/>
          </a:xfrm>
          <a:prstGeom prst="rect">
            <a:avLst/>
          </a:prstGeom>
        </p:spPr>
      </p:pic>
      <p:pic>
        <p:nvPicPr>
          <p:cNvPr id="39" name="Picture 38" descr="35d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354640"/>
            <a:ext cx="900000" cy="658536"/>
          </a:xfrm>
          <a:prstGeom prst="rect">
            <a:avLst/>
          </a:prstGeom>
        </p:spPr>
      </p:pic>
      <p:pic>
        <p:nvPicPr>
          <p:cNvPr id="45" name="Picture 44" descr="17c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354640"/>
            <a:ext cx="900000" cy="658536"/>
          </a:xfrm>
          <a:prstGeom prst="rect">
            <a:avLst/>
          </a:prstGeom>
        </p:spPr>
      </p:pic>
      <p:pic>
        <p:nvPicPr>
          <p:cNvPr id="21" name="Picture 20" descr="17c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354640"/>
            <a:ext cx="900000" cy="658536"/>
          </a:xfrm>
          <a:prstGeom prst="rect">
            <a:avLst/>
          </a:prstGeom>
        </p:spPr>
      </p:pic>
      <p:pic>
        <p:nvPicPr>
          <p:cNvPr id="18" name="Picture 17" descr="14c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354640"/>
            <a:ext cx="900000" cy="658536"/>
          </a:xfrm>
          <a:prstGeom prst="rect">
            <a:avLst/>
          </a:prstGeom>
        </p:spPr>
      </p:pic>
      <p:pic>
        <p:nvPicPr>
          <p:cNvPr id="17" name="Picture 16" descr="13c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354640"/>
            <a:ext cx="900000" cy="658536"/>
          </a:xfrm>
          <a:prstGeom prst="rect">
            <a:avLst/>
          </a:prstGeom>
        </p:spPr>
      </p:pic>
      <p:pic>
        <p:nvPicPr>
          <p:cNvPr id="16" name="Picture 15" descr="12c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3573016"/>
            <a:ext cx="900000" cy="658536"/>
          </a:xfrm>
          <a:prstGeom prst="rect">
            <a:avLst/>
          </a:prstGeom>
        </p:spPr>
      </p:pic>
      <p:pic>
        <p:nvPicPr>
          <p:cNvPr id="15" name="Picture 14" descr="11c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573016"/>
            <a:ext cx="900000" cy="658536"/>
          </a:xfrm>
          <a:prstGeom prst="rect">
            <a:avLst/>
          </a:prstGeom>
        </p:spPr>
      </p:pic>
      <p:pic>
        <p:nvPicPr>
          <p:cNvPr id="14" name="Picture 13" descr="10c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573016"/>
            <a:ext cx="900000" cy="658536"/>
          </a:xfrm>
          <a:prstGeom prst="rect">
            <a:avLst/>
          </a:prstGeom>
        </p:spPr>
      </p:pic>
      <p:pic>
        <p:nvPicPr>
          <p:cNvPr id="13" name="Picture 12" descr="09c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73016"/>
            <a:ext cx="900000" cy="658536"/>
          </a:xfrm>
          <a:prstGeom prst="rect">
            <a:avLst/>
          </a:prstGeom>
        </p:spPr>
      </p:pic>
      <p:pic>
        <p:nvPicPr>
          <p:cNvPr id="12" name="Picture 11" descr="08c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573016"/>
            <a:ext cx="900000" cy="658536"/>
          </a:xfrm>
          <a:prstGeom prst="rect">
            <a:avLst/>
          </a:prstGeom>
        </p:spPr>
      </p:pic>
      <p:pic>
        <p:nvPicPr>
          <p:cNvPr id="11" name="Picture 10" descr="07c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573016"/>
            <a:ext cx="900000" cy="658536"/>
          </a:xfrm>
          <a:prstGeom prst="rect">
            <a:avLst/>
          </a:prstGeom>
        </p:spPr>
      </p:pic>
      <p:pic>
        <p:nvPicPr>
          <p:cNvPr id="38" name="Picture 37" descr="34c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573016"/>
            <a:ext cx="900000" cy="658536"/>
          </a:xfrm>
          <a:prstGeom prst="rect">
            <a:avLst/>
          </a:prstGeom>
        </p:spPr>
      </p:pic>
      <p:pic>
        <p:nvPicPr>
          <p:cNvPr id="10" name="Picture 9" descr="06b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62552"/>
            <a:ext cx="900000" cy="658536"/>
          </a:xfrm>
          <a:prstGeom prst="rect">
            <a:avLst/>
          </a:prstGeom>
        </p:spPr>
      </p:pic>
      <p:pic>
        <p:nvPicPr>
          <p:cNvPr id="8" name="Picture 7" descr="04b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780928"/>
            <a:ext cx="900000" cy="658536"/>
          </a:xfrm>
          <a:prstGeom prst="rect">
            <a:avLst/>
          </a:prstGeom>
        </p:spPr>
      </p:pic>
      <p:pic>
        <p:nvPicPr>
          <p:cNvPr id="37" name="Picture 36" descr="33b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780928"/>
            <a:ext cx="900000" cy="658536"/>
          </a:xfrm>
          <a:prstGeom prst="rect">
            <a:avLst/>
          </a:prstGeom>
        </p:spPr>
      </p:pic>
      <p:pic>
        <p:nvPicPr>
          <p:cNvPr id="24" name="Picture 23" descr="20a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80928"/>
            <a:ext cx="900000" cy="658536"/>
          </a:xfrm>
          <a:prstGeom prst="rect">
            <a:avLst/>
          </a:prstGeom>
        </p:spPr>
      </p:pic>
      <p:pic>
        <p:nvPicPr>
          <p:cNvPr id="9" name="Picture 8" descr="05a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80928"/>
            <a:ext cx="900000" cy="658536"/>
          </a:xfrm>
          <a:prstGeom prst="rect">
            <a:avLst/>
          </a:prstGeom>
        </p:spPr>
      </p:pic>
      <p:pic>
        <p:nvPicPr>
          <p:cNvPr id="7" name="Picture 6" descr="03a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780928"/>
            <a:ext cx="900000" cy="658536"/>
          </a:xfrm>
          <a:prstGeom prst="rect">
            <a:avLst/>
          </a:prstGeom>
        </p:spPr>
      </p:pic>
      <p:pic>
        <p:nvPicPr>
          <p:cNvPr id="6" name="Picture 5" descr="02a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780928"/>
            <a:ext cx="900000" cy="658536"/>
          </a:xfrm>
          <a:prstGeom prst="rect">
            <a:avLst/>
          </a:prstGeom>
        </p:spPr>
      </p:pic>
      <p:pic>
        <p:nvPicPr>
          <p:cNvPr id="5" name="Picture 4" descr="01a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780928"/>
            <a:ext cx="900000" cy="658536"/>
          </a:xfrm>
          <a:prstGeom prst="rect">
            <a:avLst/>
          </a:prstGeom>
        </p:spPr>
      </p:pic>
      <p:pic>
        <p:nvPicPr>
          <p:cNvPr id="36" name="Picture 35" descr="32a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70464"/>
            <a:ext cx="900000" cy="658536"/>
          </a:xfrm>
          <a:prstGeom prst="rect">
            <a:avLst/>
          </a:prstGeom>
        </p:spPr>
      </p:pic>
      <p:pic>
        <p:nvPicPr>
          <p:cNvPr id="35" name="Picture 34" descr="31d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132" y="1988840"/>
            <a:ext cx="900000" cy="658536"/>
          </a:xfrm>
          <a:prstGeom prst="rect">
            <a:avLst/>
          </a:prstGeom>
        </p:spPr>
      </p:pic>
      <p:pic>
        <p:nvPicPr>
          <p:cNvPr id="34" name="Picture 33" descr="30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988840"/>
            <a:ext cx="900000" cy="658536"/>
          </a:xfrm>
          <a:prstGeom prst="rect">
            <a:avLst/>
          </a:prstGeom>
        </p:spPr>
      </p:pic>
      <p:pic>
        <p:nvPicPr>
          <p:cNvPr id="33" name="Picture 32" descr="29.pn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988840"/>
            <a:ext cx="900000" cy="658536"/>
          </a:xfrm>
          <a:prstGeom prst="rect">
            <a:avLst/>
          </a:prstGeom>
        </p:spPr>
      </p:pic>
      <p:pic>
        <p:nvPicPr>
          <p:cNvPr id="32" name="Picture 31" descr="28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88840"/>
            <a:ext cx="900000" cy="658536"/>
          </a:xfrm>
          <a:prstGeom prst="rect">
            <a:avLst/>
          </a:prstGeom>
        </p:spPr>
      </p:pic>
      <p:pic>
        <p:nvPicPr>
          <p:cNvPr id="31" name="Picture 30" descr="27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988840"/>
            <a:ext cx="900000" cy="658536"/>
          </a:xfrm>
          <a:prstGeom prst="rect">
            <a:avLst/>
          </a:prstGeom>
        </p:spPr>
      </p:pic>
      <p:pic>
        <p:nvPicPr>
          <p:cNvPr id="30" name="Picture 29" descr="26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988840"/>
            <a:ext cx="900000" cy="658536"/>
          </a:xfrm>
          <a:prstGeom prst="rect">
            <a:avLst/>
          </a:prstGeom>
        </p:spPr>
      </p:pic>
      <p:pic>
        <p:nvPicPr>
          <p:cNvPr id="29" name="Picture 28" descr="25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988840"/>
            <a:ext cx="900000" cy="658536"/>
          </a:xfrm>
          <a:prstGeom prst="rect">
            <a:avLst/>
          </a:prstGeom>
        </p:spPr>
      </p:pic>
      <p:pic>
        <p:nvPicPr>
          <p:cNvPr id="28" name="Picture 27" descr="24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88840"/>
            <a:ext cx="900000" cy="658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Story versus Narrative: Citizen Kane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64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146728"/>
            <a:ext cx="900000" cy="658536"/>
          </a:xfrm>
          <a:prstGeom prst="rect">
            <a:avLst/>
          </a:prstGeom>
        </p:spPr>
      </p:pic>
      <p:pic>
        <p:nvPicPr>
          <p:cNvPr id="43" name="Picture 42" descr="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5146728"/>
            <a:ext cx="900000" cy="658536"/>
          </a:xfrm>
          <a:prstGeom prst="rect">
            <a:avLst/>
          </a:prstGeom>
        </p:spPr>
      </p:pic>
      <p:pic>
        <p:nvPicPr>
          <p:cNvPr id="42" name="Picture 41" descr="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5146728"/>
            <a:ext cx="900000" cy="658536"/>
          </a:xfrm>
          <a:prstGeom prst="rect">
            <a:avLst/>
          </a:prstGeom>
        </p:spPr>
      </p:pic>
      <p:pic>
        <p:nvPicPr>
          <p:cNvPr id="41" name="Picture 40" descr="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146728"/>
            <a:ext cx="900000" cy="658536"/>
          </a:xfrm>
          <a:prstGeom prst="rect">
            <a:avLst/>
          </a:prstGeom>
        </p:spPr>
      </p:pic>
      <p:pic>
        <p:nvPicPr>
          <p:cNvPr id="27" name="Picture 26" descr="23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146728"/>
            <a:ext cx="900000" cy="658536"/>
          </a:xfrm>
          <a:prstGeom prst="rect">
            <a:avLst/>
          </a:prstGeom>
        </p:spPr>
      </p:pic>
      <p:pic>
        <p:nvPicPr>
          <p:cNvPr id="26" name="Picture 25" descr="22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5146728"/>
            <a:ext cx="900000" cy="658536"/>
          </a:xfrm>
          <a:prstGeom prst="rect">
            <a:avLst/>
          </a:prstGeom>
        </p:spPr>
      </p:pic>
      <p:pic>
        <p:nvPicPr>
          <p:cNvPr id="40" name="Picture 39" descr="36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146728"/>
            <a:ext cx="900000" cy="658536"/>
          </a:xfrm>
          <a:prstGeom prst="rect">
            <a:avLst/>
          </a:prstGeom>
        </p:spPr>
      </p:pic>
      <p:pic>
        <p:nvPicPr>
          <p:cNvPr id="25" name="Picture 24" descr="21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146728"/>
            <a:ext cx="900000" cy="658536"/>
          </a:xfrm>
          <a:prstGeom prst="rect">
            <a:avLst/>
          </a:prstGeom>
        </p:spPr>
      </p:pic>
      <p:pic>
        <p:nvPicPr>
          <p:cNvPr id="23" name="Picture 22" descr="19d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354640"/>
            <a:ext cx="900000" cy="658536"/>
          </a:xfrm>
          <a:prstGeom prst="rect">
            <a:avLst/>
          </a:prstGeom>
        </p:spPr>
      </p:pic>
      <p:pic>
        <p:nvPicPr>
          <p:cNvPr id="22" name="Picture 21" descr="18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354640"/>
            <a:ext cx="900000" cy="658536"/>
          </a:xfrm>
          <a:prstGeom prst="rect">
            <a:avLst/>
          </a:prstGeom>
        </p:spPr>
      </p:pic>
      <p:pic>
        <p:nvPicPr>
          <p:cNvPr id="19" name="Picture 18" descr="15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354640"/>
            <a:ext cx="900000" cy="658536"/>
          </a:xfrm>
          <a:prstGeom prst="rect">
            <a:avLst/>
          </a:prstGeom>
        </p:spPr>
      </p:pic>
      <p:pic>
        <p:nvPicPr>
          <p:cNvPr id="39" name="Picture 38" descr="35d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354640"/>
            <a:ext cx="900000" cy="658536"/>
          </a:xfrm>
          <a:prstGeom prst="rect">
            <a:avLst/>
          </a:prstGeom>
        </p:spPr>
      </p:pic>
      <p:pic>
        <p:nvPicPr>
          <p:cNvPr id="45" name="Picture 44" descr="17c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354640"/>
            <a:ext cx="900000" cy="658536"/>
          </a:xfrm>
          <a:prstGeom prst="rect">
            <a:avLst/>
          </a:prstGeom>
        </p:spPr>
      </p:pic>
      <p:pic>
        <p:nvPicPr>
          <p:cNvPr id="21" name="Picture 20" descr="17c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354640"/>
            <a:ext cx="900000" cy="658536"/>
          </a:xfrm>
          <a:prstGeom prst="rect">
            <a:avLst/>
          </a:prstGeom>
        </p:spPr>
      </p:pic>
      <p:pic>
        <p:nvPicPr>
          <p:cNvPr id="18" name="Picture 17" descr="14c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354640"/>
            <a:ext cx="900000" cy="658536"/>
          </a:xfrm>
          <a:prstGeom prst="rect">
            <a:avLst/>
          </a:prstGeom>
        </p:spPr>
      </p:pic>
      <p:pic>
        <p:nvPicPr>
          <p:cNvPr id="17" name="Picture 16" descr="13c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354640"/>
            <a:ext cx="900000" cy="658536"/>
          </a:xfrm>
          <a:prstGeom prst="rect">
            <a:avLst/>
          </a:prstGeom>
        </p:spPr>
      </p:pic>
      <p:pic>
        <p:nvPicPr>
          <p:cNvPr id="16" name="Picture 15" descr="12c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3573016"/>
            <a:ext cx="900000" cy="658536"/>
          </a:xfrm>
          <a:prstGeom prst="rect">
            <a:avLst/>
          </a:prstGeom>
        </p:spPr>
      </p:pic>
      <p:pic>
        <p:nvPicPr>
          <p:cNvPr id="15" name="Picture 14" descr="11c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573016"/>
            <a:ext cx="900000" cy="658536"/>
          </a:xfrm>
          <a:prstGeom prst="rect">
            <a:avLst/>
          </a:prstGeom>
        </p:spPr>
      </p:pic>
      <p:pic>
        <p:nvPicPr>
          <p:cNvPr id="14" name="Picture 13" descr="10c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573016"/>
            <a:ext cx="900000" cy="658536"/>
          </a:xfrm>
          <a:prstGeom prst="rect">
            <a:avLst/>
          </a:prstGeom>
        </p:spPr>
      </p:pic>
      <p:pic>
        <p:nvPicPr>
          <p:cNvPr id="13" name="Picture 12" descr="09c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73016"/>
            <a:ext cx="900000" cy="658536"/>
          </a:xfrm>
          <a:prstGeom prst="rect">
            <a:avLst/>
          </a:prstGeom>
        </p:spPr>
      </p:pic>
      <p:pic>
        <p:nvPicPr>
          <p:cNvPr id="12" name="Picture 11" descr="08c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573016"/>
            <a:ext cx="900000" cy="658536"/>
          </a:xfrm>
          <a:prstGeom prst="rect">
            <a:avLst/>
          </a:prstGeom>
        </p:spPr>
      </p:pic>
      <p:pic>
        <p:nvPicPr>
          <p:cNvPr id="11" name="Picture 10" descr="07c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573016"/>
            <a:ext cx="900000" cy="658536"/>
          </a:xfrm>
          <a:prstGeom prst="rect">
            <a:avLst/>
          </a:prstGeom>
        </p:spPr>
      </p:pic>
      <p:pic>
        <p:nvPicPr>
          <p:cNvPr id="38" name="Picture 37" descr="34c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573016"/>
            <a:ext cx="900000" cy="658536"/>
          </a:xfrm>
          <a:prstGeom prst="rect">
            <a:avLst/>
          </a:prstGeom>
        </p:spPr>
      </p:pic>
      <p:pic>
        <p:nvPicPr>
          <p:cNvPr id="10" name="Picture 9" descr="06b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62552"/>
            <a:ext cx="900000" cy="658536"/>
          </a:xfrm>
          <a:prstGeom prst="rect">
            <a:avLst/>
          </a:prstGeom>
        </p:spPr>
      </p:pic>
      <p:pic>
        <p:nvPicPr>
          <p:cNvPr id="8" name="Picture 7" descr="04b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780928"/>
            <a:ext cx="900000" cy="658536"/>
          </a:xfrm>
          <a:prstGeom prst="rect">
            <a:avLst/>
          </a:prstGeom>
        </p:spPr>
      </p:pic>
      <p:pic>
        <p:nvPicPr>
          <p:cNvPr id="37" name="Picture 36" descr="33b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780928"/>
            <a:ext cx="900000" cy="658536"/>
          </a:xfrm>
          <a:prstGeom prst="rect">
            <a:avLst/>
          </a:prstGeom>
        </p:spPr>
      </p:pic>
      <p:pic>
        <p:nvPicPr>
          <p:cNvPr id="24" name="Picture 23" descr="20a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80928"/>
            <a:ext cx="900000" cy="658536"/>
          </a:xfrm>
          <a:prstGeom prst="rect">
            <a:avLst/>
          </a:prstGeom>
        </p:spPr>
      </p:pic>
      <p:pic>
        <p:nvPicPr>
          <p:cNvPr id="9" name="Picture 8" descr="05a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80928"/>
            <a:ext cx="900000" cy="658536"/>
          </a:xfrm>
          <a:prstGeom prst="rect">
            <a:avLst/>
          </a:prstGeom>
        </p:spPr>
      </p:pic>
      <p:pic>
        <p:nvPicPr>
          <p:cNvPr id="7" name="Picture 6" descr="03a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780928"/>
            <a:ext cx="900000" cy="658536"/>
          </a:xfrm>
          <a:prstGeom prst="rect">
            <a:avLst/>
          </a:prstGeom>
        </p:spPr>
      </p:pic>
      <p:pic>
        <p:nvPicPr>
          <p:cNvPr id="6" name="Picture 5" descr="02a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780928"/>
            <a:ext cx="900000" cy="658536"/>
          </a:xfrm>
          <a:prstGeom prst="rect">
            <a:avLst/>
          </a:prstGeom>
        </p:spPr>
      </p:pic>
      <p:pic>
        <p:nvPicPr>
          <p:cNvPr id="5" name="Picture 4" descr="01a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780928"/>
            <a:ext cx="900000" cy="658536"/>
          </a:xfrm>
          <a:prstGeom prst="rect">
            <a:avLst/>
          </a:prstGeom>
        </p:spPr>
      </p:pic>
      <p:pic>
        <p:nvPicPr>
          <p:cNvPr id="36" name="Picture 35" descr="32a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70464"/>
            <a:ext cx="900000" cy="658536"/>
          </a:xfrm>
          <a:prstGeom prst="rect">
            <a:avLst/>
          </a:prstGeom>
        </p:spPr>
      </p:pic>
      <p:pic>
        <p:nvPicPr>
          <p:cNvPr id="35" name="Picture 34" descr="31d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132" y="1988840"/>
            <a:ext cx="900000" cy="658536"/>
          </a:xfrm>
          <a:prstGeom prst="rect">
            <a:avLst/>
          </a:prstGeom>
        </p:spPr>
      </p:pic>
      <p:pic>
        <p:nvPicPr>
          <p:cNvPr id="34" name="Picture 33" descr="30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988840"/>
            <a:ext cx="900000" cy="658536"/>
          </a:xfrm>
          <a:prstGeom prst="rect">
            <a:avLst/>
          </a:prstGeom>
        </p:spPr>
      </p:pic>
      <p:pic>
        <p:nvPicPr>
          <p:cNvPr id="33" name="Picture 32" descr="29.pn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988840"/>
            <a:ext cx="900000" cy="658536"/>
          </a:xfrm>
          <a:prstGeom prst="rect">
            <a:avLst/>
          </a:prstGeom>
        </p:spPr>
      </p:pic>
      <p:pic>
        <p:nvPicPr>
          <p:cNvPr id="32" name="Picture 31" descr="28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88840"/>
            <a:ext cx="900000" cy="658536"/>
          </a:xfrm>
          <a:prstGeom prst="rect">
            <a:avLst/>
          </a:prstGeom>
        </p:spPr>
      </p:pic>
      <p:pic>
        <p:nvPicPr>
          <p:cNvPr id="31" name="Picture 30" descr="27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988840"/>
            <a:ext cx="900000" cy="658536"/>
          </a:xfrm>
          <a:prstGeom prst="rect">
            <a:avLst/>
          </a:prstGeom>
        </p:spPr>
      </p:pic>
      <p:pic>
        <p:nvPicPr>
          <p:cNvPr id="30" name="Picture 29" descr="26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988840"/>
            <a:ext cx="900000" cy="658536"/>
          </a:xfrm>
          <a:prstGeom prst="rect">
            <a:avLst/>
          </a:prstGeom>
        </p:spPr>
      </p:pic>
      <p:pic>
        <p:nvPicPr>
          <p:cNvPr id="29" name="Picture 28" descr="25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988840"/>
            <a:ext cx="900000" cy="658536"/>
          </a:xfrm>
          <a:prstGeom prst="rect">
            <a:avLst/>
          </a:prstGeom>
        </p:spPr>
      </p:pic>
      <p:pic>
        <p:nvPicPr>
          <p:cNvPr id="28" name="Picture 27" descr="24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88840"/>
            <a:ext cx="900000" cy="658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Story versus Narrative: Citizen Kane</a:t>
            </a:r>
            <a:endParaRPr lang="en-US" dirty="0"/>
          </a:p>
        </p:txBody>
      </p:sp>
      <p:pic>
        <p:nvPicPr>
          <p:cNvPr id="46" name="Picture 45" descr="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47" name="Picture 46" descr="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48" name="Picture 47" descr="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49" name="Picture 48" descr="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50" name="Picture 49" descr="23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51" name="Picture 50" descr="22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52" name="Picture 51" descr="36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53" name="Picture 52" descr="21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54" name="Picture 53" descr="19d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55" name="Picture 54" descr="18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56" name="Picture 55" descr="15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57" name="Picture 56" descr="35d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58" name="Picture 57" descr="17c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59" name="Picture 58" descr="17c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60" name="Picture 59" descr="14c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61" name="Picture 60" descr="13c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62" name="Picture 61" descr="12c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63" name="Picture 62" descr="11c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64" name="Picture 63" descr="10c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65" name="Picture 64" descr="09c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66" name="Picture 65" descr="08c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67" name="Picture 66" descr="07c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68" name="Picture 67" descr="34c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69" name="Picture 68" descr="06b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70" name="Picture 69" descr="04b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71" name="Picture 70" descr="33b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72" name="Picture 71" descr="20a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73" name="Picture 72" descr="05a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74" name="Picture 73" descr="03a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75" name="Picture 74" descr="02a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76" name="Picture 75" descr="01a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77" name="Picture 76" descr="32a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78" name="Picture 77" descr="31d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124" y="1711272"/>
            <a:ext cx="5976000" cy="4372679"/>
          </a:xfrm>
          <a:prstGeom prst="rect">
            <a:avLst/>
          </a:prstGeom>
        </p:spPr>
      </p:pic>
      <p:pic>
        <p:nvPicPr>
          <p:cNvPr id="79" name="Picture 78" descr="30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80" name="Picture 79" descr="29.pn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81" name="Picture 80" descr="28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82" name="Picture 81" descr="27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83" name="Picture 82" descr="26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84" name="Picture 83" descr="25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85" name="Picture 84" descr="24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94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260104" y="1682750"/>
            <a:ext cx="4095600" cy="639762"/>
          </a:xfrm>
        </p:spPr>
        <p:txBody>
          <a:bodyPr/>
          <a:lstStyle/>
          <a:p>
            <a:r>
              <a:rPr lang="en-US" dirty="0" smtClean="0"/>
              <a:t>Psycho (1960)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5660503" y="1682750"/>
            <a:ext cx="2151857" cy="639762"/>
          </a:xfrm>
        </p:spPr>
        <p:txBody>
          <a:bodyPr/>
          <a:lstStyle/>
          <a:p>
            <a:r>
              <a:rPr lang="en-US" dirty="0" smtClean="0"/>
              <a:t>Psycho (1998)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Narrative versus Text: Psycho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5272088"/>
            <a:ext cx="2281654" cy="12674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2348880"/>
            <a:ext cx="2245609" cy="1295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632" y="3725502"/>
            <a:ext cx="2629743" cy="14726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4864" r="6228"/>
          <a:stretch/>
        </p:blipFill>
        <p:spPr>
          <a:xfrm>
            <a:off x="5580112" y="3732979"/>
            <a:ext cx="2286000" cy="14398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9632" y="2348880"/>
            <a:ext cx="2645191" cy="1296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9632" y="5301208"/>
            <a:ext cx="2664297" cy="128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99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Hypertext Fiction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nealy</a:t>
            </a:r>
            <a:r>
              <a:rPr lang="en-US" dirty="0"/>
              <a:t>-j/4579505879/</a:t>
            </a:r>
          </a:p>
        </p:txBody>
      </p:sp>
    </p:spTree>
    <p:extLst>
      <p:ext uri="{BB962C8B-B14F-4D97-AF65-F5344CB8AC3E}">
        <p14:creationId xmlns:p14="http://schemas.microsoft.com/office/powerpoint/2010/main" val="345090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Working Definition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4385" r="4385"/>
          <a:stretch/>
        </p:blipFill>
        <p:spPr>
          <a:xfrm>
            <a:off x="323850" y="1682750"/>
            <a:ext cx="4095750" cy="4489450"/>
          </a:xfrm>
        </p:spPr>
      </p:pic>
      <p:sp>
        <p:nvSpPr>
          <p:cNvPr id="10" name="Rounded Rectangular Callout 9"/>
          <p:cNvSpPr/>
          <p:nvPr/>
        </p:nvSpPr>
        <p:spPr bwMode="auto">
          <a:xfrm>
            <a:off x="4644008" y="1556792"/>
            <a:ext cx="4176464" cy="2808312"/>
          </a:xfrm>
          <a:prstGeom prst="wedgeRoundRectCallout">
            <a:avLst>
              <a:gd name="adj1" fmla="val -57440"/>
              <a:gd name="adj2" fmla="val 63888"/>
              <a:gd name="adj3" fmla="val 16667"/>
            </a:avLst>
          </a:prstGeom>
          <a:noFill/>
          <a:ln w="25400" cap="sq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sz="2000" dirty="0">
                <a:latin typeface="Georgia"/>
                <a:cs typeface="Georgia"/>
              </a:rPr>
              <a:t>By </a:t>
            </a:r>
            <a:r>
              <a:rPr lang="en-US" sz="2000" dirty="0" smtClean="0">
                <a:latin typeface="Georgia"/>
                <a:cs typeface="Georgia"/>
              </a:rPr>
              <a:t>‘hypertext’, </a:t>
            </a:r>
            <a:r>
              <a:rPr lang="en-US" sz="2000" dirty="0">
                <a:latin typeface="Georgia"/>
                <a:cs typeface="Georgia"/>
              </a:rPr>
              <a:t>I mean non-sequential writing -</a:t>
            </a:r>
            <a:r>
              <a:rPr lang="en-US" sz="2000" dirty="0" smtClean="0">
                <a:latin typeface="Georgia"/>
                <a:cs typeface="Georgia"/>
              </a:rPr>
              <a:t> </a:t>
            </a:r>
            <a:r>
              <a:rPr lang="en-US" sz="2000" dirty="0">
                <a:latin typeface="Georgia"/>
                <a:cs typeface="Georgia"/>
              </a:rPr>
              <a:t>text that branches and allows choices to the reader, best read at an interactive screen. As popularly conceived, this is a series of text chunks connected by links which offer the reader different pathways.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orgia"/>
              <a:ea typeface="ＭＳ Ｐゴシック" pitchFamily="-106" charset="-128"/>
              <a:cs typeface="Georgi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6258798"/>
            <a:ext cx="6215945" cy="33855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 smtClean="0">
                <a:latin typeface="Georgia"/>
                <a:cs typeface="Georgia"/>
              </a:rPr>
              <a:t>Nelson, T.H. (1981) </a:t>
            </a:r>
            <a:r>
              <a:rPr lang="en-US" sz="1600" i="1" dirty="0" smtClean="0">
                <a:latin typeface="Georgia"/>
                <a:cs typeface="Georgia"/>
              </a:rPr>
              <a:t>Literary Machines</a:t>
            </a:r>
            <a:r>
              <a:rPr lang="en-US" sz="1600" dirty="0" smtClean="0">
                <a:latin typeface="Georgia"/>
                <a:cs typeface="Georgia"/>
              </a:rPr>
              <a:t>, Sausalito, CA: Mindful Press.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55261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Hypertext Fiction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A selection:</a:t>
            </a:r>
          </a:p>
          <a:p>
            <a:pPr lvl="1"/>
            <a:r>
              <a:rPr lang="en-US" dirty="0" smtClean="0"/>
              <a:t>Michael Joyce (1987) - </a:t>
            </a:r>
            <a:r>
              <a:rPr lang="en-US" i="1" dirty="0"/>
              <a:t>a</a:t>
            </a:r>
            <a:r>
              <a:rPr lang="en-US" i="1" dirty="0" smtClean="0"/>
              <a:t>fternoon, a </a:t>
            </a:r>
            <a:r>
              <a:rPr lang="en-US" i="1" dirty="0"/>
              <a:t>s</a:t>
            </a:r>
            <a:r>
              <a:rPr lang="en-US" i="1" dirty="0" smtClean="0"/>
              <a:t>tory</a:t>
            </a:r>
          </a:p>
          <a:p>
            <a:pPr lvl="1"/>
            <a:r>
              <a:rPr lang="en-US" dirty="0" smtClean="0"/>
              <a:t>Stuart </a:t>
            </a:r>
            <a:r>
              <a:rPr lang="en-US" dirty="0" err="1" smtClean="0"/>
              <a:t>Moulthrop</a:t>
            </a:r>
            <a:r>
              <a:rPr lang="en-US" dirty="0"/>
              <a:t> </a:t>
            </a:r>
            <a:r>
              <a:rPr lang="en-US" dirty="0" smtClean="0"/>
              <a:t>(1992) </a:t>
            </a:r>
            <a:r>
              <a:rPr lang="en-US" i="1" dirty="0" smtClean="0"/>
              <a:t>- Victory Garden</a:t>
            </a:r>
          </a:p>
          <a:p>
            <a:pPr lvl="1"/>
            <a:r>
              <a:rPr lang="en-US" dirty="0" smtClean="0"/>
              <a:t>Geoff Ryman (1996) - </a:t>
            </a:r>
            <a:r>
              <a:rPr lang="en-US" i="1" dirty="0" smtClean="0"/>
              <a:t>253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3769320"/>
            <a:ext cx="2323976" cy="23239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4869160"/>
            <a:ext cx="3683372" cy="13918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4005064"/>
            <a:ext cx="1905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6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i="1" dirty="0"/>
              <a:t>"I want to say I may have seen my son die this morning</a:t>
            </a:r>
            <a:r>
              <a:rPr lang="en-US" i="1" dirty="0" smtClean="0"/>
              <a:t>.”</a:t>
            </a:r>
          </a:p>
          <a:p>
            <a:pPr marL="90000" indent="0">
              <a:buNone/>
            </a:pPr>
            <a:r>
              <a:rPr lang="en-US" dirty="0" smtClean="0"/>
              <a:t>Non-linear </a:t>
            </a:r>
            <a:r>
              <a:rPr lang="en-US" i="1" dirty="0" smtClean="0"/>
              <a:t>narrative </a:t>
            </a:r>
            <a:r>
              <a:rPr lang="en-US" dirty="0" smtClean="0"/>
              <a:t>with default path</a:t>
            </a:r>
          </a:p>
          <a:p>
            <a:r>
              <a:rPr lang="en-US" dirty="0" smtClean="0"/>
              <a:t>Notecard-like </a:t>
            </a:r>
            <a:r>
              <a:rPr lang="en-US" dirty="0" err="1" smtClean="0"/>
              <a:t>lexias</a:t>
            </a:r>
            <a:endParaRPr lang="en-US" dirty="0" smtClean="0"/>
          </a:p>
          <a:p>
            <a:r>
              <a:rPr lang="en-US" dirty="0" smtClean="0"/>
              <a:t>No explicit anchors; all words are anchors</a:t>
            </a:r>
          </a:p>
          <a:p>
            <a:r>
              <a:rPr lang="en-US" dirty="0" smtClean="0"/>
              <a:t>Built as demonstration of the hypertext authoring system </a:t>
            </a:r>
            <a:r>
              <a:rPr lang="en-US" i="1" dirty="0" err="1" smtClean="0"/>
              <a:t>Storyspace</a:t>
            </a:r>
            <a:endParaRPr lang="en-US" i="1" dirty="0"/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32053" b="-32053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fternoon, a story (1987)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3528" y="6258798"/>
            <a:ext cx="8579272" cy="338554"/>
          </a:xfrm>
          <a:prstGeom prst="rect">
            <a:avLst/>
          </a:prstGeom>
          <a:noFill/>
        </p:spPr>
        <p:txBody>
          <a:bodyPr wrap="none" lIns="0" rIns="0" rtlCol="0" anchor="b">
            <a:noAutofit/>
          </a:bodyPr>
          <a:lstStyle/>
          <a:p>
            <a:pPr algn="just"/>
            <a:r>
              <a:rPr lang="en-US" sz="1600" dirty="0" smtClean="0">
                <a:latin typeface="Georgia"/>
                <a:cs typeface="Georgia"/>
              </a:rPr>
              <a:t>Joyce, M. (1990) </a:t>
            </a:r>
            <a:r>
              <a:rPr lang="en-US" sz="1600" i="1" dirty="0" smtClean="0">
                <a:latin typeface="Georgia"/>
                <a:cs typeface="Georgia"/>
              </a:rPr>
              <a:t>afternoon, a story</a:t>
            </a:r>
            <a:r>
              <a:rPr lang="en-US" sz="1600" dirty="0" smtClean="0">
                <a:latin typeface="Georgia"/>
                <a:cs typeface="Georgia"/>
              </a:rPr>
              <a:t>. Watertown, MA: </a:t>
            </a:r>
            <a:r>
              <a:rPr lang="en-US" sz="1600" dirty="0" err="1" smtClean="0">
                <a:latin typeface="Georgia"/>
                <a:cs typeface="Georgia"/>
              </a:rPr>
              <a:t>Eastgate</a:t>
            </a:r>
            <a:r>
              <a:rPr lang="en-US" sz="1600" dirty="0" smtClean="0">
                <a:latin typeface="Georgia"/>
                <a:cs typeface="Georgia"/>
              </a:rPr>
              <a:t> Systems.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230736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Follows a central character (Emily) and the interactions of those connected with her, set during Gulf War I.</a:t>
            </a:r>
          </a:p>
          <a:p>
            <a:pPr marL="90000" indent="0">
              <a:buNone/>
            </a:pPr>
            <a:r>
              <a:rPr lang="en-US" dirty="0" smtClean="0"/>
              <a:t>Multiple non-linear </a:t>
            </a:r>
            <a:r>
              <a:rPr lang="en-US" i="1" dirty="0" smtClean="0"/>
              <a:t>narratives</a:t>
            </a:r>
            <a:r>
              <a:rPr lang="en-US" dirty="0" smtClean="0"/>
              <a:t> with default paths</a:t>
            </a:r>
          </a:p>
          <a:p>
            <a:r>
              <a:rPr lang="en-US" dirty="0"/>
              <a:t>A</a:t>
            </a:r>
            <a:r>
              <a:rPr lang="en-US" dirty="0" smtClean="0"/>
              <a:t>nchors indicate branches to other narratives</a:t>
            </a:r>
            <a:br>
              <a:rPr lang="en-US" dirty="0" smtClean="0"/>
            </a:br>
            <a:r>
              <a:rPr lang="en-US" dirty="0" smtClean="0"/>
              <a:t>(initially hidden, but can be made explicit)</a:t>
            </a:r>
          </a:p>
          <a:p>
            <a:r>
              <a:rPr lang="en-US" dirty="0" smtClean="0"/>
              <a:t>Provides a taxonomic overview map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31575" b="-31575"/>
          <a:stretch>
            <a:fillRect/>
          </a:stretch>
        </p:blipFill>
        <p:spPr/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Victory Garden (1992)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6258798"/>
            <a:ext cx="8579272" cy="338554"/>
          </a:xfrm>
          <a:prstGeom prst="rect">
            <a:avLst/>
          </a:prstGeom>
          <a:noFill/>
        </p:spPr>
        <p:txBody>
          <a:bodyPr wrap="none" lIns="0" rIns="0" rtlCol="0" anchor="b">
            <a:noAutofit/>
          </a:bodyPr>
          <a:lstStyle/>
          <a:p>
            <a:pPr algn="just"/>
            <a:r>
              <a:rPr lang="en-US" sz="1600" dirty="0" err="1" smtClean="0">
                <a:latin typeface="Georgia"/>
                <a:cs typeface="Georgia"/>
              </a:rPr>
              <a:t>Moulthrop</a:t>
            </a:r>
            <a:r>
              <a:rPr lang="en-US" sz="1600" dirty="0" smtClean="0">
                <a:latin typeface="Georgia"/>
                <a:cs typeface="Georgia"/>
              </a:rPr>
              <a:t>, </a:t>
            </a:r>
            <a:r>
              <a:rPr lang="en-US" sz="1600" dirty="0">
                <a:latin typeface="Georgia"/>
                <a:cs typeface="Georgia"/>
              </a:rPr>
              <a:t>S</a:t>
            </a:r>
            <a:r>
              <a:rPr lang="en-US" sz="1600" dirty="0" smtClean="0">
                <a:latin typeface="Georgia"/>
                <a:cs typeface="Georgia"/>
              </a:rPr>
              <a:t>. (1992) </a:t>
            </a:r>
            <a:r>
              <a:rPr lang="en-US" sz="1600" i="1" dirty="0" smtClean="0">
                <a:latin typeface="Georgia"/>
                <a:cs typeface="Georgia"/>
              </a:rPr>
              <a:t>Victory Garden</a:t>
            </a:r>
            <a:r>
              <a:rPr lang="en-US" sz="1600" dirty="0" smtClean="0">
                <a:latin typeface="Georgia"/>
                <a:cs typeface="Georgia"/>
              </a:rPr>
              <a:t>. Watertown, MA: </a:t>
            </a:r>
            <a:r>
              <a:rPr lang="en-US" sz="1600" dirty="0" err="1" smtClean="0">
                <a:latin typeface="Georgia"/>
                <a:cs typeface="Georgia"/>
              </a:rPr>
              <a:t>Eastgate</a:t>
            </a:r>
            <a:r>
              <a:rPr lang="en-US" sz="1600" dirty="0" smtClean="0">
                <a:latin typeface="Georgia"/>
                <a:cs typeface="Georgia"/>
              </a:rPr>
              <a:t> Systems.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27249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Descriptions of the 253 occupants (passengers plus driver) of a London Underground train</a:t>
            </a:r>
          </a:p>
          <a:p>
            <a:pPr marL="90000" indent="0">
              <a:buNone/>
            </a:pPr>
            <a:r>
              <a:rPr lang="en-US" dirty="0" smtClean="0"/>
              <a:t>Extensive cross-referencing and footnotes support a non-linear </a:t>
            </a:r>
            <a:r>
              <a:rPr lang="en-US" i="1" dirty="0" smtClean="0"/>
              <a:t>narrative</a:t>
            </a:r>
          </a:p>
          <a:p>
            <a:r>
              <a:rPr lang="en-US" dirty="0" smtClean="0"/>
              <a:t>Each description is 253 words long</a:t>
            </a:r>
          </a:p>
          <a:p>
            <a:r>
              <a:rPr lang="en-US" dirty="0" smtClean="0"/>
              <a:t>Originally </a:t>
            </a:r>
            <a:r>
              <a:rPr lang="en-US" dirty="0"/>
              <a:t>published on the Web</a:t>
            </a:r>
          </a:p>
          <a:p>
            <a:endParaRPr lang="en-US" dirty="0" smtClean="0"/>
          </a:p>
          <a:p>
            <a:pPr marL="90000" indent="0">
              <a:buNone/>
            </a:pP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19434" r="-19434"/>
          <a:stretch>
            <a:fillRect/>
          </a:stretch>
        </p:blipFill>
        <p:spPr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253 (1996)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6258798"/>
            <a:ext cx="8579272" cy="338554"/>
          </a:xfrm>
          <a:prstGeom prst="rect">
            <a:avLst/>
          </a:prstGeom>
          <a:noFill/>
        </p:spPr>
        <p:txBody>
          <a:bodyPr wrap="none" lIns="0" rIns="0" rtlCol="0" anchor="b">
            <a:noAutofit/>
          </a:bodyPr>
          <a:lstStyle/>
          <a:p>
            <a:pPr algn="just"/>
            <a:r>
              <a:rPr lang="en-US" sz="1600" dirty="0" smtClean="0">
                <a:latin typeface="Georgia"/>
                <a:cs typeface="Georgia"/>
              </a:rPr>
              <a:t>Ryman, G. (1998) </a:t>
            </a:r>
            <a:r>
              <a:rPr lang="en-US" sz="1600" i="1" dirty="0" smtClean="0">
                <a:latin typeface="Georgia"/>
                <a:cs typeface="Georgia"/>
              </a:rPr>
              <a:t>253: the print remix</a:t>
            </a:r>
            <a:r>
              <a:rPr lang="en-US" sz="1600" dirty="0" smtClean="0">
                <a:latin typeface="Georgia"/>
                <a:cs typeface="Georgia"/>
              </a:rPr>
              <a:t>. London: Flamingo.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42231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Hypertext Fiction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Academic study concentrates on literary hypertext </a:t>
            </a:r>
            <a:br>
              <a:rPr lang="en-US" dirty="0" smtClean="0"/>
            </a:br>
            <a:r>
              <a:rPr lang="en-US" dirty="0" smtClean="0"/>
              <a:t>(c.f. literary fiction)</a:t>
            </a:r>
          </a:p>
          <a:p>
            <a:pPr lvl="1"/>
            <a:r>
              <a:rPr lang="en-US" dirty="0" smtClean="0"/>
              <a:t>Typified by non-linear </a:t>
            </a:r>
            <a:r>
              <a:rPr lang="en-US" i="1" dirty="0" smtClean="0"/>
              <a:t>narratives</a:t>
            </a:r>
            <a:r>
              <a:rPr lang="en-US" dirty="0" smtClean="0"/>
              <a:t>,</a:t>
            </a:r>
            <a:r>
              <a:rPr lang="en-US" i="1" dirty="0" smtClean="0"/>
              <a:t> </a:t>
            </a:r>
            <a:r>
              <a:rPr lang="en-US" dirty="0" smtClean="0"/>
              <a:t>rather than non-linear </a:t>
            </a:r>
            <a:r>
              <a:rPr lang="en-US" i="1" dirty="0" smtClean="0"/>
              <a:t>stories</a:t>
            </a:r>
          </a:p>
          <a:p>
            <a:endParaRPr lang="en-US" dirty="0" smtClean="0"/>
          </a:p>
          <a:p>
            <a:pPr marL="90000" indent="0">
              <a:buNone/>
            </a:pPr>
            <a:r>
              <a:rPr lang="en-US" dirty="0" smtClean="0"/>
              <a:t>What about the hypertext equivalent of genre or popular fiction?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14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Third person narrative</a:t>
            </a:r>
          </a:p>
          <a:p>
            <a:pPr marL="90000" indent="0">
              <a:buNone/>
            </a:pPr>
            <a:r>
              <a:rPr lang="en-US" dirty="0" smtClean="0"/>
              <a:t>Coarse-grained, non-linear </a:t>
            </a:r>
            <a:r>
              <a:rPr lang="en-US" i="1" dirty="0" smtClean="0"/>
              <a:t>story</a:t>
            </a:r>
          </a:p>
          <a:p>
            <a:pPr lvl="1"/>
            <a:r>
              <a:rPr lang="en-US" dirty="0" smtClean="0"/>
              <a:t>Multi-page </a:t>
            </a:r>
            <a:r>
              <a:rPr lang="en-US" dirty="0" err="1" smtClean="0"/>
              <a:t>lexias</a:t>
            </a:r>
            <a:r>
              <a:rPr lang="en-US" dirty="0" smtClean="0"/>
              <a:t> corresponding to episodes in Les’ life</a:t>
            </a:r>
          </a:p>
          <a:p>
            <a:pPr lvl="1"/>
            <a:r>
              <a:rPr lang="en-US" dirty="0" smtClean="0"/>
              <a:t>Each episode concludes with an explicit choice for the reader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4" descr="luckyles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66" r="-17166"/>
          <a:stretch>
            <a:fillRect/>
          </a:stretch>
        </p:blipFill>
        <p:spPr>
          <a:xfrm>
            <a:off x="4724400" y="1682751"/>
            <a:ext cx="4095600" cy="426653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Lucky Les (1967)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6258798"/>
            <a:ext cx="8579272" cy="338554"/>
          </a:xfrm>
          <a:prstGeom prst="rect">
            <a:avLst/>
          </a:prstGeom>
          <a:noFill/>
        </p:spPr>
        <p:txBody>
          <a:bodyPr wrap="none" lIns="0" rIns="0" rtlCol="0" anchor="b">
            <a:noAutofit/>
          </a:bodyPr>
          <a:lstStyle/>
          <a:p>
            <a:pPr algn="just"/>
            <a:r>
              <a:rPr lang="en-US" sz="1600" dirty="0" err="1" smtClean="0">
                <a:latin typeface="Georgia"/>
                <a:cs typeface="Georgia"/>
              </a:rPr>
              <a:t>Hildick</a:t>
            </a:r>
            <a:r>
              <a:rPr lang="en-US" sz="1600" dirty="0" smtClean="0">
                <a:latin typeface="Georgia"/>
                <a:cs typeface="Georgia"/>
              </a:rPr>
              <a:t>, E.W. (1967) </a:t>
            </a:r>
            <a:r>
              <a:rPr lang="en-US" sz="1600" i="1" dirty="0" smtClean="0">
                <a:latin typeface="Georgia"/>
                <a:cs typeface="Georgia"/>
              </a:rPr>
              <a:t>Lucky Les: the adventures of a cat of five tales</a:t>
            </a:r>
            <a:r>
              <a:rPr lang="en-US" sz="1600" dirty="0" smtClean="0">
                <a:latin typeface="Georgia"/>
                <a:cs typeface="Georgia"/>
              </a:rPr>
              <a:t>, Leicester: </a:t>
            </a:r>
            <a:r>
              <a:rPr lang="en-US" sz="1600" dirty="0" err="1" smtClean="0">
                <a:latin typeface="Georgia"/>
                <a:cs typeface="Georgia"/>
              </a:rPr>
              <a:t>Brockhampton</a:t>
            </a:r>
            <a:r>
              <a:rPr lang="en-US" sz="1600" dirty="0" smtClean="0">
                <a:latin typeface="Georgia"/>
                <a:cs typeface="Georgia"/>
              </a:rPr>
              <a:t> </a:t>
            </a:r>
          </a:p>
          <a:p>
            <a:pPr algn="just"/>
            <a:r>
              <a:rPr lang="en-US" sz="1600" dirty="0" smtClean="0">
                <a:latin typeface="Georgia"/>
                <a:cs typeface="Georgia"/>
              </a:rPr>
              <a:t>Press. 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30804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Second person narrative</a:t>
            </a:r>
          </a:p>
          <a:p>
            <a:pPr marL="90000" indent="0">
              <a:buNone/>
            </a:pPr>
            <a:r>
              <a:rPr lang="en-US" dirty="0" smtClean="0"/>
              <a:t>Again, non-linear </a:t>
            </a:r>
            <a:r>
              <a:rPr lang="en-US" i="1" dirty="0" smtClean="0"/>
              <a:t>story</a:t>
            </a:r>
          </a:p>
          <a:p>
            <a:pPr lvl="1"/>
            <a:r>
              <a:rPr lang="en-US" dirty="0" smtClean="0"/>
              <a:t>Single page </a:t>
            </a:r>
            <a:r>
              <a:rPr lang="en-US" dirty="0" err="1" smtClean="0"/>
              <a:t>lexias</a:t>
            </a:r>
            <a:endParaRPr lang="en-US" dirty="0" smtClean="0"/>
          </a:p>
          <a:p>
            <a:pPr lvl="1"/>
            <a:r>
              <a:rPr lang="en-US" dirty="0" smtClean="0"/>
              <a:t>Numbered pages </a:t>
            </a:r>
            <a:br>
              <a:rPr lang="en-US" dirty="0" smtClean="0"/>
            </a:br>
            <a:r>
              <a:rPr lang="en-US" dirty="0" smtClean="0"/>
              <a:t>with explicit </a:t>
            </a:r>
            <a:br>
              <a:rPr lang="en-US" dirty="0" smtClean="0"/>
            </a:br>
            <a:r>
              <a:rPr lang="en-US" dirty="0" smtClean="0"/>
              <a:t>choices</a:t>
            </a:r>
          </a:p>
          <a:p>
            <a:pPr marL="90000" indent="0">
              <a:buNone/>
            </a:pPr>
            <a:endParaRPr lang="en-US" dirty="0"/>
          </a:p>
          <a:p>
            <a:pPr marL="90000" indent="0">
              <a:buNone/>
            </a:pPr>
            <a:r>
              <a:rPr lang="en-US" dirty="0" smtClean="0"/>
              <a:t>See </a:t>
            </a:r>
            <a:r>
              <a:rPr lang="en-US" dirty="0"/>
              <a:t>also interactive</a:t>
            </a:r>
            <a:br>
              <a:rPr lang="en-US" dirty="0"/>
            </a:br>
            <a:r>
              <a:rPr lang="en-US" dirty="0"/>
              <a:t>fiction (Colossal Cave/</a:t>
            </a:r>
            <a:br>
              <a:rPr lang="en-US" dirty="0"/>
            </a:br>
            <a:r>
              <a:rPr lang="en-US" dirty="0"/>
              <a:t>Advent, </a:t>
            </a:r>
            <a:r>
              <a:rPr lang="en-US" dirty="0" err="1"/>
              <a:t>etc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4074" b="48788"/>
          <a:stretch/>
        </p:blipFill>
        <p:spPr>
          <a:xfrm>
            <a:off x="4716463" y="1700213"/>
            <a:ext cx="4095750" cy="3149867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Choose Your Own Adventure (1979-)</a:t>
            </a:r>
            <a:endParaRPr lang="en-US" dirty="0"/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3"/>
          <a:srcRect l="-330" t="75542" r="330" b="3835"/>
          <a:stretch/>
        </p:blipFill>
        <p:spPr bwMode="auto">
          <a:xfrm>
            <a:off x="4716016" y="4797152"/>
            <a:ext cx="4095750" cy="1378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74644">
            <a:off x="3341219" y="3386419"/>
            <a:ext cx="1577421" cy="26421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23528" y="6258798"/>
            <a:ext cx="8579272" cy="338554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pPr algn="just"/>
            <a:r>
              <a:rPr lang="en-US" sz="1600" dirty="0" smtClean="0">
                <a:latin typeface="Georgia"/>
                <a:cs typeface="Georgia"/>
              </a:rPr>
              <a:t>Montgomery, R.A. (1979) </a:t>
            </a:r>
            <a:r>
              <a:rPr lang="en-US" sz="1600" i="1" dirty="0" smtClean="0">
                <a:latin typeface="Georgia"/>
                <a:cs typeface="Georgia"/>
              </a:rPr>
              <a:t>Journey Under the Sea</a:t>
            </a:r>
            <a:r>
              <a:rPr lang="en-US" sz="1600" dirty="0" smtClean="0">
                <a:latin typeface="Georgia"/>
                <a:cs typeface="Georgia"/>
              </a:rPr>
              <a:t>. New York: Bantam Books.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62660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YO-2-Flowchart_8.pdf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7" t="9507" r="205" b="29289"/>
          <a:stretch/>
        </p:blipFill>
        <p:spPr>
          <a:xfrm>
            <a:off x="395536" y="237404"/>
            <a:ext cx="8064896" cy="6380018"/>
          </a:xfrm>
        </p:spPr>
      </p:pic>
    </p:spTree>
    <p:extLst>
      <p:ext uri="{BB962C8B-B14F-4D97-AF65-F5344CB8AC3E}">
        <p14:creationId xmlns:p14="http://schemas.microsoft.com/office/powerpoint/2010/main" val="129691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Increasing sophistication – not a children’s book!</a:t>
            </a:r>
          </a:p>
          <a:p>
            <a:pPr lvl="1"/>
            <a:r>
              <a:rPr lang="en-US" dirty="0" err="1" smtClean="0"/>
              <a:t>Lexias</a:t>
            </a:r>
            <a:r>
              <a:rPr lang="en-US" dirty="0" smtClean="0"/>
              <a:t> vary in size from a paragraph of a few sentences to several pages</a:t>
            </a:r>
          </a:p>
          <a:p>
            <a:pPr lvl="1"/>
            <a:r>
              <a:rPr lang="en-US" dirty="0" smtClean="0"/>
              <a:t>Non-linear </a:t>
            </a:r>
            <a:r>
              <a:rPr lang="en-US" i="1" dirty="0" smtClean="0"/>
              <a:t>story</a:t>
            </a:r>
            <a:r>
              <a:rPr lang="en-US" dirty="0" smtClean="0"/>
              <a:t>, but with an additional </a:t>
            </a:r>
            <a:r>
              <a:rPr lang="en-US" i="1" dirty="0" smtClean="0"/>
              <a:t>narrative</a:t>
            </a:r>
            <a:r>
              <a:rPr lang="en-US" dirty="0" smtClean="0"/>
              <a:t> if </a:t>
            </a:r>
            <a:r>
              <a:rPr lang="en-US" dirty="0" err="1" smtClean="0"/>
              <a:t>lexias</a:t>
            </a:r>
            <a:r>
              <a:rPr lang="en-US" dirty="0" smtClean="0"/>
              <a:t> are read in order, rather than by following the directions in the </a:t>
            </a:r>
            <a:r>
              <a:rPr lang="en-US" dirty="0" err="1" smtClean="0"/>
              <a:t>lexias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4" descr="426849-L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2" r="-14292"/>
          <a:stretch>
            <a:fillRect/>
          </a:stretch>
        </p:blipFill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Life’s Lottery (1999)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6258798"/>
            <a:ext cx="8579272" cy="338554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pPr algn="just"/>
            <a:r>
              <a:rPr lang="en-US" sz="1600" dirty="0" smtClean="0">
                <a:latin typeface="Georgia"/>
                <a:cs typeface="Georgia"/>
              </a:rPr>
              <a:t>Newman, K. (1999) </a:t>
            </a:r>
            <a:r>
              <a:rPr lang="en-US" sz="1600" i="1" dirty="0" smtClean="0">
                <a:latin typeface="Georgia"/>
                <a:cs typeface="Georgia"/>
              </a:rPr>
              <a:t>Life’s Lottery</a:t>
            </a:r>
            <a:r>
              <a:rPr lang="en-US" sz="1600" dirty="0" smtClean="0">
                <a:latin typeface="Georgia"/>
                <a:cs typeface="Georgia"/>
              </a:rPr>
              <a:t>, London: Simon and Schuster.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5276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Ludic Hypertext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jamesrbowe</a:t>
            </a:r>
            <a:r>
              <a:rPr lang="en-US" dirty="0"/>
              <a:t>/4001776922/</a:t>
            </a:r>
          </a:p>
        </p:txBody>
      </p:sp>
    </p:spTree>
    <p:extLst>
      <p:ext uri="{BB962C8B-B14F-4D97-AF65-F5344CB8AC3E}">
        <p14:creationId xmlns:p14="http://schemas.microsoft.com/office/powerpoint/2010/main" val="13010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Death of the Author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892216"/>
            <a:ext cx="4914378" cy="39850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528" y="6258798"/>
            <a:ext cx="5546991" cy="33855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 smtClean="0">
                <a:latin typeface="Georgia"/>
                <a:cs typeface="Georgia"/>
              </a:rPr>
              <a:t>Barthes, R.G.</a:t>
            </a:r>
            <a:r>
              <a:rPr lang="en-US" sz="1600" dirty="0">
                <a:latin typeface="Georgia"/>
                <a:cs typeface="Georgia"/>
              </a:rPr>
              <a:t> </a:t>
            </a:r>
            <a:r>
              <a:rPr lang="en-US" sz="1600" dirty="0" smtClean="0">
                <a:latin typeface="Georgia"/>
                <a:cs typeface="Georgia"/>
              </a:rPr>
              <a:t>(1967</a:t>
            </a:r>
            <a:r>
              <a:rPr lang="en-US" sz="1600" dirty="0">
                <a:latin typeface="Georgia"/>
                <a:cs typeface="Georgia"/>
              </a:rPr>
              <a:t>)</a:t>
            </a:r>
            <a:r>
              <a:rPr lang="en-US" sz="1600" dirty="0" smtClean="0">
                <a:latin typeface="Georgia"/>
                <a:cs typeface="Georgia"/>
              </a:rPr>
              <a:t> The Death of the Author. </a:t>
            </a:r>
            <a:r>
              <a:rPr lang="en-US" sz="1600" i="1" dirty="0" smtClean="0">
                <a:latin typeface="Georgia"/>
                <a:cs typeface="Georgia"/>
              </a:rPr>
              <a:t>Aspen</a:t>
            </a:r>
            <a:r>
              <a:rPr lang="en-US" sz="1600" dirty="0" smtClean="0">
                <a:latin typeface="Georgia"/>
                <a:cs typeface="Georgia"/>
              </a:rPr>
              <a:t>, no. 5-6. </a:t>
            </a:r>
            <a:endParaRPr lang="en-US" sz="1600" dirty="0">
              <a:latin typeface="Georgia"/>
              <a:cs typeface="Georgia"/>
            </a:endParaRPr>
          </a:p>
        </p:txBody>
      </p:sp>
      <p:sp>
        <p:nvSpPr>
          <p:cNvPr id="9" name="Rounded Rectangular Callout 8"/>
          <p:cNvSpPr/>
          <p:nvPr/>
        </p:nvSpPr>
        <p:spPr bwMode="auto">
          <a:xfrm>
            <a:off x="4932040" y="1340768"/>
            <a:ext cx="3960440" cy="3960440"/>
          </a:xfrm>
          <a:prstGeom prst="wedgeRoundRectCallout">
            <a:avLst>
              <a:gd name="adj1" fmla="val -57196"/>
              <a:gd name="adj2" fmla="val 63840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sz="2000" dirty="0"/>
              <a:t>We know now that a text is not a line of words releasing a single ‘theological’ meaning (the ‘message’ of the Author-God) but a multi-dimensional space in which a variety of writings, none of them original, blend and clash</a:t>
            </a:r>
            <a:r>
              <a:rPr lang="en-US" sz="2000" dirty="0" smtClean="0"/>
              <a:t>.</a:t>
            </a:r>
          </a:p>
          <a:p>
            <a:pPr algn="ctr" eaLnBrk="0" hangingPunct="0">
              <a:lnSpc>
                <a:spcPct val="90000"/>
              </a:lnSpc>
            </a:pPr>
            <a:endParaRPr lang="en-US" sz="2000" dirty="0" smtClean="0">
              <a:ea typeface="ＭＳ Ｐゴシック" pitchFamily="-106" charset="-128"/>
              <a:cs typeface="Georgia"/>
            </a:endParaRPr>
          </a:p>
          <a:p>
            <a:pPr algn="ctr" eaLnBrk="0" hangingPunct="0">
              <a:lnSpc>
                <a:spcPct val="90000"/>
              </a:lnSpc>
            </a:pPr>
            <a:r>
              <a:rPr lang="en-US" sz="2000" dirty="0" smtClean="0">
                <a:ea typeface="ＭＳ Ｐゴシック" pitchFamily="-106" charset="-128"/>
                <a:cs typeface="Georgia"/>
              </a:rPr>
              <a:t>To </a:t>
            </a:r>
            <a:r>
              <a:rPr lang="en-US" sz="2000" dirty="0">
                <a:ea typeface="ＭＳ Ｐゴシック" pitchFamily="-106" charset="-128"/>
                <a:cs typeface="Georgia"/>
              </a:rPr>
              <a:t>give a text an Author is to impose a limit on that text, to furnish it with a final signified, to close the writing.</a:t>
            </a:r>
            <a:endParaRPr lang="en-US" sz="2000" dirty="0">
              <a:latin typeface="Georgia"/>
              <a:ea typeface="ＭＳ Ｐゴシック" pitchFamily="-106" charset="-128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59655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Ludic Narrative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Game + Story … but what’s in a game?</a:t>
            </a:r>
          </a:p>
          <a:p>
            <a:pPr marL="90000" indent="0">
              <a:buNone/>
            </a:pPr>
            <a:r>
              <a:rPr lang="en-US" dirty="0" smtClean="0"/>
              <a:t>Different forms of play</a:t>
            </a:r>
          </a:p>
          <a:p>
            <a:pPr lvl="1"/>
            <a:r>
              <a:rPr lang="en-US" dirty="0" smtClean="0"/>
              <a:t>Competition (</a:t>
            </a:r>
            <a:r>
              <a:rPr lang="en-US" i="1" dirty="0" err="1"/>
              <a:t>a</a:t>
            </a:r>
            <a:r>
              <a:rPr lang="en-US" i="1" dirty="0" err="1" smtClean="0"/>
              <a:t>gon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Chance (</a:t>
            </a:r>
            <a:r>
              <a:rPr lang="en-US" i="1" dirty="0" err="1"/>
              <a:t>a</a:t>
            </a:r>
            <a:r>
              <a:rPr lang="en-US" i="1" dirty="0" err="1" smtClean="0"/>
              <a:t>lea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Simulation (</a:t>
            </a:r>
            <a:r>
              <a:rPr lang="en-US" i="1" dirty="0" smtClean="0"/>
              <a:t>mimicry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Disorientation (</a:t>
            </a:r>
            <a:r>
              <a:rPr lang="en-US" i="1" dirty="0" err="1"/>
              <a:t>i</a:t>
            </a:r>
            <a:r>
              <a:rPr lang="en-US" i="1" dirty="0" err="1" smtClean="0"/>
              <a:t>linx</a:t>
            </a:r>
            <a:r>
              <a:rPr lang="en-US" dirty="0" smtClean="0"/>
              <a:t>)</a:t>
            </a:r>
          </a:p>
          <a:p>
            <a:pPr marL="90000" indent="0">
              <a:buNone/>
            </a:pPr>
            <a:r>
              <a:rPr lang="en-US" dirty="0" smtClean="0"/>
              <a:t>Different types of play</a:t>
            </a:r>
          </a:p>
          <a:p>
            <a:pPr lvl="1"/>
            <a:r>
              <a:rPr lang="en-US" dirty="0" smtClean="0"/>
              <a:t>Structured, explicit rules (</a:t>
            </a:r>
            <a:r>
              <a:rPr lang="en-US" i="1" dirty="0" err="1" smtClean="0"/>
              <a:t>ludus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Unstructured, spontaneous (</a:t>
            </a:r>
            <a:r>
              <a:rPr lang="en-US" i="1" dirty="0" err="1" smtClean="0"/>
              <a:t>paidia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6258798"/>
            <a:ext cx="8579272" cy="338554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pPr algn="just"/>
            <a:r>
              <a:rPr lang="en-US" sz="1600" dirty="0" err="1" smtClean="0">
                <a:latin typeface="Georgia"/>
                <a:cs typeface="Georgia"/>
              </a:rPr>
              <a:t>Caillois</a:t>
            </a:r>
            <a:r>
              <a:rPr lang="en-US" sz="1600" dirty="0" smtClean="0">
                <a:latin typeface="Georgia"/>
                <a:cs typeface="Georgia"/>
              </a:rPr>
              <a:t>, R. (1961) </a:t>
            </a:r>
            <a:r>
              <a:rPr lang="en-US" sz="1600" i="1" dirty="0" smtClean="0">
                <a:latin typeface="Georgia"/>
                <a:cs typeface="Georgia"/>
              </a:rPr>
              <a:t>Man, Play and Games</a:t>
            </a:r>
            <a:r>
              <a:rPr lang="en-US" sz="1600" dirty="0" smtClean="0">
                <a:latin typeface="Georgia"/>
                <a:cs typeface="Georgia"/>
              </a:rPr>
              <a:t>. New York: Free Press of Glencoe.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25302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Combines CYOA-style second person narrative with Dungeons &amp; Dragons-style rules</a:t>
            </a:r>
          </a:p>
          <a:p>
            <a:pPr lvl="1"/>
            <a:r>
              <a:rPr lang="en-US" dirty="0" smtClean="0"/>
              <a:t>Non-linear </a:t>
            </a:r>
            <a:r>
              <a:rPr lang="en-US" i="1" dirty="0" smtClean="0"/>
              <a:t>story</a:t>
            </a:r>
          </a:p>
          <a:p>
            <a:pPr lvl="1"/>
            <a:r>
              <a:rPr lang="en-US" dirty="0" smtClean="0"/>
              <a:t>Numbered paragraphs</a:t>
            </a:r>
            <a:br>
              <a:rPr lang="en-US" dirty="0" smtClean="0"/>
            </a:br>
            <a:r>
              <a:rPr lang="en-US" dirty="0" smtClean="0"/>
              <a:t>(more finely-grained </a:t>
            </a:r>
            <a:br>
              <a:rPr lang="en-US" dirty="0" smtClean="0"/>
            </a:br>
            <a:r>
              <a:rPr lang="en-US" dirty="0" smtClean="0"/>
              <a:t>narrative)</a:t>
            </a:r>
          </a:p>
          <a:p>
            <a:pPr lvl="1"/>
            <a:r>
              <a:rPr lang="en-US" dirty="0" smtClean="0"/>
              <a:t>Mixture of explicit</a:t>
            </a:r>
            <a:br>
              <a:rPr lang="en-US" dirty="0" smtClean="0"/>
            </a:br>
            <a:r>
              <a:rPr lang="en-US" dirty="0" smtClean="0"/>
              <a:t>and random choices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aleatory</a:t>
            </a:r>
            <a:r>
              <a:rPr lang="en-US" dirty="0" smtClean="0"/>
              <a:t> reading)</a:t>
            </a:r>
          </a:p>
          <a:p>
            <a:pPr lvl="1"/>
            <a:r>
              <a:rPr lang="en-US" dirty="0" smtClean="0"/>
              <a:t>External state</a:t>
            </a:r>
            <a:br>
              <a:rPr lang="en-US" dirty="0" smtClean="0"/>
            </a:br>
            <a:r>
              <a:rPr lang="en-US" dirty="0" smtClean="0"/>
              <a:t>(hit points, inventory,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09" t="9573" r="3576" b="11817"/>
          <a:stretch/>
        </p:blipFill>
        <p:spPr>
          <a:xfrm>
            <a:off x="4999306" y="1391527"/>
            <a:ext cx="3513025" cy="493114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Fighting Fantasy (1982-)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15782">
            <a:off x="3599871" y="3525545"/>
            <a:ext cx="1570791" cy="26161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23528" y="6258798"/>
            <a:ext cx="8579272" cy="338554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pPr algn="just"/>
            <a:r>
              <a:rPr lang="en-US" sz="1600" dirty="0" smtClean="0">
                <a:latin typeface="Georgia"/>
                <a:cs typeface="Georgia"/>
              </a:rPr>
              <a:t>Jackson, S. &amp; Livingstone, I. (1982) </a:t>
            </a:r>
            <a:r>
              <a:rPr lang="en-US" sz="1600" i="1" dirty="0" smtClean="0">
                <a:latin typeface="Georgia"/>
                <a:cs typeface="Georgia"/>
              </a:rPr>
              <a:t>The Warlock of </a:t>
            </a:r>
            <a:r>
              <a:rPr lang="en-US" sz="1600" i="1" dirty="0" err="1" smtClean="0">
                <a:latin typeface="Georgia"/>
                <a:cs typeface="Georgia"/>
              </a:rPr>
              <a:t>Firetop</a:t>
            </a:r>
            <a:r>
              <a:rPr lang="en-US" sz="1600" i="1" dirty="0">
                <a:latin typeface="Georgia"/>
                <a:cs typeface="Georgia"/>
              </a:rPr>
              <a:t> </a:t>
            </a:r>
            <a:r>
              <a:rPr lang="en-US" sz="1600" i="1" dirty="0" smtClean="0">
                <a:latin typeface="Georgia"/>
                <a:cs typeface="Georgia"/>
              </a:rPr>
              <a:t>Mountain</a:t>
            </a:r>
            <a:r>
              <a:rPr lang="en-US" sz="1600" dirty="0" smtClean="0">
                <a:latin typeface="Georgia"/>
                <a:cs typeface="Georgia"/>
              </a:rPr>
              <a:t>. </a:t>
            </a:r>
            <a:r>
              <a:rPr lang="en-US" sz="1600" dirty="0" err="1" smtClean="0">
                <a:latin typeface="Georgia"/>
                <a:cs typeface="Georgia"/>
              </a:rPr>
              <a:t>Harmondsworth</a:t>
            </a:r>
            <a:r>
              <a:rPr lang="en-US" sz="1600" dirty="0" smtClean="0">
                <a:latin typeface="Georgia"/>
                <a:cs typeface="Georgia"/>
              </a:rPr>
              <a:t>: Puffin.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01744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Two-player </a:t>
            </a:r>
            <a:r>
              <a:rPr lang="en-US" dirty="0" err="1" smtClean="0"/>
              <a:t>gamebook</a:t>
            </a:r>
            <a:r>
              <a:rPr lang="en-US" dirty="0" smtClean="0"/>
              <a:t> (</a:t>
            </a:r>
            <a:r>
              <a:rPr lang="en-US" i="1" dirty="0" err="1" smtClean="0"/>
              <a:t>agon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Non-linear </a:t>
            </a:r>
            <a:r>
              <a:rPr lang="en-US" i="1" dirty="0" smtClean="0"/>
              <a:t>story</a:t>
            </a:r>
          </a:p>
          <a:p>
            <a:pPr lvl="1"/>
            <a:r>
              <a:rPr lang="en-US" dirty="0" smtClean="0"/>
              <a:t>Split across two paired books (even/odd numbered </a:t>
            </a:r>
            <a:r>
              <a:rPr lang="en-US" dirty="0" err="1" smtClean="0"/>
              <a:t>lexia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Shared state (keywords) and </a:t>
            </a:r>
            <a:r>
              <a:rPr lang="en-US" dirty="0" err="1" smtClean="0"/>
              <a:t>synchronisation</a:t>
            </a:r>
            <a:endParaRPr lang="en-US" dirty="0" smtClean="0"/>
          </a:p>
          <a:p>
            <a:pPr lvl="1"/>
            <a:r>
              <a:rPr lang="en-US" dirty="0"/>
              <a:t>Mixture of explicit</a:t>
            </a:r>
            <a:br>
              <a:rPr lang="en-US" dirty="0"/>
            </a:br>
            <a:r>
              <a:rPr lang="en-US" dirty="0"/>
              <a:t>and random choices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aleatory</a:t>
            </a:r>
            <a:r>
              <a:rPr lang="en-US" dirty="0"/>
              <a:t> reading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16725" b="-16725"/>
          <a:stretch>
            <a:fillRect/>
          </a:stretch>
        </p:blipFill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Duel Master (1986-7)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6258798"/>
            <a:ext cx="8579272" cy="338554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pPr algn="just"/>
            <a:r>
              <a:rPr lang="en-US" sz="1600" dirty="0" smtClean="0">
                <a:latin typeface="Georgia"/>
                <a:cs typeface="Georgia"/>
              </a:rPr>
              <a:t>Smith, M. &amp; Thomson, J. (1987) </a:t>
            </a:r>
            <a:r>
              <a:rPr lang="en-US" sz="1600" i="1" dirty="0" smtClean="0">
                <a:latin typeface="Georgia"/>
                <a:cs typeface="Georgia"/>
              </a:rPr>
              <a:t>Arena of Death</a:t>
            </a:r>
            <a:r>
              <a:rPr lang="en-US" sz="1600" dirty="0" smtClean="0">
                <a:latin typeface="Georgia"/>
                <a:cs typeface="Georgia"/>
              </a:rPr>
              <a:t>. London: Armada Books. 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7461059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Second person narrative</a:t>
            </a:r>
            <a:endParaRPr lang="en-US" dirty="0"/>
          </a:p>
          <a:p>
            <a:pPr lvl="1"/>
            <a:r>
              <a:rPr lang="en-US" dirty="0" smtClean="0"/>
              <a:t>Again, non-linear </a:t>
            </a:r>
            <a:r>
              <a:rPr lang="en-US" i="1" dirty="0" smtClean="0"/>
              <a:t>story</a:t>
            </a:r>
          </a:p>
          <a:p>
            <a:pPr lvl="1"/>
            <a:r>
              <a:rPr lang="en-US" dirty="0" smtClean="0"/>
              <a:t>Simple rules</a:t>
            </a:r>
          </a:p>
          <a:p>
            <a:pPr lvl="1"/>
            <a:r>
              <a:rPr lang="en-US" dirty="0" smtClean="0"/>
              <a:t>No </a:t>
            </a:r>
            <a:r>
              <a:rPr lang="en-US" dirty="0" err="1" smtClean="0"/>
              <a:t>aleatory</a:t>
            </a:r>
            <a:r>
              <a:rPr lang="en-US" dirty="0" smtClean="0"/>
              <a:t> aspects</a:t>
            </a:r>
          </a:p>
          <a:p>
            <a:pPr marL="90000" indent="0">
              <a:buNone/>
            </a:pPr>
            <a:endParaRPr lang="en-US" dirty="0"/>
          </a:p>
          <a:p>
            <a:pPr marL="90000" indent="0">
              <a:buNone/>
            </a:pPr>
            <a:r>
              <a:rPr lang="en-US" dirty="0" smtClean="0"/>
              <a:t>Mimicry aimed at a different demographic to that of other </a:t>
            </a:r>
            <a:r>
              <a:rPr lang="en-US" dirty="0" err="1" smtClean="0"/>
              <a:t>gamebooks</a:t>
            </a:r>
            <a:r>
              <a:rPr lang="en-US" dirty="0" smtClean="0"/>
              <a:t>!</a:t>
            </a:r>
          </a:p>
        </p:txBody>
      </p:sp>
      <p:pic>
        <p:nvPicPr>
          <p:cNvPr id="5" name="Content Placeholder 4" descr="bennett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56" r="-15256"/>
          <a:stretch>
            <a:fillRect/>
          </a:stretch>
        </p:blipFill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Being Elizabeth </a:t>
            </a:r>
            <a:r>
              <a:rPr lang="en-US" dirty="0" err="1" smtClean="0"/>
              <a:t>Bennet</a:t>
            </a:r>
            <a:r>
              <a:rPr lang="en-US" dirty="0" smtClean="0"/>
              <a:t> (2007)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6258798"/>
            <a:ext cx="8579272" cy="338554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pPr algn="just"/>
            <a:r>
              <a:rPr lang="en-US" sz="1600" dirty="0" smtClean="0">
                <a:latin typeface="Georgia"/>
                <a:cs typeface="Georgia"/>
              </a:rPr>
              <a:t>Campbell Webster, E. (2007) </a:t>
            </a:r>
            <a:r>
              <a:rPr lang="en-US" sz="1600" i="1" dirty="0" smtClean="0">
                <a:latin typeface="Georgia"/>
                <a:cs typeface="Georgia"/>
              </a:rPr>
              <a:t>Being Elizabeth </a:t>
            </a:r>
            <a:r>
              <a:rPr lang="en-US" sz="1600" i="1" dirty="0" err="1" smtClean="0">
                <a:latin typeface="Georgia"/>
                <a:cs typeface="Georgia"/>
              </a:rPr>
              <a:t>Bennet</a:t>
            </a:r>
            <a:r>
              <a:rPr lang="en-US" sz="1600" dirty="0" smtClean="0">
                <a:latin typeface="Georgia"/>
                <a:cs typeface="Georgia"/>
              </a:rPr>
              <a:t>. London: Atlantic.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29120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Storytelling card game</a:t>
            </a:r>
          </a:p>
          <a:p>
            <a:pPr lvl="1"/>
            <a:r>
              <a:rPr lang="en-US" i="1" dirty="0" smtClean="0"/>
              <a:t>Story</a:t>
            </a:r>
            <a:r>
              <a:rPr lang="en-US" dirty="0" smtClean="0"/>
              <a:t> assembled from random selection of text fragments (</a:t>
            </a:r>
            <a:r>
              <a:rPr lang="en-US" i="1" dirty="0" err="1" smtClean="0"/>
              <a:t>alea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Aim is to improvise a </a:t>
            </a:r>
            <a:r>
              <a:rPr lang="en-US" i="1" dirty="0" smtClean="0"/>
              <a:t>narrative</a:t>
            </a:r>
            <a:r>
              <a:rPr lang="en-US" dirty="0" smtClean="0"/>
              <a:t> around the story</a:t>
            </a:r>
          </a:p>
          <a:p>
            <a:pPr marL="90000" indent="0">
              <a:buNone/>
            </a:pPr>
            <a:endParaRPr lang="en-US" dirty="0" smtClean="0"/>
          </a:p>
          <a:p>
            <a:pPr marL="90000" indent="0">
              <a:buNone/>
            </a:pPr>
            <a:r>
              <a:rPr lang="en-US" dirty="0" smtClean="0"/>
              <a:t>Rules ensure well</a:t>
            </a:r>
            <a:r>
              <a:rPr lang="en-US" dirty="0"/>
              <a:t>-formed stories</a:t>
            </a:r>
          </a:p>
          <a:p>
            <a:pPr lvl="1"/>
            <a:r>
              <a:rPr lang="en-US" dirty="0"/>
              <a:t>Card types limit which cards may be played next</a:t>
            </a:r>
          </a:p>
          <a:p>
            <a:pPr marL="90000" indent="0">
              <a:buNone/>
            </a:pPr>
            <a:endParaRPr lang="en-US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/>
              <a:t>Integral </a:t>
            </a:r>
            <a:r>
              <a:rPr lang="en-US" dirty="0" smtClean="0"/>
              <a:t>competition (</a:t>
            </a:r>
            <a:r>
              <a:rPr lang="en-US" i="1" dirty="0" err="1" smtClean="0"/>
              <a:t>agon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/>
              <a:t>Play alternates between players (Life and Death)</a:t>
            </a:r>
          </a:p>
          <a:p>
            <a:pPr lvl="1"/>
            <a:r>
              <a:rPr lang="en-US" dirty="0"/>
              <a:t>Scores </a:t>
            </a:r>
            <a:r>
              <a:rPr lang="en-US" dirty="0" smtClean="0"/>
              <a:t>assigned to different card types for each player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Dark Cults (1983)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6258798"/>
            <a:ext cx="8579272" cy="338554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pPr algn="just"/>
            <a:r>
              <a:rPr lang="en-US" sz="1600" dirty="0" err="1" smtClean="0">
                <a:latin typeface="Georgia"/>
                <a:cs typeface="Georgia"/>
              </a:rPr>
              <a:t>Rahman</a:t>
            </a:r>
            <a:r>
              <a:rPr lang="en-US" sz="1600" dirty="0" smtClean="0">
                <a:latin typeface="Georgia"/>
                <a:cs typeface="Georgia"/>
              </a:rPr>
              <a:t>, K. (1983) </a:t>
            </a:r>
            <a:r>
              <a:rPr lang="en-US" sz="1600" i="1" dirty="0" smtClean="0">
                <a:latin typeface="Georgia"/>
                <a:cs typeface="Georgia"/>
              </a:rPr>
              <a:t>Dark Cults</a:t>
            </a:r>
            <a:r>
              <a:rPr lang="en-US" sz="1600" dirty="0" smtClean="0">
                <a:latin typeface="Georgia"/>
                <a:cs typeface="Georgia"/>
              </a:rPr>
              <a:t>. </a:t>
            </a:r>
            <a:r>
              <a:rPr lang="en-US" sz="1600" dirty="0" err="1" smtClean="0">
                <a:latin typeface="Georgia"/>
                <a:cs typeface="Georgia"/>
              </a:rPr>
              <a:t>Theilman</a:t>
            </a:r>
            <a:r>
              <a:rPr lang="en-US" sz="1600" dirty="0" smtClean="0">
                <a:latin typeface="Georgia"/>
                <a:cs typeface="Georgia"/>
              </a:rPr>
              <a:t>, MN: Dark House Publishing.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049581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able Placeholder 11"/>
          <p:cNvPicPr>
            <a:picLocks noGrp="1" noChangeAspect="1"/>
          </p:cNvPicPr>
          <p:nvPr>
            <p:ph type="tbl" idx="4294967295"/>
          </p:nvPr>
        </p:nvPicPr>
        <p:blipFill rotWithShape="1">
          <a:blip r:embed="rId2"/>
          <a:srcRect l="19" t="1" r="-1" b="-3"/>
          <a:stretch/>
        </p:blipFill>
        <p:spPr>
          <a:xfrm>
            <a:off x="1" y="1"/>
            <a:ext cx="9143999" cy="6858000"/>
          </a:xfr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Dark Cults (1983)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Picture 1" descr="dc-fog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1170628" y="2458325"/>
            <a:ext cx="2160000" cy="3240000"/>
          </a:xfrm>
          <a:prstGeom prst="rect">
            <a:avLst/>
          </a:prstGeom>
          <a:effectLst>
            <a:outerShdw blurRad="127000" dir="132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dc-cemetary.png"/>
          <p:cNvPicPr>
            <a:picLocks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2034724" y="2458325"/>
            <a:ext cx="2160000" cy="3240000"/>
          </a:xfrm>
          <a:prstGeom prst="rect">
            <a:avLst/>
          </a:prstGeom>
          <a:effectLst>
            <a:outerShdw blurRad="127000" dir="132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dc-scream.pn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2898820" y="2458324"/>
            <a:ext cx="2160000" cy="3240000"/>
          </a:xfrm>
          <a:prstGeom prst="rect">
            <a:avLst/>
          </a:prstGeom>
          <a:effectLst>
            <a:outerShdw blurRad="127000" dir="132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dc-silhouette.png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3762917" y="2458325"/>
            <a:ext cx="2160000" cy="3240000"/>
          </a:xfrm>
          <a:prstGeom prst="rect">
            <a:avLst/>
          </a:prstGeom>
          <a:effectLst>
            <a:outerShdw blurRad="127000" dir="132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dc-lunatic.png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4771029" y="2458326"/>
            <a:ext cx="2160000" cy="3240000"/>
          </a:xfrm>
          <a:prstGeom prst="rect">
            <a:avLst/>
          </a:prstGeom>
          <a:effectLst>
            <a:outerShdw blurRad="127000" dir="132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dc-escape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5779140" y="2458325"/>
            <a:ext cx="2160000" cy="3240000"/>
          </a:xfrm>
          <a:prstGeom prst="rect">
            <a:avLst/>
          </a:prstGeom>
          <a:effectLst>
            <a:outerShdw blurRad="127000" dir="13200000" sx="105000" sy="105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016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Sculptural Hypertext: Card Shark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Card Shark node (or card) contains some text, typically a brief, </a:t>
            </a:r>
            <a:r>
              <a:rPr lang="en-US"/>
              <a:t>focused </a:t>
            </a:r>
            <a:r>
              <a:rPr lang="en-US" smtClean="0"/>
              <a:t>passage</a:t>
            </a:r>
            <a:endParaRPr lang="en-US" dirty="0"/>
          </a:p>
          <a:p>
            <a:r>
              <a:rPr lang="en-US" dirty="0"/>
              <a:t>Each card may also specify constraints on the context in which it may </a:t>
            </a:r>
            <a:r>
              <a:rPr lang="en-US" dirty="0" smtClean="0"/>
              <a:t>appear</a:t>
            </a:r>
            <a:endParaRPr lang="en-US" dirty="0"/>
          </a:p>
          <a:p>
            <a:r>
              <a:rPr lang="en-US" dirty="0" smtClean="0"/>
              <a:t>Reader receives seven random cards, based on constraints chooses which card to visit next, repeats</a:t>
            </a:r>
          </a:p>
          <a:p>
            <a:r>
              <a:rPr lang="en-US" dirty="0" smtClean="0"/>
              <a:t>Social Shark: collaborative, competitive reading</a:t>
            </a:r>
          </a:p>
          <a:p>
            <a:pPr lvl="1"/>
            <a:r>
              <a:rPr lang="en-US" dirty="0" smtClean="0"/>
              <a:t>Readers take it in turns to play cards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oints awarded to readers for the playing of particular cards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6258798"/>
            <a:ext cx="8579272" cy="338554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pPr algn="just"/>
            <a:r>
              <a:rPr lang="en-US" sz="1600" dirty="0" smtClean="0">
                <a:latin typeface="Georgia"/>
                <a:cs typeface="Georgia"/>
              </a:rPr>
              <a:t>Bernstein, M. (2001) </a:t>
            </a:r>
            <a:r>
              <a:rPr lang="en-US" sz="1600" i="1" dirty="0" smtClean="0">
                <a:latin typeface="Georgia"/>
                <a:cs typeface="Georgia"/>
              </a:rPr>
              <a:t>Card Shark and Thespis: exotic tools for hypertext narrative</a:t>
            </a:r>
            <a:r>
              <a:rPr lang="en-US" sz="1600" dirty="0" smtClean="0">
                <a:latin typeface="Georgia"/>
                <a:cs typeface="Georgia"/>
              </a:rPr>
              <a:t>. </a:t>
            </a:r>
            <a:br>
              <a:rPr lang="en-US" sz="1600" dirty="0" smtClean="0">
                <a:latin typeface="Georgia"/>
                <a:cs typeface="Georgia"/>
              </a:rPr>
            </a:br>
            <a:r>
              <a:rPr lang="en-US" sz="1600" dirty="0" smtClean="0">
                <a:latin typeface="Georgia"/>
                <a:cs typeface="Georgia"/>
              </a:rPr>
              <a:t>Proceedings of the 12</a:t>
            </a:r>
            <a:r>
              <a:rPr lang="en-US" sz="1600" baseline="30000" dirty="0" smtClean="0">
                <a:latin typeface="Georgia"/>
                <a:cs typeface="Georgia"/>
              </a:rPr>
              <a:t>th</a:t>
            </a:r>
            <a:r>
              <a:rPr lang="en-US" sz="1600" dirty="0" smtClean="0">
                <a:latin typeface="Georgia"/>
                <a:cs typeface="Georgia"/>
              </a:rPr>
              <a:t> ACM Conference on Hypertext and Hypermedia, </a:t>
            </a:r>
            <a:r>
              <a:rPr lang="en-US" sz="1600" dirty="0" err="1" smtClean="0">
                <a:latin typeface="Georgia"/>
                <a:cs typeface="Georgia"/>
              </a:rPr>
              <a:t>pp</a:t>
            </a:r>
            <a:r>
              <a:rPr lang="en-US" sz="1600" dirty="0" smtClean="0">
                <a:latin typeface="Georgia"/>
                <a:cs typeface="Georgia"/>
              </a:rPr>
              <a:t> 41-50..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0385798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5534" r="5534"/>
          <a:stretch>
            <a:fillRect/>
          </a:stretch>
        </p:blipFill>
        <p:spPr/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Hypertext Comics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dolmansaxlil</a:t>
            </a:r>
            <a:r>
              <a:rPr lang="en-US" dirty="0"/>
              <a:t>/5606944557/</a:t>
            </a:r>
          </a:p>
        </p:txBody>
      </p:sp>
    </p:spTree>
    <p:extLst>
      <p:ext uri="{BB962C8B-B14F-4D97-AF65-F5344CB8AC3E}">
        <p14:creationId xmlns:p14="http://schemas.microsoft.com/office/powerpoint/2010/main" val="117970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Early hypertext comics based on </a:t>
            </a:r>
            <a:r>
              <a:rPr lang="en-US" dirty="0" err="1" smtClean="0"/>
              <a:t>gamebooks</a:t>
            </a:r>
            <a:endParaRPr lang="en-US" dirty="0" smtClean="0"/>
          </a:p>
          <a:p>
            <a:pPr lvl="1"/>
            <a:r>
              <a:rPr lang="en-US" dirty="0" smtClean="0"/>
              <a:t>Dice Man 1-5 (1986)</a:t>
            </a:r>
          </a:p>
          <a:p>
            <a:pPr lvl="1"/>
            <a:r>
              <a:rPr lang="en-US" dirty="0" smtClean="0"/>
              <a:t>You are Maggie Thatcher (1987)</a:t>
            </a:r>
          </a:p>
          <a:p>
            <a:endParaRPr lang="en-US" dirty="0" smtClean="0"/>
          </a:p>
          <a:p>
            <a:pPr marL="90000" indent="0">
              <a:buNone/>
            </a:pPr>
            <a:r>
              <a:rPr lang="en-US" dirty="0" smtClean="0"/>
              <a:t>Typically second person narrative</a:t>
            </a:r>
          </a:p>
          <a:p>
            <a:pPr lvl="1"/>
            <a:r>
              <a:rPr lang="en-US" dirty="0" smtClean="0"/>
              <a:t>Numbered frames/pages</a:t>
            </a:r>
          </a:p>
          <a:p>
            <a:pPr lvl="1"/>
            <a:r>
              <a:rPr lang="en-US" dirty="0" smtClean="0"/>
              <a:t>Explicit choices in captions</a:t>
            </a:r>
          </a:p>
          <a:p>
            <a:pPr lvl="1"/>
            <a:r>
              <a:rPr lang="en-US" dirty="0" smtClean="0"/>
              <a:t>Ludic elements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Hypercomics</a:t>
            </a:r>
            <a:r>
              <a:rPr lang="en-US" dirty="0" smtClean="0"/>
              <a:t> (1986-)</a:t>
            </a:r>
            <a:endParaRPr lang="en-US" dirty="0"/>
          </a:p>
        </p:txBody>
      </p:sp>
      <p:pic>
        <p:nvPicPr>
          <p:cNvPr id="7" name="Picture 6" descr="Diceman_1_0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093" y="836712"/>
            <a:ext cx="3962371" cy="54747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850" y="6258798"/>
            <a:ext cx="6465111" cy="33855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 smtClean="0">
                <a:latin typeface="Georgia"/>
                <a:cs typeface="Georgia"/>
              </a:rPr>
              <a:t>Talbot, B. et al, (1986</a:t>
            </a:r>
            <a:r>
              <a:rPr lang="en-US" sz="1600" dirty="0">
                <a:latin typeface="Georgia"/>
                <a:cs typeface="Georgia"/>
              </a:rPr>
              <a:t>)</a:t>
            </a:r>
            <a:r>
              <a:rPr lang="en-US" sz="1600" dirty="0" smtClean="0">
                <a:latin typeface="Georgia"/>
                <a:cs typeface="Georgia"/>
              </a:rPr>
              <a:t> </a:t>
            </a:r>
            <a:r>
              <a:rPr lang="en-US" sz="1600" i="1" dirty="0" smtClean="0">
                <a:latin typeface="Georgia"/>
                <a:cs typeface="Georgia"/>
              </a:rPr>
              <a:t>House of Death</a:t>
            </a:r>
            <a:r>
              <a:rPr lang="en-US" sz="1600" dirty="0">
                <a:latin typeface="Georgia"/>
                <a:cs typeface="Georgia"/>
              </a:rPr>
              <a:t>.</a:t>
            </a:r>
            <a:r>
              <a:rPr lang="en-US" sz="1600" dirty="0" smtClean="0">
                <a:latin typeface="Georgia"/>
                <a:cs typeface="Georgia"/>
              </a:rPr>
              <a:t> Dice Man, no. 1, IPC Magazines. 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076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Implicit choices in alternate frames</a:t>
            </a:r>
          </a:p>
          <a:p>
            <a:pPr lvl="1"/>
            <a:r>
              <a:rPr lang="en-US" dirty="0" smtClean="0"/>
              <a:t>Relies </a:t>
            </a:r>
            <a:r>
              <a:rPr lang="en-US" dirty="0"/>
              <a:t>on left-to-right, top-to-bottom reading </a:t>
            </a:r>
            <a:r>
              <a:rPr lang="en-US" dirty="0" smtClean="0"/>
              <a:t>conventions</a:t>
            </a:r>
          </a:p>
          <a:p>
            <a:pPr lvl="1"/>
            <a:r>
              <a:rPr lang="en-US" dirty="0" smtClean="0"/>
              <a:t>Spatial juxtaposition of frames on the printed page permits multiple reading paths</a:t>
            </a:r>
          </a:p>
          <a:p>
            <a:pPr marL="90000" indent="0">
              <a:buNone/>
            </a:pPr>
            <a:endParaRPr lang="en-US" dirty="0"/>
          </a:p>
          <a:p>
            <a:pPr marL="90000" indent="0">
              <a:buNone/>
            </a:pPr>
            <a:r>
              <a:rPr lang="en-US" dirty="0" smtClean="0"/>
              <a:t>Examined by Scott McCloud in </a:t>
            </a:r>
            <a:r>
              <a:rPr lang="en-US" i="1" dirty="0" smtClean="0"/>
              <a:t>Understanding Comics</a:t>
            </a:r>
            <a:r>
              <a:rPr lang="en-US" dirty="0" smtClean="0"/>
              <a:t> (1993)</a:t>
            </a:r>
            <a:endParaRPr lang="en-US" i="1" dirty="0" smtClean="0"/>
          </a:p>
          <a:p>
            <a:endParaRPr lang="en-US" dirty="0"/>
          </a:p>
        </p:txBody>
      </p:sp>
      <p:pic>
        <p:nvPicPr>
          <p:cNvPr id="5" name="Content Placeholder 4" descr="carl.png">
            <a:hlinkClick r:id="rId3"/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95" r="-1495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Carl (2001)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1210" y="6258798"/>
            <a:ext cx="6865060" cy="33855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 smtClean="0">
                <a:latin typeface="Georgia"/>
                <a:cs typeface="Georgia"/>
              </a:rPr>
              <a:t>McCloud, S.</a:t>
            </a:r>
            <a:r>
              <a:rPr lang="en-US" sz="1600" dirty="0">
                <a:latin typeface="Georgia"/>
                <a:cs typeface="Georgia"/>
              </a:rPr>
              <a:t> </a:t>
            </a:r>
            <a:r>
              <a:rPr lang="en-US" sz="1600" dirty="0" smtClean="0">
                <a:latin typeface="Georgia"/>
                <a:cs typeface="Georgia"/>
              </a:rPr>
              <a:t>(2001</a:t>
            </a:r>
            <a:r>
              <a:rPr lang="en-US" sz="1600" dirty="0">
                <a:latin typeface="Georgia"/>
                <a:cs typeface="Georgia"/>
              </a:rPr>
              <a:t>)</a:t>
            </a:r>
            <a:r>
              <a:rPr lang="en-US" sz="1600" dirty="0" smtClean="0">
                <a:latin typeface="Georgia"/>
                <a:cs typeface="Georgia"/>
              </a:rPr>
              <a:t> </a:t>
            </a:r>
            <a:r>
              <a:rPr lang="en-US" sz="1600" i="1" dirty="0" smtClean="0">
                <a:latin typeface="Georgia"/>
                <a:cs typeface="Georgia"/>
              </a:rPr>
              <a:t>Choose Your Own Carl</a:t>
            </a:r>
            <a:r>
              <a:rPr lang="en-US" sz="1600" dirty="0">
                <a:latin typeface="Georgia"/>
                <a:cs typeface="Georgia"/>
              </a:rPr>
              <a:t>.</a:t>
            </a:r>
            <a:r>
              <a:rPr lang="en-US" sz="1600" dirty="0" smtClean="0">
                <a:latin typeface="Georgia"/>
                <a:cs typeface="Georgia"/>
              </a:rPr>
              <a:t> http://</a:t>
            </a:r>
            <a:r>
              <a:rPr lang="en-US" sz="1600" dirty="0" err="1" smtClean="0">
                <a:latin typeface="Georgia"/>
                <a:cs typeface="Georgia"/>
              </a:rPr>
              <a:t>www.scottmccloud.com</a:t>
            </a:r>
            <a:r>
              <a:rPr lang="en-US" sz="1600" dirty="0" smtClean="0">
                <a:latin typeface="Georgia"/>
                <a:cs typeface="Georgia"/>
              </a:rPr>
              <a:t>/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45354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n-US" dirty="0" smtClean="0"/>
              <a:t>ypertext and the Death of the Author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en-GB" dirty="0" smtClean="0"/>
              <a:t>“It </a:t>
            </a:r>
            <a:r>
              <a:rPr lang="en-GB" dirty="0"/>
              <a:t>is tempting to see hypertext as realizing Barthes' utopian dreams of a writing liberated from the Author. The ability for each reader to add to, alter, or simply edit a hypertext opens possibilities of collective authorship that breaks down the idea of writing as originating from a single fixed source. </a:t>
            </a:r>
            <a:endParaRPr lang="en-GB" dirty="0" smtClean="0"/>
          </a:p>
          <a:p>
            <a:pPr marL="0" lvl="1" indent="0">
              <a:buNone/>
            </a:pPr>
            <a:r>
              <a:rPr lang="en-GB" dirty="0" smtClean="0"/>
              <a:t>Similarly</a:t>
            </a:r>
            <a:r>
              <a:rPr lang="en-GB" dirty="0"/>
              <a:t>, the ability to plot out unique patterns of reading, to move through a text in an </a:t>
            </a:r>
            <a:r>
              <a:rPr lang="en-GB" dirty="0" err="1"/>
              <a:t>aleatory</a:t>
            </a:r>
            <a:r>
              <a:rPr lang="en-GB" dirty="0"/>
              <a:t>, non-linear </a:t>
            </a:r>
            <a:r>
              <a:rPr lang="en-GB" dirty="0" smtClean="0"/>
              <a:t>fashion, </a:t>
            </a:r>
            <a:r>
              <a:rPr lang="en-GB" dirty="0"/>
              <a:t>serves to highlight the importance of the reader in the </a:t>
            </a:r>
            <a:r>
              <a:rPr lang="en-GB" dirty="0" smtClean="0"/>
              <a:t>“writing” </a:t>
            </a:r>
            <a:r>
              <a:rPr lang="en-GB" dirty="0"/>
              <a:t>of a </a:t>
            </a:r>
            <a:r>
              <a:rPr lang="en-GB" dirty="0" smtClean="0"/>
              <a:t>text</a:t>
            </a:r>
            <a:r>
              <a:rPr lang="en-GB" dirty="0"/>
              <a:t> </a:t>
            </a:r>
            <a:r>
              <a:rPr lang="en-GB" dirty="0" smtClean="0"/>
              <a:t>- each </a:t>
            </a:r>
            <a:r>
              <a:rPr lang="en-GB" dirty="0"/>
              <a:t>reading, even if it does not physically change the </a:t>
            </a:r>
            <a:r>
              <a:rPr lang="en-GB" dirty="0" smtClean="0"/>
              <a:t>words</a:t>
            </a:r>
            <a:r>
              <a:rPr lang="en-GB" dirty="0"/>
              <a:t> </a:t>
            </a:r>
            <a:r>
              <a:rPr lang="en-GB" dirty="0" smtClean="0"/>
              <a:t>- writes </a:t>
            </a:r>
            <a:r>
              <a:rPr lang="en-GB" dirty="0"/>
              <a:t>the text anew simply by re-arranging it, by placing different emphases that might subtly inflect its </a:t>
            </a:r>
            <a:r>
              <a:rPr lang="en-GB" dirty="0" smtClean="0"/>
              <a:t>meanings.”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6012576"/>
            <a:ext cx="7190570" cy="584776"/>
          </a:xfrm>
          <a:prstGeom prst="rect">
            <a:avLst/>
          </a:prstGeom>
          <a:noFill/>
        </p:spPr>
        <p:txBody>
          <a:bodyPr wrap="none" lIns="0" rIns="0" rtlCol="0" anchor="b">
            <a:spAutoFit/>
          </a:bodyPr>
          <a:lstStyle/>
          <a:p>
            <a:r>
              <a:rPr lang="en-US" sz="1600" dirty="0" err="1">
                <a:latin typeface="Georgia"/>
                <a:cs typeface="Georgia"/>
              </a:rPr>
              <a:t>Keep,C</a:t>
            </a:r>
            <a:r>
              <a:rPr lang="en-US" sz="1600" dirty="0">
                <a:latin typeface="Georgia"/>
                <a:cs typeface="Georgia"/>
              </a:rPr>
              <a:t>., McLaughlin, T. and </a:t>
            </a:r>
            <a:r>
              <a:rPr lang="en-US" sz="1600" dirty="0" err="1">
                <a:latin typeface="Georgia"/>
                <a:cs typeface="Georgia"/>
              </a:rPr>
              <a:t>Parmar</a:t>
            </a:r>
            <a:r>
              <a:rPr lang="en-US" sz="1600" dirty="0">
                <a:latin typeface="Georgia"/>
                <a:cs typeface="Georgia"/>
              </a:rPr>
              <a:t>, R. (1993-2000) </a:t>
            </a:r>
            <a:r>
              <a:rPr lang="en-US" sz="1600" i="1" dirty="0">
                <a:latin typeface="Georgia"/>
                <a:cs typeface="Georgia"/>
              </a:rPr>
              <a:t>The Electronic </a:t>
            </a:r>
            <a:r>
              <a:rPr lang="en-US" sz="1600" i="1" dirty="0" smtClean="0">
                <a:latin typeface="Georgia"/>
                <a:cs typeface="Georgia"/>
              </a:rPr>
              <a:t>Labyrinth</a:t>
            </a:r>
            <a:r>
              <a:rPr lang="en-US" sz="1600" dirty="0" smtClean="0">
                <a:latin typeface="Georgia"/>
                <a:cs typeface="Georgia"/>
              </a:rPr>
              <a:t>. </a:t>
            </a:r>
            <a:br>
              <a:rPr lang="en-US" sz="1600" dirty="0" smtClean="0">
                <a:latin typeface="Georgia"/>
                <a:cs typeface="Georgia"/>
              </a:rPr>
            </a:br>
            <a:r>
              <a:rPr lang="en-US" sz="1600" dirty="0" smtClean="0">
                <a:latin typeface="Georgia"/>
                <a:cs typeface="Georgia"/>
              </a:rPr>
              <a:t>http</a:t>
            </a:r>
            <a:r>
              <a:rPr lang="en-US" sz="1600" dirty="0">
                <a:latin typeface="Georgia"/>
                <a:cs typeface="Georgia"/>
              </a:rPr>
              <a:t>://</a:t>
            </a:r>
            <a:r>
              <a:rPr lang="en-US" sz="1600" dirty="0" err="1">
                <a:latin typeface="Georgia"/>
                <a:cs typeface="Georgia"/>
              </a:rPr>
              <a:t>elab.eserver.org</a:t>
            </a:r>
            <a:r>
              <a:rPr lang="en-US" sz="1600" dirty="0">
                <a:latin typeface="Georgia"/>
                <a:cs typeface="Georgia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70290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Visual grammar for linking: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90000" indent="0">
              <a:buNone/>
            </a:pPr>
            <a:endParaRPr lang="en-US" dirty="0" smtClean="0"/>
          </a:p>
          <a:p>
            <a:r>
              <a:rPr lang="en-US" dirty="0" smtClean="0"/>
              <a:t>Tabs for inter-page navigation</a:t>
            </a:r>
            <a:endParaRPr lang="en-US" dirty="0"/>
          </a:p>
        </p:txBody>
      </p:sp>
      <p:pic>
        <p:nvPicPr>
          <p:cNvPr id="5" name="Content Placeholder 4" descr="meanwhile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36" r="-4736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Meanwhile (2010)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1334" y="6258798"/>
            <a:ext cx="4932841" cy="33855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 smtClean="0">
                <a:latin typeface="Georgia"/>
                <a:cs typeface="Georgia"/>
              </a:rPr>
              <a:t>Shiga, J.</a:t>
            </a:r>
            <a:r>
              <a:rPr lang="en-US" sz="1600" dirty="0">
                <a:latin typeface="Georgia"/>
                <a:cs typeface="Georgia"/>
              </a:rPr>
              <a:t> </a:t>
            </a:r>
            <a:r>
              <a:rPr lang="en-US" sz="1600" dirty="0" smtClean="0">
                <a:latin typeface="Georgia"/>
                <a:cs typeface="Georgia"/>
              </a:rPr>
              <a:t>(2010</a:t>
            </a:r>
            <a:r>
              <a:rPr lang="en-US" sz="1600" dirty="0">
                <a:latin typeface="Georgia"/>
                <a:cs typeface="Georgia"/>
              </a:rPr>
              <a:t>)</a:t>
            </a:r>
            <a:r>
              <a:rPr lang="en-US" sz="1600" dirty="0" smtClean="0">
                <a:latin typeface="Georgia"/>
                <a:cs typeface="Georgia"/>
              </a:rPr>
              <a:t> </a:t>
            </a:r>
            <a:r>
              <a:rPr lang="en-US" sz="1600" i="1" dirty="0" smtClean="0">
                <a:latin typeface="Georgia"/>
                <a:cs typeface="Georgia"/>
              </a:rPr>
              <a:t>Meanwhile</a:t>
            </a:r>
            <a:r>
              <a:rPr lang="en-US" sz="1600" dirty="0" smtClean="0">
                <a:latin typeface="Georgia"/>
                <a:cs typeface="Georgia"/>
              </a:rPr>
              <a:t>. New York: Amulet Books.</a:t>
            </a:r>
            <a:endParaRPr lang="en-US" sz="1600" dirty="0">
              <a:latin typeface="Georgia"/>
              <a:cs typeface="Georgia"/>
            </a:endParaRPr>
          </a:p>
        </p:txBody>
      </p:sp>
      <p:pic>
        <p:nvPicPr>
          <p:cNvPr id="7" name="Picture 6" descr="meanwhil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50407"/>
            <a:ext cx="2952328" cy="397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8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Jimmy Corrigan (2001)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428" r="-30428"/>
          <a:stretch>
            <a:fillRect/>
          </a:stretch>
        </p:blipFill>
        <p:spPr>
          <a:xfrm>
            <a:off x="0" y="1700213"/>
            <a:ext cx="8496300" cy="4468812"/>
          </a:xfrm>
        </p:spPr>
      </p:pic>
      <p:sp>
        <p:nvSpPr>
          <p:cNvPr id="7" name="TextBox 6"/>
          <p:cNvSpPr txBox="1"/>
          <p:nvPr/>
        </p:nvSpPr>
        <p:spPr>
          <a:xfrm>
            <a:off x="330498" y="6258798"/>
            <a:ext cx="7989467" cy="33855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 smtClean="0">
                <a:latin typeface="Georgia"/>
                <a:cs typeface="Georgia"/>
              </a:rPr>
              <a:t>Ware, C. (2001) </a:t>
            </a:r>
            <a:r>
              <a:rPr lang="en-US" sz="1600" i="1" dirty="0" smtClean="0">
                <a:latin typeface="Georgia"/>
                <a:cs typeface="Georgia"/>
              </a:rPr>
              <a:t>Jimmy Corrigan: The Smartest Kid On Earth</a:t>
            </a:r>
            <a:r>
              <a:rPr lang="en-US" sz="1600" dirty="0" smtClean="0">
                <a:latin typeface="Georgia"/>
                <a:cs typeface="Georgia"/>
              </a:rPr>
              <a:t>, London: Jonathan Cape.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48926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5534" r="5534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Hypertext Poetry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rossap</a:t>
            </a:r>
            <a:r>
              <a:rPr lang="en-US" dirty="0"/>
              <a:t>/4160004956/</a:t>
            </a:r>
          </a:p>
        </p:txBody>
      </p:sp>
    </p:spTree>
    <p:extLst>
      <p:ext uri="{BB962C8B-B14F-4D97-AF65-F5344CB8AC3E}">
        <p14:creationId xmlns:p14="http://schemas.microsoft.com/office/powerpoint/2010/main" val="131388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Hypertext Poetry</a:t>
            </a:r>
            <a:endParaRPr lang="en-US" dirty="0"/>
          </a:p>
        </p:txBody>
      </p:sp>
      <p:pic>
        <p:nvPicPr>
          <p:cNvPr id="6" name="Content Placeholder 5" descr="rosenberg.pn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75" r="-13375"/>
          <a:stretch>
            <a:fillRect/>
          </a:stretch>
        </p:blipFill>
        <p:spPr>
          <a:xfrm>
            <a:off x="0" y="1692275"/>
            <a:ext cx="8496300" cy="4468813"/>
          </a:xfrm>
        </p:spPr>
      </p:pic>
      <p:sp>
        <p:nvSpPr>
          <p:cNvPr id="7" name="TextBox 6"/>
          <p:cNvSpPr txBox="1"/>
          <p:nvPr/>
        </p:nvSpPr>
        <p:spPr>
          <a:xfrm>
            <a:off x="323528" y="6258798"/>
            <a:ext cx="4083758" cy="33855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 smtClean="0">
                <a:latin typeface="Georgia"/>
                <a:cs typeface="Georgia"/>
              </a:rPr>
              <a:t>Rosenberg, J. (2005) </a:t>
            </a:r>
            <a:r>
              <a:rPr lang="en-US" sz="1600" i="1" dirty="0" smtClean="0">
                <a:latin typeface="Georgia"/>
                <a:cs typeface="Georgia"/>
              </a:rPr>
              <a:t>Diagrams Series 6, #1.</a:t>
            </a:r>
            <a:endParaRPr lang="en-US" sz="1600" i="1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68090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865" r="2865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Hypertext Drama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slimjim</a:t>
            </a:r>
            <a:r>
              <a:rPr lang="en-US" dirty="0"/>
              <a:t>/2169745303/</a:t>
            </a:r>
          </a:p>
        </p:txBody>
      </p:sp>
    </p:spTree>
    <p:extLst>
      <p:ext uri="{BB962C8B-B14F-4D97-AF65-F5344CB8AC3E}">
        <p14:creationId xmlns:p14="http://schemas.microsoft.com/office/powerpoint/2010/main" val="249301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Drama vs. </a:t>
            </a:r>
            <a:r>
              <a:rPr lang="en-US" dirty="0" err="1" smtClean="0"/>
              <a:t>Hyperdrama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Traditional drama: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resents the playwright’s (and director’s) preferred account (narrative) of a story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istinguishes between on-stage and off-stage</a:t>
            </a:r>
          </a:p>
          <a:p>
            <a:pPr marL="90000" indent="0">
              <a:buNone/>
            </a:pPr>
            <a:r>
              <a:rPr lang="en-US" dirty="0" err="1" smtClean="0"/>
              <a:t>Hyperdrama</a:t>
            </a:r>
            <a:r>
              <a:rPr lang="en-US" dirty="0" smtClean="0"/>
              <a:t>: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llows the audience to follow different narratives (and to choose when to switch narratives)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ontinues action off-stage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3528" y="6012576"/>
            <a:ext cx="7624892" cy="584776"/>
          </a:xfrm>
          <a:prstGeom prst="rect">
            <a:avLst/>
          </a:prstGeom>
          <a:noFill/>
        </p:spPr>
        <p:txBody>
          <a:bodyPr wrap="none" lIns="0" rIns="0" rtlCol="0" anchor="b">
            <a:spAutoFit/>
          </a:bodyPr>
          <a:lstStyle/>
          <a:p>
            <a:r>
              <a:rPr lang="en-US" sz="1600" dirty="0" err="1" smtClean="0">
                <a:latin typeface="Georgia"/>
                <a:cs typeface="Georgia"/>
              </a:rPr>
              <a:t>Deemer</a:t>
            </a:r>
            <a:r>
              <a:rPr lang="en-US" sz="1600" dirty="0" smtClean="0">
                <a:latin typeface="Georgia"/>
                <a:cs typeface="Georgia"/>
              </a:rPr>
              <a:t>, C. (1999) </a:t>
            </a:r>
            <a:r>
              <a:rPr lang="en-US" sz="1600" i="1" dirty="0" smtClean="0">
                <a:latin typeface="Georgia"/>
                <a:cs typeface="Georgia"/>
              </a:rPr>
              <a:t>The New </a:t>
            </a:r>
            <a:r>
              <a:rPr lang="en-US" sz="1600" i="1" dirty="0" err="1" smtClean="0">
                <a:latin typeface="Georgia"/>
                <a:cs typeface="Georgia"/>
              </a:rPr>
              <a:t>Hyperdrama</a:t>
            </a:r>
            <a:r>
              <a:rPr lang="en-US" sz="1600" i="1" dirty="0" smtClean="0">
                <a:latin typeface="Georgia"/>
                <a:cs typeface="Georgia"/>
              </a:rPr>
              <a:t>: How hypertext scripts are changing the </a:t>
            </a:r>
            <a:br>
              <a:rPr lang="en-US" sz="1600" i="1" dirty="0" smtClean="0">
                <a:latin typeface="Georgia"/>
                <a:cs typeface="Georgia"/>
              </a:rPr>
            </a:br>
            <a:r>
              <a:rPr lang="en-US" sz="1600" i="1" dirty="0" smtClean="0">
                <a:latin typeface="Georgia"/>
                <a:cs typeface="Georgia"/>
              </a:rPr>
              <a:t>parameters </a:t>
            </a:r>
            <a:r>
              <a:rPr lang="en-US" sz="1600" i="1" dirty="0">
                <a:latin typeface="Georgia"/>
                <a:cs typeface="Georgia"/>
              </a:rPr>
              <a:t>of dramatic storytelling.</a:t>
            </a:r>
          </a:p>
        </p:txBody>
      </p:sp>
    </p:spTree>
    <p:extLst>
      <p:ext uri="{BB962C8B-B14F-4D97-AF65-F5344CB8AC3E}">
        <p14:creationId xmlns:p14="http://schemas.microsoft.com/office/powerpoint/2010/main" val="32396811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Additional narrative </a:t>
            </a:r>
            <a:r>
              <a:rPr lang="en-US" dirty="0" err="1" smtClean="0"/>
              <a:t>centred</a:t>
            </a:r>
            <a:r>
              <a:rPr lang="en-US" dirty="0" smtClean="0"/>
              <a:t> on minor characters in Hamlet</a:t>
            </a:r>
          </a:p>
          <a:p>
            <a:r>
              <a:rPr lang="en-US" dirty="0" smtClean="0"/>
              <a:t>Non-</a:t>
            </a:r>
            <a:r>
              <a:rPr lang="en-US" dirty="0" err="1" smtClean="0"/>
              <a:t>ergodic</a:t>
            </a:r>
            <a:r>
              <a:rPr lang="en-US" dirty="0" smtClean="0"/>
              <a:t>, therefore not </a:t>
            </a:r>
            <a:r>
              <a:rPr lang="en-US" dirty="0" err="1" smtClean="0"/>
              <a:t>hyperdrama</a:t>
            </a:r>
            <a:endParaRPr lang="en-US" dirty="0" smtClean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7128" t="15849" r="12171" b="5673"/>
          <a:stretch/>
        </p:blipFill>
        <p:spPr>
          <a:xfrm>
            <a:off x="4724400" y="1682750"/>
            <a:ext cx="4095750" cy="448945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Rosencrantz and Guildenstern are Dead (1967)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3528" y="6258798"/>
            <a:ext cx="8003501" cy="33855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 smtClean="0">
                <a:latin typeface="Georgia"/>
                <a:cs typeface="Georgia"/>
              </a:rPr>
              <a:t>Stoppard, T. (1973) </a:t>
            </a:r>
            <a:r>
              <a:rPr lang="en-US" sz="1600" i="1" dirty="0" smtClean="0">
                <a:latin typeface="Georgia"/>
                <a:cs typeface="Georgia"/>
              </a:rPr>
              <a:t>Rosencrantz and Guildenstern are Dead</a:t>
            </a:r>
            <a:r>
              <a:rPr lang="en-US" sz="1600" dirty="0" smtClean="0">
                <a:latin typeface="Georgia"/>
                <a:cs typeface="Georgia"/>
              </a:rPr>
              <a:t>. London: Faber and Faber.</a:t>
            </a:r>
            <a:endParaRPr lang="en-US" sz="1600" i="1" dirty="0" smtClean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403665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Courtroom drama by </a:t>
            </a:r>
            <a:r>
              <a:rPr lang="en-US" dirty="0" err="1" smtClean="0"/>
              <a:t>Ayn</a:t>
            </a:r>
            <a:r>
              <a:rPr lang="en-US" dirty="0" smtClean="0"/>
              <a:t> Rand, </a:t>
            </a:r>
            <a:r>
              <a:rPr lang="en-US" dirty="0" err="1" smtClean="0"/>
              <a:t>centred</a:t>
            </a:r>
            <a:r>
              <a:rPr lang="en-US" dirty="0" smtClean="0"/>
              <a:t> on a murder trial</a:t>
            </a:r>
          </a:p>
          <a:p>
            <a:r>
              <a:rPr lang="en-US" dirty="0" smtClean="0"/>
              <a:t>Members of the audience are selected to form a jury</a:t>
            </a:r>
          </a:p>
          <a:p>
            <a:r>
              <a:rPr lang="en-US" dirty="0" smtClean="0"/>
              <a:t>The jury’s verdict determines the ending of the play (</a:t>
            </a:r>
            <a:r>
              <a:rPr lang="en-US" dirty="0" err="1" smtClean="0"/>
              <a:t>ergodic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20777" r="-20777"/>
          <a:stretch>
            <a:fillRect/>
          </a:stretch>
        </p:blipFill>
        <p:spPr>
          <a:xfrm>
            <a:off x="4724400" y="1682750"/>
            <a:ext cx="4095750" cy="448945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Night of January 16</a:t>
            </a:r>
            <a:r>
              <a:rPr lang="en-US" baseline="30000" dirty="0" smtClean="0"/>
              <a:t>th</a:t>
            </a:r>
            <a:r>
              <a:rPr lang="en-US" dirty="0" smtClean="0"/>
              <a:t> (1935)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6258798"/>
            <a:ext cx="8930229" cy="338554"/>
          </a:xfrm>
          <a:prstGeom prst="rect">
            <a:avLst/>
          </a:prstGeom>
          <a:noFill/>
        </p:spPr>
        <p:txBody>
          <a:bodyPr wrap="none" lIns="0" rIns="0" rtlCol="0" anchor="b">
            <a:spAutoFit/>
          </a:bodyPr>
          <a:lstStyle/>
          <a:p>
            <a:r>
              <a:rPr lang="en-US" sz="1600" dirty="0" smtClean="0">
                <a:latin typeface="Georgia"/>
                <a:cs typeface="Georgia"/>
              </a:rPr>
              <a:t>Rand, A. (1936) </a:t>
            </a:r>
            <a:r>
              <a:rPr lang="en-US" sz="1600" i="1" dirty="0" smtClean="0">
                <a:latin typeface="Georgia"/>
                <a:cs typeface="Georgia"/>
              </a:rPr>
              <a:t>Night of January 16</a:t>
            </a:r>
            <a:r>
              <a:rPr lang="en-US" sz="1600" i="1" baseline="30000" dirty="0" smtClean="0">
                <a:latin typeface="Georgia"/>
                <a:cs typeface="Georgia"/>
              </a:rPr>
              <a:t>th</a:t>
            </a:r>
            <a:r>
              <a:rPr lang="en-US" sz="1600" i="1" dirty="0" smtClean="0">
                <a:latin typeface="Georgia"/>
                <a:cs typeface="Georgia"/>
              </a:rPr>
              <a:t>: a comedy-drama in three acts</a:t>
            </a:r>
            <a:r>
              <a:rPr lang="en-US" sz="1600" dirty="0" smtClean="0">
                <a:latin typeface="Georgia"/>
                <a:cs typeface="Georgia"/>
              </a:rPr>
              <a:t>. New York: Longmans &amp; Co.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6077148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Czech experimental interactive film</a:t>
            </a:r>
          </a:p>
          <a:p>
            <a:r>
              <a:rPr lang="en-US" dirty="0" smtClean="0"/>
              <a:t>First shown at Expo 67 in Montreal</a:t>
            </a:r>
          </a:p>
          <a:p>
            <a:r>
              <a:rPr lang="en-US" dirty="0"/>
              <a:t>F</a:t>
            </a:r>
            <a:r>
              <a:rPr lang="en-US" dirty="0" smtClean="0"/>
              <a:t>ilm is stopped at intervals and  audience is asked how they think the film should be continued</a:t>
            </a:r>
          </a:p>
          <a:p>
            <a:r>
              <a:rPr lang="en-US" dirty="0" smtClean="0"/>
              <a:t>Audience votes on two options (red/green) with the majority determining the future path of the film (</a:t>
            </a:r>
            <a:r>
              <a:rPr lang="en-US" dirty="0" err="1" smtClean="0"/>
              <a:t>ergodic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Kinoautomat</a:t>
            </a:r>
            <a:r>
              <a:rPr lang="en-US" dirty="0" smtClean="0"/>
              <a:t> (1967)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6258798"/>
            <a:ext cx="7136569" cy="338554"/>
          </a:xfrm>
          <a:prstGeom prst="rect">
            <a:avLst/>
          </a:prstGeom>
          <a:noFill/>
        </p:spPr>
        <p:txBody>
          <a:bodyPr wrap="none" lIns="0" rIns="0" rtlCol="0" anchor="b">
            <a:spAutoFit/>
          </a:bodyPr>
          <a:lstStyle/>
          <a:p>
            <a:r>
              <a:rPr lang="en-US" sz="1600" dirty="0" err="1" smtClean="0">
                <a:latin typeface="Georgia"/>
                <a:cs typeface="Georgia"/>
              </a:rPr>
              <a:t>Činčera</a:t>
            </a:r>
            <a:r>
              <a:rPr lang="en-US" sz="1600" dirty="0" smtClean="0">
                <a:latin typeface="Georgia"/>
                <a:cs typeface="Georgia"/>
              </a:rPr>
              <a:t>, R., </a:t>
            </a:r>
            <a:r>
              <a:rPr lang="en-US" sz="1600" dirty="0" err="1" smtClean="0">
                <a:latin typeface="Georgia"/>
                <a:cs typeface="Georgia"/>
              </a:rPr>
              <a:t>Roháč</a:t>
            </a:r>
            <a:r>
              <a:rPr lang="en-US" sz="1600" dirty="0" smtClean="0">
                <a:latin typeface="Georgia"/>
                <a:cs typeface="Georgia"/>
              </a:rPr>
              <a:t>, J. and </a:t>
            </a:r>
            <a:r>
              <a:rPr lang="en-US" sz="1600" dirty="0" err="1" smtClean="0">
                <a:latin typeface="Georgia"/>
                <a:cs typeface="Georgia"/>
              </a:rPr>
              <a:t>Svitáček</a:t>
            </a:r>
            <a:r>
              <a:rPr lang="en-US" sz="1600" dirty="0" smtClean="0">
                <a:latin typeface="Georgia"/>
                <a:cs typeface="Georgia"/>
              </a:rPr>
              <a:t>, V (1967) </a:t>
            </a:r>
            <a:r>
              <a:rPr lang="en-US" sz="1600" i="1" dirty="0" err="1" smtClean="0">
                <a:latin typeface="Georgia"/>
                <a:cs typeface="Georgia"/>
              </a:rPr>
              <a:t>Kinoautomat</a:t>
            </a:r>
            <a:r>
              <a:rPr lang="en-US" sz="1600" i="1" dirty="0" smtClean="0">
                <a:latin typeface="Georgia"/>
                <a:cs typeface="Georgia"/>
              </a:rPr>
              <a:t>: </a:t>
            </a:r>
            <a:r>
              <a:rPr lang="en-US" sz="1600" i="1" dirty="0" err="1" smtClean="0">
                <a:latin typeface="Georgia"/>
                <a:cs typeface="Georgia"/>
              </a:rPr>
              <a:t>Človĕk</a:t>
            </a:r>
            <a:r>
              <a:rPr lang="en-US" sz="1600" i="1" dirty="0" smtClean="0">
                <a:latin typeface="Georgia"/>
                <a:cs typeface="Georgia"/>
              </a:rPr>
              <a:t> a </a:t>
            </a:r>
            <a:r>
              <a:rPr lang="en-US" sz="1600" i="1" dirty="0" err="1" smtClean="0">
                <a:latin typeface="Georgia"/>
                <a:cs typeface="Georgia"/>
              </a:rPr>
              <a:t>jeho</a:t>
            </a:r>
            <a:r>
              <a:rPr lang="en-US" sz="1600" i="1" dirty="0" smtClean="0">
                <a:latin typeface="Georgia"/>
                <a:cs typeface="Georgia"/>
              </a:rPr>
              <a:t> </a:t>
            </a:r>
            <a:r>
              <a:rPr lang="en-US" sz="1600" i="1" dirty="0" err="1" smtClean="0">
                <a:latin typeface="Georgia"/>
                <a:cs typeface="Georgia"/>
              </a:rPr>
              <a:t>dům</a:t>
            </a:r>
            <a:r>
              <a:rPr lang="en-US" sz="1600" dirty="0" smtClean="0">
                <a:latin typeface="Georgia"/>
                <a:cs typeface="Georgia"/>
              </a:rPr>
              <a:t>. </a:t>
            </a:r>
            <a:endParaRPr lang="en-US" sz="1600" dirty="0">
              <a:latin typeface="Georgia"/>
              <a:cs typeface="Georgia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13486" b="-134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18011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Play takes place in a large house</a:t>
            </a:r>
          </a:p>
          <a:p>
            <a:r>
              <a:rPr lang="en-US" dirty="0"/>
              <a:t>A</a:t>
            </a:r>
            <a:r>
              <a:rPr lang="en-US" dirty="0" smtClean="0"/>
              <a:t>ctors perform simultaneously in up to nine different rooms</a:t>
            </a:r>
          </a:p>
          <a:p>
            <a:r>
              <a:rPr lang="en-US" dirty="0" smtClean="0"/>
              <a:t>Spectators must choose which actor(s) they follow (</a:t>
            </a:r>
            <a:r>
              <a:rPr lang="en-US" dirty="0" err="1" smtClean="0"/>
              <a:t>ergodic</a:t>
            </a:r>
            <a:r>
              <a:rPr lang="en-US" dirty="0" smtClean="0"/>
              <a:t>)</a:t>
            </a:r>
          </a:p>
          <a:p>
            <a:r>
              <a:rPr lang="en-US" dirty="0" smtClean="0"/>
              <a:t>Multiple narratives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4385" r="4385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Tamara (1981)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6258798"/>
            <a:ext cx="5679647" cy="338554"/>
          </a:xfrm>
          <a:prstGeom prst="rect">
            <a:avLst/>
          </a:prstGeom>
          <a:noFill/>
        </p:spPr>
        <p:txBody>
          <a:bodyPr wrap="none" lIns="0" rIns="0" rtlCol="0" anchor="b">
            <a:spAutoFit/>
          </a:bodyPr>
          <a:lstStyle/>
          <a:p>
            <a:r>
              <a:rPr lang="en-US" sz="1600" dirty="0" err="1" smtClean="0">
                <a:latin typeface="Georgia"/>
                <a:cs typeface="Georgia"/>
              </a:rPr>
              <a:t>Krizanc</a:t>
            </a:r>
            <a:r>
              <a:rPr lang="en-US" sz="1600" dirty="0" smtClean="0">
                <a:latin typeface="Georgia"/>
                <a:cs typeface="Georgia"/>
              </a:rPr>
              <a:t>, J. (1989) </a:t>
            </a:r>
            <a:r>
              <a:rPr lang="en-US" sz="1600" i="1" dirty="0" smtClean="0">
                <a:latin typeface="Georgia"/>
                <a:cs typeface="Georgia"/>
              </a:rPr>
              <a:t>Tamara: A play</a:t>
            </a:r>
            <a:r>
              <a:rPr lang="en-US" sz="1600" dirty="0" smtClean="0">
                <a:latin typeface="Georgia"/>
                <a:cs typeface="Georgia"/>
              </a:rPr>
              <a:t>. London: Methuen Drama.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463727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Forking Paths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 smtClean="0"/>
              <a:t>“In </a:t>
            </a:r>
            <a:r>
              <a:rPr lang="en-US" sz="2000" dirty="0"/>
              <a:t>all fictional works, each time a man is confronted with several alternatives, he chooses one and eliminates the others; in the fiction of </a:t>
            </a:r>
            <a:r>
              <a:rPr lang="en-US" sz="2000" dirty="0" err="1"/>
              <a:t>Ts’ui</a:t>
            </a:r>
            <a:r>
              <a:rPr lang="en-US" sz="2000" dirty="0"/>
              <a:t> </a:t>
            </a:r>
            <a:r>
              <a:rPr lang="en-US" sz="2000" dirty="0" err="1"/>
              <a:t>Pên</a:t>
            </a:r>
            <a:r>
              <a:rPr lang="en-US" sz="2000" dirty="0"/>
              <a:t>, he chooses— simultaneously—all of them. He creates, in this way, diverse futures, diverse times which themselves also proliferate and fork. Here, then, is the explanation of the novel’s contradictions. 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Fang</a:t>
            </a:r>
            <a:r>
              <a:rPr lang="en-US" sz="2000" dirty="0"/>
              <a:t>, let us say, has a secret; a stranger calls at his door; Fang resolves to kill him. Naturally, there are several possible outcomes: Fang can kill the intruder, the intruder can kill Fang, they both can escape, they both can die, and so forth. In the work of </a:t>
            </a:r>
            <a:r>
              <a:rPr lang="en-US" sz="2000" dirty="0" err="1"/>
              <a:t>Ts’ui</a:t>
            </a:r>
            <a:r>
              <a:rPr lang="en-US" sz="2000" dirty="0"/>
              <a:t> </a:t>
            </a:r>
            <a:r>
              <a:rPr lang="en-US" sz="2000" dirty="0" err="1"/>
              <a:t>Pên</a:t>
            </a:r>
            <a:r>
              <a:rPr lang="en-US" sz="2000" dirty="0"/>
              <a:t>, all possible outcomes occur; each one is the point of departure for other </a:t>
            </a:r>
            <a:r>
              <a:rPr lang="en-US" sz="2000" dirty="0" err="1"/>
              <a:t>forkings</a:t>
            </a:r>
            <a:r>
              <a:rPr lang="en-US" sz="2000" dirty="0" smtClean="0"/>
              <a:t>.”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6258798"/>
            <a:ext cx="8496944" cy="338554"/>
          </a:xfrm>
          <a:prstGeom prst="rect">
            <a:avLst/>
          </a:prstGeom>
          <a:noFill/>
        </p:spPr>
        <p:txBody>
          <a:bodyPr wrap="none" lIns="0" rIns="0" rtlCol="0" anchor="b">
            <a:noAutofit/>
          </a:bodyPr>
          <a:lstStyle/>
          <a:p>
            <a:r>
              <a:rPr lang="en-US" sz="1600" dirty="0">
                <a:latin typeface="Georgia"/>
                <a:cs typeface="Georgia"/>
              </a:rPr>
              <a:t>Borges, J.L. </a:t>
            </a:r>
            <a:r>
              <a:rPr lang="en-US" sz="1600" dirty="0" smtClean="0">
                <a:latin typeface="Georgia"/>
                <a:cs typeface="Georgia"/>
              </a:rPr>
              <a:t>(</a:t>
            </a:r>
            <a:r>
              <a:rPr lang="en-US" sz="1600" dirty="0">
                <a:latin typeface="Georgia"/>
                <a:cs typeface="Georgia"/>
              </a:rPr>
              <a:t>1941) </a:t>
            </a:r>
            <a:r>
              <a:rPr lang="en-US" sz="1600" i="1" dirty="0">
                <a:latin typeface="Georgia"/>
                <a:cs typeface="Georgia"/>
              </a:rPr>
              <a:t>The Garden of Forking </a:t>
            </a:r>
            <a:r>
              <a:rPr lang="en-US" sz="1600" i="1" dirty="0" smtClean="0">
                <a:latin typeface="Georgia"/>
                <a:cs typeface="Georgia"/>
              </a:rPr>
              <a:t>Paths</a:t>
            </a:r>
            <a:r>
              <a:rPr lang="en-US" sz="1600" dirty="0" smtClean="0">
                <a:latin typeface="Georgia"/>
                <a:cs typeface="Georgia"/>
              </a:rPr>
              <a:t>, Translated from Spanish by Yates, D.A.   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70015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Film composed of four overlapping narratives</a:t>
            </a:r>
          </a:p>
          <a:p>
            <a:r>
              <a:rPr lang="en-US" dirty="0" smtClean="0"/>
              <a:t>Filmed simultaneously as four continuous 90-minute takes</a:t>
            </a:r>
          </a:p>
          <a:p>
            <a:r>
              <a:rPr lang="en-US" dirty="0" smtClean="0"/>
              <a:t>Screen divided into quarters, </a:t>
            </a:r>
            <a:r>
              <a:rPr lang="en-US" dirty="0"/>
              <a:t>a</a:t>
            </a:r>
            <a:r>
              <a:rPr lang="en-US" dirty="0" smtClean="0"/>
              <a:t>ll four films projected at same time</a:t>
            </a:r>
          </a:p>
          <a:p>
            <a:r>
              <a:rPr lang="en-US" dirty="0" smtClean="0"/>
              <a:t>Audience ‘choose’ which sub-film to watch (</a:t>
            </a:r>
            <a:r>
              <a:rPr lang="en-US" dirty="0" err="1" smtClean="0"/>
              <a:t>ergodic</a:t>
            </a:r>
            <a:r>
              <a:rPr lang="en-US" dirty="0" smtClean="0"/>
              <a:t>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20267" b="-20267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Timecode</a:t>
            </a:r>
            <a:r>
              <a:rPr lang="en-US" dirty="0" smtClean="0"/>
              <a:t> (2000)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6258798"/>
            <a:ext cx="5052866" cy="338554"/>
          </a:xfrm>
          <a:prstGeom prst="rect">
            <a:avLst/>
          </a:prstGeom>
          <a:noFill/>
        </p:spPr>
        <p:txBody>
          <a:bodyPr wrap="none" lIns="0" rIns="0" rtlCol="0" anchor="b">
            <a:spAutoFit/>
          </a:bodyPr>
          <a:lstStyle/>
          <a:p>
            <a:r>
              <a:rPr lang="en-US" sz="1600" dirty="0" err="1" smtClean="0">
                <a:latin typeface="Georgia"/>
                <a:cs typeface="Georgia"/>
              </a:rPr>
              <a:t>Figgis</a:t>
            </a:r>
            <a:r>
              <a:rPr lang="en-US" sz="1600" dirty="0" smtClean="0">
                <a:latin typeface="Georgia"/>
                <a:cs typeface="Georgia"/>
              </a:rPr>
              <a:t>, </a:t>
            </a:r>
            <a:r>
              <a:rPr lang="en-US" sz="1600" dirty="0">
                <a:latin typeface="Georgia"/>
                <a:cs typeface="Georgia"/>
              </a:rPr>
              <a:t>M</a:t>
            </a:r>
            <a:r>
              <a:rPr lang="en-US" sz="1600" dirty="0" smtClean="0">
                <a:latin typeface="Georgia"/>
                <a:cs typeface="Georgia"/>
              </a:rPr>
              <a:t>. (2000) </a:t>
            </a:r>
            <a:r>
              <a:rPr lang="en-US" sz="1600" i="1" dirty="0" err="1" smtClean="0">
                <a:latin typeface="Georgia"/>
                <a:cs typeface="Georgia"/>
              </a:rPr>
              <a:t>Timecode</a:t>
            </a:r>
            <a:r>
              <a:rPr lang="en-US" sz="1600" i="1" dirty="0" smtClean="0">
                <a:latin typeface="Georgia"/>
                <a:cs typeface="Georgia"/>
              </a:rPr>
              <a:t>. </a:t>
            </a:r>
            <a:r>
              <a:rPr lang="en-US" sz="1600" dirty="0" smtClean="0">
                <a:latin typeface="Georgia"/>
                <a:cs typeface="Georgia"/>
              </a:rPr>
              <a:t>Screen Gems (distributor).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825056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031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Non-linearity is the essence of hypertext</a:t>
            </a:r>
          </a:p>
          <a:p>
            <a:pPr lvl="1"/>
            <a:r>
              <a:rPr lang="en-US" dirty="0" smtClean="0"/>
              <a:t>Hypertext fiction may be non-linear in story, narrative or text</a:t>
            </a:r>
          </a:p>
          <a:p>
            <a:pPr lvl="1"/>
            <a:r>
              <a:rPr lang="en-US" dirty="0" smtClean="0"/>
              <a:t>Non-linearity may equally apply to poetry, comics, film and drama</a:t>
            </a:r>
          </a:p>
          <a:p>
            <a:pPr marL="90000" indent="0">
              <a:buNone/>
            </a:pPr>
            <a:endParaRPr lang="en-US" dirty="0" smtClean="0"/>
          </a:p>
          <a:p>
            <a:pPr marL="90000" indent="0">
              <a:buNone/>
            </a:pPr>
            <a:r>
              <a:rPr lang="en-US" dirty="0" smtClean="0"/>
              <a:t>Hypertext is also </a:t>
            </a:r>
            <a:r>
              <a:rPr lang="en-US" dirty="0" err="1" smtClean="0"/>
              <a:t>ergodic</a:t>
            </a:r>
            <a:endParaRPr lang="en-US" dirty="0" smtClean="0"/>
          </a:p>
          <a:p>
            <a:pPr lvl="1"/>
            <a:r>
              <a:rPr lang="en-US" dirty="0" smtClean="0"/>
              <a:t>Non-trivial effort typically manifests itself as choice</a:t>
            </a:r>
          </a:p>
          <a:p>
            <a:pPr lvl="1"/>
            <a:r>
              <a:rPr lang="en-US" dirty="0" smtClean="0"/>
              <a:t>May also involve ludic elements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618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5534" r="5534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Ergodic</a:t>
            </a:r>
            <a:r>
              <a:rPr lang="en-US" dirty="0" smtClean="0"/>
              <a:t> Literature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danielygo</a:t>
            </a:r>
            <a:r>
              <a:rPr lang="en-US" dirty="0"/>
              <a:t>/5391176827/</a:t>
            </a:r>
          </a:p>
        </p:txBody>
      </p:sp>
    </p:spTree>
    <p:extLst>
      <p:ext uri="{BB962C8B-B14F-4D97-AF65-F5344CB8AC3E}">
        <p14:creationId xmlns:p14="http://schemas.microsoft.com/office/powerpoint/2010/main" val="104282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Ergodic</a:t>
            </a:r>
            <a:r>
              <a:rPr lang="en-US" dirty="0" smtClean="0"/>
              <a:t> Literature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smtClean="0"/>
              <a:t>“ </a:t>
            </a:r>
            <a:r>
              <a:rPr lang="en-US" i="1" dirty="0" err="1" smtClean="0"/>
              <a:t>Ergodic</a:t>
            </a:r>
            <a:r>
              <a:rPr lang="en-US" i="1" dirty="0" smtClean="0"/>
              <a:t> […] </a:t>
            </a:r>
            <a:r>
              <a:rPr lang="en-US" dirty="0" smtClean="0"/>
              <a:t>derives </a:t>
            </a:r>
            <a:r>
              <a:rPr lang="en-US" dirty="0"/>
              <a:t>from the Greek words </a:t>
            </a:r>
            <a:r>
              <a:rPr lang="en-US" i="1" dirty="0" err="1"/>
              <a:t>ergon</a:t>
            </a:r>
            <a:r>
              <a:rPr lang="en-US" dirty="0"/>
              <a:t> and </a:t>
            </a:r>
            <a:r>
              <a:rPr lang="en-US" i="1" dirty="0" err="1"/>
              <a:t>hodos</a:t>
            </a:r>
            <a:r>
              <a:rPr lang="en-US" dirty="0"/>
              <a:t>, meaning "work" and "path." In </a:t>
            </a:r>
            <a:r>
              <a:rPr lang="en-US" dirty="0" err="1"/>
              <a:t>ergodic</a:t>
            </a:r>
            <a:r>
              <a:rPr lang="en-US" dirty="0"/>
              <a:t> literature, nontrivial effort is required to allow the reader to traverse the text. If </a:t>
            </a:r>
            <a:r>
              <a:rPr lang="en-US" dirty="0" err="1"/>
              <a:t>ergodic</a:t>
            </a:r>
            <a:r>
              <a:rPr lang="en-US" dirty="0"/>
              <a:t> literature is to make sense as a concept, there must also be </a:t>
            </a:r>
            <a:r>
              <a:rPr lang="en-US" dirty="0" err="1"/>
              <a:t>nonergodic</a:t>
            </a:r>
            <a:r>
              <a:rPr lang="en-US" dirty="0"/>
              <a:t> literature, where the effort to traverse the text is trivial, with no </a:t>
            </a:r>
            <a:r>
              <a:rPr lang="en-US" dirty="0" err="1"/>
              <a:t>extranoematic</a:t>
            </a:r>
            <a:r>
              <a:rPr lang="en-US" dirty="0"/>
              <a:t> responsibilities placed on the reader except (for example) eye movement and the periodic or arbitrary turning of pages</a:t>
            </a:r>
            <a:r>
              <a:rPr lang="en-US" dirty="0" smtClean="0"/>
              <a:t>. 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8" y="6021288"/>
            <a:ext cx="8401238" cy="584776"/>
          </a:xfrm>
          <a:prstGeom prst="rect">
            <a:avLst/>
          </a:prstGeom>
          <a:noFill/>
        </p:spPr>
        <p:txBody>
          <a:bodyPr wrap="none" lIns="0" rIns="0" rtlCol="0" anchor="b">
            <a:spAutoFit/>
          </a:bodyPr>
          <a:lstStyle/>
          <a:p>
            <a:r>
              <a:rPr lang="en-US" sz="1600" dirty="0" err="1">
                <a:latin typeface="Georgia"/>
                <a:cs typeface="Georgia"/>
              </a:rPr>
              <a:t>Aarseth</a:t>
            </a:r>
            <a:r>
              <a:rPr lang="en-US" sz="1600" dirty="0">
                <a:latin typeface="Georgia"/>
                <a:cs typeface="Georgia"/>
              </a:rPr>
              <a:t>, </a:t>
            </a:r>
            <a:r>
              <a:rPr lang="en-US" sz="1600" dirty="0" smtClean="0">
                <a:latin typeface="Georgia"/>
                <a:cs typeface="Georgia"/>
              </a:rPr>
              <a:t>E. (1997</a:t>
            </a:r>
            <a:r>
              <a:rPr lang="en-US" sz="1600" dirty="0">
                <a:latin typeface="Georgia"/>
                <a:cs typeface="Georgia"/>
              </a:rPr>
              <a:t>) </a:t>
            </a:r>
            <a:r>
              <a:rPr lang="en-US" sz="1600" i="1" dirty="0" err="1" smtClean="0">
                <a:latin typeface="Georgia"/>
                <a:cs typeface="Georgia"/>
              </a:rPr>
              <a:t>Cybertext</a:t>
            </a:r>
            <a:r>
              <a:rPr lang="en-US" sz="1600" i="1" dirty="0" smtClean="0">
                <a:latin typeface="Georgia"/>
                <a:cs typeface="Georgia"/>
              </a:rPr>
              <a:t>: Perspectives </a:t>
            </a:r>
            <a:r>
              <a:rPr lang="en-US" sz="1600" i="1" dirty="0">
                <a:latin typeface="Georgia"/>
                <a:cs typeface="Georgia"/>
              </a:rPr>
              <a:t>on </a:t>
            </a:r>
            <a:r>
              <a:rPr lang="en-US" sz="1600" i="1" dirty="0" err="1">
                <a:latin typeface="Georgia"/>
                <a:cs typeface="Georgia"/>
              </a:rPr>
              <a:t>Ergodic</a:t>
            </a:r>
            <a:r>
              <a:rPr lang="en-US" sz="1600" i="1" dirty="0">
                <a:latin typeface="Georgia"/>
                <a:cs typeface="Georgia"/>
              </a:rPr>
              <a:t> Literature</a:t>
            </a:r>
            <a:r>
              <a:rPr lang="en-US" sz="1600" dirty="0">
                <a:latin typeface="Georgia"/>
                <a:cs typeface="Georgia"/>
              </a:rPr>
              <a:t>. </a:t>
            </a:r>
            <a:r>
              <a:rPr lang="en-US" sz="1600" dirty="0" smtClean="0">
                <a:latin typeface="Georgia"/>
                <a:cs typeface="Georgia"/>
              </a:rPr>
              <a:t>Baltimore, MD: The John </a:t>
            </a:r>
          </a:p>
          <a:p>
            <a:r>
              <a:rPr lang="en-US" sz="1600" dirty="0" smtClean="0">
                <a:latin typeface="Georgia"/>
                <a:cs typeface="Georgia"/>
              </a:rPr>
              <a:t>Hopkins University </a:t>
            </a:r>
            <a:r>
              <a:rPr lang="en-US" sz="1600" dirty="0">
                <a:latin typeface="Georgia"/>
                <a:cs typeface="Georgia"/>
              </a:rPr>
              <a:t>Press.</a:t>
            </a:r>
          </a:p>
        </p:txBody>
      </p:sp>
    </p:spTree>
    <p:extLst>
      <p:ext uri="{BB962C8B-B14F-4D97-AF65-F5344CB8AC3E}">
        <p14:creationId xmlns:p14="http://schemas.microsoft.com/office/powerpoint/2010/main" val="23509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150 loose leaf pages</a:t>
            </a:r>
          </a:p>
          <a:p>
            <a:pPr lvl="1"/>
            <a:r>
              <a:rPr lang="en-US" dirty="0" smtClean="0"/>
              <a:t>Pages are to be shuffled before reading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9252" r="19252"/>
          <a:stretch>
            <a:fillRect/>
          </a:stretch>
        </p:blipFill>
        <p:spPr>
          <a:xfrm>
            <a:off x="4724400" y="1682751"/>
            <a:ext cx="4095600" cy="433853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Composition No. 1, Roman (1962)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3528" y="6258798"/>
            <a:ext cx="9952144" cy="338554"/>
          </a:xfrm>
          <a:prstGeom prst="rect">
            <a:avLst/>
          </a:prstGeom>
          <a:noFill/>
        </p:spPr>
        <p:txBody>
          <a:bodyPr wrap="none" lIns="0" rIns="0" rtlCol="0" anchor="b">
            <a:noAutofit/>
          </a:bodyPr>
          <a:lstStyle/>
          <a:p>
            <a:r>
              <a:rPr lang="en-US" sz="1600" dirty="0" err="1" smtClean="0">
                <a:latin typeface="Georgia"/>
                <a:cs typeface="Georgia"/>
              </a:rPr>
              <a:t>Saporta</a:t>
            </a:r>
            <a:r>
              <a:rPr lang="en-US" sz="1600" dirty="0" smtClean="0">
                <a:latin typeface="Georgia"/>
                <a:cs typeface="Georgia"/>
              </a:rPr>
              <a:t>, M. (1963) </a:t>
            </a:r>
            <a:r>
              <a:rPr lang="en-US" sz="1600" i="1" dirty="0" smtClean="0">
                <a:latin typeface="Georgia"/>
                <a:cs typeface="Georgia"/>
              </a:rPr>
              <a:t>Composition No. 1, Roman</a:t>
            </a:r>
            <a:r>
              <a:rPr lang="en-US" sz="1600" dirty="0" smtClean="0">
                <a:latin typeface="Georgia"/>
                <a:cs typeface="Georgia"/>
              </a:rPr>
              <a:t>. Translated from French by Howard, R., </a:t>
            </a:r>
            <a:br>
              <a:rPr lang="en-US" sz="1600" dirty="0" smtClean="0">
                <a:latin typeface="Georgia"/>
                <a:cs typeface="Georgia"/>
              </a:rPr>
            </a:br>
            <a:r>
              <a:rPr lang="en-US" sz="1600" dirty="0" smtClean="0">
                <a:latin typeface="Georgia"/>
                <a:cs typeface="Georgia"/>
              </a:rPr>
              <a:t>New York: Simon and Schuster.  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10116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Structured as 155 chapters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hapters 57-155 designated as ‘expendable’</a:t>
            </a:r>
          </a:p>
          <a:p>
            <a:pPr marL="90000" indent="0">
              <a:buNone/>
            </a:pPr>
            <a:endParaRPr lang="en-US" dirty="0" smtClean="0"/>
          </a:p>
          <a:p>
            <a:pPr marL="90000" indent="0">
              <a:buNone/>
            </a:pPr>
            <a:r>
              <a:rPr lang="en-US" dirty="0" smtClean="0"/>
              <a:t>Two readings of the book:</a:t>
            </a:r>
          </a:p>
          <a:p>
            <a:pPr lvl="1"/>
            <a:r>
              <a:rPr lang="en-US" dirty="0" smtClean="0"/>
              <a:t>Chapters 1-56 in order</a:t>
            </a:r>
          </a:p>
          <a:p>
            <a:pPr lvl="1"/>
            <a:r>
              <a:rPr lang="en-US" dirty="0" smtClean="0"/>
              <a:t>All chapters, following the reading order given in the instructions: 73-1-2-116-3-…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22958" r="-22958"/>
          <a:stretch>
            <a:fillRect/>
          </a:stretch>
        </p:blipFill>
        <p:spPr>
          <a:xfrm>
            <a:off x="4724400" y="1682750"/>
            <a:ext cx="4095750" cy="426653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Hopscotch (1963)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6258798"/>
            <a:ext cx="8496944" cy="338554"/>
          </a:xfrm>
          <a:prstGeom prst="rect">
            <a:avLst/>
          </a:prstGeom>
          <a:noFill/>
        </p:spPr>
        <p:txBody>
          <a:bodyPr wrap="square" lIns="0" rIns="0" rtlCol="0" anchor="b">
            <a:noAutofit/>
          </a:bodyPr>
          <a:lstStyle/>
          <a:p>
            <a:r>
              <a:rPr lang="en-US" sz="1600" dirty="0" err="1" smtClean="0">
                <a:latin typeface="Georgia"/>
                <a:cs typeface="Georgia"/>
              </a:rPr>
              <a:t>Cortázar</a:t>
            </a:r>
            <a:r>
              <a:rPr lang="en-US" sz="1600" dirty="0" smtClean="0">
                <a:latin typeface="Georgia"/>
                <a:cs typeface="Georgia"/>
              </a:rPr>
              <a:t>, J. (1966) </a:t>
            </a:r>
            <a:r>
              <a:rPr lang="en-US" sz="1600" i="1" dirty="0" smtClean="0">
                <a:latin typeface="Georgia"/>
                <a:cs typeface="Georgia"/>
              </a:rPr>
              <a:t>Hopscotch</a:t>
            </a:r>
            <a:r>
              <a:rPr lang="en-US" sz="1600" dirty="0" smtClean="0">
                <a:latin typeface="Georgia"/>
                <a:cs typeface="Georgia"/>
              </a:rPr>
              <a:t>. Translated from Spanish by </a:t>
            </a:r>
            <a:r>
              <a:rPr lang="en-US" sz="1600" dirty="0" err="1" smtClean="0">
                <a:latin typeface="Georgia"/>
                <a:cs typeface="Georgia"/>
              </a:rPr>
              <a:t>Rabassa</a:t>
            </a:r>
            <a:r>
              <a:rPr lang="en-US" sz="1600" dirty="0" smtClean="0">
                <a:latin typeface="Georgia"/>
                <a:cs typeface="Georgia"/>
              </a:rPr>
              <a:t>, G. New York: Pantheon Books. 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06456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CS">
  <a:themeElements>
    <a:clrScheme name="uos_ppt__template_electronics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_ppt__template_electronics">
      <a:majorFont>
        <a:latin typeface="Georgia"/>
        <a:ea typeface="ＭＳ Ｐゴシック"/>
        <a:cs typeface="ＭＳ Ｐゴシック"/>
      </a:majorFont>
      <a:minorFont>
        <a:latin typeface="Georgi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uos_ppt__template_electronics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ECS">
  <a:themeElements>
    <a:clrScheme name="uos_ppt__template_electronics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_ppt__template_electronics">
      <a:majorFont>
        <a:latin typeface="Georgia"/>
        <a:ea typeface="ＭＳ Ｐゴシック"/>
        <a:cs typeface="ＭＳ Ｐゴシック"/>
      </a:majorFont>
      <a:minorFont>
        <a:latin typeface="Georgi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uos_ppt__template_electronics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ECS">
  <a:themeElements>
    <a:clrScheme name="uos_ppt__template_electronics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_ppt__template_electronics">
      <a:majorFont>
        <a:latin typeface="Georgia"/>
        <a:ea typeface="ＭＳ Ｐゴシック"/>
        <a:cs typeface="ＭＳ Ｐゴシック"/>
      </a:majorFont>
      <a:minorFont>
        <a:latin typeface="Georgi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uos_ppt__template_electronics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ECS">
  <a:themeElements>
    <a:clrScheme name="uos_ppt__template_electronics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_ppt__template_electronics">
      <a:majorFont>
        <a:latin typeface="Georgia"/>
        <a:ea typeface="ＭＳ Ｐゴシック"/>
        <a:cs typeface="ＭＳ Ｐゴシック"/>
      </a:majorFont>
      <a:minorFont>
        <a:latin typeface="Georgi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uos_ppt__template_electronics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ECS">
  <a:themeElements>
    <a:clrScheme name="uos_ppt__template_electronics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_ppt__template_electronics">
      <a:majorFont>
        <a:latin typeface="Georgia"/>
        <a:ea typeface="ＭＳ Ｐゴシック"/>
        <a:cs typeface="ＭＳ Ｐゴシック"/>
      </a:majorFont>
      <a:minorFont>
        <a:latin typeface="Georgi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uos_ppt__template_electronics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ECS">
  <a:themeElements>
    <a:clrScheme name="uos_ppt__template_electronics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_ppt__template_electronics">
      <a:majorFont>
        <a:latin typeface="Georgia"/>
        <a:ea typeface="ＭＳ Ｐゴシック"/>
        <a:cs typeface="ＭＳ Ｐゴシック"/>
      </a:majorFont>
      <a:minorFont>
        <a:latin typeface="Georgi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uos_ppt__template_electronics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ECS">
  <a:themeElements>
    <a:clrScheme name="uos_ppt__template_electronics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_ppt__template_electronics">
      <a:majorFont>
        <a:latin typeface="Georgia"/>
        <a:ea typeface="ＭＳ Ｐゴシック"/>
        <a:cs typeface="ＭＳ Ｐゴシック"/>
      </a:majorFont>
      <a:minorFont>
        <a:latin typeface="Georgi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uos_ppt__template_electronics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ECS">
  <a:themeElements>
    <a:clrScheme name="uos_ppt__template_electronics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_ppt__template_electronics">
      <a:majorFont>
        <a:latin typeface="Georgia"/>
        <a:ea typeface="ＭＳ Ｐゴシック"/>
        <a:cs typeface="ＭＳ Ｐゴシック"/>
      </a:majorFont>
      <a:minorFont>
        <a:latin typeface="Georgi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uos_ppt__template_electronics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ECS.thmx</Template>
  <TotalTime>18273</TotalTime>
  <Words>3040</Words>
  <Application>Microsoft Macintosh PowerPoint</Application>
  <PresentationFormat>On-screen Show (4:3)</PresentationFormat>
  <Paragraphs>349</Paragraphs>
  <Slides>52</Slides>
  <Notes>32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ECS</vt:lpstr>
      <vt:lpstr>1_ECS</vt:lpstr>
      <vt:lpstr>2_ECS</vt:lpstr>
      <vt:lpstr>3_ECS</vt:lpstr>
      <vt:lpstr>4_ECS</vt:lpstr>
      <vt:lpstr>5_ECS</vt:lpstr>
      <vt:lpstr>6_ECS</vt:lpstr>
      <vt:lpstr>7_ECS</vt:lpstr>
      <vt:lpstr>Telling Tales</vt:lpstr>
      <vt:lpstr>A Working Definition</vt:lpstr>
      <vt:lpstr>The Death of the Author</vt:lpstr>
      <vt:lpstr>Hypertext and the Death of the Author</vt:lpstr>
      <vt:lpstr>Forking Paths</vt:lpstr>
      <vt:lpstr>Ergodic Literature</vt:lpstr>
      <vt:lpstr>Ergodic Literature</vt:lpstr>
      <vt:lpstr>Composition No. 1, Roman (1962)</vt:lpstr>
      <vt:lpstr>Hopscotch (1963)</vt:lpstr>
      <vt:lpstr>Un conte à votre façon (1967)</vt:lpstr>
      <vt:lpstr>The Unfortunates (1969)</vt:lpstr>
      <vt:lpstr>Story, Narrative and Text</vt:lpstr>
      <vt:lpstr>Story, Narrative and Text</vt:lpstr>
      <vt:lpstr>Story versus Narrative: Citizen Kane</vt:lpstr>
      <vt:lpstr>Story versus Narrative: Citizen Kane</vt:lpstr>
      <vt:lpstr>Story versus Narrative: Citizen Kane</vt:lpstr>
      <vt:lpstr>Story versus Narrative: Citizen Kane</vt:lpstr>
      <vt:lpstr>Narrative versus Text: Psycho</vt:lpstr>
      <vt:lpstr>Hypertext Fiction</vt:lpstr>
      <vt:lpstr>Hypertext Fiction</vt:lpstr>
      <vt:lpstr>afternoon, a story (1987)</vt:lpstr>
      <vt:lpstr>Victory Garden (1992)</vt:lpstr>
      <vt:lpstr>253 (1996)</vt:lpstr>
      <vt:lpstr>Hypertext Fiction</vt:lpstr>
      <vt:lpstr>Lucky Les (1967)</vt:lpstr>
      <vt:lpstr>Choose Your Own Adventure (1979-)</vt:lpstr>
      <vt:lpstr>PowerPoint Presentation</vt:lpstr>
      <vt:lpstr>Life’s Lottery (1999)</vt:lpstr>
      <vt:lpstr>Ludic Hypertext</vt:lpstr>
      <vt:lpstr>Ludic Narrative</vt:lpstr>
      <vt:lpstr>Fighting Fantasy (1982-)</vt:lpstr>
      <vt:lpstr>Duel Master (1986-7)</vt:lpstr>
      <vt:lpstr>Being Elizabeth Bennet (2007)</vt:lpstr>
      <vt:lpstr>Dark Cults (1983)</vt:lpstr>
      <vt:lpstr>Dark Cults (1983)</vt:lpstr>
      <vt:lpstr>Sculptural Hypertext: Card Shark</vt:lpstr>
      <vt:lpstr>Hypertext Comics</vt:lpstr>
      <vt:lpstr>Hypercomics (1986-)</vt:lpstr>
      <vt:lpstr>Carl (2001)</vt:lpstr>
      <vt:lpstr>Meanwhile (2010)</vt:lpstr>
      <vt:lpstr>Jimmy Corrigan (2001)</vt:lpstr>
      <vt:lpstr>Hypertext Poetry</vt:lpstr>
      <vt:lpstr>Hypertext Poetry</vt:lpstr>
      <vt:lpstr>Hypertext Drama</vt:lpstr>
      <vt:lpstr>Drama vs. Hyperdrama</vt:lpstr>
      <vt:lpstr>Rosencrantz and Guildenstern are Dead (1967)</vt:lpstr>
      <vt:lpstr>Night of January 16th (1935)</vt:lpstr>
      <vt:lpstr>Kinoautomat (1967)</vt:lpstr>
      <vt:lpstr>Tamara (1981)</vt:lpstr>
      <vt:lpstr>Timecode (2000)</vt:lpstr>
      <vt:lpstr>Summary</vt:lpstr>
      <vt:lpstr>Summary</vt:lpstr>
    </vt:vector>
  </TitlesOfParts>
  <Company>University of Southampton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Hugh Davis</dc:creator>
  <cp:lastModifiedBy>Nicholas Gibbins</cp:lastModifiedBy>
  <cp:revision>249</cp:revision>
  <dcterms:created xsi:type="dcterms:W3CDTF">2009-11-26T22:20:18Z</dcterms:created>
  <dcterms:modified xsi:type="dcterms:W3CDTF">2013-10-16T10:51:57Z</dcterms:modified>
</cp:coreProperties>
</file>