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5"/>
  </p:notesMasterIdLst>
  <p:handoutMasterIdLst>
    <p:handoutMasterId r:id="rId26"/>
  </p:handoutMasterIdLst>
  <p:sldIdLst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528" autoAdjust="0"/>
  </p:normalViewPr>
  <p:slideViewPr>
    <p:cSldViewPr>
      <p:cViewPr varScale="1">
        <p:scale>
          <a:sx n="67" d="100"/>
          <a:sy n="67" d="100"/>
        </p:scale>
        <p:origin x="-538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What is science? </a:t>
            </a:r>
          </a:p>
        </p:txBody>
      </p:sp>
    </p:spTree>
    <p:extLst>
      <p:ext uri="{BB962C8B-B14F-4D97-AF65-F5344CB8AC3E}">
        <p14:creationId xmlns:p14="http://schemas.microsoft.com/office/powerpoint/2010/main" val="4226529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you see? </a:t>
            </a:r>
            <a:endParaRPr lang="en-GB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844824"/>
            <a:ext cx="3315557" cy="367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19023"/>
            <a:ext cx="2736304" cy="426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376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 of observation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Seeing is meaning making not just optic nerve response (</a:t>
            </a:r>
            <a:r>
              <a:rPr lang="en-GB" sz="4400" i="1" dirty="0" smtClean="0"/>
              <a:t>fallibility of observation</a:t>
            </a:r>
            <a:r>
              <a:rPr lang="en-GB" sz="4400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Observation is theory dependent 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Concept (e.g. count crime)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Hypothesis (direction of causality?)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Value (what is important)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Interests (economic benefit?)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Cultural specificity (belief systems)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39178"/>
            <a:ext cx="1738974" cy="270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047"/>
            <a:ext cx="1863523" cy="206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01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Lakatos</a:t>
            </a:r>
            <a:r>
              <a:rPr lang="en-GB" dirty="0"/>
              <a:t>:</a:t>
            </a:r>
            <a:r>
              <a:rPr lang="en-GB" dirty="0" smtClean="0"/>
              <a:t> </a:t>
            </a:r>
            <a:r>
              <a:rPr lang="en-GB" i="1" dirty="0" smtClean="0">
                <a:effectLst/>
              </a:rPr>
              <a:t>Proofs and Refutations</a:t>
            </a:r>
            <a:r>
              <a:rPr lang="en-GB" dirty="0" smtClean="0">
                <a:effectLst/>
              </a:rPr>
              <a:t> (</a:t>
            </a:r>
            <a:r>
              <a:rPr lang="en-GB" dirty="0" smtClean="0"/>
              <a:t>1976)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i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hallenges falsification/Popper</a:t>
            </a:r>
          </a:p>
          <a:p>
            <a:r>
              <a:rPr lang="en-GB" dirty="0" smtClean="0"/>
              <a:t>theory is really a series of slightly different theories and techniques that develop over time – around a ‘hard core’ of shared common ideas (</a:t>
            </a:r>
            <a:r>
              <a:rPr lang="en-GB" i="1" dirty="0" smtClean="0"/>
              <a:t>research progr</a:t>
            </a:r>
            <a:r>
              <a:rPr lang="en-GB" dirty="0" smtClean="0"/>
              <a:t>ammes) </a:t>
            </a:r>
          </a:p>
          <a:p>
            <a:r>
              <a:rPr lang="en-GB" dirty="0" smtClean="0"/>
              <a:t>Hard core protected from falsification – we simply resolve inconsistencies (CERN speed of light story?) </a:t>
            </a:r>
          </a:p>
          <a:p>
            <a:r>
              <a:rPr lang="en-GB" i="1" dirty="0" smtClean="0"/>
              <a:t>Positive heuristic </a:t>
            </a:r>
            <a:r>
              <a:rPr lang="en-GB" dirty="0" smtClean="0"/>
              <a:t>– methodological rules for the kind of science you should do, paths to follow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97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Kuhn: </a:t>
            </a:r>
            <a:r>
              <a:rPr lang="en-GB" i="1" dirty="0" smtClean="0"/>
              <a:t>Scientific Revolutions </a:t>
            </a:r>
            <a:r>
              <a:rPr lang="en-GB" dirty="0" smtClean="0"/>
              <a:t>(1962)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challenges </a:t>
            </a:r>
            <a:r>
              <a:rPr lang="en-GB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 – science as a social activity</a:t>
            </a:r>
          </a:p>
          <a:p>
            <a:r>
              <a:rPr lang="en-GB" dirty="0" smtClean="0"/>
              <a:t>Normal (mature) science = theories and  techniques structured into a single shared </a:t>
            </a:r>
            <a:r>
              <a:rPr lang="en-GB" b="1" dirty="0" smtClean="0"/>
              <a:t>paradigm </a:t>
            </a:r>
            <a:r>
              <a:rPr lang="en-GB" sz="2800" i="1" dirty="0" smtClean="0"/>
              <a:t>(typically contains explicit laws, standard applications, measures and techniques)</a:t>
            </a:r>
          </a:p>
          <a:p>
            <a:r>
              <a:rPr lang="en-GB" dirty="0" smtClean="0"/>
              <a:t>Science as puzzle solving within the paradigm</a:t>
            </a:r>
          </a:p>
          <a:p>
            <a:r>
              <a:rPr lang="en-GB" dirty="0" smtClean="0"/>
              <a:t>Encounters crisis (falsification it cannot reconcile, anomalies that cannot be explained )</a:t>
            </a:r>
          </a:p>
          <a:p>
            <a:r>
              <a:rPr lang="en-GB" dirty="0" smtClean="0"/>
              <a:t>Rival paradigm ‘appears’ and we abandon the old and adopt new paradigm (which in turn becomes normal science) 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76376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argues that scientific revolutions are necessary </a:t>
            </a:r>
          </a:p>
          <a:p>
            <a:r>
              <a:rPr lang="en-GB" sz="2800" dirty="0" smtClean="0"/>
              <a:t>periods of normal science allow puzzle solving  to go on (if scientists were permanently critical nothing would get done) </a:t>
            </a:r>
          </a:p>
          <a:p>
            <a:r>
              <a:rPr lang="en-GB" sz="2800" dirty="0" smtClean="0"/>
              <a:t>revolution necessary to progress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79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Merton: Functionalism (1957)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/>
          <a:lstStyle/>
          <a:p>
            <a:pPr marL="0" indent="0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Science = an institution that serves a social function </a:t>
            </a:r>
          </a:p>
          <a:p>
            <a:pPr marL="0" indent="0">
              <a:buNone/>
            </a:pPr>
            <a:r>
              <a:rPr lang="en-GB" dirty="0" smtClean="0"/>
              <a:t>Norms – particular behaviours are promoted and rewarded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Universalism:</a:t>
            </a:r>
            <a:r>
              <a:rPr lang="en-GB" dirty="0" smtClean="0"/>
              <a:t> truths hold independent of teller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Communism: </a:t>
            </a:r>
            <a:r>
              <a:rPr lang="en-GB" dirty="0" smtClean="0"/>
              <a:t>common ownership of knowledge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Disinterestedness: </a:t>
            </a:r>
            <a:r>
              <a:rPr lang="en-GB" dirty="0" smtClean="0"/>
              <a:t>report what(ever) you find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Organised scepticism: </a:t>
            </a:r>
            <a:r>
              <a:rPr lang="en-GB" dirty="0" smtClean="0"/>
              <a:t>disbelieve until established 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542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Feyerabrand</a:t>
            </a:r>
            <a:r>
              <a:rPr lang="en-GB" dirty="0" smtClean="0"/>
              <a:t> </a:t>
            </a:r>
            <a:r>
              <a:rPr lang="en-GB" i="1" dirty="0" smtClean="0"/>
              <a:t>Against Method (1975) 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752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‘anarchist’ view of science </a:t>
            </a:r>
          </a:p>
          <a:p>
            <a:r>
              <a:rPr lang="en-GB" dirty="0" smtClean="0"/>
              <a:t>“all methodologies have their limitations and the only rule that survives is ‘anything goes’” (actually not ‘anything’, but you don’t have to be steeped in current methodology)</a:t>
            </a:r>
          </a:p>
          <a:p>
            <a:r>
              <a:rPr lang="en-GB" i="1" dirty="0" smtClean="0"/>
              <a:t>Incommensurability: </a:t>
            </a:r>
            <a:r>
              <a:rPr lang="en-GB" dirty="0" smtClean="0"/>
              <a:t>meaning depends on context  (quantum and classical mechanics coexist and have to be interpreted in their own terms)</a:t>
            </a:r>
          </a:p>
          <a:p>
            <a:r>
              <a:rPr lang="en-GB" dirty="0" smtClean="0"/>
              <a:t>Science is not superior knowledge</a:t>
            </a:r>
          </a:p>
          <a:p>
            <a:r>
              <a:rPr lang="en-GB" dirty="0" smtClean="0"/>
              <a:t>Embrace freedom (from methodological constraints of ‘petrified science’)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68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10952"/>
          </a:xfrm>
        </p:spPr>
        <p:txBody>
          <a:bodyPr>
            <a:normAutofit/>
          </a:bodyPr>
          <a:lstStyle/>
          <a:p>
            <a:r>
              <a:rPr lang="en-GB" dirty="0" smtClean="0"/>
              <a:t>Some of the other ‘isms’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1" dirty="0" smtClean="0"/>
              <a:t>Scientism: </a:t>
            </a:r>
            <a:r>
              <a:rPr lang="en-GB" sz="2800" dirty="0" smtClean="0"/>
              <a:t>rejection of logical positivism</a:t>
            </a:r>
          </a:p>
          <a:p>
            <a:r>
              <a:rPr lang="en-GB" sz="2800" i="1" dirty="0" smtClean="0"/>
              <a:t>Objectivism</a:t>
            </a:r>
            <a:r>
              <a:rPr lang="en-GB" sz="2800" dirty="0" smtClean="0"/>
              <a:t> : knowledge ‘out there’ </a:t>
            </a:r>
            <a:r>
              <a:rPr lang="en-GB" sz="2800" dirty="0" err="1" smtClean="0"/>
              <a:t>vs</a:t>
            </a:r>
            <a:r>
              <a:rPr lang="en-GB" sz="2800" dirty="0" smtClean="0"/>
              <a:t> ‘what I know’ (</a:t>
            </a:r>
            <a:r>
              <a:rPr lang="en-GB" sz="2800" i="1" dirty="0" smtClean="0"/>
              <a:t>individualism</a:t>
            </a:r>
            <a:r>
              <a:rPr lang="en-GB" sz="2800" dirty="0" smtClean="0"/>
              <a:t>)</a:t>
            </a:r>
          </a:p>
          <a:p>
            <a:r>
              <a:rPr lang="en-GB" sz="2800" i="1" dirty="0" smtClean="0"/>
              <a:t>Realism: </a:t>
            </a:r>
            <a:r>
              <a:rPr lang="en-GB" sz="2800" dirty="0" smtClean="0"/>
              <a:t>science aims for truth/ tells us what the world is really like </a:t>
            </a:r>
            <a:r>
              <a:rPr lang="en-GB" sz="2800" dirty="0" err="1" smtClean="0"/>
              <a:t>vs</a:t>
            </a:r>
            <a:r>
              <a:rPr lang="en-GB" sz="2800" dirty="0" smtClean="0"/>
              <a:t> </a:t>
            </a:r>
            <a:r>
              <a:rPr lang="en-GB" sz="2800" i="1" dirty="0" smtClean="0"/>
              <a:t>relativism</a:t>
            </a:r>
            <a:r>
              <a:rPr lang="en-GB" sz="2800" dirty="0" smtClean="0"/>
              <a:t> (multiple possible truths)  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64528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Social studies of science and technology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Who are scientists? </a:t>
            </a:r>
          </a:p>
          <a:p>
            <a:r>
              <a:rPr lang="en-GB" sz="2800" dirty="0" smtClean="0"/>
              <a:t>Social context(s) </a:t>
            </a:r>
          </a:p>
          <a:p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</a:rPr>
              <a:t>Social construction </a:t>
            </a:r>
          </a:p>
          <a:p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</a:rPr>
              <a:t>Actor networks</a:t>
            </a:r>
            <a:endParaRPr lang="en-GB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810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GB" dirty="0" smtClean="0"/>
              <a:t>nvisible colleges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/>
          </a:bodyPr>
          <a:lstStyle/>
          <a:p>
            <a:r>
              <a:rPr lang="en-GB" dirty="0" smtClean="0"/>
              <a:t>scientific elites (the people who really matter – the prolific, the prize-winners) </a:t>
            </a:r>
          </a:p>
          <a:p>
            <a:r>
              <a:rPr lang="en-GB" i="1" dirty="0" smtClean="0">
                <a:solidFill>
                  <a:schemeClr val="accent1"/>
                </a:solidFill>
              </a:rPr>
              <a:t>Do prestigious institutions attract more productive staff?</a:t>
            </a:r>
          </a:p>
          <a:p>
            <a:r>
              <a:rPr lang="en-GB" dirty="0" smtClean="0"/>
              <a:t>Feminist critique </a:t>
            </a:r>
          </a:p>
          <a:p>
            <a:pPr lvl="1"/>
            <a:r>
              <a:rPr lang="en-GB" dirty="0" smtClean="0"/>
              <a:t>leaky pipeline</a:t>
            </a:r>
          </a:p>
          <a:p>
            <a:pPr lvl="1"/>
            <a:r>
              <a:rPr lang="en-GB" dirty="0" smtClean="0"/>
              <a:t>sexism in science </a:t>
            </a:r>
          </a:p>
          <a:p>
            <a:pPr lvl="1">
              <a:buFont typeface="Wingdings" pitchFamily="2" charset="2"/>
              <a:buChar char="Ø"/>
            </a:pPr>
            <a:r>
              <a:rPr lang="en-GB" i="1" dirty="0" smtClean="0"/>
              <a:t>standpoint theory </a:t>
            </a:r>
            <a:r>
              <a:rPr lang="en-GB" dirty="0" smtClean="0"/>
              <a:t>– feminist privileged perspective on gender relations (in science and technology)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28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science?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Formal</a:t>
            </a:r>
          </a:p>
          <a:p>
            <a:r>
              <a:rPr lang="en-GB" dirty="0" smtClean="0"/>
              <a:t>Systematic</a:t>
            </a:r>
          </a:p>
          <a:p>
            <a:r>
              <a:rPr lang="en-GB" dirty="0" smtClean="0"/>
              <a:t>Rigorous</a:t>
            </a:r>
          </a:p>
          <a:p>
            <a:r>
              <a:rPr lang="en-GB" dirty="0" smtClean="0"/>
              <a:t>Empirical (based on observation not personal opinion) </a:t>
            </a:r>
          </a:p>
          <a:p>
            <a:r>
              <a:rPr lang="en-GB" dirty="0" smtClean="0"/>
              <a:t>Consistent</a:t>
            </a:r>
          </a:p>
          <a:p>
            <a:r>
              <a:rPr lang="en-GB" dirty="0" smtClean="0"/>
              <a:t>Proven knowledge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932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Bloor: The Strong Programme (1976)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a (relativist) sociology of science</a:t>
            </a:r>
          </a:p>
          <a:p>
            <a:pPr marL="0" indent="0">
              <a:buNone/>
            </a:pPr>
            <a:r>
              <a:rPr lang="en-GB" dirty="0" smtClean="0"/>
              <a:t>Science created from social context/interests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what are the conditions that bring about knowledge claims (</a:t>
            </a:r>
            <a:r>
              <a:rPr lang="en-GB" i="1" dirty="0" smtClean="0"/>
              <a:t>causality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Failed/successful knowledge claims are equal (</a:t>
            </a:r>
            <a:r>
              <a:rPr lang="en-GB" i="1" dirty="0" smtClean="0"/>
              <a:t>impartiality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can use the same explanations for success or failure (</a:t>
            </a:r>
            <a:r>
              <a:rPr lang="en-GB" i="1" dirty="0" smtClean="0"/>
              <a:t>symmetry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should apply the same ideas to thinking about sociology (</a:t>
            </a:r>
            <a:r>
              <a:rPr lang="en-GB" i="1" dirty="0" smtClean="0"/>
              <a:t>reflexivity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2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technology?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Is it just the application of science (move from basic to applied science)</a:t>
            </a:r>
          </a:p>
          <a:p>
            <a:r>
              <a:rPr lang="en-GB" sz="2800" dirty="0" smtClean="0"/>
              <a:t>Or science determines technology (the technology we have is only limited by the bounds of our scientific methods and knowledge)</a:t>
            </a:r>
          </a:p>
          <a:p>
            <a:r>
              <a:rPr lang="en-GB" sz="2800" dirty="0" smtClean="0"/>
              <a:t>Or is technology the application of science in the service of power (Heidegger)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7831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(the) Scientific Revolution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16 &amp; 17thC (</a:t>
            </a:r>
            <a:r>
              <a:rPr lang="en-GB" i="1" dirty="0" smtClean="0">
                <a:solidFill>
                  <a:schemeClr val="accent1"/>
                </a:solidFill>
              </a:rPr>
              <a:t>note earlier Islamic revolution</a:t>
            </a:r>
            <a:r>
              <a:rPr lang="en-GB" dirty="0" smtClean="0"/>
              <a:t>) </a:t>
            </a:r>
          </a:p>
          <a:p>
            <a:r>
              <a:rPr lang="en-GB" dirty="0" smtClean="0"/>
              <a:t>Renaissance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	…Enlightenment </a:t>
            </a:r>
          </a:p>
          <a:p>
            <a:r>
              <a:rPr lang="en-GB" dirty="0" smtClean="0"/>
              <a:t>Copernicus, Galileo, Newton, Harvey  </a:t>
            </a:r>
          </a:p>
          <a:p>
            <a:pPr lvl="2"/>
            <a:r>
              <a:rPr lang="en-GB" dirty="0" smtClean="0"/>
              <a:t>earth revolves around the sun</a:t>
            </a:r>
          </a:p>
          <a:p>
            <a:pPr lvl="2"/>
            <a:r>
              <a:rPr lang="en-GB" dirty="0" smtClean="0"/>
              <a:t>laws of motion, gravity</a:t>
            </a:r>
          </a:p>
          <a:p>
            <a:pPr lvl="2"/>
            <a:r>
              <a:rPr lang="en-GB" dirty="0" smtClean="0"/>
              <a:t>blood circulates around arteries and veins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26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Scientific </a:t>
            </a:r>
            <a:r>
              <a:rPr lang="en-GB" dirty="0"/>
              <a:t>attitude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Direct observation (empiricism)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idealism (Plato – senses are illusory)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essentialism (Aristotle –things have essence that explains what they do)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2490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Logical positivism/ logical empiricism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i="1" dirty="0" smtClean="0"/>
              <a:t>Empiricism</a:t>
            </a:r>
            <a:r>
              <a:rPr lang="en-GB" sz="2800" dirty="0" smtClean="0"/>
              <a:t> (observation/experience as the basis of knowledge - </a:t>
            </a:r>
            <a:r>
              <a:rPr lang="en-GB" sz="2800" i="1" dirty="0" err="1" smtClean="0"/>
              <a:t>verificationism</a:t>
            </a:r>
            <a:r>
              <a:rPr lang="en-GB" sz="2800" dirty="0" smtClean="0"/>
              <a:t>)</a:t>
            </a:r>
          </a:p>
          <a:p>
            <a:pPr marL="0" indent="0">
              <a:buNone/>
            </a:pPr>
            <a:r>
              <a:rPr lang="en-GB" sz="2800" dirty="0" smtClean="0"/>
              <a:t>plus  </a:t>
            </a:r>
          </a:p>
          <a:p>
            <a:r>
              <a:rPr lang="en-GB" sz="2800" b="1" i="1" dirty="0" smtClean="0"/>
              <a:t>Rationalism</a:t>
            </a:r>
            <a:r>
              <a:rPr lang="en-GB" sz="2800" i="1" dirty="0" smtClean="0"/>
              <a:t> </a:t>
            </a:r>
            <a:r>
              <a:rPr lang="en-GB" sz="2800" dirty="0" smtClean="0"/>
              <a:t>(mathematics, logic, reason)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Note: Comte defined </a:t>
            </a: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positivism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– a philosophy of science which encompasses scientific method (observe, measure, test)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7790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Move from </a:t>
            </a:r>
            <a:r>
              <a:rPr lang="en-GB" sz="2800" i="1" dirty="0" smtClean="0"/>
              <a:t>singular statements </a:t>
            </a:r>
            <a:r>
              <a:rPr lang="en-GB" sz="2800" dirty="0" smtClean="0"/>
              <a:t>(x occurred at time y) to </a:t>
            </a:r>
            <a:r>
              <a:rPr lang="en-GB" sz="2800" i="1" dirty="0" smtClean="0"/>
              <a:t>universal statements </a:t>
            </a:r>
            <a:r>
              <a:rPr lang="en-GB" sz="2800" dirty="0" smtClean="0"/>
              <a:t>(encompass all events at all times)</a:t>
            </a:r>
          </a:p>
          <a:p>
            <a:r>
              <a:rPr lang="en-GB" sz="2800" dirty="0" smtClean="0"/>
              <a:t>allows us to </a:t>
            </a:r>
            <a:r>
              <a:rPr lang="en-GB" sz="2800" b="1" i="1" dirty="0" smtClean="0"/>
              <a:t>generalise</a:t>
            </a:r>
            <a:r>
              <a:rPr lang="en-GB" sz="2800" dirty="0" smtClean="0"/>
              <a:t> from singular to universal law (provided we have enough observations under a variety of conditions)</a:t>
            </a:r>
          </a:p>
          <a:p>
            <a:r>
              <a:rPr lang="en-GB" sz="2800" i="1" dirty="0" smtClean="0"/>
              <a:t>Deduction</a:t>
            </a:r>
            <a:r>
              <a:rPr lang="en-GB" sz="2800" dirty="0" smtClean="0"/>
              <a:t> allows us to move from law/theory to prediction and explanation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7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problem of induction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Hume (how do we know n+1 will happen)</a:t>
            </a:r>
          </a:p>
          <a:p>
            <a:r>
              <a:rPr lang="en-GB" sz="2800" dirty="0" smtClean="0"/>
              <a:t>Wittgenstein (the problem of sameness: how do we know that n+1 is really the same as n)</a:t>
            </a:r>
          </a:p>
          <a:p>
            <a:endParaRPr lang="en-GB" sz="28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02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Bertrand Russell’s </a:t>
            </a:r>
            <a:r>
              <a:rPr lang="en-GB" dirty="0" err="1" smtClean="0"/>
              <a:t>inductivist</a:t>
            </a:r>
            <a:r>
              <a:rPr lang="en-GB" dirty="0" smtClean="0"/>
              <a:t> turkey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42" y="2204864"/>
            <a:ext cx="344699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3456384" cy="259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70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Falsification (Popper)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an alternative to </a:t>
            </a:r>
            <a:r>
              <a:rPr lang="en-GB" sz="2800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endParaRPr lang="en-GB" sz="2800" dirty="0" smtClean="0"/>
          </a:p>
          <a:p>
            <a:r>
              <a:rPr lang="en-GB" sz="2800" dirty="0" smtClean="0"/>
              <a:t>Science makes definite claims about the world</a:t>
            </a:r>
          </a:p>
          <a:p>
            <a:r>
              <a:rPr lang="en-GB" sz="2800" dirty="0" smtClean="0"/>
              <a:t>Science = hypotheses in search of falsification (e.g. looking for the black swan) </a:t>
            </a:r>
          </a:p>
          <a:p>
            <a:r>
              <a:rPr lang="en-GB" sz="2800" dirty="0" smtClean="0"/>
              <a:t>Science progresses by trial and error (test hypotheses, and eliminate those we reject, refine/make new hypotheses)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74170023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1612</TotalTime>
  <Words>894</Words>
  <Application>Microsoft Office PowerPoint</Application>
  <PresentationFormat>On-screen Show (4:3)</PresentationFormat>
  <Paragraphs>104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uos_ppt__template_v7</vt:lpstr>
      <vt:lpstr>UOS divider slide design</vt:lpstr>
      <vt:lpstr>UOS full bleed image</vt:lpstr>
      <vt:lpstr>PowerPoint Presentation</vt:lpstr>
      <vt:lpstr>What is science? </vt:lpstr>
      <vt:lpstr>(the) Scientific Revolution </vt:lpstr>
      <vt:lpstr>Scientific attitude </vt:lpstr>
      <vt:lpstr>Logical positivism/ logical empiricism </vt:lpstr>
      <vt:lpstr>Induction </vt:lpstr>
      <vt:lpstr>The problem of induction </vt:lpstr>
      <vt:lpstr>Bertrand Russell’s inductivist turkey </vt:lpstr>
      <vt:lpstr>Falsification (Popper)</vt:lpstr>
      <vt:lpstr>What do you see? </vt:lpstr>
      <vt:lpstr>The problem of observation </vt:lpstr>
      <vt:lpstr>Lakatos: Proofs and Refutations (1976) </vt:lpstr>
      <vt:lpstr>Kuhn: Scientific Revolutions (1962)</vt:lpstr>
      <vt:lpstr>PowerPoint Presentation</vt:lpstr>
      <vt:lpstr>Merton: Functionalism (1957) </vt:lpstr>
      <vt:lpstr>Feyerabrand Against Method (1975) </vt:lpstr>
      <vt:lpstr>Some of the other ‘isms’</vt:lpstr>
      <vt:lpstr>Social studies of science and technology </vt:lpstr>
      <vt:lpstr>Invisible colleges</vt:lpstr>
      <vt:lpstr>Bloor: The Strong Programme (1976)</vt:lpstr>
      <vt:lpstr>What about technology?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78</cp:revision>
  <cp:lastPrinted>2013-09-09T17:25:44Z</cp:lastPrinted>
  <dcterms:created xsi:type="dcterms:W3CDTF">2011-06-11T08:22:07Z</dcterms:created>
  <dcterms:modified xsi:type="dcterms:W3CDTF">2013-10-17T13:32:16Z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2016659905</vt:i4>
  </property>
  <property fmtid="{D5CDD505-2E9C-101B-9397-08002B2CF9AE}" pid="3" name="_NewReviewCycle">
    <vt:lpwstr/>
  </property>
  <property fmtid="{D5CDD505-2E9C-101B-9397-08002B2CF9AE}" pid="4" name="_EmailSubject">
    <vt:lpwstr>COMP6037 slides</vt:lpwstr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  <property fmtid="{D5CDD505-2E9C-101B-9397-08002B2CF9AE}" pid="7" name="_PreviousAdHocReviewCycleID">
    <vt:i4>-621963366</vt:i4>
  </property>
</Properties>
</file>