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32"/>
  </p:notesMasterIdLst>
  <p:handoutMasterIdLst>
    <p:handoutMasterId r:id="rId33"/>
  </p:handoutMasterIdLst>
  <p:sldIdLst>
    <p:sldId id="263" r:id="rId4"/>
    <p:sldId id="29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82948" autoAdjust="0"/>
  </p:normalViewPr>
  <p:slideViewPr>
    <p:cSldViewPr>
      <p:cViewPr>
        <p:scale>
          <a:sx n="75" d="100"/>
          <a:sy n="75" d="100"/>
        </p:scale>
        <p:origin x="-259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Social construction of technology </a:t>
            </a:r>
          </a:p>
          <a:p>
            <a:pPr lvl="1"/>
            <a:r>
              <a:rPr lang="en-GB" dirty="0" smtClean="0"/>
              <a:t>technologies are created (conditioned) by social factors</a:t>
            </a:r>
          </a:p>
          <a:p>
            <a:pPr lvl="1"/>
            <a:r>
              <a:rPr lang="en-GB" dirty="0" smtClean="0"/>
              <a:t>they are the outcome of social processes</a:t>
            </a:r>
          </a:p>
          <a:p>
            <a:pPr marL="0" indent="0">
              <a:buNone/>
            </a:pPr>
            <a:r>
              <a:rPr lang="en-GB" dirty="0" smtClean="0"/>
              <a:t>Technological shaping of society  (determinism)</a:t>
            </a:r>
          </a:p>
          <a:p>
            <a:pPr lvl="1"/>
            <a:r>
              <a:rPr lang="en-GB" dirty="0" smtClean="0"/>
              <a:t>technologies </a:t>
            </a:r>
            <a:r>
              <a:rPr lang="en-GB" dirty="0"/>
              <a:t>shape </a:t>
            </a:r>
            <a:r>
              <a:rPr lang="en-GB" dirty="0" smtClean="0"/>
              <a:t>the social (c.f. Susan Greenfield )</a:t>
            </a:r>
          </a:p>
          <a:p>
            <a:pPr lvl="1"/>
            <a:r>
              <a:rPr lang="en-GB" dirty="0" smtClean="0"/>
              <a:t>technological </a:t>
            </a:r>
            <a:r>
              <a:rPr lang="en-GB" dirty="0"/>
              <a:t>change </a:t>
            </a:r>
            <a:r>
              <a:rPr lang="en-GB" dirty="0" smtClean="0"/>
              <a:t>follows a </a:t>
            </a:r>
            <a:r>
              <a:rPr lang="en-GB" dirty="0"/>
              <a:t>fixed, linear </a:t>
            </a:r>
            <a:r>
              <a:rPr lang="en-GB" dirty="0" smtClean="0"/>
              <a:t>path (determined by technological </a:t>
            </a:r>
            <a:r>
              <a:rPr lang="en-GB" dirty="0"/>
              <a:t>‘</a:t>
            </a:r>
            <a:r>
              <a:rPr lang="en-GB" dirty="0" smtClean="0"/>
              <a:t>logic’ / economic laws)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1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Industrial revolution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Mechanisation  </a:t>
            </a:r>
          </a:p>
          <a:p>
            <a:pPr lvl="1"/>
            <a:r>
              <a:rPr lang="en-GB" sz="2800" dirty="0" smtClean="0"/>
              <a:t>Technologies (e.g. textile, mining, steam engine)  </a:t>
            </a:r>
            <a:endParaRPr lang="en-GB" sz="2800" dirty="0"/>
          </a:p>
          <a:p>
            <a:r>
              <a:rPr lang="en-GB" sz="2800" dirty="0" smtClean="0"/>
              <a:t>Population growth</a:t>
            </a:r>
          </a:p>
          <a:p>
            <a:r>
              <a:rPr lang="en-GB" sz="2800" dirty="0" smtClean="0"/>
              <a:t>Urbanisation </a:t>
            </a:r>
          </a:p>
          <a:p>
            <a:r>
              <a:rPr lang="en-GB" sz="2800" dirty="0" smtClean="0"/>
              <a:t>Productivity increases -&gt; Trade expansion</a:t>
            </a:r>
          </a:p>
        </p:txBody>
      </p:sp>
    </p:spTree>
    <p:extLst>
      <p:ext uri="{BB962C8B-B14F-4D97-AF65-F5344CB8AC3E}">
        <p14:creationId xmlns:p14="http://schemas.microsoft.com/office/powerpoint/2010/main" val="2879873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Scientific </a:t>
            </a:r>
            <a:r>
              <a:rPr lang="en-GB" sz="3900" dirty="0"/>
              <a:t>attitude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Direct observation (</a:t>
            </a:r>
            <a:r>
              <a:rPr lang="en-GB" sz="3200" i="1" dirty="0" smtClean="0"/>
              <a:t>empiricism</a:t>
            </a:r>
            <a:r>
              <a:rPr lang="en-GB" sz="3200" dirty="0" smtClean="0"/>
              <a:t>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Reject idealism (Plato) and </a:t>
            </a:r>
            <a:r>
              <a:rPr lang="en-GB" sz="3200" i="1" dirty="0" smtClean="0"/>
              <a:t>essentialism </a:t>
            </a:r>
            <a:r>
              <a:rPr lang="en-GB" sz="3200" dirty="0" smtClean="0"/>
              <a:t>(Aristotle)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8490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Economic complexity/inter-related institutions and phenomena </a:t>
            </a:r>
          </a:p>
          <a:p>
            <a:r>
              <a:rPr lang="en-GB" sz="2800" dirty="0" smtClean="0"/>
              <a:t>Rise of democracy and nation state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We </a:t>
            </a:r>
            <a:r>
              <a:rPr lang="en-GB" sz="2800" dirty="0"/>
              <a:t>can transform the </a:t>
            </a:r>
            <a:r>
              <a:rPr lang="en-GB" sz="2800" dirty="0" smtClean="0"/>
              <a:t>world (science is central to this)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06604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Theorising modernity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lvl="1" indent="-361950">
              <a:buNone/>
            </a:pPr>
            <a:r>
              <a:rPr lang="en-GB" sz="2800" dirty="0" smtClean="0"/>
              <a:t>Modernity as a  way of organising social life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Weber (</a:t>
            </a:r>
            <a:r>
              <a:rPr lang="en-GB" sz="2800" i="1" dirty="0" smtClean="0"/>
              <a:t>rationalisation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Marx  (changed economic structure – new productive power relations - </a:t>
            </a:r>
            <a:r>
              <a:rPr lang="en-GB" sz="2800" i="1" dirty="0" smtClean="0"/>
              <a:t>capitalism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err="1" smtClean="0"/>
              <a:t>Giddens</a:t>
            </a:r>
            <a:r>
              <a:rPr lang="en-GB" sz="2800" dirty="0" smtClean="0"/>
              <a:t> (dynamism and </a:t>
            </a:r>
            <a:r>
              <a:rPr lang="en-GB" sz="2800" i="1" dirty="0" smtClean="0"/>
              <a:t>globalisation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Beck (reflexive – dealing with risk)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Castells (</a:t>
            </a:r>
            <a:r>
              <a:rPr lang="en-GB" sz="2800" i="1" dirty="0" smtClean="0"/>
              <a:t>networked society</a:t>
            </a:r>
            <a:r>
              <a:rPr lang="en-GB" sz="2800" dirty="0" smtClean="0"/>
              <a:t>)</a:t>
            </a:r>
          </a:p>
          <a:p>
            <a:pPr lvl="1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320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/>
              <a:t>Rationalisation </a:t>
            </a:r>
            <a:r>
              <a:rPr lang="en-GB" sz="3000" dirty="0" smtClean="0"/>
              <a:t>is the key to modernity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Technological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standardization of knowledge and </a:t>
            </a:r>
            <a:r>
              <a:rPr lang="en-GB" sz="3000" dirty="0" smtClean="0"/>
              <a:t>production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Rational calculation (e.g. of profit)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Administrative order (bureaucracy, division of labour)</a:t>
            </a:r>
          </a:p>
          <a:p>
            <a:pPr marL="0" lvl="1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 smtClean="0"/>
              <a:t>Modernity as liberating (progress, reason, freedom) but also the “iron </a:t>
            </a:r>
            <a:r>
              <a:rPr lang="en-GB" sz="3000" dirty="0"/>
              <a:t>cage” of modern bureaucratic organizational forms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817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Shared Weber’s view of rationalisation and technological progress </a:t>
            </a:r>
          </a:p>
          <a:p>
            <a:pPr marL="0" indent="0">
              <a:buNone/>
            </a:pPr>
            <a:r>
              <a:rPr lang="en-GB" dirty="0" smtClean="0"/>
              <a:t>“The hand-mill gives you society with the feudal lord; the steam-mill society with the industrial capitalist.” (1847)</a:t>
            </a:r>
          </a:p>
          <a:p>
            <a:r>
              <a:rPr lang="en-GB" dirty="0" smtClean="0"/>
              <a:t>but also saw the ‘dark side’ to modernity - technological and market alienation (in labour process and from the result/product of labour)</a:t>
            </a:r>
          </a:p>
          <a:p>
            <a:r>
              <a:rPr lang="en-GB" dirty="0" smtClean="0"/>
              <a:t>the </a:t>
            </a:r>
            <a:r>
              <a:rPr lang="en-GB" dirty="0"/>
              <a:t>culture of the working class </a:t>
            </a:r>
            <a:r>
              <a:rPr lang="en-GB" dirty="0" smtClean="0"/>
              <a:t>produced by technology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643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Giddens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Modernity resting on 4 institutions</a:t>
            </a:r>
            <a:r>
              <a:rPr lang="en-GB" sz="2800" dirty="0"/>
              <a:t>: industrialism, capitalism, surveillance, </a:t>
            </a:r>
            <a:r>
              <a:rPr lang="en-GB" sz="2800" dirty="0" smtClean="0"/>
              <a:t>military.</a:t>
            </a:r>
          </a:p>
          <a:p>
            <a:r>
              <a:rPr lang="en-GB" sz="2800" dirty="0" smtClean="0"/>
              <a:t>Key features</a:t>
            </a:r>
          </a:p>
          <a:p>
            <a:pPr lvl="1"/>
            <a:r>
              <a:rPr lang="en-GB" sz="2800" dirty="0" smtClean="0"/>
              <a:t>Separation of </a:t>
            </a:r>
            <a:r>
              <a:rPr lang="en-GB" sz="2800" dirty="0"/>
              <a:t>time and space</a:t>
            </a:r>
            <a:r>
              <a:rPr lang="en-GB" sz="2800" dirty="0" smtClean="0"/>
              <a:t>,</a:t>
            </a:r>
            <a:r>
              <a:rPr lang="en-GB" sz="2800" dirty="0"/>
              <a:t> </a:t>
            </a:r>
            <a:endParaRPr lang="en-GB" sz="2800" dirty="0" smtClean="0"/>
          </a:p>
          <a:p>
            <a:pPr lvl="1"/>
            <a:r>
              <a:rPr lang="en-GB" sz="2800" dirty="0" err="1" smtClean="0"/>
              <a:t>Disembedding</a:t>
            </a:r>
            <a:r>
              <a:rPr lang="en-GB" sz="2800" dirty="0" smtClean="0"/>
              <a:t> </a:t>
            </a:r>
            <a:r>
              <a:rPr lang="en-GB" sz="2800" dirty="0"/>
              <a:t>of social </a:t>
            </a:r>
            <a:r>
              <a:rPr lang="en-GB" sz="2800" dirty="0" smtClean="0"/>
              <a:t>life (e.g. timetables, money) </a:t>
            </a:r>
          </a:p>
          <a:p>
            <a:pPr lvl="1"/>
            <a:r>
              <a:rPr lang="en-GB" sz="2800" dirty="0" smtClean="0"/>
              <a:t>Reflexive </a:t>
            </a:r>
            <a:r>
              <a:rPr lang="en-GB" sz="2800" dirty="0"/>
              <a:t>appropriation of </a:t>
            </a:r>
            <a:r>
              <a:rPr lang="en-GB" sz="2800" dirty="0" smtClean="0"/>
              <a:t>knowledge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2449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simple </a:t>
            </a:r>
            <a:r>
              <a:rPr lang="en-GB" sz="2800" dirty="0" smtClean="0"/>
              <a:t>modernization = </a:t>
            </a:r>
            <a:r>
              <a:rPr lang="en-GB" sz="2800" dirty="0"/>
              <a:t>the transformation of agrarian </a:t>
            </a:r>
            <a:r>
              <a:rPr lang="en-GB" sz="2800" dirty="0" smtClean="0"/>
              <a:t>society into </a:t>
            </a:r>
            <a:r>
              <a:rPr lang="en-GB" sz="2800" dirty="0"/>
              <a:t>industrial society</a:t>
            </a:r>
            <a:r>
              <a:rPr lang="en-GB" sz="2800" dirty="0" smtClean="0"/>
              <a:t>.</a:t>
            </a:r>
          </a:p>
          <a:p>
            <a:r>
              <a:rPr lang="en-GB" sz="2800" dirty="0"/>
              <a:t>(late) </a:t>
            </a:r>
            <a:r>
              <a:rPr lang="en-GB" sz="2800" dirty="0" smtClean="0"/>
              <a:t>modernity = reflexive modernization -</a:t>
            </a:r>
            <a:r>
              <a:rPr lang="en-GB" sz="2800" dirty="0"/>
              <a:t>modern society </a:t>
            </a:r>
            <a:r>
              <a:rPr lang="en-GB" sz="2800" dirty="0" smtClean="0"/>
              <a:t>confronts itself </a:t>
            </a:r>
            <a:r>
              <a:rPr lang="en-GB" sz="2800" dirty="0"/>
              <a:t>with the negative consequences of </a:t>
            </a:r>
            <a:r>
              <a:rPr lang="en-GB" sz="2800" dirty="0" smtClean="0"/>
              <a:t>simple modernization; less about distribution </a:t>
            </a:r>
            <a:r>
              <a:rPr lang="en-GB" sz="2800" dirty="0"/>
              <a:t>of </a:t>
            </a:r>
            <a:r>
              <a:rPr lang="en-GB" sz="2800" dirty="0" smtClean="0"/>
              <a:t>goods – more about distribution </a:t>
            </a:r>
            <a:r>
              <a:rPr lang="en-GB" sz="2800" dirty="0"/>
              <a:t>of risks.</a:t>
            </a:r>
          </a:p>
        </p:txBody>
      </p:sp>
    </p:spTree>
    <p:extLst>
      <p:ext uri="{BB962C8B-B14F-4D97-AF65-F5344CB8AC3E}">
        <p14:creationId xmlns:p14="http://schemas.microsoft.com/office/powerpoint/2010/main" val="3985414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Castells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Autofit/>
          </a:bodyPr>
          <a:lstStyle/>
          <a:p>
            <a:r>
              <a:rPr lang="en-GB" sz="2800" dirty="0" smtClean="0"/>
              <a:t>information age = economic </a:t>
            </a:r>
            <a:r>
              <a:rPr lang="en-GB" sz="2800" dirty="0"/>
              <a:t>organization </a:t>
            </a:r>
            <a:r>
              <a:rPr lang="en-GB" sz="2800" dirty="0" smtClean="0"/>
              <a:t>via the network (subjects and organizations) continually </a:t>
            </a:r>
            <a:r>
              <a:rPr lang="en-GB" sz="2800" dirty="0"/>
              <a:t>modified </a:t>
            </a:r>
            <a:r>
              <a:rPr lang="en-GB" sz="2800" dirty="0" smtClean="0"/>
              <a:t>and adapting to (</a:t>
            </a:r>
            <a:r>
              <a:rPr lang="en-GB" sz="2800" dirty="0"/>
              <a:t>market) </a:t>
            </a:r>
            <a:r>
              <a:rPr lang="en-GB" sz="2800" dirty="0" smtClean="0"/>
              <a:t>environments</a:t>
            </a:r>
          </a:p>
          <a:p>
            <a:r>
              <a:rPr lang="en-GB" sz="2800" dirty="0" smtClean="0"/>
              <a:t>opposition (and new forms of social struggle) between</a:t>
            </a:r>
          </a:p>
          <a:p>
            <a:pPr lvl="1"/>
            <a:r>
              <a:rPr lang="en-GB" dirty="0" smtClean="0"/>
              <a:t>the Net (abstract </a:t>
            </a:r>
            <a:r>
              <a:rPr lang="en-GB" dirty="0"/>
              <a:t>universalism of global networks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r>
              <a:rPr lang="en-GB" dirty="0" smtClean="0"/>
              <a:t>and 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Self </a:t>
            </a:r>
            <a:r>
              <a:rPr lang="en-GB" dirty="0" smtClean="0"/>
              <a:t>(strategies for people to affirm </a:t>
            </a:r>
            <a:r>
              <a:rPr lang="en-GB" dirty="0"/>
              <a:t>their identities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2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Studies of the history of technology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Focus on how </a:t>
            </a:r>
            <a:r>
              <a:rPr lang="en-GB" dirty="0"/>
              <a:t>a </a:t>
            </a:r>
            <a:r>
              <a:rPr lang="en-GB" dirty="0" smtClean="0"/>
              <a:t>technology (e.g. PC) </a:t>
            </a:r>
            <a:r>
              <a:rPr lang="en-GB" dirty="0"/>
              <a:t>evolved </a:t>
            </a:r>
            <a:r>
              <a:rPr lang="en-GB" dirty="0" smtClean="0"/>
              <a:t>and reflects </a:t>
            </a:r>
            <a:r>
              <a:rPr lang="en-GB" dirty="0"/>
              <a:t>the contexts in which it </a:t>
            </a:r>
            <a:r>
              <a:rPr lang="en-GB" dirty="0" smtClean="0"/>
              <a:t>is developed/used.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Often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Time specific (e.g. focus on a </a:t>
            </a:r>
            <a:r>
              <a:rPr lang="en-GB" dirty="0"/>
              <a:t>particular </a:t>
            </a:r>
            <a:r>
              <a:rPr lang="en-GB" dirty="0" smtClean="0"/>
              <a:t>development stage)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Space specific (e.g. in a geographical area).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Look at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 smtClean="0"/>
              <a:t>organizational</a:t>
            </a:r>
            <a:r>
              <a:rPr lang="en-GB" dirty="0"/>
              <a:t>, policy, and legal </a:t>
            </a:r>
            <a:r>
              <a:rPr lang="en-GB" dirty="0" smtClean="0"/>
              <a:t>context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actors</a:t>
            </a:r>
            <a:r>
              <a:rPr lang="en-GB" dirty="0"/>
              <a:t>, </a:t>
            </a:r>
            <a:r>
              <a:rPr lang="en-GB" dirty="0" smtClean="0"/>
              <a:t>groups</a:t>
            </a:r>
            <a:r>
              <a:rPr lang="en-GB" dirty="0"/>
              <a:t>, </a:t>
            </a:r>
            <a:r>
              <a:rPr lang="en-GB" dirty="0" smtClean="0"/>
              <a:t>organizations (e.g. engineers</a:t>
            </a:r>
            <a:r>
              <a:rPr lang="en-GB" dirty="0"/>
              <a:t>, </a:t>
            </a:r>
            <a:r>
              <a:rPr lang="en-GB" dirty="0" smtClean="0"/>
              <a:t>industry, </a:t>
            </a:r>
            <a:r>
              <a:rPr lang="en-GB" dirty="0" err="1" smtClean="0"/>
              <a:t>govt</a:t>
            </a:r>
            <a:r>
              <a:rPr lang="en-GB" dirty="0" smtClean="0"/>
              <a:t>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discourses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behaviours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74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8" name="Content Placeholder 7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22953" t="21301" r="41786" b="8580"/>
          <a:stretch/>
        </p:blipFill>
        <p:spPr bwMode="auto">
          <a:xfrm>
            <a:off x="569616" y="1700213"/>
            <a:ext cx="3680418" cy="4114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8815" t="14793" r="28480" b="5029"/>
          <a:stretch/>
        </p:blipFill>
        <p:spPr bwMode="auto">
          <a:xfrm>
            <a:off x="4499992" y="1772816"/>
            <a:ext cx="4171950" cy="29991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431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Studies of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Focus on context in which technologies are developed (e.g. laboratory life) </a:t>
            </a:r>
          </a:p>
          <a:p>
            <a:pPr marL="0" indent="0">
              <a:buNone/>
            </a:pPr>
            <a:r>
              <a:rPr lang="en-GB" sz="2800" i="1" dirty="0" smtClean="0">
                <a:solidFill>
                  <a:srgbClr val="0070C0"/>
                </a:solidFill>
              </a:rPr>
              <a:t>next few lectures explore these ideas</a:t>
            </a:r>
            <a:endParaRPr lang="en-GB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74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Both SST and historically focussed perspectives assume that technology is socially shaped </a:t>
            </a:r>
          </a:p>
          <a:p>
            <a:pPr marL="0" indent="0">
              <a:buNone/>
            </a:pPr>
            <a:r>
              <a:rPr lang="en-GB" sz="2800" dirty="0" smtClean="0"/>
              <a:t>But </a:t>
            </a:r>
          </a:p>
          <a:p>
            <a:r>
              <a:rPr lang="en-GB" sz="2800" dirty="0" smtClean="0"/>
              <a:t>society also shaped by technology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30703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… Modernity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Technology as the driver of modernity</a:t>
            </a:r>
          </a:p>
          <a:p>
            <a:r>
              <a:rPr lang="en-GB" dirty="0" smtClean="0"/>
              <a:t>Institutions </a:t>
            </a:r>
            <a:r>
              <a:rPr lang="en-GB" dirty="0"/>
              <a:t>and culture </a:t>
            </a:r>
            <a:r>
              <a:rPr lang="en-GB" dirty="0" smtClean="0"/>
              <a:t>of modernity </a:t>
            </a:r>
            <a:r>
              <a:rPr lang="en-GB" dirty="0"/>
              <a:t>are not just shaped or influenced by technology, they are also constituted by it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BUT</a:t>
            </a:r>
          </a:p>
          <a:p>
            <a:r>
              <a:rPr lang="en-GB" dirty="0" smtClean="0"/>
              <a:t>technology </a:t>
            </a:r>
            <a:r>
              <a:rPr lang="en-GB" dirty="0"/>
              <a:t>is </a:t>
            </a:r>
            <a:r>
              <a:rPr lang="en-GB" dirty="0" smtClean="0"/>
              <a:t>seldom discussed/central in theories of modernity.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65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this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Technology…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dirty="0" smtClean="0"/>
              <a:t>as ‘background’ (as catalyst or means by which modern institution operates (e.g. military) ; 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dirty="0" smtClean="0"/>
              <a:t>Is un(der)specified and vague; it’s part of phenomena under study (e.g. for Weber it’s is part of </a:t>
            </a:r>
            <a:r>
              <a:rPr lang="en-GB" i="1" dirty="0" smtClean="0"/>
              <a:t>rationalisation</a:t>
            </a:r>
            <a:r>
              <a:rPr lang="en-GB" dirty="0" smtClean="0"/>
              <a:t>, for Marx it enables new productive forces) but not discussed in detail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i="1" dirty="0" smtClean="0"/>
              <a:t>Essentialism</a:t>
            </a:r>
            <a:r>
              <a:rPr lang="en-GB" dirty="0" smtClean="0"/>
              <a:t> &amp; </a:t>
            </a:r>
            <a:r>
              <a:rPr lang="en-GB" i="1" dirty="0" smtClean="0"/>
              <a:t>reification </a:t>
            </a:r>
            <a:r>
              <a:rPr lang="en-GB" dirty="0" smtClean="0"/>
              <a:t>- technology has </a:t>
            </a:r>
            <a:r>
              <a:rPr lang="en-GB" dirty="0"/>
              <a:t>fixed, context-independent properties that apply to </a:t>
            </a:r>
            <a:r>
              <a:rPr lang="en-GB" dirty="0" smtClean="0"/>
              <a:t>all technologies; autonomous force.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6300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Using modernism and post modernism to understand computer technologies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6203032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Sherry </a:t>
            </a:r>
            <a:r>
              <a:rPr lang="en-GB" sz="1800" dirty="0" err="1" smtClean="0"/>
              <a:t>Turkle</a:t>
            </a:r>
            <a:r>
              <a:rPr lang="en-GB" sz="1800" dirty="0" smtClean="0"/>
              <a:t> (1995)  </a:t>
            </a:r>
            <a:r>
              <a:rPr lang="en-GB" sz="1800" i="1" dirty="0"/>
              <a:t>Life on the Screen: Identity in the Age of the </a:t>
            </a:r>
            <a:r>
              <a:rPr lang="en-GB" sz="1800" i="1" dirty="0" smtClean="0"/>
              <a:t>Internet </a:t>
            </a:r>
            <a:r>
              <a:rPr lang="en-GB" sz="1800" dirty="0" smtClean="0"/>
              <a:t>- Explores rival </a:t>
            </a:r>
            <a:r>
              <a:rPr lang="en-GB" sz="1800" dirty="0"/>
              <a:t>computer design in mid-1990s 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IBM-DOS PC users = modernist : wanted </a:t>
            </a:r>
            <a:r>
              <a:rPr lang="en-GB" sz="1800" dirty="0"/>
              <a:t>detailed understanding </a:t>
            </a:r>
            <a:r>
              <a:rPr lang="en-GB" sz="1800" dirty="0" smtClean="0"/>
              <a:t>and control </a:t>
            </a:r>
            <a:r>
              <a:rPr lang="en-GB" sz="1800" dirty="0"/>
              <a:t>over </a:t>
            </a:r>
            <a:r>
              <a:rPr lang="en-GB" sz="1800" dirty="0" smtClean="0"/>
              <a:t>(</a:t>
            </a:r>
            <a:r>
              <a:rPr lang="en-GB" sz="1800" dirty="0"/>
              <a:t>by typing inscrutable computer codes at the “command line</a:t>
            </a:r>
            <a:r>
              <a:rPr lang="en-GB" sz="1800" dirty="0" smtClean="0"/>
              <a:t>”) and liked </a:t>
            </a:r>
            <a:r>
              <a:rPr lang="en-GB" sz="1800" dirty="0"/>
              <a:t>operational transparency and conceptual openness.</a:t>
            </a:r>
          </a:p>
          <a:p>
            <a:pPr marL="0" indent="0">
              <a:buNone/>
            </a:pPr>
            <a:r>
              <a:rPr lang="en-GB" sz="1800" dirty="0" smtClean="0"/>
              <a:t>Apple </a:t>
            </a:r>
            <a:r>
              <a:rPr lang="en-GB" sz="1800" dirty="0"/>
              <a:t>Mac </a:t>
            </a:r>
            <a:r>
              <a:rPr lang="en-GB" sz="1800" dirty="0" smtClean="0"/>
              <a:t>users used </a:t>
            </a:r>
            <a:r>
              <a:rPr lang="en-GB" sz="1800" dirty="0"/>
              <a:t>postmodernist </a:t>
            </a:r>
            <a:r>
              <a:rPr lang="en-GB" sz="1800" dirty="0" smtClean="0"/>
              <a:t>images to describe their relationship to their machines -  factory </a:t>
            </a:r>
            <a:r>
              <a:rPr lang="en-GB" sz="1800" dirty="0"/>
              <a:t>sealed beige boxes </a:t>
            </a:r>
            <a:r>
              <a:rPr lang="en-GB" sz="1800" dirty="0" smtClean="0"/>
              <a:t>(+ a </a:t>
            </a:r>
            <a:r>
              <a:rPr lang="en-GB" sz="1800" dirty="0"/>
              <a:t>special factory tool to open them) </a:t>
            </a:r>
            <a:r>
              <a:rPr lang="en-GB" sz="1800" dirty="0" smtClean="0"/>
              <a:t>which discouraged </a:t>
            </a:r>
            <a:r>
              <a:rPr lang="en-GB" sz="1800" dirty="0"/>
              <a:t>reductive understanding and detailed control</a:t>
            </a:r>
            <a:r>
              <a:rPr lang="en-GB" sz="1800" dirty="0" smtClean="0"/>
              <a:t>. They surfed </a:t>
            </a:r>
            <a:r>
              <a:rPr lang="en-GB" sz="1800" dirty="0"/>
              <a:t>the conceptual “surface” of their machines with mouse clicks, windows, </a:t>
            </a:r>
            <a:r>
              <a:rPr lang="en-GB" sz="1800" dirty="0" smtClean="0"/>
              <a:t>and icons.</a:t>
            </a:r>
            <a:endParaRPr lang="en-GB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33055"/>
            <a:ext cx="1658613" cy="20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2110136"/>
            <a:ext cx="2034927" cy="146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686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Surveillance in modern society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Lyon D. (2003) in </a:t>
            </a:r>
            <a:r>
              <a:rPr lang="en-GB" dirty="0" err="1"/>
              <a:t>Misa</a:t>
            </a:r>
            <a:r>
              <a:rPr lang="en-GB" dirty="0"/>
              <a:t> et al (</a:t>
            </a:r>
            <a:r>
              <a:rPr lang="en-GB" dirty="0" err="1"/>
              <a:t>eds</a:t>
            </a:r>
            <a:r>
              <a:rPr lang="en-GB" dirty="0"/>
              <a:t>) </a:t>
            </a:r>
            <a:r>
              <a:rPr lang="en-GB" i="1" dirty="0"/>
              <a:t>Modernity </a:t>
            </a:r>
            <a:r>
              <a:rPr lang="en-GB" i="1" dirty="0" smtClean="0"/>
              <a:t>&amp; </a:t>
            </a:r>
            <a:r>
              <a:rPr lang="en-GB" i="1" dirty="0"/>
              <a:t>Technology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GB" dirty="0" smtClean="0"/>
              <a:t>Modernity characterised by surveillance (practices and technologies) 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technological developments: information infrastructures (</a:t>
            </a:r>
            <a:r>
              <a:rPr lang="en-GB" sz="2000" i="1" dirty="0" smtClean="0"/>
              <a:t>surveillance networks</a:t>
            </a:r>
            <a:r>
              <a:rPr lang="en-GB" sz="2000" dirty="0" smtClean="0"/>
              <a:t>) trigger surveillance (e.g. cross checking, verification)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proliferation of </a:t>
            </a:r>
            <a:r>
              <a:rPr lang="en-GB" sz="2000" i="1" dirty="0" smtClean="0"/>
              <a:t>surveillance data </a:t>
            </a:r>
            <a:r>
              <a:rPr lang="en-GB" sz="2000" dirty="0" smtClean="0"/>
              <a:t>flows between networks   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i="1" dirty="0"/>
              <a:t>s</a:t>
            </a:r>
            <a:r>
              <a:rPr lang="en-GB" sz="2000" i="1" dirty="0" smtClean="0"/>
              <a:t>urveillance practices </a:t>
            </a:r>
            <a:r>
              <a:rPr lang="en-GB" sz="2000" dirty="0" smtClean="0"/>
              <a:t>(e.g. police broker information for insurers industry) to manage risks (e.g. predict terrorism)   </a:t>
            </a:r>
            <a:endParaRPr lang="en-GB" sz="2000" dirty="0"/>
          </a:p>
          <a:p>
            <a:pPr marL="0" lvl="1" indent="0">
              <a:spcAft>
                <a:spcPts val="600"/>
              </a:spcAft>
              <a:buNone/>
            </a:pPr>
            <a:r>
              <a:rPr lang="en-GB" dirty="0" smtClean="0"/>
              <a:t>mutual shaping / amplified modernity via digital technology and consumerism -&gt; postmodernity)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797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Miller D</a:t>
            </a:r>
            <a:r>
              <a:rPr lang="en-GB" sz="2800" dirty="0"/>
              <a:t>,</a:t>
            </a:r>
            <a:r>
              <a:rPr lang="en-GB" sz="2800" dirty="0" smtClean="0"/>
              <a:t> Slater D (2000) </a:t>
            </a:r>
            <a:r>
              <a:rPr lang="en-GB" sz="2800" i="1" dirty="0"/>
              <a:t>The Internet: An Ethnographic Approach</a:t>
            </a:r>
            <a:r>
              <a:rPr lang="en-GB" sz="2800" dirty="0"/>
              <a:t>. Oxford: </a:t>
            </a:r>
            <a:r>
              <a:rPr lang="en-GB" sz="2800" dirty="0" smtClean="0"/>
              <a:t>Berg</a:t>
            </a:r>
            <a:endParaRPr lang="en-GB" sz="2800" dirty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ethnographic </a:t>
            </a:r>
            <a:r>
              <a:rPr lang="en-GB" dirty="0"/>
              <a:t>study of </a:t>
            </a:r>
            <a:r>
              <a:rPr lang="en-GB" dirty="0" smtClean="0"/>
              <a:t>fast adoption of internet in </a:t>
            </a:r>
            <a:r>
              <a:rPr lang="en-GB" dirty="0"/>
              <a:t>Trinidad </a:t>
            </a:r>
            <a:r>
              <a:rPr lang="en-GB" dirty="0" smtClean="0"/>
              <a:t>demonstrates </a:t>
            </a:r>
            <a:r>
              <a:rPr lang="en-GB" dirty="0"/>
              <a:t>that the concepts of "modernity" and "technology" are context-dependent rather than </a:t>
            </a:r>
            <a:r>
              <a:rPr lang="en-GB" dirty="0" smtClean="0"/>
              <a:t>global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"</a:t>
            </a:r>
            <a:r>
              <a:rPr lang="en-GB" dirty="0"/>
              <a:t>the context of a technology is also partly a consequence of that </a:t>
            </a:r>
            <a:r>
              <a:rPr lang="en-GB" dirty="0" smtClean="0"/>
              <a:t>technology“</a:t>
            </a:r>
          </a:p>
        </p:txBody>
      </p:sp>
    </p:spTree>
    <p:extLst>
      <p:ext uri="{BB962C8B-B14F-4D97-AF65-F5344CB8AC3E}">
        <p14:creationId xmlns:p14="http://schemas.microsoft.com/office/powerpoint/2010/main" val="438461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need to bridge the gap between technology and modernity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52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Technologies interact deeply with society and culture, </a:t>
            </a:r>
            <a:r>
              <a:rPr lang="en-GB" dirty="0" smtClean="0"/>
              <a:t>but the </a:t>
            </a:r>
            <a:r>
              <a:rPr lang="en-GB" dirty="0"/>
              <a:t>interactions involve mutual influence, substantial uncertainty, </a:t>
            </a:r>
            <a:r>
              <a:rPr lang="en-GB" dirty="0" smtClean="0"/>
              <a:t>and historical </a:t>
            </a:r>
            <a:r>
              <a:rPr lang="en-GB" dirty="0"/>
              <a:t>ambiguity, eliciting resistance, accommodation, </a:t>
            </a:r>
            <a:r>
              <a:rPr lang="en-GB" dirty="0" smtClean="0"/>
              <a:t>acceptance, and </a:t>
            </a:r>
            <a:r>
              <a:rPr lang="en-GB" dirty="0"/>
              <a:t>even enthusiasm. In an effort to capture these fluid relations, </a:t>
            </a:r>
            <a:r>
              <a:rPr lang="en-GB" dirty="0" smtClean="0"/>
              <a:t>we adopt </a:t>
            </a:r>
            <a:r>
              <a:rPr lang="en-GB" dirty="0"/>
              <a:t>the notion of </a:t>
            </a:r>
            <a:r>
              <a:rPr lang="en-GB" dirty="0" smtClean="0"/>
              <a:t>co-construction.  </a:t>
            </a:r>
          </a:p>
          <a:p>
            <a:pPr marL="0" indent="0">
              <a:buNone/>
            </a:pPr>
            <a:r>
              <a:rPr lang="en-GB" sz="2400" dirty="0" err="1" smtClean="0"/>
              <a:t>Misa</a:t>
            </a:r>
            <a:r>
              <a:rPr lang="en-GB" sz="2400" smtClean="0"/>
              <a:t> TJ. </a:t>
            </a:r>
            <a:r>
              <a:rPr lang="en-GB" sz="2400" i="1" dirty="0"/>
              <a:t>Modernity and Technology</a:t>
            </a:r>
            <a:r>
              <a:rPr lang="en-GB" sz="2400" dirty="0"/>
              <a:t>. </a:t>
            </a:r>
            <a:r>
              <a:rPr lang="en-GB" sz="2400" dirty="0" smtClean="0"/>
              <a:t>2003:3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70159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800" dirty="0" smtClean="0"/>
              <a:t>Pre-modern</a:t>
            </a:r>
          </a:p>
          <a:p>
            <a:pPr marL="0" indent="0" algn="ctr">
              <a:buNone/>
            </a:pPr>
            <a:r>
              <a:rPr lang="en-GB" sz="4800" dirty="0" smtClean="0"/>
              <a:t>Modernity</a:t>
            </a:r>
          </a:p>
          <a:p>
            <a:pPr marL="0" indent="0" algn="ctr">
              <a:buNone/>
            </a:pPr>
            <a:r>
              <a:rPr lang="en-GB" sz="4800" dirty="0" smtClean="0"/>
              <a:t>Post modernity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6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Pre-modern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Traditional (agrarian/feudal) </a:t>
            </a:r>
          </a:p>
          <a:p>
            <a:r>
              <a:rPr lang="en-GB" sz="3200" dirty="0" smtClean="0"/>
              <a:t>Pre-ordained position </a:t>
            </a:r>
          </a:p>
          <a:p>
            <a:r>
              <a:rPr lang="en-GB" sz="3200" dirty="0"/>
              <a:t>Natural </a:t>
            </a:r>
            <a:r>
              <a:rPr lang="en-GB" sz="3200" dirty="0" smtClean="0"/>
              <a:t>(Divine) law </a:t>
            </a:r>
          </a:p>
          <a:p>
            <a:r>
              <a:rPr lang="en-GB" sz="3200" dirty="0" smtClean="0"/>
              <a:t>Natural and ‘man-made’ are the same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08" y="3645025"/>
            <a:ext cx="329704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0728"/>
            <a:ext cx="2320938" cy="25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74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Modernity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752206" cy="43210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Capitalist (industrial)</a:t>
            </a:r>
          </a:p>
          <a:p>
            <a:r>
              <a:rPr lang="en-GB" sz="3200" dirty="0" smtClean="0"/>
              <a:t>Social order (division </a:t>
            </a:r>
            <a:r>
              <a:rPr lang="en-GB" sz="3200" dirty="0"/>
              <a:t>of </a:t>
            </a:r>
            <a:r>
              <a:rPr lang="en-GB" sz="3200" dirty="0" smtClean="0"/>
              <a:t>labour) is socially created</a:t>
            </a:r>
          </a:p>
          <a:p>
            <a:r>
              <a:rPr lang="en-GB" sz="3200" dirty="0" smtClean="0"/>
              <a:t>Nature/society and nature/science are distinct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47087"/>
            <a:ext cx="2952328" cy="198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329930" cy="180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83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 and  Modernity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Technology made modernity possible</a:t>
            </a:r>
          </a:p>
          <a:p>
            <a:r>
              <a:rPr lang="en-GB" sz="2800" dirty="0" smtClean="0"/>
              <a:t>Modernity </a:t>
            </a:r>
            <a:r>
              <a:rPr lang="en-GB" sz="2800" dirty="0"/>
              <a:t>and technology </a:t>
            </a:r>
            <a:r>
              <a:rPr lang="en-GB" sz="2800" dirty="0" smtClean="0"/>
              <a:t>= “</a:t>
            </a:r>
            <a:r>
              <a:rPr lang="en-GB" sz="2800" dirty="0"/>
              <a:t>tangled”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Reference: </a:t>
            </a:r>
            <a:r>
              <a:rPr lang="en-GB" sz="2800" dirty="0" err="1" smtClean="0"/>
              <a:t>Misa</a:t>
            </a:r>
            <a:r>
              <a:rPr lang="en-GB" sz="2800" dirty="0" smtClean="0"/>
              <a:t> </a:t>
            </a:r>
            <a:r>
              <a:rPr lang="en-GB" sz="2800" dirty="0"/>
              <a:t>T, </a:t>
            </a:r>
            <a:r>
              <a:rPr lang="en-GB" sz="2800" dirty="0" err="1"/>
              <a:t>Brey</a:t>
            </a:r>
            <a:r>
              <a:rPr lang="en-GB" sz="2800" dirty="0"/>
              <a:t> P, </a:t>
            </a:r>
            <a:r>
              <a:rPr lang="en-GB" sz="2800" dirty="0" err="1"/>
              <a:t>Feenberg</a:t>
            </a:r>
            <a:r>
              <a:rPr lang="en-GB" sz="2800" dirty="0"/>
              <a:t> A. (</a:t>
            </a:r>
            <a:r>
              <a:rPr lang="en-GB" sz="2800" dirty="0" err="1"/>
              <a:t>eds</a:t>
            </a:r>
            <a:r>
              <a:rPr lang="en-GB" sz="2800" dirty="0"/>
              <a:t>) </a:t>
            </a:r>
            <a:r>
              <a:rPr lang="en-GB" sz="2800" i="1" dirty="0"/>
              <a:t>Modernity and Technology</a:t>
            </a:r>
            <a:r>
              <a:rPr lang="en-GB" sz="2800" dirty="0"/>
              <a:t>. MIT </a:t>
            </a:r>
            <a:r>
              <a:rPr lang="en-GB" sz="2800" dirty="0" smtClean="0"/>
              <a:t>Press, 2003</a:t>
            </a:r>
          </a:p>
          <a:p>
            <a:r>
              <a:rPr lang="en-GB" sz="2800" dirty="0" smtClean="0"/>
              <a:t>‘Information society’ is the product of ‘information technology’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5033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Modernity – cultural shift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49" y="1700213"/>
            <a:ext cx="4608191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Art </a:t>
            </a:r>
            <a:r>
              <a:rPr lang="en-GB" sz="3200" dirty="0"/>
              <a:t>(</a:t>
            </a:r>
            <a:r>
              <a:rPr lang="en-GB" sz="3200" dirty="0" smtClean="0"/>
              <a:t>reject realism)</a:t>
            </a:r>
          </a:p>
          <a:p>
            <a:r>
              <a:rPr lang="en-GB" sz="3200" dirty="0" smtClean="0"/>
              <a:t>Architecture  (e.g. Le Corbusier)</a:t>
            </a:r>
          </a:p>
          <a:p>
            <a:r>
              <a:rPr lang="en-GB" sz="3200" dirty="0" smtClean="0"/>
              <a:t>Production (e.g. model T)</a:t>
            </a:r>
            <a:endParaRPr lang="en-GB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42" y="1196752"/>
            <a:ext cx="1693021" cy="165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2581012"/>
            <a:ext cx="2592288" cy="172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06503"/>
            <a:ext cx="2564127" cy="179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33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Renaissance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497363"/>
          </a:xfrm>
        </p:spPr>
        <p:txBody>
          <a:bodyPr>
            <a:normAutofit/>
          </a:bodyPr>
          <a:lstStyle/>
          <a:p>
            <a:r>
              <a:rPr lang="en-GB" dirty="0" smtClean="0"/>
              <a:t>C12</a:t>
            </a:r>
            <a:r>
              <a:rPr lang="en-GB" baseline="30000" dirty="0" smtClean="0"/>
              <a:t>th </a:t>
            </a:r>
            <a:r>
              <a:rPr lang="en-GB" dirty="0" smtClean="0"/>
              <a:t>(medieval renaissance) </a:t>
            </a:r>
          </a:p>
          <a:p>
            <a:r>
              <a:rPr lang="en-GB" dirty="0" smtClean="0"/>
              <a:t>C15/16</a:t>
            </a:r>
            <a:r>
              <a:rPr lang="en-GB" baseline="30000" dirty="0" smtClean="0"/>
              <a:t>th  ‘</a:t>
            </a:r>
            <a:r>
              <a:rPr lang="en-GB" dirty="0" smtClean="0"/>
              <a:t>bridge to modernity’ </a:t>
            </a:r>
          </a:p>
          <a:p>
            <a:pPr lvl="1"/>
            <a:r>
              <a:rPr lang="en-GB" dirty="0"/>
              <a:t>Humanism </a:t>
            </a:r>
            <a:r>
              <a:rPr lang="en-GB" dirty="0" smtClean="0"/>
              <a:t>(resurgence of the classics, </a:t>
            </a:r>
            <a:r>
              <a:rPr lang="en-GB" dirty="0"/>
              <a:t>rhetoric, </a:t>
            </a:r>
            <a:r>
              <a:rPr lang="en-GB" dirty="0" smtClean="0"/>
              <a:t>dissemination, political citizenry) </a:t>
            </a:r>
          </a:p>
          <a:p>
            <a:pPr lvl="1"/>
            <a:r>
              <a:rPr lang="en-GB" dirty="0" smtClean="0"/>
              <a:t>Art (da Vinci, Michelangelo… perspective &amp; light)</a:t>
            </a:r>
          </a:p>
          <a:p>
            <a:pPr lvl="1"/>
            <a:r>
              <a:rPr lang="en-GB" dirty="0" smtClean="0"/>
              <a:t>Science (reason and evidence, questioning) </a:t>
            </a:r>
          </a:p>
          <a:p>
            <a:pPr lvl="1"/>
            <a:r>
              <a:rPr lang="en-GB" dirty="0" smtClean="0"/>
              <a:t>Religion (reformation, challenge to Catholicism) </a:t>
            </a:r>
          </a:p>
          <a:p>
            <a:pPr lvl="1"/>
            <a:r>
              <a:rPr lang="en-GB" dirty="0" smtClean="0"/>
              <a:t>Technology (windmills, spinning wheels, Arabic numbers)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840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Enlightenment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 smtClean="0"/>
              <a:t>C18</a:t>
            </a:r>
            <a:r>
              <a:rPr lang="en-GB" baseline="30000" dirty="0" smtClean="0"/>
              <a:t>th</a:t>
            </a:r>
            <a:r>
              <a:rPr lang="en-GB" dirty="0" smtClean="0"/>
              <a:t> : philosophy, maths (Spinoza, Locke, Newton…)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‘emancipation from ignorance’ (Kant)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Emergence of civil society/public sphere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GB" dirty="0" smtClean="0">
                <a:solidFill>
                  <a:srgbClr val="0070C0"/>
                </a:solidFill>
              </a:rPr>
              <a:t>Democracy (equality, freedom)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GB" dirty="0" smtClean="0">
                <a:solidFill>
                  <a:srgbClr val="0070C0"/>
                </a:solidFill>
              </a:rPr>
              <a:t>Literacy (debate,  critique and discussion)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dirty="0" smtClean="0">
                <a:solidFill>
                  <a:srgbClr val="0070C0"/>
                </a:solidFill>
              </a:rPr>
              <a:t>Question religious/monarchical  authority 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Reason / science  &amp; rationality 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‘progress’  / Industrial revolution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279640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</TotalTime>
  <Words>1242</Words>
  <Application>Microsoft Office PowerPoint</Application>
  <PresentationFormat>On-screen Show (4:3)</PresentationFormat>
  <Paragraphs>139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uos_ppt__template_v7</vt:lpstr>
      <vt:lpstr>UOS divider slide design</vt:lpstr>
      <vt:lpstr>UOS full bleed image</vt:lpstr>
      <vt:lpstr>Recap</vt:lpstr>
      <vt:lpstr>PowerPoint Presentation</vt:lpstr>
      <vt:lpstr>PowerPoint Presentation</vt:lpstr>
      <vt:lpstr>Pre-modern</vt:lpstr>
      <vt:lpstr>Modernity  </vt:lpstr>
      <vt:lpstr>Technology  and  Modernity</vt:lpstr>
      <vt:lpstr>Modernity – cultural shift  </vt:lpstr>
      <vt:lpstr>Renaissance </vt:lpstr>
      <vt:lpstr>Enlightenment</vt:lpstr>
      <vt:lpstr>Industrial revolution</vt:lpstr>
      <vt:lpstr>Scientific attitude </vt:lpstr>
      <vt:lpstr>Impact </vt:lpstr>
      <vt:lpstr>Theorising modernity </vt:lpstr>
      <vt:lpstr>Weber</vt:lpstr>
      <vt:lpstr>Marx</vt:lpstr>
      <vt:lpstr>Giddens</vt:lpstr>
      <vt:lpstr>Beck</vt:lpstr>
      <vt:lpstr>Castells </vt:lpstr>
      <vt:lpstr>Studies of the history of technology </vt:lpstr>
      <vt:lpstr>Social Studies of Technology</vt:lpstr>
      <vt:lpstr>PowerPoint Presentation</vt:lpstr>
      <vt:lpstr>Technology … Modernity</vt:lpstr>
      <vt:lpstr>Why is this ?</vt:lpstr>
      <vt:lpstr>Using modernism and post modernism to understand computer technologies  </vt:lpstr>
      <vt:lpstr>Surveillance in modern society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81</cp:revision>
  <cp:lastPrinted>2013-10-17T13:29:16Z</cp:lastPrinted>
  <dcterms:created xsi:type="dcterms:W3CDTF">2011-06-11T08:22:07Z</dcterms:created>
  <dcterms:modified xsi:type="dcterms:W3CDTF">2013-10-17T13:31:43Z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-343763335</vt:i4>
  </property>
  <property fmtid="{D5CDD505-2E9C-101B-9397-08002B2CF9AE}" pid="3" name="_NewReviewCycle">
    <vt:lpwstr/>
  </property>
  <property fmtid="{D5CDD505-2E9C-101B-9397-08002B2CF9AE}" pid="4" name="_EmailSubject">
    <vt:lpwstr>COMP6037 slides</vt:lpwstr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  <property fmtid="{D5CDD505-2E9C-101B-9397-08002B2CF9AE}" pid="7" name="_PreviousAdHocReviewCycleID">
    <vt:i4>-621963366</vt:i4>
  </property>
</Properties>
</file>