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42"/>
  </p:notesMasterIdLst>
  <p:sldIdLst>
    <p:sldId id="256" r:id="rId2"/>
    <p:sldId id="260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348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341" r:id="rId25"/>
    <p:sldId id="280" r:id="rId26"/>
    <p:sldId id="345" r:id="rId27"/>
    <p:sldId id="346" r:id="rId28"/>
    <p:sldId id="347" r:id="rId29"/>
    <p:sldId id="349" r:id="rId30"/>
    <p:sldId id="350" r:id="rId31"/>
    <p:sldId id="335" r:id="rId32"/>
    <p:sldId id="336" r:id="rId33"/>
    <p:sldId id="338" r:id="rId34"/>
    <p:sldId id="339" r:id="rId35"/>
    <p:sldId id="340" r:id="rId36"/>
    <p:sldId id="337" r:id="rId37"/>
    <p:sldId id="342" r:id="rId38"/>
    <p:sldId id="343" r:id="rId39"/>
    <p:sldId id="344" r:id="rId40"/>
    <p:sldId id="334" r:id="rId4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1240" y="-104"/>
      </p:cViewPr>
      <p:guideLst>
        <p:guide orient="horz" pos="930"/>
        <p:guide pos="280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ECFFA0-6EDC-7F47-A7D3-6983ED520523}" type="datetimeFigureOut">
              <a:rPr lang="en-US" smtClean="0"/>
              <a:t>17/10/2013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C53C6C-B89E-0B44-9D8A-368B060A9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8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0" r:id="rId7"/>
    <p:sldLayoutId id="2147483744" r:id="rId8"/>
    <p:sldLayoutId id="2147483745" r:id="rId9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Web Protocols:</a:t>
            </a:r>
            <a:br>
              <a:rPr lang="en-US" dirty="0" smtClean="0"/>
            </a:br>
            <a:r>
              <a:rPr lang="en-US" dirty="0" smtClean="0"/>
              <a:t>HTTP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COMP6017 Topics on Web Services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–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dirty="0" smtClean="0"/>
              <a:t>2013-2014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488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message exchange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5" name="Picture 4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8799" y="2886777"/>
            <a:ext cx="1061972" cy="1061972"/>
          </a:xfrm>
          <a:prstGeom prst="rect">
            <a:avLst/>
          </a:prstGeom>
        </p:spPr>
      </p:pic>
      <p:pic>
        <p:nvPicPr>
          <p:cNvPr id="6" name="Picture 5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107" y="2886777"/>
            <a:ext cx="1061972" cy="1061972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 bwMode="auto">
          <a:xfrm>
            <a:off x="3120771" y="3220869"/>
            <a:ext cx="2658336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2058799" y="2517445"/>
            <a:ext cx="750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937124" y="2517445"/>
            <a:ext cx="811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944851" y="2666871"/>
            <a:ext cx="996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GET </a:t>
            </a:r>
            <a:r>
              <a:rPr lang="en-US" dirty="0" err="1" smtClean="0"/>
              <a:t>uri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972311" y="3764083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200 OK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3120771" y="3729065"/>
            <a:ext cx="2658336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16" name="Folded Corner 15"/>
          <p:cNvSpPr/>
          <p:nvPr/>
        </p:nvSpPr>
        <p:spPr bwMode="auto">
          <a:xfrm rot="10800000">
            <a:off x="4177396" y="4225145"/>
            <a:ext cx="563783" cy="716765"/>
          </a:xfrm>
          <a:prstGeom prst="foldedCorner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3990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Minimal HTTP/1.1 Exchange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>
                <a:latin typeface="Courier New"/>
                <a:cs typeface="Courier New"/>
              </a:rPr>
              <a:t>GET / HTTP/1.1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Host: </a:t>
            </a:r>
            <a:r>
              <a:rPr lang="en-US" sz="2000" dirty="0" err="1" smtClean="0">
                <a:latin typeface="Courier New"/>
                <a:cs typeface="Courier New"/>
              </a:rPr>
              <a:t>www.acme.com</a:t>
            </a:r>
            <a:endParaRPr lang="en-US" sz="20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20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2000" dirty="0">
                <a:latin typeface="Courier New"/>
                <a:cs typeface="Courier New"/>
              </a:rPr>
              <a:t>HTTP/1.1 200 OK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Content-Type: text/html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/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&lt;html&gt;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&lt;head&gt;&lt;title&gt;Acme, </a:t>
            </a:r>
            <a:r>
              <a:rPr lang="en-US" sz="2000" dirty="0" err="1" smtClean="0">
                <a:latin typeface="Courier New"/>
                <a:cs typeface="Courier New"/>
              </a:rPr>
              <a:t>Inc</a:t>
            </a:r>
            <a:r>
              <a:rPr lang="en-US" sz="2000" dirty="0" smtClean="0">
                <a:latin typeface="Courier New"/>
                <a:cs typeface="Courier New"/>
              </a:rPr>
              <a:t> Homepage&lt;/title&gt;&lt;/head&gt;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&lt;body&gt;&lt;h1&gt;Welcome to Acme!&lt;/h1&gt; … &lt;/body&gt;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&lt;/html&gt;</a:t>
            </a:r>
            <a:endParaRPr lang="en-US" sz="20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46306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HTTP/1.1 Methods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GET – request a representation of a resource</a:t>
            </a:r>
          </a:p>
          <a:p>
            <a:pPr marL="0" indent="0">
              <a:buNone/>
            </a:pPr>
            <a:r>
              <a:rPr lang="en-US" dirty="0" smtClean="0"/>
              <a:t>HEAD – requests the body-less response from a GET request</a:t>
            </a:r>
          </a:p>
          <a:p>
            <a:pPr marL="0" indent="0">
              <a:buNone/>
            </a:pPr>
            <a:r>
              <a:rPr lang="en-US" dirty="0" smtClean="0"/>
              <a:t>POST – request that a representation be accepted as a </a:t>
            </a:r>
            <a:r>
              <a:rPr lang="en-US" dirty="0" smtClean="0"/>
              <a:t>new subordinate </a:t>
            </a:r>
            <a:r>
              <a:rPr lang="en-US" dirty="0" smtClean="0"/>
              <a:t>of the specified resource</a:t>
            </a:r>
          </a:p>
          <a:p>
            <a:pPr marL="0" indent="0">
              <a:buNone/>
            </a:pPr>
            <a:r>
              <a:rPr lang="en-US" dirty="0" smtClean="0"/>
              <a:t>PUT – uploads a representation of the specified resource</a:t>
            </a:r>
          </a:p>
          <a:p>
            <a:pPr marL="0" indent="0">
              <a:buNone/>
            </a:pPr>
            <a:r>
              <a:rPr lang="en-US" dirty="0" smtClean="0"/>
              <a:t>DELETE – deletes the specified resource</a:t>
            </a:r>
          </a:p>
          <a:p>
            <a:r>
              <a:rPr lang="en-US" dirty="0" smtClean="0"/>
              <a:t>(also TRACE, OPTIONS, CONNECT, PATCH)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32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HTTP/1.1 Request Headers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Accept: specify desired media type of response</a:t>
            </a:r>
          </a:p>
          <a:p>
            <a:r>
              <a:rPr lang="en-US" dirty="0" smtClean="0"/>
              <a:t>Accept-Language: specify desired language of response</a:t>
            </a:r>
          </a:p>
          <a:p>
            <a:r>
              <a:rPr lang="en-US" dirty="0"/>
              <a:t>Date</a:t>
            </a:r>
            <a:r>
              <a:rPr lang="en-US" dirty="0" smtClean="0"/>
              <a:t>: date/time at which the message was originated</a:t>
            </a:r>
          </a:p>
          <a:p>
            <a:r>
              <a:rPr lang="en-US" dirty="0" smtClean="0"/>
              <a:t>Host: host and port number of requested resource</a:t>
            </a:r>
          </a:p>
          <a:p>
            <a:r>
              <a:rPr lang="en-US" dirty="0" smtClean="0"/>
              <a:t>If-Match: conditional </a:t>
            </a:r>
            <a:r>
              <a:rPr lang="en-US" dirty="0" smtClean="0"/>
              <a:t>request</a:t>
            </a:r>
          </a:p>
          <a:p>
            <a:r>
              <a:rPr lang="en-US" dirty="0" err="1" smtClean="0"/>
              <a:t>Referer</a:t>
            </a:r>
            <a:r>
              <a:rPr lang="en-US" dirty="0" smtClean="0"/>
              <a:t>: URI of previously visited resource</a:t>
            </a:r>
          </a:p>
          <a:p>
            <a:r>
              <a:rPr lang="en-US" dirty="0" smtClean="0"/>
              <a:t>User-Agent: identifier string for Web browser or user agent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975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HTTP/1.1 Status Codes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1xx – informational message</a:t>
            </a:r>
          </a:p>
          <a:p>
            <a:pPr marL="0" indent="0">
              <a:buNone/>
            </a:pPr>
            <a:r>
              <a:rPr lang="en-US" dirty="0" smtClean="0"/>
              <a:t>2xx – success</a:t>
            </a:r>
          </a:p>
          <a:p>
            <a:pPr marL="0" indent="0">
              <a:buNone/>
            </a:pPr>
            <a:r>
              <a:rPr lang="en-US" dirty="0" smtClean="0"/>
              <a:t>3xx – redirection</a:t>
            </a:r>
          </a:p>
          <a:p>
            <a:pPr marL="0" indent="0">
              <a:buNone/>
            </a:pPr>
            <a:r>
              <a:rPr lang="en-US" dirty="0" smtClean="0"/>
              <a:t>4xx – client error</a:t>
            </a:r>
          </a:p>
          <a:p>
            <a:pPr marL="0" indent="0">
              <a:buNone/>
            </a:pPr>
            <a:r>
              <a:rPr lang="en-US" dirty="0" smtClean="0"/>
              <a:t>5xx – server error </a:t>
            </a:r>
          </a:p>
        </p:txBody>
      </p:sp>
    </p:spTree>
    <p:extLst>
      <p:ext uri="{BB962C8B-B14F-4D97-AF65-F5344CB8AC3E}">
        <p14:creationId xmlns:p14="http://schemas.microsoft.com/office/powerpoint/2010/main" val="1779217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 OK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request has succeeded.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 a GET</a:t>
            </a:r>
            <a:r>
              <a:rPr lang="en-US" dirty="0"/>
              <a:t> </a:t>
            </a:r>
            <a:r>
              <a:rPr lang="en-US" dirty="0" smtClean="0"/>
              <a:t>request, the response body contains a representation of the specified resource</a:t>
            </a:r>
          </a:p>
          <a:p>
            <a:pPr marL="0" indent="0">
              <a:buNone/>
            </a:pPr>
            <a:r>
              <a:rPr lang="en-US" dirty="0" smtClean="0"/>
              <a:t>For a POST</a:t>
            </a:r>
            <a:r>
              <a:rPr lang="en-US" dirty="0"/>
              <a:t> </a:t>
            </a:r>
            <a:r>
              <a:rPr lang="en-US" dirty="0" smtClean="0"/>
              <a:t>request, the response body contains a description of the </a:t>
            </a:r>
            <a:r>
              <a:rPr lang="en-US" dirty="0"/>
              <a:t>result of the </a:t>
            </a:r>
            <a:r>
              <a:rPr lang="en-US" dirty="0" smtClean="0"/>
              <a:t>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634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 Created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request has been fulfilled and resulted in a new resource being created.</a:t>
            </a:r>
          </a:p>
        </p:txBody>
      </p:sp>
    </p:spTree>
    <p:extLst>
      <p:ext uri="{BB962C8B-B14F-4D97-AF65-F5344CB8AC3E}">
        <p14:creationId xmlns:p14="http://schemas.microsoft.com/office/powerpoint/2010/main" val="687541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300 Multiple Choices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Multiple representations of the requested resource exist, and the client is provided with negotiation so that it may select a preferred representation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7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301 Moved Permanently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requested resource has been assigned a new permanent URI and any future references to this resource SHOULD use one of the returned URIs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New permanent URI given using the Location: header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425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302 Found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requested resource resides temporarily under a different URI. Since the redirection might be altered on occasion, the client SHOULD continue to use the Request-URI for future requests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Temporary URI </a:t>
            </a:r>
            <a:r>
              <a:rPr lang="en-US" dirty="0"/>
              <a:t>given using the Location: header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874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Protocols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Many protocols in use on the Web, but only two are Web protocols</a:t>
            </a:r>
          </a:p>
          <a:p>
            <a:pPr lvl="1"/>
            <a:r>
              <a:rPr lang="en-US" dirty="0" smtClean="0"/>
              <a:t>Hypertext Transfer Protocol</a:t>
            </a:r>
          </a:p>
          <a:p>
            <a:pPr lvl="1"/>
            <a:r>
              <a:rPr lang="en-US" dirty="0" smtClean="0"/>
              <a:t>Simple Object Access Protocol</a:t>
            </a:r>
          </a:p>
        </p:txBody>
      </p:sp>
    </p:spTree>
    <p:extLst>
      <p:ext uri="{BB962C8B-B14F-4D97-AF65-F5344CB8AC3E}">
        <p14:creationId xmlns:p14="http://schemas.microsoft.com/office/powerpoint/2010/main" val="662443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401 Unauthorized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request requires user </a:t>
            </a:r>
            <a:r>
              <a:rPr lang="en-US" dirty="0" smtClean="0"/>
              <a:t>authentication.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response MUST include a WWW-</a:t>
            </a:r>
            <a:r>
              <a:rPr lang="en-US" dirty="0" smtClean="0"/>
              <a:t>Authenticate: </a:t>
            </a:r>
            <a:r>
              <a:rPr lang="en-US" dirty="0"/>
              <a:t>header field </a:t>
            </a:r>
            <a:r>
              <a:rPr lang="en-US" dirty="0" smtClean="0"/>
              <a:t>containing </a:t>
            </a:r>
            <a:r>
              <a:rPr lang="en-US" dirty="0"/>
              <a:t>a challenge applicable to the requested </a:t>
            </a:r>
            <a:r>
              <a:rPr lang="en-US" dirty="0" smtClean="0"/>
              <a:t>resource (username/password, for example)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310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403 Forbidden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server understood the request, but is refusing to fulfill it. Authorization will not help and the request SHOULD NOT be repeated.</a:t>
            </a:r>
          </a:p>
        </p:txBody>
      </p:sp>
    </p:spTree>
    <p:extLst>
      <p:ext uri="{BB962C8B-B14F-4D97-AF65-F5344CB8AC3E}">
        <p14:creationId xmlns:p14="http://schemas.microsoft.com/office/powerpoint/2010/main" val="2255338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404 Not Found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server has not found anything matching the Request-URI. No indication is given of whether the condition is temporary or permanent.</a:t>
            </a:r>
          </a:p>
        </p:txBody>
      </p:sp>
    </p:spTree>
    <p:extLst>
      <p:ext uri="{BB962C8B-B14F-4D97-AF65-F5344CB8AC3E}">
        <p14:creationId xmlns:p14="http://schemas.microsoft.com/office/powerpoint/2010/main" val="412574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405 Method Not Allowed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method specified in the Request-Line is not allowed for the resource identified by the Request-URI. The response MUST include an </a:t>
            </a:r>
            <a:r>
              <a:rPr lang="en-US" dirty="0" smtClean="0"/>
              <a:t>Allow: </a:t>
            </a:r>
            <a:r>
              <a:rPr lang="en-US" dirty="0"/>
              <a:t>header containing a list of valid methods for the requested resource.</a:t>
            </a:r>
          </a:p>
        </p:txBody>
      </p:sp>
    </p:spTree>
    <p:extLst>
      <p:ext uri="{BB962C8B-B14F-4D97-AF65-F5344CB8AC3E}">
        <p14:creationId xmlns:p14="http://schemas.microsoft.com/office/powerpoint/2010/main" val="1265996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409 Conflict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request could not be completed due to a conflict with the current state of the resource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Conflicts are most likely to occur in response to a PUT request. For example, if versioning were being used and the entity being PUT included changes to a resource which conflict with those made by an earlier (third-party) request, the server might use the 409 response to indicate that it can't complete the request.</a:t>
            </a:r>
          </a:p>
        </p:txBody>
      </p:sp>
    </p:spTree>
    <p:extLst>
      <p:ext uri="{BB962C8B-B14F-4D97-AF65-F5344CB8AC3E}">
        <p14:creationId xmlns:p14="http://schemas.microsoft.com/office/powerpoint/2010/main" val="3094819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HTTP/1.1 Response Headers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Allow: lists methods supported by request URI</a:t>
            </a:r>
          </a:p>
          <a:p>
            <a:r>
              <a:rPr lang="en-US" dirty="0" smtClean="0"/>
              <a:t>Content-Language</a:t>
            </a:r>
            <a:r>
              <a:rPr lang="en-US" dirty="0" smtClean="0"/>
              <a:t>: language of representation</a:t>
            </a:r>
            <a:endParaRPr lang="en-US" dirty="0" smtClean="0"/>
          </a:p>
          <a:p>
            <a:r>
              <a:rPr lang="en-US" dirty="0" smtClean="0"/>
              <a:t>Content-Type</a:t>
            </a:r>
            <a:r>
              <a:rPr lang="en-US" dirty="0" smtClean="0"/>
              <a:t>: media typ</a:t>
            </a:r>
            <a:r>
              <a:rPr lang="en-US" dirty="0" smtClean="0"/>
              <a:t>e of representation</a:t>
            </a:r>
            <a:endParaRPr lang="en-US" dirty="0" smtClean="0"/>
          </a:p>
          <a:p>
            <a:r>
              <a:rPr lang="en-US" dirty="0" smtClean="0"/>
              <a:t>Content-</a:t>
            </a:r>
            <a:r>
              <a:rPr lang="en-US" dirty="0" smtClean="0"/>
              <a:t>Length: length in bytes of representation</a:t>
            </a:r>
            <a:endParaRPr lang="en-US" dirty="0" smtClean="0"/>
          </a:p>
          <a:p>
            <a:r>
              <a:rPr lang="en-US" dirty="0"/>
              <a:t>Date: date/time at which the message was </a:t>
            </a:r>
            <a:r>
              <a:rPr lang="en-US" dirty="0" smtClean="0"/>
              <a:t>originated</a:t>
            </a:r>
          </a:p>
          <a:p>
            <a:r>
              <a:rPr lang="en-US" dirty="0" smtClean="0"/>
              <a:t>Expires: date/time after which response is considered </a:t>
            </a:r>
            <a:r>
              <a:rPr lang="en-US" dirty="0" smtClean="0"/>
              <a:t>stale</a:t>
            </a:r>
          </a:p>
          <a:p>
            <a:r>
              <a:rPr lang="en-US" dirty="0" err="1" smtClean="0"/>
              <a:t>ETag</a:t>
            </a:r>
            <a:r>
              <a:rPr lang="en-US" dirty="0" smtClean="0"/>
              <a:t>: identifier for version of resource (</a:t>
            </a:r>
            <a:r>
              <a:rPr lang="en-US" smtClean="0"/>
              <a:t>message digest)</a:t>
            </a:r>
            <a:endParaRPr lang="en-US" dirty="0" smtClean="0"/>
          </a:p>
          <a:p>
            <a:r>
              <a:rPr lang="en-US" dirty="0" smtClean="0"/>
              <a:t>Last-Modified: date/time at which representation was last changed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760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Content Negotiation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HTTP allows the serving of different representations of a resource based on client preferences</a:t>
            </a:r>
          </a:p>
          <a:p>
            <a:pPr marL="0" indent="0">
              <a:buNone/>
            </a:pPr>
            <a:r>
              <a:rPr lang="en-US" dirty="0" smtClean="0"/>
              <a:t>Two areas for negotiation</a:t>
            </a:r>
          </a:p>
          <a:p>
            <a:pPr lvl="1"/>
            <a:r>
              <a:rPr lang="en-US" dirty="0" smtClean="0"/>
              <a:t>Media type (Accept: and Content-Type:)</a:t>
            </a:r>
          </a:p>
          <a:p>
            <a:pPr lvl="1"/>
            <a:r>
              <a:rPr lang="en-US" dirty="0" smtClean="0"/>
              <a:t>Language (Accept-Language: and Content-Language:)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228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Content Negotiation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/>
                <a:cs typeface="Courier New"/>
              </a:rPr>
              <a:t>GET / HTTP/1.1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Host: </a:t>
            </a:r>
            <a:r>
              <a:rPr lang="en-US" sz="2000" dirty="0" err="1" smtClean="0">
                <a:latin typeface="Courier New"/>
                <a:cs typeface="Courier New"/>
              </a:rPr>
              <a:t>www.acme.com</a:t>
            </a:r>
            <a:r>
              <a:rPr lang="en-US" sz="2000" dirty="0" smtClean="0">
                <a:latin typeface="Courier New"/>
                <a:cs typeface="Courier New"/>
              </a:rPr>
              <a:t/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Accept: text/html; q=1.0, text/plain; q=0.5</a:t>
            </a:r>
            <a:endParaRPr lang="en-US" sz="2000" dirty="0">
              <a:latin typeface="Courier New"/>
              <a:cs typeface="Courier New"/>
            </a:endParaRPr>
          </a:p>
          <a:p>
            <a:endParaRPr lang="en-US" sz="20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2000" dirty="0">
                <a:latin typeface="Courier New"/>
                <a:cs typeface="Courier New"/>
              </a:rPr>
              <a:t>HTTP/1.1 200 OK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Content-Type: text/html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/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&lt;html&gt;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&lt;head&gt;&lt;title&gt;Acme, </a:t>
            </a:r>
            <a:r>
              <a:rPr lang="en-US" sz="2000" dirty="0" err="1">
                <a:latin typeface="Courier New"/>
                <a:cs typeface="Courier New"/>
              </a:rPr>
              <a:t>Inc</a:t>
            </a:r>
            <a:r>
              <a:rPr lang="en-US" sz="2000" dirty="0">
                <a:latin typeface="Courier New"/>
                <a:cs typeface="Courier New"/>
              </a:rPr>
              <a:t> Homepage&lt;/title&gt;&lt;/head&gt;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&lt;body&gt;&lt;h1&gt;Welcome to Acme!&lt;/h1&gt; … &lt;/body&gt;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&lt;/html&gt;</a:t>
            </a:r>
          </a:p>
          <a:p>
            <a:endParaRPr lang="en-US" sz="2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531624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Content Negotiation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/>
                <a:cs typeface="Courier New"/>
              </a:rPr>
              <a:t>GET / HTTP/1.1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Host: </a:t>
            </a:r>
            <a:r>
              <a:rPr lang="en-US" sz="2000" dirty="0" err="1" smtClean="0">
                <a:latin typeface="Courier New"/>
                <a:cs typeface="Courier New"/>
              </a:rPr>
              <a:t>www.acme.com</a:t>
            </a:r>
            <a:r>
              <a:rPr lang="en-US" sz="2000" dirty="0" smtClean="0">
                <a:latin typeface="Courier New"/>
                <a:cs typeface="Courier New"/>
              </a:rPr>
              <a:t/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Accept-Language: de; q=1.0, en-</a:t>
            </a:r>
            <a:r>
              <a:rPr lang="en-US" sz="2000" dirty="0" err="1" smtClean="0">
                <a:latin typeface="Courier New"/>
                <a:cs typeface="Courier New"/>
              </a:rPr>
              <a:t>gb</a:t>
            </a:r>
            <a:r>
              <a:rPr lang="en-US" sz="2000" dirty="0" smtClean="0">
                <a:latin typeface="Courier New"/>
                <a:cs typeface="Courier New"/>
              </a:rPr>
              <a:t>; q=0.5</a:t>
            </a:r>
            <a:endParaRPr lang="en-US" sz="2000" dirty="0">
              <a:latin typeface="Courier New"/>
              <a:cs typeface="Courier New"/>
            </a:endParaRPr>
          </a:p>
          <a:p>
            <a:endParaRPr lang="en-US" sz="20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2000" dirty="0">
                <a:latin typeface="Courier New"/>
                <a:cs typeface="Courier New"/>
              </a:rPr>
              <a:t>HTTP/1.1 200 OK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Content-Type: text/</a:t>
            </a:r>
            <a:r>
              <a:rPr lang="en-US" sz="2000" dirty="0" smtClean="0">
                <a:latin typeface="Courier New"/>
                <a:cs typeface="Courier New"/>
              </a:rPr>
              <a:t>html</a:t>
            </a:r>
            <a:br>
              <a:rPr lang="en-US" sz="2000" dirty="0" smtClean="0">
                <a:latin typeface="Courier New"/>
                <a:cs typeface="Courier New"/>
              </a:rPr>
            </a:br>
            <a:r>
              <a:rPr lang="en-US" sz="2000" dirty="0" smtClean="0">
                <a:latin typeface="Courier New"/>
                <a:cs typeface="Courier New"/>
              </a:rPr>
              <a:t>Content-Language: de</a:t>
            </a:r>
            <a:r>
              <a:rPr lang="en-US" sz="2000" dirty="0">
                <a:latin typeface="Courier New"/>
                <a:cs typeface="Courier New"/>
              </a:rPr>
              <a:t/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/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&lt;html&gt;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&lt;head&gt;&lt;title&gt;Acme, </a:t>
            </a:r>
            <a:r>
              <a:rPr lang="en-US" sz="2000" dirty="0" err="1">
                <a:latin typeface="Courier New"/>
                <a:cs typeface="Courier New"/>
              </a:rPr>
              <a:t>Inc</a:t>
            </a:r>
            <a:r>
              <a:rPr lang="en-US" sz="2000" dirty="0">
                <a:latin typeface="Courier New"/>
                <a:cs typeface="Courier New"/>
              </a:rPr>
              <a:t> Homepage&lt;/title&gt;&lt;/head&gt;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&lt;body&gt;&lt;h1</a:t>
            </a:r>
            <a:r>
              <a:rPr lang="en-US" sz="2000" dirty="0" smtClean="0">
                <a:latin typeface="Courier New"/>
                <a:cs typeface="Courier New"/>
              </a:rPr>
              <a:t>&gt;</a:t>
            </a:r>
            <a:r>
              <a:rPr lang="en-US" sz="2000" dirty="0" err="1" smtClean="0">
                <a:latin typeface="Courier New"/>
                <a:cs typeface="Courier New"/>
              </a:rPr>
              <a:t>Willkommen</a:t>
            </a:r>
            <a:r>
              <a:rPr lang="en-US" sz="2000" dirty="0" smtClean="0">
                <a:latin typeface="Courier New"/>
                <a:cs typeface="Courier New"/>
              </a:rPr>
              <a:t> </a:t>
            </a:r>
            <a:r>
              <a:rPr lang="en-US" sz="2000" dirty="0" err="1" smtClean="0">
                <a:latin typeface="Courier New"/>
                <a:cs typeface="Courier New"/>
              </a:rPr>
              <a:t>zu</a:t>
            </a:r>
            <a:r>
              <a:rPr lang="en-US" sz="2000" dirty="0" smtClean="0">
                <a:latin typeface="Courier New"/>
                <a:cs typeface="Courier New"/>
              </a:rPr>
              <a:t> </a:t>
            </a:r>
            <a:r>
              <a:rPr lang="en-US" sz="2000" dirty="0">
                <a:latin typeface="Courier New"/>
                <a:cs typeface="Courier New"/>
              </a:rPr>
              <a:t>Acme!&lt;/h1&gt; … &lt;/body&gt;</a:t>
            </a:r>
            <a:br>
              <a:rPr lang="en-US" sz="2000" dirty="0">
                <a:latin typeface="Courier New"/>
                <a:cs typeface="Courier New"/>
              </a:rPr>
            </a:br>
            <a:r>
              <a:rPr lang="en-US" sz="2000" dirty="0">
                <a:latin typeface="Courier New"/>
                <a:cs typeface="Courier New"/>
              </a:rPr>
              <a:t>&lt;/html&gt;</a:t>
            </a:r>
          </a:p>
          <a:p>
            <a:endParaRPr lang="en-US" sz="2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457565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Extensions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407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HTTP: Hypertext Transfer Protocol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337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WebDAV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HTTP/1.1 still essentially a read-only protocol, </a:t>
            </a:r>
            <a:r>
              <a:rPr lang="en-US" i="1" dirty="0" smtClean="0"/>
              <a:t>as deployed</a:t>
            </a:r>
          </a:p>
          <a:p>
            <a:pPr lvl="1"/>
            <a:r>
              <a:rPr lang="en-US" dirty="0" smtClean="0"/>
              <a:t>Web Distributed Authoring and Versioning – HTTP extension</a:t>
            </a:r>
          </a:p>
          <a:p>
            <a:pPr lvl="1"/>
            <a:r>
              <a:rPr lang="en-US" dirty="0" smtClean="0"/>
              <a:t>Most recent version from 1999 – RFC2518</a:t>
            </a:r>
          </a:p>
          <a:p>
            <a:pPr marL="0" indent="0">
              <a:buNone/>
            </a:pPr>
            <a:r>
              <a:rPr lang="en-US" dirty="0" smtClean="0"/>
              <a:t>Extra methods:</a:t>
            </a:r>
          </a:p>
          <a:p>
            <a:pPr lvl="1"/>
            <a:r>
              <a:rPr lang="en-US" dirty="0" smtClean="0"/>
              <a:t>PROPFIND – retrieve resource metadata</a:t>
            </a:r>
          </a:p>
          <a:p>
            <a:pPr lvl="1"/>
            <a:r>
              <a:rPr lang="en-US" dirty="0" smtClean="0"/>
              <a:t>PROPPATCH – change/delete resource metadata</a:t>
            </a:r>
          </a:p>
          <a:p>
            <a:pPr lvl="1"/>
            <a:r>
              <a:rPr lang="en-US" dirty="0" smtClean="0"/>
              <a:t>MKCOL – create collection (directory)</a:t>
            </a:r>
          </a:p>
          <a:p>
            <a:pPr lvl="1"/>
            <a:r>
              <a:rPr lang="en-US" dirty="0" smtClean="0"/>
              <a:t>COPY – copy resource</a:t>
            </a:r>
          </a:p>
          <a:p>
            <a:pPr lvl="1"/>
            <a:r>
              <a:rPr lang="en-US" dirty="0" smtClean="0"/>
              <a:t>MOVE – move resource</a:t>
            </a:r>
          </a:p>
          <a:p>
            <a:pPr lvl="1"/>
            <a:r>
              <a:rPr lang="en-US" dirty="0" smtClean="0"/>
              <a:t>LOCK/UNLOCK – lock/release resource (so that others can’t change it)</a:t>
            </a:r>
          </a:p>
        </p:txBody>
      </p:sp>
    </p:spTree>
    <p:extLst>
      <p:ext uri="{BB962C8B-B14F-4D97-AF65-F5344CB8AC3E}">
        <p14:creationId xmlns:p14="http://schemas.microsoft.com/office/powerpoint/2010/main" val="40863156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Beyond HTTP/1.1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686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Limitations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order to </a:t>
            </a:r>
            <a:r>
              <a:rPr lang="en-US" dirty="0" smtClean="0"/>
              <a:t>fetch multiple resources </a:t>
            </a:r>
            <a:r>
              <a:rPr lang="en-US" dirty="0" smtClean="0"/>
              <a:t>from a server,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HTTP</a:t>
            </a:r>
            <a:r>
              <a:rPr lang="en-US" dirty="0" smtClean="0"/>
              <a:t>/</a:t>
            </a:r>
            <a:r>
              <a:rPr lang="en-US" dirty="0" smtClean="0"/>
              <a:t>1.0 </a:t>
            </a:r>
            <a:r>
              <a:rPr lang="en-US" dirty="0" smtClean="0"/>
              <a:t>opens multiple connections to that server</a:t>
            </a:r>
          </a:p>
          <a:p>
            <a:pPr lvl="1"/>
            <a:r>
              <a:rPr lang="en-US" dirty="0" smtClean="0"/>
              <a:t>Extra costs </a:t>
            </a:r>
            <a:r>
              <a:rPr lang="en-US" dirty="0" smtClean="0"/>
              <a:t>in connection set-up/teardown</a:t>
            </a:r>
          </a:p>
          <a:p>
            <a:pPr lvl="1"/>
            <a:r>
              <a:rPr lang="en-US" dirty="0" smtClean="0"/>
              <a:t>Increased latency if connections are not concurrent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Two partial solutions</a:t>
            </a:r>
          </a:p>
          <a:p>
            <a:pPr lvl="1"/>
            <a:r>
              <a:rPr lang="en-US" dirty="0" smtClean="0"/>
              <a:t>Reuse connections – HTTP Keep-Alive</a:t>
            </a:r>
          </a:p>
          <a:p>
            <a:pPr lvl="1"/>
            <a:r>
              <a:rPr lang="en-US" dirty="0" smtClean="0"/>
              <a:t>Service requests in parallel – HTTP Pipelining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79839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Before HTTP/1.1, each HTTP request used a separate TCP </a:t>
            </a:r>
            <a:r>
              <a:rPr lang="en-US" dirty="0" smtClean="0"/>
              <a:t>connection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HTTP/1.0 and earlier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5304010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Client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" name="Straight Connector 7"/>
          <p:cNvCxnSpPr>
            <a:stCxn id="7" idx="2"/>
          </p:cNvCxnSpPr>
          <p:nvPr/>
        </p:nvCxnSpPr>
        <p:spPr bwMode="auto">
          <a:xfrm>
            <a:off x="5664050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8"/>
          <p:cNvSpPr/>
          <p:nvPr/>
        </p:nvSpPr>
        <p:spPr bwMode="auto">
          <a:xfrm>
            <a:off x="7059635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Server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0" name="Straight Connector 9"/>
          <p:cNvCxnSpPr>
            <a:stCxn id="9" idx="2"/>
          </p:cNvCxnSpPr>
          <p:nvPr/>
        </p:nvCxnSpPr>
        <p:spPr bwMode="auto">
          <a:xfrm>
            <a:off x="7419675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5664050" y="2188166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GET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6523877" y="2968451"/>
            <a:ext cx="8957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200 OK</a:t>
            </a:r>
            <a:endParaRPr lang="en-US" sz="1600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>
            <a:off x="5640678" y="2934114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5661783" y="2526720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5690447" y="3259693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GET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6550274" y="4039978"/>
            <a:ext cx="8957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200 OK</a:t>
            </a:r>
            <a:endParaRPr lang="en-US" sz="1600" dirty="0"/>
          </a:p>
        </p:txBody>
      </p:sp>
      <p:cxnSp>
        <p:nvCxnSpPr>
          <p:cNvPr id="17" name="Straight Arrow Connector 16"/>
          <p:cNvCxnSpPr/>
          <p:nvPr/>
        </p:nvCxnSpPr>
        <p:spPr bwMode="auto">
          <a:xfrm flipH="1">
            <a:off x="5667075" y="4005641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688180" y="3598247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5672618" y="4331220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GET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6532445" y="5111505"/>
            <a:ext cx="8957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200 OK</a:t>
            </a:r>
            <a:endParaRPr lang="en-US" sz="1600" dirty="0"/>
          </a:p>
        </p:txBody>
      </p:sp>
      <p:cxnSp>
        <p:nvCxnSpPr>
          <p:cNvPr id="21" name="Straight Arrow Connector 20"/>
          <p:cNvCxnSpPr/>
          <p:nvPr/>
        </p:nvCxnSpPr>
        <p:spPr bwMode="auto">
          <a:xfrm flipH="1">
            <a:off x="5649246" y="5077168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5670351" y="4669774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624230" y="2327286"/>
            <a:ext cx="10662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TCP open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4624230" y="3069536"/>
            <a:ext cx="10683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TCP close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4624230" y="3416705"/>
            <a:ext cx="10662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TCP open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4624230" y="4158955"/>
            <a:ext cx="10683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TCP close</a:t>
            </a:r>
            <a:endParaRPr lang="en-US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4624230" y="4474171"/>
            <a:ext cx="10662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TCP open</a:t>
            </a:r>
            <a:endParaRPr lang="en-US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4624230" y="5216421"/>
            <a:ext cx="10683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TCP close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64984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  <p:bldP spid="16" grpId="0"/>
      <p:bldP spid="19" grpId="0"/>
      <p:bldP spid="20" grpId="0"/>
      <p:bldP spid="23" grpId="0"/>
      <p:bldP spid="25" grpId="0"/>
      <p:bldP spid="26" grpId="0"/>
      <p:bldP spid="27" grpId="0"/>
      <p:bldP spid="28" grpId="0"/>
      <p:bldP spid="2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HTTP</a:t>
            </a:r>
            <a:r>
              <a:rPr lang="en-US" dirty="0" smtClean="0"/>
              <a:t>/1.1 introduced keep-alive</a:t>
            </a:r>
          </a:p>
          <a:p>
            <a:pPr marL="0" indent="0">
              <a:buNone/>
            </a:pPr>
            <a:r>
              <a:rPr lang="en-US" dirty="0" smtClean="0"/>
              <a:t>TCP connections reused for multiple HTTP requests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Keep-Alive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5304010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Client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" name="Straight Connector 7"/>
          <p:cNvCxnSpPr>
            <a:stCxn id="7" idx="2"/>
          </p:cNvCxnSpPr>
          <p:nvPr/>
        </p:nvCxnSpPr>
        <p:spPr bwMode="auto">
          <a:xfrm>
            <a:off x="5664050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8"/>
          <p:cNvSpPr/>
          <p:nvPr/>
        </p:nvSpPr>
        <p:spPr bwMode="auto">
          <a:xfrm>
            <a:off x="7059635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Server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0" name="Straight Connector 9"/>
          <p:cNvCxnSpPr>
            <a:stCxn id="9" idx="2"/>
          </p:cNvCxnSpPr>
          <p:nvPr/>
        </p:nvCxnSpPr>
        <p:spPr bwMode="auto">
          <a:xfrm>
            <a:off x="7419675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5664050" y="2188166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GET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6523877" y="2968451"/>
            <a:ext cx="8957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200 OK</a:t>
            </a:r>
            <a:endParaRPr lang="en-US" sz="1600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>
            <a:off x="5640678" y="2934114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5661783" y="2526720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5690447" y="3259693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GET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6550274" y="4039978"/>
            <a:ext cx="8957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200 OK</a:t>
            </a:r>
            <a:endParaRPr lang="en-US" sz="1600" dirty="0"/>
          </a:p>
        </p:txBody>
      </p:sp>
      <p:cxnSp>
        <p:nvCxnSpPr>
          <p:cNvPr id="17" name="Straight Arrow Connector 16"/>
          <p:cNvCxnSpPr/>
          <p:nvPr/>
        </p:nvCxnSpPr>
        <p:spPr bwMode="auto">
          <a:xfrm flipH="1">
            <a:off x="5667075" y="4005641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688180" y="3598247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5672618" y="4331220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GET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6532445" y="5111505"/>
            <a:ext cx="8957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200 OK</a:t>
            </a:r>
            <a:endParaRPr lang="en-US" sz="1600" dirty="0"/>
          </a:p>
        </p:txBody>
      </p:sp>
      <p:cxnSp>
        <p:nvCxnSpPr>
          <p:cNvPr id="21" name="Straight Arrow Connector 20"/>
          <p:cNvCxnSpPr/>
          <p:nvPr/>
        </p:nvCxnSpPr>
        <p:spPr bwMode="auto">
          <a:xfrm flipH="1">
            <a:off x="5649246" y="5077168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5670351" y="4669774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624230" y="2327286"/>
            <a:ext cx="10662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TCP open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4599806" y="5212590"/>
            <a:ext cx="10683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TCP close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75358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  <p:bldP spid="16" grpId="0"/>
      <p:bldP spid="19" grpId="0"/>
      <p:bldP spid="20" grpId="0"/>
      <p:bldP spid="23" grpId="0"/>
      <p:bldP spid="2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Also available from HTTP/1.1</a:t>
            </a:r>
          </a:p>
          <a:p>
            <a:pPr marL="0" indent="0">
              <a:buNone/>
            </a:pPr>
            <a:r>
              <a:rPr lang="en-US" dirty="0" smtClean="0"/>
              <a:t>Pipelining allows multiple requests to be made without waiting for responses</a:t>
            </a:r>
          </a:p>
          <a:p>
            <a:pPr marL="0" indent="0">
              <a:buNone/>
            </a:pPr>
            <a:r>
              <a:rPr lang="en-US" dirty="0" smtClean="0"/>
              <a:t>Server must send responses in same order as received requests</a:t>
            </a:r>
          </a:p>
          <a:p>
            <a:pPr marL="0" indent="0">
              <a:buNone/>
            </a:pPr>
            <a:r>
              <a:rPr lang="en-US" dirty="0" smtClean="0"/>
              <a:t>Reduces latency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Pipelining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5304010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Client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8" name="Straight Connector 7"/>
          <p:cNvCxnSpPr>
            <a:stCxn id="7" idx="2"/>
          </p:cNvCxnSpPr>
          <p:nvPr/>
        </p:nvCxnSpPr>
        <p:spPr bwMode="auto">
          <a:xfrm>
            <a:off x="5664050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8"/>
          <p:cNvSpPr/>
          <p:nvPr/>
        </p:nvSpPr>
        <p:spPr bwMode="auto">
          <a:xfrm>
            <a:off x="7059635" y="1682750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Server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0" name="Straight Connector 9"/>
          <p:cNvCxnSpPr>
            <a:stCxn id="9" idx="2"/>
          </p:cNvCxnSpPr>
          <p:nvPr/>
        </p:nvCxnSpPr>
        <p:spPr bwMode="auto">
          <a:xfrm>
            <a:off x="7419675" y="2027111"/>
            <a:ext cx="0" cy="414508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5664050" y="2188166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GET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6549516" y="3920379"/>
            <a:ext cx="8957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200 OK</a:t>
            </a:r>
            <a:endParaRPr lang="en-US" sz="1600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>
            <a:off x="5666317" y="3886042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5661783" y="2526720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5666317" y="2633107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GET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6550274" y="3445512"/>
            <a:ext cx="8957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200 OK</a:t>
            </a:r>
            <a:endParaRPr lang="en-US" sz="1600" dirty="0"/>
          </a:p>
        </p:txBody>
      </p:sp>
      <p:cxnSp>
        <p:nvCxnSpPr>
          <p:cNvPr id="17" name="Straight Arrow Connector 16"/>
          <p:cNvCxnSpPr/>
          <p:nvPr/>
        </p:nvCxnSpPr>
        <p:spPr bwMode="auto">
          <a:xfrm flipH="1">
            <a:off x="5667075" y="3411175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664050" y="2971661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5658412" y="3111461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GET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6544982" y="4407315"/>
            <a:ext cx="8957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200 OK</a:t>
            </a:r>
            <a:endParaRPr lang="en-US" sz="1600" dirty="0"/>
          </a:p>
        </p:txBody>
      </p:sp>
      <p:cxnSp>
        <p:nvCxnSpPr>
          <p:cNvPr id="21" name="Straight Arrow Connector 20"/>
          <p:cNvCxnSpPr/>
          <p:nvPr/>
        </p:nvCxnSpPr>
        <p:spPr bwMode="auto">
          <a:xfrm flipH="1">
            <a:off x="5661783" y="4372978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5656145" y="3450015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624230" y="2327286"/>
            <a:ext cx="10662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TCP open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4587824" y="4508400"/>
            <a:ext cx="10683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TCP close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09196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  <p:bldP spid="16" grpId="0"/>
      <p:bldP spid="19" grpId="0"/>
      <p:bldP spid="20" grpId="0"/>
      <p:bldP spid="23" grpId="0"/>
      <p:bldP spid="2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SPDY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Not an acronym - p</a:t>
            </a:r>
            <a:r>
              <a:rPr lang="en-US" dirty="0" smtClean="0"/>
              <a:t>ronounced </a:t>
            </a:r>
            <a:r>
              <a:rPr lang="en-US" dirty="0" smtClean="0"/>
              <a:t>‘speedy</a:t>
            </a:r>
            <a:r>
              <a:rPr lang="en-US" dirty="0" smtClean="0"/>
              <a:t>’ 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evelopment </a:t>
            </a:r>
            <a:r>
              <a:rPr lang="en-US" dirty="0" smtClean="0"/>
              <a:t>between Google and </a:t>
            </a:r>
            <a:r>
              <a:rPr lang="en-US" dirty="0" smtClean="0"/>
              <a:t>Microsoft</a:t>
            </a:r>
          </a:p>
          <a:p>
            <a:pPr lvl="1"/>
            <a:r>
              <a:rPr lang="en-US" dirty="0"/>
              <a:t>Preserves existing HTTP semantics – SPDY is purely a </a:t>
            </a:r>
            <a:r>
              <a:rPr lang="en-US" i="1" dirty="0"/>
              <a:t>framing layer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Basis for HTTP/</a:t>
            </a:r>
            <a:r>
              <a:rPr lang="en-US" dirty="0" smtClean="0"/>
              <a:t>2.0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Offers four improvements over </a:t>
            </a:r>
            <a:r>
              <a:rPr lang="en-US" dirty="0" smtClean="0"/>
              <a:t>HTTP/1.1:</a:t>
            </a:r>
            <a:endParaRPr lang="en-US" dirty="0" smtClean="0"/>
          </a:p>
          <a:p>
            <a:pPr lvl="1"/>
            <a:r>
              <a:rPr lang="en-US" dirty="0" smtClean="0"/>
              <a:t>Multiplexed requests</a:t>
            </a:r>
          </a:p>
          <a:p>
            <a:pPr lvl="1"/>
            <a:r>
              <a:rPr lang="en-US" dirty="0" err="1" smtClean="0"/>
              <a:t>Prioritised</a:t>
            </a:r>
            <a:r>
              <a:rPr lang="en-US" dirty="0" smtClean="0"/>
              <a:t> requests</a:t>
            </a:r>
          </a:p>
          <a:p>
            <a:pPr lvl="1"/>
            <a:r>
              <a:rPr lang="en-US" dirty="0" smtClean="0"/>
              <a:t>Compressed headers</a:t>
            </a:r>
          </a:p>
          <a:p>
            <a:pPr lvl="1"/>
            <a:r>
              <a:rPr lang="en-US" dirty="0" smtClean="0"/>
              <a:t>Server </a:t>
            </a:r>
            <a:r>
              <a:rPr lang="en-US" dirty="0" smtClean="0"/>
              <a:t>push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55344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HTTP/2.0 </a:t>
            </a:r>
            <a:r>
              <a:rPr lang="en-US" dirty="0" err="1" smtClean="0"/>
              <a:t>Prioritised</a:t>
            </a:r>
            <a:r>
              <a:rPr lang="en-US" dirty="0" smtClean="0"/>
              <a:t> Requests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connection may contain multiple streams (each of which consists of a sequence of frames)</a:t>
            </a:r>
          </a:p>
          <a:p>
            <a:pPr marL="0" indent="0">
              <a:buNone/>
            </a:pPr>
            <a:r>
              <a:rPr lang="en-US" dirty="0" smtClean="0"/>
              <a:t>Each stream has a 31-bit identifier</a:t>
            </a:r>
          </a:p>
          <a:p>
            <a:pPr lvl="1"/>
            <a:r>
              <a:rPr lang="en-US" dirty="0" smtClean="0"/>
              <a:t>Odd for client-initiated</a:t>
            </a:r>
          </a:p>
          <a:p>
            <a:pPr lvl="1"/>
            <a:r>
              <a:rPr lang="en-US" dirty="0" smtClean="0"/>
              <a:t>Even for server-initiated</a:t>
            </a:r>
          </a:p>
          <a:p>
            <a:pPr marL="0" indent="0">
              <a:buNone/>
            </a:pPr>
            <a:r>
              <a:rPr lang="en-US" dirty="0" smtClean="0"/>
              <a:t>Each stream has another 31-bit integer that expresses its relative priority</a:t>
            </a:r>
          </a:p>
          <a:p>
            <a:pPr lvl="1"/>
            <a:r>
              <a:rPr lang="en-US" dirty="0" smtClean="0"/>
              <a:t>Frames from higher priority streams sent before those from lower priority streams</a:t>
            </a:r>
          </a:p>
          <a:p>
            <a:pPr lvl="1"/>
            <a:r>
              <a:rPr lang="en-US" dirty="0" smtClean="0"/>
              <a:t>Allows asynchronous stream processing (unlike HTTP/1.1 Pipelining)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623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HTTP/2.0 Compressed Headers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HTTP/1.1 can compress message bodies using </a:t>
            </a:r>
            <a:r>
              <a:rPr lang="en-US" dirty="0" err="1" smtClean="0"/>
              <a:t>gzip</a:t>
            </a:r>
            <a:r>
              <a:rPr lang="en-US" dirty="0" smtClean="0"/>
              <a:t> or deflate</a:t>
            </a:r>
          </a:p>
          <a:p>
            <a:pPr lvl="1"/>
            <a:r>
              <a:rPr lang="en-US" dirty="0" smtClean="0"/>
              <a:t>Sends headers in plain text</a:t>
            </a:r>
          </a:p>
          <a:p>
            <a:pPr marL="0" indent="0">
              <a:buNone/>
            </a:pPr>
            <a:r>
              <a:rPr lang="en-US" dirty="0" smtClean="0"/>
              <a:t>HTTP/2.0 also provides the ability to compress message headers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760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HTTP/2.0 Push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HTTP/1.1 servers only send messages in response to requests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HTTP</a:t>
            </a:r>
            <a:r>
              <a:rPr lang="en-US" dirty="0"/>
              <a:t>/2.0 enables a server to pre-emptively send (or </a:t>
            </a:r>
            <a:r>
              <a:rPr lang="en-US" i="1" dirty="0" smtClean="0"/>
              <a:t>push</a:t>
            </a:r>
            <a:r>
              <a:rPr lang="en-US" dirty="0" smtClean="0"/>
              <a:t>) </a:t>
            </a:r>
            <a:r>
              <a:rPr lang="en-US" dirty="0"/>
              <a:t>multiple associated resources to a client in response to a single request.</a:t>
            </a:r>
          </a:p>
        </p:txBody>
      </p:sp>
    </p:spTree>
    <p:extLst>
      <p:ext uri="{BB962C8B-B14F-4D97-AF65-F5344CB8AC3E}">
        <p14:creationId xmlns:p14="http://schemas.microsoft.com/office/powerpoint/2010/main" val="10950183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Hypertext Transfer Protocol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Application protocol for distributed hypermedia</a:t>
            </a:r>
          </a:p>
          <a:p>
            <a:pPr lvl="1"/>
            <a:r>
              <a:rPr lang="en-US" dirty="0" smtClean="0"/>
              <a:t>First documented in 1991 (HTTP/0.9)</a:t>
            </a:r>
          </a:p>
          <a:p>
            <a:pPr lvl="1"/>
            <a:r>
              <a:rPr lang="en-US" dirty="0" smtClean="0"/>
              <a:t>HTTP/1.0 introduced in 1996 (RFC1945)</a:t>
            </a:r>
          </a:p>
          <a:p>
            <a:pPr lvl="1"/>
            <a:r>
              <a:rPr lang="en-US" dirty="0" smtClean="0"/>
              <a:t>HTTP/1.1 last updated in 1999 (RFC2616)</a:t>
            </a:r>
          </a:p>
          <a:p>
            <a:pPr marL="0" indent="0">
              <a:buNone/>
            </a:pPr>
            <a:r>
              <a:rPr lang="en-US" dirty="0" smtClean="0"/>
              <a:t>Client and server exchange request/response messages</a:t>
            </a:r>
          </a:p>
        </p:txBody>
      </p:sp>
      <p:pic>
        <p:nvPicPr>
          <p:cNvPr id="5" name="Picture 4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120" y="4634679"/>
            <a:ext cx="1061972" cy="1061972"/>
          </a:xfrm>
          <a:prstGeom prst="rect">
            <a:avLst/>
          </a:prstGeom>
        </p:spPr>
      </p:pic>
      <p:pic>
        <p:nvPicPr>
          <p:cNvPr id="6" name="Picture 5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5428" y="4634679"/>
            <a:ext cx="1061972" cy="1061972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 bwMode="auto">
          <a:xfrm>
            <a:off x="3347092" y="4968771"/>
            <a:ext cx="2658336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2285120" y="4265347"/>
            <a:ext cx="750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63445" y="4265347"/>
            <a:ext cx="811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197433" y="4599439"/>
            <a:ext cx="943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request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147629" y="5511985"/>
            <a:ext cx="1094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response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3347092" y="5476967"/>
            <a:ext cx="2658336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3382903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Reading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Hypertext Transfer Protocol – HTTP/1.1</a:t>
            </a:r>
          </a:p>
          <a:p>
            <a:pPr marL="360000" lvl="1" indent="0">
              <a:buNone/>
            </a:pPr>
            <a:r>
              <a:rPr lang="en-US" dirty="0"/>
              <a:t>http://www.w3.org/Protocols/rfc2616/rfc2616.</a:t>
            </a:r>
            <a:r>
              <a:rPr lang="en-US" dirty="0" smtClean="0"/>
              <a:t>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957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Hypertext Transfer Protocol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Typically </a:t>
            </a:r>
            <a:r>
              <a:rPr lang="en-US" dirty="0" smtClean="0"/>
              <a:t>a direct </a:t>
            </a:r>
            <a:r>
              <a:rPr lang="en-US" dirty="0"/>
              <a:t>connection between client and server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May </a:t>
            </a:r>
            <a:r>
              <a:rPr lang="en-US" dirty="0"/>
              <a:t>be intermediaries in the request/response chain</a:t>
            </a:r>
          </a:p>
          <a:p>
            <a:pPr lvl="1"/>
            <a:r>
              <a:rPr lang="en-US" dirty="0"/>
              <a:t>Proxy</a:t>
            </a:r>
          </a:p>
          <a:p>
            <a:pPr lvl="1"/>
            <a:r>
              <a:rPr lang="en-US" dirty="0"/>
              <a:t>Gateway</a:t>
            </a:r>
          </a:p>
          <a:p>
            <a:pPr lvl="1"/>
            <a:r>
              <a:rPr lang="en-US" dirty="0"/>
              <a:t>Tunnel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753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Intermediaries: Proxy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4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8028" y="3177627"/>
            <a:ext cx="1061972" cy="1061972"/>
          </a:xfrm>
          <a:prstGeom prst="rect">
            <a:avLst/>
          </a:prstGeom>
        </p:spPr>
      </p:pic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00" y="3177627"/>
            <a:ext cx="1061972" cy="1061972"/>
          </a:xfrm>
          <a:prstGeom prst="rect">
            <a:avLst/>
          </a:prstGeom>
        </p:spPr>
      </p:pic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4308" y="3177627"/>
            <a:ext cx="1061972" cy="1061972"/>
          </a:xfrm>
          <a:prstGeom prst="rect">
            <a:avLst/>
          </a:prstGeom>
        </p:spPr>
      </p:pic>
      <p:cxnSp>
        <p:nvCxnSpPr>
          <p:cNvPr id="9" name="Straight Arrow Connector 8"/>
          <p:cNvCxnSpPr>
            <a:stCxn id="6" idx="3"/>
            <a:endCxn id="7" idx="1"/>
          </p:cNvCxnSpPr>
          <p:nvPr/>
        </p:nvCxnSpPr>
        <p:spPr bwMode="auto">
          <a:xfrm>
            <a:off x="1385972" y="3708613"/>
            <a:ext cx="2658336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0" name="Straight Arrow Connector 9"/>
          <p:cNvCxnSpPr>
            <a:stCxn id="7" idx="3"/>
            <a:endCxn id="5" idx="1"/>
          </p:cNvCxnSpPr>
          <p:nvPr/>
        </p:nvCxnSpPr>
        <p:spPr bwMode="auto">
          <a:xfrm>
            <a:off x="5106280" y="3708613"/>
            <a:ext cx="265174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448251" y="2808295"/>
            <a:ext cx="750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881739" y="2808295"/>
            <a:ext cx="811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196123" y="2756009"/>
            <a:ext cx="765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proxy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386781" y="4247210"/>
            <a:ext cx="23775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receives request</a:t>
            </a:r>
          </a:p>
          <a:p>
            <a:pPr marL="342900" indent="-342900">
              <a:buAutoNum type="arabicPeriod"/>
            </a:pPr>
            <a:r>
              <a:rPr lang="en-US" dirty="0" smtClean="0"/>
              <a:t>rewrites message</a:t>
            </a:r>
          </a:p>
          <a:p>
            <a:pPr marL="342900" indent="-342900">
              <a:buAutoNum type="arabicPeriod"/>
            </a:pPr>
            <a:r>
              <a:rPr lang="en-US" dirty="0" smtClean="0"/>
              <a:t>forwards to server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284759" y="3339281"/>
            <a:ext cx="610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457137" y="3339281"/>
            <a:ext cx="610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188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Intermediaries: Gateway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8" name="Picture 7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8028" y="3177627"/>
            <a:ext cx="1061972" cy="1061972"/>
          </a:xfrm>
          <a:prstGeom prst="rect">
            <a:avLst/>
          </a:prstGeom>
        </p:spPr>
      </p:pic>
      <p:pic>
        <p:nvPicPr>
          <p:cNvPr id="9" name="Picture 8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00" y="3177627"/>
            <a:ext cx="1061972" cy="1061972"/>
          </a:xfrm>
          <a:prstGeom prst="rect">
            <a:avLst/>
          </a:prstGeom>
        </p:spPr>
      </p:pic>
      <p:pic>
        <p:nvPicPr>
          <p:cNvPr id="10" name="Picture 9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4308" y="3177627"/>
            <a:ext cx="1061972" cy="1061972"/>
          </a:xfrm>
          <a:prstGeom prst="rect">
            <a:avLst/>
          </a:prstGeom>
        </p:spPr>
      </p:pic>
      <p:cxnSp>
        <p:nvCxnSpPr>
          <p:cNvPr id="11" name="Straight Arrow Connector 10"/>
          <p:cNvCxnSpPr>
            <a:stCxn id="9" idx="3"/>
            <a:endCxn id="10" idx="1"/>
          </p:cNvCxnSpPr>
          <p:nvPr/>
        </p:nvCxnSpPr>
        <p:spPr bwMode="auto">
          <a:xfrm>
            <a:off x="1385972" y="3708613"/>
            <a:ext cx="2658336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2" name="Straight Arrow Connector 11"/>
          <p:cNvCxnSpPr>
            <a:stCxn id="10" idx="3"/>
            <a:endCxn id="8" idx="1"/>
          </p:cNvCxnSpPr>
          <p:nvPr/>
        </p:nvCxnSpPr>
        <p:spPr bwMode="auto">
          <a:xfrm>
            <a:off x="5106280" y="3708613"/>
            <a:ext cx="265174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448251" y="2808295"/>
            <a:ext cx="750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881739" y="2808295"/>
            <a:ext cx="811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074001" y="2756009"/>
            <a:ext cx="1009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gateway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386781" y="4247210"/>
            <a:ext cx="41857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receives request</a:t>
            </a:r>
          </a:p>
          <a:p>
            <a:pPr marL="342900" indent="-342900">
              <a:buAutoNum type="arabicPeriod"/>
            </a:pPr>
            <a:r>
              <a:rPr lang="en-US" dirty="0" smtClean="0"/>
              <a:t>translates request to server protocol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84759" y="3339281"/>
            <a:ext cx="610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784761" y="3339281"/>
            <a:ext cx="1635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other protocol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444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Intermediaries: Tunnel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8" name="Picture 7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8028" y="3177627"/>
            <a:ext cx="1061972" cy="1061972"/>
          </a:xfrm>
          <a:prstGeom prst="rect">
            <a:avLst/>
          </a:prstGeom>
        </p:spPr>
      </p:pic>
      <p:pic>
        <p:nvPicPr>
          <p:cNvPr id="9" name="Picture 8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00" y="3177627"/>
            <a:ext cx="1061972" cy="1061972"/>
          </a:xfrm>
          <a:prstGeom prst="rect">
            <a:avLst/>
          </a:prstGeom>
        </p:spPr>
      </p:pic>
      <p:pic>
        <p:nvPicPr>
          <p:cNvPr id="10" name="Picture 9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4308" y="3177627"/>
            <a:ext cx="1061972" cy="1061972"/>
          </a:xfrm>
          <a:prstGeom prst="rect">
            <a:avLst/>
          </a:prstGeom>
        </p:spPr>
      </p:pic>
      <p:cxnSp>
        <p:nvCxnSpPr>
          <p:cNvPr id="11" name="Straight Arrow Connector 10"/>
          <p:cNvCxnSpPr>
            <a:stCxn id="9" idx="3"/>
            <a:endCxn id="10" idx="1"/>
          </p:cNvCxnSpPr>
          <p:nvPr/>
        </p:nvCxnSpPr>
        <p:spPr bwMode="auto">
          <a:xfrm>
            <a:off x="1385972" y="3708613"/>
            <a:ext cx="2658336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2" name="Straight Arrow Connector 11"/>
          <p:cNvCxnSpPr>
            <a:stCxn id="10" idx="3"/>
            <a:endCxn id="8" idx="1"/>
          </p:cNvCxnSpPr>
          <p:nvPr/>
        </p:nvCxnSpPr>
        <p:spPr bwMode="auto">
          <a:xfrm>
            <a:off x="5106280" y="3708613"/>
            <a:ext cx="265174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448251" y="2808295"/>
            <a:ext cx="750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881739" y="2808295"/>
            <a:ext cx="811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153212" y="2756009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tunnel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087948" y="4257932"/>
            <a:ext cx="2974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relays between connections</a:t>
            </a:r>
          </a:p>
          <a:p>
            <a:r>
              <a:rPr lang="en-US" dirty="0" smtClean="0"/>
              <a:t>without changing message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284759" y="3339281"/>
            <a:ext cx="610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457137" y="3339281"/>
            <a:ext cx="610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790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Messages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&lt;message&gt; 	::= 	( &lt;request&gt; | &lt;response&gt; ) </a:t>
            </a:r>
            <a:br>
              <a:rPr lang="en-US" dirty="0" smtClean="0"/>
            </a:br>
            <a:r>
              <a:rPr lang="en-US" dirty="0" smtClean="0"/>
              <a:t>			&lt;header&gt;*</a:t>
            </a:r>
            <a:br>
              <a:rPr lang="en-US" dirty="0" smtClean="0"/>
            </a:br>
            <a:r>
              <a:rPr lang="en-US" dirty="0" smtClean="0"/>
              <a:t>			CRLF</a:t>
            </a:r>
            <a:br>
              <a:rPr lang="en-US" dirty="0" smtClean="0"/>
            </a:br>
            <a:r>
              <a:rPr lang="en-US" dirty="0" smtClean="0"/>
              <a:t>			&lt;body&gt;</a:t>
            </a:r>
          </a:p>
          <a:p>
            <a:pPr marL="0" indent="0">
              <a:buNone/>
            </a:pPr>
            <a:r>
              <a:rPr lang="en-US" dirty="0" smtClean="0"/>
              <a:t>&lt;request&gt;	::=	&lt;method&gt; SP &lt;request-</a:t>
            </a:r>
            <a:r>
              <a:rPr lang="en-US" dirty="0" err="1" smtClean="0"/>
              <a:t>uri</a:t>
            </a:r>
            <a:r>
              <a:rPr lang="en-US" dirty="0" smtClean="0"/>
              <a:t>&gt; SP</a:t>
            </a:r>
            <a:br>
              <a:rPr lang="en-US" dirty="0" smtClean="0"/>
            </a:br>
            <a:r>
              <a:rPr lang="en-US" dirty="0" smtClean="0"/>
              <a:t>			&lt;http-version&gt; CRLF</a:t>
            </a:r>
          </a:p>
          <a:p>
            <a:pPr marL="0" indent="0">
              <a:buNone/>
            </a:pPr>
            <a:r>
              <a:rPr lang="en-US" dirty="0" smtClean="0"/>
              <a:t>&lt;response&gt;	::=	&lt;http-version&gt; SP &lt;status-code&gt; SP</a:t>
            </a:r>
            <a:br>
              <a:rPr lang="en-US" dirty="0" smtClean="0"/>
            </a:br>
            <a:r>
              <a:rPr lang="en-US" dirty="0" smtClean="0"/>
              <a:t>			&lt;reason-phrase&gt; CRLF</a:t>
            </a:r>
          </a:p>
          <a:p>
            <a:pPr marL="0" indent="0">
              <a:buNone/>
            </a:pPr>
            <a:r>
              <a:rPr lang="en-US" dirty="0" smtClean="0"/>
              <a:t>&lt;header&gt; 	::= 	&lt;field-name&gt; : &lt;field-value&gt; CRLF</a:t>
            </a:r>
          </a:p>
          <a:p>
            <a:pPr marL="0" indent="0">
              <a:buNone/>
            </a:pPr>
            <a:r>
              <a:rPr lang="en-US" dirty="0" smtClean="0"/>
              <a:t>&lt;body&gt; 	::= 	&lt;sequence of bytes&gt;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448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3577</TotalTime>
  <Words>1334</Words>
  <Application>Microsoft Macintosh PowerPoint</Application>
  <PresentationFormat>On-screen Show (4:3)</PresentationFormat>
  <Paragraphs>268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ECS</vt:lpstr>
      <vt:lpstr>Web Protocols: HTTP</vt:lpstr>
      <vt:lpstr>Web Protocols</vt:lpstr>
      <vt:lpstr>HTTP: Hypertext Transfer Protocol</vt:lpstr>
      <vt:lpstr>Hypertext Transfer Protocol</vt:lpstr>
      <vt:lpstr>Hypertext Transfer Protocol</vt:lpstr>
      <vt:lpstr>HTTP Intermediaries: Proxy</vt:lpstr>
      <vt:lpstr>HTTP Intermediaries: Gateway</vt:lpstr>
      <vt:lpstr>HTTP Intermediaries: Tunnel</vt:lpstr>
      <vt:lpstr>HTTP Messages</vt:lpstr>
      <vt:lpstr>Typical message exchange</vt:lpstr>
      <vt:lpstr>Minimal HTTP/1.1 Exchange</vt:lpstr>
      <vt:lpstr>HTTP/1.1 Methods</vt:lpstr>
      <vt:lpstr>HTTP/1.1 Request Headers</vt:lpstr>
      <vt:lpstr>HTTP/1.1 Status Codes</vt:lpstr>
      <vt:lpstr>200 OK</vt:lpstr>
      <vt:lpstr>201 Created</vt:lpstr>
      <vt:lpstr>300 Multiple Choices</vt:lpstr>
      <vt:lpstr>301 Moved Permanently</vt:lpstr>
      <vt:lpstr>302 Found</vt:lpstr>
      <vt:lpstr>401 Unauthorized</vt:lpstr>
      <vt:lpstr>403 Forbidden</vt:lpstr>
      <vt:lpstr>404 Not Found</vt:lpstr>
      <vt:lpstr>405 Method Not Allowed</vt:lpstr>
      <vt:lpstr>409 Conflict</vt:lpstr>
      <vt:lpstr>HTTP/1.1 Response Headers</vt:lpstr>
      <vt:lpstr>HTTP Content Negotiation</vt:lpstr>
      <vt:lpstr>HTTP Content Negotiation Example</vt:lpstr>
      <vt:lpstr>HTTP Content Negotiation Example</vt:lpstr>
      <vt:lpstr>HTTP Extensions</vt:lpstr>
      <vt:lpstr>WebDAV</vt:lpstr>
      <vt:lpstr>Beyond HTTP/1.1</vt:lpstr>
      <vt:lpstr>HTTP Limitations</vt:lpstr>
      <vt:lpstr>HTTP/1.0 and earlier</vt:lpstr>
      <vt:lpstr>HTTP Keep-Alive</vt:lpstr>
      <vt:lpstr>HTTP Pipelining</vt:lpstr>
      <vt:lpstr>SPDY</vt:lpstr>
      <vt:lpstr>HTTP/2.0 Prioritised Requests</vt:lpstr>
      <vt:lpstr>HTTP/2.0 Compressed Headers</vt:lpstr>
      <vt:lpstr>HTTP/2.0 Push</vt:lpstr>
      <vt:lpstr>Further Reading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38</cp:revision>
  <dcterms:created xsi:type="dcterms:W3CDTF">2012-10-09T05:14:56Z</dcterms:created>
  <dcterms:modified xsi:type="dcterms:W3CDTF">2013-10-18T07:58:32Z</dcterms:modified>
</cp:coreProperties>
</file>