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2"/>
  </p:notesMasterIdLst>
  <p:sldIdLst>
    <p:sldId id="256" r:id="rId2"/>
    <p:sldId id="301" r:id="rId3"/>
    <p:sldId id="282" r:id="rId4"/>
    <p:sldId id="302" r:id="rId5"/>
    <p:sldId id="283" r:id="rId6"/>
    <p:sldId id="284" r:id="rId7"/>
    <p:sldId id="286" r:id="rId8"/>
    <p:sldId id="285" r:id="rId9"/>
    <p:sldId id="287" r:id="rId10"/>
    <p:sldId id="292" r:id="rId11"/>
    <p:sldId id="288" r:id="rId12"/>
    <p:sldId id="259" r:id="rId13"/>
    <p:sldId id="289" r:id="rId14"/>
    <p:sldId id="290" r:id="rId15"/>
    <p:sldId id="295" r:id="rId16"/>
    <p:sldId id="296" r:id="rId17"/>
    <p:sldId id="297" r:id="rId18"/>
    <p:sldId id="298" r:id="rId19"/>
    <p:sldId id="300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43" autoAdjust="0"/>
  </p:normalViewPr>
  <p:slideViewPr>
    <p:cSldViewPr snapToGrid="0" snapToObjects="1">
      <p:cViewPr>
        <p:scale>
          <a:sx n="116" d="100"/>
          <a:sy n="116" d="100"/>
        </p:scale>
        <p:origin x="-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5FD19-E30C-D749-9193-C295D5FCE3D6}" type="datetimeFigureOut">
              <a:rPr lang="en-US" smtClean="0"/>
              <a:t>25/10/2012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C7C6D-7E12-F14E-B321-BFDDB26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9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7C6D-7E12-F14E-B321-BFDDB26DAC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7C6D-7E12-F14E-B321-BFDDB26DAC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FA317-EFEC-4F49-AF4B-3C93807E8741}" type="slidenum">
              <a:rPr lang="en-GB"/>
              <a:pPr/>
              <a:t>9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Associative relationships, Non-linearity, networks</a:t>
            </a:r>
          </a:p>
          <a:p>
            <a:endParaRPr lang="en-GB"/>
          </a:p>
          <a:p>
            <a:r>
              <a:rPr lang="en-GB"/>
              <a:t>Not flat, linear presentation of information, read sequentially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but a network of </a:t>
            </a:r>
            <a:r>
              <a:rPr lang="en-GB" u="sng"/>
              <a:t>nodes</a:t>
            </a:r>
            <a:r>
              <a:rPr lang="en-GB"/>
              <a:t> connected by </a:t>
            </a:r>
            <a:r>
              <a:rPr lang="en-GB" u="sng"/>
              <a:t>links</a:t>
            </a: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Author creates connections and (perhaps) the nodes,</a:t>
            </a:r>
            <a:br>
              <a:rPr lang="en-GB"/>
            </a:br>
            <a:r>
              <a:rPr lang="en-GB"/>
              <a:t>but reader interactively follows own trail in preferred order and to depth of detail desired,</a:t>
            </a:r>
            <a:br>
              <a:rPr lang="en-GB"/>
            </a:br>
            <a:r>
              <a:rPr lang="en-GB"/>
              <a:t>	</a:t>
            </a:r>
            <a:r>
              <a:rPr lang="en-GB" i="1"/>
              <a:t>... and makes new connections?</a:t>
            </a:r>
            <a:br>
              <a:rPr lang="en-GB" i="1"/>
            </a:br>
            <a:r>
              <a:rPr lang="en-GB"/>
              <a:t/>
            </a:r>
            <a:br>
              <a:rPr lang="en-GB"/>
            </a:br>
            <a:r>
              <a:rPr lang="en-GB"/>
              <a:t>Contrast paper documents - sequential reading.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Exceptions</a:t>
            </a:r>
            <a:br>
              <a:rPr lang="en-GB"/>
            </a:br>
            <a:r>
              <a:rPr lang="en-GB"/>
              <a:t>		Encyclopaedias?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12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r>
              <a:rPr lang="en-GB"/>
              <a:t>	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r>
              <a:rPr lang="en-GB"/>
              <a:t>	One/multiple nodes on screen?</a:t>
            </a:r>
            <a:br>
              <a:rPr lang="en-GB"/>
            </a:br>
            <a:r>
              <a:rPr lang="en-GB"/>
              <a:t>	Composite (virtual) nodes  ... a research question</a:t>
            </a:r>
            <a:br>
              <a:rPr lang="en-GB"/>
            </a:br>
            <a:r>
              <a:rPr lang="en-GB"/>
              <a:t>	can a node stand for a sub-hyperspace of nodes and links?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13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r>
              <a:rPr lang="en-GB"/>
              <a:t>	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r>
              <a:rPr lang="en-GB"/>
              <a:t>	One/multiple nodes on screen?</a:t>
            </a:r>
            <a:br>
              <a:rPr lang="en-GB"/>
            </a:br>
            <a:r>
              <a:rPr lang="en-GB"/>
              <a:t>	Composite (virtual) nodes  ... a research question</a:t>
            </a:r>
            <a:br>
              <a:rPr lang="en-GB"/>
            </a:br>
            <a:r>
              <a:rPr lang="en-GB"/>
              <a:t>	can a node stand for a sub-hyperspace of nodes and links?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14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r>
              <a:rPr lang="en-GB"/>
              <a:t>	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r>
              <a:rPr lang="en-GB"/>
              <a:t>	One/multiple nodes on screen?</a:t>
            </a:r>
            <a:br>
              <a:rPr lang="en-GB"/>
            </a:br>
            <a:r>
              <a:rPr lang="en-GB"/>
              <a:t>	Composite (virtual) nodes  ... a research question</a:t>
            </a:r>
            <a:br>
              <a:rPr lang="en-GB"/>
            </a:br>
            <a:r>
              <a:rPr lang="en-GB"/>
              <a:t>	can a node stand for a sub-hyperspace of nodes and links?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0" r:id="rId7"/>
    <p:sldLayoutId id="2147483744" r:id="rId8"/>
    <p:sldLayoutId id="214748374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Links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Fundamentals of </a:t>
            </a:r>
            <a:br>
              <a:rPr lang="en-US" dirty="0" smtClean="0"/>
            </a:br>
            <a:r>
              <a:rPr lang="en-US" dirty="0" smtClean="0"/>
              <a:t>Hypertext and Hypermedia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-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2012-2013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6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Hypermedia?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Hypertext + Multimedia = Hypermedia</a:t>
            </a:r>
          </a:p>
          <a:p>
            <a:pPr lvl="1"/>
            <a:r>
              <a:rPr lang="en-GB" dirty="0" smtClean="0"/>
              <a:t>Multiple media: video, audio, images, emails, databases, </a:t>
            </a:r>
            <a:r>
              <a:rPr lang="en-GB" dirty="0" err="1" smtClean="0"/>
              <a:t>spreadsheets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3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Hypertext 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5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 smtClean="0"/>
              <a:t>A</a:t>
            </a:r>
            <a:r>
              <a:rPr lang="en-GB" sz="2400" i="1" dirty="0" smtClean="0"/>
              <a:t> node </a:t>
            </a:r>
            <a:r>
              <a:rPr lang="en-GB" sz="2400" dirty="0"/>
              <a:t>represents </a:t>
            </a:r>
            <a:r>
              <a:rPr lang="en-GB" sz="2400" dirty="0" smtClean="0"/>
              <a:t>a </a:t>
            </a:r>
            <a:r>
              <a:rPr lang="en-GB" sz="2400" dirty="0"/>
              <a:t>‘chunk’ of </a:t>
            </a:r>
            <a:r>
              <a:rPr lang="en-GB" sz="2400" dirty="0" smtClean="0"/>
              <a:t>information that corresponds to </a:t>
            </a:r>
            <a:r>
              <a:rPr lang="en-GB" sz="2400" dirty="0"/>
              <a:t>a natural ‘semantic unit’</a:t>
            </a:r>
          </a:p>
          <a:p>
            <a:pPr lvl="1"/>
            <a:r>
              <a:rPr lang="en-GB" sz="2000" dirty="0"/>
              <a:t>e.g. screen, page, frame …</a:t>
            </a:r>
          </a:p>
          <a:p>
            <a:pPr lvl="1"/>
            <a:r>
              <a:rPr lang="en-GB" sz="2000" dirty="0"/>
              <a:t>The act of </a:t>
            </a:r>
            <a:r>
              <a:rPr lang="en-GB" sz="2000" i="1" dirty="0"/>
              <a:t>chunking</a:t>
            </a:r>
            <a:r>
              <a:rPr lang="en-GB" sz="2000" dirty="0"/>
              <a:t> information is part of authoring </a:t>
            </a:r>
            <a:r>
              <a:rPr lang="en-GB" sz="2000" dirty="0" smtClean="0"/>
              <a:t>process</a:t>
            </a:r>
            <a:endParaRPr lang="en-GB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514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197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514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197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 smtClean="0"/>
              <a:t>A </a:t>
            </a:r>
            <a:r>
              <a:rPr lang="en-GB" sz="2400" i="1" dirty="0"/>
              <a:t>l</a:t>
            </a:r>
            <a:r>
              <a:rPr lang="en-GB" sz="2400" i="1" dirty="0" smtClean="0"/>
              <a:t>ink</a:t>
            </a:r>
            <a:r>
              <a:rPr lang="en-GB" sz="2400" dirty="0" smtClean="0"/>
              <a:t> represents </a:t>
            </a:r>
            <a:r>
              <a:rPr lang="en-GB" sz="2400" dirty="0"/>
              <a:t>an association between nodes</a:t>
            </a:r>
          </a:p>
          <a:p>
            <a:pPr lvl="1"/>
            <a:r>
              <a:rPr lang="en-GB" sz="2000" dirty="0"/>
              <a:t>Machine-supported </a:t>
            </a:r>
            <a:r>
              <a:rPr lang="en-GB" sz="2000" i="1" dirty="0" smtClean="0"/>
              <a:t>fast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inter</a:t>
            </a:r>
            <a:r>
              <a:rPr lang="en-GB" sz="2000" dirty="0"/>
              <a:t>-node </a:t>
            </a:r>
            <a:r>
              <a:rPr lang="en-GB" sz="2000" dirty="0" smtClean="0"/>
              <a:t>connections</a:t>
            </a:r>
            <a:endParaRPr lang="en-GB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5737060" y="2954980"/>
            <a:ext cx="2317458" cy="824957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514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197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 smtClean="0"/>
              <a:t>An </a:t>
            </a:r>
            <a:r>
              <a:rPr lang="en-GB" sz="2400" i="1" dirty="0" smtClean="0"/>
              <a:t>anchor</a:t>
            </a:r>
            <a:r>
              <a:rPr lang="en-GB" sz="2400" dirty="0" smtClean="0"/>
              <a:t> represents </a:t>
            </a:r>
            <a:r>
              <a:rPr lang="en-GB" sz="2400" dirty="0"/>
              <a:t>a link on a node</a:t>
            </a:r>
          </a:p>
          <a:p>
            <a:pPr lvl="1"/>
            <a:r>
              <a:rPr lang="en-GB" sz="2000" dirty="0"/>
              <a:t>e.g. buttons, bolded text, “hotspots”, images … </a:t>
            </a:r>
          </a:p>
          <a:p>
            <a:pPr lvl="1"/>
            <a:r>
              <a:rPr lang="en-GB" sz="2000" dirty="0"/>
              <a:t>the whole node might be an anchor but should be able to designate a sub-region as a source or destination of a link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377060" y="2865537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5737060" y="2954980"/>
            <a:ext cx="2317458" cy="824957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8054518" y="3779937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on the Web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are part of the source node</a:t>
            </a:r>
          </a:p>
          <a:p>
            <a:pPr lvl="1"/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=“”&gt;</a:t>
            </a:r>
          </a:p>
          <a:p>
            <a:pPr lvl="1"/>
            <a:r>
              <a:rPr lang="en-US" i="1" dirty="0" smtClean="0"/>
              <a:t>Embedded</a:t>
            </a:r>
            <a:r>
              <a:rPr lang="en-US" dirty="0" smtClean="0"/>
              <a:t> links (c.f. </a:t>
            </a:r>
            <a:r>
              <a:rPr lang="en-US" i="1" dirty="0" smtClean="0"/>
              <a:t>first class </a:t>
            </a:r>
            <a:r>
              <a:rPr lang="en-US" dirty="0" smtClean="0"/>
              <a:t>links)</a:t>
            </a:r>
          </a:p>
          <a:p>
            <a:r>
              <a:rPr lang="en-US" dirty="0" smtClean="0"/>
              <a:t>Links can only be followed in the forward direction</a:t>
            </a:r>
          </a:p>
          <a:p>
            <a:r>
              <a:rPr lang="en-US" dirty="0" smtClean="0"/>
              <a:t>Links can only connect a pair of nodes</a:t>
            </a:r>
          </a:p>
          <a:p>
            <a:r>
              <a:rPr lang="en-US" dirty="0" smtClean="0"/>
              <a:t>Link anchors must be specified explicitly</a:t>
            </a:r>
          </a:p>
          <a:p>
            <a:r>
              <a:rPr lang="en-US" dirty="0" smtClean="0"/>
              <a:t>Links (usually) contain no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67203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vs. First class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are embedded in web pages</a:t>
            </a:r>
          </a:p>
          <a:p>
            <a:r>
              <a:rPr lang="en-US" dirty="0" smtClean="0"/>
              <a:t>To create a link from a web page, the web page must be edited</a:t>
            </a:r>
          </a:p>
          <a:p>
            <a:r>
              <a:rPr lang="en-US" dirty="0" smtClean="0"/>
              <a:t>Only the owner of a web page may create/edit links within it</a:t>
            </a:r>
          </a:p>
          <a:p>
            <a:endParaRPr lang="en-US" dirty="0"/>
          </a:p>
          <a:p>
            <a:r>
              <a:rPr lang="en-US" dirty="0" smtClean="0"/>
              <a:t>Separating links from nodes allows richer linking</a:t>
            </a:r>
          </a:p>
          <a:p>
            <a:pPr lvl="1"/>
            <a:r>
              <a:rPr lang="en-US" dirty="0" smtClean="0"/>
              <a:t>Multiple different link overlays (</a:t>
            </a:r>
            <a:r>
              <a:rPr lang="en-US" i="1" dirty="0" err="1" smtClean="0"/>
              <a:t>linkbases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Personalisation</a:t>
            </a:r>
            <a:r>
              <a:rPr lang="en-US" dirty="0" smtClean="0"/>
              <a:t>, task-orientation,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4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generally possible to see what links to a given web page (without using a global index such as Google)</a:t>
            </a:r>
          </a:p>
          <a:p>
            <a:r>
              <a:rPr lang="en-US" dirty="0" smtClean="0"/>
              <a:t>Web links can only be followed from the source document (in which the link is embedded) to the destination, not the other way</a:t>
            </a:r>
          </a:p>
          <a:p>
            <a:endParaRPr lang="en-US" dirty="0"/>
          </a:p>
          <a:p>
            <a:r>
              <a:rPr lang="en-US" dirty="0" smtClean="0"/>
              <a:t>Separating links from nodes means that it is as easy to traverse links backwards as forwards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9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links connect only two documents together</a:t>
            </a:r>
          </a:p>
          <a:p>
            <a:endParaRPr lang="en-US" dirty="0"/>
          </a:p>
          <a:p>
            <a:r>
              <a:rPr lang="en-US" dirty="0" smtClean="0"/>
              <a:t>With first class links, we can have links that connect many source nodes to many destination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1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(functional, dynamic)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links have explicitly specified anchors</a:t>
            </a:r>
          </a:p>
          <a:p>
            <a:pPr lvl="1"/>
            <a:r>
              <a:rPr lang="en-US" dirty="0" smtClean="0"/>
              <a:t>Source anchor is the location in which the &lt;a&gt; is embedded</a:t>
            </a:r>
          </a:p>
          <a:p>
            <a:pPr lvl="1"/>
            <a:r>
              <a:rPr lang="en-US" dirty="0" smtClean="0"/>
              <a:t>Destination anchor is given by the fragment identifier on the URI reference: http://</a:t>
            </a:r>
            <a:r>
              <a:rPr lang="en-US" dirty="0" err="1" smtClean="0"/>
              <a:t>example.org</a:t>
            </a:r>
            <a:r>
              <a:rPr lang="en-US" dirty="0" smtClean="0"/>
              <a:t>/</a:t>
            </a:r>
            <a:r>
              <a:rPr lang="en-US" dirty="0" err="1" smtClean="0"/>
              <a:t>index.html#foo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Richer location </a:t>
            </a:r>
            <a:r>
              <a:rPr lang="en-US" dirty="0" err="1" smtClean="0"/>
              <a:t>specifiers</a:t>
            </a:r>
            <a:r>
              <a:rPr lang="en-US" dirty="0" smtClean="0"/>
              <a:t> (</a:t>
            </a:r>
            <a:r>
              <a:rPr lang="en-US" dirty="0" err="1" smtClean="0"/>
              <a:t>locspecs</a:t>
            </a:r>
            <a:r>
              <a:rPr lang="en-US" dirty="0" smtClean="0"/>
              <a:t>) in anchors</a:t>
            </a:r>
          </a:p>
          <a:p>
            <a:pPr lvl="1"/>
            <a:r>
              <a:rPr lang="en-US" dirty="0" smtClean="0"/>
              <a:t>Put a link on all occurrences of the word ‘hypertext’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9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hypertext terminology</a:t>
            </a:r>
          </a:p>
          <a:p>
            <a:r>
              <a:rPr lang="en-US" dirty="0" smtClean="0"/>
              <a:t>Hypertext writing</a:t>
            </a:r>
          </a:p>
          <a:p>
            <a:r>
              <a:rPr lang="en-US" dirty="0" smtClean="0"/>
              <a:t>History of hypertext</a:t>
            </a:r>
          </a:p>
          <a:p>
            <a:r>
              <a:rPr lang="en-US" dirty="0" smtClean="0"/>
              <a:t>Open hypermedia</a:t>
            </a:r>
          </a:p>
          <a:p>
            <a:r>
              <a:rPr lang="en-US" dirty="0" smtClean="0"/>
              <a:t>Spatial/temporal/conceptual hypermedia</a:t>
            </a:r>
          </a:p>
          <a:p>
            <a:r>
              <a:rPr lang="en-US" dirty="0" smtClean="0"/>
              <a:t>The future of hypertext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9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Typed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links </a:t>
            </a:r>
            <a:r>
              <a:rPr lang="en-US" i="1" dirty="0" smtClean="0"/>
              <a:t>may</a:t>
            </a:r>
            <a:r>
              <a:rPr lang="en-US" dirty="0" smtClean="0"/>
              <a:t> contain some additional information</a:t>
            </a:r>
          </a:p>
          <a:p>
            <a:pPr lvl="1"/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=“” </a:t>
            </a:r>
            <a:r>
              <a:rPr lang="en-US" i="1" dirty="0" err="1" smtClean="0"/>
              <a:t>rel</a:t>
            </a:r>
            <a:r>
              <a:rPr lang="en-US" i="1" dirty="0" smtClean="0"/>
              <a:t>=“” rev=“”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In practice, most Web authors don’t use </a:t>
            </a:r>
            <a:r>
              <a:rPr lang="en-US" dirty="0" err="1" smtClean="0"/>
              <a:t>rel</a:t>
            </a:r>
            <a:r>
              <a:rPr lang="en-US" dirty="0" smtClean="0"/>
              <a:t>/rev</a:t>
            </a:r>
          </a:p>
          <a:p>
            <a:pPr lvl="1"/>
            <a:r>
              <a:rPr lang="en-US" dirty="0" smtClean="0"/>
              <a:t>In practice, most Web browsers ignore </a:t>
            </a:r>
            <a:r>
              <a:rPr lang="en-US" dirty="0" err="1" smtClean="0"/>
              <a:t>rel</a:t>
            </a:r>
            <a:r>
              <a:rPr lang="en-US" dirty="0" smtClean="0"/>
              <a:t>/rev</a:t>
            </a:r>
          </a:p>
          <a:p>
            <a:pPr lvl="1"/>
            <a:endParaRPr lang="en-US" dirty="0"/>
          </a:p>
          <a:p>
            <a:r>
              <a:rPr lang="en-US" dirty="0" smtClean="0"/>
              <a:t>Links are more than just navigation – underlying associative relationship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1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hypertext?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3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Hypertext?</a:t>
            </a:r>
            <a:endParaRPr lang="en-US" dirty="0"/>
          </a:p>
        </p:txBody>
      </p:sp>
      <p:pic>
        <p:nvPicPr>
          <p:cNvPr id="8" name="Picture 7" descr="p84-nels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48374" r="7754" b="37258"/>
          <a:stretch/>
        </p:blipFill>
        <p:spPr>
          <a:xfrm>
            <a:off x="249298" y="2638640"/>
            <a:ext cx="8584925" cy="18831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6258798"/>
            <a:ext cx="8111395" cy="58477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Nelson, T.H. (1965) </a:t>
            </a:r>
            <a:r>
              <a:rPr lang="en-US" sz="1600" i="1" dirty="0" smtClean="0"/>
              <a:t>A file structure for the complex, the changing and the indeterminate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Proceedings of the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ACM National Conference.</a:t>
            </a:r>
            <a:r>
              <a:rPr lang="en-US" sz="1600" dirty="0" smtClean="0">
                <a:latin typeface="Georgia"/>
                <a:cs typeface="Georgia"/>
              </a:rPr>
              <a:t>.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25430" y="4291895"/>
            <a:ext cx="1379400" cy="3832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44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Hypertext?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385" r="4385"/>
          <a:stretch/>
        </p:blipFill>
        <p:spPr>
          <a:xfrm>
            <a:off x="323850" y="1682750"/>
            <a:ext cx="4095750" cy="4489450"/>
          </a:xfrm>
        </p:spPr>
      </p:pic>
      <p:sp>
        <p:nvSpPr>
          <p:cNvPr id="10" name="Rounded Rectangular Callout 9"/>
          <p:cNvSpPr/>
          <p:nvPr/>
        </p:nvSpPr>
        <p:spPr bwMode="auto">
          <a:xfrm>
            <a:off x="4644009" y="1715540"/>
            <a:ext cx="3842579" cy="2393284"/>
          </a:xfrm>
          <a:prstGeom prst="wedgeRoundRectCallout">
            <a:avLst>
              <a:gd name="adj1" fmla="val -55819"/>
              <a:gd name="adj2" fmla="val 79565"/>
              <a:gd name="adj3" fmla="val 16667"/>
            </a:avLst>
          </a:prstGeom>
          <a:noFill/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/>
              <a:t>[hypertext is] a </a:t>
            </a:r>
            <a:r>
              <a:rPr lang="en-GB" sz="2400" dirty="0"/>
              <a:t>combination of natural language text with the computer’s capacity for branching, or dynamic display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258798"/>
            <a:ext cx="7673182" cy="58477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Nelson, T.H. (1967) </a:t>
            </a:r>
            <a:r>
              <a:rPr lang="en-US" sz="1600" dirty="0"/>
              <a:t>"Getting it out of our system": </a:t>
            </a:r>
            <a:r>
              <a:rPr lang="en-US" sz="1600" i="1" dirty="0"/>
              <a:t>Information Retrieval: A Critical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Review</a:t>
            </a:r>
            <a:r>
              <a:rPr lang="en-US" sz="1600" dirty="0" smtClean="0"/>
              <a:t>, Schechter, G. (ed.). Washington, DC</a:t>
            </a:r>
            <a:r>
              <a:rPr lang="en-US" sz="1600" dirty="0" smtClean="0">
                <a:latin typeface="Georgia"/>
                <a:cs typeface="Georgia"/>
              </a:rPr>
              <a:t>: Thompson Books.</a:t>
            </a:r>
            <a:endParaRPr lang="en-US" sz="1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6414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Hypertext?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35028" r="-350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50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Hypertext?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385" r="4385"/>
          <a:stretch/>
        </p:blipFill>
        <p:spPr>
          <a:xfrm>
            <a:off x="323850" y="1682750"/>
            <a:ext cx="4095750" cy="4489450"/>
          </a:xfrm>
        </p:spPr>
      </p:pic>
      <p:sp>
        <p:nvSpPr>
          <p:cNvPr id="10" name="Rounded Rectangular Callout 9"/>
          <p:cNvSpPr/>
          <p:nvPr/>
        </p:nvSpPr>
        <p:spPr bwMode="auto">
          <a:xfrm>
            <a:off x="4644008" y="1670717"/>
            <a:ext cx="3861352" cy="3032141"/>
          </a:xfrm>
          <a:prstGeom prst="wedgeRoundRectCallout">
            <a:avLst>
              <a:gd name="adj1" fmla="val -50143"/>
              <a:gd name="adj2" fmla="val 65603"/>
              <a:gd name="adj3" fmla="val 16667"/>
            </a:avLst>
          </a:prstGeom>
          <a:noFill/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 reaction of the hypertext research community to the World Wide Web is like finding out that you have a fully grown child. </a:t>
            </a:r>
          </a:p>
          <a:p>
            <a:pPr algn="ctr"/>
            <a:r>
              <a:rPr lang="en-US" sz="2400" dirty="0" smtClean="0"/>
              <a:t>And </a:t>
            </a:r>
            <a:r>
              <a:rPr lang="en-US" sz="2400" dirty="0"/>
              <a:t>it’s a delinquent.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258798"/>
            <a:ext cx="6928980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Nelson, T.H. (1997) </a:t>
            </a:r>
            <a:r>
              <a:rPr lang="en-US" sz="1600" dirty="0" smtClean="0"/>
              <a:t>After-dinner speech at Hypertext ‘97, Southampton, UK</a:t>
            </a:r>
            <a:r>
              <a:rPr lang="en-US" sz="1600" dirty="0" smtClean="0">
                <a:latin typeface="Georgia"/>
                <a:cs typeface="Georgia"/>
              </a:rPr>
              <a:t>.</a:t>
            </a:r>
            <a:endParaRPr lang="en-US" sz="1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542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sz="2400" dirty="0" smtClean="0"/>
              <a:t>“An application which uses associative relationships among information contained within multiple media data for the purpose of facilitating access to, and manipulation of, the information encapsulated by the data.”</a:t>
            </a:r>
            <a:endParaRPr lang="en-GB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570" r="-6570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Hypertext?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258798"/>
            <a:ext cx="7576894" cy="58477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Lowe, D and Hall, W. (1999) </a:t>
            </a:r>
            <a:r>
              <a:rPr lang="en-US" sz="1600" i="1" dirty="0" smtClean="0">
                <a:latin typeface="Georgia"/>
                <a:cs typeface="Georgia"/>
              </a:rPr>
              <a:t>Hypermedia and the Web: An Engineering Approach</a:t>
            </a:r>
            <a:r>
              <a:rPr lang="en-US" sz="1600" dirty="0" smtClean="0">
                <a:latin typeface="Georgia"/>
                <a:cs typeface="Georgia"/>
              </a:rPr>
              <a:t>. </a:t>
            </a:r>
          </a:p>
          <a:p>
            <a:r>
              <a:rPr lang="en-US" sz="1600" dirty="0" err="1" smtClean="0">
                <a:latin typeface="Georgia"/>
                <a:cs typeface="Georgia"/>
              </a:rPr>
              <a:t>Chichester</a:t>
            </a:r>
            <a:r>
              <a:rPr lang="en-US" sz="1600" dirty="0" smtClean="0">
                <a:latin typeface="Georgia"/>
                <a:cs typeface="Georgia"/>
              </a:rPr>
              <a:t>, UK: John Wiley.</a:t>
            </a:r>
            <a:endParaRPr lang="en-US" sz="1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8161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smtClean="0"/>
              <a:t>Hypertext?</a:t>
            </a:r>
            <a:endParaRPr lang="en-GB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Non-linear writing </a:t>
            </a:r>
          </a:p>
          <a:p>
            <a:pPr lvl="1"/>
            <a:r>
              <a:rPr lang="en-GB" dirty="0"/>
              <a:t>Interlinked texts </a:t>
            </a:r>
          </a:p>
          <a:p>
            <a:pPr lvl="1"/>
            <a:r>
              <a:rPr lang="en-GB" dirty="0"/>
              <a:t>Multiple pathways, multiple reading sequences</a:t>
            </a:r>
          </a:p>
          <a:p>
            <a:r>
              <a:rPr lang="en-GB" dirty="0" smtClean="0"/>
              <a:t>Annotation </a:t>
            </a:r>
            <a:r>
              <a:rPr lang="en-GB" dirty="0"/>
              <a:t>and commentary</a:t>
            </a:r>
          </a:p>
          <a:p>
            <a:r>
              <a:rPr lang="en-GB" dirty="0"/>
              <a:t>Association of ideas </a:t>
            </a:r>
          </a:p>
          <a:p>
            <a:r>
              <a:rPr lang="en-GB" dirty="0"/>
              <a:t>Writing and reading not separated</a:t>
            </a:r>
          </a:p>
          <a:p>
            <a:r>
              <a:rPr lang="en-GB" dirty="0"/>
              <a:t>Interactive</a:t>
            </a:r>
          </a:p>
        </p:txBody>
      </p:sp>
    </p:spTree>
    <p:extLst>
      <p:ext uri="{BB962C8B-B14F-4D97-AF65-F5344CB8AC3E}">
        <p14:creationId xmlns:p14="http://schemas.microsoft.com/office/powerpoint/2010/main" val="194054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1048</TotalTime>
  <Words>769</Words>
  <Application>Microsoft Macintosh PowerPoint</Application>
  <PresentationFormat>On-screen Show (4:3)</PresentationFormat>
  <Paragraphs>108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ECS</vt:lpstr>
      <vt:lpstr>Making Links</vt:lpstr>
      <vt:lpstr>Overview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What is Hypermedia?</vt:lpstr>
      <vt:lpstr>Hypertext terminology</vt:lpstr>
      <vt:lpstr>Nodes, Links and Anchors</vt:lpstr>
      <vt:lpstr>Nodes, Links and Anchors</vt:lpstr>
      <vt:lpstr>Nodes, Links and Anchors</vt:lpstr>
      <vt:lpstr>Links on the Web</vt:lpstr>
      <vt:lpstr>Embedded vs. First class links</vt:lpstr>
      <vt:lpstr>Bidirectional links</vt:lpstr>
      <vt:lpstr>N-ary links</vt:lpstr>
      <vt:lpstr>Generic (functional, dynamic) links</vt:lpstr>
      <vt:lpstr>Typed links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Links</dc:title>
  <dc:creator>Nicholas Gibbins</dc:creator>
  <cp:lastModifiedBy>Nicholas Gibbins</cp:lastModifiedBy>
  <cp:revision>27</cp:revision>
  <dcterms:created xsi:type="dcterms:W3CDTF">2011-10-23T09:33:40Z</dcterms:created>
  <dcterms:modified xsi:type="dcterms:W3CDTF">2012-10-25T11:11:22Z</dcterms:modified>
</cp:coreProperties>
</file>