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738" r:id="rId1"/>
  </p:sldMasterIdLst>
  <p:notesMasterIdLst>
    <p:notesMasterId r:id="rId22"/>
  </p:notesMasterIdLst>
  <p:sldIdLst>
    <p:sldId id="256" r:id="rId2"/>
    <p:sldId id="301" r:id="rId3"/>
    <p:sldId id="282" r:id="rId4"/>
    <p:sldId id="302" r:id="rId5"/>
    <p:sldId id="283" r:id="rId6"/>
    <p:sldId id="284" r:id="rId7"/>
    <p:sldId id="286" r:id="rId8"/>
    <p:sldId id="285" r:id="rId9"/>
    <p:sldId id="287" r:id="rId10"/>
    <p:sldId id="292" r:id="rId11"/>
    <p:sldId id="288" r:id="rId12"/>
    <p:sldId id="259" r:id="rId13"/>
    <p:sldId id="289" r:id="rId14"/>
    <p:sldId id="290" r:id="rId15"/>
    <p:sldId id="295" r:id="rId16"/>
    <p:sldId id="296" r:id="rId17"/>
    <p:sldId id="297" r:id="rId18"/>
    <p:sldId id="298" r:id="rId19"/>
    <p:sldId id="300" r:id="rId20"/>
    <p:sldId id="299" r:id="rId21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7443" autoAdjust="0"/>
  </p:normalViewPr>
  <p:slideViewPr>
    <p:cSldViewPr snapToGrid="0" snapToObjects="1">
      <p:cViewPr>
        <p:scale>
          <a:sx n="116" d="100"/>
          <a:sy n="116" d="100"/>
        </p:scale>
        <p:origin x="-80" y="-6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notesMaster" Target="notesMasters/notesMaster1.xml"/><Relationship Id="rId23" Type="http://schemas.openxmlformats.org/officeDocument/2006/relationships/printerSettings" Target="printerSettings/printerSettings1.bin"/><Relationship Id="rId24" Type="http://schemas.openxmlformats.org/officeDocument/2006/relationships/presProps" Target="presProps.xml"/><Relationship Id="rId25" Type="http://schemas.openxmlformats.org/officeDocument/2006/relationships/viewProps" Target="viewProps.xml"/><Relationship Id="rId26" Type="http://schemas.openxmlformats.org/officeDocument/2006/relationships/theme" Target="theme/theme1.xml"/><Relationship Id="rId27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9A5FD19-E30C-D749-9193-C295D5FCE3D6}" type="datetimeFigureOut">
              <a:rPr lang="en-US" smtClean="0"/>
              <a:t>25/10/2012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FFC7C6D-7E12-F14E-B321-BFDDB26DAC1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95901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5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7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9.xml"/></Relationships>
</file>

<file path=ppt/notesSlides/_rels/notesSlide4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2.xml"/></Relationships>
</file>

<file path=ppt/notesSlides/_rels/notesSlide5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3.xml"/></Relationships>
</file>

<file path=ppt/notesSlides/_rels/notesSlide6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C7C6D-7E12-F14E-B321-BFDDB26DAC1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4516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FFC7C6D-7E12-F14E-B321-BFDDB26DAC1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74516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F0BFA317-EFEC-4F49-AF4B-3C93807E8741}" type="slidenum">
              <a:rPr lang="en-GB"/>
              <a:pPr/>
              <a:t>9</a:t>
            </a:fld>
            <a:endParaRPr lang="en-GB"/>
          </a:p>
        </p:txBody>
      </p:sp>
      <p:sp>
        <p:nvSpPr>
          <p:cNvPr id="5325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5325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Associative relationships, Non-linearity, networks</a:t>
            </a:r>
          </a:p>
          <a:p>
            <a:endParaRPr lang="en-GB"/>
          </a:p>
          <a:p>
            <a:r>
              <a:rPr lang="en-GB"/>
              <a:t>Not flat, linear presentation of information, read sequentially</a:t>
            </a:r>
            <a:br>
              <a:rPr lang="en-GB"/>
            </a:br>
            <a:r>
              <a:rPr lang="en-GB"/>
              <a:t/>
            </a:r>
            <a:br>
              <a:rPr lang="en-GB"/>
            </a:br>
            <a:r>
              <a:rPr lang="en-GB"/>
              <a:t>but a network of </a:t>
            </a:r>
            <a:r>
              <a:rPr lang="en-GB" u="sng"/>
              <a:t>nodes</a:t>
            </a:r>
            <a:r>
              <a:rPr lang="en-GB"/>
              <a:t> connected by </a:t>
            </a:r>
            <a:r>
              <a:rPr lang="en-GB" u="sng"/>
              <a:t>links</a:t>
            </a:r>
            <a:r>
              <a:rPr lang="en-GB"/>
              <a:t/>
            </a:r>
            <a:br>
              <a:rPr lang="en-GB"/>
            </a:br>
            <a:r>
              <a:rPr lang="en-GB"/>
              <a:t/>
            </a:r>
            <a:br>
              <a:rPr lang="en-GB"/>
            </a:br>
            <a:r>
              <a:rPr lang="en-GB"/>
              <a:t>Author creates connections and (perhaps) the nodes,</a:t>
            </a:r>
            <a:br>
              <a:rPr lang="en-GB"/>
            </a:br>
            <a:r>
              <a:rPr lang="en-GB"/>
              <a:t>but reader interactively follows own trail in preferred order and to depth of detail desired,</a:t>
            </a:r>
            <a:br>
              <a:rPr lang="en-GB"/>
            </a:br>
            <a:r>
              <a:rPr lang="en-GB"/>
              <a:t>	</a:t>
            </a:r>
            <a:r>
              <a:rPr lang="en-GB" i="1"/>
              <a:t>... and makes new connections?</a:t>
            </a:r>
            <a:br>
              <a:rPr lang="en-GB" i="1"/>
            </a:br>
            <a:r>
              <a:rPr lang="en-GB"/>
              <a:t/>
            </a:r>
            <a:br>
              <a:rPr lang="en-GB"/>
            </a:br>
            <a:r>
              <a:rPr lang="en-GB"/>
              <a:t>Contrast paper documents - sequential reading.</a:t>
            </a:r>
            <a:br>
              <a:rPr lang="en-GB"/>
            </a:br>
            <a:r>
              <a:rPr lang="en-GB"/>
              <a:t/>
            </a:r>
            <a:br>
              <a:rPr lang="en-GB"/>
            </a:br>
            <a:r>
              <a:rPr lang="en-GB"/>
              <a:t/>
            </a:r>
            <a:br>
              <a:rPr lang="en-GB"/>
            </a:br>
            <a:r>
              <a:rPr lang="en-GB"/>
              <a:t>Exceptions</a:t>
            </a:r>
            <a:br>
              <a:rPr lang="en-GB"/>
            </a:br>
            <a:r>
              <a:rPr lang="en-GB"/>
              <a:t>		Encyclopaedias?</a:t>
            </a:r>
            <a:br>
              <a:rPr lang="en-GB"/>
            </a:br>
            <a:r>
              <a:rPr lang="en-GB"/>
              <a:t/>
            </a:r>
            <a:br>
              <a:rPr lang="en-GB"/>
            </a:br>
            <a:endParaRPr lang="en-GB"/>
          </a:p>
          <a:p>
            <a:endParaRPr lang="en-GB"/>
          </a:p>
          <a:p>
            <a:endParaRPr lang="en-GB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12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Nodes: </a:t>
            </a:r>
          </a:p>
          <a:p>
            <a:r>
              <a:rPr lang="en-GB"/>
              <a:t>	Should not be </a:t>
            </a:r>
            <a:r>
              <a:rPr lang="en-GB" i="1"/>
              <a:t>too</a:t>
            </a:r>
            <a:r>
              <a:rPr lang="en-GB"/>
              <a:t> long</a:t>
            </a:r>
          </a:p>
          <a:p>
            <a:r>
              <a:rPr lang="en-GB"/>
              <a:t>	One/multiple nodes on screen?</a:t>
            </a:r>
            <a:br>
              <a:rPr lang="en-GB"/>
            </a:br>
            <a:r>
              <a:rPr lang="en-GB"/>
              <a:t>	Composite (virtual) nodes  ... a research question</a:t>
            </a:r>
            <a:br>
              <a:rPr lang="en-GB"/>
            </a:br>
            <a:r>
              <a:rPr lang="en-GB"/>
              <a:t>	can a node stand for a sub-hyperspace of nodes and links?</a:t>
            </a:r>
            <a:br>
              <a:rPr lang="en-GB"/>
            </a:br>
            <a:r>
              <a:rPr lang="en-GB"/>
              <a:t/>
            </a:r>
            <a:br>
              <a:rPr lang="en-GB"/>
            </a:br>
            <a:endParaRPr lang="en-GB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13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Nodes: </a:t>
            </a:r>
          </a:p>
          <a:p>
            <a:r>
              <a:rPr lang="en-GB"/>
              <a:t>	Should not be </a:t>
            </a:r>
            <a:r>
              <a:rPr lang="en-GB" i="1"/>
              <a:t>too</a:t>
            </a:r>
            <a:r>
              <a:rPr lang="en-GB"/>
              <a:t> long</a:t>
            </a:r>
          </a:p>
          <a:p>
            <a:r>
              <a:rPr lang="en-GB"/>
              <a:t>	One/multiple nodes on screen?</a:t>
            </a:r>
            <a:br>
              <a:rPr lang="en-GB"/>
            </a:br>
            <a:r>
              <a:rPr lang="en-GB"/>
              <a:t>	Composite (virtual) nodes  ... a research question</a:t>
            </a:r>
            <a:br>
              <a:rPr lang="en-GB"/>
            </a:br>
            <a:r>
              <a:rPr lang="en-GB"/>
              <a:t>	can a node stand for a sub-hyperspace of nodes and links?</a:t>
            </a:r>
            <a:br>
              <a:rPr lang="en-GB"/>
            </a:br>
            <a:r>
              <a:rPr lang="en-GB"/>
              <a:t/>
            </a:r>
            <a:br>
              <a:rPr lang="en-GB"/>
            </a:br>
            <a:endParaRPr lang="en-GB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AFDB6F5-DF09-7747-B3E0-FB0A1514A122}" type="slidenum">
              <a:rPr lang="en-GB"/>
              <a:pPr/>
              <a:t>14</a:t>
            </a:fld>
            <a:endParaRPr lang="en-GB"/>
          </a:p>
        </p:txBody>
      </p:sp>
      <p:sp>
        <p:nvSpPr>
          <p:cNvPr id="6144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  <a:extLst>
            <a:ext uri="{FAA26D3D-D897-4be2-8F04-BA451C77F1D7}">
              <ma14:placeholderFlag xmlns:ma14="http://schemas.microsoft.com/office/mac/drawingml/2011/main" val="1"/>
            </a:ext>
          </a:extLst>
        </p:spPr>
      </p:sp>
      <p:sp>
        <p:nvSpPr>
          <p:cNvPr id="6144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GB"/>
              <a:t>Nodes: </a:t>
            </a:r>
          </a:p>
          <a:p>
            <a:r>
              <a:rPr lang="en-GB"/>
              <a:t>	Should not be </a:t>
            </a:r>
            <a:r>
              <a:rPr lang="en-GB" i="1"/>
              <a:t>too</a:t>
            </a:r>
            <a:r>
              <a:rPr lang="en-GB"/>
              <a:t> long</a:t>
            </a:r>
          </a:p>
          <a:p>
            <a:r>
              <a:rPr lang="en-GB"/>
              <a:t>	One/multiple nodes on screen?</a:t>
            </a:r>
            <a:br>
              <a:rPr lang="en-GB"/>
            </a:br>
            <a:r>
              <a:rPr lang="en-GB"/>
              <a:t>	Composite (virtual) nodes  ... a research question</a:t>
            </a:r>
            <a:br>
              <a:rPr lang="en-GB"/>
            </a:br>
            <a:r>
              <a:rPr lang="en-GB"/>
              <a:t>	can a node stand for a sub-hyperspace of nodes and links?</a:t>
            </a:r>
            <a:br>
              <a:rPr lang="en-GB"/>
            </a:br>
            <a:r>
              <a:rPr lang="en-GB"/>
              <a:t/>
            </a:r>
            <a:br>
              <a:rPr lang="en-GB"/>
            </a:br>
            <a:endParaRPr lang="en-GB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endParaRPr lang="en-US" dirty="0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03AC6681-E0FD-2C4C-B392-04A572FD2AA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39" r:id="rId1"/>
    <p:sldLayoutId id="2147483740" r:id="rId2"/>
    <p:sldLayoutId id="2147483741" r:id="rId3"/>
    <p:sldLayoutId id="2147483751" r:id="rId4"/>
    <p:sldLayoutId id="2147483742" r:id="rId5"/>
    <p:sldLayoutId id="2147483743" r:id="rId6"/>
    <p:sldLayoutId id="2147483750" r:id="rId7"/>
    <p:sldLayoutId id="2147483744" r:id="rId8"/>
    <p:sldLayoutId id="2147483745" r:id="rId9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270000" indent="-180000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54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81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108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350000" indent="-180000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6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Relationship Id="rId2" Type="http://schemas.openxmlformats.org/officeDocument/2006/relationships/image" Target="../media/image4.em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Making Links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Fundamentals of </a:t>
            </a:r>
            <a:br>
              <a:rPr lang="en-US" dirty="0" smtClean="0"/>
            </a:br>
            <a:r>
              <a:rPr lang="en-US" dirty="0" smtClean="0"/>
              <a:t>Hypertext and Hypermedia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err="1" smtClean="0"/>
              <a:t>Dr</a:t>
            </a:r>
            <a:r>
              <a:rPr lang="en-US" dirty="0" smtClean="0"/>
              <a:t> Nicholas Gibbins - </a:t>
            </a:r>
            <a:r>
              <a:rPr lang="en-US" dirty="0" err="1" smtClean="0"/>
              <a:t>nmg@ecs.soton.ac.uk</a:t>
            </a:r>
            <a:endParaRPr lang="en-US" dirty="0" smtClean="0"/>
          </a:p>
          <a:p>
            <a:r>
              <a:rPr lang="en-US" dirty="0" smtClean="0"/>
              <a:t>2012-2013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756765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is Hypermedia?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 smtClean="0"/>
              <a:t>Hypertext + Multimedia = Hypermedia</a:t>
            </a:r>
          </a:p>
          <a:p>
            <a:pPr lvl="1"/>
            <a:r>
              <a:rPr lang="en-GB" dirty="0" smtClean="0"/>
              <a:t>Multiple media: video, audio, images, emails, databases, </a:t>
            </a:r>
            <a:r>
              <a:rPr lang="en-GB" dirty="0" err="1" smtClean="0"/>
              <a:t>spreadsheets</a:t>
            </a:r>
            <a:endParaRPr lang="en-GB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393717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Hypertext terminology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885063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1" name="Rectangle 3"/>
          <p:cNvSpPr>
            <a:spLocks noGrp="1" noChangeArrowheads="1"/>
          </p:cNvSpPr>
          <p:nvPr>
            <p:ph sz="half" idx="1"/>
          </p:nvPr>
        </p:nvSpPr>
        <p:spPr>
          <a:ln/>
          <a:extLst>
            <a:ext uri="{91240B29-F687-4f45-9708-019B960494DF}">
              <a14:hiddenLine xmlns:a14="http://schemas.microsoft.com/office/drawing/2010/main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0000" indent="0">
              <a:buNone/>
            </a:pPr>
            <a:r>
              <a:rPr lang="en-GB" sz="2400" dirty="0" smtClean="0"/>
              <a:t>A</a:t>
            </a:r>
            <a:r>
              <a:rPr lang="en-GB" sz="2400" i="1" dirty="0" smtClean="0"/>
              <a:t> node </a:t>
            </a:r>
            <a:r>
              <a:rPr lang="en-GB" sz="2400" dirty="0"/>
              <a:t>represents </a:t>
            </a:r>
            <a:r>
              <a:rPr lang="en-GB" sz="2400" dirty="0" smtClean="0"/>
              <a:t>a </a:t>
            </a:r>
            <a:r>
              <a:rPr lang="en-GB" sz="2400" dirty="0"/>
              <a:t>‘chunk’ of </a:t>
            </a:r>
            <a:r>
              <a:rPr lang="en-GB" sz="2400" dirty="0" smtClean="0"/>
              <a:t>information that corresponds to </a:t>
            </a:r>
            <a:r>
              <a:rPr lang="en-GB" sz="2400" dirty="0"/>
              <a:t>a natural ‘semantic unit’</a:t>
            </a:r>
          </a:p>
          <a:p>
            <a:pPr lvl="1"/>
            <a:r>
              <a:rPr lang="en-GB" sz="2000" dirty="0"/>
              <a:t>e.g. screen, page, frame …</a:t>
            </a:r>
          </a:p>
          <a:p>
            <a:pPr lvl="1"/>
            <a:r>
              <a:rPr lang="en-GB" sz="2000" dirty="0"/>
              <a:t>The act of </a:t>
            </a:r>
            <a:r>
              <a:rPr lang="en-GB" sz="2000" i="1" dirty="0"/>
              <a:t>chunking</a:t>
            </a:r>
            <a:r>
              <a:rPr lang="en-GB" sz="2000" dirty="0"/>
              <a:t> information is part of authoring </a:t>
            </a:r>
            <a:r>
              <a:rPr lang="en-GB" sz="2000" dirty="0" smtClean="0"/>
              <a:t>process</a:t>
            </a:r>
            <a:endParaRPr lang="en-GB" dirty="0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effectLst/>
              </a:rPr>
              <a:t>Nodes, Links and Anchors</a:t>
            </a:r>
          </a:p>
        </p:txBody>
      </p:sp>
      <p:sp>
        <p:nvSpPr>
          <p:cNvPr id="22" name="Rectangle 5"/>
          <p:cNvSpPr>
            <a:spLocks noChangeArrowheads="1"/>
          </p:cNvSpPr>
          <p:nvPr/>
        </p:nvSpPr>
        <p:spPr bwMode="auto">
          <a:xfrm>
            <a:off x="7514518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5197060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7176752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7514518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5197060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half" idx="1"/>
          </p:nvPr>
        </p:nvSpPr>
        <p:spPr>
          <a:ln/>
          <a:extLst>
            <a:ext uri="{91240B29-F687-4f45-9708-019B960494DF}">
              <a14:hiddenLine xmlns:a14="http://schemas.microsoft.com/office/drawing/2010/main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0000" indent="0">
              <a:buNone/>
            </a:pPr>
            <a:r>
              <a:rPr lang="en-GB" sz="2400" dirty="0" smtClean="0"/>
              <a:t>A </a:t>
            </a:r>
            <a:r>
              <a:rPr lang="en-GB" sz="2400" i="1" dirty="0"/>
              <a:t>l</a:t>
            </a:r>
            <a:r>
              <a:rPr lang="en-GB" sz="2400" i="1" dirty="0" smtClean="0"/>
              <a:t>ink</a:t>
            </a:r>
            <a:r>
              <a:rPr lang="en-GB" sz="2400" dirty="0" smtClean="0"/>
              <a:t> represents </a:t>
            </a:r>
            <a:r>
              <a:rPr lang="en-GB" sz="2400" dirty="0"/>
              <a:t>an association between nodes</a:t>
            </a:r>
          </a:p>
          <a:p>
            <a:pPr lvl="1"/>
            <a:r>
              <a:rPr lang="en-GB" sz="2000" dirty="0"/>
              <a:t>Machine-supported </a:t>
            </a:r>
            <a:r>
              <a:rPr lang="en-GB" sz="2000" i="1" dirty="0" smtClean="0"/>
              <a:t>fast</a:t>
            </a:r>
            <a:r>
              <a:rPr lang="en-GB" sz="2000" dirty="0" smtClean="0"/>
              <a:t> </a:t>
            </a:r>
            <a:br>
              <a:rPr lang="en-GB" sz="2000" dirty="0" smtClean="0"/>
            </a:br>
            <a:r>
              <a:rPr lang="en-GB" sz="2000" dirty="0" smtClean="0"/>
              <a:t>inter</a:t>
            </a:r>
            <a:r>
              <a:rPr lang="en-GB" sz="2000" dirty="0"/>
              <a:t>-node </a:t>
            </a:r>
            <a:r>
              <a:rPr lang="en-GB" sz="2000" dirty="0" smtClean="0"/>
              <a:t>connections</a:t>
            </a:r>
            <a:endParaRPr lang="en-GB" dirty="0"/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effectLst/>
              </a:rPr>
              <a:t>Nodes, Links and Anchors</a:t>
            </a:r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>
            <a:off x="5737060" y="2954980"/>
            <a:ext cx="2317458" cy="824957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19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5"/>
          <p:cNvSpPr>
            <a:spLocks noChangeArrowheads="1"/>
          </p:cNvSpPr>
          <p:nvPr/>
        </p:nvSpPr>
        <p:spPr bwMode="auto">
          <a:xfrm>
            <a:off x="7514518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23" name="Rectangle 5"/>
          <p:cNvSpPr>
            <a:spLocks noChangeArrowheads="1"/>
          </p:cNvSpPr>
          <p:nvPr/>
        </p:nvSpPr>
        <p:spPr bwMode="auto">
          <a:xfrm>
            <a:off x="5197060" y="2582227"/>
            <a:ext cx="1080000" cy="14400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32771" name="Rectangle 3"/>
          <p:cNvSpPr>
            <a:spLocks noGrp="1" noChangeArrowheads="1"/>
          </p:cNvSpPr>
          <p:nvPr>
            <p:ph sz="half" idx="1"/>
          </p:nvPr>
        </p:nvSpPr>
        <p:spPr>
          <a:ln/>
          <a:extLst>
            <a:ext uri="{91240B29-F687-4f45-9708-019B960494DF}">
              <a14:hiddenLine xmlns:a14="http://schemas.microsoft.com/office/drawing/2010/main" w="9525">
                <a:solidFill>
                  <a:schemeClr val="folHlink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marL="90000" indent="0">
              <a:buNone/>
            </a:pPr>
            <a:r>
              <a:rPr lang="en-GB" sz="2400" dirty="0" smtClean="0"/>
              <a:t>An </a:t>
            </a:r>
            <a:r>
              <a:rPr lang="en-GB" sz="2400" i="1" dirty="0" smtClean="0"/>
              <a:t>anchor</a:t>
            </a:r>
            <a:r>
              <a:rPr lang="en-GB" sz="2400" dirty="0" smtClean="0"/>
              <a:t> represents </a:t>
            </a:r>
            <a:r>
              <a:rPr lang="en-GB" sz="2400" dirty="0"/>
              <a:t>a link on a node</a:t>
            </a:r>
          </a:p>
          <a:p>
            <a:pPr lvl="1"/>
            <a:r>
              <a:rPr lang="en-GB" sz="2000" dirty="0"/>
              <a:t>e.g. buttons, bolded text, “hotspots”, images … </a:t>
            </a:r>
          </a:p>
          <a:p>
            <a:pPr lvl="1"/>
            <a:r>
              <a:rPr lang="en-GB" sz="2000" dirty="0"/>
              <a:t>the whole node might be an anchor but should be able to designate a sub-region as a source or destination of a link</a:t>
            </a:r>
          </a:p>
        </p:txBody>
      </p:sp>
      <p:sp>
        <p:nvSpPr>
          <p:cNvPr id="32770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>
                <a:solidFill>
                  <a:schemeClr val="tx1"/>
                </a:solidFill>
                <a:effectLst/>
              </a:rPr>
              <a:t>Nodes, Links and Anchors</a:t>
            </a:r>
          </a:p>
        </p:txBody>
      </p:sp>
      <p:sp>
        <p:nvSpPr>
          <p:cNvPr id="20" name="Rectangle 7"/>
          <p:cNvSpPr>
            <a:spLocks noChangeArrowheads="1"/>
          </p:cNvSpPr>
          <p:nvPr/>
        </p:nvSpPr>
        <p:spPr bwMode="auto">
          <a:xfrm>
            <a:off x="5377060" y="2865537"/>
            <a:ext cx="360000" cy="8944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  <p:sp>
        <p:nvSpPr>
          <p:cNvPr id="21" name="Line 9"/>
          <p:cNvSpPr>
            <a:spLocks noChangeShapeType="1"/>
          </p:cNvSpPr>
          <p:nvPr/>
        </p:nvSpPr>
        <p:spPr bwMode="auto">
          <a:xfrm>
            <a:off x="5737060" y="2954980"/>
            <a:ext cx="2317458" cy="824957"/>
          </a:xfrm>
          <a:prstGeom prst="line">
            <a:avLst/>
          </a:prstGeom>
          <a:noFill/>
          <a:ln w="12700">
            <a:solidFill>
              <a:schemeClr val="tx2">
                <a:lumMod val="75000"/>
                <a:lumOff val="25000"/>
              </a:schemeClr>
            </a:solidFill>
            <a:round/>
            <a:headEnd type="none" w="lg" len="lg"/>
            <a:tailEnd type="triangle" w="lg" len="lg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2" name="Rectangle 7"/>
          <p:cNvSpPr>
            <a:spLocks noChangeArrowheads="1"/>
          </p:cNvSpPr>
          <p:nvPr/>
        </p:nvSpPr>
        <p:spPr bwMode="auto">
          <a:xfrm>
            <a:off x="8054518" y="3779937"/>
            <a:ext cx="360000" cy="89443"/>
          </a:xfrm>
          <a:prstGeom prst="rect">
            <a:avLst/>
          </a:prstGeom>
          <a:solidFill>
            <a:schemeClr val="tx2">
              <a:lumMod val="75000"/>
              <a:lumOff val="25000"/>
            </a:schemeClr>
          </a:solidFill>
          <a:ln w="12700">
            <a:solidFill>
              <a:schemeClr val="tx2">
                <a:lumMod val="75000"/>
                <a:lumOff val="25000"/>
              </a:schemeClr>
            </a:solidFill>
            <a:miter lim="800000"/>
            <a:headEnd type="none" w="sm" len="sm"/>
            <a:tailEnd type="none" w="sm" len="sm"/>
          </a:ln>
          <a:effectLst/>
          <a:extLst/>
        </p:spPr>
        <p:txBody>
          <a:bodyPr wrap="none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01943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Links on the Web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Links are part of the source node</a:t>
            </a:r>
          </a:p>
          <a:p>
            <a:pPr lvl="1"/>
            <a:r>
              <a:rPr lang="en-US" dirty="0" smtClean="0"/>
              <a:t>&lt;a </a:t>
            </a:r>
            <a:r>
              <a:rPr lang="en-US" dirty="0" err="1" smtClean="0"/>
              <a:t>href</a:t>
            </a:r>
            <a:r>
              <a:rPr lang="en-US" dirty="0" smtClean="0"/>
              <a:t>=“”&gt;</a:t>
            </a:r>
          </a:p>
          <a:p>
            <a:pPr lvl="1"/>
            <a:r>
              <a:rPr lang="en-US" i="1" dirty="0" smtClean="0"/>
              <a:t>Embedded</a:t>
            </a:r>
            <a:r>
              <a:rPr lang="en-US" dirty="0" smtClean="0"/>
              <a:t> links (c.f. </a:t>
            </a:r>
            <a:r>
              <a:rPr lang="en-US" i="1" dirty="0" smtClean="0"/>
              <a:t>first class </a:t>
            </a:r>
            <a:r>
              <a:rPr lang="en-US" dirty="0" smtClean="0"/>
              <a:t>links)</a:t>
            </a:r>
          </a:p>
          <a:p>
            <a:r>
              <a:rPr lang="en-US" dirty="0" smtClean="0"/>
              <a:t>Links can only be followed in the forward direction</a:t>
            </a:r>
          </a:p>
          <a:p>
            <a:r>
              <a:rPr lang="en-US" dirty="0" smtClean="0"/>
              <a:t>Links can only connect a pair of nodes</a:t>
            </a:r>
          </a:p>
          <a:p>
            <a:r>
              <a:rPr lang="en-US" dirty="0" smtClean="0"/>
              <a:t>Link anchors must be specified explicitly</a:t>
            </a:r>
          </a:p>
          <a:p>
            <a:r>
              <a:rPr lang="en-US" dirty="0" smtClean="0"/>
              <a:t>Links (usually) contain no additional information</a:t>
            </a:r>
          </a:p>
        </p:txBody>
      </p:sp>
    </p:spTree>
    <p:extLst>
      <p:ext uri="{BB962C8B-B14F-4D97-AF65-F5344CB8AC3E}">
        <p14:creationId xmlns:p14="http://schemas.microsoft.com/office/powerpoint/2010/main" val="267203646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Embedded vs. First class links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Links are embedded in web pages</a:t>
            </a:r>
          </a:p>
          <a:p>
            <a:r>
              <a:rPr lang="en-US" dirty="0" smtClean="0"/>
              <a:t>To create a link from a web page, the web page must be edited</a:t>
            </a:r>
          </a:p>
          <a:p>
            <a:r>
              <a:rPr lang="en-US" dirty="0" smtClean="0"/>
              <a:t>Only the owner of a web page may create/edit links within it</a:t>
            </a:r>
          </a:p>
          <a:p>
            <a:endParaRPr lang="en-US" dirty="0"/>
          </a:p>
          <a:p>
            <a:r>
              <a:rPr lang="en-US" dirty="0" smtClean="0"/>
              <a:t>Separating links from nodes allows richer linking</a:t>
            </a:r>
          </a:p>
          <a:p>
            <a:pPr lvl="1"/>
            <a:r>
              <a:rPr lang="en-US" dirty="0" smtClean="0"/>
              <a:t>Multiple different link overlays (</a:t>
            </a:r>
            <a:r>
              <a:rPr lang="en-US" i="1" dirty="0" err="1" smtClean="0"/>
              <a:t>linkbases</a:t>
            </a:r>
            <a:r>
              <a:rPr lang="en-US" dirty="0" smtClean="0"/>
              <a:t>)</a:t>
            </a:r>
          </a:p>
          <a:p>
            <a:pPr lvl="1"/>
            <a:r>
              <a:rPr lang="en-US" dirty="0" err="1" smtClean="0"/>
              <a:t>Personalisation</a:t>
            </a:r>
            <a:r>
              <a:rPr lang="en-US" dirty="0" smtClean="0"/>
              <a:t>, task-orientation, </a:t>
            </a:r>
            <a:r>
              <a:rPr lang="en-US" dirty="0" err="1" smtClean="0"/>
              <a:t>etc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450428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Bidirectional links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Not generally possible to see what links to a given web page (without using a global index such as Google)</a:t>
            </a:r>
          </a:p>
          <a:p>
            <a:r>
              <a:rPr lang="en-US" dirty="0" smtClean="0"/>
              <a:t>Web links can only be followed from the source document (in which the link is embedded) to the destination, not the other way</a:t>
            </a:r>
          </a:p>
          <a:p>
            <a:endParaRPr lang="en-US" dirty="0"/>
          </a:p>
          <a:p>
            <a:r>
              <a:rPr lang="en-US" dirty="0" smtClean="0"/>
              <a:t>Separating links from nodes means that it is as easy to traverse links backwards as forwards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78958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N-</a:t>
            </a:r>
            <a:r>
              <a:rPr lang="en-US" dirty="0" err="1" smtClean="0"/>
              <a:t>ary</a:t>
            </a:r>
            <a:r>
              <a:rPr lang="en-US" dirty="0" smtClean="0"/>
              <a:t> links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Web links connect only two documents together</a:t>
            </a:r>
          </a:p>
          <a:p>
            <a:endParaRPr lang="en-US" dirty="0"/>
          </a:p>
          <a:p>
            <a:r>
              <a:rPr lang="en-US" dirty="0" smtClean="0"/>
              <a:t>With first class links, we can have links that connect many source nodes to many destination nodes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372184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Generic (functional, dynamic) links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Web links have explicitly specified anchors</a:t>
            </a:r>
          </a:p>
          <a:p>
            <a:pPr lvl="1"/>
            <a:r>
              <a:rPr lang="en-US" dirty="0" smtClean="0"/>
              <a:t>Source anchor is the location in which the &lt;a&gt; is embedded</a:t>
            </a:r>
          </a:p>
          <a:p>
            <a:pPr lvl="1"/>
            <a:r>
              <a:rPr lang="en-US" dirty="0" smtClean="0"/>
              <a:t>Destination anchor is given by the fragment identifier on the URI reference: http://</a:t>
            </a:r>
            <a:r>
              <a:rPr lang="en-US" dirty="0" err="1" smtClean="0"/>
              <a:t>example.org</a:t>
            </a:r>
            <a:r>
              <a:rPr lang="en-US" dirty="0" smtClean="0"/>
              <a:t>/</a:t>
            </a:r>
            <a:r>
              <a:rPr lang="en-US" dirty="0" err="1" smtClean="0"/>
              <a:t>index.html#foo</a:t>
            </a:r>
            <a:endParaRPr lang="en-US" dirty="0" smtClean="0"/>
          </a:p>
          <a:p>
            <a:pPr lvl="1"/>
            <a:endParaRPr lang="en-US" dirty="0"/>
          </a:p>
          <a:p>
            <a:r>
              <a:rPr lang="en-US" dirty="0" smtClean="0"/>
              <a:t>Richer location </a:t>
            </a:r>
            <a:r>
              <a:rPr lang="en-US" dirty="0" err="1" smtClean="0"/>
              <a:t>specifiers</a:t>
            </a:r>
            <a:r>
              <a:rPr lang="en-US" dirty="0" smtClean="0"/>
              <a:t> (</a:t>
            </a:r>
            <a:r>
              <a:rPr lang="en-US" dirty="0" err="1" smtClean="0"/>
              <a:t>locspecs</a:t>
            </a:r>
            <a:r>
              <a:rPr lang="en-US" dirty="0" smtClean="0"/>
              <a:t>) in anchors</a:t>
            </a:r>
          </a:p>
          <a:p>
            <a:pPr lvl="1"/>
            <a:r>
              <a:rPr lang="en-US" dirty="0" smtClean="0"/>
              <a:t>Put a link on all occurrences of the word ‘hypertext’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7759216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Overview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C6681-E0FD-2C4C-B392-04A572FD2AAE}" type="slidenum">
              <a:rPr lang="en-US" smtClean="0"/>
              <a:pPr/>
              <a:t>2</a:t>
            </a:fld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Basic hypertext terminology</a:t>
            </a:r>
          </a:p>
          <a:p>
            <a:r>
              <a:rPr lang="en-US" dirty="0" smtClean="0"/>
              <a:t>Hypertext writing</a:t>
            </a:r>
          </a:p>
          <a:p>
            <a:r>
              <a:rPr lang="en-US" dirty="0" smtClean="0"/>
              <a:t>History of hypertext</a:t>
            </a:r>
          </a:p>
          <a:p>
            <a:r>
              <a:rPr lang="en-US" dirty="0" smtClean="0"/>
              <a:t>Open hypermedia</a:t>
            </a:r>
          </a:p>
          <a:p>
            <a:r>
              <a:rPr lang="en-US" dirty="0" smtClean="0"/>
              <a:t>Spatial/temporal/conceptual hypermedia</a:t>
            </a:r>
          </a:p>
          <a:p>
            <a:r>
              <a:rPr lang="en-US" dirty="0" smtClean="0"/>
              <a:t>The future of hypertext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75942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Typed links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Web links </a:t>
            </a:r>
            <a:r>
              <a:rPr lang="en-US" i="1" dirty="0" smtClean="0"/>
              <a:t>may</a:t>
            </a:r>
            <a:r>
              <a:rPr lang="en-US" dirty="0" smtClean="0"/>
              <a:t> contain some additional information</a:t>
            </a:r>
          </a:p>
          <a:p>
            <a:pPr lvl="1"/>
            <a:r>
              <a:rPr lang="en-US" dirty="0" smtClean="0"/>
              <a:t>&lt;a </a:t>
            </a:r>
            <a:r>
              <a:rPr lang="en-US" dirty="0" err="1" smtClean="0"/>
              <a:t>href</a:t>
            </a:r>
            <a:r>
              <a:rPr lang="en-US" dirty="0" smtClean="0"/>
              <a:t>=“” </a:t>
            </a:r>
            <a:r>
              <a:rPr lang="en-US" i="1" dirty="0" err="1" smtClean="0"/>
              <a:t>rel</a:t>
            </a:r>
            <a:r>
              <a:rPr lang="en-US" i="1" dirty="0" smtClean="0"/>
              <a:t>=“” rev=“”</a:t>
            </a:r>
            <a:r>
              <a:rPr lang="en-US" dirty="0" smtClean="0"/>
              <a:t>&gt;</a:t>
            </a:r>
          </a:p>
          <a:p>
            <a:pPr lvl="1"/>
            <a:r>
              <a:rPr lang="en-US" dirty="0" smtClean="0"/>
              <a:t>In practice, most Web authors don’t use </a:t>
            </a:r>
            <a:r>
              <a:rPr lang="en-US" dirty="0" err="1" smtClean="0"/>
              <a:t>rel</a:t>
            </a:r>
            <a:r>
              <a:rPr lang="en-US" dirty="0" smtClean="0"/>
              <a:t>/rev</a:t>
            </a:r>
          </a:p>
          <a:p>
            <a:pPr lvl="1"/>
            <a:r>
              <a:rPr lang="en-US" dirty="0" smtClean="0"/>
              <a:t>In practice, most Web browsers ignore </a:t>
            </a:r>
            <a:r>
              <a:rPr lang="en-US" dirty="0" err="1" smtClean="0"/>
              <a:t>rel</a:t>
            </a:r>
            <a:r>
              <a:rPr lang="en-US" dirty="0" smtClean="0"/>
              <a:t>/rev</a:t>
            </a:r>
          </a:p>
          <a:p>
            <a:pPr lvl="1"/>
            <a:endParaRPr lang="en-US" dirty="0"/>
          </a:p>
          <a:p>
            <a:r>
              <a:rPr lang="en-US" dirty="0" smtClean="0"/>
              <a:t>Links are more than just navigation – underlying associative relationship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471588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hypertext?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5383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Hypertext?</a:t>
            </a:r>
            <a:endParaRPr lang="en-US" dirty="0"/>
          </a:p>
        </p:txBody>
      </p:sp>
      <p:pic>
        <p:nvPicPr>
          <p:cNvPr id="8" name="Picture 7" descr="p84-nelson.pdf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621" t="48374" r="7754" b="37258"/>
          <a:stretch/>
        </p:blipFill>
        <p:spPr>
          <a:xfrm>
            <a:off x="249298" y="2638640"/>
            <a:ext cx="8584925" cy="188317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23528" y="6258798"/>
            <a:ext cx="8111395" cy="58477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Nelson, T.H. (1965) </a:t>
            </a:r>
            <a:r>
              <a:rPr lang="en-US" sz="1600" i="1" dirty="0" smtClean="0"/>
              <a:t>A file structure for the complex, the changing and the indeterminate</a:t>
            </a:r>
            <a:r>
              <a:rPr lang="en-US" sz="1600" dirty="0" smtClean="0"/>
              <a:t>. </a:t>
            </a:r>
          </a:p>
          <a:p>
            <a:r>
              <a:rPr lang="en-US" sz="1600" dirty="0" smtClean="0"/>
              <a:t>Proceedings of the 20</a:t>
            </a:r>
            <a:r>
              <a:rPr lang="en-US" sz="1600" baseline="30000" dirty="0" smtClean="0"/>
              <a:t>th</a:t>
            </a:r>
            <a:r>
              <a:rPr lang="en-US" sz="1600" dirty="0" smtClean="0"/>
              <a:t> ACM National Conference.</a:t>
            </a:r>
            <a:r>
              <a:rPr lang="en-US" sz="1600" dirty="0" smtClean="0">
                <a:latin typeface="Georgia"/>
                <a:cs typeface="Georgia"/>
              </a:rPr>
              <a:t>.</a:t>
            </a:r>
            <a:endParaRPr lang="en-US" sz="1600" dirty="0">
              <a:latin typeface="Georgia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7225430" y="4291895"/>
            <a:ext cx="1379400" cy="383205"/>
          </a:xfrm>
          <a:prstGeom prst="rect">
            <a:avLst/>
          </a:prstGeom>
          <a:solidFill>
            <a:schemeClr val="bg1"/>
          </a:solidFill>
          <a:ln w="12700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2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Lucida Sans" pitchFamily="-106" charset="0"/>
              <a:ea typeface="ＭＳ Ｐゴシック" pitchFamily="-106" charset="-128"/>
              <a:cs typeface="ＭＳ Ｐゴシック" pitchFamily="-106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564441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Hypertext?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4385" r="4385"/>
          <a:stretch/>
        </p:blipFill>
        <p:spPr>
          <a:xfrm>
            <a:off x="323850" y="1682750"/>
            <a:ext cx="4095750" cy="4489450"/>
          </a:xfrm>
        </p:spPr>
      </p:pic>
      <p:sp>
        <p:nvSpPr>
          <p:cNvPr id="10" name="Rounded Rectangular Callout 9"/>
          <p:cNvSpPr/>
          <p:nvPr/>
        </p:nvSpPr>
        <p:spPr bwMode="auto">
          <a:xfrm>
            <a:off x="4644009" y="1715540"/>
            <a:ext cx="3842579" cy="2393284"/>
          </a:xfrm>
          <a:prstGeom prst="wedgeRoundRectCallout">
            <a:avLst>
              <a:gd name="adj1" fmla="val -55819"/>
              <a:gd name="adj2" fmla="val 79565"/>
              <a:gd name="adj3" fmla="val 16667"/>
            </a:avLst>
          </a:prstGeom>
          <a:noFill/>
          <a:ln w="25400" cap="sq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>
              <a:lnSpc>
                <a:spcPct val="90000"/>
              </a:lnSpc>
            </a:pPr>
            <a:r>
              <a:rPr lang="en-GB" sz="2400" dirty="0" smtClean="0"/>
              <a:t>[hypertext is] a </a:t>
            </a:r>
            <a:r>
              <a:rPr lang="en-GB" sz="2400" dirty="0"/>
              <a:t>combination of natural language text with the computer’s capacity for branching, or dynamic display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3528" y="6258798"/>
            <a:ext cx="7673182" cy="58477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Nelson, T.H. (1967) </a:t>
            </a:r>
            <a:r>
              <a:rPr lang="en-US" sz="1600" dirty="0"/>
              <a:t>"Getting it out of our system": </a:t>
            </a:r>
            <a:r>
              <a:rPr lang="en-US" sz="1600" i="1" dirty="0"/>
              <a:t>Information Retrieval: A Critical </a:t>
            </a:r>
            <a:r>
              <a:rPr lang="en-US" sz="1600" i="1" dirty="0" smtClean="0"/>
              <a:t/>
            </a:r>
            <a:br>
              <a:rPr lang="en-US" sz="1600" i="1" dirty="0" smtClean="0"/>
            </a:br>
            <a:r>
              <a:rPr lang="en-US" sz="1600" i="1" dirty="0" smtClean="0"/>
              <a:t>Review</a:t>
            </a:r>
            <a:r>
              <a:rPr lang="en-US" sz="1600" dirty="0" smtClean="0"/>
              <a:t>, Schechter, G. (ed.). Washington, DC</a:t>
            </a:r>
            <a:r>
              <a:rPr lang="en-US" sz="1600" dirty="0" smtClean="0">
                <a:latin typeface="Georgia"/>
                <a:cs typeface="Georgia"/>
              </a:rPr>
              <a:t>: Thompson Books.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1641474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Hypertext?</a:t>
            </a:r>
            <a:endParaRPr lang="en-US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idx="1"/>
          </p:nvPr>
        </p:nvPicPr>
        <p:blipFill>
          <a:blip r:embed="rId2"/>
          <a:srcRect l="-35028" r="-35028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167050953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What is Hypertext?</a:t>
            </a:r>
            <a:endParaRPr lang="en-US" dirty="0"/>
          </a:p>
        </p:txBody>
      </p:sp>
      <p:pic>
        <p:nvPicPr>
          <p:cNvPr id="9" name="Content Placeholder 8"/>
          <p:cNvPicPr>
            <a:picLocks noGrp="1" noChangeAspect="1"/>
          </p:cNvPicPr>
          <p:nvPr>
            <p:ph sz="half" idx="1"/>
          </p:nvPr>
        </p:nvPicPr>
        <p:blipFill rotWithShape="1">
          <a:blip r:embed="rId3"/>
          <a:srcRect l="4385" r="4385"/>
          <a:stretch/>
        </p:blipFill>
        <p:spPr>
          <a:xfrm>
            <a:off x="323850" y="1682750"/>
            <a:ext cx="4095750" cy="4489450"/>
          </a:xfrm>
        </p:spPr>
      </p:pic>
      <p:sp>
        <p:nvSpPr>
          <p:cNvPr id="10" name="Rounded Rectangular Callout 9"/>
          <p:cNvSpPr/>
          <p:nvPr/>
        </p:nvSpPr>
        <p:spPr bwMode="auto">
          <a:xfrm>
            <a:off x="4644008" y="1670717"/>
            <a:ext cx="3861352" cy="3032141"/>
          </a:xfrm>
          <a:prstGeom prst="wedgeRoundRectCallout">
            <a:avLst>
              <a:gd name="adj1" fmla="val -50143"/>
              <a:gd name="adj2" fmla="val 65603"/>
              <a:gd name="adj3" fmla="val 16667"/>
            </a:avLst>
          </a:prstGeom>
          <a:noFill/>
          <a:ln w="25400" cap="sq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0" numCol="1" rtlCol="0" anchor="ctr" anchorCtr="0" compatLnSpc="1">
            <a:prstTxWarp prst="textNoShape">
              <a:avLst/>
            </a:prstTxWarp>
            <a:noAutofit/>
          </a:bodyPr>
          <a:lstStyle/>
          <a:p>
            <a:pPr algn="ctr"/>
            <a:r>
              <a:rPr lang="en-US" sz="2400" dirty="0"/>
              <a:t>The reaction of the hypertext research community to the World Wide Web is like finding out that you have a fully grown child. </a:t>
            </a:r>
          </a:p>
          <a:p>
            <a:pPr algn="ctr"/>
            <a:r>
              <a:rPr lang="en-US" sz="2400" dirty="0" smtClean="0"/>
              <a:t>And </a:t>
            </a:r>
            <a:r>
              <a:rPr lang="en-US" sz="2400" dirty="0"/>
              <a:t>it’s a delinquent.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323528" y="6258798"/>
            <a:ext cx="6928980" cy="338554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Nelson, T.H. (1997) </a:t>
            </a:r>
            <a:r>
              <a:rPr lang="en-US" sz="1600" dirty="0" smtClean="0"/>
              <a:t>After-dinner speech at Hypertext ‘97, Southampton, UK</a:t>
            </a:r>
            <a:r>
              <a:rPr lang="en-US" sz="1600" dirty="0" smtClean="0">
                <a:latin typeface="Georgia"/>
                <a:cs typeface="Georgia"/>
              </a:rPr>
              <a:t>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8542890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 xmlns:p14="http://schemas.microsoft.com/office/powerpoint/2010/main"/>
    </mc:Fallback>
  </mc:AlternateContent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90000" indent="0">
              <a:buNone/>
            </a:pPr>
            <a:r>
              <a:rPr lang="en-GB" sz="2400" dirty="0" smtClean="0"/>
              <a:t>“An application which uses associative relationships among information contained within multiple media data for the purpose of facilitating access to, and manipulation of, the information encapsulated by the data.”</a:t>
            </a:r>
            <a:endParaRPr lang="en-GB" sz="2400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2"/>
          </p:nvPr>
        </p:nvPicPr>
        <p:blipFill>
          <a:blip r:embed="rId2"/>
          <a:srcRect l="-6570" r="-6570"/>
          <a:stretch>
            <a:fillRect/>
          </a:stretch>
        </p:blipFill>
        <p:spPr/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What is Hypertext?</a:t>
            </a:r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323528" y="6258798"/>
            <a:ext cx="7576894" cy="584776"/>
          </a:xfrm>
          <a:prstGeom prst="rect">
            <a:avLst/>
          </a:prstGeom>
          <a:noFill/>
        </p:spPr>
        <p:txBody>
          <a:bodyPr wrap="none" lIns="0" rIns="0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Lowe, D and Hall, W. (1999) </a:t>
            </a:r>
            <a:r>
              <a:rPr lang="en-US" sz="1600" i="1" dirty="0" smtClean="0">
                <a:latin typeface="Georgia"/>
                <a:cs typeface="Georgia"/>
              </a:rPr>
              <a:t>Hypermedia and the Web: An Engineering Approach</a:t>
            </a:r>
            <a:r>
              <a:rPr lang="en-US" sz="1600" dirty="0" smtClean="0">
                <a:latin typeface="Georgia"/>
                <a:cs typeface="Georgia"/>
              </a:rPr>
              <a:t>. </a:t>
            </a:r>
          </a:p>
          <a:p>
            <a:r>
              <a:rPr lang="en-US" sz="1600" dirty="0" err="1" smtClean="0">
                <a:latin typeface="Georgia"/>
                <a:cs typeface="Georgia"/>
              </a:rPr>
              <a:t>Chichester</a:t>
            </a:r>
            <a:r>
              <a:rPr lang="en-US" sz="1600" dirty="0" smtClean="0">
                <a:latin typeface="Georgia"/>
                <a:cs typeface="Georgia"/>
              </a:rPr>
              <a:t>, UK: John Wiley.</a:t>
            </a:r>
            <a:endParaRPr lang="en-US" sz="16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78161149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What is </a:t>
            </a:r>
            <a:r>
              <a:rPr lang="en-GB" dirty="0" smtClean="0"/>
              <a:t>Hypertext?</a:t>
            </a:r>
            <a:endParaRPr lang="en-GB" dirty="0"/>
          </a:p>
        </p:txBody>
      </p:sp>
      <p:sp>
        <p:nvSpPr>
          <p:cNvPr id="50179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Non-linear writing </a:t>
            </a:r>
          </a:p>
          <a:p>
            <a:pPr lvl="1"/>
            <a:r>
              <a:rPr lang="en-GB" dirty="0"/>
              <a:t>Interlinked texts </a:t>
            </a:r>
          </a:p>
          <a:p>
            <a:pPr lvl="1"/>
            <a:r>
              <a:rPr lang="en-GB" dirty="0"/>
              <a:t>Multiple pathways, multiple reading sequences</a:t>
            </a:r>
          </a:p>
          <a:p>
            <a:r>
              <a:rPr lang="en-GB" dirty="0" smtClean="0"/>
              <a:t>Annotation </a:t>
            </a:r>
            <a:r>
              <a:rPr lang="en-GB" dirty="0"/>
              <a:t>and commentary</a:t>
            </a:r>
          </a:p>
          <a:p>
            <a:r>
              <a:rPr lang="en-GB" dirty="0"/>
              <a:t>Association of ideas </a:t>
            </a:r>
          </a:p>
          <a:p>
            <a:r>
              <a:rPr lang="en-GB" dirty="0"/>
              <a:t>Writing and reading not separated</a:t>
            </a:r>
          </a:p>
          <a:p>
            <a:r>
              <a:rPr lang="en-GB" dirty="0"/>
              <a:t>Interactive</a:t>
            </a:r>
          </a:p>
        </p:txBody>
      </p:sp>
    </p:spTree>
    <p:extLst>
      <p:ext uri="{BB962C8B-B14F-4D97-AF65-F5344CB8AC3E}">
        <p14:creationId xmlns:p14="http://schemas.microsoft.com/office/powerpoint/2010/main" val="19405476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1048</TotalTime>
  <Words>769</Words>
  <Application>Microsoft Macintosh PowerPoint</Application>
  <PresentationFormat>On-screen Show (4:3)</PresentationFormat>
  <Paragraphs>108</Paragraphs>
  <Slides>20</Slides>
  <Notes>6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1" baseType="lpstr">
      <vt:lpstr>ECS</vt:lpstr>
      <vt:lpstr>Making Links</vt:lpstr>
      <vt:lpstr>Overview</vt:lpstr>
      <vt:lpstr>What is hypertext?</vt:lpstr>
      <vt:lpstr>What is Hypertext?</vt:lpstr>
      <vt:lpstr>What is Hypertext?</vt:lpstr>
      <vt:lpstr>What is Hypertext?</vt:lpstr>
      <vt:lpstr>What is Hypertext?</vt:lpstr>
      <vt:lpstr>What is Hypertext?</vt:lpstr>
      <vt:lpstr>What is Hypertext?</vt:lpstr>
      <vt:lpstr>What is Hypermedia?</vt:lpstr>
      <vt:lpstr>Hypertext terminology</vt:lpstr>
      <vt:lpstr>Nodes, Links and Anchors</vt:lpstr>
      <vt:lpstr>Nodes, Links and Anchors</vt:lpstr>
      <vt:lpstr>Nodes, Links and Anchors</vt:lpstr>
      <vt:lpstr>Links on the Web</vt:lpstr>
      <vt:lpstr>Embedded vs. First class links</vt:lpstr>
      <vt:lpstr>Bidirectional links</vt:lpstr>
      <vt:lpstr>N-ary links</vt:lpstr>
      <vt:lpstr>Generic (functional, dynamic) links</vt:lpstr>
      <vt:lpstr>Typed links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Making Links</dc:title>
  <dc:creator>Nicholas Gibbins</dc:creator>
  <cp:lastModifiedBy>Nicholas Gibbins</cp:lastModifiedBy>
  <cp:revision>27</cp:revision>
  <dcterms:created xsi:type="dcterms:W3CDTF">2011-10-23T09:33:40Z</dcterms:created>
  <dcterms:modified xsi:type="dcterms:W3CDTF">2012-10-25T11:11:22Z</dcterms:modified>
</cp:coreProperties>
</file>