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58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CC8F-072E-4761-8021-297864C47549}" type="datetimeFigureOut">
              <a:rPr lang="en-GB" smtClean="0"/>
              <a:t>07/10/2013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1B6D-808A-4EDB-936E-0FC6783BB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478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CC8F-072E-4761-8021-297864C47549}" type="datetimeFigureOut">
              <a:rPr lang="en-GB" smtClean="0"/>
              <a:t>07/10/2013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1B6D-808A-4EDB-936E-0FC6783BB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11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CC8F-072E-4761-8021-297864C47549}" type="datetimeFigureOut">
              <a:rPr lang="en-GB" smtClean="0"/>
              <a:t>07/10/2013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1B6D-808A-4EDB-936E-0FC6783BB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490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CC8F-072E-4761-8021-297864C47549}" type="datetimeFigureOut">
              <a:rPr lang="en-GB" smtClean="0"/>
              <a:t>07/10/2013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1B6D-808A-4EDB-936E-0FC6783BB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155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CC8F-072E-4761-8021-297864C47549}" type="datetimeFigureOut">
              <a:rPr lang="en-GB" smtClean="0"/>
              <a:t>07/10/2013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1B6D-808A-4EDB-936E-0FC6783BB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535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CC8F-072E-4761-8021-297864C47549}" type="datetimeFigureOut">
              <a:rPr lang="en-GB" smtClean="0"/>
              <a:t>07/10/2013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1B6D-808A-4EDB-936E-0FC6783BB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649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CC8F-072E-4761-8021-297864C47549}" type="datetimeFigureOut">
              <a:rPr lang="en-GB" smtClean="0"/>
              <a:t>07/10/2013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1B6D-808A-4EDB-936E-0FC6783BB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116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CC8F-072E-4761-8021-297864C47549}" type="datetimeFigureOut">
              <a:rPr lang="en-GB" smtClean="0"/>
              <a:t>07/10/2013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1B6D-808A-4EDB-936E-0FC6783BB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038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CC8F-072E-4761-8021-297864C47549}" type="datetimeFigureOut">
              <a:rPr lang="en-GB" smtClean="0"/>
              <a:t>07/10/2013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1B6D-808A-4EDB-936E-0FC6783BB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260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CC8F-072E-4761-8021-297864C47549}" type="datetimeFigureOut">
              <a:rPr lang="en-GB" smtClean="0"/>
              <a:t>07/10/2013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1B6D-808A-4EDB-936E-0FC6783BB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90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CC8F-072E-4761-8021-297864C47549}" type="datetimeFigureOut">
              <a:rPr lang="en-GB" smtClean="0"/>
              <a:t>07/10/2013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1B6D-808A-4EDB-936E-0FC6783BB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107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ECC8F-072E-4761-8021-297864C47549}" type="datetimeFigureOut">
              <a:rPr lang="en-GB" smtClean="0"/>
              <a:t>07/10/2013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A1B6D-808A-4EDB-936E-0FC6783BB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757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d.com/index.php/talks/tim_berners_lee_on_the_next_web.html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://video.ted.com/assets/player/swf/EmbedPlayer.swf?vu=http://video.ted.com/talk/stream/2009/Blank/TimBernersLee_2009-320k.mp4&amp;su=http://images.ted.com/images/ted/tedindex/embed-posters/TimBerners-Lee-2009.embed_thumbnail.jpg&amp;vw=512&amp;vh=288&amp;ap=0&amp;ti=484&amp;lang=eng&amp;introDuration=15330&amp;adDuration=4000&amp;postAdDuration=830&amp;adKeys=talk=tim_berners_lee_on_the_next_web;year=2009;theme=what_s_next_in_tech;event=TED2009;tag=Business;tag=Design;tag=Technology;tag=communication;tag=invention;tag=web;&amp;preAdTag=tconf.ted/embed;tile=1;sz=512x288;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Tim Berners-Lee “inventor” of the web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en-GB" sz="1200" b="1" u="sng" dirty="0" smtClean="0">
                <a:hlinkClick r:id="rId3"/>
              </a:rPr>
              <a:t>http</a:t>
            </a:r>
            <a:r>
              <a:rPr lang="en-GB" sz="1200" b="1" u="sng" dirty="0">
                <a:hlinkClick r:id="rId3"/>
              </a:rPr>
              <a:t>://</a:t>
            </a:r>
            <a:r>
              <a:rPr lang="en-GB" sz="1200" b="1" u="sng" dirty="0" smtClean="0">
                <a:hlinkClick r:id="rId3"/>
              </a:rPr>
              <a:t>www.ted.com/index.php/talks/tim_berners_lee_on_the_next_web.html</a:t>
            </a:r>
            <a:endParaRPr lang="en-GB" sz="1200" b="1" u="sng" dirty="0" smtClean="0"/>
          </a:p>
          <a:p>
            <a:endParaRPr lang="en-GB" dirty="0"/>
          </a:p>
        </p:txBody>
      </p:sp>
      <p:pic>
        <p:nvPicPr>
          <p:cNvPr id="4" name="embed;tile=1;sz=512x288;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115616" y="1484784"/>
            <a:ext cx="6768752" cy="4948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501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effectLst/>
                <a:latin typeface="Lucida Sans"/>
                <a:ea typeface="SimSun"/>
                <a:cs typeface="Arial"/>
              </a:rPr>
              <a:t>technological determinism</a:t>
            </a:r>
            <a:r>
              <a:rPr lang="en-US" sz="4000" dirty="0" smtClean="0">
                <a:effectLst/>
                <a:latin typeface="Lucida Sans"/>
                <a:ea typeface="SimSun"/>
                <a:cs typeface="Arial"/>
              </a:rPr>
              <a:t> 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  <a:latin typeface="Lucida Sans"/>
                <a:ea typeface="SimSun"/>
                <a:cs typeface="Arial"/>
              </a:rPr>
              <a:t>views the web as the product or outcome of scientific advances</a:t>
            </a:r>
          </a:p>
          <a:p>
            <a:r>
              <a:rPr lang="en-US" dirty="0" smtClean="0">
                <a:effectLst/>
                <a:latin typeface="Lucida Sans"/>
                <a:ea typeface="SimSun"/>
                <a:cs typeface="Arial"/>
              </a:rPr>
              <a:t>encourages us to see technology (e.g. the web) as ‘a thing’ (a process of </a:t>
            </a:r>
            <a:r>
              <a:rPr lang="en-US" i="1" dirty="0" smtClean="0">
                <a:effectLst/>
                <a:latin typeface="Lucida Sans"/>
                <a:ea typeface="SimSun"/>
                <a:cs typeface="Arial"/>
              </a:rPr>
              <a:t>reification</a:t>
            </a:r>
            <a:r>
              <a:rPr lang="en-US" dirty="0" smtClean="0">
                <a:effectLst/>
                <a:latin typeface="Lucida Sans"/>
                <a:ea typeface="SimSun"/>
                <a:cs typeface="Arial"/>
              </a:rPr>
              <a:t>) with effects on society. </a:t>
            </a:r>
            <a:endParaRPr lang="en-GB" dirty="0" smtClean="0">
              <a:effectLst/>
              <a:latin typeface="Times New Roman"/>
              <a:ea typeface="SimSun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398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/>
              <a:t>social shaping</a:t>
            </a:r>
            <a:r>
              <a:rPr lang="en-US" sz="4000" dirty="0" smtClean="0"/>
              <a:t> 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relationship between science and technology is far more messy, contingent and complex. </a:t>
            </a:r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/>
              <a:t>this perspective technologies do not have ‘an essence’ (they are not ‘a thing’, they are not fixed) and our relationship with technologies is </a:t>
            </a:r>
            <a:r>
              <a:rPr lang="en-US" i="1" dirty="0"/>
              <a:t>reciprocal</a:t>
            </a:r>
            <a:r>
              <a:rPr lang="en-US" dirty="0"/>
              <a:t> (we shape the web and the web shapes us). 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415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Task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968552"/>
          </a:xfrm>
        </p:spPr>
        <p:txBody>
          <a:bodyPr>
            <a:noAutofit/>
          </a:bodyPr>
          <a:lstStyle/>
          <a:p>
            <a:r>
              <a:rPr lang="en-US" sz="2400" dirty="0" smtClean="0"/>
              <a:t>Work in </a:t>
            </a:r>
            <a:r>
              <a:rPr lang="en-US" sz="2400" dirty="0" smtClean="0"/>
              <a:t>groups </a:t>
            </a:r>
            <a:r>
              <a:rPr lang="en-US" sz="2400" dirty="0"/>
              <a:t>of </a:t>
            </a:r>
            <a:r>
              <a:rPr lang="en-US" sz="2400" dirty="0" smtClean="0"/>
              <a:t>4 </a:t>
            </a:r>
            <a:r>
              <a:rPr lang="en-US" sz="2400" dirty="0" smtClean="0"/>
              <a:t>- 5</a:t>
            </a:r>
          </a:p>
          <a:p>
            <a:r>
              <a:rPr lang="en-GB" sz="2400" dirty="0" smtClean="0"/>
              <a:t>Create </a:t>
            </a:r>
            <a:r>
              <a:rPr lang="en-GB" sz="2400" dirty="0"/>
              <a:t>timeline/map/picture showing all the things, groups, events and interactions that are implicated in the development of the World Wide Web. This visual representation should be aimed at a general public audience and aim to explain ‘social shaping’  - that the Web did not just happen, nor was it invented by one person but instead is a sociotechnical phenomena  co-created by technology and society. </a:t>
            </a:r>
          </a:p>
          <a:p>
            <a:r>
              <a:rPr lang="en-US" sz="2400" dirty="0" smtClean="0"/>
              <a:t>Flip </a:t>
            </a:r>
            <a:r>
              <a:rPr lang="en-US" sz="2400" dirty="0"/>
              <a:t>chart paper and </a:t>
            </a:r>
            <a:r>
              <a:rPr lang="en-US" sz="2400" dirty="0" smtClean="0"/>
              <a:t>pens </a:t>
            </a:r>
            <a:r>
              <a:rPr lang="en-US" sz="2400" dirty="0"/>
              <a:t>are provided along with </a:t>
            </a:r>
            <a:r>
              <a:rPr lang="en-US" sz="2400" dirty="0" smtClean="0"/>
              <a:t>some ‘prompt </a:t>
            </a:r>
            <a:r>
              <a:rPr lang="en-US" sz="2400" dirty="0"/>
              <a:t>cards’.  </a:t>
            </a:r>
            <a:endParaRPr lang="en-US" sz="2400" dirty="0" smtClean="0"/>
          </a:p>
          <a:p>
            <a:r>
              <a:rPr lang="en-US" sz="2400" dirty="0" smtClean="0"/>
              <a:t>Use </a:t>
            </a:r>
            <a:r>
              <a:rPr lang="en-US" sz="2400" dirty="0"/>
              <a:t>as many of the prompt cards as you wish and </a:t>
            </a:r>
            <a:r>
              <a:rPr lang="en-US" sz="2400" dirty="0" smtClean="0"/>
              <a:t>add other </a:t>
            </a:r>
            <a:r>
              <a:rPr lang="en-US" sz="2400" dirty="0"/>
              <a:t>ideas from your own knowledge (or </a:t>
            </a:r>
            <a:r>
              <a:rPr lang="en-US" sz="2400" dirty="0" smtClean="0"/>
              <a:t>Google)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8896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61662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“The view that technology just changes, either following science or of its own accord, promotes a passive attitude to technological change. It focuses our minds on how to </a:t>
            </a:r>
            <a:r>
              <a:rPr lang="en-US" i="1" dirty="0"/>
              <a:t>adapt</a:t>
            </a:r>
            <a:r>
              <a:rPr lang="en-US" dirty="0"/>
              <a:t> to technological change, not how to </a:t>
            </a:r>
            <a:r>
              <a:rPr lang="en-US" i="1" dirty="0"/>
              <a:t>shape</a:t>
            </a:r>
            <a:r>
              <a:rPr lang="en-US" dirty="0"/>
              <a:t> it. It removes a vital aspect of how we live from the sphere of public discussion, choice, and politics. Precisely because technological determinism is partly right as a theory of society (technology matters not just physically and biologically, but also in our human relations to each other) its deficiency as a theory of technology impoverishes the political life of our societies.” </a:t>
            </a:r>
            <a:endParaRPr lang="en-US" dirty="0" smtClean="0"/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GB" sz="2600" dirty="0" smtClean="0"/>
              <a:t>McKenzie </a:t>
            </a:r>
            <a:r>
              <a:rPr lang="en-GB" sz="2600" dirty="0"/>
              <a:t>D and Wajcman J.  (1999). Introductory essay: the social shaping of technology. In McKenzie D and Wajcman J. </a:t>
            </a:r>
            <a:r>
              <a:rPr lang="en-GB" sz="2600" i="1" dirty="0"/>
              <a:t>The Social Shaping of Technology</a:t>
            </a:r>
            <a:r>
              <a:rPr lang="en-GB" sz="2600" dirty="0"/>
              <a:t> (2</a:t>
            </a:r>
            <a:r>
              <a:rPr lang="en-GB" sz="2600" baseline="30000" dirty="0"/>
              <a:t>nd</a:t>
            </a:r>
            <a:r>
              <a:rPr lang="en-GB" sz="2600" dirty="0"/>
              <a:t> </a:t>
            </a:r>
            <a:r>
              <a:rPr lang="en-GB" sz="2600" dirty="0" err="1"/>
              <a:t>ed</a:t>
            </a:r>
            <a:r>
              <a:rPr lang="en-GB" sz="2600" dirty="0"/>
              <a:t>) Berkshire: Open University </a:t>
            </a:r>
            <a:r>
              <a:rPr lang="en-GB" sz="2600" dirty="0" smtClean="0"/>
              <a:t>Press p</a:t>
            </a:r>
            <a:r>
              <a:rPr lang="en-US" sz="2600" dirty="0" smtClean="0"/>
              <a:t>5 </a:t>
            </a:r>
            <a:endParaRPr lang="en-GB" sz="2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475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368</Words>
  <Application>Microsoft Office PowerPoint</Application>
  <PresentationFormat>On-screen Show (4:3)</PresentationFormat>
  <Paragraphs>16</Paragraphs>
  <Slides>5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Tim Berners-Lee “inventor” of the web </vt:lpstr>
      <vt:lpstr>technological determinism </vt:lpstr>
      <vt:lpstr>social shaping </vt:lpstr>
      <vt:lpstr>Task </vt:lpstr>
      <vt:lpstr>PowerPoint Presentation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Pope C.J.</dc:creator>
  <cp:lastModifiedBy>Pope C.J.</cp:lastModifiedBy>
  <cp:revision>4</cp:revision>
  <dcterms:created xsi:type="dcterms:W3CDTF">2011-10-10T14:35:07Z</dcterms:created>
  <dcterms:modified xsi:type="dcterms:W3CDTF">2013-10-07T17:36:02Z</dcterms:modified>
</cp:coreProperties>
</file>