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42"/>
  </p:notesMasterIdLst>
  <p:sldIdLst>
    <p:sldId id="256" r:id="rId2"/>
    <p:sldId id="272" r:id="rId3"/>
    <p:sldId id="273" r:id="rId4"/>
    <p:sldId id="274" r:id="rId5"/>
    <p:sldId id="275" r:id="rId6"/>
    <p:sldId id="288" r:id="rId7"/>
    <p:sldId id="279" r:id="rId8"/>
    <p:sldId id="295" r:id="rId9"/>
    <p:sldId id="280" r:id="rId10"/>
    <p:sldId id="291" r:id="rId11"/>
    <p:sldId id="289" r:id="rId12"/>
    <p:sldId id="290" r:id="rId13"/>
    <p:sldId id="283" r:id="rId14"/>
    <p:sldId id="284" r:id="rId15"/>
    <p:sldId id="285" r:id="rId16"/>
    <p:sldId id="286" r:id="rId17"/>
    <p:sldId id="287" r:id="rId18"/>
    <p:sldId id="277" r:id="rId19"/>
    <p:sldId id="292" r:id="rId20"/>
    <p:sldId id="270" r:id="rId21"/>
    <p:sldId id="306" r:id="rId22"/>
    <p:sldId id="294" r:id="rId23"/>
    <p:sldId id="296" r:id="rId24"/>
    <p:sldId id="297" r:id="rId25"/>
    <p:sldId id="298" r:id="rId26"/>
    <p:sldId id="299" r:id="rId27"/>
    <p:sldId id="300" r:id="rId28"/>
    <p:sldId id="276" r:id="rId29"/>
    <p:sldId id="262" r:id="rId30"/>
    <p:sldId id="307" r:id="rId31"/>
    <p:sldId id="293" r:id="rId32"/>
    <p:sldId id="301" r:id="rId33"/>
    <p:sldId id="302" r:id="rId34"/>
    <p:sldId id="303" r:id="rId35"/>
    <p:sldId id="304" r:id="rId36"/>
    <p:sldId id="305" r:id="rId37"/>
    <p:sldId id="333" r:id="rId38"/>
    <p:sldId id="334" r:id="rId39"/>
    <p:sldId id="332" r:id="rId40"/>
    <p:sldId id="335"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124" autoAdjust="0"/>
  </p:normalViewPr>
  <p:slideViewPr>
    <p:cSldViewPr snapToGrid="0" snapToObjects="1" showGuides="1">
      <p:cViewPr varScale="1">
        <p:scale>
          <a:sx n="61" d="100"/>
          <a:sy n="61" d="100"/>
        </p:scale>
        <p:origin x="-704" y="-120"/>
      </p:cViewPr>
      <p:guideLst>
        <p:guide orient="horz" pos="1321"/>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0E2CD2-2C11-374C-AD0D-AD62ED9710F5}" type="datetimeFigureOut">
              <a:rPr lang="en-US" smtClean="0"/>
              <a:t>04/10/2013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C2992A-B5F0-5A43-8A93-7500E647BA88}" type="slidenum">
              <a:rPr lang="en-US" smtClean="0"/>
              <a:t>‹#›</a:t>
            </a:fld>
            <a:endParaRPr lang="en-US"/>
          </a:p>
        </p:txBody>
      </p:sp>
    </p:spTree>
    <p:extLst>
      <p:ext uri="{BB962C8B-B14F-4D97-AF65-F5344CB8AC3E}">
        <p14:creationId xmlns:p14="http://schemas.microsoft.com/office/powerpoint/2010/main" val="27507713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C1BF2E-ED20-0F42-B096-E9CC55F351D0}" type="slidenum">
              <a:rPr lang="en-US" smtClean="0"/>
              <a:t>14</a:t>
            </a:fld>
            <a:endParaRPr lang="en-US"/>
          </a:p>
        </p:txBody>
      </p:sp>
    </p:spTree>
    <p:extLst>
      <p:ext uri="{BB962C8B-B14F-4D97-AF65-F5344CB8AC3E}">
        <p14:creationId xmlns:p14="http://schemas.microsoft.com/office/powerpoint/2010/main" val="600564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C1BF2E-ED20-0F42-B096-E9CC55F351D0}" type="slidenum">
              <a:rPr lang="en-US" smtClean="0"/>
              <a:t>15</a:t>
            </a:fld>
            <a:endParaRPr lang="en-US"/>
          </a:p>
        </p:txBody>
      </p:sp>
    </p:spTree>
    <p:extLst>
      <p:ext uri="{BB962C8B-B14F-4D97-AF65-F5344CB8AC3E}">
        <p14:creationId xmlns:p14="http://schemas.microsoft.com/office/powerpoint/2010/main" val="321392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Forward reference to REST</a:t>
            </a:r>
          </a:p>
          <a:p>
            <a:endParaRPr lang="en-US" dirty="0"/>
          </a:p>
        </p:txBody>
      </p:sp>
      <p:sp>
        <p:nvSpPr>
          <p:cNvPr id="4" name="Slide Number Placeholder 3"/>
          <p:cNvSpPr>
            <a:spLocks noGrp="1"/>
          </p:cNvSpPr>
          <p:nvPr>
            <p:ph type="sldNum" sz="quarter" idx="10"/>
          </p:nvPr>
        </p:nvSpPr>
        <p:spPr/>
        <p:txBody>
          <a:bodyPr/>
          <a:lstStyle/>
          <a:p>
            <a:fld id="{91C2992A-B5F0-5A43-8A93-7500E647BA88}" type="slidenum">
              <a:rPr lang="en-US" smtClean="0"/>
              <a:t>24</a:t>
            </a:fld>
            <a:endParaRPr lang="en-US"/>
          </a:p>
        </p:txBody>
      </p:sp>
    </p:spTree>
    <p:extLst>
      <p:ext uri="{BB962C8B-B14F-4D97-AF65-F5344CB8AC3E}">
        <p14:creationId xmlns:p14="http://schemas.microsoft.com/office/powerpoint/2010/main" val="2541271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Forward reference to REST</a:t>
            </a:r>
          </a:p>
          <a:p>
            <a:endParaRPr lang="en-US" dirty="0"/>
          </a:p>
        </p:txBody>
      </p:sp>
      <p:sp>
        <p:nvSpPr>
          <p:cNvPr id="4" name="Slide Number Placeholder 3"/>
          <p:cNvSpPr>
            <a:spLocks noGrp="1"/>
          </p:cNvSpPr>
          <p:nvPr>
            <p:ph type="sldNum" sz="quarter" idx="10"/>
          </p:nvPr>
        </p:nvSpPr>
        <p:spPr/>
        <p:txBody>
          <a:bodyPr/>
          <a:lstStyle/>
          <a:p>
            <a:fld id="{91C2992A-B5F0-5A43-8A93-7500E647BA88}" type="slidenum">
              <a:rPr lang="en-US" smtClean="0"/>
              <a:t>25</a:t>
            </a:fld>
            <a:endParaRPr lang="en-US"/>
          </a:p>
        </p:txBody>
      </p:sp>
    </p:spTree>
    <p:extLst>
      <p:ext uri="{BB962C8B-B14F-4D97-AF65-F5344CB8AC3E}">
        <p14:creationId xmlns:p14="http://schemas.microsoft.com/office/powerpoint/2010/main" val="1273335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C2992A-B5F0-5A43-8A93-7500E647BA88}" type="slidenum">
              <a:rPr lang="en-US" smtClean="0"/>
              <a:t>26</a:t>
            </a:fld>
            <a:endParaRPr lang="en-US"/>
          </a:p>
        </p:txBody>
      </p:sp>
    </p:spTree>
    <p:extLst>
      <p:ext uri="{BB962C8B-B14F-4D97-AF65-F5344CB8AC3E}">
        <p14:creationId xmlns:p14="http://schemas.microsoft.com/office/powerpoint/2010/main" val="3207200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Forward reference to REST</a:t>
            </a:r>
            <a:endParaRPr lang="en-US" dirty="0"/>
          </a:p>
        </p:txBody>
      </p:sp>
      <p:sp>
        <p:nvSpPr>
          <p:cNvPr id="4" name="Slide Number Placeholder 3"/>
          <p:cNvSpPr>
            <a:spLocks noGrp="1"/>
          </p:cNvSpPr>
          <p:nvPr>
            <p:ph type="sldNum" sz="quarter" idx="10"/>
          </p:nvPr>
        </p:nvSpPr>
        <p:spPr/>
        <p:txBody>
          <a:bodyPr/>
          <a:lstStyle/>
          <a:p>
            <a:fld id="{91C2992A-B5F0-5A43-8A93-7500E647BA88}" type="slidenum">
              <a:rPr lang="en-US" smtClean="0"/>
              <a:t>27</a:t>
            </a:fld>
            <a:endParaRPr lang="en-US"/>
          </a:p>
        </p:txBody>
      </p:sp>
    </p:spTree>
    <p:extLst>
      <p:ext uri="{BB962C8B-B14F-4D97-AF65-F5344CB8AC3E}">
        <p14:creationId xmlns:p14="http://schemas.microsoft.com/office/powerpoint/2010/main" val="14895099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stateless – no client context stored on server</a:t>
            </a:r>
          </a:p>
          <a:p>
            <a:r>
              <a:rPr lang="en-US" dirty="0" smtClean="0"/>
              <a:t>cacheable – responses may be cached</a:t>
            </a:r>
          </a:p>
          <a:p>
            <a:r>
              <a:rPr lang="en-US" dirty="0" smtClean="0"/>
              <a:t>layered – intermediaries are transparent</a:t>
            </a:r>
          </a:p>
          <a:p>
            <a:r>
              <a:rPr lang="en-US" dirty="0" smtClean="0"/>
              <a:t>uniform interface – resources, manipulation</a:t>
            </a:r>
            <a:r>
              <a:rPr lang="en-US" baseline="0" dirty="0" smtClean="0"/>
              <a:t> through </a:t>
            </a:r>
            <a:r>
              <a:rPr lang="en-US" dirty="0" smtClean="0"/>
              <a:t>representations, self-descriptive messages, HATEOAS</a:t>
            </a:r>
            <a:endParaRPr lang="en-US" dirty="0"/>
          </a:p>
        </p:txBody>
      </p:sp>
      <p:sp>
        <p:nvSpPr>
          <p:cNvPr id="4" name="Slide Number Placeholder 3"/>
          <p:cNvSpPr>
            <a:spLocks noGrp="1"/>
          </p:cNvSpPr>
          <p:nvPr>
            <p:ph type="sldNum" sz="quarter" idx="10"/>
          </p:nvPr>
        </p:nvSpPr>
        <p:spPr/>
        <p:txBody>
          <a:bodyPr/>
          <a:lstStyle/>
          <a:p>
            <a:fld id="{91C2992A-B5F0-5A43-8A93-7500E647BA88}" type="slidenum">
              <a:rPr lang="en-US" smtClean="0"/>
              <a:t>38</a:t>
            </a:fld>
            <a:endParaRPr lang="en-US"/>
          </a:p>
        </p:txBody>
      </p:sp>
    </p:spTree>
    <p:extLst>
      <p:ext uri="{BB962C8B-B14F-4D97-AF65-F5344CB8AC3E}">
        <p14:creationId xmlns:p14="http://schemas.microsoft.com/office/powerpoint/2010/main" val="1668529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323999" y="1700213"/>
            <a:ext cx="8496000" cy="2160587"/>
          </a:xfrm>
        </p:spPr>
        <p:txBody>
          <a:bodyPr lIns="91440" anchor="b"/>
          <a:lstStyle>
            <a:lvl1pPr algn="l">
              <a:defRPr sz="72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324000" y="3860800"/>
            <a:ext cx="8496000" cy="1946275"/>
          </a:xfrm>
        </p:spPr>
        <p:txBody>
          <a:bodyPr lIns="91440"/>
          <a:lstStyle>
            <a:lvl1pPr marL="0" indent="0">
              <a:buFontTx/>
              <a:buNone/>
              <a:defRPr sz="3600">
                <a:solidFill>
                  <a:srgbClr val="B1D3D6"/>
                </a:solidFill>
              </a:defRPr>
            </a:lvl1pPr>
          </a:lstStyle>
          <a:p>
            <a:r>
              <a:rPr lang="en-GB" smtClean="0"/>
              <a:t>Click to edit Master subtitle style</a:t>
            </a:r>
            <a:endParaRPr lang="en-GB" dirty="0"/>
          </a:p>
        </p:txBody>
      </p:sp>
      <p:pic>
        <p:nvPicPr>
          <p:cNvPr id="5"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51550" y="381000"/>
            <a:ext cx="2695575" cy="58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 Placeholder 18"/>
          <p:cNvSpPr>
            <a:spLocks noGrp="1"/>
          </p:cNvSpPr>
          <p:nvPr>
            <p:ph type="body" sz="quarter" idx="10" hasCustomPrompt="1"/>
          </p:nvPr>
        </p:nvSpPr>
        <p:spPr>
          <a:xfrm>
            <a:off x="324000" y="5807075"/>
            <a:ext cx="8496000" cy="882860"/>
          </a:xfrm>
        </p:spPr>
        <p:txBody>
          <a:bodyPr/>
          <a:lstStyle>
            <a:lvl1pPr marL="90000" indent="0">
              <a:spcAft>
                <a:spcPts val="0"/>
              </a:spcAft>
              <a:buNone/>
              <a:defRPr sz="2000" baseline="0">
                <a:solidFill>
                  <a:srgbClr val="B1D3D6"/>
                </a:solidFill>
              </a:defRPr>
            </a:lvl1pPr>
          </a:lstStyle>
          <a:p>
            <a:pPr lvl="0"/>
            <a:r>
              <a:rPr lang="en-US" dirty="0" smtClean="0"/>
              <a:t>Click to add author </a:t>
            </a:r>
            <a:br>
              <a:rPr lang="en-US" dirty="0" smtClean="0"/>
            </a:br>
            <a:r>
              <a:rPr lang="en-US" dirty="0" smtClean="0"/>
              <a:t>and date</a:t>
            </a:r>
          </a:p>
        </p:txBody>
      </p:sp>
      <p:pic>
        <p:nvPicPr>
          <p:cNvPr id="6" name="Picture 5" descr="Electronics_and_Computer_Science_BLACK-2.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3999" y="381000"/>
            <a:ext cx="2163119" cy="5842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sz="3200"/>
            </a:lvl1pPr>
          </a:lstStyle>
          <a:p>
            <a:r>
              <a:rPr lang="en-GB" smtClean="0"/>
              <a:t>Click to edit Master title style</a:t>
            </a:r>
            <a:endParaRPr lang="en-US" dirty="0"/>
          </a:p>
        </p:txBody>
      </p:sp>
      <p:sp>
        <p:nvSpPr>
          <p:cNvPr id="10" name="Date Placeholder 9"/>
          <p:cNvSpPr>
            <a:spLocks noGrp="1"/>
          </p:cNvSpPr>
          <p:nvPr>
            <p:ph type="dt" sz="half" idx="10"/>
          </p:nvPr>
        </p:nvSpPr>
        <p:spPr/>
        <p:txBody>
          <a:bodyPr/>
          <a:lstStyle/>
          <a:p>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3AC6681-E0FD-2C4C-B392-04A572FD2AAE}" type="slidenum">
              <a:rPr lang="en-US" smtClean="0"/>
              <a:pPr/>
              <a:t>‹#›</a:t>
            </a:fld>
            <a:endParaRPr lang="en-US" dirty="0"/>
          </a:p>
        </p:txBody>
      </p:sp>
      <p:sp>
        <p:nvSpPr>
          <p:cNvPr id="13" name="Rectangle 3"/>
          <p:cNvSpPr>
            <a:spLocks noGrp="1" noChangeArrowheads="1"/>
          </p:cNvSpPr>
          <p:nvPr>
            <p:ph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000" y="1700214"/>
            <a:ext cx="8496000" cy="4113268"/>
          </a:xfrm>
        </p:spPr>
        <p:txBody>
          <a:bodyPr anchor="ctr"/>
          <a:lstStyle>
            <a:lvl1pPr algn="r">
              <a:defRPr sz="7200" b="0" i="0" cap="none">
                <a:solidFill>
                  <a:schemeClr val="bg1"/>
                </a:solidFill>
              </a:defRPr>
            </a:lvl1pPr>
          </a:lstStyle>
          <a:p>
            <a:r>
              <a:rPr lang="en-GB" smtClean="0"/>
              <a:t>Click to edit Master title style</a:t>
            </a:r>
            <a:endParaRPr lang="en-US" dirty="0"/>
          </a:p>
        </p:txBody>
      </p:sp>
      <p:pic>
        <p:nvPicPr>
          <p:cNvPr id="9"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8925" y="381000"/>
            <a:ext cx="2139950" cy="46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0" y="0"/>
            <a:ext cx="9144000" cy="6858000"/>
          </a:xfrm>
        </p:spPr>
        <p:txBody>
          <a:bodyPr/>
          <a:lstStyle>
            <a:lvl1pPr marL="90000" indent="0">
              <a:buNone/>
              <a:defRPr>
                <a:solidFill>
                  <a:srgbClr val="FFFFFF"/>
                </a:solidFill>
              </a:defRPr>
            </a:lvl1pPr>
          </a:lstStyle>
          <a:p>
            <a:r>
              <a:rPr lang="en-GB" smtClean="0"/>
              <a:t>Drag picture to placeholder or click icon to add</a:t>
            </a:r>
            <a:endParaRPr lang="en-US" dirty="0"/>
          </a:p>
        </p:txBody>
      </p:sp>
      <p:sp>
        <p:nvSpPr>
          <p:cNvPr id="2" name="Title 1"/>
          <p:cNvSpPr>
            <a:spLocks noGrp="1"/>
          </p:cNvSpPr>
          <p:nvPr>
            <p:ph type="title"/>
          </p:nvPr>
        </p:nvSpPr>
        <p:spPr>
          <a:xfrm>
            <a:off x="324000" y="4406900"/>
            <a:ext cx="8496000" cy="1362075"/>
          </a:xfrm>
          <a:effectLst>
            <a:outerShdw blurRad="76200" dist="12700" dir="2700000" algn="tl" rotWithShape="0">
              <a:prstClr val="black"/>
            </a:outerShdw>
          </a:effectLst>
        </p:spPr>
        <p:txBody>
          <a:bodyPr/>
          <a:lstStyle>
            <a:lvl1pPr algn="l">
              <a:defRPr sz="4800" b="0" i="0" cap="none">
                <a:solidFill>
                  <a:srgbClr val="FFFFFF"/>
                </a:solidFill>
              </a:defRPr>
            </a:lvl1pPr>
          </a:lstStyle>
          <a:p>
            <a:r>
              <a:rPr lang="en-GB" smtClean="0"/>
              <a:t>Click to edit Master title style</a:t>
            </a:r>
            <a:endParaRPr lang="en-US" dirty="0"/>
          </a:p>
        </p:txBody>
      </p:sp>
      <p:sp>
        <p:nvSpPr>
          <p:cNvPr id="5" name="Text Placeholder 2"/>
          <p:cNvSpPr>
            <a:spLocks noGrp="1"/>
          </p:cNvSpPr>
          <p:nvPr>
            <p:ph type="body" idx="1" hasCustomPrompt="1"/>
          </p:nvPr>
        </p:nvSpPr>
        <p:spPr>
          <a:xfrm>
            <a:off x="324000" y="5768975"/>
            <a:ext cx="8496000" cy="395288"/>
          </a:xfrm>
          <a:effectLst>
            <a:outerShdw blurRad="76200" dist="12700" dir="2700000" algn="tl" rotWithShape="0">
              <a:prstClr val="black"/>
            </a:outerShdw>
          </a:effectLst>
        </p:spPr>
        <p:txBody>
          <a:bodyPr anchor="b"/>
          <a:lstStyle>
            <a:lvl1pPr marL="0" indent="0">
              <a:buNone/>
              <a:defRPr sz="1600" b="1">
                <a:solidFill>
                  <a:srgbClr val="FFFFF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URI</a:t>
            </a:r>
          </a:p>
        </p:txBody>
      </p:sp>
    </p:spTree>
    <p:extLst>
      <p:ext uri="{BB962C8B-B14F-4D97-AF65-F5344CB8AC3E}">
        <p14:creationId xmlns:p14="http://schemas.microsoft.com/office/powerpoint/2010/main" val="285055712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682750"/>
            <a:ext cx="40956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682750"/>
            <a:ext cx="40956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1"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2" name="Footer Placeholder 11"/>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682750"/>
            <a:ext cx="4095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24000" y="2322511"/>
            <a:ext cx="4095600" cy="3849689"/>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682750"/>
            <a:ext cx="4094164"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2322511"/>
            <a:ext cx="4094164" cy="384969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2"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13" name="Date Placeholder 12"/>
          <p:cNvSpPr>
            <a:spLocks noGrp="1"/>
          </p:cNvSpPr>
          <p:nvPr>
            <p:ph type="dt" sz="half" idx="10"/>
          </p:nvPr>
        </p:nvSpPr>
        <p:spPr/>
        <p:txBody>
          <a:bodyPr/>
          <a:lstStyle/>
          <a:p>
            <a:endParaRPr lang="en-US" dirty="0"/>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000" y="1682750"/>
            <a:ext cx="8496000" cy="4489450"/>
          </a:xfrm>
        </p:spPr>
        <p:txBody>
          <a:bodyPr/>
          <a:lstStyle/>
          <a:p>
            <a:pPr lvl="0"/>
            <a:r>
              <a:rPr lang="en-GB" noProof="0" smtClean="0"/>
              <a:t>Click icon to add table</a:t>
            </a:r>
            <a:endParaRPr lang="en-US" noProof="0" dirty="0" smtClean="0"/>
          </a:p>
        </p:txBody>
      </p:sp>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6" name="Date Placeholder 5"/>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4000" y="900000"/>
            <a:ext cx="84960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24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endParaRPr lang="en-US" dirty="0"/>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dirty="0"/>
          </a:p>
        </p:txBody>
      </p:sp>
      <p:sp>
        <p:nvSpPr>
          <p:cNvPr id="1030" name="Rectangle 6"/>
          <p:cNvSpPr>
            <a:spLocks noGrp="1" noChangeArrowheads="1"/>
          </p:cNvSpPr>
          <p:nvPr>
            <p:ph type="sldNum" sz="quarter" idx="4"/>
          </p:nvPr>
        </p:nvSpPr>
        <p:spPr bwMode="auto">
          <a:xfrm>
            <a:off x="7067400" y="6316662"/>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03AC6681-E0FD-2C4C-B392-04A572FD2A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51" r:id="rId4"/>
    <p:sldLayoutId id="2147483742" r:id="rId5"/>
    <p:sldLayoutId id="2147483743" r:id="rId6"/>
    <p:sldLayoutId id="2147483750" r:id="rId7"/>
    <p:sldLayoutId id="2147483744" r:id="rId8"/>
    <p:sldLayoutId id="2147483745" r:id="rId9"/>
  </p:sldLayoutIdLst>
  <p:hf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174625" indent="-174625" algn="l" rtl="0" eaLnBrk="1" fontAlgn="base" hangingPunct="1">
        <a:spcBef>
          <a:spcPct val="0"/>
        </a:spcBef>
        <a:spcAft>
          <a:spcPts val="1800"/>
        </a:spcAft>
        <a:buFont typeface="Arial"/>
        <a:buChar char="•"/>
        <a:defRPr sz="2400">
          <a:solidFill>
            <a:schemeClr val="tx1"/>
          </a:solidFill>
          <a:latin typeface="+mn-lt"/>
          <a:ea typeface="+mn-ea"/>
          <a:cs typeface="+mn-cs"/>
        </a:defRPr>
      </a:lvl1pPr>
      <a:lvl2pPr marL="449263" indent="-176213" algn="l" rtl="0" eaLnBrk="1" fontAlgn="base" hangingPunct="1">
        <a:spcBef>
          <a:spcPct val="0"/>
        </a:spcBef>
        <a:spcAft>
          <a:spcPts val="1200"/>
        </a:spcAft>
        <a:buFont typeface="Lucida Grande"/>
        <a:buChar char="-"/>
        <a:defRPr sz="2000">
          <a:solidFill>
            <a:schemeClr val="tx1"/>
          </a:solidFill>
          <a:latin typeface="+mn-lt"/>
          <a:ea typeface="+mn-ea"/>
        </a:defRPr>
      </a:lvl2pPr>
      <a:lvl3pPr marL="722313" indent="-185738" algn="l" rtl="0" eaLnBrk="1" fontAlgn="base" hangingPunct="1">
        <a:spcBef>
          <a:spcPct val="0"/>
        </a:spcBef>
        <a:spcAft>
          <a:spcPts val="1200"/>
        </a:spcAft>
        <a:buFont typeface="Lucida Grande"/>
        <a:buChar char="-"/>
        <a:defRPr sz="2000">
          <a:solidFill>
            <a:schemeClr val="tx1"/>
          </a:solidFill>
          <a:latin typeface="+mn-lt"/>
          <a:ea typeface="+mn-ea"/>
        </a:defRPr>
      </a:lvl3pPr>
      <a:lvl4pPr marL="985838" indent="-176213" algn="l" rtl="0" eaLnBrk="1" fontAlgn="base" hangingPunct="1">
        <a:spcBef>
          <a:spcPct val="0"/>
        </a:spcBef>
        <a:spcAft>
          <a:spcPts val="1200"/>
        </a:spcAft>
        <a:buFont typeface="Lucida Grande"/>
        <a:buChar char="-"/>
        <a:defRPr sz="2000">
          <a:solidFill>
            <a:schemeClr val="tx1"/>
          </a:solidFill>
          <a:latin typeface="+mn-lt"/>
          <a:ea typeface="+mn-ea"/>
        </a:defRPr>
      </a:lvl4pPr>
      <a:lvl5pPr marL="1258888" indent="-185738" algn="l" rtl="0" eaLnBrk="1" fontAlgn="base" hangingPunct="1">
        <a:spcBef>
          <a:spcPct val="0"/>
        </a:spcBef>
        <a:spcAft>
          <a:spcPts val="1200"/>
        </a:spcAft>
        <a:buFont typeface="Lucida Grande"/>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dirty="0" smtClean="0"/>
              <a:t>The Architecture of the World Wide Web</a:t>
            </a:r>
            <a:endParaRPr lang="en-US" sz="6000" dirty="0"/>
          </a:p>
        </p:txBody>
      </p:sp>
      <p:sp>
        <p:nvSpPr>
          <p:cNvPr id="3" name="Subtitle 2"/>
          <p:cNvSpPr>
            <a:spLocks noGrp="1"/>
          </p:cNvSpPr>
          <p:nvPr>
            <p:ph type="subTitle" idx="1"/>
          </p:nvPr>
        </p:nvSpPr>
        <p:spPr/>
        <p:txBody>
          <a:bodyPr/>
          <a:lstStyle/>
          <a:p>
            <a:r>
              <a:rPr lang="en-US" dirty="0" smtClean="0"/>
              <a:t>COMP6017 Topics on Web Services</a:t>
            </a:r>
            <a:endParaRPr lang="en-US" dirty="0"/>
          </a:p>
        </p:txBody>
      </p:sp>
      <p:sp>
        <p:nvSpPr>
          <p:cNvPr id="4" name="Text Placeholder 3"/>
          <p:cNvSpPr>
            <a:spLocks noGrp="1"/>
          </p:cNvSpPr>
          <p:nvPr>
            <p:ph type="body" sz="quarter" idx="10"/>
          </p:nvPr>
        </p:nvSpPr>
        <p:spPr/>
        <p:txBody>
          <a:bodyPr/>
          <a:lstStyle/>
          <a:p>
            <a:r>
              <a:rPr lang="en-US" dirty="0" err="1" smtClean="0"/>
              <a:t>Dr</a:t>
            </a:r>
            <a:r>
              <a:rPr lang="en-US" dirty="0" smtClean="0"/>
              <a:t> Nicholas Gibbins – </a:t>
            </a:r>
            <a:r>
              <a:rPr lang="en-US" dirty="0" err="1" smtClean="0"/>
              <a:t>nmg@ecs.soton.ac.uk</a:t>
            </a:r>
            <a:endParaRPr lang="en-US" dirty="0" smtClean="0"/>
          </a:p>
          <a:p>
            <a:r>
              <a:rPr lang="en-US" dirty="0" smtClean="0"/>
              <a:t>2013-2014</a:t>
            </a:r>
            <a:endParaRPr lang="en-US" dirty="0"/>
          </a:p>
        </p:txBody>
      </p:sp>
    </p:spTree>
    <p:extLst>
      <p:ext uri="{BB962C8B-B14F-4D97-AF65-F5344CB8AC3E}">
        <p14:creationId xmlns:p14="http://schemas.microsoft.com/office/powerpoint/2010/main" val="106535024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 Schemes and Examples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10</a:t>
            </a:fld>
            <a:endParaRPr lang="en-US" dirty="0"/>
          </a:p>
        </p:txBody>
      </p:sp>
      <p:sp>
        <p:nvSpPr>
          <p:cNvPr id="4" name="Content Placeholder 3"/>
          <p:cNvSpPr>
            <a:spLocks noGrp="1"/>
          </p:cNvSpPr>
          <p:nvPr>
            <p:ph idx="1"/>
          </p:nvPr>
        </p:nvSpPr>
        <p:spPr/>
        <p:txBody>
          <a:bodyPr/>
          <a:lstStyle/>
          <a:p>
            <a:r>
              <a:rPr lang="en-US" dirty="0" smtClean="0"/>
              <a:t>http://</a:t>
            </a:r>
            <a:r>
              <a:rPr lang="en-US" dirty="0" err="1" smtClean="0"/>
              <a:t>www.example.org</a:t>
            </a:r>
            <a:r>
              <a:rPr lang="en-US" dirty="0" smtClean="0"/>
              <a:t>/</a:t>
            </a:r>
          </a:p>
          <a:p>
            <a:r>
              <a:rPr lang="en-US" dirty="0" smtClean="0"/>
              <a:t>http://</a:t>
            </a:r>
            <a:r>
              <a:rPr lang="en-US" dirty="0" err="1" smtClean="0"/>
              <a:t>www.example.org</a:t>
            </a:r>
            <a:r>
              <a:rPr lang="en-US" dirty="0" smtClean="0"/>
              <a:t>/</a:t>
            </a:r>
            <a:r>
              <a:rPr lang="en-US" dirty="0" err="1" smtClean="0"/>
              <a:t>aboutus#staff</a:t>
            </a:r>
            <a:endParaRPr lang="en-US" dirty="0" smtClean="0"/>
          </a:p>
          <a:p>
            <a:r>
              <a:rPr lang="en-US" dirty="0" err="1" smtClean="0"/>
              <a:t>mailto:joe</a:t>
            </a:r>
            <a:r>
              <a:rPr lang="en-US" dirty="0" err="1"/>
              <a:t>@example.org</a:t>
            </a:r>
            <a:endParaRPr lang="en-US" dirty="0"/>
          </a:p>
          <a:p>
            <a:r>
              <a:rPr lang="en-US" dirty="0"/>
              <a:t>ftp://</a:t>
            </a:r>
            <a:r>
              <a:rPr lang="en-US" dirty="0" err="1"/>
              <a:t>example.org</a:t>
            </a:r>
            <a:r>
              <a:rPr lang="en-US" dirty="0"/>
              <a:t>/</a:t>
            </a:r>
            <a:r>
              <a:rPr lang="en-US" dirty="0" err="1"/>
              <a:t>aDirectory</a:t>
            </a:r>
            <a:r>
              <a:rPr lang="en-US" dirty="0"/>
              <a:t>/</a:t>
            </a:r>
            <a:r>
              <a:rPr lang="en-US" dirty="0" err="1"/>
              <a:t>aFile</a:t>
            </a:r>
            <a:endParaRPr lang="en-US" dirty="0"/>
          </a:p>
          <a:p>
            <a:r>
              <a:rPr lang="en-US" dirty="0" err="1"/>
              <a:t>news:comp.infosystems.www</a:t>
            </a:r>
            <a:endParaRPr lang="en-US" dirty="0"/>
          </a:p>
          <a:p>
            <a:r>
              <a:rPr lang="en-US" dirty="0" err="1"/>
              <a:t>tel</a:t>
            </a:r>
            <a:r>
              <a:rPr lang="en-US" dirty="0"/>
              <a:t>:+1-816-555-1212</a:t>
            </a:r>
          </a:p>
          <a:p>
            <a:r>
              <a:rPr lang="en-US" dirty="0" err="1"/>
              <a:t>ldap</a:t>
            </a:r>
            <a:r>
              <a:rPr lang="en-US" dirty="0"/>
              <a:t>://</a:t>
            </a:r>
            <a:r>
              <a:rPr lang="en-US" dirty="0" err="1"/>
              <a:t>ldap.example.org</a:t>
            </a:r>
            <a:r>
              <a:rPr lang="en-US" dirty="0" smtClean="0"/>
              <a:t>/c</a:t>
            </a:r>
            <a:r>
              <a:rPr lang="en-US" dirty="0"/>
              <a:t>=</a:t>
            </a:r>
            <a:r>
              <a:rPr lang="en-US" dirty="0" err="1"/>
              <a:t>GB?objectClass?one</a:t>
            </a:r>
            <a:endParaRPr lang="en-US" dirty="0"/>
          </a:p>
          <a:p>
            <a:r>
              <a:rPr lang="en-US" dirty="0" err="1"/>
              <a:t>urn:oasis:names:tc:entity:xmlns:xml:catalog</a:t>
            </a:r>
            <a:endParaRPr lang="en-US" dirty="0"/>
          </a:p>
          <a:p>
            <a:endParaRPr lang="en-US" dirty="0"/>
          </a:p>
        </p:txBody>
      </p:sp>
    </p:spTree>
    <p:extLst>
      <p:ext uri="{BB962C8B-B14F-4D97-AF65-F5344CB8AC3E}">
        <p14:creationId xmlns:p14="http://schemas.microsoft.com/office/powerpoint/2010/main" val="165078134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Constraint: URIs identify a single resource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11</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Assign </a:t>
            </a:r>
            <a:r>
              <a:rPr lang="en-US" dirty="0"/>
              <a:t>distinct URIs to distinct resources.</a:t>
            </a:r>
          </a:p>
          <a:p>
            <a:pPr lvl="1"/>
            <a:r>
              <a:rPr lang="en-US" dirty="0"/>
              <a:t>Using the same URI to directly identify different resources produces a </a:t>
            </a:r>
            <a:r>
              <a:rPr lang="en-US" i="1" dirty="0"/>
              <a:t>URI collision</a:t>
            </a:r>
            <a:r>
              <a:rPr lang="en-US" dirty="0"/>
              <a:t>. Collision often imposes a cost in communication due to the effort required to resolve ambiguities.</a:t>
            </a:r>
          </a:p>
        </p:txBody>
      </p:sp>
    </p:spTree>
    <p:extLst>
      <p:ext uri="{BB962C8B-B14F-4D97-AF65-F5344CB8AC3E}">
        <p14:creationId xmlns:p14="http://schemas.microsoft.com/office/powerpoint/2010/main" val="205677330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practice: Avoiding URI aliases</a:t>
            </a:r>
          </a:p>
        </p:txBody>
      </p:sp>
      <p:sp>
        <p:nvSpPr>
          <p:cNvPr id="3" name="Slide Number Placeholder 2"/>
          <p:cNvSpPr>
            <a:spLocks noGrp="1"/>
          </p:cNvSpPr>
          <p:nvPr>
            <p:ph type="sldNum" sz="quarter" idx="12"/>
          </p:nvPr>
        </p:nvSpPr>
        <p:spPr/>
        <p:txBody>
          <a:bodyPr/>
          <a:lstStyle/>
          <a:p>
            <a:fld id="{03AC6681-E0FD-2C4C-B392-04A572FD2AAE}" type="slidenum">
              <a:rPr lang="en-US" smtClean="0"/>
              <a:pPr/>
              <a:t>12</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 </a:t>
            </a:r>
            <a:r>
              <a:rPr lang="en-US" dirty="0"/>
              <a:t>URI owner SHOULD NOT associate arbitrarily different URIs with the same resource</a:t>
            </a:r>
            <a:r>
              <a:rPr lang="en-US" dirty="0" smtClean="0"/>
              <a:t>.</a:t>
            </a:r>
          </a:p>
          <a:p>
            <a:pPr lvl="1"/>
            <a:r>
              <a:rPr lang="en-US" dirty="0" smtClean="0"/>
              <a:t>The </a:t>
            </a:r>
            <a:r>
              <a:rPr lang="en-US" dirty="0"/>
              <a:t>value of a given resource can be measured by the number and value </a:t>
            </a:r>
            <a:r>
              <a:rPr lang="en-US" dirty="0" smtClean="0"/>
              <a:t>of </a:t>
            </a:r>
            <a:r>
              <a:rPr lang="en-US" dirty="0"/>
              <a:t>the resources that link to it.</a:t>
            </a:r>
          </a:p>
        </p:txBody>
      </p:sp>
    </p:spTree>
    <p:extLst>
      <p:ext uri="{BB962C8B-B14F-4D97-AF65-F5344CB8AC3E}">
        <p14:creationId xmlns:p14="http://schemas.microsoft.com/office/powerpoint/2010/main" val="80880195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Early Web</a:t>
            </a:r>
            <a:endParaRPr lang="en-US" dirty="0"/>
          </a:p>
        </p:txBody>
      </p:sp>
      <p:sp>
        <p:nvSpPr>
          <p:cNvPr id="6" name="Content Placeholder 5"/>
          <p:cNvSpPr>
            <a:spLocks noGrp="1"/>
          </p:cNvSpPr>
          <p:nvPr>
            <p:ph idx="1"/>
          </p:nvPr>
        </p:nvSpPr>
        <p:spPr/>
        <p:txBody>
          <a:bodyPr/>
          <a:lstStyle/>
          <a:p>
            <a:pPr marL="0" indent="0">
              <a:buNone/>
            </a:pPr>
            <a:r>
              <a:rPr lang="en-US" dirty="0" smtClean="0"/>
              <a:t>Early (pre-1991) documents refer to document naming</a:t>
            </a:r>
          </a:p>
          <a:p>
            <a:pPr lvl="1"/>
            <a:r>
              <a:rPr lang="en-US" dirty="0" smtClean="0"/>
              <a:t>“Name” and “address” used almost synonymously</a:t>
            </a:r>
          </a:p>
          <a:p>
            <a:pPr lvl="1"/>
            <a:r>
              <a:rPr lang="en-US" dirty="0" smtClean="0"/>
              <a:t>“As </a:t>
            </a:r>
            <a:r>
              <a:rPr lang="en-US" dirty="0"/>
              <a:t>many protocols are currently used for information retrieval, the address must be capable of encompassing many protocols, access methods or, indeed, naming </a:t>
            </a:r>
            <a:r>
              <a:rPr lang="en-US" dirty="0" smtClean="0"/>
              <a:t>schemes”</a:t>
            </a:r>
          </a:p>
          <a:p>
            <a:pPr lvl="1"/>
            <a:r>
              <a:rPr lang="en-US" dirty="0"/>
              <a:t>“A hypertext link to a document ought to be specified using the most logical name as opposed to a physical address. This is (almost) the only way of getting over the problem of documents being physically moved. As the naming scheme becomes more abstract, resolving the name becomes less of a simple look-up and more of a search</a:t>
            </a:r>
            <a:r>
              <a:rPr lang="en-US" dirty="0" smtClean="0"/>
              <a:t>.”</a:t>
            </a:r>
          </a:p>
          <a:p>
            <a:pPr marL="0" indent="0">
              <a:buNone/>
            </a:pPr>
            <a:endParaRPr lang="en-US" dirty="0"/>
          </a:p>
        </p:txBody>
      </p:sp>
      <p:sp>
        <p:nvSpPr>
          <p:cNvPr id="7" name="TextBox 6"/>
          <p:cNvSpPr txBox="1"/>
          <p:nvPr/>
        </p:nvSpPr>
        <p:spPr>
          <a:xfrm>
            <a:off x="323528" y="6258798"/>
            <a:ext cx="3873156" cy="338554"/>
          </a:xfrm>
          <a:prstGeom prst="rect">
            <a:avLst/>
          </a:prstGeom>
          <a:noFill/>
        </p:spPr>
        <p:txBody>
          <a:bodyPr wrap="none" lIns="0" rIns="0" rtlCol="0">
            <a:spAutoFit/>
          </a:bodyPr>
          <a:lstStyle/>
          <a:p>
            <a:r>
              <a:rPr lang="en-US" sz="1600" dirty="0">
                <a:cs typeface="Georgia"/>
              </a:rPr>
              <a:t>http://www.w3.org/</a:t>
            </a:r>
            <a:r>
              <a:rPr lang="en-US" sz="1600" dirty="0" err="1">
                <a:cs typeface="Georgia"/>
              </a:rPr>
              <a:t>DesignIssues</a:t>
            </a:r>
            <a:r>
              <a:rPr lang="en-US" sz="1600" dirty="0">
                <a:cs typeface="Georgia"/>
              </a:rPr>
              <a:t>/Naming</a:t>
            </a:r>
            <a:endParaRPr lang="en-US" sz="1600" dirty="0">
              <a:latin typeface="Georgia"/>
              <a:cs typeface="Georgia"/>
            </a:endParaRPr>
          </a:p>
        </p:txBody>
      </p:sp>
    </p:spTree>
    <p:extLst>
      <p:ext uri="{BB962C8B-B14F-4D97-AF65-F5344CB8AC3E}">
        <p14:creationId xmlns:p14="http://schemas.microsoft.com/office/powerpoint/2010/main" val="12991627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Classical View</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14</a:t>
            </a:fld>
            <a:endParaRPr lang="en-US" dirty="0"/>
          </a:p>
        </p:txBody>
      </p:sp>
      <p:sp>
        <p:nvSpPr>
          <p:cNvPr id="4" name="Content Placeholder 3"/>
          <p:cNvSpPr>
            <a:spLocks noGrp="1"/>
          </p:cNvSpPr>
          <p:nvPr>
            <p:ph idx="1"/>
          </p:nvPr>
        </p:nvSpPr>
        <p:spPr/>
        <p:txBody>
          <a:bodyPr/>
          <a:lstStyle/>
          <a:p>
            <a:pPr marL="0" indent="0">
              <a:buNone/>
            </a:pPr>
            <a:r>
              <a:rPr lang="en-US" dirty="0" smtClean="0"/>
              <a:t>Early to mid-90s web specs distinguished between:</a:t>
            </a:r>
          </a:p>
          <a:p>
            <a:r>
              <a:rPr lang="en-US" dirty="0" smtClean="0"/>
              <a:t>Resource locations (URLs)</a:t>
            </a:r>
          </a:p>
          <a:p>
            <a:pPr lvl="1"/>
            <a:r>
              <a:rPr lang="en-US" dirty="0" smtClean="0"/>
              <a:t>Often associated with network protocols (http, ftp, telnet)</a:t>
            </a:r>
          </a:p>
          <a:p>
            <a:r>
              <a:rPr lang="en-US" dirty="0" smtClean="0"/>
              <a:t>Resource names (URNs)</a:t>
            </a:r>
          </a:p>
          <a:p>
            <a:pPr lvl="1"/>
            <a:r>
              <a:rPr lang="en-US" dirty="0"/>
              <a:t>I</a:t>
            </a:r>
            <a:r>
              <a:rPr lang="en-US" dirty="0" smtClean="0"/>
              <a:t>ndependent of location (e.g. </a:t>
            </a:r>
            <a:r>
              <a:rPr lang="en-US" dirty="0" err="1" smtClean="0"/>
              <a:t>isbn</a:t>
            </a:r>
            <a:r>
              <a:rPr lang="en-US" dirty="0" smtClean="0"/>
              <a:t>)</a:t>
            </a:r>
          </a:p>
          <a:p>
            <a:r>
              <a:rPr lang="en-US" dirty="0" smtClean="0"/>
              <a:t>Resource identifiers (URIs)</a:t>
            </a:r>
          </a:p>
          <a:p>
            <a:pPr lvl="1"/>
            <a:r>
              <a:rPr lang="en-US" dirty="0" smtClean="0"/>
              <a:t>Union of the above, possibly also including other classes (URCs, </a:t>
            </a:r>
            <a:r>
              <a:rPr lang="en-US" dirty="0" err="1" smtClean="0"/>
              <a:t>etc</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293424096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Classical View</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15</a:t>
            </a:fld>
            <a:endParaRPr lang="en-US" dirty="0"/>
          </a:p>
        </p:txBody>
      </p:sp>
      <p:sp>
        <p:nvSpPr>
          <p:cNvPr id="6" name="Oval 5"/>
          <p:cNvSpPr/>
          <p:nvPr/>
        </p:nvSpPr>
        <p:spPr bwMode="auto">
          <a:xfrm>
            <a:off x="974338" y="2288281"/>
            <a:ext cx="7203534" cy="3569281"/>
          </a:xfrm>
          <a:prstGeom prst="ellipse">
            <a:avLst/>
          </a:prstGeom>
          <a:solidFill>
            <a:schemeClr val="bg2">
              <a:lumMod val="20000"/>
              <a:lumOff val="80000"/>
            </a:schemeClr>
          </a:solidFill>
          <a:ln w="28575" cap="flat" cmpd="sng" algn="ctr">
            <a:solidFill>
              <a:srgbClr val="000000"/>
            </a:solidFill>
            <a:prstDash val="solid"/>
            <a:round/>
            <a:headEnd type="none" w="med" len="med"/>
            <a:tailEnd type="none" w="med" len="med"/>
          </a:ln>
          <a:effectLst>
            <a:outerShdw blurRad="50800" dist="38100" dir="2700000" algn="tl" rotWithShape="0">
              <a:prstClr val="black">
                <a:alpha val="40000"/>
              </a:prstClr>
            </a:outerShdw>
          </a:effectLst>
        </p:spPr>
        <p:txBody>
          <a:bodyPr vert="horz" wrap="none" lIns="91440" tIns="45720" rIns="91440" bIns="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w="38100" cmpd="sng">
                <a:solidFill>
                  <a:schemeClr val="tx1"/>
                </a:solid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1379400" y="2638640"/>
            <a:ext cx="6480124" cy="2878630"/>
          </a:xfrm>
          <a:prstGeom prst="ellipse">
            <a:avLst/>
          </a:prstGeom>
          <a:solidFill>
            <a:schemeClr val="bg2">
              <a:lumMod val="20000"/>
              <a:lumOff val="80000"/>
            </a:schemeClr>
          </a:solidFill>
          <a:ln w="28575" cap="flat" cmpd="sng" algn="ctr">
            <a:solidFill>
              <a:srgbClr val="000000"/>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w="38100" cmpd="sng">
                <a:solidFill>
                  <a:srgbClr val="000000"/>
                </a:solid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0" name="Straight Connector 9"/>
          <p:cNvCxnSpPr>
            <a:stCxn id="8" idx="0"/>
            <a:endCxn id="8" idx="4"/>
          </p:cNvCxnSpPr>
          <p:nvPr/>
        </p:nvCxnSpPr>
        <p:spPr bwMode="auto">
          <a:xfrm>
            <a:off x="4619462" y="2638640"/>
            <a:ext cx="0" cy="2878630"/>
          </a:xfrm>
          <a:prstGeom prst="line">
            <a:avLst/>
          </a:prstGeom>
          <a:solidFill>
            <a:schemeClr val="accent1"/>
          </a:solidFill>
          <a:ln w="28575" cap="flat" cmpd="sng" algn="ctr">
            <a:solidFill>
              <a:srgbClr val="000000"/>
            </a:solidFill>
            <a:prstDash val="solid"/>
            <a:round/>
            <a:headEnd type="none" w="med" len="med"/>
            <a:tailEnd type="none" w="med" len="med"/>
          </a:ln>
          <a:effectLst/>
        </p:spPr>
      </p:cxnSp>
      <p:sp>
        <p:nvSpPr>
          <p:cNvPr id="11" name="TextBox 10"/>
          <p:cNvSpPr txBox="1"/>
          <p:nvPr/>
        </p:nvSpPr>
        <p:spPr>
          <a:xfrm>
            <a:off x="2747852" y="3875844"/>
            <a:ext cx="952154" cy="461665"/>
          </a:xfrm>
          <a:prstGeom prst="rect">
            <a:avLst/>
          </a:prstGeom>
          <a:noFill/>
        </p:spPr>
        <p:txBody>
          <a:bodyPr wrap="none" rtlCol="0">
            <a:spAutoFit/>
          </a:bodyPr>
          <a:lstStyle/>
          <a:p>
            <a:r>
              <a:rPr lang="en-US" sz="2400" dirty="0" smtClean="0"/>
              <a:t>URLs</a:t>
            </a:r>
            <a:endParaRPr lang="en-US" sz="2400" dirty="0"/>
          </a:p>
        </p:txBody>
      </p:sp>
      <p:sp>
        <p:nvSpPr>
          <p:cNvPr id="12" name="TextBox 11"/>
          <p:cNvSpPr txBox="1"/>
          <p:nvPr/>
        </p:nvSpPr>
        <p:spPr>
          <a:xfrm>
            <a:off x="5340082" y="3886793"/>
            <a:ext cx="1002498" cy="461665"/>
          </a:xfrm>
          <a:prstGeom prst="rect">
            <a:avLst/>
          </a:prstGeom>
          <a:noFill/>
        </p:spPr>
        <p:txBody>
          <a:bodyPr wrap="none" rtlCol="0">
            <a:spAutoFit/>
          </a:bodyPr>
          <a:lstStyle/>
          <a:p>
            <a:r>
              <a:rPr lang="en-US" sz="2400" dirty="0" smtClean="0"/>
              <a:t>URNs</a:t>
            </a:r>
            <a:endParaRPr lang="en-US" sz="2400" dirty="0"/>
          </a:p>
        </p:txBody>
      </p:sp>
      <p:sp>
        <p:nvSpPr>
          <p:cNvPr id="13" name="TextBox 12"/>
          <p:cNvSpPr txBox="1"/>
          <p:nvPr/>
        </p:nvSpPr>
        <p:spPr>
          <a:xfrm>
            <a:off x="4242796" y="1826616"/>
            <a:ext cx="886330" cy="461665"/>
          </a:xfrm>
          <a:prstGeom prst="rect">
            <a:avLst/>
          </a:prstGeom>
          <a:noFill/>
        </p:spPr>
        <p:txBody>
          <a:bodyPr wrap="none" rtlCol="0">
            <a:spAutoFit/>
          </a:bodyPr>
          <a:lstStyle/>
          <a:p>
            <a:r>
              <a:rPr lang="en-US" sz="2400" dirty="0" smtClean="0"/>
              <a:t>URIs</a:t>
            </a:r>
            <a:endParaRPr lang="en-US" sz="2400" dirty="0"/>
          </a:p>
        </p:txBody>
      </p:sp>
    </p:spTree>
    <p:extLst>
      <p:ext uri="{BB962C8B-B14F-4D97-AF65-F5344CB8AC3E}">
        <p14:creationId xmlns:p14="http://schemas.microsoft.com/office/powerpoint/2010/main" val="354956640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Classical View</a:t>
            </a:r>
            <a:endParaRPr lang="en-GB" dirty="0"/>
          </a:p>
        </p:txBody>
      </p:sp>
      <p:sp>
        <p:nvSpPr>
          <p:cNvPr id="3" name="Content Placeholder 2"/>
          <p:cNvSpPr>
            <a:spLocks noGrp="1"/>
          </p:cNvSpPr>
          <p:nvPr>
            <p:ph idx="1"/>
          </p:nvPr>
        </p:nvSpPr>
        <p:spPr/>
        <p:txBody>
          <a:bodyPr/>
          <a:lstStyle/>
          <a:p>
            <a:pPr marL="0" indent="0">
              <a:buNone/>
            </a:pPr>
            <a:r>
              <a:rPr lang="en-GB" dirty="0" smtClean="0"/>
              <a:t>URL resolution is (usually) well-defined</a:t>
            </a:r>
          </a:p>
          <a:p>
            <a:endParaRPr lang="en-GB" dirty="0" smtClean="0"/>
          </a:p>
          <a:p>
            <a:pPr marL="0" indent="0">
              <a:buNone/>
            </a:pPr>
            <a:r>
              <a:rPr lang="en-GB" dirty="0" smtClean="0"/>
              <a:t>URNs don’t necessarily have well-defined resolution semantics</a:t>
            </a:r>
          </a:p>
          <a:p>
            <a:pPr lvl="1"/>
            <a:r>
              <a:rPr lang="en-GB" dirty="0" smtClean="0"/>
              <a:t>Resolving names depends on context</a:t>
            </a:r>
          </a:p>
          <a:p>
            <a:pPr lvl="1"/>
            <a:r>
              <a:rPr lang="en-GB" dirty="0" smtClean="0"/>
              <a:t>What does resolution mean for </a:t>
            </a:r>
            <a:r>
              <a:rPr lang="en-GB" dirty="0" err="1" smtClean="0"/>
              <a:t>URIs</a:t>
            </a:r>
            <a:r>
              <a:rPr lang="en-GB" dirty="0" smtClean="0"/>
              <a:t> which do not refer to network resources?</a:t>
            </a:r>
            <a:endParaRPr lang="en-GB" dirty="0"/>
          </a:p>
        </p:txBody>
      </p:sp>
    </p:spTree>
    <p:extLst>
      <p:ext uri="{BB962C8B-B14F-4D97-AF65-F5344CB8AC3E}">
        <p14:creationId xmlns:p14="http://schemas.microsoft.com/office/powerpoint/2010/main" val="315371947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Modern View</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17</a:t>
            </a:fld>
            <a:endParaRPr lang="en-US" dirty="0"/>
          </a:p>
        </p:txBody>
      </p:sp>
      <p:sp>
        <p:nvSpPr>
          <p:cNvPr id="4" name="Content Placeholder 3"/>
          <p:cNvSpPr>
            <a:spLocks noGrp="1"/>
          </p:cNvSpPr>
          <p:nvPr>
            <p:ph idx="1"/>
          </p:nvPr>
        </p:nvSpPr>
        <p:spPr/>
        <p:txBody>
          <a:bodyPr/>
          <a:lstStyle/>
          <a:p>
            <a:pPr marL="0" indent="0">
              <a:buNone/>
            </a:pPr>
            <a:r>
              <a:rPr lang="en-US" dirty="0" smtClean="0"/>
              <a:t>Formal URL/URN distinction is unhelpful</a:t>
            </a:r>
          </a:p>
          <a:p>
            <a:pPr marL="0" indent="0">
              <a:buNone/>
            </a:pPr>
            <a:endParaRPr lang="en-US" dirty="0" smtClean="0"/>
          </a:p>
          <a:p>
            <a:pPr marL="0" indent="0">
              <a:buNone/>
            </a:pPr>
            <a:r>
              <a:rPr lang="en-US" dirty="0" smtClean="0"/>
              <a:t>URL is a useful informal concept</a:t>
            </a:r>
          </a:p>
          <a:p>
            <a:pPr lvl="1"/>
            <a:r>
              <a:rPr lang="en-US" dirty="0" smtClean="0"/>
              <a:t>“a URL is a type of URI that identifies a resource via a representation of its primary access mechanism”</a:t>
            </a:r>
            <a:endParaRPr lang="en-US" dirty="0"/>
          </a:p>
        </p:txBody>
      </p:sp>
      <p:sp>
        <p:nvSpPr>
          <p:cNvPr id="6" name="TextBox 5"/>
          <p:cNvSpPr txBox="1"/>
          <p:nvPr/>
        </p:nvSpPr>
        <p:spPr>
          <a:xfrm>
            <a:off x="323528" y="6258798"/>
            <a:ext cx="3873156" cy="338554"/>
          </a:xfrm>
          <a:prstGeom prst="rect">
            <a:avLst/>
          </a:prstGeom>
          <a:noFill/>
        </p:spPr>
        <p:txBody>
          <a:bodyPr wrap="none" lIns="0" rIns="0" rtlCol="0">
            <a:spAutoFit/>
          </a:bodyPr>
          <a:lstStyle/>
          <a:p>
            <a:r>
              <a:rPr lang="en-US" sz="1600" dirty="0">
                <a:cs typeface="Georgia"/>
              </a:rPr>
              <a:t>http://www.w3.org/TR/</a:t>
            </a:r>
            <a:r>
              <a:rPr lang="en-US" sz="1600" dirty="0" err="1">
                <a:cs typeface="Georgia"/>
              </a:rPr>
              <a:t>uri</a:t>
            </a:r>
            <a:r>
              <a:rPr lang="en-US" sz="1600" dirty="0">
                <a:cs typeface="Georgia"/>
              </a:rPr>
              <a:t>-clarification/</a:t>
            </a:r>
            <a:endParaRPr lang="en-US" sz="1600" dirty="0">
              <a:latin typeface="Georgia"/>
              <a:cs typeface="Georgia"/>
            </a:endParaRPr>
          </a:p>
        </p:txBody>
      </p:sp>
    </p:spTree>
    <p:extLst>
      <p:ext uri="{BB962C8B-B14F-4D97-AF65-F5344CB8AC3E}">
        <p14:creationId xmlns:p14="http://schemas.microsoft.com/office/powerpoint/2010/main" val="213463413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Representation</a:t>
            </a:r>
            <a:endParaRPr lang="en-US" dirty="0"/>
          </a:p>
        </p:txBody>
      </p:sp>
      <p:sp>
        <p:nvSpPr>
          <p:cNvPr id="3" name="Slide Number Placeholder 2"/>
          <p:cNvSpPr>
            <a:spLocks noGrp="1"/>
          </p:cNvSpPr>
          <p:nvPr>
            <p:ph type="sldNum" sz="quarter" idx="4294967295"/>
          </p:nvPr>
        </p:nvSpPr>
        <p:spPr>
          <a:xfrm>
            <a:off x="7391400" y="6316663"/>
            <a:ext cx="1752600" cy="312737"/>
          </a:xfrm>
        </p:spPr>
        <p:txBody>
          <a:bodyPr/>
          <a:lstStyle/>
          <a:p>
            <a:fld id="{03AC6681-E0FD-2C4C-B392-04A572FD2AAE}" type="slidenum">
              <a:rPr lang="en-US" smtClean="0"/>
              <a:pPr/>
              <a:t>18</a:t>
            </a:fld>
            <a:endParaRPr lang="en-US" dirty="0"/>
          </a:p>
        </p:txBody>
      </p:sp>
    </p:spTree>
    <p:extLst>
      <p:ext uri="{BB962C8B-B14F-4D97-AF65-F5344CB8AC3E}">
        <p14:creationId xmlns:p14="http://schemas.microsoft.com/office/powerpoint/2010/main" val="301298470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Defining Representation</a:t>
            </a:r>
            <a:endParaRPr lang="en-US" dirty="0"/>
          </a:p>
        </p:txBody>
      </p:sp>
      <p:sp>
        <p:nvSpPr>
          <p:cNvPr id="4" name="Content Placeholder 3"/>
          <p:cNvSpPr>
            <a:spLocks noGrp="1"/>
          </p:cNvSpPr>
          <p:nvPr>
            <p:ph idx="1"/>
          </p:nvPr>
        </p:nvSpPr>
        <p:spPr/>
        <p:txBody>
          <a:bodyPr/>
          <a:lstStyle/>
          <a:p>
            <a:pPr marL="0" indent="0">
              <a:buNone/>
            </a:pPr>
            <a:r>
              <a:rPr lang="en-US" dirty="0"/>
              <a:t>A </a:t>
            </a:r>
            <a:r>
              <a:rPr lang="en-US" i="1" dirty="0"/>
              <a:t>representation</a:t>
            </a:r>
            <a:r>
              <a:rPr lang="en-US" dirty="0"/>
              <a:t> is data that encodes information about resource state. Representations do not necessarily describe the resource, or portray a likeness of the resource, or represent the resource in other senses of the word "represent"</a:t>
            </a:r>
            <a:r>
              <a:rPr lang="en-US" dirty="0" smtClean="0"/>
              <a:t>.</a:t>
            </a:r>
          </a:p>
          <a:p>
            <a:pPr marL="0" indent="0">
              <a:buNone/>
            </a:pPr>
            <a:endParaRPr lang="en-US" dirty="0" smtClean="0"/>
          </a:p>
          <a:p>
            <a:pPr marL="0" indent="0">
              <a:buNone/>
            </a:pPr>
            <a:r>
              <a:rPr lang="en-US" dirty="0" smtClean="0"/>
              <a:t>Representations </a:t>
            </a:r>
            <a:r>
              <a:rPr lang="en-US" dirty="0"/>
              <a:t>of a resource may be sent or received using interaction protocols.</a:t>
            </a:r>
          </a:p>
        </p:txBody>
      </p:sp>
    </p:spTree>
    <p:extLst>
      <p:ext uri="{BB962C8B-B14F-4D97-AF65-F5344CB8AC3E}">
        <p14:creationId xmlns:p14="http://schemas.microsoft.com/office/powerpoint/2010/main" val="81224443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What is the Web?</a:t>
            </a:r>
            <a:endParaRPr lang="en-US" dirty="0"/>
          </a:p>
        </p:txBody>
      </p:sp>
      <p:sp>
        <p:nvSpPr>
          <p:cNvPr id="4" name="Content Placeholder 3"/>
          <p:cNvSpPr>
            <a:spLocks noGrp="1"/>
          </p:cNvSpPr>
          <p:nvPr>
            <p:ph idx="1"/>
          </p:nvPr>
        </p:nvSpPr>
        <p:spPr/>
        <p:txBody>
          <a:bodyPr/>
          <a:lstStyle/>
          <a:p>
            <a:pPr marL="0" indent="0">
              <a:buNone/>
            </a:pPr>
            <a:r>
              <a:rPr lang="en-US" dirty="0" smtClean="0"/>
              <a:t>The Web is a distributed information system that provides access to hypertext documents and other objects of interest</a:t>
            </a:r>
          </a:p>
          <a:p>
            <a:pPr marL="0" indent="0">
              <a:buNone/>
            </a:pPr>
            <a:endParaRPr lang="en-US" dirty="0" smtClean="0"/>
          </a:p>
          <a:p>
            <a:pPr marL="0" indent="0">
              <a:buNone/>
            </a:pPr>
            <a:r>
              <a:rPr lang="en-US" dirty="0" smtClean="0"/>
              <a:t>We have a general name for these objects of interest: </a:t>
            </a:r>
            <a:endParaRPr lang="en-US" dirty="0"/>
          </a:p>
          <a:p>
            <a:pPr marL="0" indent="0" algn="ctr">
              <a:buNone/>
            </a:pPr>
            <a:r>
              <a:rPr lang="en-US" sz="3600" dirty="0" smtClean="0"/>
              <a:t>resources </a:t>
            </a:r>
            <a:endParaRPr lang="en-US" sz="3600" dirty="0"/>
          </a:p>
        </p:txBody>
      </p:sp>
    </p:spTree>
    <p:extLst>
      <p:ext uri="{BB962C8B-B14F-4D97-AF65-F5344CB8AC3E}">
        <p14:creationId xmlns:p14="http://schemas.microsoft.com/office/powerpoint/2010/main" val="27442529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URIs, Resources and Representations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20</a:t>
            </a:fld>
            <a:endParaRPr lang="en-US" dirty="0"/>
          </a:p>
        </p:txBody>
      </p:sp>
      <p:sp>
        <p:nvSpPr>
          <p:cNvPr id="5" name="TextBox 4"/>
          <p:cNvSpPr txBox="1"/>
          <p:nvPr/>
        </p:nvSpPr>
        <p:spPr>
          <a:xfrm>
            <a:off x="1790963" y="2926241"/>
            <a:ext cx="753331" cy="461665"/>
          </a:xfrm>
          <a:prstGeom prst="rect">
            <a:avLst/>
          </a:prstGeom>
          <a:noFill/>
        </p:spPr>
        <p:txBody>
          <a:bodyPr wrap="none" rtlCol="0">
            <a:spAutoFit/>
          </a:bodyPr>
          <a:lstStyle/>
          <a:p>
            <a:r>
              <a:rPr lang="en-US" sz="2400" dirty="0" smtClean="0"/>
              <a:t>URI</a:t>
            </a:r>
            <a:endParaRPr lang="en-US" sz="2400" dirty="0"/>
          </a:p>
        </p:txBody>
      </p:sp>
      <p:sp>
        <p:nvSpPr>
          <p:cNvPr id="6" name="TextBox 5"/>
          <p:cNvSpPr txBox="1"/>
          <p:nvPr/>
        </p:nvSpPr>
        <p:spPr>
          <a:xfrm>
            <a:off x="3174810" y="5129855"/>
            <a:ext cx="2269221" cy="461665"/>
          </a:xfrm>
          <a:prstGeom prst="rect">
            <a:avLst/>
          </a:prstGeom>
          <a:noFill/>
        </p:spPr>
        <p:txBody>
          <a:bodyPr wrap="none" rtlCol="0">
            <a:spAutoFit/>
          </a:bodyPr>
          <a:lstStyle/>
          <a:p>
            <a:pPr algn="ctr"/>
            <a:r>
              <a:rPr lang="en-US" sz="2400" dirty="0" smtClean="0"/>
              <a:t>Representation</a:t>
            </a:r>
            <a:endParaRPr lang="en-US" sz="2400" dirty="0"/>
          </a:p>
        </p:txBody>
      </p:sp>
      <p:sp>
        <p:nvSpPr>
          <p:cNvPr id="7" name="TextBox 6"/>
          <p:cNvSpPr txBox="1"/>
          <p:nvPr/>
        </p:nvSpPr>
        <p:spPr>
          <a:xfrm>
            <a:off x="5926309" y="2926241"/>
            <a:ext cx="1439968" cy="461665"/>
          </a:xfrm>
          <a:prstGeom prst="rect">
            <a:avLst/>
          </a:prstGeom>
          <a:noFill/>
        </p:spPr>
        <p:txBody>
          <a:bodyPr wrap="none" rtlCol="0">
            <a:spAutoFit/>
          </a:bodyPr>
          <a:lstStyle/>
          <a:p>
            <a:r>
              <a:rPr lang="en-US" sz="2400" dirty="0" smtClean="0"/>
              <a:t>Resource</a:t>
            </a:r>
            <a:endParaRPr lang="en-US" sz="2400" dirty="0"/>
          </a:p>
        </p:txBody>
      </p:sp>
      <p:sp>
        <p:nvSpPr>
          <p:cNvPr id="12" name="TextBox 11"/>
          <p:cNvSpPr txBox="1"/>
          <p:nvPr/>
        </p:nvSpPr>
        <p:spPr>
          <a:xfrm>
            <a:off x="3765983" y="2659505"/>
            <a:ext cx="1134145" cy="369332"/>
          </a:xfrm>
          <a:prstGeom prst="rect">
            <a:avLst/>
          </a:prstGeom>
          <a:noFill/>
        </p:spPr>
        <p:txBody>
          <a:bodyPr wrap="none" rtlCol="0">
            <a:spAutoFit/>
          </a:bodyPr>
          <a:lstStyle/>
          <a:p>
            <a:r>
              <a:rPr lang="en-US" dirty="0" smtClean="0"/>
              <a:t>identifies</a:t>
            </a:r>
            <a:endParaRPr lang="en-US" dirty="0"/>
          </a:p>
        </p:txBody>
      </p:sp>
      <p:cxnSp>
        <p:nvCxnSpPr>
          <p:cNvPr id="17" name="Curved Connector 16"/>
          <p:cNvCxnSpPr>
            <a:stCxn id="6" idx="3"/>
            <a:endCxn id="7" idx="2"/>
          </p:cNvCxnSpPr>
          <p:nvPr/>
        </p:nvCxnSpPr>
        <p:spPr bwMode="auto">
          <a:xfrm flipV="1">
            <a:off x="5444031" y="3387906"/>
            <a:ext cx="1202262" cy="1972782"/>
          </a:xfrm>
          <a:prstGeom prst="curvedConnector2">
            <a:avLst/>
          </a:prstGeom>
          <a:solidFill>
            <a:schemeClr val="accent1"/>
          </a:solidFill>
          <a:ln w="25400" cap="flat" cmpd="sng" algn="ctr">
            <a:solidFill>
              <a:srgbClr val="323D43"/>
            </a:solidFill>
            <a:prstDash val="solid"/>
            <a:round/>
            <a:headEnd type="none" w="med" len="med"/>
            <a:tailEnd type="triangle" w="lg" len="med"/>
          </a:ln>
          <a:effectLst/>
        </p:spPr>
      </p:cxnSp>
      <p:cxnSp>
        <p:nvCxnSpPr>
          <p:cNvPr id="23" name="Curved Connector 22"/>
          <p:cNvCxnSpPr>
            <a:stCxn id="5" idx="3"/>
            <a:endCxn id="7" idx="1"/>
          </p:cNvCxnSpPr>
          <p:nvPr/>
        </p:nvCxnSpPr>
        <p:spPr bwMode="auto">
          <a:xfrm>
            <a:off x="2544294" y="3157074"/>
            <a:ext cx="3382015" cy="12700"/>
          </a:xfrm>
          <a:prstGeom prst="curvedConnector3">
            <a:avLst>
              <a:gd name="adj1" fmla="val 50000"/>
            </a:avLst>
          </a:prstGeom>
          <a:solidFill>
            <a:schemeClr val="accent1"/>
          </a:solidFill>
          <a:ln w="25400" cap="flat" cmpd="sng" algn="ctr">
            <a:solidFill>
              <a:srgbClr val="323D43"/>
            </a:solidFill>
            <a:prstDash val="solid"/>
            <a:round/>
            <a:headEnd type="none" w="med" len="med"/>
            <a:tailEnd type="triangle" w="lg" len="med"/>
          </a:ln>
          <a:effectLst/>
        </p:spPr>
      </p:cxnSp>
      <p:sp>
        <p:nvSpPr>
          <p:cNvPr id="25" name="TextBox 24"/>
          <p:cNvSpPr txBox="1"/>
          <p:nvPr/>
        </p:nvSpPr>
        <p:spPr>
          <a:xfrm>
            <a:off x="5540136" y="4094814"/>
            <a:ext cx="1826141" cy="369332"/>
          </a:xfrm>
          <a:prstGeom prst="rect">
            <a:avLst/>
          </a:prstGeom>
          <a:solidFill>
            <a:schemeClr val="bg1"/>
          </a:solidFill>
        </p:spPr>
        <p:txBody>
          <a:bodyPr wrap="none" rtlCol="0">
            <a:spAutoFit/>
          </a:bodyPr>
          <a:lstStyle/>
          <a:p>
            <a:pPr algn="ctr"/>
            <a:r>
              <a:rPr lang="en-US" dirty="0" smtClean="0"/>
              <a:t>encodes state of</a:t>
            </a:r>
            <a:endParaRPr lang="en-US" dirty="0"/>
          </a:p>
        </p:txBody>
      </p:sp>
    </p:spTree>
    <p:extLst>
      <p:ext uri="{BB962C8B-B14F-4D97-AF65-F5344CB8AC3E}">
        <p14:creationId xmlns:p14="http://schemas.microsoft.com/office/powerpoint/2010/main" val="306216864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URIs, Resources and Representations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21</a:t>
            </a:fld>
            <a:endParaRPr lang="en-US" dirty="0"/>
          </a:p>
        </p:txBody>
      </p:sp>
      <p:sp>
        <p:nvSpPr>
          <p:cNvPr id="5" name="TextBox 4"/>
          <p:cNvSpPr txBox="1"/>
          <p:nvPr/>
        </p:nvSpPr>
        <p:spPr>
          <a:xfrm>
            <a:off x="1790963" y="2926241"/>
            <a:ext cx="753331" cy="461665"/>
          </a:xfrm>
          <a:prstGeom prst="rect">
            <a:avLst/>
          </a:prstGeom>
          <a:noFill/>
        </p:spPr>
        <p:txBody>
          <a:bodyPr wrap="none" rtlCol="0">
            <a:spAutoFit/>
          </a:bodyPr>
          <a:lstStyle/>
          <a:p>
            <a:r>
              <a:rPr lang="en-US" sz="2400" dirty="0" smtClean="0"/>
              <a:t>URI</a:t>
            </a:r>
            <a:endParaRPr lang="en-US" sz="2400" dirty="0"/>
          </a:p>
        </p:txBody>
      </p:sp>
      <p:sp>
        <p:nvSpPr>
          <p:cNvPr id="6" name="TextBox 5"/>
          <p:cNvSpPr txBox="1"/>
          <p:nvPr/>
        </p:nvSpPr>
        <p:spPr>
          <a:xfrm>
            <a:off x="3174810" y="5129855"/>
            <a:ext cx="2269221" cy="461665"/>
          </a:xfrm>
          <a:prstGeom prst="rect">
            <a:avLst/>
          </a:prstGeom>
          <a:noFill/>
        </p:spPr>
        <p:txBody>
          <a:bodyPr wrap="none" rtlCol="0">
            <a:spAutoFit/>
          </a:bodyPr>
          <a:lstStyle/>
          <a:p>
            <a:pPr algn="ctr"/>
            <a:r>
              <a:rPr lang="en-US" sz="2400" dirty="0" smtClean="0"/>
              <a:t>Representation</a:t>
            </a:r>
            <a:endParaRPr lang="en-US" sz="2400" dirty="0"/>
          </a:p>
        </p:txBody>
      </p:sp>
      <p:sp>
        <p:nvSpPr>
          <p:cNvPr id="7" name="TextBox 6"/>
          <p:cNvSpPr txBox="1"/>
          <p:nvPr/>
        </p:nvSpPr>
        <p:spPr>
          <a:xfrm>
            <a:off x="5926309" y="2926241"/>
            <a:ext cx="1439968" cy="461665"/>
          </a:xfrm>
          <a:prstGeom prst="rect">
            <a:avLst/>
          </a:prstGeom>
          <a:noFill/>
        </p:spPr>
        <p:txBody>
          <a:bodyPr wrap="none" rtlCol="0">
            <a:spAutoFit/>
          </a:bodyPr>
          <a:lstStyle/>
          <a:p>
            <a:r>
              <a:rPr lang="en-US" sz="2400" dirty="0" smtClean="0"/>
              <a:t>Resource</a:t>
            </a:r>
            <a:endParaRPr lang="en-US" sz="2400" dirty="0"/>
          </a:p>
        </p:txBody>
      </p:sp>
      <p:sp>
        <p:nvSpPr>
          <p:cNvPr id="12" name="TextBox 11"/>
          <p:cNvSpPr txBox="1"/>
          <p:nvPr/>
        </p:nvSpPr>
        <p:spPr>
          <a:xfrm>
            <a:off x="3765983" y="2659505"/>
            <a:ext cx="1134145" cy="369332"/>
          </a:xfrm>
          <a:prstGeom prst="rect">
            <a:avLst/>
          </a:prstGeom>
          <a:noFill/>
        </p:spPr>
        <p:txBody>
          <a:bodyPr wrap="none" rtlCol="0">
            <a:spAutoFit/>
          </a:bodyPr>
          <a:lstStyle/>
          <a:p>
            <a:r>
              <a:rPr lang="en-US" dirty="0" smtClean="0"/>
              <a:t>identifies</a:t>
            </a:r>
            <a:endParaRPr lang="en-US" dirty="0"/>
          </a:p>
        </p:txBody>
      </p:sp>
      <p:cxnSp>
        <p:nvCxnSpPr>
          <p:cNvPr id="17" name="Curved Connector 16"/>
          <p:cNvCxnSpPr>
            <a:stCxn id="6" idx="3"/>
            <a:endCxn id="7" idx="2"/>
          </p:cNvCxnSpPr>
          <p:nvPr/>
        </p:nvCxnSpPr>
        <p:spPr bwMode="auto">
          <a:xfrm flipV="1">
            <a:off x="5444031" y="3387906"/>
            <a:ext cx="1202262" cy="1972782"/>
          </a:xfrm>
          <a:prstGeom prst="curvedConnector2">
            <a:avLst/>
          </a:prstGeom>
          <a:solidFill>
            <a:schemeClr val="accent1"/>
          </a:solidFill>
          <a:ln w="25400" cap="flat" cmpd="sng" algn="ctr">
            <a:solidFill>
              <a:srgbClr val="323D43"/>
            </a:solidFill>
            <a:prstDash val="solid"/>
            <a:round/>
            <a:headEnd type="none" w="med" len="med"/>
            <a:tailEnd type="triangle" w="lg" len="med"/>
          </a:ln>
          <a:effectLst/>
        </p:spPr>
      </p:cxnSp>
      <p:cxnSp>
        <p:nvCxnSpPr>
          <p:cNvPr id="23" name="Curved Connector 22"/>
          <p:cNvCxnSpPr>
            <a:stCxn id="5" idx="3"/>
            <a:endCxn id="7" idx="1"/>
          </p:cNvCxnSpPr>
          <p:nvPr/>
        </p:nvCxnSpPr>
        <p:spPr bwMode="auto">
          <a:xfrm>
            <a:off x="2544294" y="3157074"/>
            <a:ext cx="3382015" cy="12700"/>
          </a:xfrm>
          <a:prstGeom prst="curvedConnector3">
            <a:avLst>
              <a:gd name="adj1" fmla="val 50000"/>
            </a:avLst>
          </a:prstGeom>
          <a:solidFill>
            <a:schemeClr val="accent1"/>
          </a:solidFill>
          <a:ln w="25400" cap="flat" cmpd="sng" algn="ctr">
            <a:solidFill>
              <a:srgbClr val="323D43"/>
            </a:solidFill>
            <a:prstDash val="solid"/>
            <a:round/>
            <a:headEnd type="none" w="med" len="med"/>
            <a:tailEnd type="triangle" w="lg" len="med"/>
          </a:ln>
          <a:effectLst/>
        </p:spPr>
      </p:cxnSp>
      <p:sp>
        <p:nvSpPr>
          <p:cNvPr id="25" name="TextBox 24"/>
          <p:cNvSpPr txBox="1"/>
          <p:nvPr/>
        </p:nvSpPr>
        <p:spPr>
          <a:xfrm>
            <a:off x="5270837" y="4094814"/>
            <a:ext cx="2364750" cy="369332"/>
          </a:xfrm>
          <a:prstGeom prst="rect">
            <a:avLst/>
          </a:prstGeom>
          <a:solidFill>
            <a:schemeClr val="bg1"/>
          </a:solidFill>
        </p:spPr>
        <p:txBody>
          <a:bodyPr wrap="none" rtlCol="0">
            <a:spAutoFit/>
          </a:bodyPr>
          <a:lstStyle/>
          <a:p>
            <a:pPr algn="ctr"/>
            <a:r>
              <a:rPr lang="en-US" dirty="0" smtClean="0"/>
              <a:t>is a representation of</a:t>
            </a:r>
            <a:endParaRPr lang="en-US" dirty="0"/>
          </a:p>
        </p:txBody>
      </p:sp>
    </p:spTree>
    <p:extLst>
      <p:ext uri="{BB962C8B-B14F-4D97-AF65-F5344CB8AC3E}">
        <p14:creationId xmlns:p14="http://schemas.microsoft.com/office/powerpoint/2010/main" val="405960084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Media Types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22</a:t>
            </a:fld>
            <a:endParaRPr lang="en-US" dirty="0"/>
          </a:p>
        </p:txBody>
      </p:sp>
      <p:sp>
        <p:nvSpPr>
          <p:cNvPr id="4" name="Content Placeholder 3"/>
          <p:cNvSpPr>
            <a:spLocks noGrp="1"/>
          </p:cNvSpPr>
          <p:nvPr>
            <p:ph idx="1"/>
          </p:nvPr>
        </p:nvSpPr>
        <p:spPr/>
        <p:txBody>
          <a:bodyPr/>
          <a:lstStyle/>
          <a:p>
            <a:pPr marL="0" indent="0">
              <a:buNone/>
            </a:pPr>
            <a:r>
              <a:rPr lang="en-US" dirty="0" smtClean="0"/>
              <a:t>Hierarchical descriptions of data types used (originally) in email (MIME)</a:t>
            </a:r>
          </a:p>
          <a:p>
            <a:r>
              <a:rPr lang="en-US" dirty="0" smtClean="0"/>
              <a:t>Top-level types: text, image, audio, video, application</a:t>
            </a:r>
            <a:br>
              <a:rPr lang="en-US" dirty="0" smtClean="0"/>
            </a:br>
            <a:r>
              <a:rPr lang="en-US" dirty="0" smtClean="0"/>
              <a:t>(also multipart and message)</a:t>
            </a:r>
          </a:p>
          <a:p>
            <a:r>
              <a:rPr lang="en-US" dirty="0" smtClean="0"/>
              <a:t>Refinements of these top-level types:</a:t>
            </a:r>
          </a:p>
          <a:p>
            <a:pPr lvl="1"/>
            <a:r>
              <a:rPr lang="en-US" dirty="0" smtClean="0"/>
              <a:t>text/plain, text/html, text/xml, text/</a:t>
            </a:r>
            <a:r>
              <a:rPr lang="en-US" dirty="0" err="1" smtClean="0"/>
              <a:t>csv</a:t>
            </a:r>
            <a:r>
              <a:rPr lang="en-US" dirty="0" smtClean="0"/>
              <a:t>, …</a:t>
            </a:r>
          </a:p>
          <a:p>
            <a:pPr lvl="1"/>
            <a:r>
              <a:rPr lang="en-US" dirty="0" smtClean="0"/>
              <a:t>image/jpeg, image/gif, image/</a:t>
            </a:r>
            <a:r>
              <a:rPr lang="en-US" dirty="0" err="1" smtClean="0"/>
              <a:t>png</a:t>
            </a:r>
            <a:r>
              <a:rPr lang="en-US" dirty="0" smtClean="0"/>
              <a:t>, image/tiff, …</a:t>
            </a:r>
          </a:p>
          <a:p>
            <a:pPr lvl="1"/>
            <a:r>
              <a:rPr lang="en-US" dirty="0" smtClean="0"/>
              <a:t>audio/mpeg, audio/</a:t>
            </a:r>
            <a:r>
              <a:rPr lang="en-US" dirty="0" err="1" smtClean="0"/>
              <a:t>ogg</a:t>
            </a:r>
            <a:r>
              <a:rPr lang="en-US" dirty="0" smtClean="0"/>
              <a:t>, …</a:t>
            </a:r>
          </a:p>
          <a:p>
            <a:pPr lvl="1"/>
            <a:r>
              <a:rPr lang="en-US" dirty="0" smtClean="0"/>
              <a:t>video/mp4, video/</a:t>
            </a:r>
            <a:r>
              <a:rPr lang="en-US" dirty="0" err="1" smtClean="0"/>
              <a:t>quicktime</a:t>
            </a:r>
            <a:r>
              <a:rPr lang="en-US" dirty="0" smtClean="0"/>
              <a:t>, …</a:t>
            </a:r>
          </a:p>
          <a:p>
            <a:pPr lvl="1"/>
            <a:r>
              <a:rPr lang="en-US" dirty="0" smtClean="0"/>
              <a:t>application/</a:t>
            </a:r>
            <a:r>
              <a:rPr lang="en-US" dirty="0" err="1" smtClean="0"/>
              <a:t>ecmascript</a:t>
            </a:r>
            <a:r>
              <a:rPr lang="en-US" dirty="0" smtClean="0"/>
              <a:t>, application/</a:t>
            </a:r>
            <a:r>
              <a:rPr lang="en-US" dirty="0" err="1" smtClean="0"/>
              <a:t>pdf</a:t>
            </a:r>
            <a:r>
              <a:rPr lang="en-US" dirty="0" smtClean="0"/>
              <a:t>, application/</a:t>
            </a:r>
            <a:r>
              <a:rPr lang="en-US" dirty="0" err="1" smtClean="0"/>
              <a:t>rdf+xml</a:t>
            </a:r>
            <a:r>
              <a:rPr lang="en-US" dirty="0" smtClean="0"/>
              <a:t>, …</a:t>
            </a:r>
          </a:p>
          <a:p>
            <a:endParaRPr lang="en-US" dirty="0"/>
          </a:p>
        </p:txBody>
      </p:sp>
    </p:spTree>
    <p:extLst>
      <p:ext uri="{BB962C8B-B14F-4D97-AF65-F5344CB8AC3E}">
        <p14:creationId xmlns:p14="http://schemas.microsoft.com/office/powerpoint/2010/main" val="408054495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practice: Separation of content, presentation, interaction</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23</a:t>
            </a:fld>
            <a:endParaRPr lang="en-US" dirty="0"/>
          </a:p>
        </p:txBody>
      </p:sp>
      <p:sp>
        <p:nvSpPr>
          <p:cNvPr id="4" name="Content Placeholder 3"/>
          <p:cNvSpPr>
            <a:spLocks noGrp="1"/>
          </p:cNvSpPr>
          <p:nvPr>
            <p:ph idx="1"/>
          </p:nvPr>
        </p:nvSpPr>
        <p:spPr/>
        <p:txBody>
          <a:bodyPr/>
          <a:lstStyle/>
          <a:p>
            <a:endParaRPr lang="en-US" dirty="0" smtClean="0"/>
          </a:p>
          <a:p>
            <a:pPr marL="0" indent="0">
              <a:buNone/>
            </a:pPr>
            <a:endParaRPr lang="en-US" dirty="0" smtClean="0"/>
          </a:p>
          <a:p>
            <a:pPr marL="0" indent="0">
              <a:buNone/>
            </a:pPr>
            <a:r>
              <a:rPr lang="en-US" dirty="0" smtClean="0"/>
              <a:t>A </a:t>
            </a:r>
            <a:r>
              <a:rPr lang="en-US" dirty="0"/>
              <a:t>specification SHOULD allow authors to separate content from both presentation and interaction concerns.</a:t>
            </a:r>
          </a:p>
        </p:txBody>
      </p:sp>
    </p:spTree>
    <p:extLst>
      <p:ext uri="{BB962C8B-B14F-4D97-AF65-F5344CB8AC3E}">
        <p14:creationId xmlns:p14="http://schemas.microsoft.com/office/powerpoint/2010/main" val="121183543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practice: Link identification</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24</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 </a:t>
            </a:r>
            <a:r>
              <a:rPr lang="en-US" dirty="0"/>
              <a:t>specification SHOULD provide ways to identify links to other resources, including to secondary resources (via fragment identifiers).</a:t>
            </a:r>
          </a:p>
          <a:p>
            <a:endParaRPr lang="en-US" dirty="0"/>
          </a:p>
        </p:txBody>
      </p:sp>
    </p:spTree>
    <p:extLst>
      <p:ext uri="{BB962C8B-B14F-4D97-AF65-F5344CB8AC3E}">
        <p14:creationId xmlns:p14="http://schemas.microsoft.com/office/powerpoint/2010/main" val="340166445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practice: Web linking</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25</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 </a:t>
            </a:r>
            <a:r>
              <a:rPr lang="en-US" dirty="0"/>
              <a:t>specification SHOULD allow Web-wide linking, not just internal document linking.</a:t>
            </a:r>
          </a:p>
          <a:p>
            <a:endParaRPr lang="en-US" dirty="0"/>
          </a:p>
        </p:txBody>
      </p:sp>
    </p:spTree>
    <p:extLst>
      <p:ext uri="{BB962C8B-B14F-4D97-AF65-F5344CB8AC3E}">
        <p14:creationId xmlns:p14="http://schemas.microsoft.com/office/powerpoint/2010/main" val="285305514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practice: Generic URIs</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26</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 </a:t>
            </a:r>
            <a:r>
              <a:rPr lang="en-US" dirty="0"/>
              <a:t>specification SHOULD allow content authors to use URIs without constraining them to a limited set of URI schemes.</a:t>
            </a:r>
          </a:p>
          <a:p>
            <a:endParaRPr lang="en-US" dirty="0"/>
          </a:p>
        </p:txBody>
      </p:sp>
    </p:spTree>
    <p:extLst>
      <p:ext uri="{BB962C8B-B14F-4D97-AF65-F5344CB8AC3E}">
        <p14:creationId xmlns:p14="http://schemas.microsoft.com/office/powerpoint/2010/main" val="79204879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practice: Hypertext links</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27</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 </a:t>
            </a:r>
            <a:r>
              <a:rPr lang="en-US" dirty="0"/>
              <a:t>data format SHOULD incorporate hypertext links if hypertext is the expected user interface paradigm.</a:t>
            </a:r>
          </a:p>
          <a:p>
            <a:endParaRPr lang="en-US" dirty="0"/>
          </a:p>
        </p:txBody>
      </p:sp>
    </p:spTree>
    <p:extLst>
      <p:ext uri="{BB962C8B-B14F-4D97-AF65-F5344CB8AC3E}">
        <p14:creationId xmlns:p14="http://schemas.microsoft.com/office/powerpoint/2010/main" val="54683288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Interaction</a:t>
            </a:r>
            <a:endParaRPr lang="en-US" dirty="0"/>
          </a:p>
        </p:txBody>
      </p:sp>
      <p:sp>
        <p:nvSpPr>
          <p:cNvPr id="3" name="Slide Number Placeholder 2"/>
          <p:cNvSpPr>
            <a:spLocks noGrp="1"/>
          </p:cNvSpPr>
          <p:nvPr>
            <p:ph type="sldNum" sz="quarter" idx="4294967295"/>
          </p:nvPr>
        </p:nvSpPr>
        <p:spPr>
          <a:xfrm>
            <a:off x="7391400" y="6316663"/>
            <a:ext cx="1752600" cy="312737"/>
          </a:xfrm>
        </p:spPr>
        <p:txBody>
          <a:bodyPr/>
          <a:lstStyle/>
          <a:p>
            <a:fld id="{03AC6681-E0FD-2C4C-B392-04A572FD2AAE}" type="slidenum">
              <a:rPr lang="en-US" smtClean="0"/>
              <a:pPr/>
              <a:t>28</a:t>
            </a:fld>
            <a:endParaRPr lang="en-US" dirty="0"/>
          </a:p>
        </p:txBody>
      </p:sp>
    </p:spTree>
    <p:extLst>
      <p:ext uri="{BB962C8B-B14F-4D97-AF65-F5344CB8AC3E}">
        <p14:creationId xmlns:p14="http://schemas.microsoft.com/office/powerpoint/2010/main" val="284978791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29</a:t>
            </a:fld>
            <a:endParaRPr lang="en-US" dirty="0"/>
          </a:p>
        </p:txBody>
      </p:sp>
      <p:sp>
        <p:nvSpPr>
          <p:cNvPr id="4" name="Content Placeholder 3"/>
          <p:cNvSpPr>
            <a:spLocks noGrp="1"/>
          </p:cNvSpPr>
          <p:nvPr>
            <p:ph idx="1"/>
          </p:nvPr>
        </p:nvSpPr>
        <p:spPr/>
        <p:txBody>
          <a:bodyPr/>
          <a:lstStyle/>
          <a:p>
            <a:pPr marL="0" indent="0">
              <a:buNone/>
            </a:pPr>
            <a:r>
              <a:rPr lang="en-US" dirty="0" smtClean="0"/>
              <a:t>The interactions between Web agents and resources are defined in terms of protocols that control the exchange of messages</a:t>
            </a:r>
          </a:p>
          <a:p>
            <a:pPr lvl="1"/>
            <a:r>
              <a:rPr lang="en-US" dirty="0" smtClean="0"/>
              <a:t>HTTP, FTP, SOAP, NNTP, SMTP</a:t>
            </a:r>
          </a:p>
          <a:p>
            <a:pPr marL="0" indent="0">
              <a:buNone/>
            </a:pPr>
            <a:endParaRPr lang="en-US" dirty="0" smtClean="0"/>
          </a:p>
          <a:p>
            <a:pPr marL="0" indent="0">
              <a:buNone/>
            </a:pPr>
            <a:r>
              <a:rPr lang="en-US" dirty="0" smtClean="0"/>
              <a:t>Messages include both </a:t>
            </a:r>
            <a:r>
              <a:rPr lang="en-US" i="1" dirty="0" smtClean="0"/>
              <a:t>data</a:t>
            </a:r>
            <a:r>
              <a:rPr lang="en-US" dirty="0" smtClean="0"/>
              <a:t> and </a:t>
            </a:r>
            <a:r>
              <a:rPr lang="en-US" i="1" dirty="0" smtClean="0"/>
              <a:t>metadata</a:t>
            </a:r>
          </a:p>
          <a:p>
            <a:endParaRPr lang="en-US" dirty="0"/>
          </a:p>
        </p:txBody>
      </p:sp>
    </p:spTree>
    <p:extLst>
      <p:ext uri="{BB962C8B-B14F-4D97-AF65-F5344CB8AC3E}">
        <p14:creationId xmlns:p14="http://schemas.microsoft.com/office/powerpoint/2010/main" val="6033284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definition (from RFC3986)</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a:t>
            </a:fld>
            <a:endParaRPr lang="en-US" dirty="0"/>
          </a:p>
        </p:txBody>
      </p:sp>
      <p:sp>
        <p:nvSpPr>
          <p:cNvPr id="4" name="Content Placeholder 3"/>
          <p:cNvSpPr>
            <a:spLocks noGrp="1"/>
          </p:cNvSpPr>
          <p:nvPr>
            <p:ph idx="1"/>
          </p:nvPr>
        </p:nvSpPr>
        <p:spPr/>
        <p:txBody>
          <a:bodyPr>
            <a:noAutofit/>
          </a:bodyPr>
          <a:lstStyle/>
          <a:p>
            <a:pPr marL="0" indent="0">
              <a:buNone/>
            </a:pPr>
            <a:r>
              <a:rPr lang="en-US" dirty="0" smtClean="0"/>
              <a:t>“Familiar examples [of resources] </a:t>
            </a:r>
            <a:r>
              <a:rPr lang="en-US" dirty="0"/>
              <a:t>include an electronic document, an image, a source of information with a consistent purpose (e.g., </a:t>
            </a:r>
            <a:r>
              <a:rPr lang="en-US" dirty="0" smtClean="0"/>
              <a:t>‘today's </a:t>
            </a:r>
            <a:r>
              <a:rPr lang="en-US" dirty="0"/>
              <a:t>weather report for Los </a:t>
            </a:r>
            <a:r>
              <a:rPr lang="en-US" dirty="0" smtClean="0"/>
              <a:t>Angeles’)</a:t>
            </a:r>
            <a:r>
              <a:rPr lang="en-US" dirty="0"/>
              <a:t>, a service (e.g., an HTTP-to-SMS gateway), and a collection of other resources. A resource is not necessarily accessible via the Internet; e.g., human beings, corporations, and bound books in a library can also be resources. Likewise, abstract concepts can be resources, such as the operators and operands of a mathematical equation, the types of a relationship (e.g., </a:t>
            </a:r>
            <a:r>
              <a:rPr lang="en-US" dirty="0" smtClean="0"/>
              <a:t>‘parent’ </a:t>
            </a:r>
            <a:r>
              <a:rPr lang="en-US" dirty="0"/>
              <a:t>or </a:t>
            </a:r>
            <a:r>
              <a:rPr lang="en-US" dirty="0" smtClean="0"/>
              <a:t>‘employee’)</a:t>
            </a:r>
            <a:r>
              <a:rPr lang="en-US" dirty="0"/>
              <a:t>, or numeric values (e.g., zero, one, and infinity)</a:t>
            </a:r>
            <a:r>
              <a:rPr lang="en-US" dirty="0" smtClean="0"/>
              <a:t>.”</a:t>
            </a:r>
            <a:endParaRPr lang="en-US" dirty="0"/>
          </a:p>
        </p:txBody>
      </p:sp>
    </p:spTree>
    <p:extLst>
      <p:ext uri="{BB962C8B-B14F-4D97-AF65-F5344CB8AC3E}">
        <p14:creationId xmlns:p14="http://schemas.microsoft.com/office/powerpoint/2010/main" val="161684842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Dereferencing URIs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30</a:t>
            </a:fld>
            <a:endParaRPr lang="en-US" dirty="0"/>
          </a:p>
        </p:txBody>
      </p:sp>
      <p:sp>
        <p:nvSpPr>
          <p:cNvPr id="4" name="Content Placeholder 3"/>
          <p:cNvSpPr>
            <a:spLocks noGrp="1"/>
          </p:cNvSpPr>
          <p:nvPr>
            <p:ph idx="1"/>
          </p:nvPr>
        </p:nvSpPr>
        <p:spPr/>
        <p:txBody>
          <a:bodyPr/>
          <a:lstStyle/>
          <a:p>
            <a:pPr marL="0" indent="0">
              <a:buNone/>
            </a:pPr>
            <a:r>
              <a:rPr lang="en-US" dirty="0" smtClean="0"/>
              <a:t>The schemas in URIs used to identify resources may indicate protocols that can be used to access those resources</a:t>
            </a:r>
          </a:p>
          <a:p>
            <a:pPr lvl="1"/>
            <a:r>
              <a:rPr lang="en-US" dirty="0" smtClean="0"/>
              <a:t>Though not always: caches, proxies, name resolution services</a:t>
            </a:r>
          </a:p>
          <a:p>
            <a:pPr lvl="1"/>
            <a:r>
              <a:rPr lang="en-US" dirty="0" smtClean="0"/>
              <a:t>Many URI schemes define a </a:t>
            </a:r>
            <a:r>
              <a:rPr lang="en-US" i="1" dirty="0" smtClean="0"/>
              <a:t>default interaction protocol</a:t>
            </a:r>
          </a:p>
          <a:p>
            <a:pPr marL="0" indent="0">
              <a:buNone/>
            </a:pPr>
            <a:endParaRPr lang="en-US" dirty="0" smtClean="0"/>
          </a:p>
          <a:p>
            <a:pPr marL="0" indent="0">
              <a:buNone/>
            </a:pPr>
            <a:r>
              <a:rPr lang="en-US" dirty="0" smtClean="0"/>
              <a:t>Resource access takes several forms:</a:t>
            </a:r>
          </a:p>
          <a:p>
            <a:pPr lvl="1"/>
            <a:r>
              <a:rPr lang="en-US" dirty="0" smtClean="0"/>
              <a:t>Retrieving a representation of the resource</a:t>
            </a:r>
          </a:p>
          <a:p>
            <a:pPr lvl="1"/>
            <a:r>
              <a:rPr lang="en-US" dirty="0" smtClean="0"/>
              <a:t>Adding or modifying a representation of the resource</a:t>
            </a:r>
          </a:p>
          <a:p>
            <a:pPr lvl="1"/>
            <a:r>
              <a:rPr lang="en-US" dirty="0" smtClean="0"/>
              <a:t>Deleting some or all representations of the resource</a:t>
            </a:r>
            <a:endParaRPr lang="en-US" dirty="0"/>
          </a:p>
        </p:txBody>
      </p:sp>
    </p:spTree>
    <p:extLst>
      <p:ext uri="{BB962C8B-B14F-4D97-AF65-F5344CB8AC3E}">
        <p14:creationId xmlns:p14="http://schemas.microsoft.com/office/powerpoint/2010/main" val="110538106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URIs, Resources and Representations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31</a:t>
            </a:fld>
            <a:endParaRPr lang="en-US" dirty="0"/>
          </a:p>
        </p:txBody>
      </p:sp>
      <p:sp>
        <p:nvSpPr>
          <p:cNvPr id="5" name="TextBox 4"/>
          <p:cNvSpPr txBox="1"/>
          <p:nvPr/>
        </p:nvSpPr>
        <p:spPr>
          <a:xfrm>
            <a:off x="1790963" y="2926241"/>
            <a:ext cx="753331" cy="461665"/>
          </a:xfrm>
          <a:prstGeom prst="rect">
            <a:avLst/>
          </a:prstGeom>
          <a:noFill/>
        </p:spPr>
        <p:txBody>
          <a:bodyPr wrap="none" rtlCol="0">
            <a:spAutoFit/>
          </a:bodyPr>
          <a:lstStyle/>
          <a:p>
            <a:r>
              <a:rPr lang="en-US" sz="2400" dirty="0" smtClean="0"/>
              <a:t>URI</a:t>
            </a:r>
            <a:endParaRPr lang="en-US" sz="2400" dirty="0"/>
          </a:p>
        </p:txBody>
      </p:sp>
      <p:sp>
        <p:nvSpPr>
          <p:cNvPr id="6" name="TextBox 5"/>
          <p:cNvSpPr txBox="1"/>
          <p:nvPr/>
        </p:nvSpPr>
        <p:spPr>
          <a:xfrm>
            <a:off x="3174810" y="5129855"/>
            <a:ext cx="2269221" cy="461665"/>
          </a:xfrm>
          <a:prstGeom prst="rect">
            <a:avLst/>
          </a:prstGeom>
          <a:noFill/>
        </p:spPr>
        <p:txBody>
          <a:bodyPr wrap="none" rtlCol="0">
            <a:spAutoFit/>
          </a:bodyPr>
          <a:lstStyle/>
          <a:p>
            <a:pPr algn="ctr"/>
            <a:r>
              <a:rPr lang="en-US" sz="2400" dirty="0" smtClean="0"/>
              <a:t>Representation</a:t>
            </a:r>
            <a:endParaRPr lang="en-US" sz="2400" dirty="0"/>
          </a:p>
        </p:txBody>
      </p:sp>
      <p:sp>
        <p:nvSpPr>
          <p:cNvPr id="7" name="TextBox 6"/>
          <p:cNvSpPr txBox="1"/>
          <p:nvPr/>
        </p:nvSpPr>
        <p:spPr>
          <a:xfrm>
            <a:off x="5926309" y="2926241"/>
            <a:ext cx="1439968" cy="461665"/>
          </a:xfrm>
          <a:prstGeom prst="rect">
            <a:avLst/>
          </a:prstGeom>
          <a:noFill/>
        </p:spPr>
        <p:txBody>
          <a:bodyPr wrap="none" rtlCol="0">
            <a:spAutoFit/>
          </a:bodyPr>
          <a:lstStyle/>
          <a:p>
            <a:r>
              <a:rPr lang="en-US" sz="2400" dirty="0" smtClean="0"/>
              <a:t>Resource</a:t>
            </a:r>
            <a:endParaRPr lang="en-US" sz="2400" dirty="0"/>
          </a:p>
        </p:txBody>
      </p:sp>
      <p:sp>
        <p:nvSpPr>
          <p:cNvPr id="12" name="TextBox 11"/>
          <p:cNvSpPr txBox="1"/>
          <p:nvPr/>
        </p:nvSpPr>
        <p:spPr>
          <a:xfrm>
            <a:off x="3765983" y="2659505"/>
            <a:ext cx="1134145" cy="369332"/>
          </a:xfrm>
          <a:prstGeom prst="rect">
            <a:avLst/>
          </a:prstGeom>
          <a:noFill/>
        </p:spPr>
        <p:txBody>
          <a:bodyPr wrap="none" rtlCol="0">
            <a:spAutoFit/>
          </a:bodyPr>
          <a:lstStyle/>
          <a:p>
            <a:r>
              <a:rPr lang="en-US" dirty="0" smtClean="0"/>
              <a:t>identifies</a:t>
            </a:r>
            <a:endParaRPr lang="en-US" dirty="0"/>
          </a:p>
        </p:txBody>
      </p:sp>
      <p:cxnSp>
        <p:nvCxnSpPr>
          <p:cNvPr id="17" name="Curved Connector 16"/>
          <p:cNvCxnSpPr>
            <a:stCxn id="6" idx="3"/>
            <a:endCxn id="7" idx="2"/>
          </p:cNvCxnSpPr>
          <p:nvPr/>
        </p:nvCxnSpPr>
        <p:spPr bwMode="auto">
          <a:xfrm flipV="1">
            <a:off x="5444031" y="3387906"/>
            <a:ext cx="1202262" cy="1972782"/>
          </a:xfrm>
          <a:prstGeom prst="curvedConnector2">
            <a:avLst/>
          </a:prstGeom>
          <a:solidFill>
            <a:schemeClr val="accent1"/>
          </a:solidFill>
          <a:ln w="25400" cap="flat" cmpd="sng" algn="ctr">
            <a:solidFill>
              <a:srgbClr val="323D43"/>
            </a:solidFill>
            <a:prstDash val="solid"/>
            <a:round/>
            <a:headEnd type="none" w="med" len="med"/>
            <a:tailEnd type="triangle" w="lg" len="med"/>
          </a:ln>
          <a:effectLst/>
        </p:spPr>
      </p:cxnSp>
      <p:cxnSp>
        <p:nvCxnSpPr>
          <p:cNvPr id="21" name="Curved Connector 20"/>
          <p:cNvCxnSpPr>
            <a:stCxn id="5" idx="2"/>
            <a:endCxn id="6" idx="1"/>
          </p:cNvCxnSpPr>
          <p:nvPr/>
        </p:nvCxnSpPr>
        <p:spPr bwMode="auto">
          <a:xfrm rot="16200000" flipH="1">
            <a:off x="1684828" y="3870706"/>
            <a:ext cx="1972782" cy="1007181"/>
          </a:xfrm>
          <a:prstGeom prst="curvedConnector2">
            <a:avLst/>
          </a:prstGeom>
          <a:solidFill>
            <a:schemeClr val="accent1"/>
          </a:solidFill>
          <a:ln w="25400" cap="flat" cmpd="sng" algn="ctr">
            <a:solidFill>
              <a:srgbClr val="323D43"/>
            </a:solidFill>
            <a:prstDash val="solid"/>
            <a:round/>
            <a:headEnd type="none" w="med" len="med"/>
            <a:tailEnd type="triangle" w="lg" len="med"/>
          </a:ln>
          <a:effectLst/>
        </p:spPr>
      </p:cxnSp>
      <p:cxnSp>
        <p:nvCxnSpPr>
          <p:cNvPr id="23" name="Curved Connector 22"/>
          <p:cNvCxnSpPr>
            <a:stCxn id="5" idx="3"/>
            <a:endCxn id="7" idx="1"/>
          </p:cNvCxnSpPr>
          <p:nvPr/>
        </p:nvCxnSpPr>
        <p:spPr bwMode="auto">
          <a:xfrm>
            <a:off x="2544294" y="3157074"/>
            <a:ext cx="3382015" cy="12700"/>
          </a:xfrm>
          <a:prstGeom prst="curvedConnector3">
            <a:avLst>
              <a:gd name="adj1" fmla="val 50000"/>
            </a:avLst>
          </a:prstGeom>
          <a:solidFill>
            <a:schemeClr val="accent1"/>
          </a:solidFill>
          <a:ln w="25400" cap="flat" cmpd="sng" algn="ctr">
            <a:solidFill>
              <a:srgbClr val="323D43"/>
            </a:solidFill>
            <a:prstDash val="solid"/>
            <a:round/>
            <a:headEnd type="none" w="med" len="med"/>
            <a:tailEnd type="triangle" w="lg" len="med"/>
          </a:ln>
          <a:effectLst/>
        </p:spPr>
      </p:cxnSp>
      <p:sp>
        <p:nvSpPr>
          <p:cNvPr id="25" name="TextBox 24"/>
          <p:cNvSpPr txBox="1"/>
          <p:nvPr/>
        </p:nvSpPr>
        <p:spPr>
          <a:xfrm>
            <a:off x="5271438" y="4094814"/>
            <a:ext cx="2364750" cy="369332"/>
          </a:xfrm>
          <a:prstGeom prst="rect">
            <a:avLst/>
          </a:prstGeom>
          <a:solidFill>
            <a:schemeClr val="bg1"/>
          </a:solidFill>
        </p:spPr>
        <p:txBody>
          <a:bodyPr wrap="none" rtlCol="0">
            <a:spAutoFit/>
          </a:bodyPr>
          <a:lstStyle/>
          <a:p>
            <a:r>
              <a:rPr lang="en-US" dirty="0" smtClean="0"/>
              <a:t>is a representation of</a:t>
            </a:r>
            <a:endParaRPr lang="en-US" dirty="0"/>
          </a:p>
        </p:txBody>
      </p:sp>
      <p:sp>
        <p:nvSpPr>
          <p:cNvPr id="15" name="TextBox 14"/>
          <p:cNvSpPr txBox="1"/>
          <p:nvPr/>
        </p:nvSpPr>
        <p:spPr>
          <a:xfrm>
            <a:off x="1234754" y="4094814"/>
            <a:ext cx="2185289" cy="369332"/>
          </a:xfrm>
          <a:prstGeom prst="rect">
            <a:avLst/>
          </a:prstGeom>
          <a:solidFill>
            <a:srgbClr val="FFFFFF"/>
          </a:solidFill>
        </p:spPr>
        <p:txBody>
          <a:bodyPr wrap="none" rtlCol="0">
            <a:spAutoFit/>
          </a:bodyPr>
          <a:lstStyle/>
          <a:p>
            <a:pPr algn="ctr"/>
            <a:r>
              <a:rPr lang="en-US" dirty="0" smtClean="0"/>
              <a:t>yields on resolution</a:t>
            </a:r>
            <a:endParaRPr lang="en-US" dirty="0"/>
          </a:p>
        </p:txBody>
      </p:sp>
    </p:spTree>
    <p:extLst>
      <p:ext uri="{BB962C8B-B14F-4D97-AF65-F5344CB8AC3E}">
        <p14:creationId xmlns:p14="http://schemas.microsoft.com/office/powerpoint/2010/main" val="50963453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practice: Reuse representation formats</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32</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New </a:t>
            </a:r>
            <a:r>
              <a:rPr lang="en-US" dirty="0"/>
              <a:t>protocols created for the Web SHOULD transmit representations as octet streams typed by Internet media types.</a:t>
            </a:r>
          </a:p>
          <a:p>
            <a:endParaRPr lang="en-US" dirty="0"/>
          </a:p>
        </p:txBody>
      </p:sp>
    </p:spTree>
    <p:extLst>
      <p:ext uri="{BB962C8B-B14F-4D97-AF65-F5344CB8AC3E}">
        <p14:creationId xmlns:p14="http://schemas.microsoft.com/office/powerpoint/2010/main" val="287480173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Principle: Safe retrieval</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33</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Agents </a:t>
            </a:r>
            <a:r>
              <a:rPr lang="en-US" dirty="0"/>
              <a:t>do not incur obligations by retrieving a representation.</a:t>
            </a:r>
          </a:p>
          <a:p>
            <a:endParaRPr lang="en-US" dirty="0"/>
          </a:p>
        </p:txBody>
      </p:sp>
    </p:spTree>
    <p:extLst>
      <p:ext uri="{BB962C8B-B14F-4D97-AF65-F5344CB8AC3E}">
        <p14:creationId xmlns:p14="http://schemas.microsoft.com/office/powerpoint/2010/main" val="557905690"/>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practice: Available representation</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34</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 </a:t>
            </a:r>
            <a:r>
              <a:rPr lang="en-US" dirty="0"/>
              <a:t>URI owner SHOULD provide representations of the resource it identifies</a:t>
            </a:r>
          </a:p>
          <a:p>
            <a:endParaRPr lang="en-US" dirty="0"/>
          </a:p>
        </p:txBody>
      </p:sp>
    </p:spTree>
    <p:extLst>
      <p:ext uri="{BB962C8B-B14F-4D97-AF65-F5344CB8AC3E}">
        <p14:creationId xmlns:p14="http://schemas.microsoft.com/office/powerpoint/2010/main" val="116065097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Principle: Reference does not imply dereference</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35</a:t>
            </a:fld>
            <a:endParaRPr lang="en-US" dirty="0"/>
          </a:p>
        </p:txBody>
      </p:sp>
      <p:sp>
        <p:nvSpPr>
          <p:cNvPr id="4" name="Content Placeholder 3"/>
          <p:cNvSpPr>
            <a:spLocks noGrp="1"/>
          </p:cNvSpPr>
          <p:nvPr>
            <p:ph idx="1"/>
          </p:nvPr>
        </p:nvSpPr>
        <p:spPr/>
        <p:txBody>
          <a:bodyPr/>
          <a:lstStyle/>
          <a:p>
            <a:endParaRPr lang="en-US" dirty="0" smtClean="0"/>
          </a:p>
          <a:p>
            <a:pPr marL="0" indent="0">
              <a:buNone/>
            </a:pPr>
            <a:endParaRPr lang="en-US" dirty="0" smtClean="0"/>
          </a:p>
          <a:p>
            <a:pPr marL="0" indent="0">
              <a:buNone/>
            </a:pPr>
            <a:r>
              <a:rPr lang="en-US" dirty="0" smtClean="0"/>
              <a:t>An </a:t>
            </a:r>
            <a:r>
              <a:rPr lang="en-US" dirty="0"/>
              <a:t>application developer or specification author SHOULD NOT require networked retrieval of representations each time they are referenced.</a:t>
            </a:r>
          </a:p>
          <a:p>
            <a:endParaRPr lang="en-US" dirty="0"/>
          </a:p>
        </p:txBody>
      </p:sp>
    </p:spTree>
    <p:extLst>
      <p:ext uri="{BB962C8B-B14F-4D97-AF65-F5344CB8AC3E}">
        <p14:creationId xmlns:p14="http://schemas.microsoft.com/office/powerpoint/2010/main" val="705227629"/>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practice: Consistent representation</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36</a:t>
            </a:fld>
            <a:endParaRPr lang="en-US" dirty="0"/>
          </a:p>
        </p:txBody>
      </p:sp>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 </a:t>
            </a:r>
            <a:r>
              <a:rPr lang="en-US" dirty="0"/>
              <a:t>URI owner SHOULD provide representations of the identified resource consistently and predictably.</a:t>
            </a:r>
          </a:p>
          <a:p>
            <a:endParaRPr lang="en-US" dirty="0"/>
          </a:p>
        </p:txBody>
      </p:sp>
    </p:spTree>
    <p:extLst>
      <p:ext uri="{BB962C8B-B14F-4D97-AF65-F5344CB8AC3E}">
        <p14:creationId xmlns:p14="http://schemas.microsoft.com/office/powerpoint/2010/main" val="2224079450"/>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Representational State Transfer</a:t>
            </a:r>
            <a:endParaRPr lang="en-US" dirty="0"/>
          </a:p>
        </p:txBody>
      </p:sp>
      <p:sp>
        <p:nvSpPr>
          <p:cNvPr id="3" name="Slide Number Placeholder 2"/>
          <p:cNvSpPr>
            <a:spLocks noGrp="1"/>
          </p:cNvSpPr>
          <p:nvPr>
            <p:ph type="sldNum" sz="quarter" idx="4294967295"/>
          </p:nvPr>
        </p:nvSpPr>
        <p:spPr>
          <a:xfrm>
            <a:off x="7391400" y="6316663"/>
            <a:ext cx="1752600" cy="312737"/>
          </a:xfrm>
        </p:spPr>
        <p:txBody>
          <a:bodyPr/>
          <a:lstStyle/>
          <a:p>
            <a:fld id="{03AC6681-E0FD-2C4C-B392-04A572FD2AAE}" type="slidenum">
              <a:rPr lang="en-US" smtClean="0"/>
              <a:pPr/>
              <a:t>37</a:t>
            </a:fld>
            <a:endParaRPr lang="en-US" dirty="0"/>
          </a:p>
        </p:txBody>
      </p:sp>
    </p:spTree>
    <p:extLst>
      <p:ext uri="{BB962C8B-B14F-4D97-AF65-F5344CB8AC3E}">
        <p14:creationId xmlns:p14="http://schemas.microsoft.com/office/powerpoint/2010/main" val="35513959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On REST</a:t>
            </a:r>
            <a:endParaRPr lang="en-US" dirty="0"/>
          </a:p>
        </p:txBody>
      </p:sp>
      <p:sp>
        <p:nvSpPr>
          <p:cNvPr id="4" name="Content Placeholder 3"/>
          <p:cNvSpPr>
            <a:spLocks noGrp="1"/>
          </p:cNvSpPr>
          <p:nvPr>
            <p:ph idx="1"/>
          </p:nvPr>
        </p:nvSpPr>
        <p:spPr/>
        <p:txBody>
          <a:bodyPr/>
          <a:lstStyle/>
          <a:p>
            <a:pPr marL="0" indent="0">
              <a:buNone/>
            </a:pPr>
            <a:r>
              <a:rPr lang="en-US" dirty="0" smtClean="0"/>
              <a:t>Architectural style that parallels and informs the design of HTTP/1.1</a:t>
            </a:r>
          </a:p>
          <a:p>
            <a:pPr lvl="1"/>
            <a:r>
              <a:rPr lang="en-US" dirty="0" smtClean="0"/>
              <a:t>Described in a thesis by Roy Fielding (Day Software, co-founder of the Apache Software Foundation, co-author of HTTP and URI RFCs)</a:t>
            </a:r>
          </a:p>
          <a:p>
            <a:pPr marL="0" indent="0">
              <a:buNone/>
            </a:pPr>
            <a:r>
              <a:rPr lang="en-US" dirty="0" smtClean="0"/>
              <a:t>Five key constraints:</a:t>
            </a:r>
          </a:p>
          <a:p>
            <a:pPr lvl="1"/>
            <a:r>
              <a:rPr lang="en-US" dirty="0" smtClean="0"/>
              <a:t>Client-Server</a:t>
            </a:r>
          </a:p>
          <a:p>
            <a:pPr lvl="1"/>
            <a:r>
              <a:rPr lang="en-US" dirty="0" smtClean="0"/>
              <a:t>Stateless</a:t>
            </a:r>
          </a:p>
          <a:p>
            <a:pPr lvl="1"/>
            <a:r>
              <a:rPr lang="en-US" dirty="0" smtClean="0"/>
              <a:t>Cacheable</a:t>
            </a:r>
          </a:p>
          <a:p>
            <a:pPr lvl="1"/>
            <a:r>
              <a:rPr lang="en-US" dirty="0" smtClean="0"/>
              <a:t>Layered system</a:t>
            </a:r>
          </a:p>
          <a:p>
            <a:pPr lvl="1"/>
            <a:r>
              <a:rPr lang="en-US" dirty="0" smtClean="0"/>
              <a:t>Uniform interface</a:t>
            </a:r>
            <a:endParaRPr lang="en-US" dirty="0"/>
          </a:p>
        </p:txBody>
      </p:sp>
    </p:spTree>
    <p:extLst>
      <p:ext uri="{BB962C8B-B14F-4D97-AF65-F5344CB8AC3E}">
        <p14:creationId xmlns:p14="http://schemas.microsoft.com/office/powerpoint/2010/main" val="14160797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39</a:t>
            </a:fld>
            <a:endParaRPr lang="en-US" dirty="0"/>
          </a:p>
        </p:txBody>
      </p:sp>
      <p:sp>
        <p:nvSpPr>
          <p:cNvPr id="4" name="Content Placeholder 3"/>
          <p:cNvSpPr>
            <a:spLocks noGrp="1"/>
          </p:cNvSpPr>
          <p:nvPr>
            <p:ph idx="1"/>
          </p:nvPr>
        </p:nvSpPr>
        <p:spPr/>
        <p:txBody>
          <a:bodyPr/>
          <a:lstStyle/>
          <a:p>
            <a:pPr marL="0" indent="0">
              <a:buNone/>
            </a:pPr>
            <a:r>
              <a:rPr lang="en-US" dirty="0" smtClean="0"/>
              <a:t>Next lecture we’ll consider how Web services are implemented within this architecture</a:t>
            </a:r>
            <a:endParaRPr lang="en-US" dirty="0"/>
          </a:p>
        </p:txBody>
      </p:sp>
    </p:spTree>
    <p:extLst>
      <p:ext uri="{BB962C8B-B14F-4D97-AF65-F5344CB8AC3E}">
        <p14:creationId xmlns:p14="http://schemas.microsoft.com/office/powerpoint/2010/main" val="379880426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Bases of the Web</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a:t>
            </a:fld>
            <a:endParaRPr lang="en-US" dirty="0"/>
          </a:p>
        </p:txBody>
      </p:sp>
      <p:sp>
        <p:nvSpPr>
          <p:cNvPr id="4" name="Content Placeholder 3"/>
          <p:cNvSpPr>
            <a:spLocks noGrp="1"/>
          </p:cNvSpPr>
          <p:nvPr>
            <p:ph idx="1"/>
          </p:nvPr>
        </p:nvSpPr>
        <p:spPr/>
        <p:txBody>
          <a:bodyPr/>
          <a:lstStyle/>
          <a:p>
            <a:pPr marL="0" indent="0">
              <a:buNone/>
            </a:pPr>
            <a:r>
              <a:rPr lang="en-US" dirty="0" smtClean="0"/>
              <a:t>The notion of a resource is central to the architecture of the Web</a:t>
            </a:r>
          </a:p>
          <a:p>
            <a:pPr marL="0" indent="0">
              <a:buNone/>
            </a:pPr>
            <a:endParaRPr lang="en-US" dirty="0" smtClean="0"/>
          </a:p>
          <a:p>
            <a:pPr marL="0" indent="0">
              <a:buNone/>
            </a:pPr>
            <a:r>
              <a:rPr lang="en-US" dirty="0" smtClean="0"/>
              <a:t>We need to be able to:</a:t>
            </a:r>
          </a:p>
          <a:p>
            <a:pPr lvl="1"/>
            <a:r>
              <a:rPr lang="en-US" dirty="0" smtClean="0"/>
              <a:t>identify them</a:t>
            </a:r>
          </a:p>
          <a:p>
            <a:pPr lvl="1"/>
            <a:r>
              <a:rPr lang="en-US" dirty="0" smtClean="0"/>
              <a:t>represent them</a:t>
            </a:r>
          </a:p>
          <a:p>
            <a:pPr lvl="1"/>
            <a:r>
              <a:rPr lang="en-US" dirty="0" smtClean="0"/>
              <a:t>interact with them</a:t>
            </a:r>
          </a:p>
        </p:txBody>
      </p:sp>
    </p:spTree>
    <p:extLst>
      <p:ext uri="{BB962C8B-B14F-4D97-AF65-F5344CB8AC3E}">
        <p14:creationId xmlns:p14="http://schemas.microsoft.com/office/powerpoint/2010/main" val="27416755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Further Reading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40</a:t>
            </a:fld>
            <a:endParaRPr lang="en-US" dirty="0"/>
          </a:p>
        </p:txBody>
      </p:sp>
      <p:sp>
        <p:nvSpPr>
          <p:cNvPr id="4" name="Content Placeholder 3"/>
          <p:cNvSpPr>
            <a:spLocks noGrp="1"/>
          </p:cNvSpPr>
          <p:nvPr>
            <p:ph idx="1"/>
          </p:nvPr>
        </p:nvSpPr>
        <p:spPr/>
        <p:txBody>
          <a:bodyPr/>
          <a:lstStyle/>
          <a:p>
            <a:pPr marL="0" indent="0">
              <a:buNone/>
            </a:pPr>
            <a:r>
              <a:rPr lang="en-US" dirty="0" smtClean="0"/>
              <a:t>Architecture of the World Wide Web, Volume One</a:t>
            </a:r>
          </a:p>
          <a:p>
            <a:pPr marL="360000" lvl="1" indent="0">
              <a:buNone/>
            </a:pPr>
            <a:r>
              <a:rPr lang="en-US" dirty="0" smtClean="0"/>
              <a:t>http://www.w3.org/TR/</a:t>
            </a:r>
            <a:r>
              <a:rPr lang="en-US" dirty="0" err="1" smtClean="0"/>
              <a:t>webarch</a:t>
            </a:r>
            <a:r>
              <a:rPr lang="en-US" dirty="0" smtClean="0"/>
              <a:t>/</a:t>
            </a:r>
          </a:p>
          <a:p>
            <a:pPr marL="0" indent="0">
              <a:buNone/>
            </a:pPr>
            <a:r>
              <a:rPr lang="en-US" dirty="0" smtClean="0"/>
              <a:t>Architectural Styles and</a:t>
            </a:r>
            <a:br>
              <a:rPr lang="en-US" dirty="0" smtClean="0"/>
            </a:br>
            <a:r>
              <a:rPr lang="en-US" dirty="0" smtClean="0"/>
              <a:t>the Design of Network-based Software Architectures</a:t>
            </a:r>
          </a:p>
          <a:p>
            <a:pPr marL="360000" lvl="1" indent="0">
              <a:buNone/>
            </a:pPr>
            <a:r>
              <a:rPr lang="en-US" dirty="0"/>
              <a:t>http://</a:t>
            </a:r>
            <a:r>
              <a:rPr lang="en-US" dirty="0" err="1"/>
              <a:t>www.ics.uci.edu</a:t>
            </a:r>
            <a:r>
              <a:rPr lang="en-US" dirty="0"/>
              <a:t>/~fielding/pubs/dissertation/</a:t>
            </a:r>
            <a:r>
              <a:rPr lang="en-US" dirty="0" err="1"/>
              <a:t>top.htm</a:t>
            </a:r>
            <a:endParaRPr lang="en-US" dirty="0"/>
          </a:p>
        </p:txBody>
      </p:sp>
    </p:spTree>
    <p:extLst>
      <p:ext uri="{BB962C8B-B14F-4D97-AF65-F5344CB8AC3E}">
        <p14:creationId xmlns:p14="http://schemas.microsoft.com/office/powerpoint/2010/main" val="300473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Identification</a:t>
            </a:r>
            <a:endParaRPr lang="en-US" dirty="0"/>
          </a:p>
        </p:txBody>
      </p:sp>
      <p:sp>
        <p:nvSpPr>
          <p:cNvPr id="3" name="Slide Number Placeholder 2"/>
          <p:cNvSpPr>
            <a:spLocks noGrp="1"/>
          </p:cNvSpPr>
          <p:nvPr>
            <p:ph type="sldNum" sz="quarter" idx="4294967295"/>
          </p:nvPr>
        </p:nvSpPr>
        <p:spPr>
          <a:xfrm>
            <a:off x="7391400" y="6316663"/>
            <a:ext cx="1752600" cy="312737"/>
          </a:xfrm>
        </p:spPr>
        <p:txBody>
          <a:bodyPr/>
          <a:lstStyle/>
          <a:p>
            <a:fld id="{03AC6681-E0FD-2C4C-B392-04A572FD2AAE}" type="slidenum">
              <a:rPr lang="en-US" smtClean="0"/>
              <a:pPr/>
              <a:t>5</a:t>
            </a:fld>
            <a:endParaRPr lang="en-US" dirty="0"/>
          </a:p>
        </p:txBody>
      </p:sp>
    </p:spTree>
    <p:extLst>
      <p:ext uri="{BB962C8B-B14F-4D97-AF65-F5344CB8AC3E}">
        <p14:creationId xmlns:p14="http://schemas.microsoft.com/office/powerpoint/2010/main" val="157425064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Principle: Global Identifiers</a:t>
            </a:r>
            <a:endParaRPr lang="en-US" dirty="0"/>
          </a:p>
        </p:txBody>
      </p:sp>
      <p:sp>
        <p:nvSpPr>
          <p:cNvPr id="4" name="Content Placeholder 3"/>
          <p:cNvSpPr>
            <a:spLocks noGrp="1"/>
          </p:cNvSpPr>
          <p:nvPr>
            <p:ph idx="1"/>
          </p:nvPr>
        </p:nvSpPr>
        <p:spPr/>
        <p:txBody>
          <a:bodyPr/>
          <a:lstStyle/>
          <a:p>
            <a:pPr marL="0" indent="0">
              <a:buNone/>
            </a:pPr>
            <a:endParaRPr lang="en-US" dirty="0"/>
          </a:p>
          <a:p>
            <a:pPr marL="0" indent="0">
              <a:buNone/>
            </a:pPr>
            <a:endParaRPr lang="en-US" dirty="0" smtClean="0"/>
          </a:p>
          <a:p>
            <a:pPr marL="0" indent="0">
              <a:buNone/>
            </a:pPr>
            <a:r>
              <a:rPr lang="en-US" dirty="0" smtClean="0"/>
              <a:t>Global </a:t>
            </a:r>
            <a:r>
              <a:rPr lang="en-US" dirty="0"/>
              <a:t>naming leads to global network effects.</a:t>
            </a:r>
          </a:p>
        </p:txBody>
      </p:sp>
    </p:spTree>
    <p:extLst>
      <p:ext uri="{BB962C8B-B14F-4D97-AF65-F5344CB8AC3E}">
        <p14:creationId xmlns:p14="http://schemas.microsoft.com/office/powerpoint/2010/main" val="234072039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sz="half" idx="1"/>
          </p:nvPr>
        </p:nvPicPr>
        <p:blipFill rotWithShape="1">
          <a:blip r:embed="rId2"/>
          <a:srcRect l="-4" r="4" b="14715"/>
          <a:stretch/>
        </p:blipFill>
        <p:spPr>
          <a:xfrm>
            <a:off x="323850" y="1682750"/>
            <a:ext cx="4095750" cy="4489450"/>
          </a:xfrm>
          <a:prstGeom prst="rect">
            <a:avLst/>
          </a:prstGeom>
          <a:noFill/>
          <a:ln>
            <a:noFill/>
          </a:ln>
        </p:spPr>
      </p:pic>
      <p:sp>
        <p:nvSpPr>
          <p:cNvPr id="4" name="Title 3"/>
          <p:cNvSpPr>
            <a:spLocks noGrp="1"/>
          </p:cNvSpPr>
          <p:nvPr>
            <p:ph type="title"/>
          </p:nvPr>
        </p:nvSpPr>
        <p:spPr/>
        <p:txBody>
          <a:bodyPr/>
          <a:lstStyle/>
          <a:p>
            <a:r>
              <a:rPr lang="en-US" dirty="0" smtClean="0"/>
              <a:t>Every Object Addressable</a:t>
            </a:r>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7</a:t>
            </a:fld>
            <a:endParaRPr lang="en-US"/>
          </a:p>
        </p:txBody>
      </p:sp>
      <p:sp>
        <p:nvSpPr>
          <p:cNvPr id="7" name="Rounded Rectangular Callout 6"/>
          <p:cNvSpPr/>
          <p:nvPr/>
        </p:nvSpPr>
        <p:spPr bwMode="auto">
          <a:xfrm>
            <a:off x="4739052" y="1682750"/>
            <a:ext cx="3601680" cy="3958771"/>
          </a:xfrm>
          <a:prstGeom prst="wedgeRoundRectCallout">
            <a:avLst>
              <a:gd name="adj1" fmla="val -82125"/>
              <a:gd name="adj2" fmla="val -21706"/>
              <a:gd name="adj3" fmla="val 16667"/>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0" numCol="1" rtlCol="0" anchor="t" anchorCtr="0" compatLnSpc="1">
            <a:prstTxWarp prst="textNoShape">
              <a:avLst/>
            </a:prstTxWarp>
            <a:noAutofit/>
          </a:bodyPr>
          <a:lstStyle/>
          <a:p>
            <a:pPr algn="ctr" defTabSz="914400" eaLnBrk="0" fontAlgn="base" hangingPunct="0">
              <a:spcBef>
                <a:spcPct val="0"/>
              </a:spcBef>
              <a:spcAft>
                <a:spcPct val="0"/>
              </a:spcAft>
            </a:pPr>
            <a:r>
              <a:rPr lang="en-US" sz="2000" dirty="0">
                <a:solidFill>
                  <a:schemeClr val="tx1"/>
                </a:solidFill>
                <a:latin typeface="Georgia"/>
                <a:ea typeface="ＭＳ Ｐゴシック" pitchFamily="-106" charset="-128"/>
                <a:cs typeface="Georgia"/>
              </a:rPr>
              <a:t>in principle, every object that someone might validly want/need to cite should have an unambiguous address (capable of being portrayed in a manner as to be human readable and interpretable). (E.g., not acceptable to be unable to link to an object within a ‘frame’ or ‘card.’)</a:t>
            </a:r>
            <a:endParaRPr kumimoji="0" lang="en-US" sz="2000" b="0" i="0" u="none" strike="noStrike" cap="none" normalizeH="0" baseline="0" dirty="0">
              <a:ln>
                <a:noFill/>
              </a:ln>
              <a:solidFill>
                <a:schemeClr val="tx1"/>
              </a:solidFill>
              <a:effectLst/>
              <a:latin typeface="Georgia"/>
              <a:ea typeface="ＭＳ Ｐゴシック" pitchFamily="-106" charset="-128"/>
              <a:cs typeface="Georgia"/>
            </a:endParaRPr>
          </a:p>
        </p:txBody>
      </p:sp>
    </p:spTree>
    <p:extLst>
      <p:ext uri="{BB962C8B-B14F-4D97-AF65-F5344CB8AC3E}">
        <p14:creationId xmlns:p14="http://schemas.microsoft.com/office/powerpoint/2010/main" val="147351426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Uniform Resource Identifiers</a:t>
            </a:r>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8</a:t>
            </a:fld>
            <a:endParaRPr lang="en-US"/>
          </a:p>
        </p:txBody>
      </p:sp>
      <p:sp>
        <p:nvSpPr>
          <p:cNvPr id="6" name="Content Placeholder 5"/>
          <p:cNvSpPr>
            <a:spLocks noGrp="1"/>
          </p:cNvSpPr>
          <p:nvPr>
            <p:ph idx="1"/>
          </p:nvPr>
        </p:nvSpPr>
        <p:spPr/>
        <p:txBody>
          <a:bodyPr/>
          <a:lstStyle/>
          <a:p>
            <a:pPr marL="0" indent="0">
              <a:buNone/>
            </a:pPr>
            <a:r>
              <a:rPr lang="en-US" dirty="0" smtClean="0"/>
              <a:t>A “</a:t>
            </a:r>
            <a:r>
              <a:rPr lang="en-US" dirty="0"/>
              <a:t>compact string of characters for identifying an abstract or physical </a:t>
            </a:r>
            <a:r>
              <a:rPr lang="en-US" dirty="0" smtClean="0"/>
              <a:t>resource”</a:t>
            </a:r>
          </a:p>
          <a:p>
            <a:pPr marL="0" indent="0">
              <a:buNone/>
            </a:pPr>
            <a:endParaRPr lang="en-US" dirty="0" smtClean="0"/>
          </a:p>
          <a:p>
            <a:pPr marL="0" indent="0">
              <a:buNone/>
            </a:pPr>
            <a:r>
              <a:rPr lang="en-US" dirty="0" smtClean="0"/>
              <a:t>General syntax:</a:t>
            </a:r>
            <a:br>
              <a:rPr lang="en-US" dirty="0" smtClean="0"/>
            </a:br>
            <a:r>
              <a:rPr lang="en-US" dirty="0" smtClean="0"/>
              <a:t/>
            </a:r>
            <a:br>
              <a:rPr lang="en-US" dirty="0" smtClean="0"/>
            </a:br>
            <a:r>
              <a:rPr lang="en-US" i="1" dirty="0" smtClean="0"/>
              <a:t>&lt;scheme&gt;</a:t>
            </a:r>
            <a:r>
              <a:rPr lang="en-US" dirty="0" smtClean="0"/>
              <a:t>:</a:t>
            </a:r>
            <a:r>
              <a:rPr lang="en-US" i="1" dirty="0" smtClean="0"/>
              <a:t>&lt;hierarchical part&gt;</a:t>
            </a:r>
            <a:r>
              <a:rPr lang="en-US" dirty="0" smtClean="0"/>
              <a:t>?</a:t>
            </a:r>
            <a:r>
              <a:rPr lang="en-US" i="1" dirty="0" smtClean="0"/>
              <a:t>&lt;query&gt;</a:t>
            </a:r>
            <a:r>
              <a:rPr lang="en-US" dirty="0" smtClean="0"/>
              <a:t>#</a:t>
            </a:r>
            <a:r>
              <a:rPr lang="en-US" i="1" dirty="0" smtClean="0"/>
              <a:t>&lt;fragment&gt;</a:t>
            </a:r>
            <a:endParaRPr lang="en-US" i="1" dirty="0"/>
          </a:p>
        </p:txBody>
      </p:sp>
    </p:spTree>
    <p:extLst>
      <p:ext uri="{BB962C8B-B14F-4D97-AF65-F5344CB8AC3E}">
        <p14:creationId xmlns:p14="http://schemas.microsoft.com/office/powerpoint/2010/main" val="200808920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URIs, Resources and Representations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9</a:t>
            </a:fld>
            <a:endParaRPr lang="en-US" dirty="0"/>
          </a:p>
        </p:txBody>
      </p:sp>
      <p:sp>
        <p:nvSpPr>
          <p:cNvPr id="5" name="TextBox 4"/>
          <p:cNvSpPr txBox="1"/>
          <p:nvPr/>
        </p:nvSpPr>
        <p:spPr>
          <a:xfrm>
            <a:off x="1790963" y="2926241"/>
            <a:ext cx="753331" cy="461665"/>
          </a:xfrm>
          <a:prstGeom prst="rect">
            <a:avLst/>
          </a:prstGeom>
          <a:noFill/>
        </p:spPr>
        <p:txBody>
          <a:bodyPr wrap="none" rtlCol="0">
            <a:spAutoFit/>
          </a:bodyPr>
          <a:lstStyle/>
          <a:p>
            <a:r>
              <a:rPr lang="en-US" sz="2400" dirty="0" smtClean="0"/>
              <a:t>URI</a:t>
            </a:r>
            <a:endParaRPr lang="en-US" sz="2400" dirty="0"/>
          </a:p>
        </p:txBody>
      </p:sp>
      <p:sp>
        <p:nvSpPr>
          <p:cNvPr id="7" name="TextBox 6"/>
          <p:cNvSpPr txBox="1"/>
          <p:nvPr/>
        </p:nvSpPr>
        <p:spPr>
          <a:xfrm>
            <a:off x="5926309" y="2926241"/>
            <a:ext cx="1439968" cy="461665"/>
          </a:xfrm>
          <a:prstGeom prst="rect">
            <a:avLst/>
          </a:prstGeom>
          <a:noFill/>
        </p:spPr>
        <p:txBody>
          <a:bodyPr wrap="none" rtlCol="0">
            <a:spAutoFit/>
          </a:bodyPr>
          <a:lstStyle/>
          <a:p>
            <a:r>
              <a:rPr lang="en-US" sz="2400" dirty="0" smtClean="0"/>
              <a:t>Resource</a:t>
            </a:r>
            <a:endParaRPr lang="en-US" sz="2400" dirty="0"/>
          </a:p>
        </p:txBody>
      </p:sp>
      <p:sp>
        <p:nvSpPr>
          <p:cNvPr id="12" name="TextBox 11"/>
          <p:cNvSpPr txBox="1"/>
          <p:nvPr/>
        </p:nvSpPr>
        <p:spPr>
          <a:xfrm>
            <a:off x="3765983" y="2659505"/>
            <a:ext cx="1134145" cy="369332"/>
          </a:xfrm>
          <a:prstGeom prst="rect">
            <a:avLst/>
          </a:prstGeom>
          <a:noFill/>
        </p:spPr>
        <p:txBody>
          <a:bodyPr wrap="none" rtlCol="0">
            <a:spAutoFit/>
          </a:bodyPr>
          <a:lstStyle/>
          <a:p>
            <a:r>
              <a:rPr lang="en-US" dirty="0" smtClean="0"/>
              <a:t>identifies</a:t>
            </a:r>
            <a:endParaRPr lang="en-US" dirty="0"/>
          </a:p>
        </p:txBody>
      </p:sp>
      <p:cxnSp>
        <p:nvCxnSpPr>
          <p:cNvPr id="23" name="Curved Connector 22"/>
          <p:cNvCxnSpPr>
            <a:stCxn id="5" idx="3"/>
            <a:endCxn id="7" idx="1"/>
          </p:cNvCxnSpPr>
          <p:nvPr/>
        </p:nvCxnSpPr>
        <p:spPr bwMode="auto">
          <a:xfrm>
            <a:off x="2544294" y="3157074"/>
            <a:ext cx="3382015" cy="12700"/>
          </a:xfrm>
          <a:prstGeom prst="curvedConnector3">
            <a:avLst>
              <a:gd name="adj1" fmla="val 50000"/>
            </a:avLst>
          </a:prstGeom>
          <a:solidFill>
            <a:schemeClr val="accent1"/>
          </a:solidFill>
          <a:ln w="25400" cap="flat" cmpd="sng" algn="ctr">
            <a:solidFill>
              <a:srgbClr val="323D43"/>
            </a:solidFill>
            <a:prstDash val="solid"/>
            <a:round/>
            <a:headEnd type="none" w="med" len="med"/>
            <a:tailEnd type="triangle" w="lg" len="med"/>
          </a:ln>
          <a:effectLst/>
        </p:spPr>
      </p:cxnSp>
    </p:spTree>
    <p:extLst>
      <p:ext uri="{BB962C8B-B14F-4D97-AF65-F5344CB8AC3E}">
        <p14:creationId xmlns:p14="http://schemas.microsoft.com/office/powerpoint/2010/main" val="196318089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ECS.thmx</Template>
  <TotalTime>6013</TotalTime>
  <Words>1410</Words>
  <Application>Microsoft Macintosh PowerPoint</Application>
  <PresentationFormat>On-screen Show (4:3)</PresentationFormat>
  <Paragraphs>234</Paragraphs>
  <Slides>40</Slides>
  <Notes>7</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ECS</vt:lpstr>
      <vt:lpstr>The Architecture of the World Wide Web</vt:lpstr>
      <vt:lpstr>What is the Web?</vt:lpstr>
      <vt:lpstr>A definition (from RFC3986)</vt:lpstr>
      <vt:lpstr>Architectural Bases of the Web</vt:lpstr>
      <vt:lpstr>Identification</vt:lpstr>
      <vt:lpstr>Principle: Global Identifiers</vt:lpstr>
      <vt:lpstr>Every Object Addressable</vt:lpstr>
      <vt:lpstr>Uniform Resource Identifiers</vt:lpstr>
      <vt:lpstr>URIs, Resources and Representations</vt:lpstr>
      <vt:lpstr>URI Schemes and Examples</vt:lpstr>
      <vt:lpstr>Constraint: URIs identify a single resource</vt:lpstr>
      <vt:lpstr>Good practice: Avoiding URI aliases</vt:lpstr>
      <vt:lpstr>The Early Web</vt:lpstr>
      <vt:lpstr>The Classical View</vt:lpstr>
      <vt:lpstr>The Classical View</vt:lpstr>
      <vt:lpstr>The Classical View</vt:lpstr>
      <vt:lpstr>The Modern View</vt:lpstr>
      <vt:lpstr>Representation</vt:lpstr>
      <vt:lpstr>Defining Representation</vt:lpstr>
      <vt:lpstr>URIs, Resources and Representations</vt:lpstr>
      <vt:lpstr>URIs, Resources and Representations</vt:lpstr>
      <vt:lpstr>Internet Media Types</vt:lpstr>
      <vt:lpstr>Good practice: Separation of content, presentation, interaction </vt:lpstr>
      <vt:lpstr>Good practice: Link identification </vt:lpstr>
      <vt:lpstr>Good practice: Web linking </vt:lpstr>
      <vt:lpstr>Good practice: Generic URIs </vt:lpstr>
      <vt:lpstr>Good practice: Hypertext links </vt:lpstr>
      <vt:lpstr>Interaction</vt:lpstr>
      <vt:lpstr>Interaction</vt:lpstr>
      <vt:lpstr>Dereferencing URIs</vt:lpstr>
      <vt:lpstr>URIs, Resources and Representations</vt:lpstr>
      <vt:lpstr>Good practice: Reuse representation formats </vt:lpstr>
      <vt:lpstr>Principle: Safe retrieval </vt:lpstr>
      <vt:lpstr>Good practice: Available representation </vt:lpstr>
      <vt:lpstr>Principle: Reference does not imply dereference </vt:lpstr>
      <vt:lpstr>Good practice: Consistent representation </vt:lpstr>
      <vt:lpstr>Representational State Transfer</vt:lpstr>
      <vt:lpstr>On REST</vt:lpstr>
      <vt:lpstr>Conclusion</vt:lpstr>
      <vt:lpstr>Further Reading</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Architecture of the World Wide Web</dc:title>
  <dc:creator>Nicholas Gibbins</dc:creator>
  <cp:lastModifiedBy>Nicholas Gibbins</cp:lastModifiedBy>
  <cp:revision>54</cp:revision>
  <dcterms:created xsi:type="dcterms:W3CDTF">2012-10-04T09:47:39Z</dcterms:created>
  <dcterms:modified xsi:type="dcterms:W3CDTF">2013-10-04T13:53:19Z</dcterms:modified>
</cp:coreProperties>
</file>