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42"/>
  </p:notesMasterIdLst>
  <p:sldIdLst>
    <p:sldId id="256" r:id="rId2"/>
    <p:sldId id="272" r:id="rId3"/>
    <p:sldId id="273" r:id="rId4"/>
    <p:sldId id="274" r:id="rId5"/>
    <p:sldId id="275" r:id="rId6"/>
    <p:sldId id="288" r:id="rId7"/>
    <p:sldId id="279" r:id="rId8"/>
    <p:sldId id="295" r:id="rId9"/>
    <p:sldId id="280" r:id="rId10"/>
    <p:sldId id="291" r:id="rId11"/>
    <p:sldId id="289" r:id="rId12"/>
    <p:sldId id="290" r:id="rId13"/>
    <p:sldId id="283" r:id="rId14"/>
    <p:sldId id="284" r:id="rId15"/>
    <p:sldId id="285" r:id="rId16"/>
    <p:sldId id="286" r:id="rId17"/>
    <p:sldId id="287" r:id="rId18"/>
    <p:sldId id="277" r:id="rId19"/>
    <p:sldId id="292" r:id="rId20"/>
    <p:sldId id="270" r:id="rId21"/>
    <p:sldId id="306" r:id="rId22"/>
    <p:sldId id="294" r:id="rId23"/>
    <p:sldId id="296" r:id="rId24"/>
    <p:sldId id="297" r:id="rId25"/>
    <p:sldId id="298" r:id="rId26"/>
    <p:sldId id="299" r:id="rId27"/>
    <p:sldId id="300" r:id="rId28"/>
    <p:sldId id="276" r:id="rId29"/>
    <p:sldId id="262" r:id="rId30"/>
    <p:sldId id="307" r:id="rId31"/>
    <p:sldId id="293" r:id="rId32"/>
    <p:sldId id="301" r:id="rId33"/>
    <p:sldId id="302" r:id="rId34"/>
    <p:sldId id="303" r:id="rId35"/>
    <p:sldId id="304" r:id="rId36"/>
    <p:sldId id="305" r:id="rId37"/>
    <p:sldId id="333" r:id="rId38"/>
    <p:sldId id="334" r:id="rId39"/>
    <p:sldId id="332" r:id="rId40"/>
    <p:sldId id="335"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124" autoAdjust="0"/>
  </p:normalViewPr>
  <p:slideViewPr>
    <p:cSldViewPr snapToGrid="0" snapToObjects="1" showGuides="1">
      <p:cViewPr varScale="1">
        <p:scale>
          <a:sx n="61" d="100"/>
          <a:sy n="61" d="100"/>
        </p:scale>
        <p:origin x="-704" y="-120"/>
      </p:cViewPr>
      <p:guideLst>
        <p:guide orient="horz" pos="1321"/>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0E2CD2-2C11-374C-AD0D-AD62ED9710F5}" type="datetimeFigureOut">
              <a:rPr lang="en-US" smtClean="0"/>
              <a:t>04/10/2013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C2992A-B5F0-5A43-8A93-7500E647BA88}" type="slidenum">
              <a:rPr lang="en-US" smtClean="0"/>
              <a:t>‹#›</a:t>
            </a:fld>
            <a:endParaRPr lang="en-US"/>
          </a:p>
        </p:txBody>
      </p:sp>
    </p:spTree>
    <p:extLst>
      <p:ext uri="{BB962C8B-B14F-4D97-AF65-F5344CB8AC3E}">
        <p14:creationId xmlns:p14="http://schemas.microsoft.com/office/powerpoint/2010/main" val="27507713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14</a:t>
            </a:fld>
            <a:endParaRPr lang="en-US"/>
          </a:p>
        </p:txBody>
      </p:sp>
    </p:spTree>
    <p:extLst>
      <p:ext uri="{BB962C8B-B14F-4D97-AF65-F5344CB8AC3E}">
        <p14:creationId xmlns:p14="http://schemas.microsoft.com/office/powerpoint/2010/main" val="600564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15</a:t>
            </a:fld>
            <a:endParaRPr lang="en-US"/>
          </a:p>
        </p:txBody>
      </p:sp>
    </p:spTree>
    <p:extLst>
      <p:ext uri="{BB962C8B-B14F-4D97-AF65-F5344CB8AC3E}">
        <p14:creationId xmlns:p14="http://schemas.microsoft.com/office/powerpoint/2010/main" val="321392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Forward reference to REST</a:t>
            </a:r>
          </a:p>
          <a:p>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24</a:t>
            </a:fld>
            <a:endParaRPr lang="en-US"/>
          </a:p>
        </p:txBody>
      </p:sp>
    </p:spTree>
    <p:extLst>
      <p:ext uri="{BB962C8B-B14F-4D97-AF65-F5344CB8AC3E}">
        <p14:creationId xmlns:p14="http://schemas.microsoft.com/office/powerpoint/2010/main" val="2541271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Forward reference to REST</a:t>
            </a:r>
          </a:p>
          <a:p>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25</a:t>
            </a:fld>
            <a:endParaRPr lang="en-US"/>
          </a:p>
        </p:txBody>
      </p:sp>
    </p:spTree>
    <p:extLst>
      <p:ext uri="{BB962C8B-B14F-4D97-AF65-F5344CB8AC3E}">
        <p14:creationId xmlns:p14="http://schemas.microsoft.com/office/powerpoint/2010/main" val="1273335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26</a:t>
            </a:fld>
            <a:endParaRPr lang="en-US"/>
          </a:p>
        </p:txBody>
      </p:sp>
    </p:spTree>
    <p:extLst>
      <p:ext uri="{BB962C8B-B14F-4D97-AF65-F5344CB8AC3E}">
        <p14:creationId xmlns:p14="http://schemas.microsoft.com/office/powerpoint/2010/main" val="3207200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Forward reference to REST</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27</a:t>
            </a:fld>
            <a:endParaRPr lang="en-US"/>
          </a:p>
        </p:txBody>
      </p:sp>
    </p:spTree>
    <p:extLst>
      <p:ext uri="{BB962C8B-B14F-4D97-AF65-F5344CB8AC3E}">
        <p14:creationId xmlns:p14="http://schemas.microsoft.com/office/powerpoint/2010/main" val="1489509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stateless – no client context stored on server</a:t>
            </a:r>
          </a:p>
          <a:p>
            <a:r>
              <a:rPr lang="en-US" dirty="0" smtClean="0"/>
              <a:t>cacheable – responses may be cached</a:t>
            </a:r>
          </a:p>
          <a:p>
            <a:r>
              <a:rPr lang="en-US" dirty="0" smtClean="0"/>
              <a:t>layered – intermediaries are transparent</a:t>
            </a:r>
          </a:p>
          <a:p>
            <a:r>
              <a:rPr lang="en-US" dirty="0" smtClean="0"/>
              <a:t>uniform interface – resources, manipulation</a:t>
            </a:r>
            <a:r>
              <a:rPr lang="en-US" baseline="0" dirty="0" smtClean="0"/>
              <a:t> through </a:t>
            </a:r>
            <a:r>
              <a:rPr lang="en-US" dirty="0" smtClean="0"/>
              <a:t>representations, self-descriptive messages, HATEOAS</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38</a:t>
            </a:fld>
            <a:endParaRPr lang="en-US"/>
          </a:p>
        </p:txBody>
      </p:sp>
    </p:spTree>
    <p:extLst>
      <p:ext uri="{BB962C8B-B14F-4D97-AF65-F5344CB8AC3E}">
        <p14:creationId xmlns:p14="http://schemas.microsoft.com/office/powerpoint/2010/main" val="1668529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The Architecture of the World Wide Web</a:t>
            </a:r>
            <a:endParaRPr lang="en-US" sz="6000" dirty="0"/>
          </a:p>
        </p:txBody>
      </p:sp>
      <p:sp>
        <p:nvSpPr>
          <p:cNvPr id="3" name="Subtitle 2"/>
          <p:cNvSpPr>
            <a:spLocks noGrp="1"/>
          </p:cNvSpPr>
          <p:nvPr>
            <p:ph type="subTitle" idx="1"/>
          </p:nvPr>
        </p:nvSpPr>
        <p:spPr/>
        <p:txBody>
          <a:bodyPr/>
          <a:lstStyle/>
          <a:p>
            <a:r>
              <a:rPr lang="en-US" dirty="0" smtClean="0"/>
              <a:t>COMP6017 Topics on Web Services</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2013-2014</a:t>
            </a:r>
            <a:endParaRPr lang="en-US" dirty="0"/>
          </a:p>
        </p:txBody>
      </p:sp>
    </p:spTree>
    <p:extLst>
      <p:ext uri="{BB962C8B-B14F-4D97-AF65-F5344CB8AC3E}">
        <p14:creationId xmlns:p14="http://schemas.microsoft.com/office/powerpoint/2010/main" val="106535024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 Schemes and Examples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US" dirty="0" smtClean="0"/>
              <a:t>http://</a:t>
            </a:r>
            <a:r>
              <a:rPr lang="en-US" dirty="0" err="1" smtClean="0"/>
              <a:t>www.example.org</a:t>
            </a:r>
            <a:r>
              <a:rPr lang="en-US" dirty="0" smtClean="0"/>
              <a:t>/</a:t>
            </a:r>
          </a:p>
          <a:p>
            <a:r>
              <a:rPr lang="en-US" dirty="0" smtClean="0"/>
              <a:t>http://</a:t>
            </a:r>
            <a:r>
              <a:rPr lang="en-US" dirty="0" err="1" smtClean="0"/>
              <a:t>www.example.org</a:t>
            </a:r>
            <a:r>
              <a:rPr lang="en-US" dirty="0" smtClean="0"/>
              <a:t>/</a:t>
            </a:r>
            <a:r>
              <a:rPr lang="en-US" dirty="0" err="1" smtClean="0"/>
              <a:t>aboutus#staff</a:t>
            </a:r>
            <a:endParaRPr lang="en-US" dirty="0" smtClean="0"/>
          </a:p>
          <a:p>
            <a:r>
              <a:rPr lang="en-US" dirty="0" err="1" smtClean="0"/>
              <a:t>mailto:joe</a:t>
            </a:r>
            <a:r>
              <a:rPr lang="en-US" dirty="0" err="1"/>
              <a:t>@example.org</a:t>
            </a:r>
            <a:endParaRPr lang="en-US" dirty="0"/>
          </a:p>
          <a:p>
            <a:r>
              <a:rPr lang="en-US" dirty="0"/>
              <a:t>ftp://</a:t>
            </a:r>
            <a:r>
              <a:rPr lang="en-US" dirty="0" err="1"/>
              <a:t>example.org</a:t>
            </a:r>
            <a:r>
              <a:rPr lang="en-US" dirty="0"/>
              <a:t>/</a:t>
            </a:r>
            <a:r>
              <a:rPr lang="en-US" dirty="0" err="1"/>
              <a:t>aDirectory</a:t>
            </a:r>
            <a:r>
              <a:rPr lang="en-US" dirty="0"/>
              <a:t>/</a:t>
            </a:r>
            <a:r>
              <a:rPr lang="en-US" dirty="0" err="1"/>
              <a:t>aFile</a:t>
            </a:r>
            <a:endParaRPr lang="en-US" dirty="0"/>
          </a:p>
          <a:p>
            <a:r>
              <a:rPr lang="en-US" dirty="0" err="1"/>
              <a:t>news:comp.infosystems.www</a:t>
            </a:r>
            <a:endParaRPr lang="en-US" dirty="0"/>
          </a:p>
          <a:p>
            <a:r>
              <a:rPr lang="en-US" dirty="0" err="1"/>
              <a:t>tel</a:t>
            </a:r>
            <a:r>
              <a:rPr lang="en-US" dirty="0"/>
              <a:t>:+1-816-555-1212</a:t>
            </a:r>
          </a:p>
          <a:p>
            <a:r>
              <a:rPr lang="en-US" dirty="0" err="1"/>
              <a:t>ldap</a:t>
            </a:r>
            <a:r>
              <a:rPr lang="en-US" dirty="0"/>
              <a:t>://</a:t>
            </a:r>
            <a:r>
              <a:rPr lang="en-US" dirty="0" err="1"/>
              <a:t>ldap.example.org</a:t>
            </a:r>
            <a:r>
              <a:rPr lang="en-US" dirty="0" smtClean="0"/>
              <a:t>/c</a:t>
            </a:r>
            <a:r>
              <a:rPr lang="en-US" dirty="0"/>
              <a:t>=</a:t>
            </a:r>
            <a:r>
              <a:rPr lang="en-US" dirty="0" err="1"/>
              <a:t>GB?objectClass?one</a:t>
            </a:r>
            <a:endParaRPr lang="en-US" dirty="0"/>
          </a:p>
          <a:p>
            <a:r>
              <a:rPr lang="en-US" dirty="0" err="1"/>
              <a:t>urn:oasis:names:tc:entity:xmlns:xml:catalog</a:t>
            </a:r>
            <a:endParaRPr lang="en-US" dirty="0"/>
          </a:p>
          <a:p>
            <a:endParaRPr lang="en-US" dirty="0"/>
          </a:p>
        </p:txBody>
      </p:sp>
    </p:spTree>
    <p:extLst>
      <p:ext uri="{BB962C8B-B14F-4D97-AF65-F5344CB8AC3E}">
        <p14:creationId xmlns:p14="http://schemas.microsoft.com/office/powerpoint/2010/main" val="165078134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Constraint: URIs identify a single resource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Assign </a:t>
            </a:r>
            <a:r>
              <a:rPr lang="en-US" dirty="0"/>
              <a:t>distinct URIs to distinct resources.</a:t>
            </a:r>
          </a:p>
          <a:p>
            <a:pPr lvl="1"/>
            <a:r>
              <a:rPr lang="en-US" dirty="0"/>
              <a:t>Using the same URI to directly identify different resources produces a </a:t>
            </a:r>
            <a:r>
              <a:rPr lang="en-US" i="1" dirty="0"/>
              <a:t>URI collision</a:t>
            </a:r>
            <a:r>
              <a:rPr lang="en-US" dirty="0"/>
              <a:t>. Collision often imposes a cost in communication due to the effort required to resolve ambiguities.</a:t>
            </a:r>
          </a:p>
        </p:txBody>
      </p:sp>
    </p:spTree>
    <p:extLst>
      <p:ext uri="{BB962C8B-B14F-4D97-AF65-F5344CB8AC3E}">
        <p14:creationId xmlns:p14="http://schemas.microsoft.com/office/powerpoint/2010/main" val="205677330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Avoiding URI aliases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URI owner SHOULD NOT associate arbitrarily different URIs with the same resource</a:t>
            </a:r>
            <a:r>
              <a:rPr lang="en-US" dirty="0" smtClean="0"/>
              <a:t>.</a:t>
            </a:r>
          </a:p>
          <a:p>
            <a:pPr lvl="1"/>
            <a:r>
              <a:rPr lang="en-US" dirty="0" smtClean="0"/>
              <a:t>The </a:t>
            </a:r>
            <a:r>
              <a:rPr lang="en-US" dirty="0"/>
              <a:t>value of a given resource can be measured by the number and value </a:t>
            </a:r>
            <a:r>
              <a:rPr lang="en-US" dirty="0" smtClean="0"/>
              <a:t>of </a:t>
            </a:r>
            <a:r>
              <a:rPr lang="en-US" dirty="0"/>
              <a:t>the resources that link to it.</a:t>
            </a:r>
          </a:p>
        </p:txBody>
      </p:sp>
    </p:spTree>
    <p:extLst>
      <p:ext uri="{BB962C8B-B14F-4D97-AF65-F5344CB8AC3E}">
        <p14:creationId xmlns:p14="http://schemas.microsoft.com/office/powerpoint/2010/main" val="80880195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Early Web</a:t>
            </a:r>
            <a:endParaRPr lang="en-US" dirty="0"/>
          </a:p>
        </p:txBody>
      </p:sp>
      <p:sp>
        <p:nvSpPr>
          <p:cNvPr id="6" name="Content Placeholder 5"/>
          <p:cNvSpPr>
            <a:spLocks noGrp="1"/>
          </p:cNvSpPr>
          <p:nvPr>
            <p:ph idx="1"/>
          </p:nvPr>
        </p:nvSpPr>
        <p:spPr/>
        <p:txBody>
          <a:bodyPr/>
          <a:lstStyle/>
          <a:p>
            <a:pPr marL="0" indent="0">
              <a:buNone/>
            </a:pPr>
            <a:r>
              <a:rPr lang="en-US" dirty="0" smtClean="0"/>
              <a:t>Early (pre-1991) documents refer to document naming</a:t>
            </a:r>
          </a:p>
          <a:p>
            <a:pPr lvl="1"/>
            <a:r>
              <a:rPr lang="en-US" dirty="0" smtClean="0"/>
              <a:t>“Name” and “address” used almost synonymously</a:t>
            </a:r>
          </a:p>
          <a:p>
            <a:pPr lvl="1"/>
            <a:r>
              <a:rPr lang="en-US" dirty="0" smtClean="0"/>
              <a:t>“As </a:t>
            </a:r>
            <a:r>
              <a:rPr lang="en-US" dirty="0"/>
              <a:t>many protocols are currently used for information retrieval, the address must be capable of encompassing many protocols, access methods or, indeed, naming </a:t>
            </a:r>
            <a:r>
              <a:rPr lang="en-US" dirty="0" smtClean="0"/>
              <a:t>schemes”</a:t>
            </a:r>
          </a:p>
          <a:p>
            <a:pPr lvl="1"/>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r>
              <a:rPr lang="en-US" dirty="0" smtClean="0"/>
              <a:t>.”</a:t>
            </a:r>
          </a:p>
          <a:p>
            <a:pPr marL="0" indent="0">
              <a:buNone/>
            </a:pPr>
            <a:endParaRPr lang="en-US" dirty="0"/>
          </a:p>
        </p:txBody>
      </p:sp>
      <p:sp>
        <p:nvSpPr>
          <p:cNvPr id="7" name="TextBox 6"/>
          <p:cNvSpPr txBox="1"/>
          <p:nvPr/>
        </p:nvSpPr>
        <p:spPr>
          <a:xfrm>
            <a:off x="323528" y="6258798"/>
            <a:ext cx="3873156" cy="338554"/>
          </a:xfrm>
          <a:prstGeom prst="rect">
            <a:avLst/>
          </a:prstGeom>
          <a:noFill/>
        </p:spPr>
        <p:txBody>
          <a:bodyPr wrap="none" lIns="0" rIns="0" rtlCol="0">
            <a:spAutoFit/>
          </a:bodyPr>
          <a:lstStyle/>
          <a:p>
            <a:r>
              <a:rPr lang="en-US" sz="1600" dirty="0">
                <a:cs typeface="Georgia"/>
              </a:rPr>
              <a:t>http://www.w3.org/</a:t>
            </a:r>
            <a:r>
              <a:rPr lang="en-US" sz="1600" dirty="0" err="1">
                <a:cs typeface="Georgia"/>
              </a:rPr>
              <a:t>DesignIssues</a:t>
            </a:r>
            <a:r>
              <a:rPr lang="en-US" sz="1600" dirty="0">
                <a:cs typeface="Georgia"/>
              </a:rPr>
              <a:t>/Naming</a:t>
            </a:r>
            <a:endParaRPr lang="en-US" sz="1600" dirty="0">
              <a:latin typeface="Georgia"/>
              <a:cs typeface="Georgia"/>
            </a:endParaRPr>
          </a:p>
        </p:txBody>
      </p:sp>
    </p:spTree>
    <p:extLst>
      <p:ext uri="{BB962C8B-B14F-4D97-AF65-F5344CB8AC3E}">
        <p14:creationId xmlns:p14="http://schemas.microsoft.com/office/powerpoint/2010/main" val="12991627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Classical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pPr marL="0" indent="0">
              <a:buNone/>
            </a:pPr>
            <a:r>
              <a:rPr lang="en-US" dirty="0" smtClean="0"/>
              <a:t>Early to mid-90s web specs distinguished between:</a:t>
            </a:r>
          </a:p>
          <a:p>
            <a:r>
              <a:rPr lang="en-US" dirty="0" smtClean="0"/>
              <a:t>Resource locations (URLs)</a:t>
            </a:r>
          </a:p>
          <a:p>
            <a:pPr lvl="1"/>
            <a:r>
              <a:rPr lang="en-US" dirty="0" smtClean="0"/>
              <a:t>Often associated with network protocols (http, ftp, telnet)</a:t>
            </a:r>
          </a:p>
          <a:p>
            <a:r>
              <a:rPr lang="en-US" dirty="0" smtClean="0"/>
              <a:t>Resource names (URNs)</a:t>
            </a:r>
          </a:p>
          <a:p>
            <a:pPr lvl="1"/>
            <a:r>
              <a:rPr lang="en-US" dirty="0"/>
              <a:t>I</a:t>
            </a:r>
            <a:r>
              <a:rPr lang="en-US" dirty="0" smtClean="0"/>
              <a:t>ndependent of location (e.g. </a:t>
            </a:r>
            <a:r>
              <a:rPr lang="en-US" dirty="0" err="1" smtClean="0"/>
              <a:t>isbn</a:t>
            </a:r>
            <a:r>
              <a:rPr lang="en-US" dirty="0" smtClean="0"/>
              <a:t>)</a:t>
            </a:r>
          </a:p>
          <a:p>
            <a:r>
              <a:rPr lang="en-US" dirty="0" smtClean="0"/>
              <a:t>Resource identifiers (URIs)</a:t>
            </a:r>
          </a:p>
          <a:p>
            <a:pPr lvl="1"/>
            <a:r>
              <a:rPr lang="en-US" dirty="0" smtClean="0"/>
              <a:t>Union of the above, possibly also including other classes (URCs, </a:t>
            </a:r>
            <a:r>
              <a:rPr lang="en-US" dirty="0" err="1" smtClean="0"/>
              <a:t>etc</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293424096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Classical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6" name="Oval 5"/>
          <p:cNvSpPr/>
          <p:nvPr/>
        </p:nvSpPr>
        <p:spPr bwMode="auto">
          <a:xfrm>
            <a:off x="974338" y="2288281"/>
            <a:ext cx="7203534" cy="3569281"/>
          </a:xfrm>
          <a:prstGeom prst="ellipse">
            <a:avLst/>
          </a:prstGeom>
          <a:solidFill>
            <a:schemeClr val="bg2">
              <a:lumMod val="20000"/>
              <a:lumOff val="80000"/>
            </a:schemeClr>
          </a:solidFill>
          <a:ln w="28575"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w="38100" cmpd="sng">
                <a:solidFill>
                  <a:schemeClr val="tx1"/>
                </a:solid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1379400" y="2638640"/>
            <a:ext cx="6480124" cy="2878630"/>
          </a:xfrm>
          <a:prstGeom prst="ellipse">
            <a:avLst/>
          </a:prstGeom>
          <a:solidFill>
            <a:schemeClr val="bg2">
              <a:lumMod val="20000"/>
              <a:lumOff val="80000"/>
            </a:schemeClr>
          </a:solidFill>
          <a:ln w="28575"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w="38100" cmpd="sng">
                <a:solidFill>
                  <a:srgbClr val="000000"/>
                </a:solid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0" name="Straight Connector 9"/>
          <p:cNvCxnSpPr>
            <a:stCxn id="8" idx="0"/>
            <a:endCxn id="8" idx="4"/>
          </p:cNvCxnSpPr>
          <p:nvPr/>
        </p:nvCxnSpPr>
        <p:spPr bwMode="auto">
          <a:xfrm>
            <a:off x="4619462" y="2638640"/>
            <a:ext cx="0" cy="2878630"/>
          </a:xfrm>
          <a:prstGeom prst="line">
            <a:avLst/>
          </a:prstGeom>
          <a:solidFill>
            <a:schemeClr val="accent1"/>
          </a:solidFill>
          <a:ln w="28575" cap="flat" cmpd="sng" algn="ctr">
            <a:solidFill>
              <a:srgbClr val="000000"/>
            </a:solidFill>
            <a:prstDash val="solid"/>
            <a:round/>
            <a:headEnd type="none" w="med" len="med"/>
            <a:tailEnd type="none" w="med" len="med"/>
          </a:ln>
          <a:effectLst/>
        </p:spPr>
      </p:cxnSp>
      <p:sp>
        <p:nvSpPr>
          <p:cNvPr id="11" name="TextBox 10"/>
          <p:cNvSpPr txBox="1"/>
          <p:nvPr/>
        </p:nvSpPr>
        <p:spPr>
          <a:xfrm>
            <a:off x="2747852" y="3875844"/>
            <a:ext cx="952154" cy="461665"/>
          </a:xfrm>
          <a:prstGeom prst="rect">
            <a:avLst/>
          </a:prstGeom>
          <a:noFill/>
        </p:spPr>
        <p:txBody>
          <a:bodyPr wrap="none" rtlCol="0">
            <a:spAutoFit/>
          </a:bodyPr>
          <a:lstStyle/>
          <a:p>
            <a:r>
              <a:rPr lang="en-US" sz="2400" dirty="0" smtClean="0"/>
              <a:t>URLs</a:t>
            </a:r>
            <a:endParaRPr lang="en-US" sz="2400" dirty="0"/>
          </a:p>
        </p:txBody>
      </p:sp>
      <p:sp>
        <p:nvSpPr>
          <p:cNvPr id="12" name="TextBox 11"/>
          <p:cNvSpPr txBox="1"/>
          <p:nvPr/>
        </p:nvSpPr>
        <p:spPr>
          <a:xfrm>
            <a:off x="5340082" y="3886793"/>
            <a:ext cx="1002498" cy="461665"/>
          </a:xfrm>
          <a:prstGeom prst="rect">
            <a:avLst/>
          </a:prstGeom>
          <a:noFill/>
        </p:spPr>
        <p:txBody>
          <a:bodyPr wrap="none" rtlCol="0">
            <a:spAutoFit/>
          </a:bodyPr>
          <a:lstStyle/>
          <a:p>
            <a:r>
              <a:rPr lang="en-US" sz="2400" dirty="0" smtClean="0"/>
              <a:t>URNs</a:t>
            </a:r>
            <a:endParaRPr lang="en-US" sz="2400" dirty="0"/>
          </a:p>
        </p:txBody>
      </p:sp>
      <p:sp>
        <p:nvSpPr>
          <p:cNvPr id="13" name="TextBox 12"/>
          <p:cNvSpPr txBox="1"/>
          <p:nvPr/>
        </p:nvSpPr>
        <p:spPr>
          <a:xfrm>
            <a:off x="4242796" y="1826616"/>
            <a:ext cx="886330" cy="461665"/>
          </a:xfrm>
          <a:prstGeom prst="rect">
            <a:avLst/>
          </a:prstGeom>
          <a:noFill/>
        </p:spPr>
        <p:txBody>
          <a:bodyPr wrap="none" rtlCol="0">
            <a:spAutoFit/>
          </a:bodyPr>
          <a:lstStyle/>
          <a:p>
            <a:r>
              <a:rPr lang="en-US" sz="2400" dirty="0" smtClean="0"/>
              <a:t>URIs</a:t>
            </a:r>
            <a:endParaRPr lang="en-US" sz="2400" dirty="0"/>
          </a:p>
        </p:txBody>
      </p:sp>
    </p:spTree>
    <p:extLst>
      <p:ext uri="{BB962C8B-B14F-4D97-AF65-F5344CB8AC3E}">
        <p14:creationId xmlns:p14="http://schemas.microsoft.com/office/powerpoint/2010/main" val="354956640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Classical View</a:t>
            </a:r>
            <a:endParaRPr lang="en-GB" dirty="0"/>
          </a:p>
        </p:txBody>
      </p:sp>
      <p:sp>
        <p:nvSpPr>
          <p:cNvPr id="3" name="Content Placeholder 2"/>
          <p:cNvSpPr>
            <a:spLocks noGrp="1"/>
          </p:cNvSpPr>
          <p:nvPr>
            <p:ph idx="1"/>
          </p:nvPr>
        </p:nvSpPr>
        <p:spPr/>
        <p:txBody>
          <a:bodyPr/>
          <a:lstStyle/>
          <a:p>
            <a:pPr marL="0" indent="0">
              <a:buNone/>
            </a:pPr>
            <a:r>
              <a:rPr lang="en-GB" dirty="0" smtClean="0"/>
              <a:t>URL resolution is (usually) well-defined</a:t>
            </a:r>
          </a:p>
          <a:p>
            <a:endParaRPr lang="en-GB" dirty="0" smtClean="0"/>
          </a:p>
          <a:p>
            <a:pPr marL="0" indent="0">
              <a:buNone/>
            </a:pPr>
            <a:r>
              <a:rPr lang="en-GB" dirty="0" smtClean="0"/>
              <a:t>URNs don’t necessarily have well-defined resolution semantics</a:t>
            </a:r>
          </a:p>
          <a:p>
            <a:pPr lvl="1"/>
            <a:r>
              <a:rPr lang="en-GB" dirty="0" smtClean="0"/>
              <a:t>Resolving names depends on context</a:t>
            </a:r>
          </a:p>
          <a:p>
            <a:pPr lvl="1"/>
            <a:r>
              <a:rPr lang="en-GB" dirty="0" smtClean="0"/>
              <a:t>What does resolution mean for </a:t>
            </a:r>
            <a:r>
              <a:rPr lang="en-GB" dirty="0" err="1" smtClean="0"/>
              <a:t>URIs</a:t>
            </a:r>
            <a:r>
              <a:rPr lang="en-GB" dirty="0" smtClean="0"/>
              <a:t> which do not refer to network resources?</a:t>
            </a:r>
            <a:endParaRPr lang="en-GB" dirty="0"/>
          </a:p>
        </p:txBody>
      </p:sp>
    </p:spTree>
    <p:extLst>
      <p:ext uri="{BB962C8B-B14F-4D97-AF65-F5344CB8AC3E}">
        <p14:creationId xmlns:p14="http://schemas.microsoft.com/office/powerpoint/2010/main" val="315371947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Modern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p:txBody>
          <a:bodyPr/>
          <a:lstStyle/>
          <a:p>
            <a:pPr marL="0" indent="0">
              <a:buNone/>
            </a:pPr>
            <a:r>
              <a:rPr lang="en-US" dirty="0" smtClean="0"/>
              <a:t>Formal URL/URN distinction is unhelpful</a:t>
            </a:r>
          </a:p>
          <a:p>
            <a:pPr marL="0" indent="0">
              <a:buNone/>
            </a:pPr>
            <a:endParaRPr lang="en-US" dirty="0" smtClean="0"/>
          </a:p>
          <a:p>
            <a:pPr marL="0" indent="0">
              <a:buNone/>
            </a:pPr>
            <a:r>
              <a:rPr lang="en-US" dirty="0" smtClean="0"/>
              <a:t>URL is a useful informal concept</a:t>
            </a:r>
          </a:p>
          <a:p>
            <a:pPr lvl="1"/>
            <a:r>
              <a:rPr lang="en-US" dirty="0" smtClean="0"/>
              <a:t>“a URL is a type of URI that identifies a resource via a representation of its primary access mechanism”</a:t>
            </a:r>
            <a:endParaRPr lang="en-US" dirty="0"/>
          </a:p>
        </p:txBody>
      </p:sp>
      <p:sp>
        <p:nvSpPr>
          <p:cNvPr id="6" name="TextBox 5"/>
          <p:cNvSpPr txBox="1"/>
          <p:nvPr/>
        </p:nvSpPr>
        <p:spPr>
          <a:xfrm>
            <a:off x="323528" y="6258798"/>
            <a:ext cx="3873156" cy="338554"/>
          </a:xfrm>
          <a:prstGeom prst="rect">
            <a:avLst/>
          </a:prstGeom>
          <a:noFill/>
        </p:spPr>
        <p:txBody>
          <a:bodyPr wrap="none" lIns="0" rIns="0" rtlCol="0">
            <a:spAutoFit/>
          </a:bodyPr>
          <a:lstStyle/>
          <a:p>
            <a:r>
              <a:rPr lang="en-US" sz="1600" dirty="0">
                <a:cs typeface="Georgia"/>
              </a:rPr>
              <a:t>http://www.w3.org/TR/</a:t>
            </a:r>
            <a:r>
              <a:rPr lang="en-US" sz="1600" dirty="0" err="1">
                <a:cs typeface="Georgia"/>
              </a:rPr>
              <a:t>uri</a:t>
            </a:r>
            <a:r>
              <a:rPr lang="en-US" sz="1600" dirty="0">
                <a:cs typeface="Georgia"/>
              </a:rPr>
              <a:t>-clarification/</a:t>
            </a:r>
            <a:endParaRPr lang="en-US" sz="1600" dirty="0">
              <a:latin typeface="Georgia"/>
              <a:cs typeface="Georgia"/>
            </a:endParaRPr>
          </a:p>
        </p:txBody>
      </p:sp>
    </p:spTree>
    <p:extLst>
      <p:ext uri="{BB962C8B-B14F-4D97-AF65-F5344CB8AC3E}">
        <p14:creationId xmlns:p14="http://schemas.microsoft.com/office/powerpoint/2010/main" val="213463413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Representation</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18</a:t>
            </a:fld>
            <a:endParaRPr lang="en-US" dirty="0"/>
          </a:p>
        </p:txBody>
      </p:sp>
    </p:spTree>
    <p:extLst>
      <p:ext uri="{BB962C8B-B14F-4D97-AF65-F5344CB8AC3E}">
        <p14:creationId xmlns:p14="http://schemas.microsoft.com/office/powerpoint/2010/main" val="30129847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Defining Representation</a:t>
            </a:r>
            <a:endParaRPr lang="en-US" dirty="0"/>
          </a:p>
        </p:txBody>
      </p:sp>
      <p:sp>
        <p:nvSpPr>
          <p:cNvPr id="4" name="Content Placeholder 3"/>
          <p:cNvSpPr>
            <a:spLocks noGrp="1"/>
          </p:cNvSpPr>
          <p:nvPr>
            <p:ph idx="1"/>
          </p:nvPr>
        </p:nvSpPr>
        <p:spPr/>
        <p:txBody>
          <a:bodyPr/>
          <a:lstStyle/>
          <a:p>
            <a:pPr marL="0" indent="0">
              <a:buNone/>
            </a:pPr>
            <a:r>
              <a:rPr lang="en-US" dirty="0"/>
              <a:t>A </a:t>
            </a:r>
            <a:r>
              <a:rPr lang="en-US" i="1" dirty="0"/>
              <a:t>representation</a:t>
            </a:r>
            <a:r>
              <a:rPr lang="en-US" dirty="0"/>
              <a:t> is data that encodes information about resource state. Representations do not necessarily describe the resource, or portray a likeness of the resource, or represent the resource in other senses of the word "represent"</a:t>
            </a:r>
            <a:r>
              <a:rPr lang="en-US" dirty="0" smtClean="0"/>
              <a:t>.</a:t>
            </a:r>
          </a:p>
          <a:p>
            <a:pPr marL="0" indent="0">
              <a:buNone/>
            </a:pPr>
            <a:endParaRPr lang="en-US" dirty="0" smtClean="0"/>
          </a:p>
          <a:p>
            <a:pPr marL="0" indent="0">
              <a:buNone/>
            </a:pPr>
            <a:r>
              <a:rPr lang="en-US" dirty="0" smtClean="0"/>
              <a:t>Representations </a:t>
            </a:r>
            <a:r>
              <a:rPr lang="en-US" dirty="0"/>
              <a:t>of a resource may be sent or received using interaction protocols.</a:t>
            </a:r>
          </a:p>
        </p:txBody>
      </p:sp>
    </p:spTree>
    <p:extLst>
      <p:ext uri="{BB962C8B-B14F-4D97-AF65-F5344CB8AC3E}">
        <p14:creationId xmlns:p14="http://schemas.microsoft.com/office/powerpoint/2010/main" val="8122444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the Web?</a:t>
            </a:r>
            <a:endParaRPr lang="en-US" dirty="0"/>
          </a:p>
        </p:txBody>
      </p:sp>
      <p:sp>
        <p:nvSpPr>
          <p:cNvPr id="4" name="Content Placeholder 3"/>
          <p:cNvSpPr>
            <a:spLocks noGrp="1"/>
          </p:cNvSpPr>
          <p:nvPr>
            <p:ph idx="1"/>
          </p:nvPr>
        </p:nvSpPr>
        <p:spPr/>
        <p:txBody>
          <a:bodyPr/>
          <a:lstStyle/>
          <a:p>
            <a:pPr marL="0" indent="0">
              <a:buNone/>
            </a:pPr>
            <a:r>
              <a:rPr lang="en-US" dirty="0" smtClean="0"/>
              <a:t>The Web is a distributed information system that provides access to hypertext documents and other objects of interest</a:t>
            </a:r>
          </a:p>
          <a:p>
            <a:pPr marL="0" indent="0">
              <a:buNone/>
            </a:pPr>
            <a:endParaRPr lang="en-US" dirty="0" smtClean="0"/>
          </a:p>
          <a:p>
            <a:pPr marL="0" indent="0">
              <a:buNone/>
            </a:pPr>
            <a:r>
              <a:rPr lang="en-US" dirty="0" smtClean="0"/>
              <a:t>We have a general name for these objects of interest: </a:t>
            </a:r>
            <a:endParaRPr lang="en-US" dirty="0"/>
          </a:p>
          <a:p>
            <a:pPr marL="0" indent="0" algn="ctr">
              <a:buNone/>
            </a:pPr>
            <a:r>
              <a:rPr lang="en-US" sz="3600" dirty="0" smtClean="0"/>
              <a:t>resources </a:t>
            </a:r>
            <a:endParaRPr lang="en-US" sz="3600" dirty="0"/>
          </a:p>
        </p:txBody>
      </p:sp>
    </p:spTree>
    <p:extLst>
      <p:ext uri="{BB962C8B-B14F-4D97-AF65-F5344CB8AC3E}">
        <p14:creationId xmlns:p14="http://schemas.microsoft.com/office/powerpoint/2010/main" val="27442529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6" name="TextBox 5"/>
          <p:cNvSpPr txBox="1"/>
          <p:nvPr/>
        </p:nvSpPr>
        <p:spPr>
          <a:xfrm>
            <a:off x="3174810" y="5129855"/>
            <a:ext cx="2269221" cy="461665"/>
          </a:xfrm>
          <a:prstGeom prst="rect">
            <a:avLst/>
          </a:prstGeom>
          <a:noFill/>
        </p:spPr>
        <p:txBody>
          <a:bodyPr wrap="none" rtlCol="0">
            <a:spAutoFit/>
          </a:bodyPr>
          <a:lstStyle/>
          <a:p>
            <a:pPr algn="ctr"/>
            <a:r>
              <a:rPr lang="en-US" sz="2400" dirty="0" smtClean="0"/>
              <a:t>Representation</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17" name="Curved Connector 16"/>
          <p:cNvCxnSpPr>
            <a:stCxn id="6" idx="3"/>
            <a:endCxn id="7" idx="2"/>
          </p:cNvCxnSpPr>
          <p:nvPr/>
        </p:nvCxnSpPr>
        <p:spPr bwMode="auto">
          <a:xfrm flipV="1">
            <a:off x="5444031" y="3387906"/>
            <a:ext cx="1202262" cy="1972782"/>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
        <p:nvSpPr>
          <p:cNvPr id="25" name="TextBox 24"/>
          <p:cNvSpPr txBox="1"/>
          <p:nvPr/>
        </p:nvSpPr>
        <p:spPr>
          <a:xfrm>
            <a:off x="5540136" y="4094814"/>
            <a:ext cx="1826141" cy="369332"/>
          </a:xfrm>
          <a:prstGeom prst="rect">
            <a:avLst/>
          </a:prstGeom>
          <a:solidFill>
            <a:schemeClr val="bg1"/>
          </a:solidFill>
        </p:spPr>
        <p:txBody>
          <a:bodyPr wrap="none" rtlCol="0">
            <a:spAutoFit/>
          </a:bodyPr>
          <a:lstStyle/>
          <a:p>
            <a:pPr algn="ctr"/>
            <a:r>
              <a:rPr lang="en-US" dirty="0" smtClean="0"/>
              <a:t>encodes state of</a:t>
            </a:r>
            <a:endParaRPr lang="en-US" dirty="0"/>
          </a:p>
        </p:txBody>
      </p:sp>
    </p:spTree>
    <p:extLst>
      <p:ext uri="{BB962C8B-B14F-4D97-AF65-F5344CB8AC3E}">
        <p14:creationId xmlns:p14="http://schemas.microsoft.com/office/powerpoint/2010/main" val="306216864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6" name="TextBox 5"/>
          <p:cNvSpPr txBox="1"/>
          <p:nvPr/>
        </p:nvSpPr>
        <p:spPr>
          <a:xfrm>
            <a:off x="3174810" y="5129855"/>
            <a:ext cx="2269221" cy="461665"/>
          </a:xfrm>
          <a:prstGeom prst="rect">
            <a:avLst/>
          </a:prstGeom>
          <a:noFill/>
        </p:spPr>
        <p:txBody>
          <a:bodyPr wrap="none" rtlCol="0">
            <a:spAutoFit/>
          </a:bodyPr>
          <a:lstStyle/>
          <a:p>
            <a:pPr algn="ctr"/>
            <a:r>
              <a:rPr lang="en-US" sz="2400" dirty="0" smtClean="0"/>
              <a:t>Representation</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17" name="Curved Connector 16"/>
          <p:cNvCxnSpPr>
            <a:stCxn id="6" idx="3"/>
            <a:endCxn id="7" idx="2"/>
          </p:cNvCxnSpPr>
          <p:nvPr/>
        </p:nvCxnSpPr>
        <p:spPr bwMode="auto">
          <a:xfrm flipV="1">
            <a:off x="5444031" y="3387906"/>
            <a:ext cx="1202262" cy="1972782"/>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
        <p:nvSpPr>
          <p:cNvPr id="25" name="TextBox 24"/>
          <p:cNvSpPr txBox="1"/>
          <p:nvPr/>
        </p:nvSpPr>
        <p:spPr>
          <a:xfrm>
            <a:off x="5270837" y="4094814"/>
            <a:ext cx="2364750" cy="369332"/>
          </a:xfrm>
          <a:prstGeom prst="rect">
            <a:avLst/>
          </a:prstGeom>
          <a:solidFill>
            <a:schemeClr val="bg1"/>
          </a:solidFill>
        </p:spPr>
        <p:txBody>
          <a:bodyPr wrap="none" rtlCol="0">
            <a:spAutoFit/>
          </a:bodyPr>
          <a:lstStyle/>
          <a:p>
            <a:pPr algn="ctr"/>
            <a:r>
              <a:rPr lang="en-US" dirty="0" smtClean="0"/>
              <a:t>is a representation of</a:t>
            </a:r>
            <a:endParaRPr lang="en-US" dirty="0"/>
          </a:p>
        </p:txBody>
      </p:sp>
    </p:spTree>
    <p:extLst>
      <p:ext uri="{BB962C8B-B14F-4D97-AF65-F5344CB8AC3E}">
        <p14:creationId xmlns:p14="http://schemas.microsoft.com/office/powerpoint/2010/main" val="40596008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Media Types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idx="1"/>
          </p:nvPr>
        </p:nvSpPr>
        <p:spPr/>
        <p:txBody>
          <a:bodyPr/>
          <a:lstStyle/>
          <a:p>
            <a:pPr marL="0" indent="0">
              <a:buNone/>
            </a:pPr>
            <a:r>
              <a:rPr lang="en-US" dirty="0" smtClean="0"/>
              <a:t>Hierarchical descriptions of data types used (originally) in email (MIME)</a:t>
            </a:r>
          </a:p>
          <a:p>
            <a:r>
              <a:rPr lang="en-US" dirty="0" smtClean="0"/>
              <a:t>Top-level types: text, image, audio, video, application</a:t>
            </a:r>
            <a:br>
              <a:rPr lang="en-US" dirty="0" smtClean="0"/>
            </a:br>
            <a:r>
              <a:rPr lang="en-US" dirty="0" smtClean="0"/>
              <a:t>(also multipart and message)</a:t>
            </a:r>
          </a:p>
          <a:p>
            <a:r>
              <a:rPr lang="en-US" dirty="0" smtClean="0"/>
              <a:t>Refinements of these top-level types:</a:t>
            </a:r>
          </a:p>
          <a:p>
            <a:pPr lvl="1"/>
            <a:r>
              <a:rPr lang="en-US" dirty="0" smtClean="0"/>
              <a:t>text/plain, text/html, text/xml, text/</a:t>
            </a:r>
            <a:r>
              <a:rPr lang="en-US" dirty="0" err="1" smtClean="0"/>
              <a:t>csv</a:t>
            </a:r>
            <a:r>
              <a:rPr lang="en-US" dirty="0" smtClean="0"/>
              <a:t>, …</a:t>
            </a:r>
          </a:p>
          <a:p>
            <a:pPr lvl="1"/>
            <a:r>
              <a:rPr lang="en-US" dirty="0" smtClean="0"/>
              <a:t>image/jpeg, image/gif, image/</a:t>
            </a:r>
            <a:r>
              <a:rPr lang="en-US" dirty="0" err="1" smtClean="0"/>
              <a:t>png</a:t>
            </a:r>
            <a:r>
              <a:rPr lang="en-US" dirty="0" smtClean="0"/>
              <a:t>, image/tiff, …</a:t>
            </a:r>
          </a:p>
          <a:p>
            <a:pPr lvl="1"/>
            <a:r>
              <a:rPr lang="en-US" dirty="0" smtClean="0"/>
              <a:t>audio/mpeg, audio/</a:t>
            </a:r>
            <a:r>
              <a:rPr lang="en-US" dirty="0" err="1" smtClean="0"/>
              <a:t>ogg</a:t>
            </a:r>
            <a:r>
              <a:rPr lang="en-US" dirty="0" smtClean="0"/>
              <a:t>, …</a:t>
            </a:r>
          </a:p>
          <a:p>
            <a:pPr lvl="1"/>
            <a:r>
              <a:rPr lang="en-US" dirty="0" smtClean="0"/>
              <a:t>video/mp4, video/</a:t>
            </a:r>
            <a:r>
              <a:rPr lang="en-US" dirty="0" err="1" smtClean="0"/>
              <a:t>quicktime</a:t>
            </a:r>
            <a:r>
              <a:rPr lang="en-US" dirty="0" smtClean="0"/>
              <a:t>, …</a:t>
            </a:r>
          </a:p>
          <a:p>
            <a:pPr lvl="1"/>
            <a:r>
              <a:rPr lang="en-US" dirty="0" smtClean="0"/>
              <a:t>application/</a:t>
            </a:r>
            <a:r>
              <a:rPr lang="en-US" dirty="0" err="1" smtClean="0"/>
              <a:t>ecmascript</a:t>
            </a:r>
            <a:r>
              <a:rPr lang="en-US" dirty="0" smtClean="0"/>
              <a:t>, application/</a:t>
            </a:r>
            <a:r>
              <a:rPr lang="en-US" dirty="0" err="1" smtClean="0"/>
              <a:t>pdf</a:t>
            </a:r>
            <a:r>
              <a:rPr lang="en-US" dirty="0" smtClean="0"/>
              <a:t>, application/</a:t>
            </a:r>
            <a:r>
              <a:rPr lang="en-US" dirty="0" err="1" smtClean="0"/>
              <a:t>rdf+xml</a:t>
            </a:r>
            <a:r>
              <a:rPr lang="en-US" dirty="0" smtClean="0"/>
              <a:t>, …</a:t>
            </a:r>
          </a:p>
          <a:p>
            <a:endParaRPr lang="en-US" dirty="0"/>
          </a:p>
        </p:txBody>
      </p:sp>
    </p:spTree>
    <p:extLst>
      <p:ext uri="{BB962C8B-B14F-4D97-AF65-F5344CB8AC3E}">
        <p14:creationId xmlns:p14="http://schemas.microsoft.com/office/powerpoint/2010/main" val="408054495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Separation of content, presentation, interaction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idx="1"/>
          </p:nvPr>
        </p:nvSpPr>
        <p:spPr/>
        <p:txBody>
          <a:bodyPr/>
          <a:lstStyle/>
          <a:p>
            <a:endParaRPr lang="en-US" dirty="0" smtClean="0"/>
          </a:p>
          <a:p>
            <a:pPr marL="0" indent="0">
              <a:buNone/>
            </a:pPr>
            <a:endParaRPr lang="en-US" dirty="0" smtClean="0"/>
          </a:p>
          <a:p>
            <a:pPr marL="0" indent="0">
              <a:buNone/>
            </a:pPr>
            <a:r>
              <a:rPr lang="en-US" dirty="0" smtClean="0"/>
              <a:t>A </a:t>
            </a:r>
            <a:r>
              <a:rPr lang="en-US" dirty="0"/>
              <a:t>specification SHOULD allow authors to separate content from both presentation and interaction concerns.</a:t>
            </a:r>
          </a:p>
        </p:txBody>
      </p:sp>
    </p:spTree>
    <p:extLst>
      <p:ext uri="{BB962C8B-B14F-4D97-AF65-F5344CB8AC3E}">
        <p14:creationId xmlns:p14="http://schemas.microsoft.com/office/powerpoint/2010/main" val="121183543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Link identification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specification SHOULD provide ways to identify links to other resources, including to secondary resources (via fragment identifiers).</a:t>
            </a:r>
          </a:p>
          <a:p>
            <a:endParaRPr lang="en-US" dirty="0"/>
          </a:p>
        </p:txBody>
      </p:sp>
    </p:spTree>
    <p:extLst>
      <p:ext uri="{BB962C8B-B14F-4D97-AF65-F5344CB8AC3E}">
        <p14:creationId xmlns:p14="http://schemas.microsoft.com/office/powerpoint/2010/main" val="340166445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Web linking</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specification SHOULD allow Web-wide linking, not just internal document linking.</a:t>
            </a:r>
          </a:p>
          <a:p>
            <a:endParaRPr lang="en-US" dirty="0"/>
          </a:p>
        </p:txBody>
      </p:sp>
    </p:spTree>
    <p:extLst>
      <p:ext uri="{BB962C8B-B14F-4D97-AF65-F5344CB8AC3E}">
        <p14:creationId xmlns:p14="http://schemas.microsoft.com/office/powerpoint/2010/main" val="285305514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Generic URIs</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specification SHOULD allow content authors to use URIs without constraining them to a limited set of URI schemes.</a:t>
            </a:r>
          </a:p>
          <a:p>
            <a:endParaRPr lang="en-US" dirty="0"/>
          </a:p>
        </p:txBody>
      </p:sp>
    </p:spTree>
    <p:extLst>
      <p:ext uri="{BB962C8B-B14F-4D97-AF65-F5344CB8AC3E}">
        <p14:creationId xmlns:p14="http://schemas.microsoft.com/office/powerpoint/2010/main" val="79204879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Hypertext links</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data format SHOULD incorporate hypertext links if hypertext is the expected user interface paradigm.</a:t>
            </a:r>
          </a:p>
          <a:p>
            <a:endParaRPr lang="en-US" dirty="0"/>
          </a:p>
        </p:txBody>
      </p:sp>
    </p:spTree>
    <p:extLst>
      <p:ext uri="{BB962C8B-B14F-4D97-AF65-F5344CB8AC3E}">
        <p14:creationId xmlns:p14="http://schemas.microsoft.com/office/powerpoint/2010/main" val="54683288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Interaction</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28</a:t>
            </a:fld>
            <a:endParaRPr lang="en-US" dirty="0"/>
          </a:p>
        </p:txBody>
      </p:sp>
    </p:spTree>
    <p:extLst>
      <p:ext uri="{BB962C8B-B14F-4D97-AF65-F5344CB8AC3E}">
        <p14:creationId xmlns:p14="http://schemas.microsoft.com/office/powerpoint/2010/main" val="284978791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Interaction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sp>
        <p:nvSpPr>
          <p:cNvPr id="4" name="Content Placeholder 3"/>
          <p:cNvSpPr>
            <a:spLocks noGrp="1"/>
          </p:cNvSpPr>
          <p:nvPr>
            <p:ph idx="1"/>
          </p:nvPr>
        </p:nvSpPr>
        <p:spPr/>
        <p:txBody>
          <a:bodyPr/>
          <a:lstStyle/>
          <a:p>
            <a:pPr marL="0" indent="0">
              <a:buNone/>
            </a:pPr>
            <a:r>
              <a:rPr lang="en-US" dirty="0" smtClean="0"/>
              <a:t>The interactions between Web agents and resources are defined in terms of protocols that control the exchange of messages</a:t>
            </a:r>
          </a:p>
          <a:p>
            <a:pPr lvl="1"/>
            <a:r>
              <a:rPr lang="en-US" dirty="0" smtClean="0"/>
              <a:t>HTTP, FTP, SOAP, NNTP, SMTP</a:t>
            </a:r>
          </a:p>
          <a:p>
            <a:pPr marL="0" indent="0">
              <a:buNone/>
            </a:pPr>
            <a:endParaRPr lang="en-US" dirty="0" smtClean="0"/>
          </a:p>
          <a:p>
            <a:pPr marL="0" indent="0">
              <a:buNone/>
            </a:pPr>
            <a:r>
              <a:rPr lang="en-US" dirty="0" smtClean="0"/>
              <a:t>Messages include both </a:t>
            </a:r>
            <a:r>
              <a:rPr lang="en-US" i="1" dirty="0" smtClean="0"/>
              <a:t>data</a:t>
            </a:r>
            <a:r>
              <a:rPr lang="en-US" dirty="0" smtClean="0"/>
              <a:t> and </a:t>
            </a:r>
            <a:r>
              <a:rPr lang="en-US" i="1" dirty="0" smtClean="0"/>
              <a:t>metadata</a:t>
            </a:r>
          </a:p>
          <a:p>
            <a:endParaRPr lang="en-US" dirty="0"/>
          </a:p>
        </p:txBody>
      </p:sp>
    </p:spTree>
    <p:extLst>
      <p:ext uri="{BB962C8B-B14F-4D97-AF65-F5344CB8AC3E}">
        <p14:creationId xmlns:p14="http://schemas.microsoft.com/office/powerpoint/2010/main" val="6033284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definition (from RFC3986)</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noAutofit/>
          </a:bodyPr>
          <a:lstStyle/>
          <a:p>
            <a:pPr marL="0" indent="0">
              <a:buNone/>
            </a:pPr>
            <a:r>
              <a:rPr lang="en-US" dirty="0" smtClean="0"/>
              <a:t>“Familiar examples [of resources] </a:t>
            </a:r>
            <a:r>
              <a:rPr lang="en-US" dirty="0"/>
              <a:t>include an electronic document, an image, a source of information with a consistent purpose (e.g., </a:t>
            </a:r>
            <a:r>
              <a:rPr lang="en-US" dirty="0" smtClean="0"/>
              <a:t>‘today's </a:t>
            </a:r>
            <a:r>
              <a:rPr lang="en-US" dirty="0"/>
              <a:t>weather report for Los </a:t>
            </a:r>
            <a:r>
              <a:rPr lang="en-US" dirty="0" smtClean="0"/>
              <a:t>Angeles’)</a:t>
            </a:r>
            <a:r>
              <a:rPr lang="en-US" dirty="0"/>
              <a:t>, a service (e.g., an HTTP-to-SMS gateway), and a collection of other resources. A resource is not necessarily accessible via the Internet; e.g., human beings, corporations, and bound books in a library can also be resources. Likewise, abstract concepts can be resources, such as the operators and operands of a mathematical equation, the types of a relationship (e.g., </a:t>
            </a:r>
            <a:r>
              <a:rPr lang="en-US" dirty="0" smtClean="0"/>
              <a:t>‘parent’ </a:t>
            </a:r>
            <a:r>
              <a:rPr lang="en-US" dirty="0"/>
              <a:t>or </a:t>
            </a:r>
            <a:r>
              <a:rPr lang="en-US" dirty="0" smtClean="0"/>
              <a:t>‘employee’)</a:t>
            </a:r>
            <a:r>
              <a:rPr lang="en-US" dirty="0"/>
              <a:t>, or numeric values (e.g., zero, one, and infinity)</a:t>
            </a:r>
            <a:r>
              <a:rPr lang="en-US" dirty="0" smtClean="0"/>
              <a:t>.”</a:t>
            </a:r>
            <a:endParaRPr lang="en-US" dirty="0"/>
          </a:p>
        </p:txBody>
      </p:sp>
    </p:spTree>
    <p:extLst>
      <p:ext uri="{BB962C8B-B14F-4D97-AF65-F5344CB8AC3E}">
        <p14:creationId xmlns:p14="http://schemas.microsoft.com/office/powerpoint/2010/main" val="161684842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Dereferencing URIs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p:cNvSpPr>
            <a:spLocks noGrp="1"/>
          </p:cNvSpPr>
          <p:nvPr>
            <p:ph idx="1"/>
          </p:nvPr>
        </p:nvSpPr>
        <p:spPr/>
        <p:txBody>
          <a:bodyPr/>
          <a:lstStyle/>
          <a:p>
            <a:pPr marL="0" indent="0">
              <a:buNone/>
            </a:pPr>
            <a:r>
              <a:rPr lang="en-US" dirty="0" smtClean="0"/>
              <a:t>The schemas in URIs used to identify resources may indicate protocols that can be used to access those resources</a:t>
            </a:r>
          </a:p>
          <a:p>
            <a:pPr lvl="1"/>
            <a:r>
              <a:rPr lang="en-US" dirty="0" smtClean="0"/>
              <a:t>Though not always: caches, proxies, name resolution services</a:t>
            </a:r>
          </a:p>
          <a:p>
            <a:pPr lvl="1"/>
            <a:r>
              <a:rPr lang="en-US" dirty="0" smtClean="0"/>
              <a:t>Many URI schemes define a </a:t>
            </a:r>
            <a:r>
              <a:rPr lang="en-US" i="1" dirty="0" smtClean="0"/>
              <a:t>default interaction protocol</a:t>
            </a:r>
          </a:p>
          <a:p>
            <a:pPr marL="0" indent="0">
              <a:buNone/>
            </a:pPr>
            <a:endParaRPr lang="en-US" dirty="0" smtClean="0"/>
          </a:p>
          <a:p>
            <a:pPr marL="0" indent="0">
              <a:buNone/>
            </a:pPr>
            <a:r>
              <a:rPr lang="en-US" dirty="0" smtClean="0"/>
              <a:t>Resource access takes several forms:</a:t>
            </a:r>
          </a:p>
          <a:p>
            <a:pPr lvl="1"/>
            <a:r>
              <a:rPr lang="en-US" dirty="0" smtClean="0"/>
              <a:t>Retrieving a representation of the resource</a:t>
            </a:r>
          </a:p>
          <a:p>
            <a:pPr lvl="1"/>
            <a:r>
              <a:rPr lang="en-US" dirty="0" smtClean="0"/>
              <a:t>Adding or modifying a representation of the resource</a:t>
            </a:r>
          </a:p>
          <a:p>
            <a:pPr lvl="1"/>
            <a:r>
              <a:rPr lang="en-US" dirty="0" smtClean="0"/>
              <a:t>Deleting some or all representations of the resource</a:t>
            </a:r>
            <a:endParaRPr lang="en-US" dirty="0"/>
          </a:p>
        </p:txBody>
      </p:sp>
    </p:spTree>
    <p:extLst>
      <p:ext uri="{BB962C8B-B14F-4D97-AF65-F5344CB8AC3E}">
        <p14:creationId xmlns:p14="http://schemas.microsoft.com/office/powerpoint/2010/main" val="110538106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6" name="TextBox 5"/>
          <p:cNvSpPr txBox="1"/>
          <p:nvPr/>
        </p:nvSpPr>
        <p:spPr>
          <a:xfrm>
            <a:off x="3174810" y="5129855"/>
            <a:ext cx="2269221" cy="461665"/>
          </a:xfrm>
          <a:prstGeom prst="rect">
            <a:avLst/>
          </a:prstGeom>
          <a:noFill/>
        </p:spPr>
        <p:txBody>
          <a:bodyPr wrap="none" rtlCol="0">
            <a:spAutoFit/>
          </a:bodyPr>
          <a:lstStyle/>
          <a:p>
            <a:pPr algn="ctr"/>
            <a:r>
              <a:rPr lang="en-US" sz="2400" dirty="0" smtClean="0"/>
              <a:t>Representation</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17" name="Curved Connector 16"/>
          <p:cNvCxnSpPr>
            <a:stCxn id="6" idx="3"/>
            <a:endCxn id="7" idx="2"/>
          </p:cNvCxnSpPr>
          <p:nvPr/>
        </p:nvCxnSpPr>
        <p:spPr bwMode="auto">
          <a:xfrm flipV="1">
            <a:off x="5444031" y="3387906"/>
            <a:ext cx="1202262" cy="1972782"/>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1" name="Curved Connector 20"/>
          <p:cNvCxnSpPr>
            <a:stCxn id="5" idx="2"/>
            <a:endCxn id="6" idx="1"/>
          </p:cNvCxnSpPr>
          <p:nvPr/>
        </p:nvCxnSpPr>
        <p:spPr bwMode="auto">
          <a:xfrm rot="16200000" flipH="1">
            <a:off x="1684828" y="3870706"/>
            <a:ext cx="1972782" cy="1007181"/>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
        <p:nvSpPr>
          <p:cNvPr id="25" name="TextBox 24"/>
          <p:cNvSpPr txBox="1"/>
          <p:nvPr/>
        </p:nvSpPr>
        <p:spPr>
          <a:xfrm>
            <a:off x="5271438" y="4094814"/>
            <a:ext cx="2364750" cy="369332"/>
          </a:xfrm>
          <a:prstGeom prst="rect">
            <a:avLst/>
          </a:prstGeom>
          <a:solidFill>
            <a:schemeClr val="bg1"/>
          </a:solidFill>
        </p:spPr>
        <p:txBody>
          <a:bodyPr wrap="none" rtlCol="0">
            <a:spAutoFit/>
          </a:bodyPr>
          <a:lstStyle/>
          <a:p>
            <a:r>
              <a:rPr lang="en-US" dirty="0" smtClean="0"/>
              <a:t>is a representation of</a:t>
            </a:r>
            <a:endParaRPr lang="en-US" dirty="0"/>
          </a:p>
        </p:txBody>
      </p:sp>
      <p:sp>
        <p:nvSpPr>
          <p:cNvPr id="15" name="TextBox 14"/>
          <p:cNvSpPr txBox="1"/>
          <p:nvPr/>
        </p:nvSpPr>
        <p:spPr>
          <a:xfrm>
            <a:off x="1234754" y="4094814"/>
            <a:ext cx="2185289" cy="369332"/>
          </a:xfrm>
          <a:prstGeom prst="rect">
            <a:avLst/>
          </a:prstGeom>
          <a:solidFill>
            <a:srgbClr val="FFFFFF"/>
          </a:solidFill>
        </p:spPr>
        <p:txBody>
          <a:bodyPr wrap="none" rtlCol="0">
            <a:spAutoFit/>
          </a:bodyPr>
          <a:lstStyle/>
          <a:p>
            <a:pPr algn="ctr"/>
            <a:r>
              <a:rPr lang="en-US" dirty="0" smtClean="0"/>
              <a:t>yields on resolution</a:t>
            </a:r>
            <a:endParaRPr lang="en-US" dirty="0"/>
          </a:p>
        </p:txBody>
      </p:sp>
    </p:spTree>
    <p:extLst>
      <p:ext uri="{BB962C8B-B14F-4D97-AF65-F5344CB8AC3E}">
        <p14:creationId xmlns:p14="http://schemas.microsoft.com/office/powerpoint/2010/main" val="50963453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Reuse representation formats</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New </a:t>
            </a:r>
            <a:r>
              <a:rPr lang="en-US" dirty="0"/>
              <a:t>protocols created for the Web SHOULD transmit representations as octet streams typed by Internet media types.</a:t>
            </a:r>
          </a:p>
          <a:p>
            <a:endParaRPr lang="en-US" dirty="0"/>
          </a:p>
        </p:txBody>
      </p:sp>
    </p:spTree>
    <p:extLst>
      <p:ext uri="{BB962C8B-B14F-4D97-AF65-F5344CB8AC3E}">
        <p14:creationId xmlns:p14="http://schemas.microsoft.com/office/powerpoint/2010/main" val="287480173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Principle: Safe retrieval</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Agents </a:t>
            </a:r>
            <a:r>
              <a:rPr lang="en-US" dirty="0"/>
              <a:t>do not incur obligations by retrieving a representation.</a:t>
            </a:r>
          </a:p>
          <a:p>
            <a:endParaRPr lang="en-US" dirty="0"/>
          </a:p>
        </p:txBody>
      </p:sp>
    </p:spTree>
    <p:extLst>
      <p:ext uri="{BB962C8B-B14F-4D97-AF65-F5344CB8AC3E}">
        <p14:creationId xmlns:p14="http://schemas.microsoft.com/office/powerpoint/2010/main" val="55790569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Available representation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URI owner SHOULD provide representations of the resource it identifies</a:t>
            </a:r>
          </a:p>
          <a:p>
            <a:endParaRPr lang="en-US" dirty="0"/>
          </a:p>
        </p:txBody>
      </p:sp>
    </p:spTree>
    <p:extLst>
      <p:ext uri="{BB962C8B-B14F-4D97-AF65-F5344CB8AC3E}">
        <p14:creationId xmlns:p14="http://schemas.microsoft.com/office/powerpoint/2010/main" val="116065097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Principle: Reference does not imply dereference</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
        <p:nvSpPr>
          <p:cNvPr id="4" name="Content Placeholder 3"/>
          <p:cNvSpPr>
            <a:spLocks noGrp="1"/>
          </p:cNvSpPr>
          <p:nvPr>
            <p:ph idx="1"/>
          </p:nvPr>
        </p:nvSpPr>
        <p:spPr/>
        <p:txBody>
          <a:bodyPr/>
          <a:lstStyle/>
          <a:p>
            <a:endParaRPr lang="en-US" dirty="0" smtClean="0"/>
          </a:p>
          <a:p>
            <a:pPr marL="0" indent="0">
              <a:buNone/>
            </a:pPr>
            <a:endParaRPr lang="en-US" dirty="0" smtClean="0"/>
          </a:p>
          <a:p>
            <a:pPr marL="0" indent="0">
              <a:buNone/>
            </a:pPr>
            <a:r>
              <a:rPr lang="en-US" dirty="0" smtClean="0"/>
              <a:t>An </a:t>
            </a:r>
            <a:r>
              <a:rPr lang="en-US" dirty="0"/>
              <a:t>application developer or specification author SHOULD NOT require networked retrieval of representations each time they are referenced.</a:t>
            </a:r>
          </a:p>
          <a:p>
            <a:endParaRPr lang="en-US" dirty="0"/>
          </a:p>
        </p:txBody>
      </p:sp>
    </p:spTree>
    <p:extLst>
      <p:ext uri="{BB962C8B-B14F-4D97-AF65-F5344CB8AC3E}">
        <p14:creationId xmlns:p14="http://schemas.microsoft.com/office/powerpoint/2010/main" val="70522762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practice: Consistent representation</a:t>
            </a:r>
            <a:br>
              <a:rPr lang="en-US"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
        <p:nvSpPr>
          <p:cNvPr id="4" name="Content Placeholder 3"/>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A </a:t>
            </a:r>
            <a:r>
              <a:rPr lang="en-US" dirty="0"/>
              <a:t>URI owner SHOULD provide representations of the identified resource consistently and predictably.</a:t>
            </a:r>
          </a:p>
          <a:p>
            <a:endParaRPr lang="en-US" dirty="0"/>
          </a:p>
        </p:txBody>
      </p:sp>
    </p:spTree>
    <p:extLst>
      <p:ext uri="{BB962C8B-B14F-4D97-AF65-F5344CB8AC3E}">
        <p14:creationId xmlns:p14="http://schemas.microsoft.com/office/powerpoint/2010/main" val="222407945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Representational State Transfer</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37</a:t>
            </a:fld>
            <a:endParaRPr lang="en-US" dirty="0"/>
          </a:p>
        </p:txBody>
      </p:sp>
    </p:spTree>
    <p:extLst>
      <p:ext uri="{BB962C8B-B14F-4D97-AF65-F5344CB8AC3E}">
        <p14:creationId xmlns:p14="http://schemas.microsoft.com/office/powerpoint/2010/main" val="3551395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On REST</a:t>
            </a:r>
            <a:endParaRPr lang="en-US" dirty="0"/>
          </a:p>
        </p:txBody>
      </p:sp>
      <p:sp>
        <p:nvSpPr>
          <p:cNvPr id="4" name="Content Placeholder 3"/>
          <p:cNvSpPr>
            <a:spLocks noGrp="1"/>
          </p:cNvSpPr>
          <p:nvPr>
            <p:ph idx="1"/>
          </p:nvPr>
        </p:nvSpPr>
        <p:spPr/>
        <p:txBody>
          <a:bodyPr/>
          <a:lstStyle/>
          <a:p>
            <a:pPr marL="0" indent="0">
              <a:buNone/>
            </a:pPr>
            <a:r>
              <a:rPr lang="en-US" dirty="0" smtClean="0"/>
              <a:t>Architectural style that parallels and informs the design of HTTP/1.1</a:t>
            </a:r>
          </a:p>
          <a:p>
            <a:pPr lvl="1"/>
            <a:r>
              <a:rPr lang="en-US" dirty="0" smtClean="0"/>
              <a:t>Described in a thesis by Roy Fielding (Day Software, co-founder of the Apache Software Foundation, co-author of HTTP and URI RFCs)</a:t>
            </a:r>
          </a:p>
          <a:p>
            <a:pPr marL="0" indent="0">
              <a:buNone/>
            </a:pPr>
            <a:r>
              <a:rPr lang="en-US" dirty="0" smtClean="0"/>
              <a:t>Five key constraints:</a:t>
            </a:r>
          </a:p>
          <a:p>
            <a:pPr lvl="1"/>
            <a:r>
              <a:rPr lang="en-US" dirty="0" smtClean="0"/>
              <a:t>Client-Server</a:t>
            </a:r>
          </a:p>
          <a:p>
            <a:pPr lvl="1"/>
            <a:r>
              <a:rPr lang="en-US" dirty="0" smtClean="0"/>
              <a:t>Stateless</a:t>
            </a:r>
          </a:p>
          <a:p>
            <a:pPr lvl="1"/>
            <a:r>
              <a:rPr lang="en-US" dirty="0" smtClean="0"/>
              <a:t>Cacheable</a:t>
            </a:r>
          </a:p>
          <a:p>
            <a:pPr lvl="1"/>
            <a:r>
              <a:rPr lang="en-US" dirty="0" smtClean="0"/>
              <a:t>Layered system</a:t>
            </a:r>
          </a:p>
          <a:p>
            <a:pPr lvl="1"/>
            <a:r>
              <a:rPr lang="en-US" dirty="0" smtClean="0"/>
              <a:t>Uniform interface</a:t>
            </a:r>
            <a:endParaRPr lang="en-US" dirty="0"/>
          </a:p>
        </p:txBody>
      </p:sp>
    </p:spTree>
    <p:extLst>
      <p:ext uri="{BB962C8B-B14F-4D97-AF65-F5344CB8AC3E}">
        <p14:creationId xmlns:p14="http://schemas.microsoft.com/office/powerpoint/2010/main" val="1416079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4" name="Content Placeholder 3"/>
          <p:cNvSpPr>
            <a:spLocks noGrp="1"/>
          </p:cNvSpPr>
          <p:nvPr>
            <p:ph idx="1"/>
          </p:nvPr>
        </p:nvSpPr>
        <p:spPr/>
        <p:txBody>
          <a:bodyPr/>
          <a:lstStyle/>
          <a:p>
            <a:pPr marL="0" indent="0">
              <a:buNone/>
            </a:pPr>
            <a:r>
              <a:rPr lang="en-US" dirty="0" smtClean="0"/>
              <a:t>Next lecture we’ll consider how Web services are implemented within this architecture</a:t>
            </a:r>
            <a:endParaRPr lang="en-US" dirty="0"/>
          </a:p>
        </p:txBody>
      </p:sp>
    </p:spTree>
    <p:extLst>
      <p:ext uri="{BB962C8B-B14F-4D97-AF65-F5344CB8AC3E}">
        <p14:creationId xmlns:p14="http://schemas.microsoft.com/office/powerpoint/2010/main" val="379880426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Bases of the Web</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idx="1"/>
          </p:nvPr>
        </p:nvSpPr>
        <p:spPr/>
        <p:txBody>
          <a:bodyPr/>
          <a:lstStyle/>
          <a:p>
            <a:pPr marL="0" indent="0">
              <a:buNone/>
            </a:pPr>
            <a:r>
              <a:rPr lang="en-US" dirty="0" smtClean="0"/>
              <a:t>The notion of a resource is central to the architecture of the Web</a:t>
            </a:r>
          </a:p>
          <a:p>
            <a:pPr marL="0" indent="0">
              <a:buNone/>
            </a:pPr>
            <a:endParaRPr lang="en-US" dirty="0" smtClean="0"/>
          </a:p>
          <a:p>
            <a:pPr marL="0" indent="0">
              <a:buNone/>
            </a:pPr>
            <a:r>
              <a:rPr lang="en-US" dirty="0" smtClean="0"/>
              <a:t>We need to be able to:</a:t>
            </a:r>
          </a:p>
          <a:p>
            <a:pPr lvl="1"/>
            <a:r>
              <a:rPr lang="en-US" dirty="0" smtClean="0"/>
              <a:t>identify them</a:t>
            </a:r>
          </a:p>
          <a:p>
            <a:pPr lvl="1"/>
            <a:r>
              <a:rPr lang="en-US" dirty="0" smtClean="0"/>
              <a:t>represent them</a:t>
            </a:r>
          </a:p>
          <a:p>
            <a:pPr lvl="1"/>
            <a:r>
              <a:rPr lang="en-US" dirty="0" smtClean="0"/>
              <a:t>interact with them</a:t>
            </a:r>
          </a:p>
        </p:txBody>
      </p:sp>
    </p:spTree>
    <p:extLst>
      <p:ext uri="{BB962C8B-B14F-4D97-AF65-F5344CB8AC3E}">
        <p14:creationId xmlns:p14="http://schemas.microsoft.com/office/powerpoint/2010/main" val="27416755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Further Reading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idx="1"/>
          </p:nvPr>
        </p:nvSpPr>
        <p:spPr/>
        <p:txBody>
          <a:bodyPr/>
          <a:lstStyle/>
          <a:p>
            <a:pPr marL="0" indent="0">
              <a:buNone/>
            </a:pPr>
            <a:r>
              <a:rPr lang="en-US" dirty="0" smtClean="0"/>
              <a:t>Architecture of the World Wide Web, Volume One</a:t>
            </a:r>
          </a:p>
          <a:p>
            <a:pPr marL="360000" lvl="1" indent="0">
              <a:buNone/>
            </a:pPr>
            <a:r>
              <a:rPr lang="en-US" dirty="0" smtClean="0"/>
              <a:t>http://www.w3.org/TR/</a:t>
            </a:r>
            <a:r>
              <a:rPr lang="en-US" dirty="0" err="1" smtClean="0"/>
              <a:t>webarch</a:t>
            </a:r>
            <a:r>
              <a:rPr lang="en-US" dirty="0" smtClean="0"/>
              <a:t>/</a:t>
            </a:r>
          </a:p>
          <a:p>
            <a:pPr marL="0" indent="0">
              <a:buNone/>
            </a:pPr>
            <a:r>
              <a:rPr lang="en-US" dirty="0" smtClean="0"/>
              <a:t>Architectural Styles and</a:t>
            </a:r>
            <a:br>
              <a:rPr lang="en-US" dirty="0" smtClean="0"/>
            </a:br>
            <a:r>
              <a:rPr lang="en-US" dirty="0" smtClean="0"/>
              <a:t>the Design of Network-based Software Architectures</a:t>
            </a:r>
          </a:p>
          <a:p>
            <a:pPr marL="360000" lvl="1" indent="0">
              <a:buNone/>
            </a:pPr>
            <a:r>
              <a:rPr lang="en-US" dirty="0"/>
              <a:t>http://</a:t>
            </a:r>
            <a:r>
              <a:rPr lang="en-US" dirty="0" err="1"/>
              <a:t>www.ics.uci.edu</a:t>
            </a:r>
            <a:r>
              <a:rPr lang="en-US" dirty="0"/>
              <a:t>/~fielding/pubs/dissertation/</a:t>
            </a:r>
            <a:r>
              <a:rPr lang="en-US" dirty="0" err="1"/>
              <a:t>top.htm</a:t>
            </a:r>
            <a:endParaRPr lang="en-US" dirty="0"/>
          </a:p>
        </p:txBody>
      </p:sp>
    </p:spTree>
    <p:extLst>
      <p:ext uri="{BB962C8B-B14F-4D97-AF65-F5344CB8AC3E}">
        <p14:creationId xmlns:p14="http://schemas.microsoft.com/office/powerpoint/2010/main" val="300473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Identification</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5</a:t>
            </a:fld>
            <a:endParaRPr lang="en-US" dirty="0"/>
          </a:p>
        </p:txBody>
      </p:sp>
    </p:spTree>
    <p:extLst>
      <p:ext uri="{BB962C8B-B14F-4D97-AF65-F5344CB8AC3E}">
        <p14:creationId xmlns:p14="http://schemas.microsoft.com/office/powerpoint/2010/main" val="15742506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Principle: Global Identifiers</a:t>
            </a:r>
            <a:endParaRPr lang="en-US" dirty="0"/>
          </a:p>
        </p:txBody>
      </p:sp>
      <p:sp>
        <p:nvSpPr>
          <p:cNvPr id="4" name="Content Placeholder 3"/>
          <p:cNvSpPr>
            <a:spLocks noGrp="1"/>
          </p:cNvSpPr>
          <p:nvPr>
            <p:ph idx="1"/>
          </p:nvPr>
        </p:nvSpPr>
        <p:spPr/>
        <p:txBody>
          <a:bodyPr/>
          <a:lstStyle/>
          <a:p>
            <a:pPr marL="0" indent="0">
              <a:buNone/>
            </a:pPr>
            <a:endParaRPr lang="en-US" dirty="0"/>
          </a:p>
          <a:p>
            <a:pPr marL="0" indent="0">
              <a:buNone/>
            </a:pPr>
            <a:endParaRPr lang="en-US" dirty="0" smtClean="0"/>
          </a:p>
          <a:p>
            <a:pPr marL="0" indent="0">
              <a:buNone/>
            </a:pPr>
            <a:r>
              <a:rPr lang="en-US" dirty="0" smtClean="0"/>
              <a:t>Global </a:t>
            </a:r>
            <a:r>
              <a:rPr lang="en-US" dirty="0"/>
              <a:t>naming leads to global network effects.</a:t>
            </a:r>
          </a:p>
        </p:txBody>
      </p:sp>
    </p:spTree>
    <p:extLst>
      <p:ext uri="{BB962C8B-B14F-4D97-AF65-F5344CB8AC3E}">
        <p14:creationId xmlns:p14="http://schemas.microsoft.com/office/powerpoint/2010/main" val="234072039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rotWithShape="1">
          <a:blip r:embed="rId2"/>
          <a:srcRect l="-4" r="4" b="14715"/>
          <a:stretch/>
        </p:blipFill>
        <p:spPr>
          <a:xfrm>
            <a:off x="323850" y="1682750"/>
            <a:ext cx="4095750" cy="4489450"/>
          </a:xfrm>
          <a:prstGeom prst="rect">
            <a:avLst/>
          </a:prstGeom>
          <a:noFill/>
          <a:ln>
            <a:noFill/>
          </a:ln>
        </p:spPr>
      </p:pic>
      <p:sp>
        <p:nvSpPr>
          <p:cNvPr id="4" name="Title 3"/>
          <p:cNvSpPr>
            <a:spLocks noGrp="1"/>
          </p:cNvSpPr>
          <p:nvPr>
            <p:ph type="title"/>
          </p:nvPr>
        </p:nvSpPr>
        <p:spPr/>
        <p:txBody>
          <a:bodyPr/>
          <a:lstStyle/>
          <a:p>
            <a:r>
              <a:rPr lang="en-US" dirty="0" smtClean="0"/>
              <a:t>Every Object Addressable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7</a:t>
            </a:fld>
            <a:endParaRPr lang="en-US"/>
          </a:p>
        </p:txBody>
      </p:sp>
      <p:sp>
        <p:nvSpPr>
          <p:cNvPr id="7" name="Rounded Rectangular Callout 6"/>
          <p:cNvSpPr/>
          <p:nvPr/>
        </p:nvSpPr>
        <p:spPr bwMode="auto">
          <a:xfrm>
            <a:off x="4739052" y="1682750"/>
            <a:ext cx="3601680" cy="3958771"/>
          </a:xfrm>
          <a:prstGeom prst="wedgeRoundRectCallout">
            <a:avLst>
              <a:gd name="adj1" fmla="val -82125"/>
              <a:gd name="adj2" fmla="val -21706"/>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defTabSz="914400" eaLnBrk="0" fontAlgn="base" hangingPunct="0">
              <a:spcBef>
                <a:spcPct val="0"/>
              </a:spcBef>
              <a:spcAft>
                <a:spcPct val="0"/>
              </a:spcAft>
            </a:pPr>
            <a:r>
              <a:rPr lang="en-US" sz="2000" dirty="0">
                <a:solidFill>
                  <a:schemeClr val="tx1"/>
                </a:solidFill>
                <a:latin typeface="Georgia"/>
                <a:ea typeface="ＭＳ Ｐゴシック" pitchFamily="-106" charset="-128"/>
                <a:cs typeface="Georgia"/>
              </a:rPr>
              <a:t>in principle, every object that someone might validly want/need to cite should have an unambiguous address (capable of being portrayed in a manner as to be human readable and interpretable). (E.g., not acceptable to be unable to link to an object within a ‘frame’ or ‘card.’)</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147351426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Uniform Resource Identifiers</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8</a:t>
            </a:fld>
            <a:endParaRPr lang="en-US"/>
          </a:p>
        </p:txBody>
      </p:sp>
      <p:sp>
        <p:nvSpPr>
          <p:cNvPr id="6" name="Content Placeholder 5"/>
          <p:cNvSpPr>
            <a:spLocks noGrp="1"/>
          </p:cNvSpPr>
          <p:nvPr>
            <p:ph idx="1"/>
          </p:nvPr>
        </p:nvSpPr>
        <p:spPr/>
        <p:txBody>
          <a:bodyPr/>
          <a:lstStyle/>
          <a:p>
            <a:pPr marL="0" indent="0">
              <a:buNone/>
            </a:pPr>
            <a:r>
              <a:rPr lang="en-US" dirty="0" smtClean="0"/>
              <a:t>A “</a:t>
            </a:r>
            <a:r>
              <a:rPr lang="en-US" dirty="0"/>
              <a:t>compact string of characters for identifying an abstract or physical </a:t>
            </a:r>
            <a:r>
              <a:rPr lang="en-US" dirty="0" smtClean="0"/>
              <a:t>resource”</a:t>
            </a:r>
          </a:p>
          <a:p>
            <a:pPr marL="0" indent="0">
              <a:buNone/>
            </a:pPr>
            <a:endParaRPr lang="en-US" dirty="0" smtClean="0"/>
          </a:p>
          <a:p>
            <a:pPr marL="0" indent="0">
              <a:buNone/>
            </a:pPr>
            <a:r>
              <a:rPr lang="en-US" dirty="0" smtClean="0"/>
              <a:t>General syntax:</a:t>
            </a:r>
            <a:br>
              <a:rPr lang="en-US" dirty="0" smtClean="0"/>
            </a:br>
            <a:r>
              <a:rPr lang="en-US" dirty="0" smtClean="0"/>
              <a:t/>
            </a:r>
            <a:br>
              <a:rPr lang="en-US" dirty="0" smtClean="0"/>
            </a:br>
            <a:r>
              <a:rPr lang="en-US" i="1" dirty="0" smtClean="0"/>
              <a:t>&lt;scheme&gt;</a:t>
            </a:r>
            <a:r>
              <a:rPr lang="en-US" dirty="0" smtClean="0"/>
              <a:t>:</a:t>
            </a:r>
            <a:r>
              <a:rPr lang="en-US" i="1" dirty="0" smtClean="0"/>
              <a:t>&lt;hierarchical part&gt;</a:t>
            </a:r>
            <a:r>
              <a:rPr lang="en-US" dirty="0" smtClean="0"/>
              <a:t>?</a:t>
            </a:r>
            <a:r>
              <a:rPr lang="en-US" i="1" dirty="0" smtClean="0"/>
              <a:t>&lt;query&gt;</a:t>
            </a:r>
            <a:r>
              <a:rPr lang="en-US" dirty="0" smtClean="0"/>
              <a:t>#</a:t>
            </a:r>
            <a:r>
              <a:rPr lang="en-US" i="1" dirty="0" smtClean="0"/>
              <a:t>&lt;fragment&gt;</a:t>
            </a:r>
            <a:endParaRPr lang="en-US" i="1" dirty="0"/>
          </a:p>
        </p:txBody>
      </p:sp>
    </p:spTree>
    <p:extLst>
      <p:ext uri="{BB962C8B-B14F-4D97-AF65-F5344CB8AC3E}">
        <p14:creationId xmlns:p14="http://schemas.microsoft.com/office/powerpoint/2010/main" val="200808920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Tree>
    <p:extLst>
      <p:ext uri="{BB962C8B-B14F-4D97-AF65-F5344CB8AC3E}">
        <p14:creationId xmlns:p14="http://schemas.microsoft.com/office/powerpoint/2010/main" val="196318089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6013</TotalTime>
  <Words>1410</Words>
  <Application>Microsoft Macintosh PowerPoint</Application>
  <PresentationFormat>On-screen Show (4:3)</PresentationFormat>
  <Paragraphs>234</Paragraphs>
  <Slides>40</Slides>
  <Notes>7</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ECS</vt:lpstr>
      <vt:lpstr>The Architecture of the World Wide Web</vt:lpstr>
      <vt:lpstr>What is the Web?</vt:lpstr>
      <vt:lpstr>A definition (from RFC3986)</vt:lpstr>
      <vt:lpstr>Architectural Bases of the Web</vt:lpstr>
      <vt:lpstr>Identification</vt:lpstr>
      <vt:lpstr>Principle: Global Identifiers</vt:lpstr>
      <vt:lpstr>Every Object Addressable</vt:lpstr>
      <vt:lpstr>Uniform Resource Identifiers</vt:lpstr>
      <vt:lpstr>URIs, Resources and Representations</vt:lpstr>
      <vt:lpstr>URI Schemes and Examples</vt:lpstr>
      <vt:lpstr>Constraint: URIs identify a single resource</vt:lpstr>
      <vt:lpstr>Good practice: Avoiding URI aliases</vt:lpstr>
      <vt:lpstr>The Early Web</vt:lpstr>
      <vt:lpstr>The Classical View</vt:lpstr>
      <vt:lpstr>The Classical View</vt:lpstr>
      <vt:lpstr>The Classical View</vt:lpstr>
      <vt:lpstr>The Modern View</vt:lpstr>
      <vt:lpstr>Representation</vt:lpstr>
      <vt:lpstr>Defining Representation</vt:lpstr>
      <vt:lpstr>URIs, Resources and Representations</vt:lpstr>
      <vt:lpstr>URIs, Resources and Representations</vt:lpstr>
      <vt:lpstr>Internet Media Types</vt:lpstr>
      <vt:lpstr>Good practice: Separation of content, presentation, interaction </vt:lpstr>
      <vt:lpstr>Good practice: Link identification </vt:lpstr>
      <vt:lpstr>Good practice: Web linking </vt:lpstr>
      <vt:lpstr>Good practice: Generic URIs </vt:lpstr>
      <vt:lpstr>Good practice: Hypertext links </vt:lpstr>
      <vt:lpstr>Interaction</vt:lpstr>
      <vt:lpstr>Interaction</vt:lpstr>
      <vt:lpstr>Dereferencing URIs</vt:lpstr>
      <vt:lpstr>URIs, Resources and Representations</vt:lpstr>
      <vt:lpstr>Good practice: Reuse representation formats </vt:lpstr>
      <vt:lpstr>Principle: Safe retrieval </vt:lpstr>
      <vt:lpstr>Good practice: Available representation </vt:lpstr>
      <vt:lpstr>Principle: Reference does not imply dereference </vt:lpstr>
      <vt:lpstr>Good practice: Consistent representation </vt:lpstr>
      <vt:lpstr>Representational State Transfer</vt:lpstr>
      <vt:lpstr>On REST</vt:lpstr>
      <vt:lpstr>Conclusion</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of the World Wide Web</dc:title>
  <dc:creator>Nicholas Gibbins</dc:creator>
  <cp:lastModifiedBy>Nicholas Gibbins</cp:lastModifiedBy>
  <cp:revision>54</cp:revision>
  <dcterms:created xsi:type="dcterms:W3CDTF">2012-10-04T09:47:39Z</dcterms:created>
  <dcterms:modified xsi:type="dcterms:W3CDTF">2013-10-04T13:53:19Z</dcterms:modified>
</cp:coreProperties>
</file>