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handoutMasterIdLst>
    <p:handoutMasterId r:id="rId48"/>
  </p:handoutMasterIdLst>
  <p:sldIdLst>
    <p:sldId id="256" r:id="rId2"/>
    <p:sldId id="403" r:id="rId3"/>
    <p:sldId id="379" r:id="rId4"/>
    <p:sldId id="298" r:id="rId5"/>
    <p:sldId id="264" r:id="rId6"/>
    <p:sldId id="356" r:id="rId7"/>
    <p:sldId id="357" r:id="rId8"/>
    <p:sldId id="366" r:id="rId9"/>
    <p:sldId id="361" r:id="rId10"/>
    <p:sldId id="364" r:id="rId11"/>
    <p:sldId id="406" r:id="rId12"/>
    <p:sldId id="261" r:id="rId13"/>
    <p:sldId id="262" r:id="rId14"/>
    <p:sldId id="409" r:id="rId15"/>
    <p:sldId id="260" r:id="rId16"/>
    <p:sldId id="269" r:id="rId17"/>
    <p:sldId id="410" r:id="rId18"/>
    <p:sldId id="344" r:id="rId19"/>
    <p:sldId id="346" r:id="rId20"/>
    <p:sldId id="367" r:id="rId21"/>
    <p:sldId id="405" r:id="rId22"/>
    <p:sldId id="374" r:id="rId23"/>
    <p:sldId id="375" r:id="rId24"/>
    <p:sldId id="411" r:id="rId25"/>
    <p:sldId id="412" r:id="rId26"/>
    <p:sldId id="369" r:id="rId27"/>
    <p:sldId id="370" r:id="rId28"/>
    <p:sldId id="413" r:id="rId29"/>
    <p:sldId id="408" r:id="rId30"/>
    <p:sldId id="414" r:id="rId31"/>
    <p:sldId id="371" r:id="rId32"/>
    <p:sldId id="387" r:id="rId33"/>
    <p:sldId id="384" r:id="rId34"/>
    <p:sldId id="385" r:id="rId35"/>
    <p:sldId id="386" r:id="rId36"/>
    <p:sldId id="388" r:id="rId37"/>
    <p:sldId id="383" r:id="rId38"/>
    <p:sldId id="407" r:id="rId39"/>
    <p:sldId id="390" r:id="rId40"/>
    <p:sldId id="392" r:id="rId41"/>
    <p:sldId id="393" r:id="rId42"/>
    <p:sldId id="415" r:id="rId43"/>
    <p:sldId id="397" r:id="rId44"/>
    <p:sldId id="396" r:id="rId45"/>
    <p:sldId id="404" r:id="rId46"/>
  </p:sldIdLst>
  <p:sldSz cx="9144000" cy="6858000" type="screen4x3"/>
  <p:notesSz cx="6797675" cy="9926638"/>
  <p:custDataLst>
    <p:tags r:id="rId49"/>
  </p:custDataLst>
  <p:defaultTextStyle>
    <a:defPPr>
      <a:defRPr lang="en-GB"/>
    </a:defPPr>
    <a:lvl1pPr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1pPr>
    <a:lvl2pPr marL="4572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2pPr>
    <a:lvl3pPr marL="9144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3pPr>
    <a:lvl4pPr marL="13716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4pPr>
    <a:lvl5pPr marL="18288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5pPr>
    <a:lvl6pPr marL="2286000" algn="l" defTabSz="914400" rtl="0" eaLnBrk="1" latinLnBrk="0" hangingPunct="1">
      <a:defRPr sz="2400" kern="1200">
        <a:solidFill>
          <a:srgbClr val="000000"/>
        </a:solidFill>
        <a:latin typeface="Lucida Sans" pitchFamily="34" charset="0"/>
        <a:ea typeface="ＭＳ Ｐゴシック" pitchFamily="34" charset="-128"/>
        <a:cs typeface="Arial" charset="0"/>
      </a:defRPr>
    </a:lvl6pPr>
    <a:lvl7pPr marL="2743200" algn="l" defTabSz="914400" rtl="0" eaLnBrk="1" latinLnBrk="0" hangingPunct="1">
      <a:defRPr sz="2400" kern="1200">
        <a:solidFill>
          <a:srgbClr val="000000"/>
        </a:solidFill>
        <a:latin typeface="Lucida Sans" pitchFamily="34" charset="0"/>
        <a:ea typeface="ＭＳ Ｐゴシック" pitchFamily="34" charset="-128"/>
        <a:cs typeface="Arial" charset="0"/>
      </a:defRPr>
    </a:lvl7pPr>
    <a:lvl8pPr marL="3200400" algn="l" defTabSz="914400" rtl="0" eaLnBrk="1" latinLnBrk="0" hangingPunct="1">
      <a:defRPr sz="2400" kern="1200">
        <a:solidFill>
          <a:srgbClr val="000000"/>
        </a:solidFill>
        <a:latin typeface="Lucida Sans" pitchFamily="34" charset="0"/>
        <a:ea typeface="ＭＳ Ｐゴシック" pitchFamily="34" charset="-128"/>
        <a:cs typeface="Arial" charset="0"/>
      </a:defRPr>
    </a:lvl8pPr>
    <a:lvl9pPr marL="3657600" algn="l" defTabSz="914400" rtl="0" eaLnBrk="1" latinLnBrk="0" hangingPunct="1">
      <a:defRPr sz="2400" kern="1200">
        <a:solidFill>
          <a:srgbClr val="000000"/>
        </a:solidFill>
        <a:latin typeface="Lucida Sans" pitchFamily="34"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CC"/>
    <a:srgbClr val="000000"/>
    <a:srgbClr val="FFFF66"/>
    <a:srgbClr val="99CCFF"/>
    <a:srgbClr val="FF3399"/>
    <a:srgbClr val="E329AE"/>
    <a:srgbClr val="CC0099"/>
    <a:srgbClr val="D8349D"/>
    <a:srgbClr val="D60093"/>
    <a:srgbClr val="D8D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78779" autoAdjust="0"/>
  </p:normalViewPr>
  <p:slideViewPr>
    <p:cSldViewPr>
      <p:cViewPr varScale="1">
        <p:scale>
          <a:sx n="79" d="100"/>
          <a:sy n="79" d="100"/>
        </p:scale>
        <p:origin x="-178" y="-62"/>
      </p:cViewPr>
      <p:guideLst>
        <p:guide orient="horz" pos="799"/>
        <p:guide orient="horz" pos="4088"/>
        <p:guide orient="horz" pos="1071"/>
        <p:guide orient="horz" pos="2840"/>
        <p:guide pos="2880"/>
        <p:guide pos="226"/>
        <p:guide pos="55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71" y="-67"/>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819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GB"/>
          </a:p>
        </p:txBody>
      </p:sp>
      <p:sp>
        <p:nvSpPr>
          <p:cNvPr id="819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819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13349443-DCA8-4377-BF16-B6ABD4D68CB9}" type="slidenum">
              <a:rPr lang="en-GB"/>
              <a:pPr>
                <a:defRPr/>
              </a:pPr>
              <a:t>‹#›</a:t>
            </a:fld>
            <a:endParaRPr lang="en-GB"/>
          </a:p>
        </p:txBody>
      </p:sp>
    </p:spTree>
    <p:extLst>
      <p:ext uri="{BB962C8B-B14F-4D97-AF65-F5344CB8AC3E}">
        <p14:creationId xmlns:p14="http://schemas.microsoft.com/office/powerpoint/2010/main" val="271047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112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112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456B9E40-EFA1-4E9C-AD40-B8197DA187A7}" type="slidenum">
              <a:rPr lang="en-GB"/>
              <a:pPr>
                <a:defRPr/>
              </a:pPr>
              <a:t>‹#›</a:t>
            </a:fld>
            <a:endParaRPr lang="en-GB"/>
          </a:p>
        </p:txBody>
      </p:sp>
    </p:spTree>
    <p:extLst>
      <p:ext uri="{BB962C8B-B14F-4D97-AF65-F5344CB8AC3E}">
        <p14:creationId xmlns:p14="http://schemas.microsoft.com/office/powerpoint/2010/main" val="108424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GB" dirty="0" smtClean="0"/>
              <a:t>Finding enough information for your assignments can be hard enough, ensuring that it is the right sort of information makes it even tougher.</a:t>
            </a:r>
          </a:p>
          <a:p>
            <a:endParaRPr lang="en-GB" dirty="0" smtClean="0"/>
          </a:p>
          <a:p>
            <a:r>
              <a:rPr lang="en-GB" dirty="0" smtClean="0"/>
              <a:t>Doing a degree with the Faculty of Health Sciences means a steep change when it comes to information literacy skills. Learning what resources the University and NHS have that you can use, how to find them quickly and use them effectively are skills that you will be learning in the library sessions and using the online help available.</a:t>
            </a:r>
          </a:p>
          <a:p>
            <a:endParaRPr lang="en-GB" dirty="0" smtClean="0"/>
          </a:p>
          <a:p>
            <a:r>
              <a:rPr lang="en-GB" dirty="0" smtClean="0"/>
              <a:t>These transferable skills will equip you for your time here at the university and provide the next step up that you need to learn and produce academic work of an acceptable standard. </a:t>
            </a:r>
          </a:p>
        </p:txBody>
      </p:sp>
      <p:sp>
        <p:nvSpPr>
          <p:cNvPr id="4506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10FDD8E3-9D08-4B41-9EFE-7B917A08FE4C}" type="slidenum">
              <a:rPr lang="en-GB" sz="1200" smtClean="0">
                <a:solidFill>
                  <a:schemeClr val="tx1"/>
                </a:solidFill>
                <a:latin typeface="Arial" charset="0"/>
              </a:rPr>
              <a:pPr/>
              <a:t>1</a:t>
            </a:fld>
            <a:endParaRPr lang="en-GB" sz="1200" smtClean="0">
              <a:solidFill>
                <a:schemeClr val="tx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smtClean="0"/>
              <a:t>This is our search strategy for exercise.</a:t>
            </a:r>
          </a:p>
          <a:p>
            <a:endParaRPr lang="en-GB" smtClean="0"/>
          </a:p>
          <a:p>
            <a:endParaRPr lang="en-GB" smtClean="0"/>
          </a:p>
          <a:p>
            <a:endParaRPr lang="en-GB" smtClean="0"/>
          </a:p>
        </p:txBody>
      </p:sp>
      <p:sp>
        <p:nvSpPr>
          <p:cNvPr id="5427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EE8F0B10-55C3-49BC-B0C8-684DD715594B}" type="slidenum">
              <a:rPr lang="en-GB" sz="1200" smtClean="0">
                <a:solidFill>
                  <a:schemeClr val="tx1"/>
                </a:solidFill>
                <a:latin typeface="Arial" charset="0"/>
              </a:rPr>
              <a:pPr/>
              <a:t>10</a:t>
            </a:fld>
            <a:endParaRPr lang="en-GB" sz="1200" smtClean="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p>
        </p:txBody>
      </p:sp>
      <p:sp>
        <p:nvSpPr>
          <p:cNvPr id="5530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C1328694-212B-4C59-97CE-0FC507481E21}" type="slidenum">
              <a:rPr lang="en-GB" sz="1200" smtClean="0">
                <a:solidFill>
                  <a:schemeClr val="tx1"/>
                </a:solidFill>
                <a:latin typeface="Arial" charset="0"/>
              </a:rPr>
              <a:pPr/>
              <a:t>11</a:t>
            </a:fld>
            <a:endParaRPr lang="en-GB" sz="1200" smtClean="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GB" smtClean="0"/>
              <a:t>Now we have our search strategy, what do we do with it?</a:t>
            </a:r>
          </a:p>
          <a:p>
            <a:r>
              <a:rPr lang="en-GB" smtClean="0"/>
              <a:t>We need to find the best bibliographic database to help us, and CINAHL is the best one to use as it is a general health related query. </a:t>
            </a:r>
          </a:p>
          <a:p>
            <a:r>
              <a:rPr lang="en-GB" smtClean="0"/>
              <a:t>So how do we find CINAHL, (Cumulative Index of Nursing and Allied Health Literature)?</a:t>
            </a:r>
          </a:p>
          <a:p>
            <a:r>
              <a:rPr lang="en-GB" smtClean="0"/>
              <a:t>Use the URL above to find the University Library webpages. </a:t>
            </a:r>
          </a:p>
        </p:txBody>
      </p:sp>
      <p:sp>
        <p:nvSpPr>
          <p:cNvPr id="5632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6EF45093-15F3-411E-8A67-4EA8D9F82D82}" type="slidenum">
              <a:rPr lang="en-GB" sz="1200" smtClean="0">
                <a:solidFill>
                  <a:schemeClr val="tx1"/>
                </a:solidFill>
                <a:latin typeface="Arial" charset="0"/>
              </a:rPr>
              <a:pPr/>
              <a:t>12</a:t>
            </a:fld>
            <a:endParaRPr lang="en-GB" sz="1200" smtClean="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GB" smtClean="0"/>
              <a:t>Select the Subject support pages or if you are going in via Sussed, choose Library and then Subjects.</a:t>
            </a:r>
          </a:p>
        </p:txBody>
      </p:sp>
      <p:sp>
        <p:nvSpPr>
          <p:cNvPr id="5734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2975C0D-1CB4-4F8F-A83F-EB9F6AA7C994}" type="slidenum">
              <a:rPr lang="en-GB" sz="1200" smtClean="0">
                <a:solidFill>
                  <a:schemeClr val="tx1"/>
                </a:solidFill>
                <a:latin typeface="Arial" charset="0"/>
              </a:rPr>
              <a:pPr/>
              <a:t>13</a:t>
            </a:fld>
            <a:endParaRPr lang="en-GB" sz="1200" smtClean="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smtClean="0"/>
              <a:t>Select the correct subject link – they all take you to the same place the library Health Sciences web pages</a:t>
            </a:r>
          </a:p>
        </p:txBody>
      </p:sp>
      <p:sp>
        <p:nvSpPr>
          <p:cNvPr id="5837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5430309A-DB8E-4BD1-82FB-9A3624625790}" type="slidenum">
              <a:rPr lang="en-GB" sz="1200" smtClean="0">
                <a:solidFill>
                  <a:schemeClr val="tx1"/>
                </a:solidFill>
                <a:latin typeface="Arial" charset="0"/>
              </a:rPr>
              <a:pPr/>
              <a:t>15</a:t>
            </a:fld>
            <a:endParaRPr lang="en-GB" sz="1200" smtClean="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GB" smtClean="0"/>
              <a:t>There is a lot of information on this page, but for now we are just selecting Databases and Indexes</a:t>
            </a:r>
          </a:p>
          <a:p>
            <a:endParaRPr lang="en-GB" smtClean="0"/>
          </a:p>
        </p:txBody>
      </p:sp>
      <p:sp>
        <p:nvSpPr>
          <p:cNvPr id="5939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340B9C9-662B-459D-8626-644494BDA75C}" type="slidenum">
              <a:rPr lang="en-GB" sz="1200" smtClean="0">
                <a:solidFill>
                  <a:schemeClr val="tx1"/>
                </a:solidFill>
                <a:latin typeface="Arial" charset="0"/>
              </a:rPr>
              <a:pPr/>
              <a:t>16</a:t>
            </a:fld>
            <a:endParaRPr lang="en-GB" sz="1200" smtClean="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smtClean="0"/>
              <a:t>Type in your search strategy and change the dropdown boxes to OR and don’t forget to include the asteriks. Then select the “Search” button on the right</a:t>
            </a:r>
          </a:p>
          <a:p>
            <a:endParaRPr lang="en-GB" smtClean="0"/>
          </a:p>
        </p:txBody>
      </p:sp>
      <p:sp>
        <p:nvSpPr>
          <p:cNvPr id="6144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4A16B90F-DAA8-45E4-B3B3-CE1879BDDDC8}" type="slidenum">
              <a:rPr lang="en-GB" sz="1200" smtClean="0">
                <a:solidFill>
                  <a:schemeClr val="tx1"/>
                </a:solidFill>
                <a:latin typeface="Arial" charset="0"/>
              </a:rPr>
              <a:pPr/>
              <a:t>18</a:t>
            </a:fld>
            <a:endParaRPr lang="en-GB" sz="1200" smtClean="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dirty="0" smtClean="0"/>
              <a:t>You can see that in this example we have found over 50,000 articles that have the words fall or falling or falls or trip or trips or tripping or tripped or accident or accidents or accidental or accidentally. </a:t>
            </a:r>
          </a:p>
          <a:p>
            <a:endParaRPr lang="en-GB" dirty="0" smtClean="0"/>
          </a:p>
          <a:p>
            <a:r>
              <a:rPr lang="en-GB" dirty="0" smtClean="0"/>
              <a:t>Once we have carried out our first search we need to start on the next search need to carry on with our next</a:t>
            </a:r>
            <a:r>
              <a:rPr lang="en-GB" baseline="0" dirty="0" smtClean="0"/>
              <a:t> search for the term </a:t>
            </a:r>
            <a:r>
              <a:rPr lang="en-GB" dirty="0" smtClean="0"/>
              <a:t>elderly, do the same process as we did before and select “Search” again</a:t>
            </a:r>
          </a:p>
        </p:txBody>
      </p:sp>
      <p:sp>
        <p:nvSpPr>
          <p:cNvPr id="6246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61E4CFCC-FCFA-49D7-B374-0A6E30FC5EE0}" type="slidenum">
              <a:rPr lang="en-GB" sz="1200" smtClean="0">
                <a:solidFill>
                  <a:schemeClr val="tx1"/>
                </a:solidFill>
                <a:latin typeface="Arial" charset="0"/>
              </a:rPr>
              <a:pPr/>
              <a:t>19</a:t>
            </a:fld>
            <a:endParaRPr lang="en-GB" sz="1200" smtClean="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GB" dirty="0" smtClean="0"/>
              <a:t>In our next search there are over 500 000 articles with the words - old or older or olds or elder or elderly or aged. </a:t>
            </a:r>
          </a:p>
          <a:p>
            <a:r>
              <a:rPr lang="en-GB" dirty="0" smtClean="0"/>
              <a:t>We now use our 3</a:t>
            </a:r>
            <a:r>
              <a:rPr lang="en-GB" baseline="30000" dirty="0" smtClean="0"/>
              <a:t>rd</a:t>
            </a:r>
            <a:r>
              <a:rPr lang="en-GB" dirty="0" smtClean="0"/>
              <a:t> idea and write in our search strategy for exercise in the search boxes above and select “Search”</a:t>
            </a:r>
          </a:p>
          <a:p>
            <a:endParaRPr lang="en-GB" dirty="0" smtClean="0"/>
          </a:p>
        </p:txBody>
      </p:sp>
      <p:sp>
        <p:nvSpPr>
          <p:cNvPr id="6349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F841ABC-4ABF-4888-A2E6-9250AD900A54}" type="slidenum">
              <a:rPr lang="en-GB" sz="1200" smtClean="0">
                <a:solidFill>
                  <a:schemeClr val="tx1"/>
                </a:solidFill>
                <a:latin typeface="Arial" charset="0"/>
              </a:rPr>
              <a:pPr/>
              <a:t>20</a:t>
            </a:fld>
            <a:endParaRPr lang="en-GB" sz="1200" smtClean="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dirty="0" smtClean="0"/>
              <a:t>We now have four searches completed, we now need to use another Boolean operator “and”, this is used to combine different concepts/subjects.</a:t>
            </a:r>
          </a:p>
          <a:p>
            <a:endParaRPr lang="en-GB" dirty="0" smtClean="0"/>
          </a:p>
          <a:p>
            <a:r>
              <a:rPr lang="en-GB" dirty="0" smtClean="0"/>
              <a:t>In our search, we want to find articles with all four of the ideas above so we have to tell the database what we want by selecting the searches on the far left and then “Searching with AND”</a:t>
            </a:r>
          </a:p>
          <a:p>
            <a:endParaRPr lang="en-GB" dirty="0" smtClean="0"/>
          </a:p>
          <a:p>
            <a:endParaRPr lang="en-GB" dirty="0" smtClean="0"/>
          </a:p>
          <a:p>
            <a:endParaRPr lang="en-GB" dirty="0" smtClean="0"/>
          </a:p>
        </p:txBody>
      </p:sp>
      <p:sp>
        <p:nvSpPr>
          <p:cNvPr id="6451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CFB92EA0-CE5F-4AE4-B563-18183EF45F7A}" type="slidenum">
              <a:rPr lang="en-GB" sz="1200" smtClean="0">
                <a:solidFill>
                  <a:schemeClr val="tx1"/>
                </a:solidFill>
                <a:latin typeface="Arial" charset="0"/>
              </a:rPr>
              <a:pPr/>
              <a:t>22</a:t>
            </a:fld>
            <a:endParaRPr lang="en-GB" sz="1200"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smtClean="0"/>
          </a:p>
        </p:txBody>
      </p:sp>
      <p:sp>
        <p:nvSpPr>
          <p:cNvPr id="4608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DF79844-A699-4B6D-AE1E-5568A1DD6F48}" type="slidenum">
              <a:rPr lang="en-GB" sz="1200" smtClean="0">
                <a:solidFill>
                  <a:schemeClr val="tx1"/>
                </a:solidFill>
                <a:latin typeface="Arial" charset="0"/>
              </a:rPr>
              <a:pPr/>
              <a:t>2</a:t>
            </a:fld>
            <a:endParaRPr lang="en-GB" sz="1200" smtClean="0">
              <a:solidFill>
                <a:schemeClr val="tx1"/>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GB" dirty="0" smtClean="0"/>
              <a:t>We can see that by using “And” to combine our ideas together we have narrowed down our search but</a:t>
            </a:r>
            <a:r>
              <a:rPr lang="en-GB" baseline="0" dirty="0" smtClean="0"/>
              <a:t> there are</a:t>
            </a:r>
            <a:r>
              <a:rPr lang="en-GB" dirty="0" smtClean="0"/>
              <a:t> still too many to look at and we can narrow down this again by using some limits.</a:t>
            </a:r>
          </a:p>
          <a:p>
            <a:endParaRPr lang="en-GB" dirty="0" smtClean="0"/>
          </a:p>
          <a:p>
            <a:r>
              <a:rPr lang="en-GB" dirty="0" smtClean="0"/>
              <a:t>On the left there is small link “Show More” activating this link will show me all the types of limits I can apply</a:t>
            </a:r>
          </a:p>
          <a:p>
            <a:endParaRPr lang="en-GB" dirty="0" smtClean="0"/>
          </a:p>
        </p:txBody>
      </p:sp>
      <p:sp>
        <p:nvSpPr>
          <p:cNvPr id="6554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CFB43FD-BCC1-4DB3-888B-F1C42A842A34}" type="slidenum">
              <a:rPr lang="en-GB" sz="1200" smtClean="0">
                <a:solidFill>
                  <a:schemeClr val="tx1"/>
                </a:solidFill>
                <a:latin typeface="Arial" charset="0"/>
              </a:rPr>
              <a:pPr/>
              <a:t>23</a:t>
            </a:fld>
            <a:endParaRPr lang="en-GB" sz="1200" smtClean="0">
              <a:solidFill>
                <a:schemeClr val="tx1"/>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GB" dirty="0" smtClean="0"/>
              <a:t>You can select as many limits as you want, but be careful, if you select too many you can end up with no results at all.</a:t>
            </a:r>
          </a:p>
          <a:p>
            <a:endParaRPr lang="en-GB" dirty="0" smtClean="0"/>
          </a:p>
          <a:p>
            <a:r>
              <a:rPr lang="en-GB" dirty="0" smtClean="0"/>
              <a:t>Limiting your articles to the last 5 years is useful but you can go back further if you want to see how evidence has changed over time.</a:t>
            </a:r>
          </a:p>
          <a:p>
            <a:endParaRPr lang="en-GB" dirty="0" smtClean="0"/>
          </a:p>
          <a:p>
            <a:r>
              <a:rPr lang="en-GB" dirty="0" smtClean="0"/>
              <a:t>Research articles is a very useful limit too as you know from our search question that we need to write about research that has been done.</a:t>
            </a:r>
          </a:p>
          <a:p>
            <a:endParaRPr lang="en-GB" dirty="0" smtClean="0"/>
          </a:p>
        </p:txBody>
      </p:sp>
      <p:sp>
        <p:nvSpPr>
          <p:cNvPr id="6656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F61A177-EAB7-4C1F-B585-0B8211E71098}" type="slidenum">
              <a:rPr lang="en-GB" sz="1200" smtClean="0">
                <a:solidFill>
                  <a:schemeClr val="tx1"/>
                </a:solidFill>
                <a:latin typeface="Arial" charset="0"/>
              </a:rPr>
              <a:pPr/>
              <a:t>26</a:t>
            </a:fld>
            <a:endParaRPr lang="en-GB" sz="1200" smtClean="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dirty="0" smtClean="0"/>
              <a:t>We are now back at the Search History page and have narrowed down our results to 82 and hopefully as they are in date order we can find some relevant and timely articles to inform us about our original question.</a:t>
            </a:r>
          </a:p>
          <a:p>
            <a:endParaRPr lang="en-GB" dirty="0" smtClean="0"/>
          </a:p>
          <a:p>
            <a:r>
              <a:rPr lang="en-GB" dirty="0" smtClean="0"/>
              <a:t>“What research evidence is there to support the theory that exercise or exercise programmes help in the prevention of falls in the elderly?”</a:t>
            </a:r>
          </a:p>
          <a:p>
            <a:endParaRPr lang="en-GB" dirty="0" smtClean="0"/>
          </a:p>
          <a:p>
            <a:r>
              <a:rPr lang="en-GB" dirty="0" smtClean="0"/>
              <a:t>How do I look at these and what information do I need to keep?</a:t>
            </a:r>
          </a:p>
          <a:p>
            <a:endParaRPr lang="en-GB" dirty="0" smtClean="0"/>
          </a:p>
        </p:txBody>
      </p:sp>
      <p:sp>
        <p:nvSpPr>
          <p:cNvPr id="6758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B94297E3-3020-49D4-8708-B1EA1AA727C6}" type="slidenum">
              <a:rPr lang="en-GB" sz="1200" smtClean="0">
                <a:solidFill>
                  <a:schemeClr val="tx1"/>
                </a:solidFill>
                <a:latin typeface="Arial" charset="0"/>
              </a:rPr>
              <a:pPr/>
              <a:t>27</a:t>
            </a:fld>
            <a:endParaRPr lang="en-GB" sz="1200" smtClean="0">
              <a:solidFill>
                <a:schemeClr val="tx1"/>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scroll down the page, you will find the first set of results from the search. </a:t>
            </a:r>
          </a:p>
          <a:p>
            <a:endParaRPr lang="en-GB" dirty="0" smtClean="0"/>
          </a:p>
          <a:p>
            <a:r>
              <a:rPr lang="en-GB" dirty="0" smtClean="0"/>
              <a:t>The title of the article is in blue.</a:t>
            </a:r>
          </a:p>
          <a:p>
            <a:endParaRPr lang="en-GB" dirty="0" smtClean="0"/>
          </a:p>
          <a:p>
            <a:r>
              <a:rPr lang="en-GB" dirty="0" smtClean="0"/>
              <a:t>Next in green are the authors, the name of journal they published the article in, followed by the year, volume, issue no and pages. If you read any article and use it in your assignment, you must reference it and this is the information they will need.</a:t>
            </a:r>
          </a:p>
          <a:p>
            <a:endParaRPr lang="en-GB" dirty="0" smtClean="0"/>
          </a:p>
          <a:p>
            <a:r>
              <a:rPr lang="en-GB" dirty="0" smtClean="0"/>
              <a:t>In black is the beginning of the abstract which you can read in full by selecting the yellow magnifying glass icon after the title. This opens the abstract in a separate window so you can see what it is all about and judge whether it is appropriate for you.</a:t>
            </a:r>
          </a:p>
          <a:p>
            <a:endParaRPr lang="en-GB" dirty="0" smtClean="0"/>
          </a:p>
          <a:p>
            <a:r>
              <a:rPr lang="en-GB" dirty="0" smtClean="0"/>
              <a:t>If you decide that you would like to read the full article there are a number of options as this version of CINAHL does not automatically give you access to the whole of the article  - we call this Full Text.</a:t>
            </a:r>
          </a:p>
          <a:p>
            <a:endParaRPr lang="en-GB" dirty="0"/>
          </a:p>
        </p:txBody>
      </p:sp>
      <p:sp>
        <p:nvSpPr>
          <p:cNvPr id="4" name="Slide Number Placeholder 3"/>
          <p:cNvSpPr>
            <a:spLocks noGrp="1"/>
          </p:cNvSpPr>
          <p:nvPr>
            <p:ph type="sldNum" sz="quarter" idx="10"/>
          </p:nvPr>
        </p:nvSpPr>
        <p:spPr/>
        <p:txBody>
          <a:bodyPr/>
          <a:lstStyle/>
          <a:p>
            <a:pPr>
              <a:defRPr/>
            </a:pPr>
            <a:fld id="{456B9E40-EFA1-4E9C-AD40-B8197DA187A7}" type="slidenum">
              <a:rPr lang="en-GB" smtClean="0"/>
              <a:pPr>
                <a:defRPr/>
              </a:pPr>
              <a:t>29</a:t>
            </a:fld>
            <a:endParaRPr lang="en-GB"/>
          </a:p>
        </p:txBody>
      </p:sp>
    </p:spTree>
    <p:extLst>
      <p:ext uri="{BB962C8B-B14F-4D97-AF65-F5344CB8AC3E}">
        <p14:creationId xmlns:p14="http://schemas.microsoft.com/office/powerpoint/2010/main" val="237890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dirty="0" smtClean="0"/>
              <a:t>You might be lucky and have either</a:t>
            </a:r>
            <a:r>
              <a:rPr lang="en-GB" baseline="0" dirty="0" smtClean="0"/>
              <a:t> of these</a:t>
            </a:r>
            <a:r>
              <a:rPr lang="en-GB" dirty="0" smtClean="0"/>
              <a:t> full text link as show here, this will automatically open up the whole article for you to read.</a:t>
            </a:r>
          </a:p>
        </p:txBody>
      </p:sp>
      <p:sp>
        <p:nvSpPr>
          <p:cNvPr id="6861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D94EEE5-9CDB-437C-BA21-7A38C551BB60}" type="slidenum">
              <a:rPr lang="en-GB" sz="1200" smtClean="0">
                <a:solidFill>
                  <a:schemeClr val="tx1"/>
                </a:solidFill>
                <a:latin typeface="Arial" charset="0"/>
              </a:rPr>
              <a:pPr/>
              <a:t>31</a:t>
            </a:fld>
            <a:endParaRPr lang="en-GB" sz="1200" smtClean="0">
              <a:solidFill>
                <a:schemeClr val="tx1"/>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GB" dirty="0" smtClean="0"/>
              <a:t>This is the full text of the article ;</a:t>
            </a:r>
            <a:r>
              <a:rPr lang="en-GB" baseline="0" dirty="0" smtClean="0"/>
              <a:t> to </a:t>
            </a:r>
            <a:r>
              <a:rPr lang="en-GB" dirty="0" smtClean="0"/>
              <a:t>print, email as an attachment or save the article as </a:t>
            </a:r>
            <a:r>
              <a:rPr lang="en-GB" dirty="0" err="1" smtClean="0"/>
              <a:t>pdf</a:t>
            </a:r>
            <a:r>
              <a:rPr lang="en-GB" dirty="0" smtClean="0"/>
              <a:t> onto a </a:t>
            </a:r>
            <a:r>
              <a:rPr lang="en-GB" dirty="0" err="1" smtClean="0"/>
              <a:t>datastick</a:t>
            </a:r>
            <a:r>
              <a:rPr lang="en-GB" dirty="0" smtClean="0"/>
              <a:t> use the icons .</a:t>
            </a:r>
          </a:p>
        </p:txBody>
      </p:sp>
      <p:sp>
        <p:nvSpPr>
          <p:cNvPr id="6963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AC850D59-D038-46F6-8A43-32F18595BC40}" type="slidenum">
              <a:rPr lang="en-GB" sz="1200" smtClean="0">
                <a:solidFill>
                  <a:schemeClr val="tx1"/>
                </a:solidFill>
                <a:latin typeface="Arial" charset="0"/>
              </a:rPr>
              <a:pPr/>
              <a:t>32</a:t>
            </a:fld>
            <a:endParaRPr lang="en-GB" sz="1200" smtClean="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GB" dirty="0" smtClean="0"/>
              <a:t>If there is no full text link you can select the </a:t>
            </a:r>
            <a:r>
              <a:rPr lang="en-GB" dirty="0" err="1" smtClean="0"/>
              <a:t>TDNet</a:t>
            </a:r>
            <a:r>
              <a:rPr lang="en-GB" dirty="0" smtClean="0"/>
              <a:t> icon at the bottom of each reference. </a:t>
            </a:r>
            <a:r>
              <a:rPr lang="en-GB" dirty="0" err="1" smtClean="0"/>
              <a:t>TDNet</a:t>
            </a:r>
            <a:r>
              <a:rPr lang="en-GB" dirty="0" smtClean="0"/>
              <a:t> is the University of Southampton Library Journal Catalogue and will show us if we buy this journal and if so how you can access it. </a:t>
            </a:r>
          </a:p>
        </p:txBody>
      </p:sp>
      <p:sp>
        <p:nvSpPr>
          <p:cNvPr id="7066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DC3ABAB1-85B6-40B4-8915-BAC4099F425F}" type="slidenum">
              <a:rPr lang="en-GB" sz="1200" smtClean="0">
                <a:solidFill>
                  <a:schemeClr val="tx1"/>
                </a:solidFill>
                <a:latin typeface="Arial" charset="0"/>
              </a:rPr>
              <a:pPr/>
              <a:t>33</a:t>
            </a:fld>
            <a:endParaRPr lang="en-GB" sz="1200" smtClean="0">
              <a:solidFill>
                <a:schemeClr val="tx1"/>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GB" dirty="0" smtClean="0"/>
              <a:t>TD Net will open in a new window give you the information of the article you want.</a:t>
            </a:r>
          </a:p>
          <a:p>
            <a:endParaRPr lang="en-GB" dirty="0" smtClean="0"/>
          </a:p>
          <a:p>
            <a:r>
              <a:rPr lang="en-GB" dirty="0" smtClean="0"/>
              <a:t>Select this link and you will leave the University webpages and be taken to the journal article.</a:t>
            </a:r>
          </a:p>
        </p:txBody>
      </p:sp>
      <p:sp>
        <p:nvSpPr>
          <p:cNvPr id="7168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637B024-B741-458F-9408-5AD021F0EF3B}" type="slidenum">
              <a:rPr lang="en-GB" sz="1200" smtClean="0">
                <a:solidFill>
                  <a:schemeClr val="tx1"/>
                </a:solidFill>
                <a:latin typeface="Arial" charset="0"/>
              </a:rPr>
              <a:pPr/>
              <a:t>34</a:t>
            </a:fld>
            <a:endParaRPr lang="en-GB" sz="1200" smtClean="0">
              <a:solidFill>
                <a:schemeClr val="tx1"/>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smtClean="0"/>
              <a:t>At the top, you can see that the publisher recognises my computer as one belonging to the University of Southampton so you will have access to everything we have paid for.</a:t>
            </a:r>
          </a:p>
          <a:p>
            <a:endParaRPr lang="en-GB" smtClean="0"/>
          </a:p>
          <a:p>
            <a:r>
              <a:rPr lang="en-GB" smtClean="0"/>
              <a:t>When you are given the option of either the full text or PDF we always suggest using the PDF format as the page numbers and all tables and figures are displayed exactly as they are in the print copy.</a:t>
            </a:r>
          </a:p>
        </p:txBody>
      </p:sp>
      <p:sp>
        <p:nvSpPr>
          <p:cNvPr id="7270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E05670A8-1D19-4935-BC57-8CD2D31A8364}" type="slidenum">
              <a:rPr lang="en-GB" sz="1200" smtClean="0">
                <a:solidFill>
                  <a:schemeClr val="tx1"/>
                </a:solidFill>
                <a:latin typeface="Arial" charset="0"/>
              </a:rPr>
              <a:pPr/>
              <a:t>35</a:t>
            </a:fld>
            <a:endParaRPr lang="en-GB" sz="1200" smtClean="0">
              <a:solidFill>
                <a:schemeClr val="tx1"/>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GB" smtClean="0"/>
              <a:t>But sometimes when you select the TDnet link at the bottom of an article to read it - you may not be so lucky.</a:t>
            </a:r>
          </a:p>
        </p:txBody>
      </p:sp>
      <p:sp>
        <p:nvSpPr>
          <p:cNvPr id="7373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488C1074-2F79-4E8A-B5AA-CD6169005EA5}" type="slidenum">
              <a:rPr lang="en-GB" sz="1200" smtClean="0">
                <a:solidFill>
                  <a:schemeClr val="tx1"/>
                </a:solidFill>
                <a:latin typeface="Arial" charset="0"/>
              </a:rPr>
              <a:pPr/>
              <a:t>36</a:t>
            </a:fld>
            <a:endParaRPr lang="en-GB" sz="120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GB" dirty="0" smtClean="0"/>
              <a:t>You use databases all the time, Amazon is a retail database as is Sainsbury’s, it is just a way of organising information to enable it to be repackaged; so you can buy from the store more easily.</a:t>
            </a:r>
          </a:p>
          <a:p>
            <a:endParaRPr lang="en-GB" dirty="0" smtClean="0"/>
          </a:p>
          <a:p>
            <a:r>
              <a:rPr lang="en-GB" dirty="0" smtClean="0"/>
              <a:t>Bibliographic databases organise information about articles, conferences and books so you can find the evidence base you need and read around your subject more easily. </a:t>
            </a:r>
          </a:p>
          <a:p>
            <a:endParaRPr lang="en-GB" dirty="0" smtClean="0"/>
          </a:p>
          <a:p>
            <a:r>
              <a:rPr lang="en-GB" dirty="0" smtClean="0"/>
              <a:t>The library buys lots of databases for you to use but you need to know the right ones to use and where to find them, it’s no good using a database which covers history if you want references about strokes! </a:t>
            </a:r>
          </a:p>
          <a:p>
            <a:endParaRPr lang="en-GB" dirty="0" smtClean="0"/>
          </a:p>
          <a:p>
            <a:r>
              <a:rPr lang="en-GB" dirty="0" smtClean="0"/>
              <a:t>The database we are going to use today to answer the question we will be using about  “falls in the elderly” is called CINAHL, but first we have to give some thought as to what we are going to put into the database.</a:t>
            </a:r>
          </a:p>
          <a:p>
            <a:endParaRPr lang="en-GB" dirty="0" smtClean="0"/>
          </a:p>
          <a:p>
            <a:endParaRPr lang="en-GB" dirty="0" smtClean="0"/>
          </a:p>
          <a:p>
            <a:endParaRPr lang="en-GB" dirty="0" smtClean="0"/>
          </a:p>
        </p:txBody>
      </p:sp>
      <p:sp>
        <p:nvSpPr>
          <p:cNvPr id="4710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B9A52960-32D3-4E4C-B787-4C2758DF9B16}" type="slidenum">
              <a:rPr lang="en-GB" sz="1200" smtClean="0">
                <a:solidFill>
                  <a:schemeClr val="tx1"/>
                </a:solidFill>
                <a:latin typeface="Arial" charset="0"/>
              </a:rPr>
              <a:pPr/>
              <a:t>3</a:t>
            </a:fld>
            <a:endParaRPr lang="en-GB" sz="1200" smtClean="0">
              <a:solidFill>
                <a:schemeClr val="tx1"/>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smtClean="0"/>
              <a:t>TDNet tells us here there are no full text options to read this journal, this means the University of Southampton Library does not buy this journal and so you can’t read it. </a:t>
            </a:r>
          </a:p>
          <a:p>
            <a:endParaRPr lang="en-GB" smtClean="0"/>
          </a:p>
          <a:p>
            <a:r>
              <a:rPr lang="en-GB" smtClean="0"/>
              <a:t>This is one of the drawbacks of using a Worldwide Database, it can be frustrating to see what is written but then not be able to read it. One way of minimising this is to use the limit UK and Ireland journals within the options on the when you limit your search.</a:t>
            </a:r>
          </a:p>
        </p:txBody>
      </p:sp>
      <p:sp>
        <p:nvSpPr>
          <p:cNvPr id="7475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701E744C-B03E-4157-A689-FCD7EA5891C7}" type="slidenum">
              <a:rPr lang="en-GB" sz="1200" smtClean="0">
                <a:solidFill>
                  <a:schemeClr val="tx1"/>
                </a:solidFill>
                <a:latin typeface="Arial" charset="0"/>
              </a:rPr>
              <a:pPr/>
              <a:t>37</a:t>
            </a:fld>
            <a:endParaRPr lang="en-GB" sz="1200" smtClean="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GB" dirty="0" smtClean="0"/>
              <a:t>If you want to save the references for another day or to keep them for referencing purposes you can select the ones you are interested in by selecting “Add to Folder”.</a:t>
            </a:r>
          </a:p>
          <a:p>
            <a:endParaRPr lang="en-GB" dirty="0" smtClean="0"/>
          </a:p>
        </p:txBody>
      </p:sp>
      <p:sp>
        <p:nvSpPr>
          <p:cNvPr id="7578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0CB9103C-9494-43FF-9131-238BB3B24A8A}" type="slidenum">
              <a:rPr lang="en-GB" sz="1200" smtClean="0">
                <a:solidFill>
                  <a:schemeClr val="tx1"/>
                </a:solidFill>
                <a:latin typeface="Arial" charset="0"/>
              </a:rPr>
              <a:pPr/>
              <a:t>39</a:t>
            </a:fld>
            <a:endParaRPr lang="en-GB" sz="1200" smtClean="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smtClean="0"/>
              <a:t>A yellow box will appear on the right hand side with all the references that you have decided to keep, and the “Add to folder” will change to “Remove from folder”</a:t>
            </a:r>
          </a:p>
          <a:p>
            <a:endParaRPr lang="en-GB" smtClean="0"/>
          </a:p>
          <a:p>
            <a:r>
              <a:rPr lang="en-GB" smtClean="0"/>
              <a:t>When you have finished selecting the references you are interested in, select “Folder View” from the orange box.</a:t>
            </a:r>
          </a:p>
          <a:p>
            <a:endParaRPr lang="en-GB" smtClean="0"/>
          </a:p>
        </p:txBody>
      </p:sp>
      <p:sp>
        <p:nvSpPr>
          <p:cNvPr id="7680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AB0CA5D3-7686-4C53-86E6-198F8A15A977}" type="slidenum">
              <a:rPr lang="en-GB" sz="1200" smtClean="0">
                <a:solidFill>
                  <a:schemeClr val="tx1"/>
                </a:solidFill>
                <a:latin typeface="Arial" charset="0"/>
              </a:rPr>
              <a:pPr/>
              <a:t>40</a:t>
            </a:fld>
            <a:endParaRPr lang="en-GB" sz="1200" smtClean="0">
              <a:solidFill>
                <a:schemeClr val="tx1"/>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GB" smtClean="0"/>
              <a:t>You have the opportunity to edit your selection here or you can select them all. Make sure you do this this because if you don’t you won’t receive the details of the references!</a:t>
            </a:r>
          </a:p>
          <a:p>
            <a:endParaRPr lang="en-GB" smtClean="0"/>
          </a:p>
          <a:p>
            <a:r>
              <a:rPr lang="en-GB" smtClean="0"/>
              <a:t>You then have the option on the right hand side to Print, Email, Save them to a datastick or Export them to a software package.</a:t>
            </a:r>
          </a:p>
          <a:p>
            <a:endParaRPr lang="en-GB" smtClean="0"/>
          </a:p>
        </p:txBody>
      </p:sp>
      <p:sp>
        <p:nvSpPr>
          <p:cNvPr id="7782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A0A84F0-295B-4D66-8FC1-76E954220BED}" type="slidenum">
              <a:rPr lang="en-GB" sz="1200" smtClean="0">
                <a:solidFill>
                  <a:schemeClr val="tx1"/>
                </a:solidFill>
                <a:latin typeface="Arial" charset="0"/>
              </a:rPr>
              <a:pPr/>
              <a:t>41</a:t>
            </a:fld>
            <a:endParaRPr lang="en-GB" sz="1200" smtClean="0">
              <a:solidFill>
                <a:schemeClr val="tx1"/>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smtClean="0"/>
          </a:p>
        </p:txBody>
      </p:sp>
      <p:sp>
        <p:nvSpPr>
          <p:cNvPr id="7885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CDEF46DF-B271-4E46-8B76-3570CFBA0B6E}" type="slidenum">
              <a:rPr lang="en-GB" sz="1200" smtClean="0">
                <a:solidFill>
                  <a:schemeClr val="tx1"/>
                </a:solidFill>
                <a:latin typeface="Arial" charset="0"/>
              </a:rPr>
              <a:pPr/>
              <a:t>43</a:t>
            </a:fld>
            <a:endParaRPr lang="en-GB" sz="1200" smtClean="0">
              <a:solidFill>
                <a:schemeClr val="tx1"/>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smtClean="0"/>
          </a:p>
        </p:txBody>
      </p:sp>
      <p:sp>
        <p:nvSpPr>
          <p:cNvPr id="7987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9554B423-3173-44FC-8507-7AEF4C3D442D}" type="slidenum">
              <a:rPr lang="en-GB" sz="1200" smtClean="0">
                <a:solidFill>
                  <a:schemeClr val="tx1"/>
                </a:solidFill>
                <a:latin typeface="Arial" charset="0"/>
              </a:rPr>
              <a:pPr/>
              <a:t>44</a:t>
            </a:fld>
            <a:endParaRPr lang="en-GB" sz="1200" smtClean="0">
              <a:solidFill>
                <a:schemeClr val="tx1"/>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smtClean="0"/>
          </a:p>
        </p:txBody>
      </p:sp>
      <p:sp>
        <p:nvSpPr>
          <p:cNvPr id="8294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FFAD6D1-09A5-42CA-B5AD-B76C449BEB50}" type="slidenum">
              <a:rPr lang="en-GB" sz="1200" smtClean="0">
                <a:solidFill>
                  <a:schemeClr val="tx1"/>
                </a:solidFill>
                <a:latin typeface="Arial" charset="0"/>
              </a:rPr>
              <a:pPr/>
              <a:t>45</a:t>
            </a:fld>
            <a:endParaRPr lang="en-GB" sz="1200"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dirty="0" smtClean="0"/>
              <a:t>If you want to buy a pair of jeans on the internet before you start searching you need to decide what style you want, what colour you want and what size etc. You use the same process when searching for journal references on a bibliographic database – it’s called creating a search strategy.</a:t>
            </a:r>
          </a:p>
          <a:p>
            <a:endParaRPr lang="en-GB" dirty="0" smtClean="0"/>
          </a:p>
          <a:p>
            <a:r>
              <a:rPr lang="en-GB" dirty="0" smtClean="0">
                <a:solidFill>
                  <a:srgbClr val="FF0000"/>
                </a:solidFill>
              </a:rPr>
              <a:t>Start by looking at your assignment title or research topic and underline or highlight the key words or phrases.</a:t>
            </a:r>
          </a:p>
          <a:p>
            <a:r>
              <a:rPr lang="en-GB" dirty="0" smtClean="0">
                <a:solidFill>
                  <a:srgbClr val="FF0000"/>
                </a:solidFill>
              </a:rPr>
              <a:t>Are there any alternative words or phrases which mean the same or are related to your basic term/s. </a:t>
            </a:r>
          </a:p>
          <a:p>
            <a:r>
              <a:rPr lang="en-GB" dirty="0" smtClean="0">
                <a:solidFill>
                  <a:srgbClr val="FF0000"/>
                </a:solidFill>
              </a:rPr>
              <a:t>A good example is the word “teenager” What other ways are there to describe this? </a:t>
            </a:r>
            <a:r>
              <a:rPr lang="en-GB" dirty="0" smtClean="0"/>
              <a:t>Write these down either in a </a:t>
            </a:r>
            <a:r>
              <a:rPr lang="en-GB" dirty="0" err="1" smtClean="0"/>
              <a:t>mindmap</a:t>
            </a:r>
            <a:r>
              <a:rPr lang="en-GB" dirty="0" smtClean="0"/>
              <a:t> or table.</a:t>
            </a:r>
          </a:p>
          <a:p>
            <a:endParaRPr lang="en-GB" dirty="0" smtClean="0"/>
          </a:p>
        </p:txBody>
      </p:sp>
      <p:sp>
        <p:nvSpPr>
          <p:cNvPr id="4813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6C4CB0EE-4338-4743-8BFF-2ED6B4257BC0}" type="slidenum">
              <a:rPr lang="en-GB" sz="1200" smtClean="0">
                <a:solidFill>
                  <a:schemeClr val="tx1"/>
                </a:solidFill>
                <a:latin typeface="Arial" charset="0"/>
              </a:rPr>
              <a:pPr/>
              <a:t>4</a:t>
            </a:fld>
            <a:endParaRPr lang="en-GB" sz="1200" smtClean="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GB" smtClean="0"/>
              <a:t>You will be given assignments to do over the next three years that require you to show a evidence base of previous information. We are going to use this example as it covers very general topics which all of you will understand.</a:t>
            </a:r>
          </a:p>
          <a:p>
            <a:endParaRPr lang="en-GB" smtClean="0"/>
          </a:p>
        </p:txBody>
      </p:sp>
      <p:sp>
        <p:nvSpPr>
          <p:cNvPr id="49156"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02A8F90-5B70-42A3-9094-F166D7C334CE}" type="slidenum">
              <a:rPr lang="en-GB" sz="1200" smtClean="0">
                <a:solidFill>
                  <a:schemeClr val="tx1"/>
                </a:solidFill>
                <a:latin typeface="Arial" charset="0"/>
              </a:rPr>
              <a:pPr/>
              <a:t>5</a:t>
            </a:fld>
            <a:endParaRPr lang="en-GB" sz="1200"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smtClean="0"/>
              <a:t>Back to our example, it is pretty obvious what the key ideas are, the next thing we need to do is to think of some alternatives.</a:t>
            </a:r>
          </a:p>
        </p:txBody>
      </p:sp>
      <p:sp>
        <p:nvSpPr>
          <p:cNvPr id="50180"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06562AFE-074B-427E-A50F-65B649A56F3F}" type="slidenum">
              <a:rPr lang="en-GB" sz="1200" smtClean="0">
                <a:solidFill>
                  <a:schemeClr val="tx1"/>
                </a:solidFill>
                <a:latin typeface="Arial" charset="0"/>
              </a:rPr>
              <a:pPr/>
              <a:t>6</a:t>
            </a:fld>
            <a:endParaRPr lang="en-GB" sz="1200"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smtClean="0"/>
              <a:t>These are the alternatives we have thought of and this is going to be our basic search strategy for our question. </a:t>
            </a:r>
          </a:p>
        </p:txBody>
      </p:sp>
      <p:sp>
        <p:nvSpPr>
          <p:cNvPr id="51204"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F405415-D53E-4963-8C82-C221AEA9A8F0}" type="slidenum">
              <a:rPr lang="en-GB" sz="1200" smtClean="0">
                <a:solidFill>
                  <a:schemeClr val="tx1"/>
                </a:solidFill>
                <a:latin typeface="Arial" charset="0"/>
              </a:rPr>
              <a:pPr/>
              <a:t>7</a:t>
            </a:fld>
            <a:endParaRPr lang="en-GB" sz="1200"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GB" dirty="0" smtClean="0"/>
              <a:t>This is our search strategy for the topic  “falls”, they all mean roughly the same thing - synonyms</a:t>
            </a:r>
          </a:p>
          <a:p>
            <a:endParaRPr lang="en-GB" dirty="0" smtClean="0"/>
          </a:p>
          <a:p>
            <a:r>
              <a:rPr lang="en-GB" dirty="0" smtClean="0"/>
              <a:t>What do the </a:t>
            </a:r>
            <a:r>
              <a:rPr lang="en-GB" dirty="0" err="1" smtClean="0"/>
              <a:t>asterixes</a:t>
            </a:r>
            <a:r>
              <a:rPr lang="en-GB" dirty="0" smtClean="0"/>
              <a:t> mean?</a:t>
            </a:r>
          </a:p>
          <a:p>
            <a:endParaRPr lang="en-GB" dirty="0" smtClean="0"/>
          </a:p>
          <a:p>
            <a:pPr eaLnBrk="1" hangingPunct="1">
              <a:buFont typeface="Wingdings" pitchFamily="2" charset="2"/>
              <a:buNone/>
            </a:pPr>
            <a:r>
              <a:rPr lang="en-GB" sz="1400" b="1" dirty="0" smtClean="0"/>
              <a:t>This is called Truncation</a:t>
            </a:r>
            <a:r>
              <a:rPr lang="en-GB" dirty="0" smtClean="0"/>
              <a:t>, truncation provides us with additional flexibility in searching. It means that we can use the stem of the word, add an </a:t>
            </a:r>
            <a:r>
              <a:rPr lang="en-GB" dirty="0" err="1" smtClean="0"/>
              <a:t>asterix</a:t>
            </a:r>
            <a:r>
              <a:rPr lang="en-GB" dirty="0" smtClean="0"/>
              <a:t>  the computer will then return multiple forms of a word.</a:t>
            </a:r>
          </a:p>
          <a:p>
            <a:pPr eaLnBrk="1" hangingPunct="1">
              <a:buFont typeface="Wingdings" pitchFamily="2" charset="2"/>
              <a:buNone/>
            </a:pPr>
            <a:r>
              <a:rPr lang="en-GB" dirty="0" smtClean="0"/>
              <a:t> </a:t>
            </a:r>
            <a:endParaRPr lang="en-GB" sz="800" dirty="0" smtClean="0"/>
          </a:p>
          <a:p>
            <a:pPr eaLnBrk="1" hangingPunct="1">
              <a:buFont typeface="Wingdings" pitchFamily="2" charset="2"/>
              <a:buNone/>
            </a:pPr>
            <a:r>
              <a:rPr lang="en-GB" dirty="0" smtClean="0"/>
              <a:t>For example:</a:t>
            </a:r>
          </a:p>
          <a:p>
            <a:pPr eaLnBrk="1" hangingPunct="1">
              <a:buFont typeface="Wingdings" pitchFamily="2" charset="2"/>
              <a:buNone/>
            </a:pPr>
            <a:r>
              <a:rPr lang="en-GB" b="1" dirty="0" smtClean="0"/>
              <a:t>child*</a:t>
            </a:r>
            <a:r>
              <a:rPr lang="en-GB" dirty="0" smtClean="0"/>
              <a:t>  will find child, children, childhood, etc. </a:t>
            </a:r>
          </a:p>
          <a:p>
            <a:pPr eaLnBrk="1" hangingPunct="1">
              <a:buFont typeface="Wingdings" pitchFamily="2" charset="2"/>
              <a:buNone/>
            </a:pPr>
            <a:r>
              <a:rPr lang="en-GB" dirty="0" smtClean="0"/>
              <a:t> </a:t>
            </a:r>
          </a:p>
          <a:p>
            <a:endParaRPr lang="en-GB" dirty="0" smtClean="0"/>
          </a:p>
          <a:p>
            <a:r>
              <a:rPr lang="en-GB" dirty="0" smtClean="0"/>
              <a:t>Why have we combined them with </a:t>
            </a:r>
            <a:r>
              <a:rPr lang="en-GB" b="1" dirty="0" smtClean="0"/>
              <a:t>OR</a:t>
            </a:r>
            <a:r>
              <a:rPr lang="en-GB" dirty="0" smtClean="0"/>
              <a:t>? This is an example of a Boolean operator and it is a very powerful word for joining ideas together.</a:t>
            </a:r>
          </a:p>
          <a:p>
            <a:endParaRPr lang="en-GB" dirty="0" smtClean="0"/>
          </a:p>
          <a:p>
            <a:r>
              <a:rPr lang="en-GB" b="1" dirty="0" smtClean="0"/>
              <a:t>or</a:t>
            </a:r>
            <a:r>
              <a:rPr lang="en-GB" dirty="0" smtClean="0"/>
              <a:t> is used to join synonyms together i.e. teenager </a:t>
            </a:r>
            <a:r>
              <a:rPr lang="en-GB" b="1" dirty="0" smtClean="0"/>
              <a:t>or</a:t>
            </a:r>
            <a:r>
              <a:rPr lang="en-GB" dirty="0" smtClean="0"/>
              <a:t> adolescent </a:t>
            </a:r>
            <a:r>
              <a:rPr lang="en-GB" b="1" dirty="0" smtClean="0"/>
              <a:t>or</a:t>
            </a:r>
            <a:r>
              <a:rPr lang="en-GB" dirty="0" smtClean="0"/>
              <a:t> young person </a:t>
            </a:r>
            <a:r>
              <a:rPr lang="en-GB" b="1" dirty="0" smtClean="0"/>
              <a:t>or</a:t>
            </a:r>
            <a:r>
              <a:rPr lang="en-GB" dirty="0" smtClean="0"/>
              <a:t> juvenile.</a:t>
            </a:r>
          </a:p>
          <a:p>
            <a:endParaRPr lang="en-GB" dirty="0" smtClean="0"/>
          </a:p>
          <a:p>
            <a:r>
              <a:rPr lang="en-GB" dirty="0" smtClean="0"/>
              <a:t>You will need to include both asterisks and Boolean operators in your search strategy</a:t>
            </a:r>
          </a:p>
        </p:txBody>
      </p:sp>
      <p:sp>
        <p:nvSpPr>
          <p:cNvPr id="52228"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DF064025-C49D-4250-A792-5C9FDB18CB9A}" type="slidenum">
              <a:rPr lang="en-GB" sz="1200" smtClean="0">
                <a:solidFill>
                  <a:schemeClr val="tx1"/>
                </a:solidFill>
                <a:latin typeface="Arial" charset="0"/>
              </a:rPr>
              <a:pPr/>
              <a:t>8</a:t>
            </a:fld>
            <a:endParaRPr lang="en-GB" sz="1200" smtClean="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GB" smtClean="0"/>
              <a:t>This is our search strategy for the topic  “elderly”</a:t>
            </a:r>
          </a:p>
          <a:p>
            <a:endParaRPr lang="en-GB" smtClean="0"/>
          </a:p>
          <a:p>
            <a:r>
              <a:rPr lang="en-GB" smtClean="0"/>
              <a:t>Notice that we have combined them with </a:t>
            </a:r>
            <a:r>
              <a:rPr lang="en-GB" b="1" smtClean="0"/>
              <a:t>OR again</a:t>
            </a:r>
            <a:r>
              <a:rPr lang="en-GB" smtClean="0"/>
              <a:t>. </a:t>
            </a:r>
          </a:p>
          <a:p>
            <a:endParaRPr lang="en-GB" smtClean="0"/>
          </a:p>
          <a:p>
            <a:endParaRPr lang="en-GB" smtClean="0"/>
          </a:p>
          <a:p>
            <a:endParaRPr lang="en-GB" smtClean="0"/>
          </a:p>
          <a:p>
            <a:endParaRPr lang="en-GB" smtClean="0"/>
          </a:p>
        </p:txBody>
      </p:sp>
      <p:sp>
        <p:nvSpPr>
          <p:cNvPr id="53252" name="Slide Number Placeholder 3"/>
          <p:cNvSpPr>
            <a:spLocks noGrp="1"/>
          </p:cNvSpPr>
          <p:nvPr>
            <p:ph type="sldNum" sz="quarter" idx="5"/>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C5D49D6F-259B-477B-8F3A-D457231CC3EC}" type="slidenum">
              <a:rPr lang="en-GB" sz="1200" smtClean="0">
                <a:solidFill>
                  <a:schemeClr val="tx1"/>
                </a:solidFill>
                <a:latin typeface="Arial" charset="0"/>
              </a:rPr>
              <a:pPr/>
              <a:t>9</a:t>
            </a:fld>
            <a:endParaRPr lang="en-GB"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userDrawn="1"/>
        </p:nvGrpSpPr>
        <p:grpSpPr bwMode="auto">
          <a:xfrm>
            <a:off x="6051550" y="368300"/>
            <a:ext cx="2697163"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pPr lvl="0"/>
            <a:r>
              <a:rPr lang="en-GB" noProof="0" smtClean="0"/>
              <a:t>Click to edit Master title style</a:t>
            </a:r>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pitchFamily="2" charset="2"/>
              <a:buNone/>
              <a:defRPr sz="3600">
                <a:solidFill>
                  <a:schemeClr val="tx2"/>
                </a:solidFill>
              </a:defRPr>
            </a:lvl1pPr>
          </a:lstStyle>
          <a:p>
            <a:pPr lvl="0"/>
            <a:r>
              <a:rPr lang="en-GB" noProof="0" smtClean="0"/>
              <a:t>Click to edit Master subtitle style</a:t>
            </a:r>
          </a:p>
        </p:txBody>
      </p:sp>
    </p:spTree>
    <p:extLst>
      <p:ext uri="{BB962C8B-B14F-4D97-AF65-F5344CB8AC3E}">
        <p14:creationId xmlns:p14="http://schemas.microsoft.com/office/powerpoint/2010/main" val="281679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33436695-DF3A-470C-933A-EEF4F7B11717}" type="slidenum">
              <a:rPr lang="en-GB"/>
              <a:pPr>
                <a:defRPr/>
              </a:pPr>
              <a:t>‹#›</a:t>
            </a:fld>
            <a:endParaRPr lang="en-GB"/>
          </a:p>
        </p:txBody>
      </p:sp>
    </p:spTree>
    <p:extLst>
      <p:ext uri="{BB962C8B-B14F-4D97-AF65-F5344CB8AC3E}">
        <p14:creationId xmlns:p14="http://schemas.microsoft.com/office/powerpoint/2010/main" val="367540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B090B4A6-EF98-4DB3-8D0C-CA7A5A793D9E}" type="slidenum">
              <a:rPr lang="en-GB"/>
              <a:pPr>
                <a:defRPr/>
              </a:pPr>
              <a:t>‹#›</a:t>
            </a:fld>
            <a:endParaRPr lang="en-GB"/>
          </a:p>
        </p:txBody>
      </p:sp>
    </p:spTree>
    <p:extLst>
      <p:ext uri="{BB962C8B-B14F-4D97-AF65-F5344CB8AC3E}">
        <p14:creationId xmlns:p14="http://schemas.microsoft.com/office/powerpoint/2010/main" val="131526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6450" cy="13414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1700213"/>
            <a:ext cx="4137025"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560BF0FB-0508-4124-86A8-DE62139B5FDE}" type="slidenum">
              <a:rPr lang="en-GB"/>
              <a:pPr>
                <a:defRPr/>
              </a:pPr>
              <a:t>‹#›</a:t>
            </a:fld>
            <a:endParaRPr lang="en-GB"/>
          </a:p>
        </p:txBody>
      </p:sp>
    </p:spTree>
    <p:extLst>
      <p:ext uri="{BB962C8B-B14F-4D97-AF65-F5344CB8AC3E}">
        <p14:creationId xmlns:p14="http://schemas.microsoft.com/office/powerpoint/2010/main" val="24839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8775" y="0"/>
            <a:ext cx="8426450" cy="6202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44B9E962-3EC8-4108-8489-F66290175F4D}" type="slidenum">
              <a:rPr lang="en-GB"/>
              <a:pPr>
                <a:defRPr/>
              </a:pPr>
              <a:t>‹#›</a:t>
            </a:fld>
            <a:endParaRPr lang="en-GB"/>
          </a:p>
        </p:txBody>
      </p:sp>
    </p:spTree>
    <p:extLst>
      <p:ext uri="{BB962C8B-B14F-4D97-AF65-F5344CB8AC3E}">
        <p14:creationId xmlns:p14="http://schemas.microsoft.com/office/powerpoint/2010/main" val="450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E1960814-8F92-47AE-BC5B-72CCDD230599}" type="slidenum">
              <a:rPr lang="en-GB"/>
              <a:pPr>
                <a:defRPr/>
              </a:pPr>
              <a:t>‹#›</a:t>
            </a:fld>
            <a:endParaRPr lang="en-GB"/>
          </a:p>
        </p:txBody>
      </p:sp>
    </p:spTree>
    <p:extLst>
      <p:ext uri="{BB962C8B-B14F-4D97-AF65-F5344CB8AC3E}">
        <p14:creationId xmlns:p14="http://schemas.microsoft.com/office/powerpoint/2010/main" val="374034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9C250BEA-2662-4B5D-975B-CAB45E4B5C73}" type="slidenum">
              <a:rPr lang="en-GB"/>
              <a:pPr>
                <a:defRPr/>
              </a:pPr>
              <a:t>‹#›</a:t>
            </a:fld>
            <a:endParaRPr lang="en-GB"/>
          </a:p>
        </p:txBody>
      </p:sp>
    </p:spTree>
    <p:extLst>
      <p:ext uri="{BB962C8B-B14F-4D97-AF65-F5344CB8AC3E}">
        <p14:creationId xmlns:p14="http://schemas.microsoft.com/office/powerpoint/2010/main" val="329940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4BE4C12A-59C3-405F-8BE8-CB32FAB80649}" type="slidenum">
              <a:rPr lang="en-GB"/>
              <a:pPr>
                <a:defRPr/>
              </a:pPr>
              <a:t>‹#›</a:t>
            </a:fld>
            <a:endParaRPr lang="en-GB"/>
          </a:p>
        </p:txBody>
      </p:sp>
    </p:spTree>
    <p:extLst>
      <p:ext uri="{BB962C8B-B14F-4D97-AF65-F5344CB8AC3E}">
        <p14:creationId xmlns:p14="http://schemas.microsoft.com/office/powerpoint/2010/main" val="92105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5588B41A-9177-42BF-8869-5DF1DE6AB4CF}" type="slidenum">
              <a:rPr lang="en-GB"/>
              <a:pPr>
                <a:defRPr/>
              </a:pPr>
              <a:t>‹#›</a:t>
            </a:fld>
            <a:endParaRPr lang="en-GB"/>
          </a:p>
        </p:txBody>
      </p:sp>
    </p:spTree>
    <p:extLst>
      <p:ext uri="{BB962C8B-B14F-4D97-AF65-F5344CB8AC3E}">
        <p14:creationId xmlns:p14="http://schemas.microsoft.com/office/powerpoint/2010/main" val="264323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B6EB75F1-FE35-4806-947C-15E9F727EE58}" type="slidenum">
              <a:rPr lang="en-GB"/>
              <a:pPr>
                <a:defRPr/>
              </a:pPr>
              <a:t>‹#›</a:t>
            </a:fld>
            <a:endParaRPr lang="en-GB"/>
          </a:p>
        </p:txBody>
      </p:sp>
    </p:spTree>
    <p:extLst>
      <p:ext uri="{BB962C8B-B14F-4D97-AF65-F5344CB8AC3E}">
        <p14:creationId xmlns:p14="http://schemas.microsoft.com/office/powerpoint/2010/main" val="355838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40EEECDD-7AFD-44B2-BBDD-C3C68A580731}" type="slidenum">
              <a:rPr lang="en-GB"/>
              <a:pPr>
                <a:defRPr/>
              </a:pPr>
              <a:t>‹#›</a:t>
            </a:fld>
            <a:endParaRPr lang="en-GB"/>
          </a:p>
        </p:txBody>
      </p:sp>
    </p:spTree>
    <p:extLst>
      <p:ext uri="{BB962C8B-B14F-4D97-AF65-F5344CB8AC3E}">
        <p14:creationId xmlns:p14="http://schemas.microsoft.com/office/powerpoint/2010/main" val="325070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F08599D6-D52D-43F9-BF6D-ED067ACE3BBB}" type="slidenum">
              <a:rPr lang="en-GB"/>
              <a:pPr>
                <a:defRPr/>
              </a:pPr>
              <a:t>‹#›</a:t>
            </a:fld>
            <a:endParaRPr lang="en-GB"/>
          </a:p>
        </p:txBody>
      </p:sp>
    </p:spTree>
    <p:extLst>
      <p:ext uri="{BB962C8B-B14F-4D97-AF65-F5344CB8AC3E}">
        <p14:creationId xmlns:p14="http://schemas.microsoft.com/office/powerpoint/2010/main" val="642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74994027-2BF9-40C5-ACFA-DA3E6FD43C9A}" type="slidenum">
              <a:rPr lang="en-GB"/>
              <a:pPr>
                <a:defRPr/>
              </a:pPr>
              <a:t>‹#›</a:t>
            </a:fld>
            <a:endParaRPr lang="en-GB"/>
          </a:p>
        </p:txBody>
      </p:sp>
    </p:spTree>
    <p:extLst>
      <p:ext uri="{BB962C8B-B14F-4D97-AF65-F5344CB8AC3E}">
        <p14:creationId xmlns:p14="http://schemas.microsoft.com/office/powerpoint/2010/main" val="24188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solidFill>
                  <a:schemeClr val="tx1"/>
                </a:solidFill>
                <a:cs typeface="Arial" charset="0"/>
              </a:defRPr>
            </a:lvl1pPr>
          </a:lstStyle>
          <a:p>
            <a:pPr>
              <a:defRPr/>
            </a:pPr>
            <a:endParaRPr lang="en-GB"/>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400">
                <a:solidFill>
                  <a:schemeClr val="tx1"/>
                </a:solidFill>
                <a:cs typeface="Arial" charset="0"/>
              </a:defRPr>
            </a:lvl1pPr>
          </a:lstStyle>
          <a:p>
            <a:pPr>
              <a:defRPr/>
            </a:pPr>
            <a:endParaRPr lang="en-GB"/>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solidFill>
                  <a:schemeClr val="tx1"/>
                </a:solidFill>
                <a:cs typeface="Arial" charset="0"/>
              </a:defRPr>
            </a:lvl1pPr>
          </a:lstStyle>
          <a:p>
            <a:pPr>
              <a:defRPr/>
            </a:pPr>
            <a:fld id="{121705C0-3CC1-467A-8F91-96D02B17C34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166"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2pPr>
      <a:lvl3pPr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3pPr>
      <a:lvl4pPr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4pPr>
      <a:lvl5pPr algn="l" rtl="0" eaLnBrk="0" fontAlgn="base" hangingPunct="0">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eaLnBrk="0" fontAlgn="base" hangingPunct="0">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775" y="2024063"/>
            <a:ext cx="8426450" cy="2341562"/>
          </a:xfrm>
        </p:spPr>
        <p:txBody>
          <a:bodyPr/>
          <a:lstStyle/>
          <a:p>
            <a:pPr algn="ctr" eaLnBrk="1" hangingPunct="1"/>
            <a:r>
              <a:rPr lang="en-GB" b="1" smtClean="0"/>
              <a:t>CINAHL</a:t>
            </a:r>
            <a:r>
              <a:rPr lang="en-GB" sz="4000" b="1" smtClean="0"/>
              <a:t/>
            </a:r>
            <a:br>
              <a:rPr lang="en-GB" sz="4000" b="1" smtClean="0"/>
            </a:br>
            <a:r>
              <a:rPr lang="en-GB" sz="4000" b="1" smtClean="0"/>
              <a:t/>
            </a:r>
            <a:br>
              <a:rPr lang="en-GB" sz="4000" b="1" smtClean="0"/>
            </a:br>
            <a:r>
              <a:rPr lang="en-GB" sz="4000" b="1" smtClean="0"/>
              <a:t>Keyword Searching</a:t>
            </a:r>
            <a:br>
              <a:rPr lang="en-GB" sz="4000" b="1" smtClean="0"/>
            </a:br>
            <a:r>
              <a:rPr lang="en-GB" sz="4000" b="1" smtClean="0"/>
              <a:t/>
            </a:r>
            <a:br>
              <a:rPr lang="en-GB" sz="4000" b="1" smtClean="0"/>
            </a:br>
            <a:endParaRPr lang="en-GB" sz="2000" b="1" smtClean="0"/>
          </a:p>
        </p:txBody>
      </p:sp>
      <p:sp>
        <p:nvSpPr>
          <p:cNvPr id="3075" name="Rectangle 3"/>
          <p:cNvSpPr>
            <a:spLocks noGrp="1" noChangeArrowheads="1"/>
          </p:cNvSpPr>
          <p:nvPr>
            <p:ph type="subTitle" idx="1"/>
          </p:nvPr>
        </p:nvSpPr>
        <p:spPr/>
        <p:txBody>
          <a:bodyPr/>
          <a:lstStyle/>
          <a:p>
            <a:pPr eaLnBrk="1" hangingPunct="1"/>
            <a:endParaRPr lang="en-GB" sz="2000" b="1" smtClean="0">
              <a:solidFill>
                <a:schemeClr val="tx1"/>
              </a:solidFill>
            </a:endParaRPr>
          </a:p>
          <a:p>
            <a:pPr eaLnBrk="1" hangingPunct="1"/>
            <a:endParaRPr lang="en-GB" sz="2800" smtClean="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68965"/>
          <p:cNvSpPr txBox="1">
            <a:spLocks/>
          </p:cNvSpPr>
          <p:nvPr/>
        </p:nvSpPr>
        <p:spPr>
          <a:xfrm>
            <a:off x="665163" y="657225"/>
            <a:ext cx="8426450" cy="1341438"/>
          </a:xfrm>
          <a:prstGeom prst="rect">
            <a:avLst/>
          </a:prstGeom>
        </p:spPr>
        <p:txBody>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pPr>
              <a:defRPr/>
            </a:pPr>
            <a:r>
              <a:rPr lang="en-GB" sz="4000" dirty="0" smtClean="0">
                <a:solidFill>
                  <a:schemeClr val="bg1">
                    <a:lumMod val="20000"/>
                    <a:lumOff val="80000"/>
                  </a:schemeClr>
                </a:solidFill>
              </a:rPr>
              <a:t>Search 3</a:t>
            </a:r>
          </a:p>
        </p:txBody>
      </p:sp>
      <p:sp>
        <p:nvSpPr>
          <p:cNvPr id="12291" name="Slide Number Placeholder 1"/>
          <p:cNvSpPr txBox="1">
            <a:spLocks/>
          </p:cNvSpPr>
          <p:nvPr/>
        </p:nvSpPr>
        <p:spPr bwMode="auto">
          <a:xfrm>
            <a:off x="6877050" y="6661150"/>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r"/>
            <a:fld id="{13818803-02B7-4183-9903-C0B49CDFB3D3}" type="slidenum">
              <a:rPr lang="en-GB" sz="1400">
                <a:solidFill>
                  <a:schemeClr val="tx1"/>
                </a:solidFill>
              </a:rPr>
              <a:pPr algn="r"/>
              <a:t>10</a:t>
            </a:fld>
            <a:endParaRPr lang="en-GB" sz="1400">
              <a:solidFill>
                <a:schemeClr val="tx1"/>
              </a:solidFill>
            </a:endParaRPr>
          </a:p>
        </p:txBody>
      </p:sp>
      <p:sp>
        <p:nvSpPr>
          <p:cNvPr id="5" name="Flowchart: Process 4"/>
          <p:cNvSpPr/>
          <p:nvPr/>
        </p:nvSpPr>
        <p:spPr bwMode="auto">
          <a:xfrm>
            <a:off x="3095625" y="3724275"/>
            <a:ext cx="2797175" cy="504825"/>
          </a:xfrm>
          <a:prstGeom prst="flowChartProcess">
            <a:avLst/>
          </a:prstGeom>
          <a:solidFill>
            <a:schemeClr val="bg2">
              <a:lumMod val="75000"/>
              <a:lumOff val="25000"/>
            </a:schemeClr>
          </a:solidFill>
          <a:ln w="28575" cap="flat" cmpd="sng" algn="ctr">
            <a:solidFill>
              <a:schemeClr val="tx1"/>
            </a:solidFill>
            <a:prstDash val="solid"/>
            <a:round/>
            <a:headEnd type="none" w="med" len="med"/>
            <a:tailEnd type="none" w="med" len="med"/>
          </a:ln>
          <a:effectLst/>
        </p:spPr>
        <p:txBody>
          <a:bodyPr bIns="0" anchor="ctr"/>
          <a:lstStyle/>
          <a:p>
            <a:pPr>
              <a:defRPr/>
            </a:pPr>
            <a:r>
              <a:rPr lang="en-GB" dirty="0" err="1">
                <a:solidFill>
                  <a:schemeClr val="tx1"/>
                </a:solidFill>
              </a:rPr>
              <a:t>activ</a:t>
            </a:r>
            <a:r>
              <a:rPr lang="en-GB" dirty="0">
                <a:solidFill>
                  <a:schemeClr val="tx1"/>
                </a:solidFill>
              </a:rPr>
              <a:t>*</a:t>
            </a:r>
          </a:p>
        </p:txBody>
      </p:sp>
      <p:sp>
        <p:nvSpPr>
          <p:cNvPr id="6" name="Flowchart: Process 5"/>
          <p:cNvSpPr/>
          <p:nvPr/>
        </p:nvSpPr>
        <p:spPr bwMode="auto">
          <a:xfrm>
            <a:off x="3109913" y="2598738"/>
            <a:ext cx="2779712" cy="460375"/>
          </a:xfrm>
          <a:prstGeom prst="flowChartProcess">
            <a:avLst/>
          </a:prstGeom>
          <a:solidFill>
            <a:schemeClr val="bg2">
              <a:lumMod val="75000"/>
              <a:lumOff val="25000"/>
            </a:schemeClr>
          </a:solidFill>
          <a:ln w="28575" cap="flat" cmpd="sng" algn="ctr">
            <a:solidFill>
              <a:schemeClr val="tx1"/>
            </a:solidFill>
            <a:prstDash val="solid"/>
            <a:round/>
            <a:headEnd type="none" w="med" len="med"/>
            <a:tailEnd type="none" w="med" len="med"/>
          </a:ln>
          <a:effectLst/>
        </p:spPr>
        <p:txBody>
          <a:bodyPr bIns="0" anchor="ctr"/>
          <a:lstStyle/>
          <a:p>
            <a:pPr>
              <a:defRPr/>
            </a:pPr>
            <a:r>
              <a:rPr lang="en-GB" dirty="0" err="1">
                <a:solidFill>
                  <a:schemeClr val="tx1"/>
                </a:solidFill>
              </a:rPr>
              <a:t>exercis</a:t>
            </a:r>
            <a:r>
              <a:rPr lang="en-GB" dirty="0">
                <a:solidFill>
                  <a:schemeClr val="tx1"/>
                </a:solidFill>
              </a:rPr>
              <a:t>*</a:t>
            </a:r>
          </a:p>
        </p:txBody>
      </p:sp>
      <p:sp>
        <p:nvSpPr>
          <p:cNvPr id="12294" name="Flowchart: Process 7"/>
          <p:cNvSpPr>
            <a:spLocks noChangeArrowheads="1"/>
          </p:cNvSpPr>
          <p:nvPr/>
        </p:nvSpPr>
        <p:spPr bwMode="auto">
          <a:xfrm>
            <a:off x="3963988" y="3094038"/>
            <a:ext cx="914400" cy="61277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bIns="0" anchor="ctr"/>
          <a:lstStyle/>
          <a:p>
            <a:r>
              <a:rPr lang="en-GB" b="1">
                <a:solidFill>
                  <a:schemeClr val="tx1"/>
                </a:solidFill>
              </a:rPr>
              <a: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D4CA9B53-B5AB-4090-BE88-2111784479F2}" type="slidenum">
              <a:rPr lang="en-GB" sz="1400" smtClean="0">
                <a:solidFill>
                  <a:schemeClr val="tx1"/>
                </a:solidFill>
              </a:rPr>
              <a:pPr/>
              <a:t>11</a:t>
            </a:fld>
            <a:endParaRPr lang="en-GB" sz="1400" smtClean="0">
              <a:solidFill>
                <a:schemeClr val="tx1"/>
              </a:solidFill>
            </a:endParaRPr>
          </a:p>
        </p:txBody>
      </p:sp>
      <p:sp>
        <p:nvSpPr>
          <p:cNvPr id="3" name="Title 168965"/>
          <p:cNvSpPr txBox="1">
            <a:spLocks/>
          </p:cNvSpPr>
          <p:nvPr/>
        </p:nvSpPr>
        <p:spPr>
          <a:xfrm>
            <a:off x="665163" y="657225"/>
            <a:ext cx="8426450" cy="1341438"/>
          </a:xfrm>
          <a:prstGeom prst="rect">
            <a:avLst/>
          </a:prstGeom>
        </p:spPr>
        <p:txBody>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pPr>
              <a:defRPr/>
            </a:pPr>
            <a:r>
              <a:rPr lang="en-GB" sz="4000" dirty="0" smtClean="0">
                <a:solidFill>
                  <a:schemeClr val="bg1">
                    <a:lumMod val="20000"/>
                    <a:lumOff val="80000"/>
                  </a:schemeClr>
                </a:solidFill>
              </a:rPr>
              <a:t>Search 4</a:t>
            </a:r>
          </a:p>
        </p:txBody>
      </p:sp>
      <p:sp>
        <p:nvSpPr>
          <p:cNvPr id="13316" name="Flowchart: Process 5"/>
          <p:cNvSpPr>
            <a:spLocks noChangeArrowheads="1"/>
          </p:cNvSpPr>
          <p:nvPr/>
        </p:nvSpPr>
        <p:spPr bwMode="auto">
          <a:xfrm>
            <a:off x="2771775" y="2598738"/>
            <a:ext cx="2520950" cy="830262"/>
          </a:xfrm>
          <a:prstGeom prst="flowChartProcess">
            <a:avLst/>
          </a:prstGeom>
          <a:solidFill>
            <a:srgbClr val="CC0099"/>
          </a:solidFill>
          <a:ln w="28575" algn="ctr">
            <a:solidFill>
              <a:schemeClr val="tx1"/>
            </a:solidFill>
            <a:round/>
            <a:headEnd/>
            <a:tailEnd/>
          </a:ln>
        </p:spPr>
        <p:txBody>
          <a:bodyPr bIns="0" anchor="ctr"/>
          <a:lstStyle/>
          <a:p>
            <a:r>
              <a:rPr lang="en-GB">
                <a:solidFill>
                  <a:schemeClr val="tx1"/>
                </a:solidFill>
              </a:rPr>
              <a:t>prevent*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08050"/>
            <a:ext cx="8426450" cy="1341438"/>
          </a:xfrm>
        </p:spPr>
        <p:txBody>
          <a:bodyPr/>
          <a:lstStyle/>
          <a:p>
            <a:pPr eaLnBrk="1" hangingPunct="1">
              <a:defRPr/>
            </a:pPr>
            <a:r>
              <a:rPr lang="en-GB" dirty="0" smtClean="0">
                <a:solidFill>
                  <a:schemeClr val="bg1">
                    <a:lumMod val="20000"/>
                    <a:lumOff val="80000"/>
                  </a:schemeClr>
                </a:solidFill>
              </a:rPr>
              <a:t>To find them go to the library web pages:</a:t>
            </a:r>
          </a:p>
        </p:txBody>
      </p:sp>
      <p:sp>
        <p:nvSpPr>
          <p:cNvPr id="14339" name="Rectangle 5"/>
          <p:cNvSpPr>
            <a:spLocks noGrp="1" noChangeArrowheads="1"/>
          </p:cNvSpPr>
          <p:nvPr>
            <p:ph idx="1"/>
          </p:nvPr>
        </p:nvSpPr>
        <p:spPr>
          <a:xfrm>
            <a:off x="611560" y="2355850"/>
            <a:ext cx="8426450" cy="4502150"/>
          </a:xfrm>
        </p:spPr>
        <p:txBody>
          <a:bodyPr/>
          <a:lstStyle/>
          <a:p>
            <a:pPr eaLnBrk="1" hangingPunct="1"/>
            <a:endParaRPr lang="en-GB" dirty="0" smtClean="0"/>
          </a:p>
          <a:p>
            <a:pPr eaLnBrk="1" hangingPunct="1">
              <a:buFont typeface="Wingdings" pitchFamily="2" charset="2"/>
              <a:buNone/>
            </a:pPr>
            <a:r>
              <a:rPr lang="en-GB" sz="4800" b="1" dirty="0" smtClean="0"/>
              <a:t>www.soton.ac.uk/library</a:t>
            </a:r>
          </a:p>
        </p:txBody>
      </p:sp>
      <p:sp>
        <p:nvSpPr>
          <p:cNvPr id="14340"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DB57022-5BA8-479A-863D-FEB545D2402D}" type="slidenum">
              <a:rPr lang="en-GB" sz="1400" smtClean="0">
                <a:solidFill>
                  <a:schemeClr val="tx1"/>
                </a:solidFill>
              </a:rPr>
              <a:pPr/>
              <a:t>12</a:t>
            </a:fld>
            <a:endParaRPr lang="en-GB" sz="140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 b="5264"/>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4E630660-514B-4951-8CEC-66292505D340}" type="slidenum">
              <a:rPr lang="en-GB" sz="1400" smtClean="0">
                <a:solidFill>
                  <a:schemeClr val="tx1"/>
                </a:solidFill>
              </a:rPr>
              <a:pPr/>
              <a:t>13</a:t>
            </a:fld>
            <a:endParaRPr lang="en-GB" sz="1400" smtClean="0">
              <a:solidFill>
                <a:schemeClr val="tx1"/>
              </a:solidFill>
            </a:endParaRPr>
          </a:p>
        </p:txBody>
      </p:sp>
      <p:cxnSp>
        <p:nvCxnSpPr>
          <p:cNvPr id="3" name="Straight Arrow Connector 2"/>
          <p:cNvCxnSpPr/>
          <p:nvPr/>
        </p:nvCxnSpPr>
        <p:spPr bwMode="auto">
          <a:xfrm>
            <a:off x="734356" y="1316844"/>
            <a:ext cx="0" cy="1188132"/>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14</a:t>
            </a:fld>
            <a:endParaRPr lang="en-GB"/>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676"/>
          <a:stretch/>
        </p:blipFill>
        <p:spPr bwMode="auto">
          <a:xfrm>
            <a:off x="0" y="2856"/>
            <a:ext cx="9144000" cy="685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a:off x="1907704" y="1556792"/>
            <a:ext cx="0" cy="108012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0204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90C33157-0B2D-4468-A416-7F4213E08B9E}" type="slidenum">
              <a:rPr lang="en-GB" sz="1400" smtClean="0">
                <a:solidFill>
                  <a:schemeClr val="tx1"/>
                </a:solidFill>
              </a:rPr>
              <a:pPr/>
              <a:t>15</a:t>
            </a:fld>
            <a:endParaRPr lang="en-GB" sz="1400" smtClean="0">
              <a:solidFill>
                <a:schemeClr val="tx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06"/>
          <a:stretch/>
        </p:blipFill>
        <p:spPr bwMode="auto">
          <a:xfrm>
            <a:off x="0" y="12395"/>
            <a:ext cx="9144000" cy="684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3131840" y="3065865"/>
            <a:ext cx="3836307" cy="369332"/>
          </a:xfrm>
          <a:prstGeom prst="rect">
            <a:avLst/>
          </a:prstGeom>
          <a:solidFill>
            <a:srgbClr val="FCEECC"/>
          </a:solidFill>
          <a:ln w="28575" cap="sq">
            <a:solidFill>
              <a:srgbClr val="040708"/>
            </a:solidFill>
            <a:miter lim="800000"/>
            <a:headEnd type="none" w="sm" len="sm"/>
            <a:tailEnd type="none" w="sm" len="sm"/>
          </a:ln>
          <a:effectLst/>
          <a:extLst/>
        </p:spPr>
        <p:txBody>
          <a:bodyPr wrap="none">
            <a:spAutoFit/>
          </a:bodyPr>
          <a:lstStyle/>
          <a:p>
            <a:pPr eaLnBrk="1" hangingPunct="1"/>
            <a:r>
              <a:rPr lang="en-GB" sz="1800" b="1" dirty="0">
                <a:solidFill>
                  <a:srgbClr val="040708"/>
                </a:solidFill>
                <a:latin typeface="+mn-lt"/>
              </a:rPr>
              <a:t>Select </a:t>
            </a:r>
            <a:r>
              <a:rPr lang="en-GB" sz="1800" b="1" dirty="0" smtClean="0">
                <a:solidFill>
                  <a:srgbClr val="040708"/>
                </a:solidFill>
                <a:latin typeface="+mn-lt"/>
              </a:rPr>
              <a:t>the relevant subject link</a:t>
            </a:r>
            <a:endParaRPr lang="en-GB" sz="1800" b="1" dirty="0">
              <a:solidFill>
                <a:srgbClr val="040708"/>
              </a:solidFill>
              <a:latin typeface="+mn-lt"/>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446" y="3435197"/>
            <a:ext cx="33496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58CCBE9-3A2C-4457-AAC4-7C2803F4C873}" type="slidenum">
              <a:rPr lang="en-GB" sz="1400" smtClean="0">
                <a:solidFill>
                  <a:schemeClr val="tx1"/>
                </a:solidFill>
              </a:rPr>
              <a:pPr/>
              <a:t>16</a:t>
            </a:fld>
            <a:endParaRPr lang="en-GB" sz="1400" smtClean="0">
              <a:solidFill>
                <a:schemeClr val="tx1"/>
              </a:solidFill>
            </a:endParaRP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3983038"/>
            <a:ext cx="449262"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111"/>
          <a:stretch/>
        </p:blipFill>
        <p:spPr bwMode="auto">
          <a:xfrm>
            <a:off x="-26336" y="-16442"/>
            <a:ext cx="9170335" cy="687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1369251" y="2921747"/>
            <a:ext cx="5085046" cy="369332"/>
          </a:xfrm>
          <a:prstGeom prst="rect">
            <a:avLst/>
          </a:prstGeom>
          <a:solidFill>
            <a:srgbClr val="FCEECC"/>
          </a:solidFill>
          <a:ln w="28575" cap="sq">
            <a:solidFill>
              <a:srgbClr val="040708"/>
            </a:solidFill>
            <a:miter lim="800000"/>
            <a:headEnd type="none" w="sm" len="sm"/>
            <a:tailEnd type="none" w="sm" len="sm"/>
          </a:ln>
          <a:effectLst/>
          <a:extLst/>
        </p:spPr>
        <p:txBody>
          <a:bodyPr wrap="none">
            <a:spAutoFit/>
          </a:bodyPr>
          <a:lstStyle/>
          <a:p>
            <a:pPr eaLnBrk="1" hangingPunct="1"/>
            <a:r>
              <a:rPr lang="en-GB" sz="1800" b="1" dirty="0" smtClean="0">
                <a:solidFill>
                  <a:srgbClr val="040708"/>
                </a:solidFill>
                <a:latin typeface="+mn-lt"/>
              </a:rPr>
              <a:t>Scroll down to the Key Databases section</a:t>
            </a:r>
            <a:endParaRPr lang="en-GB" sz="1800" b="1" dirty="0">
              <a:solidFill>
                <a:srgbClr val="040708"/>
              </a:solidFill>
              <a:latin typeface="+mn-lt"/>
            </a:endParaRPr>
          </a:p>
        </p:txBody>
      </p:sp>
      <p:cxnSp>
        <p:nvCxnSpPr>
          <p:cNvPr id="9" name="Straight Arrow Connector 8"/>
          <p:cNvCxnSpPr/>
          <p:nvPr/>
        </p:nvCxnSpPr>
        <p:spPr bwMode="auto">
          <a:xfrm>
            <a:off x="1835696" y="3291079"/>
            <a:ext cx="0" cy="85800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17</a:t>
            </a:fld>
            <a:endParaRPr lang="en-GB"/>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13"/>
          <a:stretch/>
        </p:blipFill>
        <p:spPr bwMode="auto">
          <a:xfrm>
            <a:off x="0" y="17384"/>
            <a:ext cx="9144000" cy="684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a:off x="1941661" y="3294276"/>
            <a:ext cx="614115" cy="27874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458804" y="2924944"/>
            <a:ext cx="1988045" cy="369332"/>
          </a:xfrm>
          <a:prstGeom prst="rect">
            <a:avLst/>
          </a:prstGeom>
          <a:solidFill>
            <a:srgbClr val="FCEECC"/>
          </a:solidFill>
          <a:ln w="28575">
            <a:solidFill>
              <a:srgbClr val="000000"/>
            </a:solidFill>
          </a:ln>
        </p:spPr>
        <p:txBody>
          <a:bodyPr wrap="none" rtlCol="0">
            <a:spAutoFit/>
          </a:bodyPr>
          <a:lstStyle/>
          <a:p>
            <a:r>
              <a:rPr lang="en-GB" sz="1800" b="1" dirty="0" smtClean="0"/>
              <a:t>Link to CINAHL</a:t>
            </a:r>
            <a:endParaRPr lang="en-GB" sz="1800" b="1" dirty="0"/>
          </a:p>
        </p:txBody>
      </p:sp>
      <p:sp>
        <p:nvSpPr>
          <p:cNvPr id="6" name="TextBox 5"/>
          <p:cNvSpPr txBox="1"/>
          <p:nvPr/>
        </p:nvSpPr>
        <p:spPr>
          <a:xfrm>
            <a:off x="1115616" y="594849"/>
            <a:ext cx="6506909" cy="646331"/>
          </a:xfrm>
          <a:prstGeom prst="rect">
            <a:avLst/>
          </a:prstGeom>
          <a:solidFill>
            <a:srgbClr val="FCEECC"/>
          </a:solidFill>
          <a:ln w="28575">
            <a:solidFill>
              <a:srgbClr val="000000"/>
            </a:solidFill>
            <a:miter lim="800000"/>
          </a:ln>
        </p:spPr>
        <p:txBody>
          <a:bodyPr wrap="none" rtlCol="0">
            <a:spAutoFit/>
          </a:bodyPr>
          <a:lstStyle/>
          <a:p>
            <a:pPr algn="l"/>
            <a:r>
              <a:rPr lang="en-GB" sz="1800" b="1" dirty="0" smtClean="0"/>
              <a:t>Don’t forget that there are other databases available </a:t>
            </a:r>
          </a:p>
          <a:p>
            <a:pPr algn="l"/>
            <a:r>
              <a:rPr lang="en-GB" sz="1800" b="1" dirty="0" smtClean="0"/>
              <a:t>on our Journal Database tab at the top of this page </a:t>
            </a:r>
          </a:p>
        </p:txBody>
      </p:sp>
    </p:spTree>
    <p:extLst>
      <p:ext uri="{BB962C8B-B14F-4D97-AF65-F5344CB8AC3E}">
        <p14:creationId xmlns:p14="http://schemas.microsoft.com/office/powerpoint/2010/main" val="152216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 b="5758"/>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65981C4-C5C0-42AB-B275-70F79B3D245D}" type="slidenum">
              <a:rPr lang="en-GB" sz="1400" b="1" smtClean="0">
                <a:solidFill>
                  <a:schemeClr val="tx1"/>
                </a:solidFill>
              </a:rPr>
              <a:pPr/>
              <a:t>18</a:t>
            </a:fld>
            <a:endParaRPr lang="en-GB" sz="1400" b="1" smtClean="0">
              <a:solidFill>
                <a:schemeClr val="tx1"/>
              </a:solidFill>
            </a:endParaRPr>
          </a:p>
        </p:txBody>
      </p:sp>
      <p:sp>
        <p:nvSpPr>
          <p:cNvPr id="19464" name="TextBox 1"/>
          <p:cNvSpPr txBox="1">
            <a:spLocks noChangeArrowheads="1"/>
          </p:cNvSpPr>
          <p:nvPr/>
        </p:nvSpPr>
        <p:spPr bwMode="auto">
          <a:xfrm>
            <a:off x="142875" y="3431454"/>
            <a:ext cx="4941888" cy="647700"/>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2</a:t>
            </a:r>
            <a:r>
              <a:rPr lang="en-GB" sz="1800" b="1" dirty="0" smtClean="0"/>
              <a:t>. </a:t>
            </a:r>
            <a:r>
              <a:rPr lang="en-GB" sz="1800" b="1" dirty="0"/>
              <a:t>Remember to change the drop-down </a:t>
            </a:r>
          </a:p>
          <a:p>
            <a:pPr algn="l"/>
            <a:r>
              <a:rPr lang="en-GB" sz="1800" b="1" dirty="0"/>
              <a:t>option from AND to OR </a:t>
            </a:r>
          </a:p>
        </p:txBody>
      </p:sp>
      <p:cxnSp>
        <p:nvCxnSpPr>
          <p:cNvPr id="3" name="Straight Arrow Connector 2"/>
          <p:cNvCxnSpPr/>
          <p:nvPr/>
        </p:nvCxnSpPr>
        <p:spPr bwMode="auto">
          <a:xfrm>
            <a:off x="1223628" y="1367112"/>
            <a:ext cx="0" cy="796751"/>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5328084" y="1583012"/>
            <a:ext cx="0" cy="580851"/>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043608" y="2746573"/>
            <a:ext cx="0" cy="682427"/>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3" name="TextBox 4"/>
          <p:cNvSpPr txBox="1">
            <a:spLocks noChangeArrowheads="1"/>
          </p:cNvSpPr>
          <p:nvPr/>
        </p:nvSpPr>
        <p:spPr bwMode="auto">
          <a:xfrm>
            <a:off x="4114104" y="1254125"/>
            <a:ext cx="2901756" cy="369332"/>
          </a:xfrm>
          <a:prstGeom prst="rect">
            <a:avLst/>
          </a:prstGeom>
          <a:solidFill>
            <a:srgbClr val="FCEECC"/>
          </a:solidFill>
          <a:ln w="19050">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3</a:t>
            </a:r>
            <a:r>
              <a:rPr lang="en-GB" sz="1800" b="1" dirty="0" smtClean="0"/>
              <a:t>. </a:t>
            </a:r>
            <a:r>
              <a:rPr lang="en-GB" sz="1800" b="1" dirty="0"/>
              <a:t>Activate your search</a:t>
            </a:r>
          </a:p>
        </p:txBody>
      </p:sp>
      <p:sp>
        <p:nvSpPr>
          <p:cNvPr id="19462" name="TextBox 3"/>
          <p:cNvSpPr txBox="1">
            <a:spLocks noChangeArrowheads="1"/>
          </p:cNvSpPr>
          <p:nvPr/>
        </p:nvSpPr>
        <p:spPr bwMode="auto">
          <a:xfrm>
            <a:off x="0" y="1033174"/>
            <a:ext cx="3452812" cy="369888"/>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1. Enter your search term/s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998"/>
          <a:stretch/>
        </p:blipFill>
        <p:spPr bwMode="auto">
          <a:xfrm>
            <a:off x="0" y="1984"/>
            <a:ext cx="9144000" cy="685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84E42C5-D3AF-4A35-BDD0-EEF125CF812D}" type="slidenum">
              <a:rPr lang="en-GB" sz="1400" smtClean="0">
                <a:solidFill>
                  <a:schemeClr val="tx1"/>
                </a:solidFill>
              </a:rPr>
              <a:pPr/>
              <a:t>19</a:t>
            </a:fld>
            <a:endParaRPr lang="en-GB" sz="1400" smtClean="0">
              <a:solidFill>
                <a:schemeClr val="tx1"/>
              </a:solidFill>
            </a:endParaRPr>
          </a:p>
        </p:txBody>
      </p:sp>
      <p:sp>
        <p:nvSpPr>
          <p:cNvPr id="20489" name="TextBox 10"/>
          <p:cNvSpPr txBox="1">
            <a:spLocks noChangeArrowheads="1"/>
          </p:cNvSpPr>
          <p:nvPr/>
        </p:nvSpPr>
        <p:spPr bwMode="auto">
          <a:xfrm>
            <a:off x="4118119" y="1201738"/>
            <a:ext cx="2892138" cy="369332"/>
          </a:xfrm>
          <a:prstGeom prst="rect">
            <a:avLst/>
          </a:prstGeom>
          <a:solidFill>
            <a:srgbClr val="FCEECC"/>
          </a:solidFill>
          <a:ln w="19050">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4</a:t>
            </a:r>
            <a:r>
              <a:rPr lang="en-GB" sz="1800" b="1" dirty="0" smtClean="0"/>
              <a:t>. </a:t>
            </a:r>
            <a:r>
              <a:rPr lang="en-GB" sz="1800" b="1" dirty="0"/>
              <a:t>Activate your search</a:t>
            </a:r>
          </a:p>
        </p:txBody>
      </p:sp>
      <p:cxnSp>
        <p:nvCxnSpPr>
          <p:cNvPr id="3" name="Straight Arrow Connector 2"/>
          <p:cNvCxnSpPr/>
          <p:nvPr/>
        </p:nvCxnSpPr>
        <p:spPr bwMode="auto">
          <a:xfrm>
            <a:off x="1239830" y="1479187"/>
            <a:ext cx="0" cy="571711"/>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5256076" y="1571626"/>
            <a:ext cx="0" cy="489222"/>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223628" y="2768757"/>
            <a:ext cx="0" cy="579648"/>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6264188" y="3472108"/>
            <a:ext cx="412601" cy="838696"/>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TextBox 1"/>
          <p:cNvSpPr txBox="1">
            <a:spLocks noChangeArrowheads="1"/>
          </p:cNvSpPr>
          <p:nvPr/>
        </p:nvSpPr>
        <p:spPr bwMode="auto">
          <a:xfrm>
            <a:off x="5743575" y="3253184"/>
            <a:ext cx="3092450" cy="369887"/>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1. Results of first search</a:t>
            </a:r>
          </a:p>
        </p:txBody>
      </p:sp>
      <p:sp>
        <p:nvSpPr>
          <p:cNvPr id="20486" name="TextBox 2"/>
          <p:cNvSpPr txBox="1">
            <a:spLocks noChangeArrowheads="1"/>
          </p:cNvSpPr>
          <p:nvPr/>
        </p:nvSpPr>
        <p:spPr bwMode="auto">
          <a:xfrm>
            <a:off x="0" y="1144475"/>
            <a:ext cx="3430588" cy="368300"/>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2. Enter next search term/s</a:t>
            </a:r>
          </a:p>
        </p:txBody>
      </p:sp>
      <p:sp>
        <p:nvSpPr>
          <p:cNvPr id="2" name="TextBox 1"/>
          <p:cNvSpPr txBox="1"/>
          <p:nvPr/>
        </p:nvSpPr>
        <p:spPr>
          <a:xfrm>
            <a:off x="180258" y="3348405"/>
            <a:ext cx="3510898" cy="923330"/>
          </a:xfrm>
          <a:prstGeom prst="rect">
            <a:avLst/>
          </a:prstGeom>
          <a:solidFill>
            <a:srgbClr val="FCEECC"/>
          </a:solidFill>
          <a:ln w="19050">
            <a:solidFill>
              <a:schemeClr val="bg2"/>
            </a:solidFill>
          </a:ln>
        </p:spPr>
        <p:txBody>
          <a:bodyPr wrap="none" rtlCol="0">
            <a:spAutoFit/>
          </a:bodyPr>
          <a:lstStyle/>
          <a:p>
            <a:pPr algn="l"/>
            <a:r>
              <a:rPr lang="en-GB" sz="1800" b="1" dirty="0" smtClean="0"/>
              <a:t>3. Remember to change the </a:t>
            </a:r>
          </a:p>
          <a:p>
            <a:pPr algn="l"/>
            <a:r>
              <a:rPr lang="en-GB" sz="1800" b="1" dirty="0" smtClean="0"/>
              <a:t>drop-down option from </a:t>
            </a:r>
          </a:p>
          <a:p>
            <a:pPr algn="l"/>
            <a:r>
              <a:rPr lang="en-GB" sz="1800" b="1" dirty="0" smtClean="0"/>
              <a:t>AND to OR</a:t>
            </a:r>
            <a:endParaRPr lang="en-GB" sz="1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0" y="2781300"/>
            <a:ext cx="8426450" cy="1341438"/>
          </a:xfrm>
        </p:spPr>
        <p:txBody>
          <a:bodyPr/>
          <a:lstStyle/>
          <a:p>
            <a:r>
              <a:rPr lang="en-GB" smtClean="0"/>
              <a:t>This presentation will take you through the procedure of finding reliable information which can be used in your academic work using a bibliographic database.</a:t>
            </a:r>
          </a:p>
        </p:txBody>
      </p:sp>
      <p:sp>
        <p:nvSpPr>
          <p:cNvPr id="4099" name="Slide Number Placeholder 2"/>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985445E-37B6-4AC9-866F-A006F22FA353}" type="slidenum">
              <a:rPr lang="en-GB" sz="1400" smtClean="0">
                <a:solidFill>
                  <a:schemeClr val="tx1"/>
                </a:solidFill>
              </a:rPr>
              <a:pPr/>
              <a:t>2</a:t>
            </a:fld>
            <a:endParaRPr lang="en-GB" sz="140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11"/>
          <a:stretch/>
        </p:blipFill>
        <p:spPr bwMode="auto">
          <a:xfrm>
            <a:off x="1046" y="1203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7511E1C9-FD07-4E98-945E-2AF5A77863D7}" type="slidenum">
              <a:rPr lang="en-GB" sz="1400" smtClean="0">
                <a:solidFill>
                  <a:schemeClr val="tx1"/>
                </a:solidFill>
              </a:rPr>
              <a:pPr/>
              <a:t>20</a:t>
            </a:fld>
            <a:endParaRPr lang="en-GB" sz="1400" smtClean="0">
              <a:solidFill>
                <a:schemeClr val="tx1"/>
              </a:solidFill>
            </a:endParaRPr>
          </a:p>
        </p:txBody>
      </p:sp>
      <p:sp>
        <p:nvSpPr>
          <p:cNvPr id="21509" name="TextBox 5"/>
          <p:cNvSpPr txBox="1">
            <a:spLocks noChangeArrowheads="1"/>
          </p:cNvSpPr>
          <p:nvPr/>
        </p:nvSpPr>
        <p:spPr bwMode="auto">
          <a:xfrm>
            <a:off x="4324350" y="3532188"/>
            <a:ext cx="3433763" cy="369887"/>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1. Results of second search</a:t>
            </a:r>
          </a:p>
        </p:txBody>
      </p:sp>
      <p:sp>
        <p:nvSpPr>
          <p:cNvPr id="21512" name="TextBox 4"/>
          <p:cNvSpPr txBox="1">
            <a:spLocks noChangeArrowheads="1"/>
          </p:cNvSpPr>
          <p:nvPr/>
        </p:nvSpPr>
        <p:spPr bwMode="auto">
          <a:xfrm>
            <a:off x="231775" y="825500"/>
            <a:ext cx="2967038" cy="646113"/>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2. Enter the next set of </a:t>
            </a:r>
          </a:p>
          <a:p>
            <a:pPr algn="l"/>
            <a:r>
              <a:rPr lang="en-GB" sz="1800" b="1"/>
              <a:t>    search term/s</a:t>
            </a:r>
          </a:p>
        </p:txBody>
      </p:sp>
      <p:sp>
        <p:nvSpPr>
          <p:cNvPr id="21513" name="TextBox 6"/>
          <p:cNvSpPr txBox="1">
            <a:spLocks noChangeArrowheads="1"/>
          </p:cNvSpPr>
          <p:nvPr/>
        </p:nvSpPr>
        <p:spPr bwMode="auto">
          <a:xfrm>
            <a:off x="4113310" y="1101725"/>
            <a:ext cx="2901756" cy="369332"/>
          </a:xfrm>
          <a:prstGeom prst="rect">
            <a:avLst/>
          </a:prstGeom>
          <a:solidFill>
            <a:srgbClr val="FCEECC"/>
          </a:solidFill>
          <a:ln w="19050">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4</a:t>
            </a:r>
            <a:r>
              <a:rPr lang="en-GB" sz="1800" b="1" dirty="0" smtClean="0"/>
              <a:t>. </a:t>
            </a:r>
            <a:r>
              <a:rPr lang="en-GB" sz="1800" b="1" dirty="0"/>
              <a:t>Activate your search</a:t>
            </a:r>
          </a:p>
        </p:txBody>
      </p:sp>
      <p:cxnSp>
        <p:nvCxnSpPr>
          <p:cNvPr id="3" name="Straight Arrow Connector 2"/>
          <p:cNvCxnSpPr/>
          <p:nvPr/>
        </p:nvCxnSpPr>
        <p:spPr bwMode="auto">
          <a:xfrm>
            <a:off x="1295636" y="1471613"/>
            <a:ext cx="0" cy="517227"/>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5364088" y="1471612"/>
            <a:ext cx="0" cy="517227"/>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6264188" y="3902075"/>
            <a:ext cx="0" cy="427025"/>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
          <p:cNvSpPr txBox="1">
            <a:spLocks noChangeArrowheads="1"/>
          </p:cNvSpPr>
          <p:nvPr/>
        </p:nvSpPr>
        <p:spPr bwMode="auto">
          <a:xfrm>
            <a:off x="142875" y="3328323"/>
            <a:ext cx="3055645" cy="923330"/>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3</a:t>
            </a:r>
            <a:r>
              <a:rPr lang="en-GB" sz="1800" b="1" dirty="0" smtClean="0"/>
              <a:t>. </a:t>
            </a:r>
            <a:r>
              <a:rPr lang="en-GB" sz="1800" b="1" dirty="0"/>
              <a:t>Remember to change </a:t>
            </a:r>
            <a:endParaRPr lang="en-GB" sz="1800" b="1" dirty="0" smtClean="0"/>
          </a:p>
          <a:p>
            <a:pPr algn="l"/>
            <a:r>
              <a:rPr lang="en-GB" sz="1800" b="1" dirty="0" smtClean="0"/>
              <a:t>the </a:t>
            </a:r>
            <a:r>
              <a:rPr lang="en-GB" sz="1800" b="1" dirty="0"/>
              <a:t>drop-down </a:t>
            </a:r>
          </a:p>
          <a:p>
            <a:pPr algn="l"/>
            <a:r>
              <a:rPr lang="en-GB" sz="1800" b="1" dirty="0"/>
              <a:t>option from AND to OR </a:t>
            </a:r>
          </a:p>
        </p:txBody>
      </p:sp>
      <p:cxnSp>
        <p:nvCxnSpPr>
          <p:cNvPr id="11" name="Straight Arrow Connector 10"/>
          <p:cNvCxnSpPr/>
          <p:nvPr/>
        </p:nvCxnSpPr>
        <p:spPr bwMode="auto">
          <a:xfrm flipV="1">
            <a:off x="1181715" y="2744924"/>
            <a:ext cx="0" cy="583399"/>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 b="5115"/>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B3A37865-7097-4BCC-8C39-65D448E5CB78}" type="slidenum">
              <a:rPr lang="en-GB" sz="1400" smtClean="0">
                <a:solidFill>
                  <a:schemeClr val="tx1"/>
                </a:solidFill>
              </a:rPr>
              <a:pPr/>
              <a:t>21</a:t>
            </a:fld>
            <a:endParaRPr lang="en-GB" sz="1400" smtClean="0">
              <a:solidFill>
                <a:schemeClr val="tx1"/>
              </a:solidFill>
            </a:endParaRPr>
          </a:p>
        </p:txBody>
      </p:sp>
      <p:sp>
        <p:nvSpPr>
          <p:cNvPr id="22532" name="TextBox 3"/>
          <p:cNvSpPr txBox="1">
            <a:spLocks noChangeArrowheads="1"/>
          </p:cNvSpPr>
          <p:nvPr/>
        </p:nvSpPr>
        <p:spPr bwMode="auto">
          <a:xfrm>
            <a:off x="422275" y="825500"/>
            <a:ext cx="2157413" cy="646113"/>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2. Enter the final</a:t>
            </a:r>
          </a:p>
          <a:p>
            <a:pPr algn="l"/>
            <a:r>
              <a:rPr lang="en-GB" sz="1800" b="1"/>
              <a:t>    search term/s</a:t>
            </a:r>
          </a:p>
        </p:txBody>
      </p:sp>
      <p:sp>
        <p:nvSpPr>
          <p:cNvPr id="22533" name="TextBox 4"/>
          <p:cNvSpPr txBox="1">
            <a:spLocks noChangeArrowheads="1"/>
          </p:cNvSpPr>
          <p:nvPr/>
        </p:nvSpPr>
        <p:spPr bwMode="auto">
          <a:xfrm>
            <a:off x="4113213" y="1101725"/>
            <a:ext cx="2901950" cy="369888"/>
          </a:xfrm>
          <a:prstGeom prst="rect">
            <a:avLst/>
          </a:prstGeom>
          <a:solidFill>
            <a:srgbClr val="FCEECC"/>
          </a:solidFill>
          <a:ln w="19050">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3. Activate your search</a:t>
            </a:r>
          </a:p>
        </p:txBody>
      </p:sp>
      <p:sp>
        <p:nvSpPr>
          <p:cNvPr id="22534" name="TextBox 5"/>
          <p:cNvSpPr txBox="1">
            <a:spLocks noChangeArrowheads="1"/>
          </p:cNvSpPr>
          <p:nvPr/>
        </p:nvSpPr>
        <p:spPr bwMode="auto">
          <a:xfrm>
            <a:off x="4454525" y="3532188"/>
            <a:ext cx="3171825" cy="369887"/>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1. Results of third search</a:t>
            </a:r>
          </a:p>
        </p:txBody>
      </p:sp>
      <p:cxnSp>
        <p:nvCxnSpPr>
          <p:cNvPr id="3" name="Straight Arrow Connector 2"/>
          <p:cNvCxnSpPr/>
          <p:nvPr/>
        </p:nvCxnSpPr>
        <p:spPr bwMode="auto">
          <a:xfrm>
            <a:off x="1187624" y="1471613"/>
            <a:ext cx="0" cy="445219"/>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5328084" y="1471613"/>
            <a:ext cx="0" cy="445219"/>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6372200" y="3902074"/>
            <a:ext cx="0" cy="463029"/>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 r="-1" b="5088"/>
          <a:stretch/>
        </p:blipFill>
        <p:spPr bwMode="auto">
          <a:xfrm>
            <a:off x="0" y="11756"/>
            <a:ext cx="9144000" cy="684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EDE3B7E3-FBE0-461A-AE00-022BB2811D1F}" type="slidenum">
              <a:rPr lang="en-GB" sz="1400" smtClean="0">
                <a:solidFill>
                  <a:schemeClr val="tx1"/>
                </a:solidFill>
              </a:rPr>
              <a:pPr/>
              <a:t>22</a:t>
            </a:fld>
            <a:endParaRPr lang="en-GB" sz="1400" smtClean="0">
              <a:solidFill>
                <a:schemeClr val="tx1"/>
              </a:solidFill>
            </a:endParaRPr>
          </a:p>
        </p:txBody>
      </p:sp>
      <p:sp>
        <p:nvSpPr>
          <p:cNvPr id="23559" name="TextBox 7"/>
          <p:cNvSpPr txBox="1">
            <a:spLocks noChangeArrowheads="1"/>
          </p:cNvSpPr>
          <p:nvPr/>
        </p:nvSpPr>
        <p:spPr bwMode="auto">
          <a:xfrm>
            <a:off x="285750" y="2493963"/>
            <a:ext cx="5270500" cy="646112"/>
          </a:xfrm>
          <a:prstGeom prst="rect">
            <a:avLst/>
          </a:prstGeom>
          <a:solidFill>
            <a:srgbClr val="FCEECC"/>
          </a:solidFill>
          <a:ln w="19050">
            <a:solidFill>
              <a:schemeClr val="bg2"/>
            </a:solidFill>
            <a:miter lim="800000"/>
            <a:headEnd/>
            <a:tailEnd/>
          </a:ln>
        </p:spPr>
        <p:txBody>
          <a:bodyPr>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3. Then choose AND because we want </a:t>
            </a:r>
          </a:p>
          <a:p>
            <a:pPr algn="l"/>
            <a:r>
              <a:rPr lang="en-GB" sz="1800" b="1" dirty="0"/>
              <a:t>    the results to include all the concepts</a:t>
            </a:r>
          </a:p>
        </p:txBody>
      </p:sp>
      <p:sp>
        <p:nvSpPr>
          <p:cNvPr id="23561" name="TextBox 8"/>
          <p:cNvSpPr txBox="1">
            <a:spLocks noChangeArrowheads="1"/>
          </p:cNvSpPr>
          <p:nvPr/>
        </p:nvSpPr>
        <p:spPr bwMode="auto">
          <a:xfrm>
            <a:off x="4476750" y="3635177"/>
            <a:ext cx="3128963" cy="369887"/>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1. Results of final search</a:t>
            </a:r>
          </a:p>
        </p:txBody>
      </p:sp>
      <p:cxnSp>
        <p:nvCxnSpPr>
          <p:cNvPr id="3" name="Straight Arrow Connector 2"/>
          <p:cNvCxnSpPr/>
          <p:nvPr/>
        </p:nvCxnSpPr>
        <p:spPr bwMode="auto">
          <a:xfrm>
            <a:off x="1763688" y="3140075"/>
            <a:ext cx="0" cy="577056"/>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6336196" y="4005064"/>
            <a:ext cx="0" cy="463029"/>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348310" y="5508227"/>
            <a:ext cx="0" cy="882105"/>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8" name="TextBox 6"/>
          <p:cNvSpPr txBox="1">
            <a:spLocks noChangeArrowheads="1"/>
          </p:cNvSpPr>
          <p:nvPr/>
        </p:nvSpPr>
        <p:spPr bwMode="auto">
          <a:xfrm>
            <a:off x="39688" y="5949280"/>
            <a:ext cx="3057525" cy="64611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2. To combine searches </a:t>
            </a:r>
          </a:p>
          <a:p>
            <a:pPr algn="l"/>
            <a:r>
              <a:rPr lang="en-GB" sz="1800" b="1"/>
              <a:t>     tick boxes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 r="-1" b="5253"/>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0525FE5-E3F9-45FD-A26D-E5E69F87D941}" type="slidenum">
              <a:rPr lang="en-GB" sz="1400" smtClean="0">
                <a:solidFill>
                  <a:schemeClr val="tx1"/>
                </a:solidFill>
              </a:rPr>
              <a:pPr/>
              <a:t>23</a:t>
            </a:fld>
            <a:endParaRPr lang="en-GB" sz="1400" smtClean="0">
              <a:solidFill>
                <a:schemeClr val="tx1"/>
              </a:solidFill>
            </a:endParaRPr>
          </a:p>
        </p:txBody>
      </p:sp>
      <p:sp>
        <p:nvSpPr>
          <p:cNvPr id="24583" name="TextBox 2"/>
          <p:cNvSpPr txBox="1">
            <a:spLocks noChangeArrowheads="1"/>
          </p:cNvSpPr>
          <p:nvPr/>
        </p:nvSpPr>
        <p:spPr bwMode="auto">
          <a:xfrm>
            <a:off x="9525" y="4935034"/>
            <a:ext cx="4392613" cy="646113"/>
          </a:xfrm>
          <a:prstGeom prst="rect">
            <a:avLst/>
          </a:prstGeom>
          <a:solidFill>
            <a:srgbClr val="FCEECC"/>
          </a:solidFill>
          <a:ln w="28575">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2. To reduce the number of results </a:t>
            </a:r>
          </a:p>
          <a:p>
            <a:pPr algn="l"/>
            <a:r>
              <a:rPr lang="en-GB" sz="1800" b="1"/>
              <a:t>    use the Show More link</a:t>
            </a:r>
          </a:p>
        </p:txBody>
      </p:sp>
      <p:cxnSp>
        <p:nvCxnSpPr>
          <p:cNvPr id="3" name="Straight Arrow Connector 2"/>
          <p:cNvCxnSpPr/>
          <p:nvPr/>
        </p:nvCxnSpPr>
        <p:spPr bwMode="auto">
          <a:xfrm>
            <a:off x="6252704" y="1296987"/>
            <a:ext cx="0" cy="465981"/>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1439652" y="5593730"/>
            <a:ext cx="0" cy="567084"/>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1" name="TextBox 6"/>
          <p:cNvSpPr txBox="1">
            <a:spLocks noChangeArrowheads="1"/>
          </p:cNvSpPr>
          <p:nvPr/>
        </p:nvSpPr>
        <p:spPr bwMode="auto">
          <a:xfrm>
            <a:off x="3535363" y="1112044"/>
            <a:ext cx="4921250" cy="369887"/>
          </a:xfrm>
          <a:prstGeom prst="rect">
            <a:avLst/>
          </a:prstGeom>
          <a:solidFill>
            <a:srgbClr val="FCEECC"/>
          </a:solidFill>
          <a:ln w="28575">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1. Result of the four combined searches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24</a:t>
            </a:fld>
            <a:endParaRPr lang="en-GB"/>
          </a:p>
        </p:txBody>
      </p:sp>
      <p:sp>
        <p:nvSpPr>
          <p:cNvPr id="5" name="Rectangle 4"/>
          <p:cNvSpPr>
            <a:spLocks noChangeArrowheads="1"/>
          </p:cNvSpPr>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eaLnBrk="1" hangingPunct="1"/>
            <a:r>
              <a:rPr lang="en-GB" sz="3600" b="1">
                <a:solidFill>
                  <a:srgbClr val="CCE5E9"/>
                </a:solidFill>
                <a:ea typeface="MS PGothic" pitchFamily="34" charset="-128"/>
                <a:cs typeface="+mn-cs"/>
              </a:rPr>
              <a:t>Refining (limiting) your search</a:t>
            </a:r>
          </a:p>
        </p:txBody>
      </p:sp>
      <p:sp>
        <p:nvSpPr>
          <p:cNvPr id="6" name="Rectangle 5"/>
          <p:cNvSpPr>
            <a:spLocks noChangeArrowheads="1"/>
          </p:cNvSpPr>
          <p:nvPr/>
        </p:nvSpPr>
        <p:spPr bwMode="auto">
          <a:xfrm>
            <a:off x="323850" y="1988840"/>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7150" indent="-57150" algn="l" eaLnBrk="1" hangingPunct="1">
              <a:lnSpc>
                <a:spcPct val="80000"/>
              </a:lnSpc>
              <a:spcBef>
                <a:spcPct val="70000"/>
              </a:spcBef>
              <a:buClr>
                <a:srgbClr val="CCE5E9"/>
              </a:buClr>
              <a:buSzPct val="150000"/>
            </a:pPr>
            <a:r>
              <a:rPr lang="en-GB" sz="2800" dirty="0" smtClean="0">
                <a:solidFill>
                  <a:srgbClr val="FFFFFF"/>
                </a:solidFill>
                <a:ea typeface="MS PGothic" pitchFamily="34" charset="-128"/>
                <a:cs typeface="+mn-cs"/>
              </a:rPr>
              <a:t>You </a:t>
            </a:r>
            <a:r>
              <a:rPr lang="en-GB" sz="2800" dirty="0">
                <a:solidFill>
                  <a:srgbClr val="FFFFFF"/>
                </a:solidFill>
                <a:ea typeface="MS PGothic" pitchFamily="34" charset="-128"/>
                <a:cs typeface="+mn-cs"/>
              </a:rPr>
              <a:t>can choose limits such as:</a:t>
            </a:r>
          </a:p>
          <a:p>
            <a:pPr marL="342900" indent="-342900" algn="l" eaLnBrk="1" hangingPunct="1">
              <a:lnSpc>
                <a:spcPct val="80000"/>
              </a:lnSpc>
              <a:spcBef>
                <a:spcPct val="70000"/>
              </a:spcBef>
              <a:buClr>
                <a:srgbClr val="FFFFFF"/>
              </a:buClr>
              <a:buSzPct val="100000"/>
              <a:buFont typeface="Wingdings" pitchFamily="2" charset="2"/>
              <a:buChar char="§"/>
            </a:pPr>
            <a:r>
              <a:rPr lang="en-GB" sz="2800" dirty="0">
                <a:solidFill>
                  <a:srgbClr val="FFFFFF"/>
                </a:solidFill>
                <a:ea typeface="MS PGothic" pitchFamily="34" charset="-128"/>
                <a:cs typeface="+mn-cs"/>
              </a:rPr>
              <a:t> </a:t>
            </a:r>
            <a:r>
              <a:rPr lang="en-GB" sz="2600" dirty="0">
                <a:solidFill>
                  <a:srgbClr val="FFFFFF"/>
                </a:solidFill>
                <a:ea typeface="MS PGothic" pitchFamily="34" charset="-128"/>
                <a:cs typeface="+mn-cs"/>
              </a:rPr>
              <a:t>Date of publication</a:t>
            </a:r>
          </a:p>
          <a:p>
            <a:pPr marL="342900" indent="-342900" algn="l" eaLnBrk="1" hangingPunct="1">
              <a:lnSpc>
                <a:spcPct val="80000"/>
              </a:lnSpc>
              <a:spcBef>
                <a:spcPct val="70000"/>
              </a:spcBef>
              <a:buClr>
                <a:srgbClr val="FFFFFF"/>
              </a:buClr>
              <a:buSzPct val="100000"/>
              <a:buFont typeface="Wingdings" pitchFamily="2" charset="2"/>
              <a:buChar char="§"/>
            </a:pPr>
            <a:r>
              <a:rPr lang="en-GB" sz="2600" dirty="0">
                <a:solidFill>
                  <a:srgbClr val="FFFFFF"/>
                </a:solidFill>
                <a:ea typeface="MS PGothic" pitchFamily="34" charset="-128"/>
                <a:cs typeface="+mn-cs"/>
              </a:rPr>
              <a:t> Language</a:t>
            </a:r>
          </a:p>
          <a:p>
            <a:pPr marL="342900" indent="-342900" algn="l" eaLnBrk="1" hangingPunct="1">
              <a:lnSpc>
                <a:spcPct val="80000"/>
              </a:lnSpc>
              <a:spcBef>
                <a:spcPct val="70000"/>
              </a:spcBef>
              <a:buClr>
                <a:srgbClr val="FFFFFF"/>
              </a:buClr>
              <a:buSzPct val="100000"/>
              <a:buFont typeface="Wingdings" pitchFamily="2" charset="2"/>
              <a:buChar char="§"/>
            </a:pPr>
            <a:r>
              <a:rPr lang="en-GB" sz="2600" dirty="0">
                <a:solidFill>
                  <a:srgbClr val="FFFFFF"/>
                </a:solidFill>
                <a:ea typeface="MS PGothic" pitchFamily="34" charset="-128"/>
                <a:cs typeface="+mn-cs"/>
              </a:rPr>
              <a:t> Age Group/s</a:t>
            </a:r>
          </a:p>
          <a:p>
            <a:pPr marL="342900" indent="-342900" algn="l" eaLnBrk="1" hangingPunct="1">
              <a:lnSpc>
                <a:spcPct val="80000"/>
              </a:lnSpc>
              <a:spcBef>
                <a:spcPct val="70000"/>
              </a:spcBef>
              <a:buClr>
                <a:srgbClr val="FFFFFF"/>
              </a:buClr>
              <a:buSzPct val="100000"/>
              <a:buFont typeface="Wingdings" pitchFamily="2" charset="2"/>
              <a:buChar char="§"/>
            </a:pPr>
            <a:r>
              <a:rPr lang="en-GB" sz="2600" dirty="0">
                <a:solidFill>
                  <a:srgbClr val="FFFFFF"/>
                </a:solidFill>
                <a:ea typeface="MS PGothic" pitchFamily="34" charset="-128"/>
                <a:cs typeface="+mn-cs"/>
              </a:rPr>
              <a:t> Gender   </a:t>
            </a:r>
          </a:p>
          <a:p>
            <a:pPr marL="342900" indent="-342900" algn="l" eaLnBrk="1" hangingPunct="1">
              <a:lnSpc>
                <a:spcPct val="80000"/>
              </a:lnSpc>
              <a:spcBef>
                <a:spcPct val="70000"/>
              </a:spcBef>
              <a:buClr>
                <a:srgbClr val="FFFFFF"/>
              </a:buClr>
              <a:buSzPct val="100000"/>
              <a:buFont typeface="Wingdings" pitchFamily="2" charset="2"/>
              <a:buChar char="§"/>
            </a:pPr>
            <a:r>
              <a:rPr lang="en-GB" sz="2600" dirty="0">
                <a:solidFill>
                  <a:srgbClr val="FFFFFF"/>
                </a:solidFill>
                <a:ea typeface="MS PGothic" pitchFamily="34" charset="-128"/>
                <a:cs typeface="+mn-cs"/>
              </a:rPr>
              <a:t> Publication type i.e. journal</a:t>
            </a:r>
          </a:p>
          <a:p>
            <a:pPr marL="342900" indent="-342900" algn="l" eaLnBrk="1" hangingPunct="1">
              <a:lnSpc>
                <a:spcPct val="80000"/>
              </a:lnSpc>
              <a:spcBef>
                <a:spcPct val="70000"/>
              </a:spcBef>
              <a:buClr>
                <a:srgbClr val="FFFFFF"/>
              </a:buClr>
              <a:buSzPct val="100000"/>
              <a:buFont typeface="Wingdings" pitchFamily="2" charset="2"/>
              <a:buChar char="§"/>
            </a:pPr>
            <a:r>
              <a:rPr lang="en-GB" sz="2600" dirty="0">
                <a:solidFill>
                  <a:srgbClr val="FFFFFF"/>
                </a:solidFill>
                <a:ea typeface="MS PGothic" pitchFamily="34" charset="-128"/>
                <a:cs typeface="+mn-cs"/>
              </a:rPr>
              <a:t> Journal subset i.e. English &amp; Ireland journals    </a:t>
            </a:r>
            <a:r>
              <a:rPr lang="en-GB" sz="2800" dirty="0">
                <a:solidFill>
                  <a:srgbClr val="FFFFFF"/>
                </a:solidFill>
                <a:ea typeface="MS PGothic" pitchFamily="34" charset="-128"/>
                <a:cs typeface="+mn-cs"/>
              </a:rPr>
              <a:t>         </a:t>
            </a:r>
            <a:r>
              <a:rPr lang="en-GB" dirty="0">
                <a:solidFill>
                  <a:srgbClr val="FFFFFF"/>
                </a:solidFill>
                <a:ea typeface="MS PGothic" pitchFamily="34" charset="-128"/>
                <a:cs typeface="+mn-cs"/>
              </a:rPr>
              <a:t>           </a:t>
            </a:r>
            <a:r>
              <a:rPr lang="en-GB" sz="2600" dirty="0">
                <a:solidFill>
                  <a:srgbClr val="FFFFFF"/>
                </a:solidFill>
                <a:ea typeface="MS PGothic" pitchFamily="34" charset="-128"/>
                <a:cs typeface="+mn-cs"/>
              </a:rPr>
              <a:t>                                                        </a:t>
            </a:r>
          </a:p>
        </p:txBody>
      </p:sp>
    </p:spTree>
    <p:extLst>
      <p:ext uri="{BB962C8B-B14F-4D97-AF65-F5344CB8AC3E}">
        <p14:creationId xmlns:p14="http://schemas.microsoft.com/office/powerpoint/2010/main" val="225726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25</a:t>
            </a:fld>
            <a:endParaRPr lang="en-GB"/>
          </a:p>
        </p:txBody>
      </p:sp>
      <p:sp>
        <p:nvSpPr>
          <p:cNvPr id="5" name="Rectangle 2"/>
          <p:cNvSpPr>
            <a:spLocks noChangeArrowheads="1"/>
          </p:cNvSpPr>
          <p:nvPr/>
        </p:nvSpPr>
        <p:spPr bwMode="auto">
          <a:xfrm>
            <a:off x="395536" y="3473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3600" dirty="0">
                <a:solidFill>
                  <a:srgbClr val="CCE5E9"/>
                </a:solidFill>
                <a:ea typeface="MS PGothic" pitchFamily="34" charset="-128"/>
                <a:cs typeface="+mn-cs"/>
              </a:rPr>
              <a:t> </a:t>
            </a:r>
            <a:r>
              <a:rPr lang="en-GB" sz="4400" b="1" dirty="0">
                <a:solidFill>
                  <a:srgbClr val="CCE5E9"/>
                </a:solidFill>
                <a:ea typeface="MS PGothic" pitchFamily="34" charset="-128"/>
                <a:cs typeface="+mn-cs"/>
              </a:rPr>
              <a:t>We will narrow our search:</a:t>
            </a:r>
          </a:p>
        </p:txBody>
      </p:sp>
      <p:sp>
        <p:nvSpPr>
          <p:cNvPr id="6" name="Rectangle 3"/>
          <p:cNvSpPr>
            <a:spLocks noChangeArrowheads="1"/>
          </p:cNvSpPr>
          <p:nvPr/>
        </p:nvSpPr>
        <p:spPr bwMode="auto">
          <a:xfrm>
            <a:off x="611188" y="2492375"/>
            <a:ext cx="8229600" cy="378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l" eaLnBrk="1" hangingPunct="1">
              <a:spcBef>
                <a:spcPct val="70000"/>
              </a:spcBef>
              <a:buClr>
                <a:srgbClr val="FFFFFF"/>
              </a:buClr>
              <a:buSzPct val="150000"/>
            </a:pPr>
            <a:r>
              <a:rPr lang="en-GB" dirty="0">
                <a:solidFill>
                  <a:srgbClr val="FFFFFF"/>
                </a:solidFill>
                <a:ea typeface="MS PGothic" pitchFamily="34" charset="-128"/>
                <a:cs typeface="+mn-cs"/>
              </a:rPr>
              <a:t>1</a:t>
            </a:r>
            <a:r>
              <a:rPr lang="en-GB" sz="3200" dirty="0">
                <a:solidFill>
                  <a:srgbClr val="FFFFFF"/>
                </a:solidFill>
                <a:ea typeface="MS PGothic" pitchFamily="34" charset="-128"/>
                <a:cs typeface="+mn-cs"/>
              </a:rPr>
              <a:t>. By year of publication  </a:t>
            </a:r>
          </a:p>
          <a:p>
            <a:pPr marL="571500" indent="-571500" algn="l" eaLnBrk="1" hangingPunct="1">
              <a:spcBef>
                <a:spcPct val="70000"/>
              </a:spcBef>
              <a:buClr>
                <a:srgbClr val="FFFFFF"/>
              </a:buClr>
              <a:buSzPct val="150000"/>
            </a:pPr>
            <a:r>
              <a:rPr lang="en-GB" sz="3200" dirty="0">
                <a:solidFill>
                  <a:srgbClr val="FFFFFF"/>
                </a:solidFill>
                <a:ea typeface="MS PGothic" pitchFamily="34" charset="-128"/>
                <a:cs typeface="+mn-cs"/>
              </a:rPr>
              <a:t>2. </a:t>
            </a:r>
            <a:r>
              <a:rPr lang="en-GB" sz="3200" dirty="0" smtClean="0">
                <a:solidFill>
                  <a:srgbClr val="FFFFFF"/>
                </a:solidFill>
                <a:ea typeface="MS PGothic" pitchFamily="34" charset="-128"/>
                <a:cs typeface="+mn-cs"/>
              </a:rPr>
              <a:t>Geographical Subset – Great </a:t>
            </a:r>
            <a:r>
              <a:rPr lang="en-GB" sz="3200" dirty="0">
                <a:solidFill>
                  <a:srgbClr val="FFFFFF"/>
                </a:solidFill>
                <a:ea typeface="MS PGothic" pitchFamily="34" charset="-128"/>
                <a:cs typeface="+mn-cs"/>
              </a:rPr>
              <a:t>B</a:t>
            </a:r>
            <a:r>
              <a:rPr lang="en-GB" sz="3200" dirty="0" smtClean="0">
                <a:solidFill>
                  <a:srgbClr val="FFFFFF"/>
                </a:solidFill>
                <a:ea typeface="MS PGothic" pitchFamily="34" charset="-128"/>
                <a:cs typeface="+mn-cs"/>
              </a:rPr>
              <a:t>ritain</a:t>
            </a:r>
          </a:p>
          <a:p>
            <a:pPr marL="571500" indent="-571500" algn="l" eaLnBrk="1" hangingPunct="1">
              <a:spcBef>
                <a:spcPct val="70000"/>
              </a:spcBef>
              <a:buClr>
                <a:srgbClr val="FFFFFF"/>
              </a:buClr>
              <a:buSzPct val="150000"/>
            </a:pPr>
            <a:r>
              <a:rPr lang="en-GB" sz="3200" dirty="0" smtClean="0">
                <a:solidFill>
                  <a:srgbClr val="FFFFFF"/>
                </a:solidFill>
                <a:ea typeface="MS PGothic" pitchFamily="34" charset="-128"/>
                <a:cs typeface="+mn-cs"/>
              </a:rPr>
              <a:t>3. Abstract available</a:t>
            </a:r>
          </a:p>
          <a:p>
            <a:pPr marL="363538" indent="-363538" algn="l" eaLnBrk="1" hangingPunct="1">
              <a:spcBef>
                <a:spcPct val="70000"/>
              </a:spcBef>
              <a:buClr>
                <a:srgbClr val="FFFFFF"/>
              </a:buClr>
              <a:buSzPct val="150000"/>
            </a:pPr>
            <a:r>
              <a:rPr lang="en-GB" sz="3200" dirty="0" smtClean="0">
                <a:solidFill>
                  <a:srgbClr val="FFFFFF"/>
                </a:solidFill>
                <a:ea typeface="MS PGothic" pitchFamily="34" charset="-128"/>
                <a:cs typeface="+mn-cs"/>
              </a:rPr>
              <a:t>4. English language</a:t>
            </a:r>
            <a:endParaRPr lang="en-GB" sz="3200" dirty="0">
              <a:solidFill>
                <a:srgbClr val="FFFFFF"/>
              </a:solidFill>
              <a:ea typeface="MS PGothic" pitchFamily="34" charset="-128"/>
              <a:cs typeface="+mn-cs"/>
            </a:endParaRPr>
          </a:p>
        </p:txBody>
      </p:sp>
    </p:spTree>
    <p:extLst>
      <p:ext uri="{BB962C8B-B14F-4D97-AF65-F5344CB8AC3E}">
        <p14:creationId xmlns:p14="http://schemas.microsoft.com/office/powerpoint/2010/main" val="321758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22"/>
          <a:stretch/>
        </p:blipFill>
        <p:spPr bwMode="auto">
          <a:xfrm>
            <a:off x="-20200" y="-8221"/>
            <a:ext cx="91417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D2ED085-7673-4861-A1C9-9F5964CFFB05}" type="slidenum">
              <a:rPr lang="en-GB" sz="1400" smtClean="0">
                <a:solidFill>
                  <a:schemeClr val="tx1"/>
                </a:solidFill>
              </a:rPr>
              <a:pPr/>
              <a:t>26</a:t>
            </a:fld>
            <a:endParaRPr lang="en-GB" sz="1400" smtClean="0">
              <a:solidFill>
                <a:schemeClr val="tx1"/>
              </a:solidFill>
            </a:endParaRPr>
          </a:p>
        </p:txBody>
      </p:sp>
      <p:sp>
        <p:nvSpPr>
          <p:cNvPr id="25611" name="TextBox 1"/>
          <p:cNvSpPr txBox="1">
            <a:spLocks noChangeArrowheads="1"/>
          </p:cNvSpPr>
          <p:nvPr/>
        </p:nvSpPr>
        <p:spPr bwMode="auto">
          <a:xfrm>
            <a:off x="2990843" y="3453208"/>
            <a:ext cx="2869696" cy="1200329"/>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We will be using </a:t>
            </a:r>
            <a:r>
              <a:rPr lang="en-GB" sz="1800" b="1" dirty="0" smtClean="0"/>
              <a:t>these</a:t>
            </a:r>
          </a:p>
          <a:p>
            <a:pPr algn="l"/>
            <a:r>
              <a:rPr lang="en-GB" sz="1800" b="1" dirty="0" smtClean="0"/>
              <a:t>then activate the </a:t>
            </a:r>
          </a:p>
          <a:p>
            <a:pPr algn="l"/>
            <a:r>
              <a:rPr lang="en-GB" sz="1800" b="1" dirty="0" smtClean="0"/>
              <a:t>button at the top </a:t>
            </a:r>
          </a:p>
          <a:p>
            <a:pPr algn="l"/>
            <a:r>
              <a:rPr lang="en-GB" sz="1800" b="1" dirty="0" smtClean="0"/>
              <a:t>or bottom of the page </a:t>
            </a:r>
            <a:endParaRPr lang="en-GB" sz="1800" b="1" dirty="0"/>
          </a:p>
        </p:txBody>
      </p:sp>
      <p:sp>
        <p:nvSpPr>
          <p:cNvPr id="2" name="Rectangle 1"/>
          <p:cNvSpPr/>
          <p:nvPr/>
        </p:nvSpPr>
        <p:spPr bwMode="auto">
          <a:xfrm>
            <a:off x="1468615" y="1592796"/>
            <a:ext cx="1296144" cy="468052"/>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3" name="Rectangle 2"/>
          <p:cNvSpPr/>
          <p:nvPr/>
        </p:nvSpPr>
        <p:spPr bwMode="auto">
          <a:xfrm>
            <a:off x="4247964" y="1412776"/>
            <a:ext cx="2736304" cy="828092"/>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4" name="Rectangle 3"/>
          <p:cNvSpPr/>
          <p:nvPr/>
        </p:nvSpPr>
        <p:spPr bwMode="auto">
          <a:xfrm>
            <a:off x="4255903" y="5697252"/>
            <a:ext cx="2844316" cy="684076"/>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5" name="Rectangle 4"/>
          <p:cNvSpPr/>
          <p:nvPr/>
        </p:nvSpPr>
        <p:spPr bwMode="auto">
          <a:xfrm>
            <a:off x="1475656" y="2567837"/>
            <a:ext cx="1296144" cy="407634"/>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080" t="26191" r="18895" b="68272"/>
          <a:stretch/>
        </p:blipFill>
        <p:spPr bwMode="auto">
          <a:xfrm>
            <a:off x="5154758" y="3734853"/>
            <a:ext cx="408475"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15"/>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EA34839-AF07-4F0E-BBC7-A31009CDB3C9}" type="slidenum">
              <a:rPr lang="en-GB" sz="1400" smtClean="0">
                <a:solidFill>
                  <a:schemeClr val="tx1"/>
                </a:solidFill>
              </a:rPr>
              <a:pPr/>
              <a:t>27</a:t>
            </a:fld>
            <a:endParaRPr lang="en-GB" sz="1400" smtClean="0">
              <a:solidFill>
                <a:schemeClr val="tx1"/>
              </a:solidFill>
            </a:endParaRPr>
          </a:p>
        </p:txBody>
      </p:sp>
      <p:cxnSp>
        <p:nvCxnSpPr>
          <p:cNvPr id="3" name="Straight Arrow Connector 2"/>
          <p:cNvCxnSpPr/>
          <p:nvPr/>
        </p:nvCxnSpPr>
        <p:spPr bwMode="auto">
          <a:xfrm>
            <a:off x="6228184" y="4072761"/>
            <a:ext cx="0" cy="398450"/>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29" name="TextBox 5"/>
          <p:cNvSpPr txBox="1">
            <a:spLocks noChangeArrowheads="1"/>
          </p:cNvSpPr>
          <p:nvPr/>
        </p:nvSpPr>
        <p:spPr bwMode="auto">
          <a:xfrm>
            <a:off x="4967974" y="3704461"/>
            <a:ext cx="1520825" cy="368300"/>
          </a:xfrm>
          <a:prstGeom prst="rect">
            <a:avLst/>
          </a:prstGeom>
          <a:solidFill>
            <a:srgbClr val="FCEECC"/>
          </a:solidFill>
          <a:ln w="28575">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a:t>Final result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28</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712913"/>
            <a:ext cx="80105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89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11"/>
          <a:stretch/>
        </p:blipFill>
        <p:spPr bwMode="auto">
          <a:xfrm>
            <a:off x="3586" y="6442"/>
            <a:ext cx="9144000" cy="685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29</a:t>
            </a:fld>
            <a:endParaRPr lang="en-GB"/>
          </a:p>
        </p:txBody>
      </p:sp>
      <p:sp>
        <p:nvSpPr>
          <p:cNvPr id="10" name="Text Box 5"/>
          <p:cNvSpPr txBox="1">
            <a:spLocks noChangeArrowheads="1"/>
          </p:cNvSpPr>
          <p:nvPr/>
        </p:nvSpPr>
        <p:spPr bwMode="auto">
          <a:xfrm>
            <a:off x="2602855" y="3003576"/>
            <a:ext cx="4836580" cy="646331"/>
          </a:xfrm>
          <a:prstGeom prst="rect">
            <a:avLst/>
          </a:prstGeom>
          <a:solidFill>
            <a:srgbClr val="FCEECC"/>
          </a:solidFill>
          <a:ln w="28575">
            <a:solidFill>
              <a:srgbClr val="040708"/>
            </a:solidFill>
            <a:miter lim="800000"/>
            <a:headEnd/>
            <a:tailEnd/>
          </a:ln>
          <a:effectLst/>
          <a:extLst/>
        </p:spPr>
        <p:txBody>
          <a:bodyPr wrap="none">
            <a:spAutoFit/>
          </a:bodyPr>
          <a:lstStyle/>
          <a:p>
            <a:pPr algn="l" eaLnBrk="1" hangingPunct="1"/>
            <a:r>
              <a:rPr lang="en-GB" sz="1800" b="1" dirty="0" smtClean="0">
                <a:solidFill>
                  <a:srgbClr val="040708"/>
                </a:solidFill>
                <a:latin typeface="+mn-lt"/>
              </a:rPr>
              <a:t>If you just want to look at the abstract </a:t>
            </a:r>
          </a:p>
          <a:p>
            <a:pPr algn="l" eaLnBrk="1" hangingPunct="1"/>
            <a:r>
              <a:rPr lang="en-GB" sz="1800" b="1" dirty="0" smtClean="0">
                <a:solidFill>
                  <a:srgbClr val="040708"/>
                </a:solidFill>
                <a:latin typeface="+mn-lt"/>
              </a:rPr>
              <a:t>hold mouse over magnifying glass</a:t>
            </a:r>
            <a:endParaRPr lang="en-GB" sz="1800" b="1" dirty="0">
              <a:solidFill>
                <a:srgbClr val="040708"/>
              </a:solidFill>
              <a:latin typeface="+mn-lt"/>
            </a:endParaRPr>
          </a:p>
        </p:txBody>
      </p:sp>
      <p:sp>
        <p:nvSpPr>
          <p:cNvPr id="11" name="Text Box 5"/>
          <p:cNvSpPr txBox="1">
            <a:spLocks noChangeArrowheads="1"/>
          </p:cNvSpPr>
          <p:nvPr/>
        </p:nvSpPr>
        <p:spPr bwMode="auto">
          <a:xfrm>
            <a:off x="2051720" y="899428"/>
            <a:ext cx="6596678" cy="369332"/>
          </a:xfrm>
          <a:prstGeom prst="rect">
            <a:avLst/>
          </a:prstGeom>
          <a:solidFill>
            <a:srgbClr val="FCEECC"/>
          </a:solidFill>
          <a:ln w="28575">
            <a:solidFill>
              <a:srgbClr val="040708"/>
            </a:solidFill>
            <a:miter lim="800000"/>
            <a:headEnd/>
            <a:tailEnd/>
          </a:ln>
          <a:effectLst/>
          <a:extLst/>
        </p:spPr>
        <p:txBody>
          <a:bodyPr wrap="none">
            <a:spAutoFit/>
          </a:bodyPr>
          <a:lstStyle/>
          <a:p>
            <a:pPr eaLnBrk="1" hangingPunct="1"/>
            <a:r>
              <a:rPr lang="en-GB" sz="1800" b="1" dirty="0">
                <a:solidFill>
                  <a:srgbClr val="040708"/>
                </a:solidFill>
                <a:latin typeface="+mn-lt"/>
              </a:rPr>
              <a:t>See full details of the reference by using this </a:t>
            </a:r>
            <a:r>
              <a:rPr lang="en-GB" sz="1800" b="1" dirty="0" smtClean="0">
                <a:solidFill>
                  <a:srgbClr val="040708"/>
                </a:solidFill>
                <a:latin typeface="+mn-lt"/>
              </a:rPr>
              <a:t>title link</a:t>
            </a:r>
            <a:endParaRPr lang="en-GB" sz="1800" b="1" dirty="0">
              <a:solidFill>
                <a:srgbClr val="040708"/>
              </a:solidFill>
              <a:latin typeface="+mn-lt"/>
            </a:endParaRPr>
          </a:p>
        </p:txBody>
      </p:sp>
      <p:cxnSp>
        <p:nvCxnSpPr>
          <p:cNvPr id="12" name="Straight Arrow Connector 11"/>
          <p:cNvCxnSpPr/>
          <p:nvPr/>
        </p:nvCxnSpPr>
        <p:spPr bwMode="auto">
          <a:xfrm>
            <a:off x="4067944" y="1268760"/>
            <a:ext cx="0" cy="770637"/>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6588224" y="2348880"/>
            <a:ext cx="0" cy="65469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308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2F34371-AC04-400F-8162-7970A9A811E4}" type="slidenum">
              <a:rPr lang="en-GB" sz="1400" smtClean="0">
                <a:solidFill>
                  <a:schemeClr val="tx1"/>
                </a:solidFill>
              </a:rPr>
              <a:pPr/>
              <a:t>3</a:t>
            </a:fld>
            <a:endParaRPr lang="en-GB" sz="1400" smtClean="0">
              <a:solidFill>
                <a:schemeClr val="tx1"/>
              </a:solidFill>
            </a:endParaRPr>
          </a:p>
        </p:txBody>
      </p:sp>
      <p:sp>
        <p:nvSpPr>
          <p:cNvPr id="5" name="TextBox 4"/>
          <p:cNvSpPr txBox="1"/>
          <p:nvPr/>
        </p:nvSpPr>
        <p:spPr>
          <a:xfrm>
            <a:off x="287338" y="873125"/>
            <a:ext cx="8280400" cy="5386090"/>
          </a:xfrm>
          <a:prstGeom prst="rect">
            <a:avLst/>
          </a:prstGeom>
          <a:noFill/>
        </p:spPr>
        <p:txBody>
          <a:bodyPr>
            <a:spAutoFit/>
          </a:bodyPr>
          <a:lstStyle/>
          <a:p>
            <a:pPr algn="l">
              <a:defRPr/>
            </a:pPr>
            <a:r>
              <a:rPr lang="en-GB" sz="3600" b="1" dirty="0">
                <a:solidFill>
                  <a:schemeClr val="bg1">
                    <a:lumMod val="20000"/>
                    <a:lumOff val="80000"/>
                  </a:schemeClr>
                </a:solidFill>
                <a:cs typeface="+mn-cs"/>
              </a:rPr>
              <a:t>Bibliographic databases</a:t>
            </a:r>
          </a:p>
          <a:p>
            <a:pPr algn="l">
              <a:defRPr/>
            </a:pPr>
            <a:endParaRPr lang="en-GB" sz="2800" dirty="0">
              <a:solidFill>
                <a:schemeClr val="tx1"/>
              </a:solidFill>
              <a:cs typeface="+mn-cs"/>
            </a:endParaRPr>
          </a:p>
          <a:p>
            <a:pPr marL="342900" indent="-342900" algn="l">
              <a:buFont typeface="Arial" pitchFamily="34" charset="0"/>
              <a:buChar char="•"/>
              <a:defRPr/>
            </a:pPr>
            <a:r>
              <a:rPr lang="en-GB" sz="2000" b="1" dirty="0">
                <a:solidFill>
                  <a:schemeClr val="tx1"/>
                </a:solidFill>
                <a:cs typeface="+mn-cs"/>
              </a:rPr>
              <a:t>Each database is produced by a different organisation and has a different emphasis; this means that you can choose which ones to use depending on what topic you are looking at.</a:t>
            </a:r>
          </a:p>
          <a:p>
            <a:pPr marL="342900" indent="-342900" algn="l">
              <a:buFont typeface="Arial" pitchFamily="34" charset="0"/>
              <a:buChar char="•"/>
              <a:defRPr/>
            </a:pPr>
            <a:endParaRPr lang="en-GB" sz="2000" b="1" dirty="0">
              <a:solidFill>
                <a:schemeClr val="tx1"/>
              </a:solidFill>
              <a:cs typeface="+mn-cs"/>
            </a:endParaRPr>
          </a:p>
          <a:p>
            <a:pPr marL="342900" indent="-342900" algn="l">
              <a:buFont typeface="Arial" pitchFamily="34" charset="0"/>
              <a:buChar char="•"/>
              <a:defRPr/>
            </a:pPr>
            <a:r>
              <a:rPr lang="en-GB" sz="2000" b="1" dirty="0">
                <a:solidFill>
                  <a:schemeClr val="tx1"/>
                </a:solidFill>
                <a:cs typeface="+mn-cs"/>
              </a:rPr>
              <a:t>They will not immediately give you the full-text of the article, but they do give you the references of articles so you will need to use one of the full-text links or the link to </a:t>
            </a:r>
            <a:r>
              <a:rPr lang="en-GB" sz="2000" b="1" dirty="0" err="1">
                <a:solidFill>
                  <a:schemeClr val="tx1"/>
                </a:solidFill>
                <a:cs typeface="+mn-cs"/>
              </a:rPr>
              <a:t>TDNet</a:t>
            </a:r>
            <a:r>
              <a:rPr lang="en-GB" sz="2000" b="1" dirty="0">
                <a:solidFill>
                  <a:schemeClr val="tx1"/>
                </a:solidFill>
                <a:cs typeface="+mn-cs"/>
              </a:rPr>
              <a:t>, our journal catalogue to see if the University buys the journal.</a:t>
            </a:r>
          </a:p>
          <a:p>
            <a:pPr marL="342900" indent="-342900" algn="l">
              <a:buFont typeface="Arial" pitchFamily="34" charset="0"/>
              <a:buChar char="•"/>
              <a:defRPr/>
            </a:pPr>
            <a:endParaRPr lang="en-GB" sz="2000" b="1" dirty="0">
              <a:solidFill>
                <a:schemeClr val="tx1"/>
              </a:solidFill>
              <a:cs typeface="+mn-cs"/>
            </a:endParaRPr>
          </a:p>
          <a:p>
            <a:pPr marL="342900" indent="-342900" algn="l">
              <a:buFont typeface="Arial" pitchFamily="34" charset="0"/>
              <a:buChar char="•"/>
              <a:defRPr/>
            </a:pPr>
            <a:r>
              <a:rPr lang="en-GB" sz="2000" b="1" dirty="0">
                <a:solidFill>
                  <a:schemeClr val="tx1"/>
                </a:solidFill>
                <a:cs typeface="+mn-cs"/>
              </a:rPr>
              <a:t>CINAHL is one of the best databases covering Health subjects and the one which we will be teaching you to use. Another useful database MEDLINE has the same interface.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nodeType="afterGroup">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nodeType="afterGroup">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30</a:t>
            </a:fld>
            <a:endParaRPr lang="en-GB"/>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7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8"/>
          <p:cNvSpPr txBox="1">
            <a:spLocks noChangeArrowheads="1"/>
          </p:cNvSpPr>
          <p:nvPr/>
        </p:nvSpPr>
        <p:spPr bwMode="auto">
          <a:xfrm>
            <a:off x="899592" y="793856"/>
            <a:ext cx="5303590" cy="646331"/>
          </a:xfrm>
          <a:prstGeom prst="rect">
            <a:avLst/>
          </a:prstGeom>
          <a:solidFill>
            <a:srgbClr val="FCEECC"/>
          </a:solidFill>
          <a:ln w="28575">
            <a:solidFill>
              <a:srgbClr val="040708"/>
            </a:solidFill>
            <a:miter lim="800000"/>
            <a:headEnd/>
            <a:tailEnd/>
          </a:ln>
          <a:effectLst/>
          <a:extLst/>
        </p:spPr>
        <p:txBody>
          <a:bodyPr wrap="square">
            <a:spAutoFit/>
          </a:bodyPr>
          <a:lstStyle/>
          <a:p>
            <a:pPr algn="l" eaLnBrk="1" hangingPunct="1"/>
            <a:r>
              <a:rPr lang="en-GB" sz="1800" b="1" dirty="0">
                <a:solidFill>
                  <a:srgbClr val="040708"/>
                </a:solidFill>
                <a:latin typeface="+mn-lt"/>
              </a:rPr>
              <a:t>2</a:t>
            </a:r>
            <a:r>
              <a:rPr lang="en-GB" sz="1800" b="1" dirty="0" smtClean="0">
                <a:solidFill>
                  <a:srgbClr val="040708"/>
                </a:solidFill>
                <a:latin typeface="+mn-lt"/>
              </a:rPr>
              <a:t>. </a:t>
            </a:r>
            <a:r>
              <a:rPr lang="en-GB" sz="1800" b="1" dirty="0">
                <a:solidFill>
                  <a:srgbClr val="040708"/>
                </a:solidFill>
                <a:latin typeface="+mn-lt"/>
              </a:rPr>
              <a:t>Return to results link at the top of the page</a:t>
            </a:r>
          </a:p>
        </p:txBody>
      </p:sp>
      <p:cxnSp>
        <p:nvCxnSpPr>
          <p:cNvPr id="8" name="Straight Arrow Connector 7"/>
          <p:cNvCxnSpPr/>
          <p:nvPr/>
        </p:nvCxnSpPr>
        <p:spPr bwMode="auto">
          <a:xfrm>
            <a:off x="2407529" y="1448780"/>
            <a:ext cx="0" cy="50405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3"/>
          <p:cNvSpPr txBox="1">
            <a:spLocks noChangeArrowheads="1"/>
          </p:cNvSpPr>
          <p:nvPr/>
        </p:nvSpPr>
        <p:spPr bwMode="auto">
          <a:xfrm>
            <a:off x="467544" y="3789040"/>
            <a:ext cx="1527175" cy="1154162"/>
          </a:xfrm>
          <a:prstGeom prst="rect">
            <a:avLst/>
          </a:prstGeom>
          <a:solidFill>
            <a:srgbClr val="FCEECC"/>
          </a:solidFill>
          <a:ln w="28575" algn="ctr">
            <a:solidFill>
              <a:srgbClr val="000000"/>
            </a:solidFill>
            <a:miter lim="800000"/>
            <a:headEnd/>
            <a:tailEnd/>
          </a:ln>
          <a:effectLst/>
          <a:extLst/>
        </p:spPr>
        <p:txBody>
          <a:bodyPr bIns="0">
            <a:spAutoFit/>
          </a:bodyPr>
          <a:lstStyle/>
          <a:p>
            <a:pPr algn="l"/>
            <a:r>
              <a:rPr lang="en-GB" sz="1800" b="1" dirty="0" smtClean="0">
                <a:latin typeface="+mn-lt"/>
                <a:cs typeface="Arial" charset="0"/>
              </a:rPr>
              <a:t>1. Full details of the reference</a:t>
            </a:r>
            <a:endParaRPr lang="en-GB" sz="1800" b="1" dirty="0">
              <a:latin typeface="+mn-lt"/>
              <a:cs typeface="Arial" charset="0"/>
            </a:endParaRPr>
          </a:p>
        </p:txBody>
      </p:sp>
    </p:spTree>
    <p:extLst>
      <p:ext uri="{BB962C8B-B14F-4D97-AF65-F5344CB8AC3E}">
        <p14:creationId xmlns:p14="http://schemas.microsoft.com/office/powerpoint/2010/main" val="373873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39"/>
          <a:stretch/>
        </p:blipFill>
        <p:spPr bwMode="auto">
          <a:xfrm>
            <a:off x="14152" y="0"/>
            <a:ext cx="91298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8010F02-0BD6-4A34-9BE0-15D77CD45E23}" type="slidenum">
              <a:rPr lang="en-GB" sz="1400" smtClean="0">
                <a:solidFill>
                  <a:schemeClr val="tx1"/>
                </a:solidFill>
              </a:rPr>
              <a:pPr/>
              <a:t>31</a:t>
            </a:fld>
            <a:endParaRPr lang="en-GB" sz="1400" smtClean="0">
              <a:solidFill>
                <a:schemeClr val="tx1"/>
              </a:solidFill>
            </a:endParaRPr>
          </a:p>
        </p:txBody>
      </p:sp>
      <p:cxnSp>
        <p:nvCxnSpPr>
          <p:cNvPr id="3" name="Straight Arrow Connector 2"/>
          <p:cNvCxnSpPr/>
          <p:nvPr/>
        </p:nvCxnSpPr>
        <p:spPr bwMode="auto">
          <a:xfrm flipV="1">
            <a:off x="2339752" y="3429000"/>
            <a:ext cx="720080" cy="347664"/>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2005089" y="4437112"/>
            <a:ext cx="1054743" cy="792088"/>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6" name="TextBox 15"/>
          <p:cNvSpPr txBox="1">
            <a:spLocks noChangeArrowheads="1"/>
          </p:cNvSpPr>
          <p:nvPr/>
        </p:nvSpPr>
        <p:spPr bwMode="auto">
          <a:xfrm>
            <a:off x="0" y="3776663"/>
            <a:ext cx="2791149" cy="1200329"/>
          </a:xfrm>
          <a:prstGeom prst="rect">
            <a:avLst/>
          </a:prstGeom>
          <a:solidFill>
            <a:srgbClr val="FCEECC"/>
          </a:solidFill>
          <a:ln w="19050">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Both of these links </a:t>
            </a:r>
            <a:endParaRPr lang="en-GB" sz="1800" b="1" dirty="0" smtClean="0"/>
          </a:p>
          <a:p>
            <a:pPr algn="l"/>
            <a:r>
              <a:rPr lang="en-GB" sz="1800" b="1" dirty="0" smtClean="0"/>
              <a:t>will </a:t>
            </a:r>
            <a:r>
              <a:rPr lang="en-GB" sz="1800" b="1" dirty="0"/>
              <a:t>take </a:t>
            </a:r>
            <a:r>
              <a:rPr lang="en-GB" sz="1800" b="1" dirty="0" smtClean="0"/>
              <a:t>you </a:t>
            </a:r>
            <a:r>
              <a:rPr lang="en-GB" sz="1800" b="1" dirty="0"/>
              <a:t>straight </a:t>
            </a:r>
            <a:endParaRPr lang="en-GB" sz="1800" b="1" dirty="0" smtClean="0"/>
          </a:p>
          <a:p>
            <a:pPr algn="l"/>
            <a:r>
              <a:rPr lang="en-GB" sz="1800" b="1" dirty="0" smtClean="0"/>
              <a:t>to </a:t>
            </a:r>
            <a:r>
              <a:rPr lang="en-GB" sz="1800" b="1" dirty="0"/>
              <a:t>the full text </a:t>
            </a:r>
            <a:r>
              <a:rPr lang="en-GB" sz="1800" b="1" dirty="0" smtClean="0"/>
              <a:t>of </a:t>
            </a:r>
            <a:r>
              <a:rPr lang="en-GB" sz="1800" b="1" dirty="0"/>
              <a:t>the </a:t>
            </a:r>
            <a:endParaRPr lang="en-GB" sz="1800" b="1" dirty="0" smtClean="0"/>
          </a:p>
          <a:p>
            <a:pPr algn="l"/>
            <a:r>
              <a:rPr lang="en-GB" sz="1800" b="1" dirty="0" smtClean="0"/>
              <a:t>article </a:t>
            </a:r>
            <a:endParaRPr lang="en-GB" sz="1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37"/>
          <a:stretch/>
        </p:blipFill>
        <p:spPr bwMode="auto">
          <a:xfrm>
            <a:off x="0" y="13932"/>
            <a:ext cx="9144000" cy="684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0D95647-5D1F-4C35-92D1-B6A41748ED8A}" type="slidenum">
              <a:rPr lang="en-GB" sz="1400" smtClean="0">
                <a:solidFill>
                  <a:schemeClr val="tx1"/>
                </a:solidFill>
              </a:rPr>
              <a:pPr/>
              <a:t>32</a:t>
            </a:fld>
            <a:endParaRPr lang="en-GB" sz="1400" smtClean="0">
              <a:solidFill>
                <a:schemeClr val="tx1"/>
              </a:solidFill>
            </a:endParaRP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230278"/>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Box 2"/>
          <p:cNvSpPr txBox="1">
            <a:spLocks noChangeArrowheads="1"/>
          </p:cNvSpPr>
          <p:nvPr/>
        </p:nvSpPr>
        <p:spPr bwMode="auto">
          <a:xfrm>
            <a:off x="1089025" y="611656"/>
            <a:ext cx="4246563" cy="64611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To save, print or email article use </a:t>
            </a:r>
          </a:p>
          <a:p>
            <a:pPr algn="l"/>
            <a:r>
              <a:rPr lang="en-GB" sz="1800" b="1"/>
              <a:t>one of these options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31"/>
          <a:stretch/>
        </p:blipFill>
        <p:spPr bwMode="auto">
          <a:xfrm>
            <a:off x="0" y="10666"/>
            <a:ext cx="9144000" cy="684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A30BF95-17A8-4C36-B5D8-840C00CCFA06}" type="slidenum">
              <a:rPr lang="en-GB" sz="1400" smtClean="0">
                <a:solidFill>
                  <a:schemeClr val="tx1"/>
                </a:solidFill>
              </a:rPr>
              <a:pPr/>
              <a:t>33</a:t>
            </a:fld>
            <a:endParaRPr lang="en-GB" sz="1400" smtClean="0">
              <a:solidFill>
                <a:schemeClr val="tx1"/>
              </a:solidFill>
            </a:endParaRPr>
          </a:p>
        </p:txBody>
      </p:sp>
      <p:cxnSp>
        <p:nvCxnSpPr>
          <p:cNvPr id="3" name="Straight Arrow Connector 2"/>
          <p:cNvCxnSpPr/>
          <p:nvPr/>
        </p:nvCxnSpPr>
        <p:spPr bwMode="auto">
          <a:xfrm flipH="1">
            <a:off x="4247964" y="3434561"/>
            <a:ext cx="970335" cy="0"/>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2" name="TextBox 1"/>
          <p:cNvSpPr txBox="1">
            <a:spLocks noChangeArrowheads="1"/>
          </p:cNvSpPr>
          <p:nvPr/>
        </p:nvSpPr>
        <p:spPr bwMode="auto">
          <a:xfrm>
            <a:off x="5201139" y="3176972"/>
            <a:ext cx="3397250" cy="64611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If there is no full-text link </a:t>
            </a:r>
          </a:p>
          <a:p>
            <a:pPr algn="l"/>
            <a:r>
              <a:rPr lang="en-GB" sz="1800" b="1" dirty="0"/>
              <a:t>then use this link to </a:t>
            </a:r>
            <a:r>
              <a:rPr lang="en-GB" sz="1800" b="1" dirty="0" err="1"/>
              <a:t>TDNet</a:t>
            </a:r>
            <a:endParaRPr lang="en-GB" sz="1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7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07CADBB6-C19E-4AB0-8A75-7210883B5925}" type="slidenum">
              <a:rPr lang="en-GB" sz="1400" smtClean="0">
                <a:solidFill>
                  <a:schemeClr val="tx1"/>
                </a:solidFill>
              </a:rPr>
              <a:pPr/>
              <a:t>34</a:t>
            </a:fld>
            <a:endParaRPr lang="en-GB" sz="1400" smtClean="0">
              <a:solidFill>
                <a:schemeClr val="tx1"/>
              </a:solidFill>
            </a:endParaRPr>
          </a:p>
        </p:txBody>
      </p:sp>
      <p:sp>
        <p:nvSpPr>
          <p:cNvPr id="30725" name="TextBox 1"/>
          <p:cNvSpPr txBox="1">
            <a:spLocks noChangeArrowheads="1"/>
          </p:cNvSpPr>
          <p:nvPr/>
        </p:nvSpPr>
        <p:spPr bwMode="auto">
          <a:xfrm>
            <a:off x="107504" y="4465673"/>
            <a:ext cx="5333512" cy="36933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r>
              <a:rPr lang="en-GB" sz="1800" b="1" dirty="0"/>
              <a:t>Use </a:t>
            </a:r>
            <a:r>
              <a:rPr lang="en-GB" sz="1800" b="1" dirty="0" smtClean="0"/>
              <a:t>one of these links </a:t>
            </a:r>
            <a:r>
              <a:rPr lang="en-GB" sz="1800" b="1" dirty="0"/>
              <a:t>to open the full-text</a:t>
            </a:r>
          </a:p>
        </p:txBody>
      </p:sp>
      <p:cxnSp>
        <p:nvCxnSpPr>
          <p:cNvPr id="3" name="Straight Arrow Connector 2"/>
          <p:cNvCxnSpPr/>
          <p:nvPr/>
        </p:nvCxnSpPr>
        <p:spPr bwMode="auto">
          <a:xfrm flipV="1">
            <a:off x="2483768" y="3913188"/>
            <a:ext cx="0" cy="552512"/>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1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A7A9462D-6152-4ED9-9015-D76B77E6B8E1}" type="slidenum">
              <a:rPr lang="en-GB" sz="1400" smtClean="0">
                <a:solidFill>
                  <a:schemeClr val="tx1"/>
                </a:solidFill>
              </a:rPr>
              <a:pPr/>
              <a:t>35</a:t>
            </a:fld>
            <a:endParaRPr lang="en-GB" sz="1400" smtClean="0">
              <a:solidFill>
                <a:schemeClr val="tx1"/>
              </a:solidFill>
            </a:endParaRPr>
          </a:p>
        </p:txBody>
      </p:sp>
      <p:pic>
        <p:nvPicPr>
          <p:cNvPr id="3174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66489">
            <a:off x="5510890" y="4776488"/>
            <a:ext cx="399747" cy="155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Box 1"/>
          <p:cNvSpPr txBox="1">
            <a:spLocks noChangeArrowheads="1"/>
          </p:cNvSpPr>
          <p:nvPr/>
        </p:nvSpPr>
        <p:spPr bwMode="auto">
          <a:xfrm>
            <a:off x="285749" y="4751856"/>
            <a:ext cx="5412059" cy="36933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smtClean="0"/>
              <a:t>Scroll down to see the full text of the article</a:t>
            </a:r>
            <a:endParaRPr lang="en-GB" sz="1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3" r="1" b="4715"/>
          <a:stretch/>
        </p:blipFill>
        <p:spPr bwMode="auto">
          <a:xfrm>
            <a:off x="-77002" y="12482"/>
            <a:ext cx="9221002" cy="684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1DFE7DA-3605-4F13-8B33-262E5003A3EC}" type="slidenum">
              <a:rPr lang="en-GB" sz="1400" smtClean="0">
                <a:solidFill>
                  <a:schemeClr val="tx1"/>
                </a:solidFill>
              </a:rPr>
              <a:pPr/>
              <a:t>36</a:t>
            </a:fld>
            <a:endParaRPr lang="en-GB" sz="1400" smtClean="0">
              <a:solidFill>
                <a:schemeClr val="tx1"/>
              </a:solidFill>
            </a:endParaRPr>
          </a:p>
        </p:txBody>
      </p:sp>
      <p:pic>
        <p:nvPicPr>
          <p:cNvPr id="327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81099" y="5490418"/>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Box 1"/>
          <p:cNvSpPr txBox="1">
            <a:spLocks noChangeArrowheads="1"/>
          </p:cNvSpPr>
          <p:nvPr/>
        </p:nvSpPr>
        <p:spPr bwMode="auto">
          <a:xfrm>
            <a:off x="4914499" y="5193196"/>
            <a:ext cx="3705225" cy="1200150"/>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But sometimes when you </a:t>
            </a:r>
          </a:p>
          <a:p>
            <a:pPr algn="l"/>
            <a:r>
              <a:rPr lang="en-GB" sz="1800" b="1"/>
              <a:t>select the TDnet link at the </a:t>
            </a:r>
          </a:p>
          <a:p>
            <a:pPr algn="l"/>
            <a:r>
              <a:rPr lang="en-GB" sz="1800" b="1"/>
              <a:t>bottom of an article to read it</a:t>
            </a:r>
          </a:p>
          <a:p>
            <a:pPr algn="l"/>
            <a:r>
              <a:rPr lang="en-GB" sz="1800" b="1"/>
              <a:t>you may not be so lucky.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39"/>
          <a:stretch/>
        </p:blipFill>
        <p:spPr bwMode="auto">
          <a:xfrm>
            <a:off x="0" y="36678"/>
            <a:ext cx="9144000" cy="682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C318EB5-3538-4AB1-84BC-9F1C8094F298}" type="slidenum">
              <a:rPr lang="en-GB" sz="1400" smtClean="0">
                <a:solidFill>
                  <a:schemeClr val="tx1"/>
                </a:solidFill>
              </a:rPr>
              <a:pPr/>
              <a:t>37</a:t>
            </a:fld>
            <a:endParaRPr lang="en-GB" sz="1400" smtClean="0">
              <a:solidFill>
                <a:schemeClr val="tx1"/>
              </a:solidFill>
            </a:endParaRPr>
          </a:p>
        </p:txBody>
      </p:sp>
      <p:sp>
        <p:nvSpPr>
          <p:cNvPr id="33797" name="Rectangle 1"/>
          <p:cNvSpPr>
            <a:spLocks noChangeArrowheads="1"/>
          </p:cNvSpPr>
          <p:nvPr/>
        </p:nvSpPr>
        <p:spPr bwMode="auto">
          <a:xfrm>
            <a:off x="899592" y="3287878"/>
            <a:ext cx="4176712" cy="357146"/>
          </a:xfrm>
          <a:prstGeom prst="rect">
            <a:avLst/>
          </a:prstGeom>
          <a:noFill/>
          <a:ln w="38100" algn="ctr">
            <a:solidFill>
              <a:srgbClr val="E329AE"/>
            </a:solidFill>
            <a:round/>
            <a:headEnd/>
            <a:tailEnd/>
          </a:ln>
          <a:extLst>
            <a:ext uri="{909E8E84-426E-40DD-AFC4-6F175D3DCCD1}">
              <a14:hiddenFill xmlns:a14="http://schemas.microsoft.com/office/drawing/2010/main">
                <a:solidFill>
                  <a:srgbClr val="FFFFFF"/>
                </a:solidFill>
              </a14:hiddenFill>
            </a:ext>
          </a:extLst>
        </p:spPr>
        <p:txBody>
          <a:bodyPr bIns="0"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17746688-DA99-496C-88BE-9D5895FAA9BB}" type="slidenum">
              <a:rPr lang="en-GB" sz="1400" smtClean="0">
                <a:solidFill>
                  <a:schemeClr val="tx1"/>
                </a:solidFill>
              </a:rPr>
              <a:pPr/>
              <a:t>38</a:t>
            </a:fld>
            <a:endParaRPr lang="en-GB" sz="1400" smtClean="0">
              <a:solidFill>
                <a:schemeClr val="tx1"/>
              </a:solidFill>
            </a:endParaRPr>
          </a:p>
        </p:txBody>
      </p:sp>
      <p:sp>
        <p:nvSpPr>
          <p:cNvPr id="7" name="Title 1"/>
          <p:cNvSpPr txBox="1">
            <a:spLocks/>
          </p:cNvSpPr>
          <p:nvPr/>
        </p:nvSpPr>
        <p:spPr bwMode="auto">
          <a:xfrm>
            <a:off x="395288" y="404813"/>
            <a:ext cx="8426450" cy="134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pPr eaLnBrk="1" hangingPunct="1">
              <a:defRPr/>
            </a:pPr>
            <a:r>
              <a:rPr lang="en-GB" sz="2600" kern="0" dirty="0" smtClean="0">
                <a:solidFill>
                  <a:srgbClr val="CCE5E9"/>
                </a:solidFill>
              </a:rPr>
              <a:t>If we don’t have access to a reference which is really important then use our Inter-Library Loans service:</a:t>
            </a:r>
            <a:endParaRPr lang="en-GB" sz="2600" kern="0" dirty="0">
              <a:solidFill>
                <a:srgbClr val="CCE5E9"/>
              </a:solidFill>
            </a:endParaRPr>
          </a:p>
        </p:txBody>
      </p:sp>
      <p:sp>
        <p:nvSpPr>
          <p:cNvPr id="8" name="Content Placeholder 2"/>
          <p:cNvSpPr txBox="1">
            <a:spLocks/>
          </p:cNvSpPr>
          <p:nvPr/>
        </p:nvSpPr>
        <p:spPr bwMode="auto">
          <a:xfrm>
            <a:off x="395288" y="2276475"/>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71463" indent="-271463" algn="l" rtl="0" fontAlgn="base">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fontAlgn="base">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fontAlgn="base">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eaLnBrk="1" hangingPunct="1">
              <a:buClr>
                <a:srgbClr val="CCE5E9"/>
              </a:buClr>
              <a:defRPr/>
            </a:pPr>
            <a:r>
              <a:rPr lang="en-GB" sz="2400" kern="0" dirty="0" smtClean="0">
                <a:solidFill>
                  <a:srgbClr val="FFFFFF"/>
                </a:solidFill>
              </a:rPr>
              <a:t>Login to </a:t>
            </a:r>
            <a:r>
              <a:rPr lang="en-GB" sz="2400" kern="0" dirty="0" err="1" smtClean="0">
                <a:solidFill>
                  <a:srgbClr val="FFFFFF"/>
                </a:solidFill>
              </a:rPr>
              <a:t>WebCat</a:t>
            </a:r>
            <a:endParaRPr lang="en-GB" sz="2400" kern="0" dirty="0" smtClean="0">
              <a:solidFill>
                <a:srgbClr val="FFFFFF"/>
              </a:solidFill>
            </a:endParaRPr>
          </a:p>
          <a:p>
            <a:pPr eaLnBrk="1" hangingPunct="1">
              <a:buClr>
                <a:srgbClr val="CCE5E9"/>
              </a:buClr>
              <a:defRPr/>
            </a:pPr>
            <a:r>
              <a:rPr lang="en-GB" sz="2400" kern="0" dirty="0" smtClean="0">
                <a:solidFill>
                  <a:srgbClr val="FFFFFF"/>
                </a:solidFill>
              </a:rPr>
              <a:t>Go to: </a:t>
            </a:r>
          </a:p>
          <a:p>
            <a:pPr lvl="1" eaLnBrk="1" hangingPunct="1">
              <a:buClr>
                <a:srgbClr val="CCE5E9"/>
              </a:buClr>
              <a:buFont typeface="Wingdings" pitchFamily="2" charset="2"/>
              <a:buChar char="Ø"/>
              <a:defRPr/>
            </a:pPr>
            <a:r>
              <a:rPr lang="en-GB" sz="2400" kern="0" dirty="0" smtClean="0">
                <a:solidFill>
                  <a:srgbClr val="FFFFFF"/>
                </a:solidFill>
                <a:cs typeface="+mn-cs"/>
              </a:rPr>
              <a:t>Requests: inter-library loans and stack</a:t>
            </a:r>
          </a:p>
          <a:p>
            <a:pPr lvl="1" eaLnBrk="1" hangingPunct="1">
              <a:buClr>
                <a:srgbClr val="CCE5E9"/>
              </a:buClr>
              <a:buFont typeface="Wingdings" pitchFamily="2" charset="2"/>
              <a:buChar char="Ø"/>
              <a:defRPr/>
            </a:pPr>
            <a:r>
              <a:rPr lang="en-GB" sz="2400" kern="0" dirty="0" smtClean="0">
                <a:solidFill>
                  <a:srgbClr val="FFFFFF"/>
                </a:solidFill>
                <a:cs typeface="+mn-cs"/>
              </a:rPr>
              <a:t>Inter-library loan requests</a:t>
            </a:r>
          </a:p>
          <a:p>
            <a:pPr lvl="1" eaLnBrk="1" hangingPunct="1">
              <a:buClr>
                <a:srgbClr val="CCE5E9"/>
              </a:buClr>
              <a:buFont typeface="Wingdings" pitchFamily="2" charset="2"/>
              <a:buChar char="Ø"/>
              <a:defRPr/>
            </a:pPr>
            <a:r>
              <a:rPr lang="en-GB" sz="2400" kern="0" dirty="0" smtClean="0">
                <a:solidFill>
                  <a:srgbClr val="FFFFFF"/>
                </a:solidFill>
                <a:cs typeface="+mn-cs"/>
              </a:rPr>
              <a:t>Choose the relevant form for the item you are requesting, complete the form then submit</a:t>
            </a:r>
          </a:p>
          <a:p>
            <a:pPr eaLnBrk="1" hangingPunct="1">
              <a:buClr>
                <a:srgbClr val="CCE5E9"/>
              </a:buClr>
              <a:defRPr/>
            </a:pPr>
            <a:r>
              <a:rPr lang="en-GB" sz="2400" kern="0" dirty="0" smtClean="0">
                <a:solidFill>
                  <a:srgbClr val="FFFFFF"/>
                </a:solidFill>
              </a:rPr>
              <a:t>To check to see how many request you are entitled to go to:            www.soton.ac.uk/library/services/ill.html</a:t>
            </a:r>
          </a:p>
          <a:p>
            <a:pPr eaLnBrk="1" hangingPunct="1">
              <a:buClr>
                <a:srgbClr val="CCE5E9"/>
              </a:buClr>
              <a:defRPr/>
            </a:pPr>
            <a:endParaRPr lang="en-GB" kern="0" dirty="0" smtClean="0">
              <a:solidFill>
                <a:srgbClr val="FFFFFF"/>
              </a:solidFill>
            </a:endParaRPr>
          </a:p>
          <a:p>
            <a:pPr marL="0" indent="0" eaLnBrk="1" hangingPunct="1">
              <a:buClr>
                <a:srgbClr val="CCE5E9"/>
              </a:buClr>
              <a:buFont typeface="Wingdings" pitchFamily="2" charset="2"/>
              <a:buNone/>
              <a:defRPr/>
            </a:pPr>
            <a:r>
              <a:rPr lang="en-GB" kern="0" dirty="0" smtClean="0">
                <a:solidFill>
                  <a:srgbClr val="FFFFFF"/>
                </a:solidFill>
              </a:rPr>
              <a:t> </a:t>
            </a:r>
          </a:p>
          <a:p>
            <a:pPr eaLnBrk="1" hangingPunct="1">
              <a:buClr>
                <a:srgbClr val="CCE5E9"/>
              </a:buClr>
              <a:defRPr/>
            </a:pPr>
            <a:endParaRPr lang="en-GB" kern="0" dirty="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87"/>
          <a:stretch/>
        </p:blipFill>
        <p:spPr bwMode="auto">
          <a:xfrm>
            <a:off x="0" y="-1818"/>
            <a:ext cx="9144000" cy="685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EEE2627-4C51-4265-AEBC-55C6BF53BC8C}" type="slidenum">
              <a:rPr lang="en-GB" sz="1400" smtClean="0">
                <a:solidFill>
                  <a:schemeClr val="tx1"/>
                </a:solidFill>
              </a:rPr>
              <a:pPr/>
              <a:t>39</a:t>
            </a:fld>
            <a:endParaRPr lang="en-GB" sz="1400" smtClean="0">
              <a:solidFill>
                <a:schemeClr val="tx1"/>
              </a:solidFill>
            </a:endParaRPr>
          </a:p>
        </p:txBody>
      </p:sp>
      <p:cxnSp>
        <p:nvCxnSpPr>
          <p:cNvPr id="3" name="Straight Arrow Connector 2"/>
          <p:cNvCxnSpPr/>
          <p:nvPr/>
        </p:nvCxnSpPr>
        <p:spPr bwMode="auto">
          <a:xfrm flipH="1" flipV="1">
            <a:off x="4041670" y="3861048"/>
            <a:ext cx="965475" cy="469188"/>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4103948" y="5013176"/>
            <a:ext cx="676794" cy="576064"/>
          </a:xfrm>
          <a:prstGeom prst="straightConnector1">
            <a:avLst/>
          </a:prstGeom>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5" name="TextBox 1"/>
          <p:cNvSpPr txBox="1">
            <a:spLocks noChangeArrowheads="1"/>
          </p:cNvSpPr>
          <p:nvPr/>
        </p:nvSpPr>
        <p:spPr bwMode="auto">
          <a:xfrm>
            <a:off x="4680012" y="3834914"/>
            <a:ext cx="3340979" cy="1754326"/>
          </a:xfrm>
          <a:prstGeom prst="rect">
            <a:avLst/>
          </a:prstGeom>
          <a:solidFill>
            <a:srgbClr val="FCEECC"/>
          </a:solidFill>
          <a:ln w="28575">
            <a:solidFill>
              <a:srgbClr val="000000"/>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To save the references </a:t>
            </a:r>
            <a:endParaRPr lang="en-GB" sz="1800" b="1" dirty="0" smtClean="0"/>
          </a:p>
          <a:p>
            <a:pPr algn="l"/>
            <a:r>
              <a:rPr lang="en-GB" sz="1800" b="1" dirty="0" smtClean="0"/>
              <a:t>(</a:t>
            </a:r>
            <a:r>
              <a:rPr lang="en-GB" sz="1800" b="1" dirty="0"/>
              <a:t>not the full text of the </a:t>
            </a:r>
            <a:endParaRPr lang="en-GB" sz="1800" b="1" dirty="0" smtClean="0"/>
          </a:p>
          <a:p>
            <a:pPr algn="l"/>
            <a:r>
              <a:rPr lang="en-GB" sz="1800" b="1" dirty="0" smtClean="0"/>
              <a:t>article</a:t>
            </a:r>
            <a:r>
              <a:rPr lang="en-GB" sz="1800" b="1" dirty="0"/>
              <a:t>), </a:t>
            </a:r>
            <a:r>
              <a:rPr lang="en-GB" sz="1800" b="1" dirty="0" smtClean="0"/>
              <a:t>use </a:t>
            </a:r>
            <a:r>
              <a:rPr lang="en-GB" sz="1800" b="1" dirty="0"/>
              <a:t>this </a:t>
            </a:r>
            <a:r>
              <a:rPr lang="en-GB" sz="1800" b="1" dirty="0" smtClean="0"/>
              <a:t>Add </a:t>
            </a:r>
            <a:r>
              <a:rPr lang="en-GB" sz="1800" b="1" dirty="0"/>
              <a:t>to </a:t>
            </a:r>
            <a:endParaRPr lang="en-GB" sz="1800" b="1" dirty="0" smtClean="0"/>
          </a:p>
          <a:p>
            <a:pPr algn="l"/>
            <a:r>
              <a:rPr lang="en-GB" sz="1800" b="1" dirty="0" smtClean="0"/>
              <a:t>folder link, once activated </a:t>
            </a:r>
          </a:p>
          <a:p>
            <a:pPr algn="l"/>
            <a:r>
              <a:rPr lang="en-GB" sz="1800" b="1" dirty="0" smtClean="0"/>
              <a:t>the link changes to </a:t>
            </a:r>
          </a:p>
          <a:p>
            <a:pPr algn="l"/>
            <a:r>
              <a:rPr lang="en-GB" sz="1800" b="1" dirty="0" smtClean="0"/>
              <a:t>Remove from folder</a:t>
            </a:r>
            <a:endParaRPr lang="en-GB"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CE6F09F-2343-40D2-B44A-7F3B0C65AF86}" type="slidenum">
              <a:rPr lang="en-GB" sz="1400" smtClean="0">
                <a:solidFill>
                  <a:schemeClr val="tx1"/>
                </a:solidFill>
              </a:rPr>
              <a:pPr/>
              <a:t>4</a:t>
            </a:fld>
            <a:endParaRPr lang="en-GB" sz="1400" smtClean="0">
              <a:solidFill>
                <a:schemeClr val="tx1"/>
              </a:solidFill>
            </a:endParaRPr>
          </a:p>
        </p:txBody>
      </p:sp>
      <p:sp>
        <p:nvSpPr>
          <p:cNvPr id="84994" name="Rectangle 2"/>
          <p:cNvSpPr>
            <a:spLocks noGrp="1" noChangeArrowheads="1"/>
          </p:cNvSpPr>
          <p:nvPr>
            <p:ph type="title"/>
          </p:nvPr>
        </p:nvSpPr>
        <p:spPr>
          <a:xfrm>
            <a:off x="323850" y="476250"/>
            <a:ext cx="8426450" cy="1341438"/>
          </a:xfrm>
        </p:spPr>
        <p:txBody>
          <a:bodyPr/>
          <a:lstStyle/>
          <a:p>
            <a:pPr eaLnBrk="1" hangingPunct="1">
              <a:defRPr/>
            </a:pPr>
            <a:r>
              <a:rPr lang="en-GB" sz="4000" dirty="0" smtClean="0">
                <a:solidFill>
                  <a:schemeClr val="bg1">
                    <a:lumMod val="20000"/>
                    <a:lumOff val="80000"/>
                  </a:schemeClr>
                </a:solidFill>
              </a:rPr>
              <a:t>In order to search effectively</a:t>
            </a:r>
            <a:r>
              <a:rPr lang="en-GB" sz="4400" dirty="0" smtClean="0">
                <a:solidFill>
                  <a:schemeClr val="bg1">
                    <a:lumMod val="20000"/>
                    <a:lumOff val="80000"/>
                  </a:schemeClr>
                </a:solidFill>
              </a:rPr>
              <a:t>:</a:t>
            </a:r>
            <a:r>
              <a:rPr lang="en-GB" dirty="0" smtClean="0">
                <a:solidFill>
                  <a:schemeClr val="tx1"/>
                </a:solidFill>
              </a:rPr>
              <a:t/>
            </a:r>
            <a:br>
              <a:rPr lang="en-GB" dirty="0" smtClean="0">
                <a:solidFill>
                  <a:schemeClr val="tx1"/>
                </a:solidFill>
              </a:rPr>
            </a:br>
            <a:endParaRPr lang="en-GB" dirty="0" smtClean="0">
              <a:solidFill>
                <a:schemeClr val="tx1"/>
              </a:solidFill>
            </a:endParaRPr>
          </a:p>
        </p:txBody>
      </p:sp>
      <p:sp>
        <p:nvSpPr>
          <p:cNvPr id="6148" name="Rectangle 3"/>
          <p:cNvSpPr>
            <a:spLocks noGrp="1" noChangeArrowheads="1"/>
          </p:cNvSpPr>
          <p:nvPr>
            <p:ph type="body" idx="1"/>
          </p:nvPr>
        </p:nvSpPr>
        <p:spPr>
          <a:xfrm>
            <a:off x="358775" y="2168525"/>
            <a:ext cx="8426450" cy="4033838"/>
          </a:xfrm>
        </p:spPr>
        <p:txBody>
          <a:bodyPr/>
          <a:lstStyle/>
          <a:p>
            <a:pPr marL="571500" indent="-571500" eaLnBrk="1" hangingPunct="1">
              <a:lnSpc>
                <a:spcPct val="90000"/>
              </a:lnSpc>
              <a:buClr>
                <a:schemeClr val="tx1"/>
              </a:buClr>
              <a:buFont typeface="Wingdings" pitchFamily="2" charset="2"/>
              <a:buAutoNum type="arabicPeriod"/>
            </a:pPr>
            <a:r>
              <a:rPr lang="en-GB" sz="4000" b="1" smtClean="0"/>
              <a:t>You need a question and a search strategy</a:t>
            </a:r>
          </a:p>
          <a:p>
            <a:pPr marL="571500" indent="-571500" eaLnBrk="1" hangingPunct="1">
              <a:lnSpc>
                <a:spcPct val="90000"/>
              </a:lnSpc>
              <a:buFont typeface="Wingdings" pitchFamily="2" charset="2"/>
              <a:buNone/>
            </a:pPr>
            <a:r>
              <a:rPr lang="en-GB" sz="4000" b="1" smtClean="0"/>
              <a:t>	</a:t>
            </a:r>
            <a:r>
              <a:rPr lang="en-GB" sz="2400" b="1" smtClean="0"/>
              <a:t>Can you write your question in one sentence?</a:t>
            </a:r>
          </a:p>
          <a:p>
            <a:pPr marL="571500" indent="-571500" eaLnBrk="1" hangingPunct="1">
              <a:lnSpc>
                <a:spcPct val="90000"/>
              </a:lnSpc>
              <a:buFont typeface="Wingdings" pitchFamily="2" charset="2"/>
              <a:buNone/>
            </a:pPr>
            <a:r>
              <a:rPr lang="en-GB" sz="2800" b="1" smtClean="0"/>
              <a:t>	</a:t>
            </a:r>
            <a:r>
              <a:rPr lang="en-GB" sz="2400" b="1" smtClean="0"/>
              <a:t>Have you listed all the relevant terms/ideas to show you have really thought about your research project</a:t>
            </a:r>
            <a:r>
              <a:rPr lang="en-GB" sz="2400" smtClean="0"/>
              <a:t>?</a:t>
            </a:r>
          </a:p>
          <a:p>
            <a:pPr marL="571500" indent="-571500" eaLnBrk="1" hangingPunct="1">
              <a:lnSpc>
                <a:spcPct val="90000"/>
              </a:lnSpc>
              <a:buFont typeface="Wingdings" pitchFamily="2" charset="2"/>
              <a:buNone/>
            </a:pPr>
            <a:r>
              <a:rPr lang="en-GB"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67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09A6B7A6-F05C-40E0-A614-4306BE277DE7}" type="slidenum">
              <a:rPr lang="en-GB" sz="1400" smtClean="0">
                <a:solidFill>
                  <a:schemeClr val="tx1"/>
                </a:solidFill>
              </a:rPr>
              <a:pPr/>
              <a:t>40</a:t>
            </a:fld>
            <a:endParaRPr lang="en-GB" sz="1400" smtClean="0">
              <a:solidFill>
                <a:schemeClr val="tx1"/>
              </a:solidFill>
            </a:endParaRPr>
          </a:p>
        </p:txBody>
      </p:sp>
      <p:cxnSp>
        <p:nvCxnSpPr>
          <p:cNvPr id="9" name="Straight Arrow Connector 8"/>
          <p:cNvCxnSpPr/>
          <p:nvPr/>
        </p:nvCxnSpPr>
        <p:spPr bwMode="auto">
          <a:xfrm flipV="1">
            <a:off x="7956376" y="3086881"/>
            <a:ext cx="0" cy="684237"/>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3878731" y="4293096"/>
            <a:ext cx="0" cy="57606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
          <p:cNvSpPr txBox="1">
            <a:spLocks noChangeArrowheads="1"/>
          </p:cNvSpPr>
          <p:nvPr/>
        </p:nvSpPr>
        <p:spPr bwMode="auto">
          <a:xfrm>
            <a:off x="2555776" y="4850457"/>
            <a:ext cx="3005951" cy="1477328"/>
          </a:xfrm>
          <a:prstGeom prst="rect">
            <a:avLst/>
          </a:prstGeom>
          <a:solidFill>
            <a:srgbClr val="FCEECC"/>
          </a:solidFill>
          <a:ln w="28575">
            <a:solidFill>
              <a:srgbClr val="040708"/>
            </a:solidFill>
            <a:miter lim="800000"/>
            <a:headEnd/>
            <a:tailEnd/>
          </a:ln>
          <a:effectLs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lgn="l" eaLnBrk="1" hangingPunct="1"/>
            <a:r>
              <a:rPr lang="en-GB" sz="1800" b="1" dirty="0" smtClean="0">
                <a:solidFill>
                  <a:srgbClr val="040708"/>
                </a:solidFill>
              </a:rPr>
              <a:t>1. Add </a:t>
            </a:r>
            <a:r>
              <a:rPr lang="en-GB" sz="1800" b="1" dirty="0">
                <a:solidFill>
                  <a:srgbClr val="040708"/>
                </a:solidFill>
              </a:rPr>
              <a:t>to folder </a:t>
            </a:r>
            <a:r>
              <a:rPr lang="en-GB" sz="1800" b="1" dirty="0" smtClean="0">
                <a:solidFill>
                  <a:srgbClr val="040708"/>
                </a:solidFill>
              </a:rPr>
              <a:t>those </a:t>
            </a:r>
          </a:p>
          <a:p>
            <a:pPr marL="0" indent="0" algn="l" eaLnBrk="1" hangingPunct="1"/>
            <a:r>
              <a:rPr lang="en-GB" sz="1800" b="1" dirty="0" smtClean="0">
                <a:solidFill>
                  <a:srgbClr val="040708"/>
                </a:solidFill>
              </a:rPr>
              <a:t>references you </a:t>
            </a:r>
            <a:r>
              <a:rPr lang="en-GB" sz="1800" b="1" dirty="0">
                <a:solidFill>
                  <a:srgbClr val="040708"/>
                </a:solidFill>
              </a:rPr>
              <a:t>want </a:t>
            </a:r>
            <a:endParaRPr lang="en-GB" sz="1800" b="1" dirty="0" smtClean="0">
              <a:solidFill>
                <a:srgbClr val="040708"/>
              </a:solidFill>
            </a:endParaRPr>
          </a:p>
          <a:p>
            <a:pPr marL="0" indent="0" algn="l" eaLnBrk="1" hangingPunct="1"/>
            <a:r>
              <a:rPr lang="en-GB" sz="1800" b="1" dirty="0" smtClean="0">
                <a:solidFill>
                  <a:srgbClr val="040708"/>
                </a:solidFill>
              </a:rPr>
              <a:t>to save, page </a:t>
            </a:r>
            <a:r>
              <a:rPr lang="en-GB" sz="1800" b="1" dirty="0">
                <a:solidFill>
                  <a:srgbClr val="040708"/>
                </a:solidFill>
              </a:rPr>
              <a:t>by page</a:t>
            </a:r>
            <a:r>
              <a:rPr lang="en-GB" sz="1800" b="1" dirty="0" smtClean="0">
                <a:solidFill>
                  <a:srgbClr val="040708"/>
                </a:solidFill>
              </a:rPr>
              <a:t>….. </a:t>
            </a:r>
          </a:p>
          <a:p>
            <a:pPr algn="l" eaLnBrk="1" hangingPunct="1"/>
            <a:r>
              <a:rPr lang="en-GB" sz="1800" b="1" dirty="0" smtClean="0">
                <a:solidFill>
                  <a:srgbClr val="040708"/>
                </a:solidFill>
              </a:rPr>
              <a:t>(it then changes to </a:t>
            </a:r>
          </a:p>
          <a:p>
            <a:pPr algn="l" eaLnBrk="1" hangingPunct="1"/>
            <a:r>
              <a:rPr lang="en-GB" sz="1800" b="1" dirty="0" smtClean="0">
                <a:solidFill>
                  <a:srgbClr val="040708"/>
                </a:solidFill>
              </a:rPr>
              <a:t>‘remove from folder)</a:t>
            </a:r>
            <a:endParaRPr lang="en-GB" sz="1800" b="1" dirty="0">
              <a:solidFill>
                <a:srgbClr val="040708"/>
              </a:solidFill>
            </a:endParaRPr>
          </a:p>
        </p:txBody>
      </p:sp>
      <p:sp>
        <p:nvSpPr>
          <p:cNvPr id="8" name="Text Box 7"/>
          <p:cNvSpPr txBox="1">
            <a:spLocks noChangeArrowheads="1"/>
          </p:cNvSpPr>
          <p:nvPr/>
        </p:nvSpPr>
        <p:spPr bwMode="auto">
          <a:xfrm>
            <a:off x="5292079" y="3425829"/>
            <a:ext cx="3455615" cy="1200329"/>
          </a:xfrm>
          <a:prstGeom prst="rect">
            <a:avLst/>
          </a:prstGeom>
          <a:solidFill>
            <a:srgbClr val="FCEECC"/>
          </a:solidFill>
          <a:ln w="28575">
            <a:solidFill>
              <a:srgbClr val="040708"/>
            </a:solidFill>
            <a:miter lim="800000"/>
            <a:headEnd/>
            <a:tailEnd/>
          </a:ln>
          <a:effectLst/>
          <a:extLst/>
        </p:spPr>
        <p:txBody>
          <a:bodyPr wrap="square">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l" eaLnBrk="1" hangingPunct="1">
              <a:buFontTx/>
              <a:buAutoNum type="arabicPeriod" startAt="2"/>
            </a:pPr>
            <a:r>
              <a:rPr lang="en-GB" sz="1800" b="1" dirty="0">
                <a:solidFill>
                  <a:srgbClr val="040708"/>
                </a:solidFill>
              </a:rPr>
              <a:t> Then go to the  </a:t>
            </a:r>
            <a:r>
              <a:rPr lang="en-GB" sz="1800" b="1" dirty="0" smtClean="0">
                <a:solidFill>
                  <a:srgbClr val="040708"/>
                </a:solidFill>
              </a:rPr>
              <a:t>folder view </a:t>
            </a:r>
            <a:endParaRPr lang="en-GB" sz="1800" b="1" dirty="0">
              <a:solidFill>
                <a:srgbClr val="040708"/>
              </a:solidFill>
            </a:endParaRPr>
          </a:p>
          <a:p>
            <a:pPr algn="l" eaLnBrk="1" hangingPunct="1"/>
            <a:r>
              <a:rPr lang="en-GB" sz="1800" b="1" dirty="0">
                <a:solidFill>
                  <a:srgbClr val="040708"/>
                </a:solidFill>
              </a:rPr>
              <a:t>at the top of the </a:t>
            </a:r>
            <a:r>
              <a:rPr lang="en-GB" sz="1800" b="1" dirty="0" smtClean="0">
                <a:solidFill>
                  <a:srgbClr val="040708"/>
                </a:solidFill>
              </a:rPr>
              <a:t>page, if the folder view is not showing use the &lt;&lt; link to open it up</a:t>
            </a:r>
            <a:endParaRPr lang="en-GB" sz="1800" b="1" dirty="0">
              <a:solidFill>
                <a:srgbClr val="040708"/>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6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39BCB371-7718-4D83-9B54-B01D43E06FE9}" type="slidenum">
              <a:rPr lang="en-GB" sz="1400" smtClean="0">
                <a:solidFill>
                  <a:schemeClr val="tx1"/>
                </a:solidFill>
              </a:rPr>
              <a:pPr/>
              <a:t>41</a:t>
            </a:fld>
            <a:endParaRPr lang="en-GB" sz="1400" smtClean="0">
              <a:solidFill>
                <a:schemeClr val="tx1"/>
              </a:solidFill>
            </a:endParaRPr>
          </a:p>
        </p:txBody>
      </p:sp>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08695">
            <a:off x="1934431" y="1564611"/>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050" y="958876"/>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Box 1"/>
          <p:cNvSpPr txBox="1">
            <a:spLocks noChangeArrowheads="1"/>
          </p:cNvSpPr>
          <p:nvPr/>
        </p:nvSpPr>
        <p:spPr bwMode="auto">
          <a:xfrm>
            <a:off x="647564" y="1004120"/>
            <a:ext cx="2160587" cy="646112"/>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a:t>1. Select your </a:t>
            </a:r>
          </a:p>
          <a:p>
            <a:pPr algn="l"/>
            <a:r>
              <a:rPr lang="en-GB" sz="1800" b="1"/>
              <a:t>references again</a:t>
            </a:r>
          </a:p>
        </p:txBody>
      </p:sp>
      <p:sp>
        <p:nvSpPr>
          <p:cNvPr id="37895" name="TextBox 7"/>
          <p:cNvSpPr txBox="1">
            <a:spLocks noChangeArrowheads="1"/>
          </p:cNvSpPr>
          <p:nvPr/>
        </p:nvSpPr>
        <p:spPr bwMode="auto">
          <a:xfrm>
            <a:off x="6192180" y="312545"/>
            <a:ext cx="2273379" cy="646331"/>
          </a:xfrm>
          <a:prstGeom prst="rect">
            <a:avLst/>
          </a:prstGeom>
          <a:solidFill>
            <a:srgbClr val="FCEECC"/>
          </a:solidFill>
          <a:ln w="19050">
            <a:solidFill>
              <a:schemeClr val="bg2"/>
            </a:solidFill>
            <a:miter lim="800000"/>
            <a:headEnd/>
            <a:tailEnd/>
          </a:ln>
        </p:spPr>
        <p:txBody>
          <a:bodyPr wrap="none">
            <a:spAutoFit/>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l"/>
            <a:r>
              <a:rPr lang="en-GB" sz="1800" b="1" dirty="0"/>
              <a:t>2. Choose </a:t>
            </a:r>
            <a:r>
              <a:rPr lang="en-GB" sz="1800" b="1" dirty="0" smtClean="0"/>
              <a:t>your </a:t>
            </a:r>
          </a:p>
          <a:p>
            <a:pPr algn="l"/>
            <a:r>
              <a:rPr lang="en-GB" sz="1800" b="1" dirty="0" smtClean="0"/>
              <a:t>method of output</a:t>
            </a:r>
            <a:endParaRPr lang="en-GB" sz="1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EECDD-7AFD-44B2-BBDD-C3C68A580731}" type="slidenum">
              <a:rPr lang="en-GB" smtClean="0"/>
              <a:pPr>
                <a:defRPr/>
              </a:pPr>
              <a:t>42</a:t>
            </a:fld>
            <a:endParaRPr lang="en-GB"/>
          </a:p>
        </p:txBody>
      </p:sp>
      <p:sp>
        <p:nvSpPr>
          <p:cNvPr id="3" name="Slide Number Placeholder 1"/>
          <p:cNvSpPr txBox="1">
            <a:spLocks/>
          </p:cNvSpPr>
          <p:nvPr/>
        </p:nvSpPr>
        <p:spPr bwMode="auto">
          <a:xfrm>
            <a:off x="6877050" y="6308725"/>
            <a:ext cx="1908175" cy="180975"/>
          </a:xfrm>
          <a:prstGeom prst="rect">
            <a:avLst/>
          </a:prstGeom>
          <a:solidFill>
            <a:srgbClr val="FCEECC"/>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Lucida Sans" pitchFamily="34" charset="0"/>
                <a:ea typeface="ＭＳ Ｐゴシック" pitchFamily="34" charset="-128"/>
                <a:cs typeface="Arial" charset="0"/>
              </a:defRPr>
            </a:lvl1pPr>
            <a:lvl2pPr marL="4572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2pPr>
            <a:lvl3pPr marL="9144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3pPr>
            <a:lvl4pPr marL="13716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4pPr>
            <a:lvl5pPr marL="1828800" algn="ctr" rtl="0" eaLnBrk="0" fontAlgn="base" hangingPunct="0">
              <a:spcBef>
                <a:spcPct val="0"/>
              </a:spcBef>
              <a:spcAft>
                <a:spcPct val="0"/>
              </a:spcAft>
              <a:defRPr sz="2400" kern="1200">
                <a:solidFill>
                  <a:srgbClr val="000000"/>
                </a:solidFill>
                <a:latin typeface="Lucida Sans" pitchFamily="34" charset="0"/>
                <a:ea typeface="ＭＳ Ｐゴシック" pitchFamily="34" charset="-128"/>
                <a:cs typeface="Arial" charset="0"/>
              </a:defRPr>
            </a:lvl5pPr>
            <a:lvl6pPr marL="2286000" algn="l" defTabSz="914400" rtl="0" eaLnBrk="1" latinLnBrk="0" hangingPunct="1">
              <a:defRPr sz="2400" kern="1200">
                <a:solidFill>
                  <a:srgbClr val="000000"/>
                </a:solidFill>
                <a:latin typeface="Lucida Sans" pitchFamily="34" charset="0"/>
                <a:ea typeface="ＭＳ Ｐゴシック" pitchFamily="34" charset="-128"/>
                <a:cs typeface="Arial" charset="0"/>
              </a:defRPr>
            </a:lvl6pPr>
            <a:lvl7pPr marL="2743200" algn="l" defTabSz="914400" rtl="0" eaLnBrk="1" latinLnBrk="0" hangingPunct="1">
              <a:defRPr sz="2400" kern="1200">
                <a:solidFill>
                  <a:srgbClr val="000000"/>
                </a:solidFill>
                <a:latin typeface="Lucida Sans" pitchFamily="34" charset="0"/>
                <a:ea typeface="ＭＳ Ｐゴシック" pitchFamily="34" charset="-128"/>
                <a:cs typeface="Arial" charset="0"/>
              </a:defRPr>
            </a:lvl7pPr>
            <a:lvl8pPr marL="3200400" algn="l" defTabSz="914400" rtl="0" eaLnBrk="1" latinLnBrk="0" hangingPunct="1">
              <a:defRPr sz="2400" kern="1200">
                <a:solidFill>
                  <a:srgbClr val="000000"/>
                </a:solidFill>
                <a:latin typeface="Lucida Sans" pitchFamily="34" charset="0"/>
                <a:ea typeface="ＭＳ Ｐゴシック" pitchFamily="34" charset="-128"/>
                <a:cs typeface="Arial" charset="0"/>
              </a:defRPr>
            </a:lvl8pPr>
            <a:lvl9pPr marL="3657600" algn="l" defTabSz="914400" rtl="0" eaLnBrk="1" latinLnBrk="0" hangingPunct="1">
              <a:defRPr sz="2400" kern="1200">
                <a:solidFill>
                  <a:srgbClr val="000000"/>
                </a:solidFill>
                <a:latin typeface="Lucida Sans" pitchFamily="34" charset="0"/>
                <a:ea typeface="ＭＳ Ｐゴシック" pitchFamily="34" charset="-128"/>
                <a:cs typeface="Arial" charset="0"/>
              </a:defRPr>
            </a:lvl9pPr>
          </a:lstStyle>
          <a:p>
            <a:fld id="{F3F53B52-E30C-434B-B157-211AD76EAC00}" type="slidenum">
              <a:rPr lang="en-GB" smtClean="0"/>
              <a:pPr/>
              <a:t>42</a:t>
            </a:fld>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5"/>
          <a:stretch/>
        </p:blipFill>
        <p:spPr bwMode="auto">
          <a:xfrm>
            <a:off x="0" y="0"/>
            <a:ext cx="9144000" cy="6858000"/>
          </a:xfrm>
          <a:prstGeom prst="rect">
            <a:avLst/>
          </a:prstGeom>
          <a:solidFill>
            <a:srgbClr val="FCEECC"/>
          </a:solidFill>
          <a:ln>
            <a:noFill/>
          </a:ln>
          <a:extLst/>
        </p:spPr>
      </p:pic>
      <p:cxnSp>
        <p:nvCxnSpPr>
          <p:cNvPr id="5" name="Straight Arrow Connector 4"/>
          <p:cNvCxnSpPr/>
          <p:nvPr/>
        </p:nvCxnSpPr>
        <p:spPr bwMode="auto">
          <a:xfrm>
            <a:off x="6372200" y="3717032"/>
            <a:ext cx="0" cy="79715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355976" y="2530500"/>
            <a:ext cx="3791423" cy="1200329"/>
          </a:xfrm>
          <a:prstGeom prst="rect">
            <a:avLst/>
          </a:prstGeom>
          <a:solidFill>
            <a:srgbClr val="FCEECC"/>
          </a:solidFill>
          <a:ln w="19050">
            <a:solidFill>
              <a:srgbClr val="000000"/>
            </a:solidFill>
            <a:miter lim="800000"/>
          </a:ln>
        </p:spPr>
        <p:txBody>
          <a:bodyPr wrap="none" rtlCol="0">
            <a:spAutoFit/>
          </a:bodyPr>
          <a:lstStyle/>
          <a:p>
            <a:pPr algn="l"/>
            <a:r>
              <a:rPr lang="en-GB" sz="1800" b="1" dirty="0" smtClean="0"/>
              <a:t>Change citation format </a:t>
            </a:r>
          </a:p>
          <a:p>
            <a:pPr algn="l"/>
            <a:r>
              <a:rPr lang="en-GB" sz="1800" b="1" dirty="0" smtClean="0"/>
              <a:t>to Harvard as it is the </a:t>
            </a:r>
          </a:p>
          <a:p>
            <a:pPr algn="l"/>
            <a:r>
              <a:rPr lang="en-GB" sz="1800" b="1" dirty="0" smtClean="0"/>
              <a:t>closest to the Health Sciences </a:t>
            </a:r>
          </a:p>
          <a:p>
            <a:pPr algn="l"/>
            <a:r>
              <a:rPr lang="en-GB" sz="1800" b="1" dirty="0" smtClean="0"/>
              <a:t>Referencing guidelines</a:t>
            </a:r>
          </a:p>
        </p:txBody>
      </p:sp>
    </p:spTree>
    <p:extLst>
      <p:ext uri="{BB962C8B-B14F-4D97-AF65-F5344CB8AC3E}">
        <p14:creationId xmlns:p14="http://schemas.microsoft.com/office/powerpoint/2010/main" val="300048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1989138"/>
            <a:ext cx="8426450" cy="1341437"/>
          </a:xfrm>
        </p:spPr>
        <p:txBody>
          <a:bodyPr/>
          <a:lstStyle/>
          <a:p>
            <a:pPr>
              <a:defRPr/>
            </a:pPr>
            <a:r>
              <a:rPr lang="en-GB" sz="7200" dirty="0" smtClean="0">
                <a:solidFill>
                  <a:schemeClr val="bg1">
                    <a:lumMod val="20000"/>
                    <a:lumOff val="80000"/>
                  </a:schemeClr>
                </a:solidFill>
              </a:rPr>
              <a:t>Summing up</a:t>
            </a:r>
            <a:endParaRPr lang="en-GB" sz="7200" dirty="0">
              <a:solidFill>
                <a:schemeClr val="bg1">
                  <a:lumMod val="20000"/>
                  <a:lumOff val="80000"/>
                </a:schemeClr>
              </a:solidFill>
            </a:endParaRPr>
          </a:p>
        </p:txBody>
      </p:sp>
      <p:sp>
        <p:nvSpPr>
          <p:cNvPr id="38915"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86B428A8-CFB5-4DB3-87BE-F799E3508535}" type="slidenum">
              <a:rPr lang="en-GB" sz="1400" smtClean="0">
                <a:solidFill>
                  <a:schemeClr val="tx1"/>
                </a:solidFill>
              </a:rPr>
              <a:pPr/>
              <a:t>43</a:t>
            </a:fld>
            <a:endParaRPr lang="en-GB" sz="140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5" y="225425"/>
            <a:ext cx="8426450" cy="1341438"/>
          </a:xfrm>
        </p:spPr>
        <p:txBody>
          <a:bodyPr/>
          <a:lstStyle/>
          <a:p>
            <a:pPr>
              <a:defRPr/>
            </a:pPr>
            <a:r>
              <a:rPr lang="en-GB" dirty="0" smtClean="0">
                <a:solidFill>
                  <a:schemeClr val="bg1">
                    <a:lumMod val="20000"/>
                    <a:lumOff val="80000"/>
                  </a:schemeClr>
                </a:solidFill>
              </a:rPr>
              <a:t>When you have a piece of academic work to do:</a:t>
            </a:r>
            <a:endParaRPr lang="en-GB" dirty="0">
              <a:solidFill>
                <a:schemeClr val="bg1">
                  <a:lumMod val="20000"/>
                  <a:lumOff val="80000"/>
                </a:schemeClr>
              </a:solidFill>
            </a:endParaRPr>
          </a:p>
        </p:txBody>
      </p:sp>
      <p:sp>
        <p:nvSpPr>
          <p:cNvPr id="4" name="Content Placeholder 3"/>
          <p:cNvSpPr>
            <a:spLocks noGrp="1"/>
          </p:cNvSpPr>
          <p:nvPr>
            <p:ph idx="1"/>
          </p:nvPr>
        </p:nvSpPr>
        <p:spPr>
          <a:xfrm>
            <a:off x="323850" y="2338388"/>
            <a:ext cx="8426450" cy="4502150"/>
          </a:xfrm>
        </p:spPr>
        <p:txBody>
          <a:bodyPr/>
          <a:lstStyle/>
          <a:p>
            <a:pPr marL="0" indent="0">
              <a:buFont typeface="Wingdings" pitchFamily="2" charset="2"/>
              <a:buNone/>
              <a:defRPr/>
            </a:pPr>
            <a:r>
              <a:rPr lang="en-GB" sz="2400" dirty="0" smtClean="0"/>
              <a:t>First of all decide what information do you want, is it going to be in books, journal articles, a Department of Health publication or a practice guideline from your professional organisation?</a:t>
            </a:r>
          </a:p>
          <a:p>
            <a:pPr marL="0" indent="0">
              <a:buFont typeface="Wingdings" pitchFamily="2" charset="2"/>
              <a:buNone/>
              <a:defRPr/>
            </a:pPr>
            <a:endParaRPr lang="en-GB" sz="1200" dirty="0" smtClean="0"/>
          </a:p>
          <a:p>
            <a:pPr lvl="1">
              <a:buSzPct val="70000"/>
              <a:buFont typeface="Lucida Sans" pitchFamily="34" charset="0"/>
              <a:buChar char="•"/>
              <a:defRPr/>
            </a:pPr>
            <a:r>
              <a:rPr lang="en-GB" dirty="0" smtClean="0">
                <a:cs typeface="+mn-cs"/>
              </a:rPr>
              <a:t>Books</a:t>
            </a:r>
            <a:r>
              <a:rPr lang="en-GB" dirty="0">
                <a:cs typeface="+mn-cs"/>
              </a:rPr>
              <a:t> </a:t>
            </a:r>
            <a:r>
              <a:rPr lang="en-GB" dirty="0" smtClean="0">
                <a:cs typeface="+mn-cs"/>
              </a:rPr>
              <a:t>– use </a:t>
            </a:r>
            <a:r>
              <a:rPr lang="en-GB" dirty="0" err="1" smtClean="0">
                <a:cs typeface="+mn-cs"/>
              </a:rPr>
              <a:t>WebCat</a:t>
            </a:r>
            <a:r>
              <a:rPr lang="en-GB" dirty="0" smtClean="0">
                <a:cs typeface="+mn-cs"/>
              </a:rPr>
              <a:t>/DelphiS</a:t>
            </a:r>
          </a:p>
          <a:p>
            <a:pPr lvl="1">
              <a:buSzPct val="70000"/>
              <a:buFont typeface="Lucida Sans" pitchFamily="34" charset="0"/>
              <a:buChar char="•"/>
              <a:defRPr/>
            </a:pPr>
            <a:r>
              <a:rPr lang="en-GB" dirty="0" smtClean="0">
                <a:cs typeface="+mn-cs"/>
              </a:rPr>
              <a:t>Journal articles – use CINAHL/DelphiS</a:t>
            </a:r>
          </a:p>
          <a:p>
            <a:pPr lvl="1">
              <a:buSzPct val="70000"/>
              <a:buFont typeface="Lucida Sans" pitchFamily="34" charset="0"/>
              <a:buChar char="•"/>
              <a:defRPr/>
            </a:pPr>
            <a:r>
              <a:rPr lang="en-GB" dirty="0" err="1" smtClean="0">
                <a:cs typeface="+mn-cs"/>
              </a:rPr>
              <a:t>DoH</a:t>
            </a:r>
            <a:r>
              <a:rPr lang="en-GB" dirty="0">
                <a:cs typeface="+mn-cs"/>
              </a:rPr>
              <a:t> </a:t>
            </a:r>
            <a:r>
              <a:rPr lang="en-GB" dirty="0" smtClean="0">
                <a:cs typeface="+mn-cs"/>
              </a:rPr>
              <a:t>publications/professional guidelines – use their web sites</a:t>
            </a:r>
          </a:p>
          <a:p>
            <a:pPr>
              <a:defRPr/>
            </a:pPr>
            <a:endParaRPr lang="en-GB" sz="3200" dirty="0" smtClean="0"/>
          </a:p>
          <a:p>
            <a:pPr lvl="1">
              <a:defRPr/>
            </a:pPr>
            <a:endParaRPr lang="en-GB" dirty="0"/>
          </a:p>
        </p:txBody>
      </p:sp>
      <p:sp>
        <p:nvSpPr>
          <p:cNvPr id="39940"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F9D5EDCB-54AC-4287-8EF3-91464FF340AE}" type="slidenum">
              <a:rPr lang="en-GB" sz="1400" smtClean="0">
                <a:solidFill>
                  <a:schemeClr val="tx1"/>
                </a:solidFill>
              </a:rPr>
              <a:pPr/>
              <a:t>44</a:t>
            </a:fld>
            <a:endParaRPr lang="en-GB" sz="1400" smtClean="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a:xfrm>
            <a:off x="358775" y="2600325"/>
            <a:ext cx="8426450" cy="4502150"/>
          </a:xfrm>
        </p:spPr>
        <p:txBody>
          <a:bodyPr/>
          <a:lstStyle/>
          <a:p>
            <a:r>
              <a:rPr lang="en-GB" dirty="0" smtClean="0"/>
              <a:t>Updated 30.09.13 by </a:t>
            </a:r>
            <a:r>
              <a:rPr lang="en-GB" dirty="0" err="1" smtClean="0"/>
              <a:t>smd</a:t>
            </a:r>
            <a:endParaRPr lang="en-GB" dirty="0" smtClean="0"/>
          </a:p>
        </p:txBody>
      </p:sp>
      <p:sp>
        <p:nvSpPr>
          <p:cNvPr id="43012"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B41860A8-EF42-4C2A-8A9F-AD3F8428DED8}" type="slidenum">
              <a:rPr lang="en-GB" sz="1400" smtClean="0">
                <a:solidFill>
                  <a:schemeClr val="tx1"/>
                </a:solidFill>
              </a:rPr>
              <a:pPr/>
              <a:t>45</a:t>
            </a:fld>
            <a:endParaRPr lang="en-GB" sz="1400" smtClean="0">
              <a:solidFill>
                <a:schemeClr val="tx1"/>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661762E3-4FB7-426D-BBC1-F6ED70525D1E}" type="slidenum">
              <a:rPr lang="en-GB" sz="1400" smtClean="0">
                <a:solidFill>
                  <a:schemeClr val="tx1"/>
                </a:solidFill>
              </a:rPr>
              <a:pPr/>
              <a:t>5</a:t>
            </a:fld>
            <a:endParaRPr lang="en-GB" sz="1400" smtClean="0">
              <a:solidFill>
                <a:schemeClr val="tx1"/>
              </a:solidFill>
            </a:endParaRPr>
          </a:p>
        </p:txBody>
      </p:sp>
      <p:sp>
        <p:nvSpPr>
          <p:cNvPr id="40962" name="Rectangle 2"/>
          <p:cNvSpPr>
            <a:spLocks noGrp="1" noChangeArrowheads="1"/>
          </p:cNvSpPr>
          <p:nvPr>
            <p:ph type="title"/>
          </p:nvPr>
        </p:nvSpPr>
        <p:spPr>
          <a:xfrm>
            <a:off x="576263" y="404813"/>
            <a:ext cx="8426450" cy="1341437"/>
          </a:xfrm>
        </p:spPr>
        <p:txBody>
          <a:bodyPr/>
          <a:lstStyle/>
          <a:p>
            <a:pPr eaLnBrk="1" hangingPunct="1">
              <a:defRPr/>
            </a:pPr>
            <a:r>
              <a:rPr lang="en-GB" sz="4000" dirty="0" smtClean="0">
                <a:solidFill>
                  <a:schemeClr val="bg1">
                    <a:lumMod val="20000"/>
                    <a:lumOff val="80000"/>
                  </a:schemeClr>
                </a:solidFill>
              </a:rPr>
              <a:t>Consider the following question:</a:t>
            </a:r>
          </a:p>
        </p:txBody>
      </p:sp>
      <p:sp>
        <p:nvSpPr>
          <p:cNvPr id="7172" name="Rectangle 3"/>
          <p:cNvSpPr>
            <a:spLocks noGrp="1" noChangeArrowheads="1"/>
          </p:cNvSpPr>
          <p:nvPr>
            <p:ph type="body" idx="1"/>
          </p:nvPr>
        </p:nvSpPr>
        <p:spPr>
          <a:xfrm>
            <a:off x="576263" y="1700213"/>
            <a:ext cx="8426450" cy="4502150"/>
          </a:xfrm>
        </p:spPr>
        <p:txBody>
          <a:bodyPr/>
          <a:lstStyle/>
          <a:p>
            <a:pPr marL="55563" indent="-55563" eaLnBrk="1" hangingPunct="1">
              <a:buFont typeface="Wingdings" pitchFamily="2" charset="2"/>
              <a:buNone/>
            </a:pPr>
            <a:endParaRPr lang="en-GB" smtClean="0"/>
          </a:p>
          <a:p>
            <a:pPr marL="55563" indent="-55563" eaLnBrk="1" hangingPunct="1">
              <a:buFont typeface="Wingdings" pitchFamily="2" charset="2"/>
              <a:buNone/>
            </a:pPr>
            <a:r>
              <a:rPr lang="en-GB" sz="3600" smtClean="0"/>
              <a:t>“What research evidence is there to support the theory that exercise or exercise programmes help in the prevention of falls in the elderly?”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17550" y="620713"/>
            <a:ext cx="8426450" cy="1341437"/>
          </a:xfrm>
        </p:spPr>
        <p:txBody>
          <a:bodyPr/>
          <a:lstStyle/>
          <a:p>
            <a:pPr eaLnBrk="1" hangingPunct="1"/>
            <a:r>
              <a:rPr lang="en-GB" sz="4000" dirty="0" smtClean="0">
                <a:solidFill>
                  <a:schemeClr val="bg1">
                    <a:lumMod val="20000"/>
                    <a:lumOff val="80000"/>
                  </a:schemeClr>
                </a:solidFill>
              </a:rPr>
              <a:t>The key topics are obvious</a:t>
            </a:r>
            <a:r>
              <a:rPr lang="en-GB" dirty="0" smtClean="0">
                <a:solidFill>
                  <a:schemeClr val="bg1">
                    <a:lumMod val="20000"/>
                    <a:lumOff val="80000"/>
                  </a:schemeClr>
                </a:solidFill>
              </a:rPr>
              <a:t/>
            </a:r>
            <a:br>
              <a:rPr lang="en-GB" dirty="0" smtClean="0">
                <a:solidFill>
                  <a:schemeClr val="bg1">
                    <a:lumMod val="20000"/>
                    <a:lumOff val="80000"/>
                  </a:schemeClr>
                </a:solidFill>
              </a:rPr>
            </a:br>
            <a:endParaRPr lang="en-GB" dirty="0" smtClean="0">
              <a:solidFill>
                <a:schemeClr val="bg1">
                  <a:lumMod val="20000"/>
                  <a:lumOff val="80000"/>
                </a:schemeClr>
              </a:solidFill>
            </a:endParaRPr>
          </a:p>
        </p:txBody>
      </p:sp>
      <p:sp>
        <p:nvSpPr>
          <p:cNvPr id="3" name="Content Placeholder 2"/>
          <p:cNvSpPr>
            <a:spLocks noGrp="1"/>
          </p:cNvSpPr>
          <p:nvPr>
            <p:ph idx="1"/>
          </p:nvPr>
        </p:nvSpPr>
        <p:spPr>
          <a:xfrm>
            <a:off x="715963" y="1952625"/>
            <a:ext cx="8426450" cy="4502150"/>
          </a:xfrm>
        </p:spPr>
        <p:txBody>
          <a:bodyPr/>
          <a:lstStyle/>
          <a:p>
            <a:pPr marL="0" indent="0" eaLnBrk="1" hangingPunct="1">
              <a:buFont typeface="Wingdings" pitchFamily="2" charset="2"/>
              <a:buNone/>
              <a:defRPr/>
            </a:pPr>
            <a:r>
              <a:rPr lang="en-GB" sz="2000" b="1" dirty="0"/>
              <a:t>“What research evidence is there to support the theory that  </a:t>
            </a:r>
            <a:r>
              <a:rPr lang="en-GB" sz="2000" b="1" dirty="0" smtClean="0"/>
              <a:t>       </a:t>
            </a:r>
            <a:r>
              <a:rPr lang="en-GB" sz="2000" b="1" dirty="0" smtClean="0">
                <a:solidFill>
                  <a:srgbClr val="FFFF66"/>
                </a:solidFill>
              </a:rPr>
              <a:t>exercise</a:t>
            </a:r>
            <a:r>
              <a:rPr lang="en-GB" sz="2000" b="1" dirty="0" smtClean="0"/>
              <a:t> </a:t>
            </a:r>
            <a:r>
              <a:rPr lang="en-GB" sz="2000" b="1" dirty="0"/>
              <a:t>or </a:t>
            </a:r>
            <a:r>
              <a:rPr lang="en-GB" sz="2000" b="1" dirty="0">
                <a:solidFill>
                  <a:srgbClr val="FFFF66"/>
                </a:solidFill>
              </a:rPr>
              <a:t>exercise programmes </a:t>
            </a:r>
            <a:r>
              <a:rPr lang="en-GB" sz="2000" b="1" dirty="0"/>
              <a:t>help </a:t>
            </a:r>
            <a:r>
              <a:rPr lang="en-GB" sz="2000" b="1" dirty="0" smtClean="0"/>
              <a:t>to </a:t>
            </a:r>
            <a:r>
              <a:rPr lang="en-GB" sz="2000" b="1" dirty="0" smtClean="0">
                <a:solidFill>
                  <a:srgbClr val="FFFF66"/>
                </a:solidFill>
              </a:rPr>
              <a:t>prevent falls </a:t>
            </a:r>
            <a:r>
              <a:rPr lang="en-GB" sz="2000" b="1" dirty="0"/>
              <a:t>in the </a:t>
            </a:r>
            <a:r>
              <a:rPr lang="en-GB" sz="2000" b="1" dirty="0">
                <a:solidFill>
                  <a:srgbClr val="FFFF66"/>
                </a:solidFill>
              </a:rPr>
              <a:t>elderly</a:t>
            </a:r>
            <a:r>
              <a:rPr lang="en-GB" sz="2000" b="1" dirty="0"/>
              <a:t>?”</a:t>
            </a:r>
          </a:p>
          <a:p>
            <a:pPr eaLnBrk="1" hangingPunct="1">
              <a:defRPr/>
            </a:pPr>
            <a:r>
              <a:rPr lang="en-GB" sz="2400" b="1" dirty="0" smtClean="0"/>
              <a:t>falls</a:t>
            </a:r>
          </a:p>
          <a:p>
            <a:pPr eaLnBrk="1" hangingPunct="1">
              <a:defRPr/>
            </a:pPr>
            <a:r>
              <a:rPr lang="en-GB" sz="2400" b="1" dirty="0" smtClean="0"/>
              <a:t>elderly</a:t>
            </a:r>
          </a:p>
          <a:p>
            <a:pPr eaLnBrk="1" hangingPunct="1">
              <a:defRPr/>
            </a:pPr>
            <a:r>
              <a:rPr lang="en-GB" sz="2400" b="1" dirty="0" smtClean="0"/>
              <a:t>exercise</a:t>
            </a:r>
          </a:p>
          <a:p>
            <a:pPr eaLnBrk="1" hangingPunct="1">
              <a:defRPr/>
            </a:pPr>
            <a:r>
              <a:rPr lang="en-GB" sz="2400" b="1" dirty="0" smtClean="0"/>
              <a:t>prevention</a:t>
            </a:r>
          </a:p>
          <a:p>
            <a:pPr marL="0" indent="0" eaLnBrk="1" hangingPunct="1">
              <a:buFont typeface="Wingdings" pitchFamily="2" charset="2"/>
              <a:buNone/>
              <a:defRPr/>
            </a:pPr>
            <a:r>
              <a:rPr lang="en-GB" sz="2400" b="1" dirty="0" smtClean="0"/>
              <a:t>But how else can these topics be described and do we need to include them all?</a:t>
            </a:r>
          </a:p>
          <a:p>
            <a:pPr eaLnBrk="1" hangingPunct="1">
              <a:defRPr/>
            </a:pPr>
            <a:endParaRPr lang="en-GB" sz="2400" dirty="0" smtClean="0"/>
          </a:p>
        </p:txBody>
      </p:sp>
      <p:sp>
        <p:nvSpPr>
          <p:cNvPr id="8196" name="Slide Number Placeholder 3"/>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2DB2C012-E81C-4997-A229-C7C27E57C651}" type="slidenum">
              <a:rPr lang="en-GB" sz="1400" smtClean="0">
                <a:solidFill>
                  <a:schemeClr val="tx1"/>
                </a:solidFill>
              </a:rPr>
              <a:pPr/>
              <a:t>6</a:t>
            </a:fld>
            <a:endParaRPr lang="en-GB" sz="140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Process 20"/>
          <p:cNvSpPr/>
          <p:nvPr/>
        </p:nvSpPr>
        <p:spPr bwMode="auto">
          <a:xfrm>
            <a:off x="3349625" y="225425"/>
            <a:ext cx="2779713" cy="458788"/>
          </a:xfrm>
          <a:prstGeom prst="flowChartProcess">
            <a:avLst/>
          </a:prstGeom>
          <a:solidFill>
            <a:schemeClr val="accent4"/>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old</a:t>
            </a:r>
          </a:p>
        </p:txBody>
      </p:sp>
      <p:sp>
        <p:nvSpPr>
          <p:cNvPr id="22" name="Flowchart: Process 21"/>
          <p:cNvSpPr/>
          <p:nvPr/>
        </p:nvSpPr>
        <p:spPr bwMode="auto">
          <a:xfrm>
            <a:off x="3322638" y="922338"/>
            <a:ext cx="2757487" cy="449262"/>
          </a:xfrm>
          <a:prstGeom prst="flowChartProcess">
            <a:avLst/>
          </a:prstGeom>
          <a:solidFill>
            <a:schemeClr val="accent4"/>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aged</a:t>
            </a:r>
          </a:p>
        </p:txBody>
      </p:sp>
      <p:sp>
        <p:nvSpPr>
          <p:cNvPr id="23" name="Flowchart: Process 22"/>
          <p:cNvSpPr>
            <a:spLocks noChangeArrowheads="1"/>
          </p:cNvSpPr>
          <p:nvPr/>
        </p:nvSpPr>
        <p:spPr bwMode="auto">
          <a:xfrm>
            <a:off x="3349625" y="1868488"/>
            <a:ext cx="2757488" cy="460375"/>
          </a:xfrm>
          <a:prstGeom prst="flowChartProcess">
            <a:avLst/>
          </a:prstGeom>
          <a:solidFill>
            <a:schemeClr val="bg1"/>
          </a:solidFill>
          <a:ln w="28575" algn="ctr">
            <a:solidFill>
              <a:schemeClr val="tx1"/>
            </a:solidFill>
            <a:round/>
            <a:headEnd/>
            <a:tailEnd/>
          </a:ln>
        </p:spPr>
        <p:txBody>
          <a:bodyPr bIns="0" anchor="ctr"/>
          <a:lstStyle/>
          <a:p>
            <a:r>
              <a:rPr lang="en-GB" sz="1800">
                <a:solidFill>
                  <a:schemeClr val="tx1"/>
                </a:solidFill>
              </a:rPr>
              <a:t>trip</a:t>
            </a:r>
          </a:p>
        </p:txBody>
      </p:sp>
      <p:sp>
        <p:nvSpPr>
          <p:cNvPr id="25" name="Flowchart: Process 24"/>
          <p:cNvSpPr>
            <a:spLocks noChangeArrowheads="1"/>
          </p:cNvSpPr>
          <p:nvPr/>
        </p:nvSpPr>
        <p:spPr bwMode="auto">
          <a:xfrm>
            <a:off x="3335338" y="2513013"/>
            <a:ext cx="2808287" cy="460375"/>
          </a:xfrm>
          <a:prstGeom prst="flowChartProcess">
            <a:avLst/>
          </a:prstGeom>
          <a:solidFill>
            <a:schemeClr val="bg1"/>
          </a:solidFill>
          <a:ln w="28575" algn="ctr">
            <a:solidFill>
              <a:schemeClr val="tx1"/>
            </a:solidFill>
            <a:round/>
            <a:headEnd/>
            <a:tailEnd/>
          </a:ln>
        </p:spPr>
        <p:txBody>
          <a:bodyPr bIns="0" anchor="ctr"/>
          <a:lstStyle/>
          <a:p>
            <a:r>
              <a:rPr lang="en-GB" sz="1800">
                <a:solidFill>
                  <a:schemeClr val="tx1"/>
                </a:solidFill>
              </a:rPr>
              <a:t>accident</a:t>
            </a:r>
          </a:p>
        </p:txBody>
      </p:sp>
      <p:sp>
        <p:nvSpPr>
          <p:cNvPr id="26" name="Flowchart: Process 25"/>
          <p:cNvSpPr>
            <a:spLocks noChangeArrowheads="1"/>
          </p:cNvSpPr>
          <p:nvPr/>
        </p:nvSpPr>
        <p:spPr bwMode="auto">
          <a:xfrm>
            <a:off x="3324225" y="3154363"/>
            <a:ext cx="2808288" cy="460375"/>
          </a:xfrm>
          <a:prstGeom prst="flowChartProcess">
            <a:avLst/>
          </a:prstGeom>
          <a:solidFill>
            <a:schemeClr val="bg1"/>
          </a:solidFill>
          <a:ln w="28575" algn="ctr">
            <a:solidFill>
              <a:schemeClr val="tx1"/>
            </a:solidFill>
            <a:round/>
            <a:headEnd/>
            <a:tailEnd/>
          </a:ln>
        </p:spPr>
        <p:txBody>
          <a:bodyPr bIns="0" anchor="ctr"/>
          <a:lstStyle/>
          <a:p>
            <a:r>
              <a:rPr lang="en-GB" sz="1800">
                <a:solidFill>
                  <a:schemeClr val="tx1"/>
                </a:solidFill>
              </a:rPr>
              <a:t>stumble</a:t>
            </a:r>
          </a:p>
        </p:txBody>
      </p:sp>
      <p:sp>
        <p:nvSpPr>
          <p:cNvPr id="27" name="Flowchart: Process 26"/>
          <p:cNvSpPr/>
          <p:nvPr/>
        </p:nvSpPr>
        <p:spPr bwMode="auto">
          <a:xfrm>
            <a:off x="3290888" y="4030663"/>
            <a:ext cx="2808287" cy="460375"/>
          </a:xfrm>
          <a:prstGeom prst="flowChartProcess">
            <a:avLst/>
          </a:prstGeom>
          <a:solidFill>
            <a:schemeClr val="bg2">
              <a:lumMod val="75000"/>
              <a:lumOff val="25000"/>
            </a:schemeClr>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physical activity</a:t>
            </a:r>
          </a:p>
        </p:txBody>
      </p:sp>
      <p:sp>
        <p:nvSpPr>
          <p:cNvPr id="28" name="Flowchart: Process 27"/>
          <p:cNvSpPr/>
          <p:nvPr/>
        </p:nvSpPr>
        <p:spPr bwMode="auto">
          <a:xfrm>
            <a:off x="3290888" y="4730750"/>
            <a:ext cx="2808287" cy="458788"/>
          </a:xfrm>
          <a:prstGeom prst="flowChartProcess">
            <a:avLst/>
          </a:prstGeom>
          <a:solidFill>
            <a:schemeClr val="bg2">
              <a:lumMod val="75000"/>
              <a:lumOff val="25000"/>
            </a:schemeClr>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work out</a:t>
            </a:r>
          </a:p>
        </p:txBody>
      </p:sp>
      <p:cxnSp>
        <p:nvCxnSpPr>
          <p:cNvPr id="29" name="Straight Connector 28"/>
          <p:cNvCxnSpPr>
            <a:cxnSpLocks noChangeShapeType="1"/>
            <a:endCxn id="21" idx="1"/>
          </p:cNvCxnSpPr>
          <p:nvPr/>
        </p:nvCxnSpPr>
        <p:spPr bwMode="auto">
          <a:xfrm flipV="1">
            <a:off x="2159000" y="454025"/>
            <a:ext cx="1190625" cy="23018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37" name="Straight Connector 167936"/>
          <p:cNvCxnSpPr>
            <a:cxnSpLocks noChangeShapeType="1"/>
            <a:endCxn id="22" idx="1"/>
          </p:cNvCxnSpPr>
          <p:nvPr/>
        </p:nvCxnSpPr>
        <p:spPr bwMode="auto">
          <a:xfrm>
            <a:off x="2116138" y="849313"/>
            <a:ext cx="1206500" cy="2968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2" name="Straight Connector 167941"/>
          <p:cNvCxnSpPr>
            <a:cxnSpLocks noChangeShapeType="1"/>
            <a:endCxn id="26" idx="1"/>
          </p:cNvCxnSpPr>
          <p:nvPr/>
        </p:nvCxnSpPr>
        <p:spPr bwMode="auto">
          <a:xfrm>
            <a:off x="2116138" y="2973388"/>
            <a:ext cx="1208087" cy="4111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4" name="Straight Connector 167943"/>
          <p:cNvCxnSpPr>
            <a:cxnSpLocks noChangeShapeType="1"/>
            <a:endCxn id="25" idx="1"/>
          </p:cNvCxnSpPr>
          <p:nvPr/>
        </p:nvCxnSpPr>
        <p:spPr bwMode="auto">
          <a:xfrm>
            <a:off x="2170113" y="2738438"/>
            <a:ext cx="1165225" cy="47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6" name="Straight Connector 167945"/>
          <p:cNvCxnSpPr>
            <a:cxnSpLocks noChangeShapeType="1"/>
            <a:endCxn id="23" idx="1"/>
          </p:cNvCxnSpPr>
          <p:nvPr/>
        </p:nvCxnSpPr>
        <p:spPr bwMode="auto">
          <a:xfrm flipV="1">
            <a:off x="2170113" y="2098675"/>
            <a:ext cx="1179512" cy="28416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54" name="Straight Connector 167953"/>
          <p:cNvCxnSpPr>
            <a:cxnSpLocks noChangeShapeType="1"/>
            <a:endCxn id="27" idx="1"/>
          </p:cNvCxnSpPr>
          <p:nvPr/>
        </p:nvCxnSpPr>
        <p:spPr bwMode="auto">
          <a:xfrm flipV="1">
            <a:off x="2170113" y="4260850"/>
            <a:ext cx="1120775" cy="23018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56" name="Straight Connector 167955"/>
          <p:cNvCxnSpPr>
            <a:cxnSpLocks noChangeShapeType="1"/>
            <a:endCxn id="28" idx="1"/>
          </p:cNvCxnSpPr>
          <p:nvPr/>
        </p:nvCxnSpPr>
        <p:spPr bwMode="auto">
          <a:xfrm>
            <a:off x="2116138" y="4730750"/>
            <a:ext cx="1174750" cy="23018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lowchart: Process 23"/>
          <p:cNvSpPr>
            <a:spLocks noChangeArrowheads="1"/>
          </p:cNvSpPr>
          <p:nvPr/>
        </p:nvSpPr>
        <p:spPr bwMode="auto">
          <a:xfrm>
            <a:off x="730250" y="5734050"/>
            <a:ext cx="1439863" cy="727075"/>
          </a:xfrm>
          <a:prstGeom prst="flowChartProcess">
            <a:avLst/>
          </a:prstGeom>
          <a:solidFill>
            <a:srgbClr val="CC0099"/>
          </a:solidFill>
          <a:ln w="28575" algn="ctr">
            <a:solidFill>
              <a:schemeClr val="tx1"/>
            </a:solidFill>
            <a:round/>
            <a:headEnd/>
            <a:tailEnd/>
          </a:ln>
        </p:spPr>
        <p:txBody>
          <a:bodyPr bIns="0" anchor="ctr"/>
          <a:lstStyle/>
          <a:p>
            <a:r>
              <a:rPr lang="en-GB" sz="1800">
                <a:solidFill>
                  <a:schemeClr val="tx1"/>
                </a:solidFill>
              </a:rPr>
              <a:t>prevent</a:t>
            </a:r>
          </a:p>
        </p:txBody>
      </p:sp>
      <p:sp>
        <p:nvSpPr>
          <p:cNvPr id="7" name="Flowchart: Process 6"/>
          <p:cNvSpPr/>
          <p:nvPr/>
        </p:nvSpPr>
        <p:spPr bwMode="auto">
          <a:xfrm>
            <a:off x="719138" y="479425"/>
            <a:ext cx="1450975" cy="539750"/>
          </a:xfrm>
          <a:prstGeom prst="flowChartProcess">
            <a:avLst/>
          </a:prstGeom>
          <a:solidFill>
            <a:schemeClr val="accent4"/>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elderly</a:t>
            </a:r>
          </a:p>
        </p:txBody>
      </p:sp>
      <p:sp>
        <p:nvSpPr>
          <p:cNvPr id="30" name="Flowchart: Process 29"/>
          <p:cNvSpPr>
            <a:spLocks noChangeArrowheads="1"/>
          </p:cNvSpPr>
          <p:nvPr/>
        </p:nvSpPr>
        <p:spPr bwMode="auto">
          <a:xfrm>
            <a:off x="3268663" y="5591175"/>
            <a:ext cx="2808287" cy="458788"/>
          </a:xfrm>
          <a:prstGeom prst="flowChartProcess">
            <a:avLst/>
          </a:prstGeom>
          <a:solidFill>
            <a:srgbClr val="CC0099"/>
          </a:solidFill>
          <a:ln w="28575" algn="ctr">
            <a:solidFill>
              <a:schemeClr val="tx1"/>
            </a:solidFill>
            <a:round/>
            <a:headEnd/>
            <a:tailEnd/>
          </a:ln>
        </p:spPr>
        <p:txBody>
          <a:bodyPr bIns="0" anchor="ctr"/>
          <a:lstStyle/>
          <a:p>
            <a:r>
              <a:rPr lang="en-GB" sz="1800">
                <a:solidFill>
                  <a:schemeClr val="tx1"/>
                </a:solidFill>
              </a:rPr>
              <a:t>stop</a:t>
            </a:r>
          </a:p>
        </p:txBody>
      </p:sp>
      <p:sp>
        <p:nvSpPr>
          <p:cNvPr id="31" name="Flowchart: Process 30"/>
          <p:cNvSpPr>
            <a:spLocks noChangeArrowheads="1"/>
          </p:cNvSpPr>
          <p:nvPr/>
        </p:nvSpPr>
        <p:spPr bwMode="auto">
          <a:xfrm>
            <a:off x="3271838" y="6230938"/>
            <a:ext cx="2808287" cy="458787"/>
          </a:xfrm>
          <a:prstGeom prst="flowChartProcess">
            <a:avLst/>
          </a:prstGeom>
          <a:solidFill>
            <a:srgbClr val="CC0099"/>
          </a:solidFill>
          <a:ln w="28575" algn="ctr">
            <a:solidFill>
              <a:schemeClr val="tx1"/>
            </a:solidFill>
            <a:round/>
            <a:headEnd/>
            <a:tailEnd/>
          </a:ln>
        </p:spPr>
        <p:txBody>
          <a:bodyPr bIns="0" anchor="ctr"/>
          <a:lstStyle/>
          <a:p>
            <a:r>
              <a:rPr lang="en-GB" sz="1800">
                <a:solidFill>
                  <a:schemeClr val="tx1"/>
                </a:solidFill>
              </a:rPr>
              <a:t>avoid</a:t>
            </a:r>
          </a:p>
        </p:txBody>
      </p:sp>
      <p:sp>
        <p:nvSpPr>
          <p:cNvPr id="10" name="Flowchart: Process 9"/>
          <p:cNvSpPr/>
          <p:nvPr/>
        </p:nvSpPr>
        <p:spPr bwMode="auto">
          <a:xfrm>
            <a:off x="709613" y="4233863"/>
            <a:ext cx="1439862" cy="727075"/>
          </a:xfrm>
          <a:prstGeom prst="flowChartProcess">
            <a:avLst/>
          </a:prstGeom>
          <a:solidFill>
            <a:schemeClr val="bg2">
              <a:lumMod val="75000"/>
              <a:lumOff val="25000"/>
            </a:schemeClr>
          </a:solidFill>
          <a:ln w="28575" cap="flat" cmpd="sng" algn="ctr">
            <a:solidFill>
              <a:schemeClr val="tx1"/>
            </a:solidFill>
            <a:prstDash val="solid"/>
            <a:round/>
            <a:headEnd type="none" w="med" len="med"/>
            <a:tailEnd type="none" w="med" len="med"/>
          </a:ln>
          <a:effectLst/>
        </p:spPr>
        <p:txBody>
          <a:bodyPr bIns="0" anchor="ctr"/>
          <a:lstStyle/>
          <a:p>
            <a:pPr>
              <a:defRPr/>
            </a:pPr>
            <a:r>
              <a:rPr lang="en-GB" sz="1800" dirty="0">
                <a:solidFill>
                  <a:schemeClr val="tx1"/>
                </a:solidFill>
              </a:rPr>
              <a:t>exercise</a:t>
            </a:r>
          </a:p>
        </p:txBody>
      </p:sp>
      <p:sp>
        <p:nvSpPr>
          <p:cNvPr id="11" name="Flowchart: Process 10"/>
          <p:cNvSpPr>
            <a:spLocks noChangeArrowheads="1"/>
          </p:cNvSpPr>
          <p:nvPr/>
        </p:nvSpPr>
        <p:spPr bwMode="auto">
          <a:xfrm>
            <a:off x="703263" y="2382838"/>
            <a:ext cx="1439862" cy="635000"/>
          </a:xfrm>
          <a:prstGeom prst="flowChartProcess">
            <a:avLst/>
          </a:prstGeom>
          <a:solidFill>
            <a:schemeClr val="bg1"/>
          </a:solidFill>
          <a:ln w="28575" algn="ctr">
            <a:solidFill>
              <a:schemeClr val="tx1"/>
            </a:solidFill>
            <a:round/>
            <a:headEnd/>
            <a:tailEnd/>
          </a:ln>
        </p:spPr>
        <p:txBody>
          <a:bodyPr bIns="0" anchor="ctr"/>
          <a:lstStyle/>
          <a:p>
            <a:r>
              <a:rPr lang="en-GB" sz="1800">
                <a:solidFill>
                  <a:schemeClr val="tx1"/>
                </a:solidFill>
              </a:rPr>
              <a:t>falls</a:t>
            </a:r>
          </a:p>
        </p:txBody>
      </p:sp>
      <p:cxnSp>
        <p:nvCxnSpPr>
          <p:cNvPr id="167953" name="Straight Connector 167952"/>
          <p:cNvCxnSpPr>
            <a:cxnSpLocks noChangeShapeType="1"/>
            <a:stCxn id="24" idx="3"/>
            <a:endCxn id="30" idx="1"/>
          </p:cNvCxnSpPr>
          <p:nvPr/>
        </p:nvCxnSpPr>
        <p:spPr bwMode="auto">
          <a:xfrm flipV="1">
            <a:off x="2170113" y="5821363"/>
            <a:ext cx="1098550" cy="276225"/>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57" name="Straight Connector 167956"/>
          <p:cNvCxnSpPr>
            <a:cxnSpLocks noChangeShapeType="1"/>
            <a:endCxn id="31" idx="1"/>
          </p:cNvCxnSpPr>
          <p:nvPr/>
        </p:nvCxnSpPr>
        <p:spPr bwMode="auto">
          <a:xfrm>
            <a:off x="2170113" y="6230938"/>
            <a:ext cx="1101725" cy="23018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67937"/>
                                        </p:tgtEl>
                                        <p:attrNameLst>
                                          <p:attrName>style.visibility</p:attrName>
                                        </p:attrNameLst>
                                      </p:cBhvr>
                                      <p:to>
                                        <p:strVal val="visible"/>
                                      </p:to>
                                    </p:set>
                                    <p:animEffect transition="in" filter="fade">
                                      <p:cBhvr>
                                        <p:cTn id="19" dur="500"/>
                                        <p:tgtEl>
                                          <p:spTgt spid="167937"/>
                                        </p:tgtEl>
                                      </p:cBhvr>
                                    </p:animEffect>
                                  </p:childTnLst>
                                </p:cTn>
                              </p:par>
                            </p:childTnLst>
                          </p:cTn>
                        </p:par>
                        <p:par>
                          <p:cTn id="20" fill="hold" nodeType="afterGroup">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nodeType="afterGroup">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afterGroup">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167946"/>
                                        </p:tgtEl>
                                        <p:attrNameLst>
                                          <p:attrName>style.visibility</p:attrName>
                                        </p:attrNameLst>
                                      </p:cBhvr>
                                      <p:to>
                                        <p:strVal val="visible"/>
                                      </p:to>
                                    </p:set>
                                    <p:animEffect transition="in" filter="fade">
                                      <p:cBhvr>
                                        <p:cTn id="31" dur="500"/>
                                        <p:tgtEl>
                                          <p:spTgt spid="167946"/>
                                        </p:tgtEl>
                                      </p:cBhvr>
                                    </p:animEffect>
                                  </p:childTnLst>
                                </p:cTn>
                              </p:par>
                            </p:childTnLst>
                          </p:cTn>
                        </p:par>
                        <p:par>
                          <p:cTn id="32" fill="hold" nodeType="afterGroup">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nodeType="afterGroup">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167944"/>
                                        </p:tgtEl>
                                        <p:attrNameLst>
                                          <p:attrName>style.visibility</p:attrName>
                                        </p:attrNameLst>
                                      </p:cBhvr>
                                      <p:to>
                                        <p:strVal val="visible"/>
                                      </p:to>
                                    </p:set>
                                    <p:animEffect transition="in" filter="fade">
                                      <p:cBhvr>
                                        <p:cTn id="39" dur="500"/>
                                        <p:tgtEl>
                                          <p:spTgt spid="167944"/>
                                        </p:tgtEl>
                                      </p:cBhvr>
                                    </p:animEffect>
                                  </p:childTnLst>
                                </p:cTn>
                              </p:par>
                            </p:childTnLst>
                          </p:cTn>
                        </p:par>
                        <p:par>
                          <p:cTn id="40" fill="hold" nodeType="afterGroup">
                            <p:stCondLst>
                              <p:cond delay="9000"/>
                            </p:stCondLst>
                            <p:childTnLst>
                              <p:par>
                                <p:cTn id="41" presetID="10" presetClass="entr" presetSubtype="0" fill="hold" grpId="0" nodeType="after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nodeType="afterGroup">
                            <p:stCondLst>
                              <p:cond delay="10000"/>
                            </p:stCondLst>
                            <p:childTnLst>
                              <p:par>
                                <p:cTn id="45" presetID="10" presetClass="entr" presetSubtype="0" fill="hold" nodeType="afterEffect">
                                  <p:stCondLst>
                                    <p:cond delay="500"/>
                                  </p:stCondLst>
                                  <p:childTnLst>
                                    <p:set>
                                      <p:cBhvr>
                                        <p:cTn id="46" dur="1" fill="hold">
                                          <p:stCondLst>
                                            <p:cond delay="0"/>
                                          </p:stCondLst>
                                        </p:cTn>
                                        <p:tgtEl>
                                          <p:spTgt spid="167942"/>
                                        </p:tgtEl>
                                        <p:attrNameLst>
                                          <p:attrName>style.visibility</p:attrName>
                                        </p:attrNameLst>
                                      </p:cBhvr>
                                      <p:to>
                                        <p:strVal val="visible"/>
                                      </p:to>
                                    </p:set>
                                    <p:animEffect transition="in" filter="fade">
                                      <p:cBhvr>
                                        <p:cTn id="47" dur="500"/>
                                        <p:tgtEl>
                                          <p:spTgt spid="167942"/>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5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nodeType="afterGroup">
                            <p:stCondLst>
                              <p:cond delay="12000"/>
                            </p:stCondLst>
                            <p:childTnLst>
                              <p:par>
                                <p:cTn id="53" presetID="10" presetClass="entr" presetSubtype="0" fill="hold" grpId="0" nodeType="afterEffect">
                                  <p:stCondLst>
                                    <p:cond delay="5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nodeType="afterGroup">
                            <p:stCondLst>
                              <p:cond delay="13000"/>
                            </p:stCondLst>
                            <p:childTnLst>
                              <p:par>
                                <p:cTn id="57" presetID="10" presetClass="entr" presetSubtype="0" fill="hold" nodeType="afterEffect">
                                  <p:stCondLst>
                                    <p:cond delay="500"/>
                                  </p:stCondLst>
                                  <p:childTnLst>
                                    <p:set>
                                      <p:cBhvr>
                                        <p:cTn id="58" dur="1" fill="hold">
                                          <p:stCondLst>
                                            <p:cond delay="0"/>
                                          </p:stCondLst>
                                        </p:cTn>
                                        <p:tgtEl>
                                          <p:spTgt spid="167954"/>
                                        </p:tgtEl>
                                        <p:attrNameLst>
                                          <p:attrName>style.visibility</p:attrName>
                                        </p:attrNameLst>
                                      </p:cBhvr>
                                      <p:to>
                                        <p:strVal val="visible"/>
                                      </p:to>
                                    </p:set>
                                    <p:animEffect transition="in" filter="fade">
                                      <p:cBhvr>
                                        <p:cTn id="59" dur="500"/>
                                        <p:tgtEl>
                                          <p:spTgt spid="167954"/>
                                        </p:tgtEl>
                                      </p:cBhvr>
                                    </p:animEffect>
                                  </p:childTnLst>
                                </p:cTn>
                              </p:par>
                            </p:childTnLst>
                          </p:cTn>
                        </p:par>
                        <p:par>
                          <p:cTn id="60" fill="hold" nodeType="afterGroup">
                            <p:stCondLst>
                              <p:cond delay="14000"/>
                            </p:stCondLst>
                            <p:childTnLst>
                              <p:par>
                                <p:cTn id="61" presetID="10" presetClass="entr" presetSubtype="0" fill="hold" grpId="0" nodeType="afterEffect">
                                  <p:stCondLst>
                                    <p:cond delay="5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nodeType="afterGroup">
                            <p:stCondLst>
                              <p:cond delay="15000"/>
                            </p:stCondLst>
                            <p:childTnLst>
                              <p:par>
                                <p:cTn id="65" presetID="10" presetClass="entr" presetSubtype="0" fill="hold" nodeType="afterEffect">
                                  <p:stCondLst>
                                    <p:cond delay="500"/>
                                  </p:stCondLst>
                                  <p:childTnLst>
                                    <p:set>
                                      <p:cBhvr>
                                        <p:cTn id="66" dur="1" fill="hold">
                                          <p:stCondLst>
                                            <p:cond delay="0"/>
                                          </p:stCondLst>
                                        </p:cTn>
                                        <p:tgtEl>
                                          <p:spTgt spid="167956"/>
                                        </p:tgtEl>
                                        <p:attrNameLst>
                                          <p:attrName>style.visibility</p:attrName>
                                        </p:attrNameLst>
                                      </p:cBhvr>
                                      <p:to>
                                        <p:strVal val="visible"/>
                                      </p:to>
                                    </p:set>
                                    <p:animEffect transition="in" filter="fade">
                                      <p:cBhvr>
                                        <p:cTn id="67" dur="500"/>
                                        <p:tgtEl>
                                          <p:spTgt spid="167956"/>
                                        </p:tgtEl>
                                      </p:cBhvr>
                                    </p:animEffect>
                                  </p:childTnLst>
                                </p:cTn>
                              </p:par>
                            </p:childTnLst>
                          </p:cTn>
                        </p:par>
                        <p:par>
                          <p:cTn id="68" fill="hold" nodeType="afterGroup">
                            <p:stCondLst>
                              <p:cond delay="16000"/>
                            </p:stCondLst>
                            <p:childTnLst>
                              <p:par>
                                <p:cTn id="69" presetID="10" presetClass="entr" presetSubtype="0" fill="hold" grpId="0" nodeType="afterEffect">
                                  <p:stCondLst>
                                    <p:cond delay="50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17000"/>
                            </p:stCondLst>
                            <p:childTnLst>
                              <p:par>
                                <p:cTn id="73" presetID="10" presetClass="entr" presetSubtype="0" fill="hold" grpId="0" nodeType="afterEffect">
                                  <p:stCondLst>
                                    <p:cond delay="50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nodeType="afterGroup">
                            <p:stCondLst>
                              <p:cond delay="18000"/>
                            </p:stCondLst>
                            <p:childTnLst>
                              <p:par>
                                <p:cTn id="77" presetID="10" presetClass="entr" presetSubtype="0" fill="hold" nodeType="afterEffect">
                                  <p:stCondLst>
                                    <p:cond delay="500"/>
                                  </p:stCondLst>
                                  <p:childTnLst>
                                    <p:set>
                                      <p:cBhvr>
                                        <p:cTn id="78" dur="1" fill="hold">
                                          <p:stCondLst>
                                            <p:cond delay="0"/>
                                          </p:stCondLst>
                                        </p:cTn>
                                        <p:tgtEl>
                                          <p:spTgt spid="167953"/>
                                        </p:tgtEl>
                                        <p:attrNameLst>
                                          <p:attrName>style.visibility</p:attrName>
                                        </p:attrNameLst>
                                      </p:cBhvr>
                                      <p:to>
                                        <p:strVal val="visible"/>
                                      </p:to>
                                    </p:set>
                                    <p:animEffect transition="in" filter="fade">
                                      <p:cBhvr>
                                        <p:cTn id="79" dur="500"/>
                                        <p:tgtEl>
                                          <p:spTgt spid="167953"/>
                                        </p:tgtEl>
                                      </p:cBhvr>
                                    </p:animEffect>
                                  </p:childTnLst>
                                </p:cTn>
                              </p:par>
                            </p:childTnLst>
                          </p:cTn>
                        </p:par>
                        <p:par>
                          <p:cTn id="80" fill="hold" nodeType="afterGroup">
                            <p:stCondLst>
                              <p:cond delay="19000"/>
                            </p:stCondLst>
                            <p:childTnLst>
                              <p:par>
                                <p:cTn id="81" presetID="10" presetClass="entr" presetSubtype="0" fill="hold" grpId="0" nodeType="afterEffect">
                                  <p:stCondLst>
                                    <p:cond delay="5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nodeType="afterGroup">
                            <p:stCondLst>
                              <p:cond delay="20000"/>
                            </p:stCondLst>
                            <p:childTnLst>
                              <p:par>
                                <p:cTn id="85" presetID="10" presetClass="entr" presetSubtype="0" fill="hold" nodeType="afterEffect">
                                  <p:stCondLst>
                                    <p:cond delay="500"/>
                                  </p:stCondLst>
                                  <p:childTnLst>
                                    <p:set>
                                      <p:cBhvr>
                                        <p:cTn id="86" dur="1" fill="hold">
                                          <p:stCondLst>
                                            <p:cond delay="0"/>
                                          </p:stCondLst>
                                        </p:cTn>
                                        <p:tgtEl>
                                          <p:spTgt spid="167957"/>
                                        </p:tgtEl>
                                        <p:attrNameLst>
                                          <p:attrName>style.visibility</p:attrName>
                                        </p:attrNameLst>
                                      </p:cBhvr>
                                      <p:to>
                                        <p:strVal val="visible"/>
                                      </p:to>
                                    </p:set>
                                    <p:animEffect transition="in" filter="fade">
                                      <p:cBhvr>
                                        <p:cTn id="87" dur="500"/>
                                        <p:tgtEl>
                                          <p:spTgt spid="167957"/>
                                        </p:tgtEl>
                                      </p:cBhvr>
                                    </p:animEffect>
                                  </p:childTnLst>
                                </p:cTn>
                              </p:par>
                            </p:childTnLst>
                          </p:cTn>
                        </p:par>
                        <p:par>
                          <p:cTn id="88" fill="hold" nodeType="afterGroup">
                            <p:stCondLst>
                              <p:cond delay="21000"/>
                            </p:stCondLst>
                            <p:childTnLst>
                              <p:par>
                                <p:cTn id="89" presetID="10" presetClass="entr" presetSubtype="0" fill="hold" grpId="0" nodeType="afterEffect">
                                  <p:stCondLst>
                                    <p:cond delay="50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7" grpId="0" animBg="1"/>
      <p:bldP spid="28" grpId="0" animBg="1"/>
      <p:bldP spid="24" grpId="0" animBg="1"/>
      <p:bldP spid="7" grpId="0" animBg="1"/>
      <p:bldP spid="30" grpId="0" animBg="1"/>
      <p:bldP spid="31"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4000" smtClean="0"/>
              <a:t>Search 1</a:t>
            </a:r>
          </a:p>
        </p:txBody>
      </p:sp>
      <p:sp>
        <p:nvSpPr>
          <p:cNvPr id="10243" name="Slide Number Placeholder 2"/>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A0845973-BBD6-49A8-AE58-E1C450F80EA3}" type="slidenum">
              <a:rPr lang="en-GB" sz="1400" smtClean="0">
                <a:solidFill>
                  <a:schemeClr val="tx1"/>
                </a:solidFill>
              </a:rPr>
              <a:pPr/>
              <a:t>8</a:t>
            </a:fld>
            <a:endParaRPr lang="en-GB" sz="1400" smtClean="0">
              <a:solidFill>
                <a:schemeClr val="tx1"/>
              </a:solidFill>
            </a:endParaRPr>
          </a:p>
        </p:txBody>
      </p:sp>
      <p:sp>
        <p:nvSpPr>
          <p:cNvPr id="10244" name="Slide Number Placeholder 1"/>
          <p:cNvSpPr txBox="1">
            <a:spLocks/>
          </p:cNvSpPr>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pPr algn="r"/>
            <a:fld id="{3236E344-08F7-47CA-943E-26B218D4B3DE}" type="slidenum">
              <a:rPr lang="en-GB" sz="1400">
                <a:solidFill>
                  <a:schemeClr val="tx1"/>
                </a:solidFill>
              </a:rPr>
              <a:pPr algn="r"/>
              <a:t>8</a:t>
            </a:fld>
            <a:endParaRPr lang="en-GB" sz="1400">
              <a:solidFill>
                <a:schemeClr val="tx1"/>
              </a:solidFill>
            </a:endParaRPr>
          </a:p>
        </p:txBody>
      </p:sp>
      <p:sp>
        <p:nvSpPr>
          <p:cNvPr id="10245" name="Flowchart: Process 23"/>
          <p:cNvSpPr>
            <a:spLocks noChangeArrowheads="1"/>
          </p:cNvSpPr>
          <p:nvPr/>
        </p:nvSpPr>
        <p:spPr bwMode="auto">
          <a:xfrm>
            <a:off x="3095625" y="3513138"/>
            <a:ext cx="2797175" cy="504825"/>
          </a:xfrm>
          <a:prstGeom prst="flowChartProcess">
            <a:avLst/>
          </a:prstGeom>
          <a:solidFill>
            <a:schemeClr val="bg1"/>
          </a:solidFill>
          <a:ln w="28575" algn="ctr">
            <a:solidFill>
              <a:schemeClr val="tx1"/>
            </a:solidFill>
            <a:round/>
            <a:headEnd/>
            <a:tailEnd/>
          </a:ln>
        </p:spPr>
        <p:txBody>
          <a:bodyPr bIns="0" anchor="ctr"/>
          <a:lstStyle/>
          <a:p>
            <a:r>
              <a:rPr lang="en-GB">
                <a:solidFill>
                  <a:schemeClr val="tx1"/>
                </a:solidFill>
              </a:rPr>
              <a:t>trip*</a:t>
            </a:r>
          </a:p>
        </p:txBody>
      </p:sp>
      <p:sp>
        <p:nvSpPr>
          <p:cNvPr id="10246" name="Flowchart: Process 24"/>
          <p:cNvSpPr>
            <a:spLocks noChangeArrowheads="1"/>
          </p:cNvSpPr>
          <p:nvPr/>
        </p:nvSpPr>
        <p:spPr bwMode="auto">
          <a:xfrm>
            <a:off x="3109913" y="2247900"/>
            <a:ext cx="2779712" cy="458788"/>
          </a:xfrm>
          <a:prstGeom prst="flowChartProcess">
            <a:avLst/>
          </a:prstGeom>
          <a:solidFill>
            <a:schemeClr val="bg1"/>
          </a:solidFill>
          <a:ln w="28575" algn="ctr">
            <a:solidFill>
              <a:schemeClr val="tx1"/>
            </a:solidFill>
            <a:round/>
            <a:headEnd/>
            <a:tailEnd/>
          </a:ln>
        </p:spPr>
        <p:txBody>
          <a:bodyPr bIns="0" anchor="ctr"/>
          <a:lstStyle/>
          <a:p>
            <a:r>
              <a:rPr lang="en-GB">
                <a:solidFill>
                  <a:schemeClr val="tx1"/>
                </a:solidFill>
              </a:rPr>
              <a:t>fall*</a:t>
            </a:r>
          </a:p>
        </p:txBody>
      </p:sp>
      <p:sp>
        <p:nvSpPr>
          <p:cNvPr id="10247" name="Flowchart: Process 25"/>
          <p:cNvSpPr>
            <a:spLocks noChangeArrowheads="1"/>
          </p:cNvSpPr>
          <p:nvPr/>
        </p:nvSpPr>
        <p:spPr bwMode="auto">
          <a:xfrm>
            <a:off x="3119438" y="4652963"/>
            <a:ext cx="2759075" cy="449262"/>
          </a:xfrm>
          <a:prstGeom prst="flowChartProcess">
            <a:avLst/>
          </a:prstGeom>
          <a:solidFill>
            <a:schemeClr val="bg1"/>
          </a:solidFill>
          <a:ln w="28575" algn="ctr">
            <a:solidFill>
              <a:schemeClr val="tx1"/>
            </a:solidFill>
            <a:round/>
            <a:headEnd/>
            <a:tailEnd/>
          </a:ln>
        </p:spPr>
        <p:txBody>
          <a:bodyPr bIns="0" anchor="ctr"/>
          <a:lstStyle/>
          <a:p>
            <a:r>
              <a:rPr lang="en-GB">
                <a:solidFill>
                  <a:schemeClr val="tx1"/>
                </a:solidFill>
              </a:rPr>
              <a:t>accident*</a:t>
            </a:r>
          </a:p>
        </p:txBody>
      </p:sp>
      <p:sp>
        <p:nvSpPr>
          <p:cNvPr id="10248" name="Flowchart: Process 26"/>
          <p:cNvSpPr>
            <a:spLocks noChangeArrowheads="1"/>
          </p:cNvSpPr>
          <p:nvPr/>
        </p:nvSpPr>
        <p:spPr bwMode="auto">
          <a:xfrm>
            <a:off x="3963988" y="2743200"/>
            <a:ext cx="914400" cy="61277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bIns="0" anchor="ctr"/>
          <a:lstStyle/>
          <a:p>
            <a:r>
              <a:rPr lang="en-GB" b="1">
                <a:solidFill>
                  <a:schemeClr val="tx1"/>
                </a:solidFill>
              </a:rPr>
              <a:t>or</a:t>
            </a:r>
          </a:p>
        </p:txBody>
      </p:sp>
      <p:sp>
        <p:nvSpPr>
          <p:cNvPr id="10249" name="Flowchart: Process 27"/>
          <p:cNvSpPr>
            <a:spLocks noChangeArrowheads="1"/>
          </p:cNvSpPr>
          <p:nvPr/>
        </p:nvSpPr>
        <p:spPr bwMode="auto">
          <a:xfrm>
            <a:off x="3963988" y="4017963"/>
            <a:ext cx="914400" cy="611187"/>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bIns="0" anchor="ctr"/>
          <a:lstStyle/>
          <a:p>
            <a:r>
              <a:rPr lang="en-GB" b="1">
                <a:solidFill>
                  <a:schemeClr val="tx1"/>
                </a:solidFill>
              </a:rPr>
              <a: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6" name="Title 168965"/>
          <p:cNvSpPr>
            <a:spLocks noGrp="1"/>
          </p:cNvSpPr>
          <p:nvPr>
            <p:ph type="title"/>
          </p:nvPr>
        </p:nvSpPr>
        <p:spPr>
          <a:xfrm>
            <a:off x="674688" y="0"/>
            <a:ext cx="8426450" cy="1341438"/>
          </a:xfrm>
        </p:spPr>
        <p:txBody>
          <a:bodyPr/>
          <a:lstStyle/>
          <a:p>
            <a:pPr eaLnBrk="1" hangingPunct="1">
              <a:defRPr/>
            </a:pPr>
            <a:r>
              <a:rPr lang="en-GB" sz="4000" dirty="0" smtClean="0">
                <a:solidFill>
                  <a:schemeClr val="bg1">
                    <a:lumMod val="20000"/>
                    <a:lumOff val="80000"/>
                  </a:schemeClr>
                </a:solidFill>
              </a:rPr>
              <a:t>Search 2</a:t>
            </a:r>
          </a:p>
        </p:txBody>
      </p:sp>
      <p:sp>
        <p:nvSpPr>
          <p:cNvPr id="11267" name="Slide Number Placeholder 1"/>
          <p:cNvSpPr>
            <a:spLocks noGrp="1"/>
          </p:cNvSpPr>
          <p:nvPr>
            <p:ph type="sldNum" sz="quarter" idx="12"/>
          </p:nvPr>
        </p:nvSpPr>
        <p:spPr>
          <a:noFill/>
        </p:spPr>
        <p:txBody>
          <a:bodyPr/>
          <a:lstStyle>
            <a:lvl1pPr>
              <a:defRPr sz="2400">
                <a:solidFill>
                  <a:srgbClr val="000000"/>
                </a:solidFill>
                <a:latin typeface="Lucida Sans" pitchFamily="34" charset="0"/>
                <a:ea typeface="ＭＳ Ｐゴシック" pitchFamily="34" charset="-128"/>
              </a:defRPr>
            </a:lvl1pPr>
            <a:lvl2pPr marL="742950" indent="-285750">
              <a:defRPr sz="2400">
                <a:solidFill>
                  <a:srgbClr val="000000"/>
                </a:solidFill>
                <a:latin typeface="Lucida Sans" pitchFamily="34" charset="0"/>
                <a:ea typeface="ＭＳ Ｐゴシック" pitchFamily="34" charset="-128"/>
              </a:defRPr>
            </a:lvl2pPr>
            <a:lvl3pPr marL="1143000" indent="-228600">
              <a:defRPr sz="2400">
                <a:solidFill>
                  <a:srgbClr val="000000"/>
                </a:solidFill>
                <a:latin typeface="Lucida Sans" pitchFamily="34" charset="0"/>
                <a:ea typeface="ＭＳ Ｐゴシック" pitchFamily="34" charset="-128"/>
              </a:defRPr>
            </a:lvl3pPr>
            <a:lvl4pPr marL="1600200" indent="-228600">
              <a:defRPr sz="2400">
                <a:solidFill>
                  <a:srgbClr val="000000"/>
                </a:solidFill>
                <a:latin typeface="Lucida Sans" pitchFamily="34" charset="0"/>
                <a:ea typeface="ＭＳ Ｐゴシック" pitchFamily="34" charset="-128"/>
              </a:defRPr>
            </a:lvl4pPr>
            <a:lvl5pPr marL="2057400" indent="-228600">
              <a:defRPr sz="2400">
                <a:solidFill>
                  <a:srgbClr val="000000"/>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34" charset="-128"/>
              </a:defRPr>
            </a:lvl9pPr>
          </a:lstStyle>
          <a:p>
            <a:fld id="{56003268-4978-42FF-9CE4-C1A5D2FD4893}" type="slidenum">
              <a:rPr lang="en-GB" sz="1400" smtClean="0">
                <a:solidFill>
                  <a:schemeClr val="tx1"/>
                </a:solidFill>
              </a:rPr>
              <a:pPr/>
              <a:t>9</a:t>
            </a:fld>
            <a:endParaRPr lang="en-GB" sz="1400" smtClean="0">
              <a:solidFill>
                <a:schemeClr val="tx1"/>
              </a:solidFill>
            </a:endParaRPr>
          </a:p>
        </p:txBody>
      </p:sp>
      <p:sp>
        <p:nvSpPr>
          <p:cNvPr id="7" name="Flowchart: Process 6"/>
          <p:cNvSpPr/>
          <p:nvPr/>
        </p:nvSpPr>
        <p:spPr bwMode="auto">
          <a:xfrm>
            <a:off x="3095625" y="3876675"/>
            <a:ext cx="2797175" cy="504825"/>
          </a:xfrm>
          <a:prstGeom prst="flowChartProcess">
            <a:avLst/>
          </a:prstGeom>
          <a:solidFill>
            <a:schemeClr val="accent4"/>
          </a:solidFill>
          <a:ln w="28575" cap="flat" cmpd="sng" algn="ctr">
            <a:solidFill>
              <a:schemeClr val="tx1"/>
            </a:solidFill>
            <a:prstDash val="solid"/>
            <a:round/>
            <a:headEnd type="none" w="med" len="med"/>
            <a:tailEnd type="none" w="med" len="med"/>
          </a:ln>
          <a:effectLst/>
        </p:spPr>
        <p:txBody>
          <a:bodyPr bIns="0" anchor="ctr"/>
          <a:lstStyle/>
          <a:p>
            <a:pPr>
              <a:defRPr/>
            </a:pPr>
            <a:r>
              <a:rPr lang="en-GB" dirty="0">
                <a:solidFill>
                  <a:schemeClr val="tx1"/>
                </a:solidFill>
              </a:rPr>
              <a:t>old*</a:t>
            </a:r>
          </a:p>
        </p:txBody>
      </p:sp>
      <p:sp>
        <p:nvSpPr>
          <p:cNvPr id="8" name="Flowchart: Process 7"/>
          <p:cNvSpPr/>
          <p:nvPr/>
        </p:nvSpPr>
        <p:spPr bwMode="auto">
          <a:xfrm>
            <a:off x="3109913" y="2460033"/>
            <a:ext cx="2779712" cy="458788"/>
          </a:xfrm>
          <a:prstGeom prst="flowChartProcess">
            <a:avLst/>
          </a:prstGeom>
          <a:solidFill>
            <a:schemeClr val="accent4"/>
          </a:solidFill>
          <a:ln w="28575" cap="flat" cmpd="sng" algn="ctr">
            <a:solidFill>
              <a:schemeClr val="tx1"/>
            </a:solidFill>
            <a:prstDash val="solid"/>
            <a:round/>
            <a:headEnd type="none" w="med" len="med"/>
            <a:tailEnd type="none" w="med" len="med"/>
          </a:ln>
          <a:effectLst/>
        </p:spPr>
        <p:txBody>
          <a:bodyPr bIns="0" anchor="ctr"/>
          <a:lstStyle/>
          <a:p>
            <a:pPr>
              <a:defRPr/>
            </a:pPr>
            <a:r>
              <a:rPr lang="en-GB" dirty="0">
                <a:solidFill>
                  <a:schemeClr val="tx1"/>
                </a:solidFill>
              </a:rPr>
              <a:t>elder*</a:t>
            </a:r>
          </a:p>
        </p:txBody>
      </p:sp>
      <p:sp>
        <p:nvSpPr>
          <p:cNvPr id="11271" name="Flowchart: Process 168970"/>
          <p:cNvSpPr>
            <a:spLocks noChangeArrowheads="1"/>
          </p:cNvSpPr>
          <p:nvPr/>
        </p:nvSpPr>
        <p:spPr bwMode="auto">
          <a:xfrm>
            <a:off x="3962217" y="3049587"/>
            <a:ext cx="914400" cy="61277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bIns="0" anchor="ctr"/>
          <a:lstStyle/>
          <a:p>
            <a:r>
              <a:rPr lang="en-GB" b="1" dirty="0">
                <a:solidFill>
                  <a:schemeClr val="tx1"/>
                </a:solidFill>
              </a:rPr>
              <a:t>or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new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defRPr>
        </a:defPPr>
      </a:lstStyle>
    </a:spDef>
    <a:lnDef>
      <a:spPr bwMode="auto">
        <a:solidFill>
          <a:schemeClr val="accent1"/>
        </a:solidFill>
        <a:ln w="57150" cap="flat" cmpd="sng" algn="ctr">
          <a:solidFill>
            <a:srgbClr val="E329AE"/>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UoSnew3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UoSnew3</Template>
  <TotalTime>4354</TotalTime>
  <Words>2934</Words>
  <Application>Microsoft Office PowerPoint</Application>
  <PresentationFormat>On-screen Show (4:3)</PresentationFormat>
  <Paragraphs>348</Paragraphs>
  <Slides>45</Slides>
  <Notes>36</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UoSnew3</vt:lpstr>
      <vt:lpstr>CINAHL  Keyword Searching  </vt:lpstr>
      <vt:lpstr>This presentation will take you through the procedure of finding reliable information which can be used in your academic work using a bibliographic database.</vt:lpstr>
      <vt:lpstr>PowerPoint Presentation</vt:lpstr>
      <vt:lpstr>In order to search effectively: </vt:lpstr>
      <vt:lpstr>Consider the following question:</vt:lpstr>
      <vt:lpstr>The key topics are obvious </vt:lpstr>
      <vt:lpstr>PowerPoint Presentation</vt:lpstr>
      <vt:lpstr>Search 1</vt:lpstr>
      <vt:lpstr>Search 2</vt:lpstr>
      <vt:lpstr>PowerPoint Presentation</vt:lpstr>
      <vt:lpstr>PowerPoint Presentation</vt:lpstr>
      <vt:lpstr>To find them go to the library web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Summing up</vt:lpstr>
      <vt:lpstr>When you have a piece of academic work to do:</vt:lpstr>
      <vt:lpstr>PowerPoint Presentation</vt:lpstr>
    </vt:vector>
  </TitlesOfParts>
  <Company>Science Learning Centre South 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ajdw</dc:creator>
  <cp:lastModifiedBy>Dawson</cp:lastModifiedBy>
  <cp:revision>291</cp:revision>
  <cp:lastPrinted>2013-09-30T13:01:17Z</cp:lastPrinted>
  <dcterms:created xsi:type="dcterms:W3CDTF">2008-04-22T13:46:56Z</dcterms:created>
  <dcterms:modified xsi:type="dcterms:W3CDTF">2013-09-30T13:13:27Z</dcterms:modified>
</cp:coreProperties>
</file>