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df" ContentType="application/pdf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rels" ContentType="application/vnd.openxmlformats-package.relationships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Default Extension="emf" ContentType="image/x-emf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Default Extension="jpeg" ContentType="image/jpeg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Layouts/slideLayout43.xml" ContentType="application/vnd.openxmlformats-officedocument.presentationml.slideLayout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4" r:id="rId2"/>
    <p:sldMasterId id="2147483688" r:id="rId3"/>
    <p:sldMasterId id="2147483700" r:id="rId4"/>
  </p:sldMasterIdLst>
  <p:notesMasterIdLst>
    <p:notesMasterId r:id="rId44"/>
  </p:notesMasterIdLst>
  <p:sldIdLst>
    <p:sldId id="256" r:id="rId5"/>
    <p:sldId id="293" r:id="rId6"/>
    <p:sldId id="298" r:id="rId7"/>
    <p:sldId id="297" r:id="rId8"/>
    <p:sldId id="300" r:id="rId9"/>
    <p:sldId id="295" r:id="rId10"/>
    <p:sldId id="296" r:id="rId11"/>
    <p:sldId id="311" r:id="rId12"/>
    <p:sldId id="299" r:id="rId13"/>
    <p:sldId id="301" r:id="rId14"/>
    <p:sldId id="290" r:id="rId15"/>
    <p:sldId id="268" r:id="rId16"/>
    <p:sldId id="266" r:id="rId17"/>
    <p:sldId id="309" r:id="rId18"/>
    <p:sldId id="314" r:id="rId19"/>
    <p:sldId id="313" r:id="rId20"/>
    <p:sldId id="258" r:id="rId21"/>
    <p:sldId id="259" r:id="rId22"/>
    <p:sldId id="263" r:id="rId23"/>
    <p:sldId id="260" r:id="rId24"/>
    <p:sldId id="264" r:id="rId25"/>
    <p:sldId id="261" r:id="rId26"/>
    <p:sldId id="262" r:id="rId27"/>
    <p:sldId id="315" r:id="rId28"/>
    <p:sldId id="316" r:id="rId29"/>
    <p:sldId id="317" r:id="rId30"/>
    <p:sldId id="318" r:id="rId31"/>
    <p:sldId id="320" r:id="rId32"/>
    <p:sldId id="319" r:id="rId33"/>
    <p:sldId id="312" r:id="rId34"/>
    <p:sldId id="283" r:id="rId35"/>
    <p:sldId id="284" r:id="rId36"/>
    <p:sldId id="276" r:id="rId37"/>
    <p:sldId id="282" r:id="rId38"/>
    <p:sldId id="280" r:id="rId39"/>
    <p:sldId id="277" r:id="rId40"/>
    <p:sldId id="278" r:id="rId41"/>
    <p:sldId id="279" r:id="rId42"/>
    <p:sldId id="28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9264" autoAdjust="0"/>
  </p:normalViewPr>
  <p:slideViewPr>
    <p:cSldViewPr snapToGrid="0" snapToObjects="1">
      <p:cViewPr>
        <p:scale>
          <a:sx n="90" d="100"/>
          <a:sy n="90" d="100"/>
        </p:scale>
        <p:origin x="-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FED8D-233F-CD45-850C-376C35D1CD65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E6C8A-96D1-3F4F-967D-75C3FF1A5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637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Motorway Incident Detection and Automatic </a:t>
            </a:r>
            <a:r>
              <a:rPr lang="en-US" dirty="0" err="1" smtClean="0"/>
              <a:t>Signalling</a:t>
            </a:r>
            <a:endParaRPr lang="en-US" dirty="0" smtClean="0"/>
          </a:p>
          <a:p>
            <a:r>
              <a:rPr lang="en-US" dirty="0" smtClean="0"/>
              <a:t>Used for active traffic management</a:t>
            </a:r>
            <a:r>
              <a:rPr lang="en-US" baseline="0" dirty="0" smtClean="0"/>
              <a:t> (variable speed limits)</a:t>
            </a:r>
            <a:endParaRPr lang="en-US" dirty="0" smtClean="0"/>
          </a:p>
          <a:p>
            <a:r>
              <a:rPr lang="en-US" dirty="0" smtClean="0"/>
              <a:t>M25, M42,</a:t>
            </a:r>
            <a:r>
              <a:rPr lang="en-US" baseline="0" dirty="0" smtClean="0"/>
              <a:t> Birmingham Box (M42, M5, M6) – high traffic </a:t>
            </a:r>
          </a:p>
          <a:p>
            <a:r>
              <a:rPr lang="en-US" baseline="0" dirty="0" smtClean="0"/>
              <a:t>~1000km as of 2006</a:t>
            </a:r>
          </a:p>
          <a:p>
            <a:endParaRPr lang="en-US" baseline="0" dirty="0" smtClean="0"/>
          </a:p>
          <a:p>
            <a:r>
              <a:rPr lang="en-US" baseline="0" dirty="0" smtClean="0"/>
              <a:t>Estimate average of 10E5 observations per hour (probably peaking at over 10E7 observations per hour)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E964-A823-724C-90CE-030C050B79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503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Figure shows M25 (M23 to M4 clockwise)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E6C8A-96D1-3F4F-967D-75C3FF1A57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634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STORES NO DATA!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E6C8A-96D1-3F4F-967D-75C3FF1A57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959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Stream</a:t>
            </a:r>
            <a:r>
              <a:rPr lang="en-US" baseline="0" dirty="0" smtClean="0"/>
              <a:t> reasoning as extension to DSMS – inferring new facts from what you already know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E6C8A-96D1-3F4F-967D-75C3FF1A57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214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rule: “IF</a:t>
            </a:r>
            <a:r>
              <a:rPr lang="en-US" baseline="0" dirty="0" smtClean="0"/>
              <a:t> this is true THEN this is also true”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entailment: the things that logically follow – the THEN 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E6C8A-96D1-3F4F-967D-75C3FF1A57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339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Lucida Sans" pitchFamily="16" charset="0"/>
              <a:ea typeface="ＭＳ Ｐゴシック" pitchFamily="16" charset="-128"/>
              <a:cs typeface="+mn-cs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pitchFamily="16" charset="-128"/>
              <a:cs typeface="+mn-cs"/>
            </a:endParaRPr>
          </a:p>
        </p:txBody>
      </p:sp>
      <p:pic>
        <p:nvPicPr>
          <p:cNvPr id="6" name="Picture 1038" descr="electro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694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893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314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9667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8197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Lucida Sans" pitchFamily="16" charset="0"/>
              <a:ea typeface="ＭＳ Ｐゴシック" pitchFamily="16" charset="-128"/>
              <a:cs typeface="+mn-cs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pitchFamily="16" charset="-128"/>
              <a:cs typeface="+mn-cs"/>
            </a:endParaRPr>
          </a:p>
        </p:txBody>
      </p:sp>
      <p:pic>
        <p:nvPicPr>
          <p:cNvPr id="6" name="Picture 1036" descr="electro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746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199E7-283A-A249-95FF-AC43D6C1FF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1996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817C1-9971-0942-862C-3C0324D0DD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1908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76A66-F685-4145-AE5F-BE091ECB90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8638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92B5C-9298-F546-AE29-D5C84B8FA9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7941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E0728-EB1F-9A45-8BD7-CC9C197FC1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392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972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D3A8F-4F2F-D043-A14C-6A5BCF5695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9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8BE0-EC42-3141-B21C-2AC5650EF8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9938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559BE-8515-4B40-BAD8-271A1BDEF6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3766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0EF7C-4337-A347-B2B0-1E983D9C69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830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282A6-6952-C242-84B2-9F756A5D14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2084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E0CE1-3C8C-2B43-AD1C-2FA41119F4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9667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2D475-320E-F245-8CA0-2D06524832E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8197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2441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0285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502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4111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7005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1874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9791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5807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2379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6411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0940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7683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1921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055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4296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2340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694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105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570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057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479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928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pitchFamily="16" charset="-128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Lucida Sans" pitchFamily="16" charset="0"/>
              <a:ea typeface="ＭＳ Ｐゴシック" pitchFamily="16" charset="-128"/>
              <a:cs typeface="+mn-cs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81" name="Picture 11" descr="electronic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fld id="{6520D1BE-9EF6-D147-9F21-B354CC0F81B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103" name="Picture 12" descr="electronic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12BED196-E68E-A741-AA2A-22F5E2A97E36}" type="datetimeFigureOut">
              <a:rPr lang="en-US" smtClean="0"/>
              <a:pPr/>
              <a:t>6/26/13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5F3C1B41-C751-1445-B81E-CE5B31814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Stream Reasoning with Linked Data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Open Data Open Day 2013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Sina</a:t>
            </a:r>
            <a:r>
              <a:rPr lang="en-US" dirty="0"/>
              <a:t> </a:t>
            </a:r>
            <a:r>
              <a:rPr lang="en-US" dirty="0" err="1" smtClean="0"/>
              <a:t>Samangooei</a:t>
            </a:r>
            <a:r>
              <a:rPr lang="en-US" dirty="0" smtClean="0"/>
              <a:t> &lt;</a:t>
            </a:r>
            <a:r>
              <a:rPr lang="en-US" dirty="0" err="1" smtClean="0"/>
              <a:t>ss@ecs</a:t>
            </a:r>
            <a:r>
              <a:rPr lang="en-US" dirty="0" smtClean="0"/>
              <a:t>&gt;, Nick Gibbins &lt;</a:t>
            </a:r>
            <a:r>
              <a:rPr lang="en-US" dirty="0" err="1" smtClean="0"/>
              <a:t>nmg@ecs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26 June 2013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82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DBMS to DSMS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Traditional </a:t>
            </a:r>
            <a:r>
              <a:rPr lang="en-US" b="1" dirty="0"/>
              <a:t>DBMS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“store now, query later”</a:t>
            </a:r>
          </a:p>
          <a:p>
            <a:pPr lvl="1"/>
            <a:r>
              <a:rPr lang="en-US" dirty="0"/>
              <a:t>Large static mainly </a:t>
            </a:r>
            <a:r>
              <a:rPr lang="en-US" b="1" dirty="0"/>
              <a:t>unchanging data</a:t>
            </a:r>
          </a:p>
          <a:p>
            <a:pPr lvl="1"/>
            <a:r>
              <a:rPr lang="en-US" dirty="0"/>
              <a:t>Queried </a:t>
            </a:r>
            <a:r>
              <a:rPr lang="en-US" b="1" dirty="0"/>
              <a:t>multiple times </a:t>
            </a:r>
            <a:r>
              <a:rPr lang="en-US" dirty="0"/>
              <a:t>depending on application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Traditional databases aren’t good for highly volatile data</a:t>
            </a:r>
          </a:p>
          <a:p>
            <a:pPr lvl="1"/>
            <a:r>
              <a:rPr lang="en-US" dirty="0" err="1" smtClean="0"/>
              <a:t>Optimisation</a:t>
            </a:r>
            <a:r>
              <a:rPr lang="en-US" dirty="0" smtClean="0"/>
              <a:t> based on </a:t>
            </a:r>
            <a:r>
              <a:rPr lang="en-US" dirty="0" err="1" smtClean="0"/>
              <a:t>amortised</a:t>
            </a:r>
            <a:r>
              <a:rPr lang="en-US" dirty="0" smtClean="0"/>
              <a:t> effort (indexes to improve queries)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1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 (DBMS)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147061" y="3314764"/>
            <a:ext cx="2849877" cy="71252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query processor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7" name="Can 6"/>
          <p:cNvSpPr/>
          <p:nvPr/>
        </p:nvSpPr>
        <p:spPr bwMode="auto">
          <a:xfrm>
            <a:off x="3503296" y="4817251"/>
            <a:ext cx="2137407" cy="1053290"/>
          </a:xfrm>
          <a:prstGeom prst="can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stored data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on disk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cxnSp>
        <p:nvCxnSpPr>
          <p:cNvPr id="9" name="Straight Connector 8"/>
          <p:cNvCxnSpPr>
            <a:stCxn id="6" idx="2"/>
            <a:endCxn id="7" idx="1"/>
          </p:cNvCxnSpPr>
          <p:nvPr/>
        </p:nvCxnSpPr>
        <p:spPr bwMode="auto">
          <a:xfrm>
            <a:off x="4572000" y="4027284"/>
            <a:ext cx="0" cy="7899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503296" y="2633224"/>
            <a:ext cx="0" cy="6815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610145" y="2633224"/>
            <a:ext cx="0" cy="6815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116010" y="2263892"/>
            <a:ext cx="774571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75733" y="2266309"/>
            <a:ext cx="868823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06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Stream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Deal with data streams!</a:t>
            </a:r>
          </a:p>
          <a:p>
            <a:pPr lvl="1">
              <a:buNone/>
            </a:pPr>
            <a:r>
              <a:rPr lang="en-US" b="1" dirty="0" smtClean="0"/>
              <a:t>Formally!</a:t>
            </a:r>
          </a:p>
          <a:p>
            <a:pPr marL="990600" lvl="2" indent="0">
              <a:buNone/>
            </a:pPr>
            <a:r>
              <a:rPr lang="en-US" i="1" dirty="0" smtClean="0"/>
              <a:t>“Data streams are </a:t>
            </a:r>
            <a:r>
              <a:rPr lang="en-US" b="1" i="1" dirty="0" smtClean="0"/>
              <a:t>unbounded </a:t>
            </a:r>
            <a:r>
              <a:rPr lang="en-US" i="1" dirty="0" smtClean="0"/>
              <a:t>sequences of time-varying data elements”</a:t>
            </a:r>
          </a:p>
          <a:p>
            <a:pPr marL="990600" lvl="2" indent="0">
              <a:buNone/>
            </a:pPr>
            <a:endParaRPr lang="en-US" i="1" dirty="0" smtClean="0"/>
          </a:p>
          <a:p>
            <a:pPr lvl="1">
              <a:buNone/>
            </a:pPr>
            <a:r>
              <a:rPr lang="en-US" b="1" dirty="0" smtClean="0"/>
              <a:t>Less Formally!</a:t>
            </a:r>
            <a:endParaRPr lang="en-US" b="1" dirty="0"/>
          </a:p>
          <a:p>
            <a:pPr lvl="2"/>
            <a:r>
              <a:rPr lang="en-US" dirty="0" smtClean="0"/>
              <a:t>An (almost) “continuous” flow of information</a:t>
            </a:r>
          </a:p>
          <a:p>
            <a:pPr lvl="2"/>
            <a:r>
              <a:rPr lang="en-US" dirty="0" smtClean="0"/>
              <a:t>With more recent information being “more relevant” because it describes the current state of things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Stream Management Systems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In a DSMS</a:t>
            </a:r>
          </a:p>
          <a:p>
            <a:pPr lvl="1"/>
            <a:r>
              <a:rPr lang="en-US" dirty="0" smtClean="0"/>
              <a:t>Knowledge is </a:t>
            </a:r>
            <a:r>
              <a:rPr lang="en-US" b="1" dirty="0" smtClean="0"/>
              <a:t>dynamic</a:t>
            </a:r>
          </a:p>
          <a:p>
            <a:pPr lvl="1"/>
            <a:r>
              <a:rPr lang="en-US" dirty="0" smtClean="0"/>
              <a:t>There are</a:t>
            </a:r>
            <a:r>
              <a:rPr lang="en-US" b="1" dirty="0" smtClean="0"/>
              <a:t> real time </a:t>
            </a:r>
            <a:r>
              <a:rPr lang="en-US" dirty="0" smtClean="0"/>
              <a:t>(real fast?) constraints</a:t>
            </a:r>
          </a:p>
          <a:p>
            <a:pPr>
              <a:buNone/>
            </a:pPr>
            <a:r>
              <a:rPr lang="en-US" dirty="0" smtClean="0"/>
              <a:t>Querying works on a </a:t>
            </a:r>
            <a:r>
              <a:rPr lang="en-US" b="1" dirty="0" smtClean="0"/>
              <a:t>push</a:t>
            </a:r>
            <a:r>
              <a:rPr lang="en-US" dirty="0" smtClean="0"/>
              <a:t> rather than </a:t>
            </a:r>
            <a:r>
              <a:rPr lang="en-US" b="1" dirty="0" smtClean="0"/>
              <a:t>pull</a:t>
            </a:r>
            <a:r>
              <a:rPr lang="en-US" dirty="0" smtClean="0"/>
              <a:t> mode</a:t>
            </a:r>
          </a:p>
          <a:p>
            <a:pPr lvl="1"/>
            <a:r>
              <a:rPr lang="en-US" dirty="0" smtClean="0"/>
              <a:t>i.e. queries constructed and fed data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Other considerations</a:t>
            </a:r>
          </a:p>
          <a:p>
            <a:pPr lvl="1"/>
            <a:r>
              <a:rPr lang="en-US" sz="2000" dirty="0" smtClean="0"/>
              <a:t>Parallelization/Distribution</a:t>
            </a:r>
          </a:p>
          <a:p>
            <a:pPr lvl="1"/>
            <a:r>
              <a:rPr lang="en-US" dirty="0" smtClean="0"/>
              <a:t>Windowing</a:t>
            </a:r>
          </a:p>
          <a:p>
            <a:pPr lvl="1"/>
            <a:r>
              <a:rPr lang="en-US" sz="2000" dirty="0" smtClean="0"/>
              <a:t>Static data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32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/>
          <p:cNvSpPr/>
          <p:nvPr/>
        </p:nvSpPr>
        <p:spPr>
          <a:xfrm>
            <a:off x="5996938" y="3488777"/>
            <a:ext cx="1600283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Georgia"/>
              <a:cs typeface="Georgia"/>
            </a:endParaRPr>
          </a:p>
        </p:txBody>
      </p:sp>
      <p:sp>
        <p:nvSpPr>
          <p:cNvPr id="25" name="Right Arrow 24"/>
          <p:cNvSpPr/>
          <p:nvPr/>
        </p:nvSpPr>
        <p:spPr>
          <a:xfrm rot="16200000">
            <a:off x="5213829" y="2793653"/>
            <a:ext cx="682221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Georgia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Stream Management System (DSMS)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147061" y="3314764"/>
            <a:ext cx="2849877" cy="71252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query processor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503296" y="2633224"/>
            <a:ext cx="0" cy="6815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841435" y="1989310"/>
            <a:ext cx="132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continuous </a:t>
            </a:r>
          </a:p>
          <a:p>
            <a:pPr algn="ctr"/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77625" y="198931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stream of </a:t>
            </a:r>
          </a:p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8275" y="3415207"/>
            <a:ext cx="989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streams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13912" y="3380953"/>
            <a:ext cx="989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streams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1546778" y="3488777"/>
            <a:ext cx="1600283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99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</a:t>
            </a:r>
            <a:br>
              <a:rPr lang="en-US" dirty="0" smtClean="0"/>
            </a:br>
            <a:r>
              <a:rPr lang="en-US" dirty="0" smtClean="0"/>
              <a:t>Reasoning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3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Linked Open Data builds on the Semantic Web</a:t>
            </a:r>
          </a:p>
          <a:p>
            <a:pPr lvl="1"/>
            <a:r>
              <a:rPr lang="en-US" dirty="0" smtClean="0"/>
              <a:t>Ontologies, inference,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(even if most people ignore it </a:t>
            </a:r>
            <a:r>
              <a:rPr lang="en-US" dirty="0" smtClean="0">
                <a:sym typeface="Wingdings"/>
              </a:rPr>
              <a:t>)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Stream Reasoning combines</a:t>
            </a:r>
          </a:p>
          <a:p>
            <a:pPr lvl="1"/>
            <a:r>
              <a:rPr lang="en-US" dirty="0" smtClean="0">
                <a:sym typeface="Wingdings"/>
              </a:rPr>
              <a:t>stream processing </a:t>
            </a:r>
          </a:p>
          <a:p>
            <a:pPr lvl="1"/>
            <a:r>
              <a:rPr lang="en-US" dirty="0" smtClean="0">
                <a:sym typeface="Wingdings"/>
              </a:rPr>
              <a:t>… and inference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8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Reasoning – Input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957993"/>
            <a:ext cx="6096000" cy="4343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rot="5400000">
            <a:off x="2984503" y="2857501"/>
            <a:ext cx="1015996" cy="7302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3748865" y="1722048"/>
            <a:ext cx="3109135" cy="198515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rPr>
              <a:t>Raw data</a:t>
            </a:r>
            <a:r>
              <a:rPr lang="en-US" b="1" dirty="0">
                <a:latin typeface="Lucida Sans" pitchFamily="16" charset="0"/>
                <a:ea typeface="ＭＳ Ｐゴシック" pitchFamily="16" charset="-128"/>
              </a:rPr>
              <a:t> </a:t>
            </a:r>
            <a:r>
              <a:rPr lang="en-US" b="1" dirty="0" smtClean="0">
                <a:latin typeface="Lucida Sans" pitchFamily="16" charset="0"/>
                <a:ea typeface="ＭＳ Ｐゴシック" pitchFamily="16" charset="-128"/>
              </a:rPr>
              <a:t>stream</a:t>
            </a:r>
            <a:endParaRPr kumimoji="0" lang="en-US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Think: 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b="1" i="1" dirty="0" smtClean="0">
                <a:latin typeface="Lucida Sans" pitchFamily="16" charset="0"/>
                <a:ea typeface="ＭＳ Ｐゴシック" pitchFamily="16" charset="-128"/>
              </a:rPr>
              <a:t>traffic</a:t>
            </a:r>
            <a:r>
              <a:rPr lang="en-US" i="1" dirty="0" smtClean="0">
                <a:latin typeface="Lucida Sans" pitchFamily="16" charset="0"/>
                <a:ea typeface="ＭＳ Ｐゴシック" pitchFamily="16" charset="-128"/>
              </a:rPr>
              <a:t> updates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b="1" i="1" dirty="0">
                <a:latin typeface="Lucida Sans" pitchFamily="16" charset="0"/>
                <a:ea typeface="ＭＳ Ｐゴシック" pitchFamily="16" charset="-128"/>
              </a:rPr>
              <a:t>w</a:t>
            </a:r>
            <a:r>
              <a:rPr lang="en-US" b="1" i="1" dirty="0" smtClean="0">
                <a:latin typeface="Lucida Sans" pitchFamily="16" charset="0"/>
                <a:ea typeface="ＭＳ Ｐゴシック" pitchFamily="16" charset="-128"/>
              </a:rPr>
              <a:t>eather</a:t>
            </a:r>
            <a:r>
              <a:rPr lang="en-US" i="1" dirty="0" smtClean="0">
                <a:latin typeface="Lucida Sans" pitchFamily="16" charset="0"/>
                <a:ea typeface="ＭＳ Ｐゴシック" pitchFamily="16" charset="-128"/>
              </a:rPr>
              <a:t> reports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b="1" i="1" dirty="0" smtClean="0">
                <a:latin typeface="Lucida Sans" pitchFamily="16" charset="0"/>
                <a:ea typeface="ＭＳ Ｐゴシック" pitchFamily="16" charset="-128"/>
              </a:rPr>
              <a:t>tweets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kumimoji="0" lang="en-US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rPr>
              <a:t>other </a:t>
            </a:r>
            <a:r>
              <a:rPr kumimoji="0" lang="en-US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rPr>
              <a:t>reasoners</a:t>
            </a:r>
            <a:endParaRPr kumimoji="0" lang="en-US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Lucida Sans" pitchFamily="16" charset="0"/>
                <a:ea typeface="ＭＳ Ｐゴシック" pitchFamily="16" charset="-128"/>
              </a:rPr>
              <a:t>(</a:t>
            </a: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could be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rPr>
              <a:t>triples)</a:t>
            </a:r>
            <a:endParaRPr lang="en-US" dirty="0" smtClean="0"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82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Reasoning </a:t>
            </a:r>
            <a:r>
              <a:rPr lang="en-US" dirty="0" smtClean="0"/>
              <a:t>– Query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953230"/>
            <a:ext cx="6096000" cy="4546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611531" y="1611783"/>
            <a:ext cx="3351039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The query is </a:t>
            </a:r>
            <a:r>
              <a:rPr lang="en-US" b="1" dirty="0" smtClean="0">
                <a:latin typeface="Lucida Sans" pitchFamily="16" charset="0"/>
                <a:ea typeface="ＭＳ Ｐゴシック" pitchFamily="16" charset="-128"/>
              </a:rPr>
              <a:t>registered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The stream </a:t>
            </a:r>
            <a:r>
              <a:rPr lang="en-US" b="1" dirty="0" smtClean="0">
                <a:latin typeface="Lucida Sans" pitchFamily="16" charset="0"/>
                <a:ea typeface="ＭＳ Ｐゴシック" pitchFamily="16" charset="-128"/>
              </a:rPr>
              <a:t>flows </a:t>
            </a: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through it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346095" y="2211947"/>
            <a:ext cx="882198" cy="41391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11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Reasoning </a:t>
            </a:r>
            <a:r>
              <a:rPr lang="en-US" dirty="0" smtClean="0"/>
              <a:t>– Query 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953230"/>
            <a:ext cx="6096000" cy="454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611531" y="5713549"/>
            <a:ext cx="3351039" cy="87716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When the query is </a:t>
            </a:r>
            <a:r>
              <a:rPr lang="en-US" b="1" dirty="0" smtClean="0">
                <a:latin typeface="Lucida Sans" pitchFamily="16" charset="0"/>
                <a:ea typeface="ＭＳ Ｐゴシック" pitchFamily="16" charset="-128"/>
              </a:rPr>
              <a:t>satisfied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another stream of </a:t>
            </a:r>
            <a:r>
              <a:rPr lang="en-US" b="1" dirty="0" smtClean="0">
                <a:latin typeface="Lucida Sans" pitchFamily="16" charset="0"/>
                <a:ea typeface="ＭＳ Ｐゴシック" pitchFamily="16" charset="-128"/>
              </a:rPr>
              <a:t>bindings</a:t>
            </a:r>
            <a:endParaRPr lang="en-US" dirty="0" smtClean="0">
              <a:latin typeface="Lucida Sans" pitchFamily="16" charset="0"/>
              <a:ea typeface="ＭＳ Ｐゴシック" pitchFamily="16" charset="-128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is created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5213049" y="5164665"/>
            <a:ext cx="1669142" cy="5488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7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streaming data?</a:t>
            </a:r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Stream Management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Stream Reasoning</a:t>
            </a:r>
          </a:p>
          <a:p>
            <a:r>
              <a:rPr lang="en-US" dirty="0" smtClean="0"/>
              <a:t>Example System (if we have time!)</a:t>
            </a:r>
          </a:p>
          <a:p>
            <a:endParaRPr lang="en-US" dirty="0"/>
          </a:p>
          <a:p>
            <a:r>
              <a:rPr lang="en-US" dirty="0"/>
              <a:t>Questions!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Reasoning </a:t>
            </a:r>
            <a:r>
              <a:rPr lang="en-US" dirty="0" smtClean="0"/>
              <a:t>– Rules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965325"/>
            <a:ext cx="8597900" cy="454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611531" y="1611783"/>
            <a:ext cx="3351039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Equivalent to a query, </a:t>
            </a:r>
            <a:r>
              <a:rPr lang="en-US" b="1" dirty="0" smtClean="0">
                <a:latin typeface="Lucida Sans" pitchFamily="16" charset="0"/>
                <a:ea typeface="ＭＳ Ｐゴシック" pitchFamily="16" charset="-128"/>
              </a:rPr>
              <a:t>rules</a:t>
            </a: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 are registered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6023429" y="2211947"/>
            <a:ext cx="204864" cy="5941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58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Reasoning </a:t>
            </a:r>
            <a:r>
              <a:rPr lang="en-US" dirty="0" smtClean="0"/>
              <a:t>– Entailments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965325"/>
            <a:ext cx="8597900" cy="454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611531" y="1965325"/>
            <a:ext cx="3351039" cy="3231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Entailments produced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 bwMode="auto">
          <a:xfrm>
            <a:off x="7287051" y="2288490"/>
            <a:ext cx="332949" cy="159408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06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Reasoning </a:t>
            </a:r>
            <a:r>
              <a:rPr lang="en-US" dirty="0" smtClean="0"/>
              <a:t>– Output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54" y="1963901"/>
            <a:ext cx="8597900" cy="459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381722" y="1746311"/>
            <a:ext cx="3351039" cy="87716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Query bindings might be stored in an </a:t>
            </a:r>
            <a:r>
              <a:rPr lang="en-US" b="1" dirty="0" smtClean="0">
                <a:latin typeface="Lucida Sans" pitchFamily="16" charset="0"/>
                <a:ea typeface="ＭＳ Ｐゴシック" pitchFamily="16" charset="-128"/>
              </a:rPr>
              <a:t>external store </a:t>
            </a: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and queried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 bwMode="auto">
          <a:xfrm>
            <a:off x="7057242" y="2623474"/>
            <a:ext cx="30568" cy="23839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19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Reasoning </a:t>
            </a:r>
            <a:r>
              <a:rPr lang="en-US" dirty="0" smtClean="0"/>
              <a:t>– Output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965325"/>
            <a:ext cx="8597900" cy="454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381722" y="1746311"/>
            <a:ext cx="3351039" cy="87716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… or in a store which is itself </a:t>
            </a:r>
            <a:r>
              <a:rPr lang="en-US" b="1" dirty="0" smtClean="0">
                <a:latin typeface="Lucida Sans" pitchFamily="16" charset="0"/>
                <a:ea typeface="ＭＳ Ｐゴシック" pitchFamily="16" charset="-128"/>
              </a:rPr>
              <a:t>windowed</a:t>
            </a: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, showing a </a:t>
            </a:r>
            <a:r>
              <a:rPr lang="en-US" b="1" dirty="0" smtClean="0">
                <a:latin typeface="Lucida Sans" pitchFamily="16" charset="0"/>
                <a:ea typeface="ＭＳ Ｐゴシック" pitchFamily="16" charset="-128"/>
              </a:rPr>
              <a:t>slice</a:t>
            </a: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 of query outputs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 bwMode="auto">
          <a:xfrm>
            <a:off x="7057242" y="2623474"/>
            <a:ext cx="30568" cy="23839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0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Twitter Language Monitoring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679" y="2319162"/>
            <a:ext cx="3843311" cy="2811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689" y="2739673"/>
            <a:ext cx="3843311" cy="2811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2693659"/>
            <a:ext cx="2857500" cy="28575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2723443" y="4219222"/>
            <a:ext cx="1456234" cy="1588"/>
          </a:xfrm>
          <a:prstGeom prst="straightConnector1">
            <a:avLst/>
          </a:prstGeom>
          <a:solidFill>
            <a:schemeClr val="accent1"/>
          </a:solidFill>
          <a:ln w="1111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wittersparqlstor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257299"/>
            <a:ext cx="9144000" cy="6461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Live Twitter monitoring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273247" y="5010835"/>
            <a:ext cx="3351039" cy="3231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Raw twitter API consumed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 bwMode="auto">
          <a:xfrm rot="16200000" flipV="1">
            <a:off x="2667828" y="3729896"/>
            <a:ext cx="886359" cy="16755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38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wittersparqlstor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257299"/>
            <a:ext cx="9144000" cy="6461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Live Twitter monitoring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446485" y="1746310"/>
            <a:ext cx="3351039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Raw tweets pre-processed and transformed to RDF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rot="5400000">
            <a:off x="3976146" y="2289189"/>
            <a:ext cx="1088574" cy="12031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82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wittersparqlstor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257299"/>
            <a:ext cx="9144000" cy="6461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Live Twitter monitoring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381723" y="1746310"/>
            <a:ext cx="3351039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RDF stream passed through registered queries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rot="5400000">
            <a:off x="6056526" y="2071475"/>
            <a:ext cx="725719" cy="12757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49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Twitter Monitoring – Example Query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76"/>
              </a:spcAft>
              <a:buNone/>
            </a:pPr>
            <a:r>
              <a:rPr lang="en-US" sz="2100">
                <a:latin typeface="Courier New"/>
                <a:cs typeface="Courier New"/>
              </a:rPr>
              <a:t>REGISTER QUERY Query1 AS</a:t>
            </a:r>
          </a:p>
          <a:p>
            <a:pPr>
              <a:spcAft>
                <a:spcPts val="576"/>
              </a:spcAft>
              <a:buNone/>
            </a:pPr>
            <a:r>
              <a:rPr lang="en-US" sz="2100">
                <a:latin typeface="Courier New"/>
                <a:cs typeface="Courier New"/>
              </a:rPr>
              <a:t>PREFIX foaf: …</a:t>
            </a:r>
          </a:p>
          <a:p>
            <a:pPr>
              <a:spcAft>
                <a:spcPts val="576"/>
              </a:spcAft>
              <a:buNone/>
            </a:pPr>
            <a:r>
              <a:rPr lang="en-US" sz="2100" b="1">
                <a:latin typeface="Courier New"/>
                <a:cs typeface="Courier New"/>
              </a:rPr>
              <a:t>select ?language (count(?post) as ?postCounts)</a:t>
            </a:r>
          </a:p>
          <a:p>
            <a:pPr>
              <a:spcAft>
                <a:spcPts val="576"/>
              </a:spcAft>
              <a:buNone/>
            </a:pPr>
            <a:r>
              <a:rPr lang="en-US" sz="2100">
                <a:latin typeface="Courier New"/>
                <a:cs typeface="Courier New"/>
              </a:rPr>
              <a:t>FROM STREAM &lt;stream://twitter_posts_rdf&gt; </a:t>
            </a:r>
          </a:p>
          <a:p>
            <a:pPr>
              <a:spcAft>
                <a:spcPts val="576"/>
              </a:spcAft>
              <a:buNone/>
            </a:pPr>
            <a:r>
              <a:rPr lang="en-US" sz="2100">
                <a:latin typeface="Courier New"/>
                <a:cs typeface="Courier New"/>
              </a:rPr>
              <a:t>[RANGE 1s STEP 100ms]</a:t>
            </a:r>
          </a:p>
          <a:p>
            <a:pPr>
              <a:spcAft>
                <a:spcPts val="576"/>
              </a:spcAft>
              <a:buNone/>
            </a:pPr>
            <a:r>
              <a:rPr lang="en-US" sz="2100">
                <a:latin typeface="Courier New"/>
                <a:cs typeface="Courier New"/>
              </a:rPr>
              <a:t>Where{	</a:t>
            </a:r>
          </a:p>
          <a:p>
            <a:pPr>
              <a:spcAft>
                <a:spcPts val="576"/>
              </a:spcAft>
              <a:buNone/>
            </a:pPr>
            <a:r>
              <a:rPr lang="en-US" sz="2100">
                <a:latin typeface="Courier New"/>
                <a:cs typeface="Courier New"/>
              </a:rPr>
              <a:t>	</a:t>
            </a:r>
            <a:r>
              <a:rPr lang="en-US" sz="2100">
                <a:latin typeface="Courier New"/>
                <a:cs typeface="Courier New"/>
              </a:rPr>
              <a:t>?post tma:langid ?langid .</a:t>
            </a:r>
          </a:p>
          <a:p>
            <a:pPr>
              <a:spcAft>
                <a:spcPts val="576"/>
              </a:spcAft>
              <a:buNone/>
            </a:pPr>
            <a:r>
              <a:rPr lang="en-US" sz="2100">
                <a:latin typeface="Courier New"/>
                <a:cs typeface="Courier New"/>
              </a:rPr>
              <a:t>	?langid tma:langid_language ?language.</a:t>
            </a:r>
          </a:p>
          <a:p>
            <a:pPr>
              <a:spcAft>
                <a:spcPts val="576"/>
              </a:spcAft>
              <a:buNone/>
            </a:pPr>
            <a:r>
              <a:rPr lang="en-US" sz="2100">
                <a:latin typeface="Courier New"/>
                <a:cs typeface="Courier New"/>
              </a:rPr>
              <a:t>}</a:t>
            </a:r>
          </a:p>
          <a:p>
            <a:pPr>
              <a:spcAft>
                <a:spcPts val="576"/>
              </a:spcAft>
              <a:buNone/>
            </a:pPr>
            <a:r>
              <a:rPr lang="en-US" sz="2100">
                <a:latin typeface="Courier New"/>
                <a:cs typeface="Courier New"/>
              </a:rPr>
              <a:t>GROUP BY ?language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wittersparqlstor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257299"/>
            <a:ext cx="9144000" cy="6461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Live Twitter monitoring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381723" y="1746310"/>
            <a:ext cx="3351039" cy="32316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Graphs updated in real time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rot="16200000" flipH="1">
            <a:off x="6813073" y="2313644"/>
            <a:ext cx="1002717" cy="5143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76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26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open data is largely dealt with statically</a:t>
            </a:r>
            <a:br>
              <a:rPr lang="en-US" dirty="0" smtClean="0"/>
            </a:br>
            <a:r>
              <a:rPr lang="en-US" dirty="0" smtClean="0"/>
              <a:t>(even when it’s volatile)</a:t>
            </a:r>
          </a:p>
          <a:p>
            <a:r>
              <a:rPr lang="en-US" dirty="0" smtClean="0"/>
              <a:t>Traditional DBMS approach is problematic for highly volatile data</a:t>
            </a:r>
          </a:p>
          <a:p>
            <a:r>
              <a:rPr lang="en-US" dirty="0" err="1" smtClean="0"/>
              <a:t>DSMSes</a:t>
            </a:r>
            <a:r>
              <a:rPr lang="en-US" dirty="0" smtClean="0"/>
              <a:t> bridge this gap by applying queries directly to streams</a:t>
            </a:r>
          </a:p>
          <a:p>
            <a:r>
              <a:rPr lang="en-US" dirty="0" smtClean="0"/>
              <a:t>Stream reasoning combines linked data (and the Semantic Web) with DSMS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31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dirty="0" smtClean="0"/>
              <a:t>Example System</a:t>
            </a:r>
            <a:endParaRPr lang="en-US" sz="5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System: </a:t>
            </a:r>
            <a:r>
              <a:rPr lang="en-US" dirty="0" smtClean="0"/>
              <a:t>C-SPARQL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C-SPARQL is a </a:t>
            </a:r>
            <a:r>
              <a:rPr lang="en-US" dirty="0" smtClean="0"/>
              <a:t>extension </a:t>
            </a:r>
            <a:r>
              <a:rPr lang="en-US" dirty="0"/>
              <a:t>to SPARQL which supports streams</a:t>
            </a:r>
          </a:p>
          <a:p>
            <a:r>
              <a:rPr lang="en-US" dirty="0" smtClean="0"/>
              <a:t>Extensions </a:t>
            </a:r>
            <a:r>
              <a:rPr lang="en-US" dirty="0"/>
              <a:t>supporting:</a:t>
            </a:r>
          </a:p>
          <a:p>
            <a:pPr lvl="1"/>
            <a:r>
              <a:rPr lang="en-US" dirty="0"/>
              <a:t>Query </a:t>
            </a:r>
            <a:r>
              <a:rPr lang="en-US" b="1" dirty="0"/>
              <a:t>registration</a:t>
            </a:r>
          </a:p>
          <a:p>
            <a:pPr lvl="1"/>
            <a:r>
              <a:rPr lang="en-US" dirty="0"/>
              <a:t>Stream </a:t>
            </a:r>
            <a:r>
              <a:rPr lang="en-US" b="1" dirty="0" smtClean="0"/>
              <a:t>definition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windowing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Logical windows (time, window overlap etc.)</a:t>
            </a:r>
          </a:p>
          <a:p>
            <a:pPr lvl="2"/>
            <a:r>
              <a:rPr lang="en-US" dirty="0"/>
              <a:t>Physical windows (number of triples)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Custom aggregation </a:t>
            </a:r>
            <a:r>
              <a:rPr lang="en-US" dirty="0" smtClean="0"/>
              <a:t>primitives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pitchFamily="8" charset="-128"/>
              </a:rPr>
              <a:t/>
            </a:r>
            <a:br>
              <a:rPr lang="en-US" sz="3600">
                <a:ea typeface="ＭＳ Ｐゴシック" pitchFamily="8" charset="-128"/>
              </a:rPr>
            </a:br>
            <a:r>
              <a:rPr lang="en-US">
                <a:ea typeface="ＭＳ Ｐゴシック" pitchFamily="8" charset="-128"/>
              </a:rPr>
              <a:t>An Simple Example of C-SPARQL Query</a:t>
            </a:r>
          </a:p>
        </p:txBody>
      </p:sp>
      <p:sp>
        <p:nvSpPr>
          <p:cNvPr id="1669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9013" y="6019800"/>
            <a:ext cx="2895600" cy="457200"/>
          </a:xfrm>
          <a:noFill/>
          <a:ln/>
        </p:spPr>
        <p:txBody>
          <a:bodyPr/>
          <a:lstStyle/>
          <a:p>
            <a:r>
              <a:rPr lang="en-US"/>
              <a:t>NeFoRS'10 @ ESWC 2010, Heraklion, Greece, May 31st, 2010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957263"/>
            <a:ext cx="8297863" cy="5349875"/>
          </a:xfrm>
        </p:spPr>
        <p:txBody>
          <a:bodyPr>
            <a:noAutofit/>
          </a:bodyPr>
          <a:lstStyle/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REGISTER QUERY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WhatMyFriendsVisitedInTheLastHour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AS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&lt;http://rdfs.org/sioc/ns#&gt;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&lt;http://xmlns.com/foaf/0.1/&gt;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glue: &lt;http://c-sparql.cefriel.it/sdow-demo/&gt;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SELECT DISTINCT ?friend ?topic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FROM &lt;http://c-sparql.cefriel.it/sdow-demo/glueusers.rdf&gt;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FROM STREAM 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&lt;http://c-sparql.cefriel.it/sdow-demo/interactions.trdf&gt;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[ RANGE 60m STEP 5m ]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WHERE { glue:id1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foaf:knows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sioc:has_creator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rdf:type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sioc:Post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sioc:topic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?topic . }</a:t>
            </a:r>
            <a:endParaRPr lang="en-US" sz="1800" kern="1200" dirty="0">
              <a:latin typeface="Courier New" pitchFamily="49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pitchFamily="8" charset="-128"/>
              </a:rPr>
              <a:t/>
            </a:r>
            <a:br>
              <a:rPr lang="en-US" sz="3600">
                <a:ea typeface="ＭＳ Ｐゴシック" pitchFamily="8" charset="-128"/>
              </a:rPr>
            </a:br>
            <a:r>
              <a:rPr lang="en-US">
                <a:ea typeface="ＭＳ Ｐゴシック" pitchFamily="8" charset="-128"/>
              </a:rPr>
              <a:t>An Simple Example of C-SPARQL Query</a:t>
            </a:r>
          </a:p>
        </p:txBody>
      </p:sp>
      <p:sp>
        <p:nvSpPr>
          <p:cNvPr id="1669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9013" y="6019800"/>
            <a:ext cx="2895600" cy="457200"/>
          </a:xfrm>
          <a:noFill/>
          <a:ln/>
        </p:spPr>
        <p:txBody>
          <a:bodyPr/>
          <a:lstStyle/>
          <a:p>
            <a:r>
              <a:rPr lang="en-US"/>
              <a:t>NeFoRS'10 @ ESWC 2010, Heraklion, Greece, May 31st, 2010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957263"/>
            <a:ext cx="8297863" cy="5349875"/>
          </a:xfrm>
        </p:spPr>
        <p:txBody>
          <a:bodyPr>
            <a:noAutofit/>
          </a:bodyPr>
          <a:lstStyle/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REGISTER QUERY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WhatMyFriendsVisitedInTheLastHour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AS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&lt;http://rdfs.org/sioc/ns#&gt;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&lt;http://xmlns.com/foaf/0.1/&gt;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glue: &lt;http://c-sparql.cefriel.it/sdow-demo/&gt;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SELECT DISTINCT ?friend ?topic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FROM &lt;http://c-sparql.cefriel.it/sdow-demo/glueusers.rdf&gt;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FROM STREAM 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&lt;http://c-sparql.cefriel.it/sdow-demo/interactions.trdf&gt;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[ RANGE 60m STEP 5m ]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WHERE { glue:id1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foaf:knows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sioc:has_creator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rdf:type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sioc:Post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sioc:topic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?topic . }</a:t>
            </a:r>
            <a:endParaRPr lang="en-US" sz="1800" kern="12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91050" y="1611313"/>
            <a:ext cx="2857500" cy="676275"/>
          </a:xfrm>
          <a:prstGeom prst="wedgeRoundRectCallout">
            <a:avLst>
              <a:gd name="adj1" fmla="val -109764"/>
              <a:gd name="adj2" fmla="val 7090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sz="1600" b="1">
                <a:solidFill>
                  <a:srgbClr val="C00000"/>
                </a:solidFill>
                <a:ea typeface="ＭＳ Ｐゴシック" pitchFamily="8" charset="-128"/>
                <a:cs typeface="ＭＳ Ｐゴシック" pitchFamily="8" charset="-128"/>
              </a:rPr>
              <a:t>Query registration</a:t>
            </a:r>
          </a:p>
          <a:p>
            <a:pPr>
              <a:buFontTx/>
              <a:buNone/>
            </a:pPr>
            <a:r>
              <a:rPr lang="it-IT" sz="1600" b="1">
                <a:solidFill>
                  <a:srgbClr val="C00000"/>
                </a:solidFill>
                <a:ea typeface="ＭＳ Ｐゴシック" pitchFamily="8" charset="-128"/>
                <a:cs typeface="ＭＳ Ｐゴシック" pitchFamily="8" charset="-128"/>
              </a:rPr>
              <a:t>(for </a:t>
            </a:r>
            <a:r>
              <a:rPr lang="en-US" sz="1600" b="1">
                <a:solidFill>
                  <a:srgbClr val="C00000"/>
                </a:solidFill>
                <a:ea typeface="ＭＳ Ｐゴシック" pitchFamily="8" charset="-128"/>
                <a:cs typeface="ＭＳ Ｐゴシック" pitchFamily="8" charset="-128"/>
              </a:rPr>
              <a:t>continuous</a:t>
            </a:r>
            <a:r>
              <a:rPr lang="it-IT" sz="1600" b="1">
                <a:solidFill>
                  <a:srgbClr val="C00000"/>
                </a:solidFill>
                <a:ea typeface="ＭＳ Ｐゴシック" pitchFamily="8" charset="-128"/>
                <a:cs typeface="ＭＳ Ｐゴシック" pitchFamily="8" charset="-128"/>
              </a:rPr>
              <a:t> execution)</a:t>
            </a:r>
            <a:endParaRPr lang="en-US" sz="1600" b="1">
              <a:solidFill>
                <a:srgbClr val="C00000"/>
              </a:solidFill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pitchFamily="8" charset="-128"/>
              </a:rPr>
              <a:t/>
            </a:r>
            <a:br>
              <a:rPr lang="en-US" sz="3600">
                <a:ea typeface="ＭＳ Ｐゴシック" pitchFamily="8" charset="-128"/>
              </a:rPr>
            </a:br>
            <a:r>
              <a:rPr lang="en-US">
                <a:ea typeface="ＭＳ Ｐゴシック" pitchFamily="8" charset="-128"/>
              </a:rPr>
              <a:t>An Simple Example of C-SPARQL Query</a:t>
            </a:r>
          </a:p>
        </p:txBody>
      </p:sp>
      <p:sp>
        <p:nvSpPr>
          <p:cNvPr id="1669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9013" y="6019800"/>
            <a:ext cx="2895600" cy="457200"/>
          </a:xfrm>
          <a:noFill/>
          <a:ln/>
        </p:spPr>
        <p:txBody>
          <a:bodyPr/>
          <a:lstStyle/>
          <a:p>
            <a:r>
              <a:rPr lang="en-US"/>
              <a:t>NeFoRS'10 @ ESWC 2010, Heraklion, Greece, May 31st, 2010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957263"/>
            <a:ext cx="8297863" cy="5349875"/>
          </a:xfrm>
        </p:spPr>
        <p:txBody>
          <a:bodyPr>
            <a:noAutofit/>
          </a:bodyPr>
          <a:lstStyle/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REGISTER QUERY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WhatMyFriendsVisitedInTheLastHour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AS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&lt;http://rdfs.org/sioc/ns#&gt;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&lt;http://xmlns.com/foaf/0.1/&gt;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glue: &lt;http://c-sparql.cefriel.it/sdow-demo/&gt;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SELECT DISTINCT ?friend ?topic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FROM &lt;http://c-sparql.cefriel.it/sdow-demo/glueusers.rdf&gt;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FROM STREAM 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&lt;http://c-sparql.cefriel.it/sdow-demo/interactions.trdf&gt;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[ RANGE 60m STEP 5m ]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WHERE { glue:id1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foaf:knows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sioc:has_creator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rdf:type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sioc:Post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sioc:topic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?topic . }</a:t>
            </a:r>
            <a:endParaRPr lang="en-US" sz="1800" kern="12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81335" y="3121630"/>
            <a:ext cx="2857500" cy="676275"/>
          </a:xfrm>
          <a:prstGeom prst="wedgeRoundRectCallout">
            <a:avLst>
              <a:gd name="adj1" fmla="val -109764"/>
              <a:gd name="adj2" fmla="val 7090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GB" sz="1600" b="1">
                <a:solidFill>
                  <a:srgbClr val="C00000"/>
                </a:solidFill>
                <a:ea typeface="ＭＳ Ｐゴシック" pitchFamily="8" charset="-128"/>
                <a:cs typeface="ＭＳ Ｐゴシック" pitchFamily="8" charset="-128"/>
              </a:rPr>
              <a:t>FROM static data clause</a:t>
            </a:r>
            <a:endParaRPr lang="en-US" sz="1600" b="1">
              <a:solidFill>
                <a:srgbClr val="C00000"/>
              </a:solidFill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pitchFamily="8" charset="-128"/>
              </a:rPr>
              <a:t/>
            </a:r>
            <a:br>
              <a:rPr lang="en-US" sz="3600">
                <a:ea typeface="ＭＳ Ｐゴシック" pitchFamily="8" charset="-128"/>
              </a:rPr>
            </a:br>
            <a:r>
              <a:rPr lang="en-US">
                <a:ea typeface="ＭＳ Ｐゴシック" pitchFamily="8" charset="-128"/>
              </a:rPr>
              <a:t>An Simple Example of C-SPARQL Query</a:t>
            </a:r>
          </a:p>
        </p:txBody>
      </p:sp>
      <p:sp>
        <p:nvSpPr>
          <p:cNvPr id="1669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9013" y="6019800"/>
            <a:ext cx="2895600" cy="457200"/>
          </a:xfrm>
          <a:noFill/>
          <a:ln/>
        </p:spPr>
        <p:txBody>
          <a:bodyPr/>
          <a:lstStyle/>
          <a:p>
            <a:r>
              <a:rPr lang="en-US"/>
              <a:t>NeFoRS'10 @ ESWC 2010, Heraklion, Greece, May 31st, 2010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957263"/>
            <a:ext cx="8297863" cy="5349875"/>
          </a:xfrm>
        </p:spPr>
        <p:txBody>
          <a:bodyPr>
            <a:noAutofit/>
          </a:bodyPr>
          <a:lstStyle/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REGISTER QUERY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WhatMyFriendsVisitedInTheLastHour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AS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&lt;http://rdfs.org/sioc/ns#&gt;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&lt;http://xmlns.com/foaf/0.1/&gt;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glue: &lt;http://c-sparql.cefriel.it/sdow-demo/&gt;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SELECT DISTINCT ?friend ?topic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FROM &lt;http://c-sparql.cefriel.it/sdow-demo/glueusers.rdf&gt;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FROM STREAM 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&lt;http://c-sparql.cefriel.it/sdow-demo/interactions.trdf&gt;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[ RANGE 60m STEP 5m ]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WHERE { glue:id1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foaf:knows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sioc:has_creator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rdf:type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sioc:Post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sioc:topic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?topic . }</a:t>
            </a:r>
            <a:endParaRPr lang="en-US" sz="1800" kern="12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439078" y="3430588"/>
            <a:ext cx="2857500" cy="379412"/>
          </a:xfrm>
          <a:prstGeom prst="wedgeRoundRectCallout">
            <a:avLst>
              <a:gd name="adj1" fmla="val -111982"/>
              <a:gd name="adj2" fmla="val 18567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r>
              <a:rPr lang="it-IT" sz="1600" b="1" dirty="0">
                <a:solidFill>
                  <a:srgbClr val="C00000"/>
                </a:solidFill>
              </a:rPr>
              <a:t>FROM STREAM </a:t>
            </a:r>
            <a:r>
              <a:rPr lang="en-US" sz="1600" b="1" dirty="0">
                <a:solidFill>
                  <a:srgbClr val="C00000"/>
                </a:solidFill>
              </a:rPr>
              <a:t>clause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pitchFamily="8" charset="-128"/>
              </a:rPr>
              <a:t/>
            </a:r>
            <a:br>
              <a:rPr lang="en-US" sz="3600">
                <a:ea typeface="ＭＳ Ｐゴシック" pitchFamily="8" charset="-128"/>
              </a:rPr>
            </a:br>
            <a:r>
              <a:rPr lang="en-US">
                <a:ea typeface="ＭＳ Ｐゴシック" pitchFamily="8" charset="-128"/>
              </a:rPr>
              <a:t>An Simple Example of C-SPARQL Query</a:t>
            </a:r>
          </a:p>
        </p:txBody>
      </p:sp>
      <p:sp>
        <p:nvSpPr>
          <p:cNvPr id="1669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9013" y="6019800"/>
            <a:ext cx="2895600" cy="457200"/>
          </a:xfrm>
          <a:noFill/>
          <a:ln/>
        </p:spPr>
        <p:txBody>
          <a:bodyPr/>
          <a:lstStyle/>
          <a:p>
            <a:r>
              <a:rPr lang="en-US"/>
              <a:t>NeFoRS'10 @ ESWC 2010, Heraklion, Greece, May 31st, 2010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957263"/>
            <a:ext cx="8297863" cy="5349875"/>
          </a:xfrm>
        </p:spPr>
        <p:txBody>
          <a:bodyPr>
            <a:noAutofit/>
          </a:bodyPr>
          <a:lstStyle/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REGISTER QUERY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WhatMyFriendsVisitedInTheLastHour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AS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&lt;http://rdfs.org/sioc/ns#&gt;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&lt;http://xmlns.com/foaf/0.1/&gt;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glue: &lt;http://c-sparql.cefriel.it/sdow-demo/&gt;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SELECT DISTINCT ?friend ?topic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FROM &lt;http://c-sparql.cefriel.it/sdow-demo/glueusers.rdf&gt;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FROM STREAM 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&lt;http://c-sparql.cefriel.it/sdow-demo/interactions.trdf&gt;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[ RANGE 60m STEP 5m ]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WHERE { glue:id1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foaf:knows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sioc:has_creator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rdf:type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sioc:Post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sioc:topic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?topic . }</a:t>
            </a:r>
            <a:endParaRPr lang="en-US" sz="1800" kern="12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656931" y="4500563"/>
            <a:ext cx="1512888" cy="379412"/>
          </a:xfrm>
          <a:prstGeom prst="wedgeRoundRectCallout">
            <a:avLst>
              <a:gd name="adj1" fmla="val -169139"/>
              <a:gd name="adj2" fmla="val 5895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sz="1600" b="1">
                <a:solidFill>
                  <a:srgbClr val="C00000"/>
                </a:solidFill>
                <a:ea typeface="ＭＳ Ｐゴシック" pitchFamily="8" charset="-128"/>
                <a:cs typeface="ＭＳ Ｐゴシック" pitchFamily="8" charset="-128"/>
              </a:rPr>
              <a:t>WINDOW</a:t>
            </a:r>
            <a:endParaRPr lang="en-US" sz="1600" b="1">
              <a:solidFill>
                <a:srgbClr val="C00000"/>
              </a:solidFill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pitchFamily="8" charset="-128"/>
              </a:rPr>
              <a:t/>
            </a:r>
            <a:br>
              <a:rPr lang="en-US" sz="3600">
                <a:ea typeface="ＭＳ Ｐゴシック" pitchFamily="8" charset="-128"/>
              </a:rPr>
            </a:br>
            <a:r>
              <a:rPr lang="en-US">
                <a:ea typeface="ＭＳ Ｐゴシック" pitchFamily="8" charset="-128"/>
              </a:rPr>
              <a:t>An Simple Example of C-SPARQL Query</a:t>
            </a:r>
          </a:p>
        </p:txBody>
      </p:sp>
      <p:sp>
        <p:nvSpPr>
          <p:cNvPr id="1669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9013" y="6019800"/>
            <a:ext cx="2895600" cy="457200"/>
          </a:xfrm>
          <a:noFill/>
          <a:ln/>
        </p:spPr>
        <p:txBody>
          <a:bodyPr/>
          <a:lstStyle/>
          <a:p>
            <a:r>
              <a:rPr lang="en-US"/>
              <a:t>NeFoRS'10 @ ESWC 2010, Heraklion, Greece, May 31st, 2010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957263"/>
            <a:ext cx="8297863" cy="5349875"/>
          </a:xfrm>
        </p:spPr>
        <p:txBody>
          <a:bodyPr>
            <a:noAutofit/>
          </a:bodyPr>
          <a:lstStyle/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REGISTER QUERY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WhatMyFriendsVisitedInTheLastHour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AS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&lt;http://rdfs.org/sioc/ns#&gt;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&lt;http://xmlns.com/foaf/0.1/&gt;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glue: &lt;http://c-sparql.cefriel.it/sdow-demo/&gt;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SELECT DISTINCT ?friend ?topic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FROM &lt;http://c-sparql.cefriel.it/sdow-demo/glueusers.rdf&gt;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FROM STREAM 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&lt;http://c-sparql.cefriel.it/sdow-demo/interactions.trdf&gt;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[ RANGE 60m STEP 5m ]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WHERE { glue:id1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foaf:knows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sioc:has_creator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rdf:type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sioc:Post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sioc:topic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?topic . }</a:t>
            </a:r>
            <a:endParaRPr lang="en-US" sz="1800" kern="12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656931" y="5448300"/>
            <a:ext cx="1571625" cy="571500"/>
          </a:xfrm>
          <a:prstGeom prst="wedgeRoundRectCallout">
            <a:avLst>
              <a:gd name="adj1" fmla="val -99621"/>
              <a:gd name="adj2" fmla="val -9567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sz="1600" b="1">
                <a:solidFill>
                  <a:srgbClr val="C00000"/>
                </a:solidFill>
                <a:ea typeface="ＭＳ Ｐゴシック" pitchFamily="8" charset="-128"/>
                <a:cs typeface="ＭＳ Ｐゴシック" pitchFamily="8" charset="-128"/>
              </a:rPr>
              <a:t>Triples from a graph</a:t>
            </a:r>
            <a:endParaRPr lang="en-US" sz="1600" b="1">
              <a:solidFill>
                <a:srgbClr val="C00000"/>
              </a:solidFill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pitchFamily="8" charset="-128"/>
              </a:rPr>
              <a:t/>
            </a:r>
            <a:br>
              <a:rPr lang="en-US" sz="3600">
                <a:ea typeface="ＭＳ Ｐゴシック" pitchFamily="8" charset="-128"/>
              </a:rPr>
            </a:br>
            <a:r>
              <a:rPr lang="en-US">
                <a:ea typeface="ＭＳ Ｐゴシック" pitchFamily="8" charset="-128"/>
              </a:rPr>
              <a:t>An Simple Example of C-SPARQL Query</a:t>
            </a:r>
          </a:p>
        </p:txBody>
      </p:sp>
      <p:sp>
        <p:nvSpPr>
          <p:cNvPr id="1669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9013" y="6019800"/>
            <a:ext cx="2895600" cy="457200"/>
          </a:xfrm>
          <a:noFill/>
          <a:ln/>
        </p:spPr>
        <p:txBody>
          <a:bodyPr/>
          <a:lstStyle/>
          <a:p>
            <a:r>
              <a:rPr lang="en-US"/>
              <a:t>NeFoRS'10 @ ESWC 2010, Heraklion, Greece, May 31st, 2010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957263"/>
            <a:ext cx="8297863" cy="5349875"/>
          </a:xfrm>
        </p:spPr>
        <p:txBody>
          <a:bodyPr>
            <a:noAutofit/>
          </a:bodyPr>
          <a:lstStyle/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endParaRPr lang="en-US" sz="1800" b="1" kern="1200" dirty="0" smtClean="0">
              <a:latin typeface="Courier New" pitchFamily="49" charset="0"/>
              <a:ea typeface="+mn-ea"/>
              <a:cs typeface="+mn-cs"/>
            </a:endParaRP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REGISTER QUERY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WhatMyFriendsVisitedInTheLastHour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AS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&lt;http://rdfs.org/sioc/ns#&gt;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: &lt;http://xmlns.com/foaf/0.1/&gt;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PREFIX glue: &lt;http://c-sparql.cefriel.it/sdow-demo/&gt;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SELECT DISTINCT ?friend ?topic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FROM &lt;http://c-sparql.cefriel.it/sdow-demo/glueusers.rdf&gt;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FROM STREAM 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&lt;http://c-sparql.cefriel.it/sdow-demo/interactions.trdf&gt;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b="1" kern="1200" dirty="0" smtClean="0">
                <a:latin typeface="Courier New" pitchFamily="49" charset="0"/>
                <a:ea typeface="+mn-ea"/>
                <a:cs typeface="+mn-cs"/>
              </a:rPr>
              <a:t>[ RANGE 60m STEP 5m ]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WHERE { glue:id1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foaf:knows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sioc:has_creator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?friend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rdf:type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sioc:Post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.</a:t>
            </a:r>
          </a:p>
          <a:p>
            <a:pPr>
              <a:spcAft>
                <a:spcPts val="312"/>
              </a:spcAft>
              <a:buFontTx/>
              <a:buNone/>
              <a:defRPr/>
            </a:pP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?post </a:t>
            </a:r>
            <a:r>
              <a:rPr lang="en-US" sz="1800" kern="1200" dirty="0" err="1" smtClean="0">
                <a:latin typeface="Courier New" pitchFamily="49" charset="0"/>
                <a:ea typeface="+mn-ea"/>
                <a:cs typeface="+mn-cs"/>
              </a:rPr>
              <a:t>sioc:topic</a:t>
            </a:r>
            <a:r>
              <a:rPr lang="en-US" sz="1800" kern="1200" dirty="0" smtClean="0">
                <a:latin typeface="Courier New" pitchFamily="49" charset="0"/>
                <a:ea typeface="+mn-ea"/>
                <a:cs typeface="+mn-cs"/>
              </a:rPr>
              <a:t> ?topic . }</a:t>
            </a:r>
            <a:endParaRPr lang="en-US" sz="1800" kern="12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478212" y="5949950"/>
            <a:ext cx="2357437" cy="714375"/>
          </a:xfrm>
          <a:prstGeom prst="wedgeRoundRectCallout">
            <a:avLst>
              <a:gd name="adj1" fmla="val -87406"/>
              <a:gd name="adj2" fmla="val -1629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sz="1600" b="1">
                <a:solidFill>
                  <a:srgbClr val="C00000"/>
                </a:solidFill>
                <a:ea typeface="ＭＳ Ｐゴシック" pitchFamily="8" charset="-128"/>
                <a:cs typeface="ＭＳ Ｐゴシック" pitchFamily="8" charset="-128"/>
              </a:rPr>
              <a:t>Combined with triples from a stream</a:t>
            </a:r>
            <a:endParaRPr lang="en-US" sz="1600" b="1">
              <a:solidFill>
                <a:srgbClr val="C00000"/>
              </a:solidFill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Southampton Open Data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692000"/>
            <a:ext cx="4248000" cy="4469088"/>
          </a:xfrm>
        </p:spPr>
        <p:txBody>
          <a:bodyPr/>
          <a:lstStyle/>
          <a:p>
            <a:r>
              <a:rPr lang="en-US" dirty="0" err="1" smtClean="0"/>
              <a:t>Organisation</a:t>
            </a:r>
            <a:endParaRPr lang="en-US" dirty="0" smtClean="0"/>
          </a:p>
          <a:p>
            <a:r>
              <a:rPr lang="en-US" dirty="0" smtClean="0"/>
              <a:t>Academic </a:t>
            </a:r>
            <a:r>
              <a:rPr lang="en-US" dirty="0" err="1" smtClean="0"/>
              <a:t>Programmes</a:t>
            </a:r>
            <a:endParaRPr lang="en-US" dirty="0" smtClean="0"/>
          </a:p>
          <a:p>
            <a:r>
              <a:rPr lang="en-US" dirty="0" smtClean="0"/>
              <a:t>Events</a:t>
            </a:r>
          </a:p>
          <a:p>
            <a:r>
              <a:rPr lang="en-US" dirty="0" err="1" smtClean="0"/>
              <a:t>iSolutions</a:t>
            </a:r>
            <a:r>
              <a:rPr lang="en-US" dirty="0" smtClean="0"/>
              <a:t> Workstations</a:t>
            </a:r>
          </a:p>
          <a:p>
            <a:r>
              <a:rPr lang="en-US" dirty="0" smtClean="0"/>
              <a:t>Bus Information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23555" y="1678001"/>
            <a:ext cx="2224053" cy="2972109"/>
            <a:chOff x="5023555" y="1678001"/>
            <a:chExt cx="2224053" cy="2972109"/>
          </a:xfrm>
        </p:grpSpPr>
        <p:sp>
          <p:nvSpPr>
            <p:cNvPr id="5" name="Up-Down Arrow 4"/>
            <p:cNvSpPr/>
            <p:nvPr/>
          </p:nvSpPr>
          <p:spPr bwMode="auto">
            <a:xfrm>
              <a:off x="5023555" y="1692000"/>
              <a:ext cx="917222" cy="2681111"/>
            </a:xfrm>
            <a:prstGeom prst="upDownArrow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67778" y="1678001"/>
              <a:ext cx="915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static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67778" y="4188445"/>
              <a:ext cx="1179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volatile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Sensor networks</a:t>
            </a:r>
          </a:p>
          <a:p>
            <a:pPr lvl="1"/>
            <a:r>
              <a:rPr lang="en-US" dirty="0" smtClean="0"/>
              <a:t>Smart energy</a:t>
            </a:r>
          </a:p>
          <a:p>
            <a:pPr lvl="1"/>
            <a:r>
              <a:rPr lang="en-US" dirty="0" smtClean="0"/>
              <a:t>Traffic management</a:t>
            </a:r>
          </a:p>
          <a:p>
            <a:pPr lvl="1"/>
            <a:r>
              <a:rPr lang="en-US" dirty="0" smtClean="0"/>
              <a:t>Environmental sensing</a:t>
            </a:r>
          </a:p>
          <a:p>
            <a:pPr marL="0" indent="0">
              <a:buNone/>
            </a:pPr>
            <a:r>
              <a:rPr lang="en-US" dirty="0" smtClean="0"/>
              <a:t>Social networking and </a:t>
            </a:r>
            <a:r>
              <a:rPr lang="en-US" dirty="0" err="1" smtClean="0"/>
              <a:t>microblogging</a:t>
            </a:r>
            <a:endParaRPr lang="en-US" dirty="0" smtClean="0"/>
          </a:p>
          <a:p>
            <a:pPr lvl="1"/>
            <a:r>
              <a:rPr lang="en-US" dirty="0" smtClean="0"/>
              <a:t>Twitter, Facebook</a:t>
            </a:r>
          </a:p>
          <a:p>
            <a:pPr marL="0" indent="0">
              <a:buNone/>
            </a:pPr>
            <a:r>
              <a:rPr lang="en-US" dirty="0" smtClean="0"/>
              <a:t>Telecommunication </a:t>
            </a:r>
            <a:r>
              <a:rPr lang="en-US" strike="sngStrike" dirty="0" smtClean="0"/>
              <a:t>monitoring</a:t>
            </a:r>
            <a:r>
              <a:rPr lang="en-US" dirty="0" smtClean="0"/>
              <a:t> management</a:t>
            </a:r>
          </a:p>
          <a:p>
            <a:pPr lvl="1"/>
            <a:r>
              <a:rPr lang="en-US" strike="sngStrike" dirty="0" smtClean="0"/>
              <a:t>PRISM</a:t>
            </a:r>
            <a:r>
              <a:rPr lang="en-US" dirty="0" smtClean="0"/>
              <a:t>, </a:t>
            </a:r>
            <a:r>
              <a:rPr lang="en-US" strike="sngStrike" dirty="0" smtClean="0"/>
              <a:t>TEMPORA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(not all currently open, but progress in this direction </a:t>
            </a:r>
            <a:r>
              <a:rPr lang="en-US" dirty="0" smtClean="0">
                <a:sym typeface="Wingdings"/>
              </a:rPr>
              <a:t> 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76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MIDAS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Figure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60" r="362"/>
          <a:stretch/>
        </p:blipFill>
        <p:spPr bwMode="auto">
          <a:xfrm>
            <a:off x="4786313" y="2428230"/>
            <a:ext cx="36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43" b="490"/>
          <a:stretch/>
        </p:blipFill>
        <p:spPr bwMode="auto">
          <a:xfrm>
            <a:off x="751338" y="2428230"/>
            <a:ext cx="3600000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11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MIDAS</a:t>
            </a:r>
          </a:p>
        </p:txBody>
      </p:sp>
      <p:pic>
        <p:nvPicPr>
          <p:cNvPr id="3" name="Picture 2" descr="m25spee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77" t="7567" r="11911" b="4546"/>
          <a:stretch/>
        </p:blipFill>
        <p:spPr bwMode="auto">
          <a:xfrm>
            <a:off x="1363164" y="1507962"/>
            <a:ext cx="6411321" cy="49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54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Twitter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ea typeface="ＭＳ Ｐゴシック" pitchFamily="8" charset="-128"/>
              </a:rPr>
              <a:t>Twitter provides a streaming API</a:t>
            </a:r>
          </a:p>
          <a:p>
            <a:pPr lvl="1"/>
            <a:r>
              <a:rPr lang="en-GB" dirty="0" smtClean="0">
                <a:ea typeface="ＭＳ Ｐゴシック" pitchFamily="8" charset="-128"/>
              </a:rPr>
              <a:t>Connect to stream and be pushed new tweets </a:t>
            </a:r>
            <a:r>
              <a:rPr lang="en-GB" i="1" dirty="0" smtClean="0">
                <a:ea typeface="ＭＳ Ｐゴシック" pitchFamily="8" charset="-128"/>
              </a:rPr>
              <a:t>as they arrive</a:t>
            </a:r>
          </a:p>
          <a:p>
            <a:pPr marL="0" indent="0">
              <a:buNone/>
            </a:pPr>
            <a:endParaRPr lang="en-GB" dirty="0" smtClean="0">
              <a:ea typeface="ＭＳ Ｐゴシック" pitchFamily="8" charset="-128"/>
            </a:endParaRPr>
          </a:p>
          <a:p>
            <a:pPr marL="0" indent="0">
              <a:buNone/>
            </a:pPr>
            <a:r>
              <a:rPr lang="en-GB" dirty="0" smtClean="0">
                <a:ea typeface="ＭＳ Ｐゴシック" pitchFamily="8" charset="-128"/>
              </a:rPr>
              <a:t>Potential for real-time queries and analytics:</a:t>
            </a:r>
          </a:p>
          <a:p>
            <a:pPr lvl="1"/>
            <a:r>
              <a:rPr lang="en-GB" dirty="0" smtClean="0">
                <a:ea typeface="ＭＳ Ｐゴシック" pitchFamily="8" charset="-128"/>
              </a:rPr>
              <a:t>What </a:t>
            </a:r>
            <a:r>
              <a:rPr lang="en-GB" dirty="0">
                <a:ea typeface="ＭＳ Ｐゴシック" pitchFamily="8" charset="-128"/>
              </a:rPr>
              <a:t>are the hottest topics under discussion on Twitter? </a:t>
            </a:r>
          </a:p>
          <a:p>
            <a:pPr lvl="1"/>
            <a:r>
              <a:rPr lang="en-GB" dirty="0">
                <a:ea typeface="ＭＳ Ｐゴシック" pitchFamily="8" charset="-128"/>
              </a:rPr>
              <a:t>Which topics have my close friends discussed in the last hour? </a:t>
            </a:r>
          </a:p>
          <a:p>
            <a:pPr lvl="1"/>
            <a:r>
              <a:rPr lang="en-GB" dirty="0">
                <a:ea typeface="ＭＳ Ｐゴシック" pitchFamily="8" charset="-128"/>
              </a:rPr>
              <a:t>Who is discussing about Italian food in northern Italy right now? </a:t>
            </a:r>
          </a:p>
          <a:p>
            <a:pPr lvl="1"/>
            <a:r>
              <a:rPr lang="en-GB" dirty="0">
                <a:ea typeface="ＭＳ Ｐゴシック" pitchFamily="8" charset="-128"/>
              </a:rPr>
              <a:t>Which movie is my friend likely to watch next? </a:t>
            </a:r>
          </a:p>
          <a:p>
            <a:pPr lvl="1"/>
            <a:r>
              <a:rPr lang="en-GB" dirty="0">
                <a:ea typeface="ＭＳ Ｐゴシック" pitchFamily="8" charset="-128"/>
              </a:rPr>
              <a:t>Which Tuscany red wine should I recommend to one of my friends? </a:t>
            </a:r>
            <a:endParaRPr lang="en-US" dirty="0">
              <a:ea typeface="ＭＳ Ｐゴシック" pitchFamily="8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5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Stream Management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25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nd_powerpoint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Brand_powerpoint.thmx</Template>
  <TotalTime>2834</TotalTime>
  <Words>1877</Words>
  <Application>Microsoft Macintosh PowerPoint</Application>
  <PresentationFormat>On-screen Show (4:3)</PresentationFormat>
  <Paragraphs>306</Paragraphs>
  <Slides>39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Brand_powerpoint</vt:lpstr>
      <vt:lpstr>UOS divider slide design</vt:lpstr>
      <vt:lpstr>UOS full bleed image</vt:lpstr>
      <vt:lpstr>ECS</vt:lpstr>
      <vt:lpstr>Stream Reasoning with Linked Data</vt:lpstr>
      <vt:lpstr>Overview</vt:lpstr>
      <vt:lpstr>Streaming Data</vt:lpstr>
      <vt:lpstr>Southampton Open Data Examples</vt:lpstr>
      <vt:lpstr>Streaming data</vt:lpstr>
      <vt:lpstr>Example: MIDAS</vt:lpstr>
      <vt:lpstr>Example: MIDAS</vt:lpstr>
      <vt:lpstr>Example: Twitter</vt:lpstr>
      <vt:lpstr>Data Stream Management Systems</vt:lpstr>
      <vt:lpstr>From DBMS to DSMS</vt:lpstr>
      <vt:lpstr>Database Management System (DBMS)</vt:lpstr>
      <vt:lpstr>Data Stream Management Systems</vt:lpstr>
      <vt:lpstr>Data Stream Management Systems </vt:lpstr>
      <vt:lpstr>Data Stream Management System (DSMS)</vt:lpstr>
      <vt:lpstr>Stream  Reasoning</vt:lpstr>
      <vt:lpstr>Stream Reasoning</vt:lpstr>
      <vt:lpstr>Stream Reasoning – Input </vt:lpstr>
      <vt:lpstr>Stream Reasoning – Query </vt:lpstr>
      <vt:lpstr>Stream Reasoning – Query Results</vt:lpstr>
      <vt:lpstr>Stream Reasoning – Rules </vt:lpstr>
      <vt:lpstr>Stream Reasoning – Entailments </vt:lpstr>
      <vt:lpstr>Stream Reasoning – Output 1</vt:lpstr>
      <vt:lpstr>Stream Reasoning – Output 2</vt:lpstr>
      <vt:lpstr>Example: Twitter Language Monitoring</vt:lpstr>
      <vt:lpstr>Example: Live Twitter monitoring</vt:lpstr>
      <vt:lpstr>Example: Live Twitter monitoring</vt:lpstr>
      <vt:lpstr>Example: Live Twitter monitoring</vt:lpstr>
      <vt:lpstr>Live Twitter Monitoring – Example Query</vt:lpstr>
      <vt:lpstr>Example: Live Twitter monitoring</vt:lpstr>
      <vt:lpstr>Conclusion</vt:lpstr>
      <vt:lpstr>Example System</vt:lpstr>
      <vt:lpstr>Example System: C-SPARQL</vt:lpstr>
      <vt:lpstr> An Simple Example of C-SPARQL Query</vt:lpstr>
      <vt:lpstr> An Simple Example of C-SPARQL Query</vt:lpstr>
      <vt:lpstr> An Simple Example of C-SPARQL Query</vt:lpstr>
      <vt:lpstr> An Simple Example of C-SPARQL Query</vt:lpstr>
      <vt:lpstr> An Simple Example of C-SPARQL Query</vt:lpstr>
      <vt:lpstr> An Simple Example of C-SPARQL Query</vt:lpstr>
      <vt:lpstr> An Simple Example of C-SPARQL Query</vt:lpstr>
    </vt:vector>
  </TitlesOfParts>
  <Company>ECS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Reasoning with Open Linked Data</dc:title>
  <dc:creator>Sina Samangooei</dc:creator>
  <cp:lastModifiedBy>Sina Samangooei</cp:lastModifiedBy>
  <cp:revision>49</cp:revision>
  <cp:lastPrinted>2013-06-25T20:24:01Z</cp:lastPrinted>
  <dcterms:created xsi:type="dcterms:W3CDTF">2013-06-26T11:35:20Z</dcterms:created>
  <dcterms:modified xsi:type="dcterms:W3CDTF">2013-06-27T10:10:26Z</dcterms:modified>
</cp:coreProperties>
</file>