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7" r:id="rId3"/>
    <p:sldId id="279" r:id="rId4"/>
    <p:sldId id="268" r:id="rId5"/>
    <p:sldId id="269" r:id="rId6"/>
    <p:sldId id="270" r:id="rId7"/>
    <p:sldId id="271" r:id="rId8"/>
    <p:sldId id="276" r:id="rId9"/>
    <p:sldId id="257" r:id="rId10"/>
    <p:sldId id="272" r:id="rId11"/>
    <p:sldId id="273" r:id="rId12"/>
    <p:sldId id="274" r:id="rId13"/>
    <p:sldId id="275" r:id="rId14"/>
    <p:sldId id="262" r:id="rId15"/>
    <p:sldId id="281" r:id="rId16"/>
    <p:sldId id="283" r:id="rId17"/>
    <p:sldId id="293" r:id="rId18"/>
    <p:sldId id="261" r:id="rId19"/>
    <p:sldId id="259" r:id="rId20"/>
    <p:sldId id="265" r:id="rId21"/>
    <p:sldId id="263" r:id="rId22"/>
    <p:sldId id="285" r:id="rId23"/>
    <p:sldId id="284" r:id="rId24"/>
    <p:sldId id="286" r:id="rId25"/>
    <p:sldId id="289" r:id="rId26"/>
    <p:sldId id="288" r:id="rId27"/>
    <p:sldId id="290" r:id="rId28"/>
    <p:sldId id="287" r:id="rId29"/>
    <p:sldId id="264" r:id="rId30"/>
    <p:sldId id="292" r:id="rId31"/>
    <p:sldId id="291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6DB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4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686C9-3556-734D-87A5-10E2D5770F07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607857-2740-BD4F-AE1E-A472B2480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686C9-3556-734D-87A5-10E2D5770F07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607857-2740-BD4F-AE1E-A472B2480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686C9-3556-734D-87A5-10E2D5770F07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607857-2740-BD4F-AE1E-A472B2480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686C9-3556-734D-87A5-10E2D5770F07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607857-2740-BD4F-AE1E-A472B2480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686C9-3556-734D-87A5-10E2D5770F07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607857-2740-BD4F-AE1E-A472B2480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686C9-3556-734D-87A5-10E2D5770F07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607857-2740-BD4F-AE1E-A472B2480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686C9-3556-734D-87A5-10E2D5770F07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607857-2740-BD4F-AE1E-A472B2480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686C9-3556-734D-87A5-10E2D5770F07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607857-2740-BD4F-AE1E-A472B2480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686C9-3556-734D-87A5-10E2D5770F07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607857-2740-BD4F-AE1E-A472B2480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686C9-3556-734D-87A5-10E2D5770F07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607857-2740-BD4F-AE1E-A472B2480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686C9-3556-734D-87A5-10E2D5770F07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607857-2740-BD4F-AE1E-A472B2480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ta.ac.uk-1500.png"/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-2971800" y="-2011362"/>
            <a:ext cx="9525000" cy="9525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333067"/>
            <a:ext cx="9144000" cy="80579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6350000"/>
          </a:xfrm>
          <a:prstGeom prst="rect">
            <a:avLst/>
          </a:prstGeom>
          <a:gradFill flip="none" rotWithShape="1">
            <a:gsLst>
              <a:gs pos="35000">
                <a:srgbClr val="C6DBF3"/>
              </a:gs>
              <a:gs pos="96000">
                <a:schemeClr val="tx2">
                  <a:lumMod val="40000"/>
                  <a:lumOff val="60000"/>
                  <a:alpha val="73000"/>
                </a:schemeClr>
              </a:gs>
            </a:gsLst>
            <a:lin ang="4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9" name="Picture 8" descr="data-ac-uk-coloured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51000" y="6441680"/>
            <a:ext cx="1104100" cy="315457"/>
          </a:xfrm>
          <a:prstGeom prst="rect">
            <a:avLst/>
          </a:prstGeom>
        </p:spPr>
      </p:pic>
      <p:pic>
        <p:nvPicPr>
          <p:cNvPr id="10" name="Picture 9" descr="500px-University_of_Southampton_Logo.svg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496016" y="6459350"/>
            <a:ext cx="1341384" cy="297787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rot="10800000">
            <a:off x="-745066" y="6350001"/>
            <a:ext cx="10092267" cy="16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Benefits of Linked &amp; Open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Gutteridge</a:t>
            </a:r>
          </a:p>
          <a:p>
            <a:r>
              <a:rPr lang="en-US" dirty="0" smtClean="0"/>
              <a:t>University of Southampton &amp;</a:t>
            </a:r>
          </a:p>
          <a:p>
            <a:r>
              <a:rPr lang="en-US" dirty="0" err="1" smtClean="0"/>
              <a:t>Data.ac.uk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Uses web addresses to identify everything</a:t>
            </a:r>
          </a:p>
          <a:p>
            <a:endParaRPr lang="en-US" dirty="0" smtClean="0"/>
          </a:p>
          <a:p>
            <a:r>
              <a:rPr lang="en-US" dirty="0" smtClean="0"/>
              <a:t>Resolve the web address to find data about the thing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http://id.southampton.ac.uk/equipment/E0242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Identifies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b="1" dirty="0" smtClean="0"/>
              <a:t>Metal inductively coupled plasma etcher</a:t>
            </a:r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http://id.southampton.ac.uk/site/1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Identifies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err="1" smtClean="0"/>
              <a:t>Highfield</a:t>
            </a:r>
            <a:r>
              <a:rPr lang="en-US" b="1" dirty="0" smtClean="0"/>
              <a:t> Campus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923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http://id.southampton.ac.uk/point-of-service/38-terrace#offering-20130610-SoupSpringVegetableBroth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Identifies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b="1" dirty="0" smtClean="0"/>
              <a:t>The Soup available on sale in the Staff Club on Monday 10</a:t>
            </a:r>
            <a:r>
              <a:rPr lang="en-US" b="1" baseline="30000" dirty="0" smtClean="0"/>
              <a:t>th</a:t>
            </a:r>
            <a:r>
              <a:rPr lang="en-US" b="1" dirty="0" smtClean="0"/>
              <a:t> June, 2013.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 Database Access</a:t>
            </a:r>
          </a:p>
          <a:p>
            <a:r>
              <a:rPr lang="en-US" dirty="0" smtClean="0"/>
              <a:t>Database Nightly Reports</a:t>
            </a:r>
          </a:p>
          <a:p>
            <a:r>
              <a:rPr lang="en-US" dirty="0" err="1" smtClean="0"/>
              <a:t>Sharepoint</a:t>
            </a:r>
            <a:r>
              <a:rPr lang="en-US" dirty="0" smtClean="0"/>
              <a:t> Lists</a:t>
            </a:r>
          </a:p>
          <a:p>
            <a:r>
              <a:rPr lang="en-US" dirty="0" smtClean="0"/>
              <a:t>Spreadsheets on shared </a:t>
            </a:r>
            <a:r>
              <a:rPr lang="en-US" dirty="0" err="1" smtClean="0"/>
              <a:t>filestore</a:t>
            </a:r>
            <a:endParaRPr lang="en-US" dirty="0" smtClean="0"/>
          </a:p>
          <a:p>
            <a:r>
              <a:rPr lang="en-US" dirty="0" smtClean="0"/>
              <a:t>Google Docs</a:t>
            </a:r>
          </a:p>
          <a:p>
            <a:r>
              <a:rPr lang="en-US" dirty="0" smtClean="0"/>
              <a:t>Software APIs</a:t>
            </a:r>
          </a:p>
          <a:p>
            <a:r>
              <a:rPr lang="en-US" dirty="0" smtClean="0"/>
              <a:t>Wikipedia!</a:t>
            </a:r>
          </a:p>
          <a:p>
            <a:r>
              <a:rPr lang="en-US" dirty="0" smtClean="0"/>
              <a:t>Open Government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Linked Open Data</a:t>
            </a:r>
            <a:br>
              <a:rPr lang="en-US" sz="6000" dirty="0" smtClean="0"/>
            </a:br>
            <a:r>
              <a:rPr lang="en-US" sz="6000" dirty="0" smtClean="0"/>
              <a:t>at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00px-University_of_Southampton_Log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4133850"/>
            <a:ext cx="63500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http://</a:t>
            </a:r>
            <a:r>
              <a:rPr lang="en-US" sz="6000" dirty="0" err="1" smtClean="0"/>
              <a:t>data.southampton.ac.uk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http://</a:t>
            </a:r>
            <a:r>
              <a:rPr lang="en-US" sz="6000" dirty="0" err="1" smtClean="0"/>
              <a:t>data.southampton.ac.uk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58157" y="3600450"/>
            <a:ext cx="3855742" cy="1800273"/>
          </a:xfrm>
          <a:prstGeom prst="roundRect">
            <a:avLst/>
          </a:prstGeom>
          <a:solidFill>
            <a:schemeClr val="bg1"/>
          </a:solidFill>
          <a:effectLst>
            <a:outerShdw blurRad="40000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T_Initiative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764" y="3902623"/>
            <a:ext cx="3430636" cy="125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76"/>
          </a:xfrm>
        </p:spPr>
        <p:txBody>
          <a:bodyPr numCol="2">
            <a:normAutofit lnSpcReduction="10000"/>
          </a:bodyPr>
          <a:lstStyle/>
          <a:p>
            <a:r>
              <a:rPr lang="en-US" dirty="0" smtClean="0"/>
              <a:t>Buildings</a:t>
            </a:r>
          </a:p>
          <a:p>
            <a:r>
              <a:rPr lang="en-US" dirty="0" smtClean="0"/>
              <a:t>Events Calendar</a:t>
            </a:r>
          </a:p>
          <a:p>
            <a:r>
              <a:rPr lang="en-US" dirty="0" smtClean="0"/>
              <a:t>Room Finder</a:t>
            </a:r>
          </a:p>
          <a:p>
            <a:r>
              <a:rPr lang="en-US" dirty="0" smtClean="0"/>
              <a:t>Catering Info</a:t>
            </a:r>
          </a:p>
          <a:p>
            <a:r>
              <a:rPr lang="en-US" dirty="0" smtClean="0"/>
              <a:t>Timetable Info</a:t>
            </a:r>
          </a:p>
          <a:p>
            <a:r>
              <a:rPr lang="en-US" dirty="0" smtClean="0"/>
              <a:t>Bus Times</a:t>
            </a:r>
          </a:p>
          <a:p>
            <a:r>
              <a:rPr lang="en-US" dirty="0" smtClean="0"/>
              <a:t>Workstations</a:t>
            </a:r>
          </a:p>
          <a:p>
            <a:r>
              <a:rPr lang="en-US" dirty="0" smtClean="0"/>
              <a:t>Open Days</a:t>
            </a:r>
          </a:p>
          <a:p>
            <a:r>
              <a:rPr lang="en-US" dirty="0" smtClean="0"/>
              <a:t>Induction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Data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Database (SharePoint, SQL, </a:t>
            </a:r>
            <a:r>
              <a:rPr lang="en-US" dirty="0" err="1" smtClean="0"/>
              <a:t>Agresso</a:t>
            </a:r>
            <a:r>
              <a:rPr lang="en-US" dirty="0" smtClean="0"/>
              <a:t>, Excel)</a:t>
            </a:r>
          </a:p>
          <a:p>
            <a:r>
              <a:rPr lang="en-US" dirty="0" smtClean="0"/>
              <a:t>Internal Data</a:t>
            </a:r>
          </a:p>
          <a:p>
            <a:r>
              <a:rPr lang="en-US" dirty="0" smtClean="0"/>
              <a:t>Published Data</a:t>
            </a:r>
          </a:p>
          <a:p>
            <a:r>
              <a:rPr lang="en-US" dirty="0" smtClean="0"/>
              <a:t>Public Website</a:t>
            </a:r>
          </a:p>
          <a:p>
            <a:r>
              <a:rPr lang="en-US" dirty="0" err="1" smtClean="0"/>
              <a:t>Equipment.data.ac.uk</a:t>
            </a:r>
            <a:endParaRPr lang="en-US" dirty="0" smtClean="0"/>
          </a:p>
          <a:p>
            <a:r>
              <a:rPr lang="en-US" dirty="0" smtClean="0"/>
              <a:t>Back to SUSSED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Gutteridge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years in University Web, Databases &amp; Development</a:t>
            </a:r>
          </a:p>
          <a:p>
            <a:r>
              <a:rPr lang="en-US" dirty="0" smtClean="0"/>
              <a:t>Lead developer on </a:t>
            </a:r>
            <a:r>
              <a:rPr lang="en-US" dirty="0" err="1" smtClean="0"/>
              <a:t>EPrints</a:t>
            </a:r>
            <a:r>
              <a:rPr lang="en-US" dirty="0" smtClean="0"/>
              <a:t> 2 &amp; 3.0</a:t>
            </a:r>
          </a:p>
          <a:p>
            <a:r>
              <a:rPr lang="en-US" dirty="0" smtClean="0"/>
              <a:t>I Look less scruffy than I used to…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Negative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3880"/>
          </a:xfrm>
        </p:spPr>
        <p:txBody>
          <a:bodyPr numCol="2">
            <a:normAutofit fontScale="77500" lnSpcReduction="20000"/>
          </a:bodyPr>
          <a:lstStyle/>
          <a:p>
            <a:r>
              <a:rPr lang="en-US" dirty="0"/>
              <a:t>It's too big</a:t>
            </a:r>
            <a:r>
              <a:rPr lang="en-US" dirty="0" smtClean="0"/>
              <a:t> </a:t>
            </a:r>
          </a:p>
          <a:p>
            <a:r>
              <a:rPr lang="en-US" dirty="0" smtClean="0"/>
              <a:t>I </a:t>
            </a:r>
            <a:r>
              <a:rPr lang="en-US" dirty="0"/>
              <a:t>don't mind, but someone else might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It's </a:t>
            </a:r>
            <a:r>
              <a:rPr lang="en-US" dirty="0"/>
              <a:t>not very interesting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</a:t>
            </a:r>
            <a:r>
              <a:rPr lang="en-US" dirty="0"/>
              <a:t>might want to use it in a 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It's </a:t>
            </a:r>
            <a:r>
              <a:rPr lang="en-US" dirty="0"/>
              <a:t>too complicated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Thieves </a:t>
            </a:r>
            <a:r>
              <a:rPr lang="en-US" dirty="0"/>
              <a:t>will use 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Lawyers </a:t>
            </a:r>
            <a:r>
              <a:rPr lang="en-US" dirty="0"/>
              <a:t>want a custom License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We'll </a:t>
            </a:r>
            <a:r>
              <a:rPr lang="en-US" dirty="0"/>
              <a:t>get spam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</a:t>
            </a:r>
            <a:r>
              <a:rPr lang="en-US" dirty="0"/>
              <a:t>if we want to sell it </a:t>
            </a:r>
            <a:r>
              <a:rPr lang="en-US" dirty="0" smtClean="0"/>
              <a:t>later? </a:t>
            </a:r>
          </a:p>
          <a:p>
            <a:r>
              <a:rPr lang="en-US" dirty="0" smtClean="0"/>
              <a:t>There's </a:t>
            </a:r>
            <a:r>
              <a:rPr lang="en-US" dirty="0"/>
              <a:t>no API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Terrorists </a:t>
            </a:r>
            <a:r>
              <a:rPr lang="en-US" dirty="0"/>
              <a:t>will use 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There's </a:t>
            </a:r>
            <a:r>
              <a:rPr lang="en-US" dirty="0"/>
              <a:t>already a project</a:t>
            </a:r>
            <a:r>
              <a:rPr lang="en-US" dirty="0" smtClean="0"/>
              <a:t> planned to do something similar.</a:t>
            </a:r>
            <a:r>
              <a:rPr lang="en-US" dirty="0"/>
              <a:t>..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</a:t>
            </a:r>
            <a:r>
              <a:rPr lang="en-US" dirty="0"/>
              <a:t>will get too many </a:t>
            </a:r>
            <a:r>
              <a:rPr lang="en-US" dirty="0" smtClean="0"/>
              <a:t>enquiries</a:t>
            </a:r>
          </a:p>
          <a:p>
            <a:r>
              <a:rPr lang="en-US" dirty="0" smtClean="0"/>
              <a:t>Poor </a:t>
            </a:r>
            <a:r>
              <a:rPr lang="en-US" dirty="0"/>
              <a:t>Quality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People </a:t>
            </a:r>
            <a:r>
              <a:rPr lang="en-US" dirty="0"/>
              <a:t>may misinterpret the data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Data </a:t>
            </a:r>
            <a:r>
              <a:rPr lang="en-US" dirty="0"/>
              <a:t>Protection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1727"/>
            <a:ext cx="8229600" cy="1143000"/>
          </a:xfrm>
        </p:spPr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437739" y="1064419"/>
            <a:ext cx="2102858" cy="1360096"/>
            <a:chOff x="2788866" y="0"/>
            <a:chExt cx="2102858" cy="1360096"/>
          </a:xfrm>
        </p:grpSpPr>
        <p:sp>
          <p:nvSpPr>
            <p:cNvPr id="19" name="Oval 18"/>
            <p:cNvSpPr/>
            <p:nvPr/>
          </p:nvSpPr>
          <p:spPr>
            <a:xfrm>
              <a:off x="2788866" y="0"/>
              <a:ext cx="2102858" cy="136009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6"/>
            <p:cNvSpPr/>
            <p:nvPr/>
          </p:nvSpPr>
          <p:spPr>
            <a:xfrm>
              <a:off x="3096822" y="199181"/>
              <a:ext cx="1486946" cy="961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Privacy</a:t>
              </a:r>
              <a:endParaRPr lang="en-US" sz="22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56033" y="2225334"/>
            <a:ext cx="2102858" cy="1360096"/>
            <a:chOff x="4876805" y="1004481"/>
            <a:chExt cx="2102858" cy="1360096"/>
          </a:xfrm>
        </p:grpSpPr>
        <p:sp>
          <p:nvSpPr>
            <p:cNvPr id="17" name="Oval 16"/>
            <p:cNvSpPr/>
            <p:nvPr/>
          </p:nvSpPr>
          <p:spPr>
            <a:xfrm>
              <a:off x="4876805" y="1004481"/>
              <a:ext cx="2102858" cy="136009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8"/>
            <p:cNvSpPr/>
            <p:nvPr/>
          </p:nvSpPr>
          <p:spPr>
            <a:xfrm>
              <a:off x="5184761" y="1203662"/>
              <a:ext cx="1486946" cy="961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Reputation</a:t>
              </a:r>
              <a:endParaRPr lang="en-US" sz="2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12560" y="4433485"/>
            <a:ext cx="2102858" cy="1360096"/>
            <a:chOff x="4263687" y="3369066"/>
            <a:chExt cx="2102858" cy="1360096"/>
          </a:xfrm>
        </p:grpSpPr>
        <p:sp>
          <p:nvSpPr>
            <p:cNvPr id="15" name="Oval 14"/>
            <p:cNvSpPr/>
            <p:nvPr/>
          </p:nvSpPr>
          <p:spPr>
            <a:xfrm>
              <a:off x="4263687" y="3369066"/>
              <a:ext cx="2102858" cy="136009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10"/>
            <p:cNvSpPr/>
            <p:nvPr/>
          </p:nvSpPr>
          <p:spPr>
            <a:xfrm>
              <a:off x="4571643" y="3568247"/>
              <a:ext cx="1486946" cy="961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Competition</a:t>
              </a:r>
              <a:endParaRPr lang="en-US" sz="22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92629" y="4433485"/>
            <a:ext cx="2102858" cy="1360096"/>
            <a:chOff x="1343756" y="3369066"/>
            <a:chExt cx="2102858" cy="1360096"/>
          </a:xfrm>
        </p:grpSpPr>
        <p:sp>
          <p:nvSpPr>
            <p:cNvPr id="13" name="Oval 12"/>
            <p:cNvSpPr/>
            <p:nvPr/>
          </p:nvSpPr>
          <p:spPr>
            <a:xfrm>
              <a:off x="1343756" y="3369066"/>
              <a:ext cx="2102858" cy="136009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12"/>
            <p:cNvSpPr/>
            <p:nvPr/>
          </p:nvSpPr>
          <p:spPr>
            <a:xfrm>
              <a:off x="1651712" y="3568247"/>
              <a:ext cx="1486946" cy="961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Security</a:t>
              </a:r>
              <a:endParaRPr lang="en-US" sz="2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4881" y="2191679"/>
            <a:ext cx="2102858" cy="1360096"/>
            <a:chOff x="866591" y="1004493"/>
            <a:chExt cx="2102858" cy="1360096"/>
          </a:xfrm>
        </p:grpSpPr>
        <p:sp>
          <p:nvSpPr>
            <p:cNvPr id="11" name="Oval 10"/>
            <p:cNvSpPr/>
            <p:nvPr/>
          </p:nvSpPr>
          <p:spPr>
            <a:xfrm>
              <a:off x="866591" y="1004493"/>
              <a:ext cx="2102858" cy="136009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14"/>
            <p:cNvSpPr/>
            <p:nvPr/>
          </p:nvSpPr>
          <p:spPr>
            <a:xfrm>
              <a:off x="1174547" y="1203674"/>
              <a:ext cx="1486946" cy="961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Legal</a:t>
              </a:r>
              <a:endParaRPr lang="en-US" sz="2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A04975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322" r="-16322"/>
          <a:stretch>
            <a:fillRect/>
          </a:stretch>
        </p:blipFill>
        <p:spPr>
          <a:xfrm>
            <a:off x="512256" y="1196298"/>
            <a:ext cx="8119488" cy="4465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75758" y="1600200"/>
            <a:ext cx="3592483" cy="39703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3360000" scaled="0"/>
            <a:tileRect/>
          </a:gradFill>
          <a:ln>
            <a:solidFill>
              <a:schemeClr val="tx1">
                <a:alpha val="55000"/>
              </a:schemeClr>
            </a:solidFill>
          </a:ln>
          <a:effectLst>
            <a:outerShdw blurRad="50800" dist="38100" dir="2700000" sx="102000" sy="102000" algn="tl" rotWithShape="0">
              <a:srgbClr val="000000">
                <a:alpha val="1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3600" u="sng" dirty="0" smtClean="0"/>
          </a:p>
          <a:p>
            <a:pPr algn="ctr"/>
            <a:r>
              <a:rPr lang="en-US" sz="3600" u="sng" dirty="0" smtClean="0"/>
              <a:t>Menu</a:t>
            </a:r>
          </a:p>
          <a:p>
            <a:pPr algn="ctr"/>
            <a:endParaRPr lang="en-US" sz="3600" u="sng" dirty="0" smtClean="0"/>
          </a:p>
          <a:p>
            <a:pPr algn="ctr"/>
            <a:r>
              <a:rPr lang="en-US" sz="3600" dirty="0" smtClean="0"/>
              <a:t>Burger ….. £3.50</a:t>
            </a:r>
          </a:p>
          <a:p>
            <a:pPr algn="ctr"/>
            <a:r>
              <a:rPr lang="en-US" sz="3600" dirty="0" smtClean="0"/>
              <a:t>  Chips ….. £1.50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A04975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322" r="-16322"/>
          <a:stretch>
            <a:fillRect/>
          </a:stretch>
        </p:blipFill>
        <p:spPr>
          <a:xfrm>
            <a:off x="5455567" y="2296621"/>
            <a:ext cx="4118029" cy="2264757"/>
          </a:xfrm>
        </p:spPr>
      </p:pic>
      <p:sp>
        <p:nvSpPr>
          <p:cNvPr id="5" name="TextBox 4"/>
          <p:cNvSpPr txBox="1"/>
          <p:nvPr/>
        </p:nvSpPr>
        <p:spPr>
          <a:xfrm>
            <a:off x="898984" y="1846493"/>
            <a:ext cx="2708916" cy="31085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3360000" scaled="0"/>
            <a:tileRect/>
          </a:gradFill>
          <a:ln>
            <a:solidFill>
              <a:schemeClr val="tx1">
                <a:alpha val="55000"/>
              </a:schemeClr>
            </a:solidFill>
          </a:ln>
          <a:effectLst>
            <a:outerShdw blurRad="50800" dist="38100" dir="2700000" sx="102000" sy="102000" algn="tl" rotWithShape="0">
              <a:srgbClr val="000000">
                <a:alpha val="1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800" u="sng" dirty="0" smtClean="0"/>
          </a:p>
          <a:p>
            <a:pPr algn="ctr"/>
            <a:r>
              <a:rPr lang="en-US" sz="2800" u="sng" dirty="0" smtClean="0"/>
              <a:t>Menu</a:t>
            </a:r>
          </a:p>
          <a:p>
            <a:pPr algn="ctr"/>
            <a:endParaRPr lang="en-US" sz="2800" u="sng" dirty="0" smtClean="0"/>
          </a:p>
          <a:p>
            <a:pPr algn="ctr"/>
            <a:r>
              <a:rPr lang="en-US" sz="2800" dirty="0" smtClean="0"/>
              <a:t>Burger ….. £3.50</a:t>
            </a:r>
          </a:p>
          <a:p>
            <a:pPr algn="ctr"/>
            <a:r>
              <a:rPr lang="en-US" sz="2800" dirty="0" smtClean="0"/>
              <a:t>  Chips ….. £1.50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38178" y="1800327"/>
            <a:ext cx="28347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latin typeface="Arial"/>
                <a:cs typeface="Arial"/>
              </a:rPr>
              <a:t>≠</a:t>
            </a:r>
            <a:endParaRPr lang="en-US" sz="19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Uniquip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Uniquip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 smtClean="0"/>
              <a:t>Type</a:t>
            </a:r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Related Facility ID</a:t>
            </a:r>
          </a:p>
          <a:p>
            <a:r>
              <a:rPr lang="en-US" dirty="0" err="1" smtClean="0"/>
              <a:t>Technique(:cpv</a:t>
            </a:r>
            <a:r>
              <a:rPr lang="en-US" dirty="0" smtClean="0"/>
              <a:t>) or (:N8)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Contact Name</a:t>
            </a:r>
          </a:p>
          <a:p>
            <a:r>
              <a:rPr lang="en-US" dirty="0" smtClean="0"/>
              <a:t>Contact Telephone</a:t>
            </a:r>
          </a:p>
          <a:p>
            <a:r>
              <a:rPr lang="en-US" dirty="0" smtClean="0"/>
              <a:t>Contact URL</a:t>
            </a:r>
          </a:p>
          <a:p>
            <a:r>
              <a:rPr lang="en-US" dirty="0" smtClean="0"/>
              <a:t>Contact Email</a:t>
            </a:r>
          </a:p>
          <a:p>
            <a:r>
              <a:rPr lang="en-US" dirty="0" smtClean="0"/>
              <a:t>Secondary Contact Name</a:t>
            </a:r>
          </a:p>
          <a:p>
            <a:r>
              <a:rPr lang="en-US" dirty="0" smtClean="0"/>
              <a:t>Secondary Contact Telephone</a:t>
            </a:r>
          </a:p>
          <a:p>
            <a:r>
              <a:rPr lang="en-US" dirty="0" smtClean="0"/>
              <a:t>Secondary Contact URL</a:t>
            </a:r>
          </a:p>
          <a:p>
            <a:r>
              <a:rPr lang="en-US" dirty="0" smtClean="0"/>
              <a:t>Secondary Contact Email</a:t>
            </a:r>
          </a:p>
          <a:p>
            <a:r>
              <a:rPr lang="en-US" dirty="0" smtClean="0"/>
              <a:t>ID</a:t>
            </a:r>
          </a:p>
          <a:p>
            <a:r>
              <a:rPr lang="en-US" dirty="0" smtClean="0"/>
              <a:t>Photo</a:t>
            </a:r>
          </a:p>
          <a:p>
            <a:r>
              <a:rPr lang="en-US" dirty="0" smtClean="0"/>
              <a:t>Department</a:t>
            </a:r>
          </a:p>
          <a:p>
            <a:r>
              <a:rPr lang="en-US" dirty="0" smtClean="0"/>
              <a:t>Site Location</a:t>
            </a:r>
          </a:p>
          <a:p>
            <a:r>
              <a:rPr lang="en-US" dirty="0" smtClean="0"/>
              <a:t>Building</a:t>
            </a:r>
          </a:p>
          <a:p>
            <a:r>
              <a:rPr lang="en-US" dirty="0" smtClean="0"/>
              <a:t>Service Level</a:t>
            </a:r>
          </a:p>
          <a:p>
            <a:r>
              <a:rPr lang="en-US" dirty="0" smtClean="0"/>
              <a:t>Web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Uniquip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Type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Description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Related Facility ID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Technique(:cpv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 or (:N8)</a:t>
            </a:r>
          </a:p>
          <a:p>
            <a:r>
              <a:rPr lang="en-US" b="1" dirty="0" smtClean="0"/>
              <a:t>Location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Contact Name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Contact Telephone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Contact URL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Contact Email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Secondary Contact Name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Secondary Contact Telephone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Secondary Contact URL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Secondary Contact Email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Photo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Department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Site Location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Building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Service Level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Web Address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ta-ac-uk-colou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413000"/>
            <a:ext cx="7112000" cy="2032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Data.ac.uk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community</a:t>
            </a:r>
          </a:p>
          <a:p>
            <a:r>
              <a:rPr lang="en-US" dirty="0" smtClean="0"/>
              <a:t>As </a:t>
            </a:r>
            <a:r>
              <a:rPr lang="en-US" dirty="0" smtClean="0"/>
              <a:t>an aggregator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As </a:t>
            </a:r>
            <a:r>
              <a:rPr lang="en-US" dirty="0" smtClean="0"/>
              <a:t>a data provider</a:t>
            </a:r>
          </a:p>
          <a:p>
            <a:r>
              <a:rPr lang="en-US" dirty="0" smtClean="0"/>
              <a:t>As a provider of stable codes to help interoperability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ris2002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301" r="-24301"/>
          <a:stretch>
            <a:fillRect/>
          </a:stretch>
        </p:blipFill>
        <p:spPr>
          <a:xfrm>
            <a:off x="-2552451" y="-169353"/>
            <a:ext cx="14248901" cy="7836347"/>
          </a:xfrm>
        </p:spPr>
      </p:pic>
      <p:sp>
        <p:nvSpPr>
          <p:cNvPr id="5" name="TextBox 4"/>
          <p:cNvSpPr txBox="1"/>
          <p:nvPr/>
        </p:nvSpPr>
        <p:spPr>
          <a:xfrm>
            <a:off x="6013120" y="6948734"/>
            <a:ext cx="3157200" cy="550800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softEdge rad="50800"/>
          </a:effectLst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Christopher Gutteridge, 2002.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data.</a:t>
            </a:r>
            <a:r>
              <a:rPr lang="en-US" sz="6000" dirty="0" smtClean="0"/>
              <a:t>&lt;your-</a:t>
            </a:r>
            <a:r>
              <a:rPr lang="en-US" sz="6000" dirty="0" err="1" smtClean="0"/>
              <a:t>uni</a:t>
            </a:r>
            <a:r>
              <a:rPr lang="en-US" sz="6000" dirty="0" smtClean="0"/>
              <a:t>&gt;</a:t>
            </a:r>
            <a:r>
              <a:rPr lang="en-US" sz="6000" b="1" dirty="0" smtClean="0"/>
              <a:t>.</a:t>
            </a:r>
            <a:r>
              <a:rPr lang="en-US" sz="6000" b="1" dirty="0" err="1" smtClean="0"/>
              <a:t>ac.uk</a:t>
            </a:r>
            <a:endParaRPr lang="en-US" sz="60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 ID schemes which all parts of the </a:t>
            </a:r>
            <a:r>
              <a:rPr lang="en-US" dirty="0" err="1" smtClean="0"/>
              <a:t>organisation</a:t>
            </a:r>
            <a:r>
              <a:rPr lang="en-US" dirty="0" smtClean="0"/>
              <a:t> can reuse</a:t>
            </a:r>
          </a:p>
          <a:p>
            <a:endParaRPr lang="en-US" dirty="0" smtClean="0"/>
          </a:p>
          <a:p>
            <a:r>
              <a:rPr lang="en-US" dirty="0" smtClean="0"/>
              <a:t>Open data lists of things with as much or little additional data as you want.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Places (Room, Building, Campus)</a:t>
            </a:r>
          </a:p>
          <a:p>
            <a:r>
              <a:rPr lang="en-US" dirty="0" smtClean="0"/>
              <a:t>Products (</a:t>
            </a:r>
            <a:r>
              <a:rPr lang="en-US" dirty="0" err="1" smtClean="0"/>
              <a:t>eg</a:t>
            </a:r>
            <a:r>
              <a:rPr lang="en-US" dirty="0" smtClean="0"/>
              <a:t>. Your courses, equipment, expertise)</a:t>
            </a:r>
          </a:p>
          <a:p>
            <a:r>
              <a:rPr lang="en-US" dirty="0" smtClean="0"/>
              <a:t>Projects</a:t>
            </a:r>
          </a:p>
          <a:p>
            <a:r>
              <a:rPr lang="en-US" dirty="0" smtClean="0"/>
              <a:t>Publications (both papers &amp; datasets)</a:t>
            </a:r>
          </a:p>
          <a:p>
            <a:r>
              <a:rPr lang="en-US" dirty="0" smtClean="0"/>
              <a:t>People</a:t>
            </a:r>
          </a:p>
          <a:p>
            <a:r>
              <a:rPr lang="en-US" dirty="0" smtClean="0"/>
              <a:t>Parts of the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r>
              <a:rPr lang="en-US" dirty="0" smtClean="0"/>
              <a:t>Points of Service (coffee shops, support, desks, facilities)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Open Data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Data</a:t>
            </a:r>
            <a:br>
              <a:rPr lang="en-US" dirty="0" smtClean="0"/>
            </a:br>
            <a:r>
              <a:rPr lang="en-US" sz="2000" dirty="0" smtClean="0"/>
              <a:t>(informal definition)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Removing impediments to use &amp; reuse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Data</a:t>
            </a:r>
            <a:br>
              <a:rPr lang="en-US" dirty="0" smtClean="0"/>
            </a:br>
            <a:r>
              <a:rPr lang="en-US" sz="2000" dirty="0" smtClean="0"/>
              <a:t>(informal definition)</a:t>
            </a:r>
            <a:endParaRPr lang="en-US" sz="2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Removing impediments to use &amp; reuse</a:t>
            </a:r>
          </a:p>
        </p:txBody>
      </p:sp>
      <p:sp>
        <p:nvSpPr>
          <p:cNvPr id="4" name="Oval 3"/>
          <p:cNvSpPr/>
          <p:nvPr/>
        </p:nvSpPr>
        <p:spPr>
          <a:xfrm>
            <a:off x="285548" y="2937886"/>
            <a:ext cx="2172103" cy="13251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Technical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38280" y="4660522"/>
            <a:ext cx="2172103" cy="13251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Political</a:t>
            </a:r>
          </a:p>
        </p:txBody>
      </p:sp>
      <p:sp>
        <p:nvSpPr>
          <p:cNvPr id="8" name="Oval 7"/>
          <p:cNvSpPr/>
          <p:nvPr/>
        </p:nvSpPr>
        <p:spPr>
          <a:xfrm>
            <a:off x="685800" y="1176948"/>
            <a:ext cx="2491399" cy="13251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Temporal</a:t>
            </a:r>
          </a:p>
        </p:txBody>
      </p:sp>
      <p:sp>
        <p:nvSpPr>
          <p:cNvPr id="9" name="Oval 8"/>
          <p:cNvSpPr/>
          <p:nvPr/>
        </p:nvSpPr>
        <p:spPr>
          <a:xfrm>
            <a:off x="3177199" y="514384"/>
            <a:ext cx="2644643" cy="13251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Awareness</a:t>
            </a:r>
          </a:p>
        </p:txBody>
      </p:sp>
      <p:sp>
        <p:nvSpPr>
          <p:cNvPr id="10" name="Oval 9"/>
          <p:cNvSpPr/>
          <p:nvPr/>
        </p:nvSpPr>
        <p:spPr>
          <a:xfrm>
            <a:off x="6040702" y="514384"/>
            <a:ext cx="2172103" cy="13251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Trust</a:t>
            </a:r>
          </a:p>
        </p:txBody>
      </p:sp>
      <p:sp>
        <p:nvSpPr>
          <p:cNvPr id="11" name="Oval 10"/>
          <p:cNvSpPr/>
          <p:nvPr/>
        </p:nvSpPr>
        <p:spPr>
          <a:xfrm>
            <a:off x="6286097" y="2561072"/>
            <a:ext cx="2172103" cy="13251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Hassle</a:t>
            </a:r>
          </a:p>
        </p:txBody>
      </p:sp>
      <p:sp>
        <p:nvSpPr>
          <p:cNvPr id="12" name="Oval 11"/>
          <p:cNvSpPr/>
          <p:nvPr/>
        </p:nvSpPr>
        <p:spPr>
          <a:xfrm>
            <a:off x="5508757" y="4660522"/>
            <a:ext cx="2949443" cy="13251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Open Data</a:t>
            </a:r>
            <a:br>
              <a:rPr lang="en-US" dirty="0" smtClean="0"/>
            </a:br>
            <a:r>
              <a:rPr lang="en-US" sz="2400" dirty="0" smtClean="0"/>
              <a:t>(formal definition)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30425"/>
            <a:ext cx="6400800" cy="35083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“A piece of data or content is open if </a:t>
            </a:r>
            <a:r>
              <a:rPr lang="en-US" b="1" dirty="0" smtClean="0">
                <a:solidFill>
                  <a:srgbClr val="000000"/>
                </a:solidFill>
              </a:rPr>
              <a:t>anyone</a:t>
            </a:r>
            <a:r>
              <a:rPr lang="en-US" dirty="0" smtClean="0">
                <a:solidFill>
                  <a:srgbClr val="000000"/>
                </a:solidFill>
              </a:rPr>
              <a:t> is </a:t>
            </a:r>
            <a:r>
              <a:rPr lang="en-US" b="1" dirty="0" smtClean="0">
                <a:solidFill>
                  <a:srgbClr val="000000"/>
                </a:solidFill>
              </a:rPr>
              <a:t>free to use, reuse, and redistribute</a:t>
            </a:r>
            <a:r>
              <a:rPr lang="en-US" dirty="0" smtClean="0">
                <a:solidFill>
                  <a:srgbClr val="000000"/>
                </a:solidFill>
              </a:rPr>
              <a:t> it — subject only, at most, to the requirement to attribute and/or share-alike.”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</a:rPr>
              <a:t>www.opendefinition.org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Linked Data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Breaking down the ‘silo’</a:t>
            </a:r>
          </a:p>
          <a:p>
            <a:r>
              <a:rPr lang="en-US" dirty="0" smtClean="0"/>
              <a:t>Allows data from one source to augment data from another </a:t>
            </a:r>
          </a:p>
          <a:p>
            <a:r>
              <a:rPr lang="en-US" dirty="0" smtClean="0"/>
              <a:t>Linked data does not automatically have to be open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661</Words>
  <Application>Microsoft Macintosh PowerPoint</Application>
  <PresentationFormat>On-screen Show (4:3)</PresentationFormat>
  <Paragraphs>177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Benefits of Linked &amp; Open Data</vt:lpstr>
      <vt:lpstr>Christopher Gutteridge</vt:lpstr>
      <vt:lpstr>Slide 3</vt:lpstr>
      <vt:lpstr>Open Data</vt:lpstr>
      <vt:lpstr>Open Data (informal definition)</vt:lpstr>
      <vt:lpstr>Open Data (informal definition)</vt:lpstr>
      <vt:lpstr>Open Data (formal definition)</vt:lpstr>
      <vt:lpstr>Linked Data</vt:lpstr>
      <vt:lpstr>Linked Data</vt:lpstr>
      <vt:lpstr>Linked Data (2)</vt:lpstr>
      <vt:lpstr>Slide 11</vt:lpstr>
      <vt:lpstr>Slide 12</vt:lpstr>
      <vt:lpstr>Slide 13</vt:lpstr>
      <vt:lpstr>Sources</vt:lpstr>
      <vt:lpstr>Linked Open Data at</vt:lpstr>
      <vt:lpstr>http://data.southampton.ac.uk</vt:lpstr>
      <vt:lpstr>http://data.southampton.ac.uk</vt:lpstr>
      <vt:lpstr>Wins </vt:lpstr>
      <vt:lpstr>Equipment Data Workflow</vt:lpstr>
      <vt:lpstr>Common Negative Reactions</vt:lpstr>
      <vt:lpstr>Risks</vt:lpstr>
      <vt:lpstr>Slide 22</vt:lpstr>
      <vt:lpstr>Slide 23</vt:lpstr>
      <vt:lpstr>Slide 24</vt:lpstr>
      <vt:lpstr>Uniquip</vt:lpstr>
      <vt:lpstr>Uniquip</vt:lpstr>
      <vt:lpstr>Uniquip</vt:lpstr>
      <vt:lpstr>Slide 28</vt:lpstr>
      <vt:lpstr>Data.ac.uk</vt:lpstr>
      <vt:lpstr>data.&lt;your-uni&gt;.ac.uk</vt:lpstr>
      <vt:lpstr>Where to Start (1)</vt:lpstr>
      <vt:lpstr>Where to Start (2)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Linked &amp; Open Data</dc:title>
  <dc:creator>Christopher Gutteridge</dc:creator>
  <cp:lastModifiedBy>Christopher Gutteridge</cp:lastModifiedBy>
  <cp:revision>10</cp:revision>
  <dcterms:created xsi:type="dcterms:W3CDTF">2013-06-10T17:32:41Z</dcterms:created>
  <dcterms:modified xsi:type="dcterms:W3CDTF">2013-06-10T21:21:09Z</dcterms:modified>
</cp:coreProperties>
</file>