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364" r:id="rId32"/>
    <p:sldId id="363"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70" r:id="rId52"/>
    <p:sldId id="357" r:id="rId53"/>
    <p:sldId id="366" r:id="rId54"/>
    <p:sldId id="368"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59" r:id="rId68"/>
    <p:sldId id="360" r:id="rId69"/>
    <p:sldId id="361" r:id="rId70"/>
    <p:sldId id="362"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71" r:id="rId93"/>
    <p:sldId id="341" r:id="rId94"/>
    <p:sldId id="342" r:id="rId95"/>
    <p:sldId id="343" r:id="rId96"/>
    <p:sldId id="344" r:id="rId97"/>
    <p:sldId id="345" r:id="rId98"/>
    <p:sldId id="346" r:id="rId99"/>
    <p:sldId id="347" r:id="rId100"/>
    <p:sldId id="348" r:id="rId101"/>
    <p:sldId id="349" r:id="rId102"/>
    <p:sldId id="365" r:id="rId103"/>
    <p:sldId id="350" r:id="rId104"/>
    <p:sldId id="351" r:id="rId105"/>
    <p:sldId id="352" r:id="rId106"/>
    <p:sldId id="369" r:id="rId107"/>
    <p:sldId id="372"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2208"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3704"/>
    </p:cViewPr>
  </p:sorterViewPr>
  <p:notesViewPr>
    <p:cSldViewPr snapToGrid="0" snapToObjects="1">
      <p:cViewPr varScale="1">
        <p:scale>
          <a:sx n="69" d="100"/>
          <a:sy n="69" d="100"/>
        </p:scale>
        <p:origin x="-390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printerSettings" Target="printerSettings/printerSettings1.bin"/><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10B7C-8A45-9D41-B5A2-D9EB2AAC12F1}" type="datetimeFigureOut">
              <a:rPr lang="en-US" smtClean="0"/>
              <a:t>13/05/2013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6575F0-33ED-1546-A04E-7419A44D5A76}" type="slidenum">
              <a:rPr lang="en-GB" smtClean="0"/>
              <a:t>‹#›</a:t>
            </a:fld>
            <a:endParaRPr lang="en-GB"/>
          </a:p>
        </p:txBody>
      </p:sp>
    </p:spTree>
    <p:extLst>
      <p:ext uri="{BB962C8B-B14F-4D97-AF65-F5344CB8AC3E}">
        <p14:creationId xmlns:p14="http://schemas.microsoft.com/office/powerpoint/2010/main" val="1485559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a:t>
            </a:r>
            <a:r>
              <a:rPr lang="en-GB" dirty="0" err="1" smtClean="0"/>
              <a:t>www.scoop.it</a:t>
            </a:r>
            <a:r>
              <a:rPr lang="en-GB" dirty="0" smtClean="0"/>
              <a:t>/</a:t>
            </a:r>
            <a:endParaRPr lang="en-GB" dirty="0"/>
          </a:p>
        </p:txBody>
      </p:sp>
      <p:sp>
        <p:nvSpPr>
          <p:cNvPr id="4" name="Slide Number Placeholder 3"/>
          <p:cNvSpPr>
            <a:spLocks noGrp="1"/>
          </p:cNvSpPr>
          <p:nvPr>
            <p:ph type="sldNum" sz="quarter" idx="10"/>
          </p:nvPr>
        </p:nvSpPr>
        <p:spPr/>
        <p:txBody>
          <a:bodyPr/>
          <a:lstStyle/>
          <a:p>
            <a:fld id="{A77784FC-92D3-7445-AF21-BD1C4146BD83}" type="slidenum">
              <a:rPr lang="en-GB" smtClean="0"/>
              <a:t>13</a:t>
            </a:fld>
            <a:endParaRPr lang="en-GB" dirty="0"/>
          </a:p>
        </p:txBody>
      </p:sp>
    </p:spTree>
    <p:extLst>
      <p:ext uri="{BB962C8B-B14F-4D97-AF65-F5344CB8AC3E}">
        <p14:creationId xmlns:p14="http://schemas.microsoft.com/office/powerpoint/2010/main" val="1413947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Useful source</a:t>
            </a:r>
            <a:r>
              <a:rPr lang="en-GB" baseline="0" dirty="0" smtClean="0"/>
              <a:t> of information</a:t>
            </a:r>
            <a:endParaRPr lang="en-GB" dirty="0"/>
          </a:p>
        </p:txBody>
      </p:sp>
      <p:sp>
        <p:nvSpPr>
          <p:cNvPr id="4" name="Date Placeholder 3"/>
          <p:cNvSpPr>
            <a:spLocks noGrp="1"/>
          </p:cNvSpPr>
          <p:nvPr>
            <p:ph type="dt" idx="10"/>
          </p:nvPr>
        </p:nvSpPr>
        <p:spPr/>
        <p:txBody>
          <a:bodyPr/>
          <a:lstStyle/>
          <a:p>
            <a:pPr>
              <a:defRPr/>
            </a:pPr>
            <a:fld id="{6C96C1AE-37D4-2240-8325-1817F3111583}" type="datetime1">
              <a:rPr lang="en-GB" smtClean="0"/>
              <a:pPr>
                <a:defRPr/>
              </a:pPr>
              <a:t>14/05/2013</a:t>
            </a:fld>
            <a:endParaRPr lang="en-GB"/>
          </a:p>
        </p:txBody>
      </p:sp>
      <p:sp>
        <p:nvSpPr>
          <p:cNvPr id="5" name="Footer Placeholder 4"/>
          <p:cNvSpPr>
            <a:spLocks noGrp="1"/>
          </p:cNvSpPr>
          <p:nvPr>
            <p:ph type="ftr" sz="quarter" idx="11"/>
          </p:nvPr>
        </p:nvSpPr>
        <p:spPr/>
        <p:txBody>
          <a:bodyPr/>
          <a:lstStyle/>
          <a:p>
            <a:r>
              <a:rPr lang="en-GB" smtClean="0"/>
              <a:t>COMP3013 Multimedia Systems</a:t>
            </a:r>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72</a:t>
            </a:fld>
            <a:endParaRPr lang="en-GB"/>
          </a:p>
        </p:txBody>
      </p:sp>
    </p:spTree>
    <p:extLst>
      <p:ext uri="{BB962C8B-B14F-4D97-AF65-F5344CB8AC3E}">
        <p14:creationId xmlns:p14="http://schemas.microsoft.com/office/powerpoint/2010/main" val="96930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6C96C1AE-37D4-2240-8325-1817F3111583}" type="datetime1">
              <a:rPr lang="en-GB" smtClean="0"/>
              <a:pPr>
                <a:defRPr/>
              </a:pPr>
              <a:t>14/05/2013</a:t>
            </a:fld>
            <a:endParaRPr lang="en-GB"/>
          </a:p>
        </p:txBody>
      </p:sp>
      <p:sp>
        <p:nvSpPr>
          <p:cNvPr id="5" name="Footer Placeholder 4"/>
          <p:cNvSpPr>
            <a:spLocks noGrp="1"/>
          </p:cNvSpPr>
          <p:nvPr>
            <p:ph type="ftr" sz="quarter" idx="11"/>
          </p:nvPr>
        </p:nvSpPr>
        <p:spPr/>
        <p:txBody>
          <a:bodyPr/>
          <a:lstStyle/>
          <a:p>
            <a:r>
              <a:rPr lang="en-GB" smtClean="0"/>
              <a:t>COMP3013 Multimedia Systems</a:t>
            </a:r>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74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Covers information on everything from workplace violence to electrical testing</a:t>
            </a:r>
            <a:endParaRPr lang="en-GB" dirty="0"/>
          </a:p>
        </p:txBody>
      </p:sp>
      <p:sp>
        <p:nvSpPr>
          <p:cNvPr id="4" name="Date Placeholder 3"/>
          <p:cNvSpPr>
            <a:spLocks noGrp="1"/>
          </p:cNvSpPr>
          <p:nvPr>
            <p:ph type="dt" idx="10"/>
          </p:nvPr>
        </p:nvSpPr>
        <p:spPr/>
        <p:txBody>
          <a:bodyPr/>
          <a:lstStyle/>
          <a:p>
            <a:pPr>
              <a:defRPr/>
            </a:pPr>
            <a:fld id="{6C96C1AE-37D4-2240-8325-1817F3111583}" type="datetime1">
              <a:rPr lang="en-GB" smtClean="0"/>
              <a:pPr>
                <a:defRPr/>
              </a:pPr>
              <a:t>14/05/2013</a:t>
            </a:fld>
            <a:endParaRPr lang="en-GB"/>
          </a:p>
        </p:txBody>
      </p:sp>
      <p:sp>
        <p:nvSpPr>
          <p:cNvPr id="5" name="Footer Placeholder 4"/>
          <p:cNvSpPr>
            <a:spLocks noGrp="1"/>
          </p:cNvSpPr>
          <p:nvPr>
            <p:ph type="ftr" sz="quarter" idx="11"/>
          </p:nvPr>
        </p:nvSpPr>
        <p:spPr/>
        <p:txBody>
          <a:bodyPr/>
          <a:lstStyle/>
          <a:p>
            <a:r>
              <a:rPr lang="en-GB" smtClean="0"/>
              <a:t>COMP3013 Multimedia Systems</a:t>
            </a:r>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82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Typical areas in which a union</a:t>
            </a:r>
            <a:r>
              <a:rPr lang="en-GB" baseline="0" dirty="0" smtClean="0"/>
              <a:t> might provide support</a:t>
            </a:r>
            <a:endParaRPr lang="en-GB" dirty="0"/>
          </a:p>
        </p:txBody>
      </p:sp>
      <p:sp>
        <p:nvSpPr>
          <p:cNvPr id="4" name="Date Placeholder 3"/>
          <p:cNvSpPr>
            <a:spLocks noGrp="1"/>
          </p:cNvSpPr>
          <p:nvPr>
            <p:ph type="dt" idx="10"/>
          </p:nvPr>
        </p:nvSpPr>
        <p:spPr/>
        <p:txBody>
          <a:bodyPr/>
          <a:lstStyle/>
          <a:p>
            <a:pPr>
              <a:defRPr/>
            </a:pPr>
            <a:fld id="{6C96C1AE-37D4-2240-8325-1817F3111583}" type="datetime1">
              <a:rPr lang="en-GB" smtClean="0"/>
              <a:pPr>
                <a:defRPr/>
              </a:pPr>
              <a:t>14/05/2013</a:t>
            </a:fld>
            <a:endParaRPr lang="en-GB"/>
          </a:p>
        </p:txBody>
      </p:sp>
      <p:sp>
        <p:nvSpPr>
          <p:cNvPr id="5" name="Footer Placeholder 4"/>
          <p:cNvSpPr>
            <a:spLocks noGrp="1"/>
          </p:cNvSpPr>
          <p:nvPr>
            <p:ph type="ftr" sz="quarter" idx="11"/>
          </p:nvPr>
        </p:nvSpPr>
        <p:spPr/>
        <p:txBody>
          <a:bodyPr/>
          <a:lstStyle/>
          <a:p>
            <a:r>
              <a:rPr lang="en-GB" smtClean="0"/>
              <a:t>COMP3013 Multimedia Systems</a:t>
            </a:r>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89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dirty="0" smtClean="0">
                <a:latin typeface="Times New Roman" charset="0"/>
                <a:ea typeface="ＭＳ Ｐゴシック" charset="-128"/>
                <a:cs typeface="ＭＳ Ｐゴシック" charset="-128"/>
              </a:rPr>
              <a:t>According to the Data Protection Act (1998) "a person who (either alone or jointly or in common with other persons) determines the purposes for which and the manner in which any personal data are, or are to be, processed" is the definition of: A data subject A data processor </a:t>
            </a:r>
            <a:r>
              <a:rPr lang="en-US" b="1" dirty="0" smtClean="0">
                <a:latin typeface="Times New Roman" charset="0"/>
                <a:ea typeface="ＭＳ Ｐゴシック" charset="-128"/>
                <a:cs typeface="ＭＳ Ｐゴシック" charset="-128"/>
              </a:rPr>
              <a:t>A data controller</a:t>
            </a:r>
            <a:r>
              <a:rPr lang="en-US" dirty="0" smtClean="0">
                <a:latin typeface="Times New Roman" charset="0"/>
                <a:ea typeface="ＭＳ Ｐゴシック" charset="-128"/>
                <a:cs typeface="ＭＳ Ｐゴシック" charset="-128"/>
              </a:rPr>
              <a:t> The Data Protection Commissioner Which of the following rights does an individual NOT have under the Data Protection Act (1998)? The right to prevent data about the individual being used for direct marketing The right to have inaccurate data corrected or erased </a:t>
            </a:r>
            <a:r>
              <a:rPr lang="en-US" b="1" dirty="0" smtClean="0">
                <a:latin typeface="Times New Roman" charset="0"/>
                <a:ea typeface="ＭＳ Ｐゴシック" charset="-128"/>
                <a:cs typeface="ＭＳ Ｐゴシック" charset="-128"/>
              </a:rPr>
              <a:t>The right to prevent data about the individual being held</a:t>
            </a:r>
            <a:r>
              <a:rPr lang="en-US" dirty="0" smtClean="0">
                <a:latin typeface="Times New Roman" charset="0"/>
                <a:ea typeface="ＭＳ Ｐゴシック" charset="-128"/>
                <a:cs typeface="ＭＳ Ｐゴシック" charset="-128"/>
              </a:rPr>
              <a:t> The right to find out what data is being held about the individual </a:t>
            </a:r>
          </a:p>
        </p:txBody>
      </p:sp>
      <p:sp>
        <p:nvSpPr>
          <p:cNvPr id="30724" name="Date Placeholder 3"/>
          <p:cNvSpPr>
            <a:spLocks noGrp="1"/>
          </p:cNvSpPr>
          <p:nvPr>
            <p:ph type="dt" sz="quarter" idx="1"/>
          </p:nvPr>
        </p:nvSpPr>
        <p:spPr>
          <a:noFill/>
        </p:spPr>
        <p:txBody>
          <a:bodyPr/>
          <a:lstStyle/>
          <a:p>
            <a:fld id="{2992A633-A161-D944-A417-706737550E17}" type="datetime6">
              <a:rPr lang="en-GB" smtClean="0">
                <a:latin typeface="Times New Roman" charset="0"/>
              </a:rPr>
              <a:pPr/>
              <a:t>May 13</a:t>
            </a:fld>
            <a:endParaRPr lang="en-GB" dirty="0" smtClean="0">
              <a:latin typeface="Times New Roman" charset="0"/>
            </a:endParaRPr>
          </a:p>
        </p:txBody>
      </p:sp>
      <p:sp>
        <p:nvSpPr>
          <p:cNvPr id="30725" name="Footer Placeholder 4"/>
          <p:cNvSpPr>
            <a:spLocks noGrp="1"/>
          </p:cNvSpPr>
          <p:nvPr>
            <p:ph type="ftr" sz="quarter" idx="4"/>
          </p:nvPr>
        </p:nvSpPr>
        <p:spPr>
          <a:noFill/>
        </p:spPr>
        <p:txBody>
          <a:bodyPr/>
          <a:lstStyle/>
          <a:p>
            <a:r>
              <a:rPr lang="en-GB" dirty="0" smtClean="0">
                <a:latin typeface="Times New Roman" charset="0"/>
              </a:rPr>
              <a:t>COMP3013 Multimedia Systems</a:t>
            </a:r>
          </a:p>
        </p:txBody>
      </p:sp>
      <p:sp>
        <p:nvSpPr>
          <p:cNvPr id="30726" name="Slide Number Placeholder 5"/>
          <p:cNvSpPr>
            <a:spLocks noGrp="1"/>
          </p:cNvSpPr>
          <p:nvPr>
            <p:ph type="sldNum" sz="quarter" idx="5"/>
          </p:nvPr>
        </p:nvSpPr>
        <p:spPr>
          <a:noFill/>
        </p:spPr>
        <p:txBody>
          <a:bodyPr/>
          <a:lstStyle/>
          <a:p>
            <a:fld id="{117B8909-6E45-3241-8044-C8D73EC8C2BD}" type="slidenum">
              <a:rPr lang="en-GB" smtClean="0">
                <a:latin typeface="Times New Roman" charset="0"/>
              </a:rPr>
              <a:pPr/>
              <a:t>23</a:t>
            </a:fld>
            <a:endParaRPr lang="en-GB" dirty="0"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13/05/2013</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27</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13/05/2013</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28</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13/05/2013</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29</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13/05/2013</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30</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13/05/2013</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33</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6575F0-33ED-1546-A04E-7419A44D5A76}" type="slidenum">
              <a:rPr lang="en-GB" smtClean="0"/>
              <a:t>48</a:t>
            </a:fld>
            <a:endParaRPr lang="en-GB"/>
          </a:p>
        </p:txBody>
      </p:sp>
    </p:spTree>
    <p:extLst>
      <p:ext uri="{BB962C8B-B14F-4D97-AF65-F5344CB8AC3E}">
        <p14:creationId xmlns:p14="http://schemas.microsoft.com/office/powerpoint/2010/main" val="1178909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6575F0-33ED-1546-A04E-7419A44D5A76}" type="slidenum">
              <a:rPr lang="en-GB" smtClean="0"/>
              <a:t>55</a:t>
            </a:fld>
            <a:endParaRPr lang="en-GB"/>
          </a:p>
        </p:txBody>
      </p:sp>
    </p:spTree>
    <p:extLst>
      <p:ext uri="{BB962C8B-B14F-4D97-AF65-F5344CB8AC3E}">
        <p14:creationId xmlns:p14="http://schemas.microsoft.com/office/powerpoint/2010/main" val="371653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GB"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13/05/2013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13/05/2013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13/05/2013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GB"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13/05/2013</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GB"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13/05/2013</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GB"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13/05/2013</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13/05/2013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13/05/2013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13/05/2013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13/05/2013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13/05/2013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13/05/2013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13/05/2013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13/05/2013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13/05/2013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13/05/2013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13/05/2013</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dshare.soton.ac.uk/10994/" TargetMode="External"/><Relationship Id="rId3" Type="http://schemas.openxmlformats.org/officeDocument/2006/relationships/hyperlink" Target="http://www.edshare.soton.ac.uk/1102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www.edshare.soton.ac.uk/1102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hyperlink" Target="http://www.youtube.com/watch?v=dGCJ46vyR9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share.soton.ac.uk/10483/" TargetMode="External"/><Relationship Id="rId3" Type="http://schemas.openxmlformats.org/officeDocument/2006/relationships/hyperlink" Target="http://www.edshare.soton.ac.uk/9939/"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hyperlink" Target="http://www.legislation.gov.uk/ukpga/1998/29/contents"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hyperlink" Target="http://www.ico.gov.uk/"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bit.ly/9DHj2c" TargetMode="External"/><Relationship Id="rId1" Type="http://schemas.openxmlformats.org/officeDocument/2006/relationships/slideLayout" Target="../slideLayouts/slideLayout2.xml"/><Relationship Id="rId2" Type="http://schemas.openxmlformats.org/officeDocument/2006/relationships/hyperlink" Target="http://www.youtube.com/watch?v=jrVRd78kEQ0&amp;feature=related"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www.bcs.org/server.php?show=conMediaFile.13494" TargetMode="External"/><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hyperlink" Target="http://www.bcs.org/server.php?show=nav.8137"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hyperlink" Target="http://www.edshare.soton.ac.uk/9625"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 Id="rId3"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 Id="rId3" Type="http://schemas.openxmlformats.org/officeDocument/2006/relationships/image" Target="../media/image3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hyperlink" Target="http://www.cipd.co.uk/subjects/dvsequl/harassmt/harrass.htm" TargetMode="External"/><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3.xml.rels><?xml version="1.0" encoding="UTF-8" standalone="yes"?>
<Relationships xmlns="http://schemas.openxmlformats.org/package/2006/relationships"><Relationship Id="rId3" Type="http://schemas.openxmlformats.org/officeDocument/2006/relationships/hyperlink" Target="http://www.google.co.uk/url?ei=VvcdS6LyDZaqjAfrpc2gCw&amp;sig2=4FfsZ4DlwTXUXyIcDJDO_A&amp;q=http://investor.lilly.com/glossary.cfm?FirstLetter=w&amp;ei=VvcdS6LyDZaqjAfrpc2gCw&amp;sa=X&amp;oi=define&amp;ct=&amp;cd=1&amp;ved=0CBcQpAMoCA&amp;usg=AFQjCNH8wTFIY6EQm5ZjNkssK9j9OQI70Q" TargetMode="External"/><Relationship Id="rId4" Type="http://schemas.openxmlformats.org/officeDocument/2006/relationships/hyperlink" Target="http://www.google.co.uk/url?ei=VvcdS6LyDZaqjAfrpc2gCw&amp;sig2=hz2ep-xHgLIkklBzZ2FBpg&amp;q=http://www.ombudsman.vic.gov.au/www/default.asp?guiValue=660BB5DF-2944-41F1-BA63-870AAE3CEECD&amp;ei=VvcdS6LyDZaqjAfrpc2gCw&amp;sa=X&amp;oi=define&amp;ct=&amp;cd=1&amp;ved=0CBgQpAMoCQ&amp;usg=AFQjCNEn0Byjk93bRhYzOXhFzMzLWwnc5w" TargetMode="External"/><Relationship Id="rId5" Type="http://schemas.openxmlformats.org/officeDocument/2006/relationships/hyperlink" Target="http://www.google.co.uk/url?ei=VvcdS6LyDZaqjAfrpc2gCw&amp;sig2=9q4rq2Gc4rerQJhlaHkviQ&amp;q=http://wordnetweb.princeton.edu/perl/webwn?s=whistleblower&amp;ei=VvcdS6LyDZaqjAfrpc2gCw&amp;sa=X&amp;oi=define&amp;ct=&amp;cd=1&amp;ved=0CA8QpAMoAA&amp;usg=AFQjCNFpWz7h5JXiX5xe5MoHm9PxjGUzkA" TargetMode="External"/><Relationship Id="rId6" Type="http://schemas.openxmlformats.org/officeDocument/2006/relationships/hyperlink" Target="http://www.google.co.uk/url?ei=VvcdS6LyDZaqjAfrpc2gCw&amp;sig2=8bke27iTqmS13FLvFvP-Nw&amp;q=http://en.wikipedia.org/wiki/Whistleblower&amp;ei=VvcdS6LyDZaqjAfrpc2gCw&amp;sa=X&amp;oi=define&amp;ct=&amp;cd=1&amp;ved=0CBAQpAMoAQ&amp;usg=AFQjCNFRLHbqc1bTf0xGQhh7-j6SffJvYA" TargetMode="External"/><Relationship Id="rId7" Type="http://schemas.openxmlformats.org/officeDocument/2006/relationships/hyperlink" Target="http://www.google.co.uk/url?ei=VvcdS6LyDZaqjAfrpc2gCw&amp;sig2=IGiGPJKCwynh4zozqZm66A&amp;q=http://en.wiktionary.org/wiki/whistle-blower&amp;ei=VvcdS6LyDZaqjAfrpc2gCw&amp;sa=X&amp;oi=define&amp;ct=&amp;cd=1&amp;ved=0CBUQpAMoBg&amp;usg=AFQjCNF-KK-mUX3_Uct7rRtVaFAlrmWBvg" TargetMode="External"/><Relationship Id="rId8" Type="http://schemas.openxmlformats.org/officeDocument/2006/relationships/image" Target="../media/image43.jpeg"/><Relationship Id="rId1" Type="http://schemas.openxmlformats.org/officeDocument/2006/relationships/slideLayout" Target="../slideLayouts/slideLayout9.xml"/><Relationship Id="rId2" Type="http://schemas.openxmlformats.org/officeDocument/2006/relationships/hyperlink" Target="http://www.google.co.uk/url?ei=VvcdS6LyDZaqjAfrpc2gCw&amp;sig2=JsUx_TGdBW9Y9s_wgQWYjw&amp;q=http://en.wiktionary.org/wiki/whistleblowing&amp;ei=VvcdS6LyDZaqjAfrpc2gCw&amp;sa=X&amp;oi=define&amp;ct=&amp;cd=1&amp;ved=0CBYQpAMoBw&amp;usg=AFQjCNF_9mw6AjQX_1UWOPJVqgjvGIAc8w"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pcaw.org.uk" TargetMode="External"/><Relationship Id="rId4" Type="http://schemas.openxmlformats.org/officeDocument/2006/relationships/image" Target="../media/image44.png"/><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gislation.gov.uk/ukpga/1998/23/contents" TargetMode="External"/><Relationship Id="rId3" Type="http://schemas.openxmlformats.org/officeDocument/2006/relationships/image" Target="../media/image4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mploymenttribunals.gov.uk/" TargetMode="External"/><Relationship Id="rId3" Type="http://schemas.openxmlformats.org/officeDocument/2006/relationships/image" Target="../media/image4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hse.gov.uk/" TargetMode="External"/><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qualityhumanrights.com/" TargetMode="External"/><Relationship Id="rId3" Type="http://schemas.openxmlformats.org/officeDocument/2006/relationships/image" Target="../media/image4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caw.co.uk/" TargetMode="External"/><Relationship Id="rId3" Type="http://schemas.openxmlformats.org/officeDocument/2006/relationships/image" Target="../media/image5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tucrights" TargetMode="External"/><Relationship Id="rId3" Type="http://schemas.openxmlformats.org/officeDocument/2006/relationships/image" Target="../media/image5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hyperlink" Target="http://www.acas.org.uk/"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hyperlink" Target="http://www.bcs.org/category/9234"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ipd.co.uk/subjects/dvsequl/harassmt/harrass.htm" TargetMode="External"/><Relationship Id="rId3" Type="http://schemas.openxmlformats.org/officeDocument/2006/relationships/image" Target="../media/image4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hyperlink" Target="http://www.bcs.org/server.php?show=conWebDoc.1610" TargetMode="External"/><Relationship Id="rId4" Type="http://schemas.openxmlformats.org/officeDocument/2006/relationships/hyperlink" Target="http://www.bcs.org/server.php?show=conWebDoc.1618" TargetMode="External"/><Relationship Id="rId5" Type="http://schemas.openxmlformats.org/officeDocument/2006/relationships/hyperlink" Target="http://www.bcs.org/server.php?show=conWebDoc.1613" TargetMode="External"/><Relationship Id="rId6" Type="http://schemas.openxmlformats.org/officeDocument/2006/relationships/hyperlink" Target="http://www.bcs.org/server.php?show=conWebDoc.1614" TargetMode="External"/><Relationship Id="rId7" Type="http://schemas.openxmlformats.org/officeDocument/2006/relationships/hyperlink" Target="http://www.bcs.org/server.php?show=conWebDoc.1617" TargetMode="External"/><Relationship Id="rId8" Type="http://schemas.openxmlformats.org/officeDocument/2006/relationships/hyperlink" Target="http://www.bcs.org/server.php?show=conWebDoc.1615" TargetMode="External"/><Relationship Id="rId9" Type="http://schemas.openxmlformats.org/officeDocument/2006/relationships/hyperlink" Target="http://www.bcs.org/server.php?show=conWebDoc.1616" TargetMode="External"/><Relationship Id="rId1" Type="http://schemas.openxmlformats.org/officeDocument/2006/relationships/slideLayout" Target="../slideLayouts/slideLayout2.xml"/><Relationship Id="rId2" Type="http://schemas.openxmlformats.org/officeDocument/2006/relationships/hyperlink" Target="http://www.bcs.org/server.php?show=conWebDoc.1611"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COMP1205 – consolidating understanding</a:t>
            </a:r>
            <a:endParaRPr lang="en-GB" dirty="0"/>
          </a:p>
        </p:txBody>
      </p:sp>
      <p:sp>
        <p:nvSpPr>
          <p:cNvPr id="3" name="Subtitle 2"/>
          <p:cNvSpPr>
            <a:spLocks noGrp="1"/>
          </p:cNvSpPr>
          <p:nvPr>
            <p:ph type="subTitle" idx="1"/>
          </p:nvPr>
        </p:nvSpPr>
        <p:spPr/>
        <p:txBody>
          <a:bodyPr/>
          <a:lstStyle/>
          <a:p>
            <a:r>
              <a:rPr lang="en-GB" dirty="0" smtClean="0"/>
              <a:t>Or how the prospect of an exam can get you to focus…</a:t>
            </a:r>
          </a:p>
          <a:p>
            <a:endParaRPr lang="en-GB" dirty="0"/>
          </a:p>
          <a:p>
            <a:endParaRPr lang="en-GB" dirty="0"/>
          </a:p>
        </p:txBody>
      </p:sp>
      <p:sp>
        <p:nvSpPr>
          <p:cNvPr id="4" name="Rectangle 3"/>
          <p:cNvSpPr/>
          <p:nvPr/>
        </p:nvSpPr>
        <p:spPr>
          <a:xfrm>
            <a:off x="504824" y="5142034"/>
            <a:ext cx="8128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GB" sz="2400" dirty="0" smtClean="0">
                <a:hlinkClick r:id="rId2"/>
              </a:rPr>
              <a:t>http://</a:t>
            </a:r>
            <a:r>
              <a:rPr lang="en-GB" sz="2400" dirty="0" err="1" smtClean="0">
                <a:hlinkClick r:id="rId2"/>
              </a:rPr>
              <a:t>www.edshare.soton.ac.uk</a:t>
            </a:r>
            <a:r>
              <a:rPr lang="en-GB" sz="2400" dirty="0" smtClean="0">
                <a:hlinkClick r:id="rId2"/>
              </a:rPr>
              <a:t>/10994/</a:t>
            </a:r>
            <a:endParaRPr lang="en-GB" sz="2400" dirty="0"/>
          </a:p>
        </p:txBody>
      </p:sp>
      <p:sp>
        <p:nvSpPr>
          <p:cNvPr id="5" name="Rectangle 4">
            <a:hlinkClick r:id="rId3"/>
          </p:cNvPr>
          <p:cNvSpPr/>
          <p:nvPr/>
        </p:nvSpPr>
        <p:spPr>
          <a:xfrm>
            <a:off x="142875" y="5927207"/>
            <a:ext cx="8731249"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GB" dirty="0"/>
              <a:t>http://</a:t>
            </a:r>
            <a:r>
              <a:rPr lang="en-GB" dirty="0" err="1"/>
              <a:t>www.edshare.soton.ac.uk</a:t>
            </a:r>
            <a:r>
              <a:rPr lang="en-GB" dirty="0"/>
              <a:t>/11020/</a:t>
            </a:r>
            <a:endParaRPr lang="en-GB" dirty="0"/>
          </a:p>
        </p:txBody>
      </p:sp>
    </p:spTree>
    <p:extLst>
      <p:ext uri="{BB962C8B-B14F-4D97-AF65-F5344CB8AC3E}">
        <p14:creationId xmlns:p14="http://schemas.microsoft.com/office/powerpoint/2010/main" val="3891058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Wordpress</a:t>
            </a:r>
            <a:r>
              <a:rPr lang="en-GB" dirty="0" smtClean="0"/>
              <a:t>?</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8192434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Customising</a:t>
            </a:r>
            <a:r>
              <a:rPr lang="en-US" dirty="0" smtClean="0"/>
              <a:t> the workplace</a:t>
            </a:r>
            <a:endParaRPr lang="en-US" dirty="0"/>
          </a:p>
        </p:txBody>
      </p:sp>
      <p:pic>
        <p:nvPicPr>
          <p:cNvPr id="6" name="Content Placeholder 5" descr="240px-Computer_Workstation_Variables.jpg"/>
          <p:cNvPicPr>
            <a:picLocks noGrp="1" noChangeAspect="1"/>
          </p:cNvPicPr>
          <p:nvPr>
            <p:ph idx="1"/>
          </p:nvPr>
        </p:nvPicPr>
        <p:blipFill>
          <a:blip r:embed="rId2"/>
          <a:srcRect l="-89256" r="-89256"/>
          <a:stretch>
            <a:fillRect/>
          </a:stretch>
        </p:blipFill>
        <p:spPr/>
      </p:pic>
      <p:sp>
        <p:nvSpPr>
          <p:cNvPr id="4" name="Date Placeholder 3"/>
          <p:cNvSpPr>
            <a:spLocks noGrp="1"/>
          </p:cNvSpPr>
          <p:nvPr>
            <p:ph type="dt" sz="half" idx="10"/>
          </p:nvPr>
        </p:nvSpPr>
        <p:spPr/>
        <p:txBody>
          <a:bodyPr/>
          <a:lstStyle/>
          <a:p>
            <a:fld id="{B4C00D2E-9CF0-1849-8A79-6B5530403034}" type="datetime1">
              <a:rPr lang="en-US" smtClean="0"/>
              <a:t>14/05/2013</a:t>
            </a:fld>
            <a:endParaRPr lang="en-US">
              <a:solidFill>
                <a:schemeClr val="tx1"/>
              </a:solidFill>
              <a:latin typeface="Wingdings" charset="2"/>
            </a:endParaRPr>
          </a:p>
        </p:txBody>
      </p:sp>
      <p:sp>
        <p:nvSpPr>
          <p:cNvPr id="7" name="TextBox 6"/>
          <p:cNvSpPr txBox="1"/>
          <p:nvPr/>
        </p:nvSpPr>
        <p:spPr>
          <a:xfrm>
            <a:off x="6781800" y="2133600"/>
            <a:ext cx="1752600" cy="175432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t>Sadly I was unable to obtain any images of male computer workers!</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your environment</a:t>
            </a:r>
            <a:endParaRPr lang="en-US" dirty="0"/>
          </a:p>
        </p:txBody>
      </p:sp>
      <p:pic>
        <p:nvPicPr>
          <p:cNvPr id="6" name="Content Placeholder 5" descr="LTErgoDiagrm.jpg"/>
          <p:cNvPicPr>
            <a:picLocks noGrp="1" noChangeAspect="1"/>
          </p:cNvPicPr>
          <p:nvPr>
            <p:ph idx="1"/>
          </p:nvPr>
        </p:nvPicPr>
        <p:blipFill>
          <a:blip r:embed="rId2"/>
          <a:srcRect l="-32397" r="-32397"/>
          <a:stretch>
            <a:fillRect/>
          </a:stretch>
        </p:blipFill>
        <p:spPr>
          <a:xfrm>
            <a:off x="533400" y="1752600"/>
            <a:ext cx="8340725" cy="4302125"/>
          </a:xfrm>
        </p:spPr>
      </p:pic>
      <p:sp>
        <p:nvSpPr>
          <p:cNvPr id="4" name="Date Placeholder 3"/>
          <p:cNvSpPr>
            <a:spLocks noGrp="1"/>
          </p:cNvSpPr>
          <p:nvPr>
            <p:ph type="dt" sz="half" idx="10"/>
          </p:nvPr>
        </p:nvSpPr>
        <p:spPr/>
        <p:txBody>
          <a:bodyPr/>
          <a:lstStyle/>
          <a:p>
            <a:fld id="{9D4EA9E0-51A0-9844-B044-DB6293930465}"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 And legislation</a:t>
            </a:r>
            <a:endParaRPr lang="en-GB" dirty="0"/>
          </a:p>
        </p:txBody>
      </p:sp>
      <p:pic>
        <p:nvPicPr>
          <p:cNvPr id="4" name="Content Placeholder 3" descr="Screen Shot 2013-05-14 at 10.36.20.png"/>
          <p:cNvPicPr>
            <a:picLocks noGrp="1" noChangeAspect="1"/>
          </p:cNvPicPr>
          <p:nvPr>
            <p:ph idx="1"/>
          </p:nvPr>
        </p:nvPicPr>
        <p:blipFill>
          <a:blip r:embed="rId2">
            <a:extLst>
              <a:ext uri="{28A0092B-C50C-407E-A947-70E740481C1C}">
                <a14:useLocalDpi xmlns:a14="http://schemas.microsoft.com/office/drawing/2010/main" val="0"/>
              </a:ext>
            </a:extLst>
          </a:blip>
          <a:srcRect l="-9462" r="-9462"/>
          <a:stretch>
            <a:fillRect/>
          </a:stretch>
        </p:blipFill>
        <p:spPr/>
      </p:pic>
      <p:sp>
        <p:nvSpPr>
          <p:cNvPr id="5" name="Rectangle 4"/>
          <p:cNvSpPr/>
          <p:nvPr/>
        </p:nvSpPr>
        <p:spPr>
          <a:xfrm>
            <a:off x="285750" y="6037730"/>
            <a:ext cx="8651875"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GB" dirty="0"/>
              <a:t>http://</a:t>
            </a:r>
            <a:r>
              <a:rPr lang="en-GB" dirty="0" err="1"/>
              <a:t>www.hse.gov.uk</a:t>
            </a:r>
            <a:r>
              <a:rPr lang="en-GB" dirty="0"/>
              <a:t>/</a:t>
            </a:r>
            <a:r>
              <a:rPr lang="en-GB" dirty="0" err="1"/>
              <a:t>msd</a:t>
            </a:r>
            <a:r>
              <a:rPr lang="en-GB" dirty="0"/>
              <a:t>/</a:t>
            </a:r>
            <a:r>
              <a:rPr lang="en-GB" dirty="0" err="1"/>
              <a:t>dse</a:t>
            </a:r>
            <a:r>
              <a:rPr lang="en-GB" dirty="0"/>
              <a:t>/</a:t>
            </a:r>
          </a:p>
        </p:txBody>
      </p:sp>
    </p:spTree>
    <p:extLst>
      <p:ext uri="{BB962C8B-B14F-4D97-AF65-F5344CB8AC3E}">
        <p14:creationId xmlns:p14="http://schemas.microsoft.com/office/powerpoint/2010/main" val="625571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a:t>
            </a:r>
            <a:r>
              <a:rPr lang="en-US" baseline="0" dirty="0" smtClean="0"/>
              <a:t> Areas</a:t>
            </a:r>
            <a:endParaRPr lang="en-US" dirty="0"/>
          </a:p>
        </p:txBody>
      </p:sp>
      <p:sp>
        <p:nvSpPr>
          <p:cNvPr id="5" name="Date Placeholder 4"/>
          <p:cNvSpPr>
            <a:spLocks noGrp="1"/>
          </p:cNvSpPr>
          <p:nvPr>
            <p:ph type="dt" sz="half" idx="10"/>
          </p:nvPr>
        </p:nvSpPr>
        <p:spPr/>
        <p:txBody>
          <a:bodyPr/>
          <a:lstStyle/>
          <a:p>
            <a:fld id="{2117CD78-42D4-9E4B-B909-48C190AC3C2E}" type="datetime1">
              <a:rPr lang="en-US" smtClean="0"/>
              <a:t>14/05/2013</a:t>
            </a:fld>
            <a:endParaRPr lang="en-US">
              <a:solidFill>
                <a:schemeClr val="tx1"/>
              </a:solidFill>
              <a:latin typeface="Wingdings" charset="2"/>
            </a:endParaRPr>
          </a:p>
        </p:txBody>
      </p:sp>
      <p:sp>
        <p:nvSpPr>
          <p:cNvPr id="3" name="Text Placeholder 2"/>
          <p:cNvSpPr>
            <a:spLocks noGrp="1"/>
          </p:cNvSpPr>
          <p:nvPr>
            <p:ph type="body" idx="1"/>
          </p:nvPr>
        </p:nvSpPr>
        <p:spPr/>
        <p:txBody>
          <a:bodyPr/>
          <a:lstStyle/>
          <a:p>
            <a:endParaRPr lang="en-GB"/>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workplace related issues</a:t>
            </a:r>
            <a:endParaRPr lang="en-US" dirty="0"/>
          </a:p>
        </p:txBody>
      </p:sp>
      <p:sp>
        <p:nvSpPr>
          <p:cNvPr id="3" name="Content Placeholder 2"/>
          <p:cNvSpPr>
            <a:spLocks noGrp="1"/>
          </p:cNvSpPr>
          <p:nvPr>
            <p:ph sz="half" idx="1"/>
          </p:nvPr>
        </p:nvSpPr>
        <p:spPr/>
        <p:txBody>
          <a:bodyPr>
            <a:normAutofit/>
          </a:bodyPr>
          <a:lstStyle/>
          <a:p>
            <a:pPr>
              <a:buNone/>
            </a:pPr>
            <a:r>
              <a:rPr lang="en-US" sz="2000" dirty="0" smtClean="0"/>
              <a:t>Green ICT/Green IT</a:t>
            </a:r>
          </a:p>
          <a:p>
            <a:pPr>
              <a:buNone/>
            </a:pPr>
            <a:r>
              <a:rPr lang="en-US" sz="2000" dirty="0" smtClean="0"/>
              <a:t>Security</a:t>
            </a:r>
          </a:p>
          <a:p>
            <a:pPr>
              <a:buNone/>
            </a:pPr>
            <a:r>
              <a:rPr lang="en-US" sz="2000" dirty="0" smtClean="0"/>
              <a:t>Electronic Waste and Disposal </a:t>
            </a:r>
          </a:p>
          <a:p>
            <a:pPr>
              <a:buNone/>
            </a:pPr>
            <a:r>
              <a:rPr lang="en-US" sz="2000" dirty="0" smtClean="0"/>
              <a:t>Computer Misuse Act 1990</a:t>
            </a:r>
          </a:p>
          <a:p>
            <a:pPr>
              <a:buNone/>
            </a:pPr>
            <a:r>
              <a:rPr lang="en-US" sz="2000" dirty="0" smtClean="0"/>
              <a:t>Data Protection Act 1998</a:t>
            </a:r>
          </a:p>
          <a:p>
            <a:pPr>
              <a:buNone/>
            </a:pPr>
            <a:r>
              <a:rPr lang="en-US" dirty="0"/>
              <a:t> Digital Economy Bill</a:t>
            </a:r>
          </a:p>
          <a:p>
            <a:pPr>
              <a:buNone/>
            </a:pPr>
            <a:endParaRPr lang="en-US" dirty="0" smtClean="0"/>
          </a:p>
        </p:txBody>
      </p:sp>
      <p:sp>
        <p:nvSpPr>
          <p:cNvPr id="7" name="Content Placeholder 6"/>
          <p:cNvSpPr>
            <a:spLocks noGrp="1"/>
          </p:cNvSpPr>
          <p:nvPr>
            <p:ph sz="half" idx="2"/>
          </p:nvPr>
        </p:nvSpPr>
        <p:spPr/>
        <p:txBody>
          <a:bodyPr>
            <a:normAutofit/>
          </a:bodyPr>
          <a:lstStyle/>
          <a:p>
            <a:pPr>
              <a:buNone/>
            </a:pPr>
            <a:r>
              <a:rPr lang="en-US" dirty="0"/>
              <a:t>Freedom of Information Act 2000</a:t>
            </a:r>
          </a:p>
          <a:p>
            <a:pPr>
              <a:buNone/>
            </a:pPr>
            <a:r>
              <a:rPr lang="en-US" dirty="0"/>
              <a:t>Intellectual Property Rights</a:t>
            </a:r>
          </a:p>
          <a:p>
            <a:pPr>
              <a:buNone/>
            </a:pPr>
            <a:r>
              <a:rPr lang="en-US" dirty="0"/>
              <a:t>	</a:t>
            </a:r>
            <a:r>
              <a:rPr lang="en-US" dirty="0" smtClean="0"/>
              <a:t>Patents</a:t>
            </a:r>
            <a:r>
              <a:rPr lang="en-US" dirty="0"/>
              <a:t>, copyright, trademarks</a:t>
            </a:r>
          </a:p>
          <a:p>
            <a:pPr>
              <a:buNone/>
            </a:pPr>
            <a:r>
              <a:rPr lang="en-US" dirty="0"/>
              <a:t>Defamation Act 1996 </a:t>
            </a:r>
          </a:p>
          <a:p>
            <a:pPr>
              <a:buNone/>
            </a:pPr>
            <a:r>
              <a:rPr lang="en-US" dirty="0"/>
              <a:t>Consumer Protection (Distance Selling) Regulations 2000</a:t>
            </a:r>
          </a:p>
          <a:p>
            <a:endParaRPr lang="en-GB" dirty="0"/>
          </a:p>
        </p:txBody>
      </p:sp>
      <p:sp>
        <p:nvSpPr>
          <p:cNvPr id="5" name="Date Placeholder 4"/>
          <p:cNvSpPr>
            <a:spLocks noGrp="1"/>
          </p:cNvSpPr>
          <p:nvPr>
            <p:ph type="dt" sz="half" idx="10"/>
          </p:nvPr>
        </p:nvSpPr>
        <p:spPr/>
        <p:txBody>
          <a:bodyPr/>
          <a:lstStyle/>
          <a:p>
            <a:fld id="{03639319-CAC7-BE41-8BB4-8ECD99C36D46}"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Meanwhile… </a:t>
            </a:r>
            <a:br>
              <a:rPr lang="en-GB" dirty="0" smtClean="0"/>
            </a:br>
            <a:r>
              <a:rPr lang="en-GB" dirty="0" smtClean="0"/>
              <a:t>Revisit </a:t>
            </a:r>
            <a:r>
              <a:rPr lang="en-GB" dirty="0" err="1" smtClean="0"/>
              <a:t>Shadowfax</a:t>
            </a:r>
            <a:endParaRPr lang="en-GB" dirty="0"/>
          </a:p>
        </p:txBody>
      </p:sp>
      <p:sp>
        <p:nvSpPr>
          <p:cNvPr id="3" name="Content Placeholder 2"/>
          <p:cNvSpPr>
            <a:spLocks noGrp="1"/>
          </p:cNvSpPr>
          <p:nvPr>
            <p:ph idx="1"/>
          </p:nvPr>
        </p:nvSpPr>
        <p:spPr/>
        <p:txBody>
          <a:bodyPr>
            <a:normAutofit fontScale="92500" lnSpcReduction="20000"/>
          </a:bodyPr>
          <a:lstStyle/>
          <a:p>
            <a:pPr>
              <a:buNone/>
            </a:pPr>
            <a:r>
              <a:rPr lang="en-GB" sz="2000" dirty="0" err="1" smtClean="0"/>
              <a:t>Shadowfax</a:t>
            </a:r>
            <a:r>
              <a:rPr lang="en-GB" sz="2000" dirty="0" smtClean="0"/>
              <a:t> is a chain of eight estate agents in Southampton affiliated to a national chain. You are the sole IT professional employed locally. You have administrative rights to all the computers systems, and are responsible for maintaining the security of the systems and supporting colleagues technical requirements.  </a:t>
            </a:r>
          </a:p>
          <a:p>
            <a:r>
              <a:rPr lang="en-GB" sz="2000" dirty="0" smtClean="0"/>
              <a:t>By chance you discover that some staff are using the email system to send what you consider to be offensive images accompanying jokes of a sexual nature to other staff.</a:t>
            </a:r>
          </a:p>
          <a:p>
            <a:r>
              <a:rPr lang="en-GB" sz="2000" dirty="0" smtClean="0"/>
              <a:t>By looking at some of the admin logs you reach the conclusion that at least one member of staff, who appears to be the initial source of the emails, is also viewing what you consider to be pornography on various external websites via the office network. This activity is taking place out of office hours. </a:t>
            </a:r>
          </a:p>
          <a:p>
            <a:endParaRPr lang="en-GB" dirty="0" smtClean="0"/>
          </a:p>
          <a:p>
            <a:pPr>
              <a:buNone/>
            </a:pPr>
            <a:endParaRPr lang="en-GB" dirty="0"/>
          </a:p>
        </p:txBody>
      </p:sp>
      <p:sp>
        <p:nvSpPr>
          <p:cNvPr id="4" name="Date Placeholder 3"/>
          <p:cNvSpPr>
            <a:spLocks noGrp="1"/>
          </p:cNvSpPr>
          <p:nvPr>
            <p:ph type="dt" sz="half" idx="10"/>
          </p:nvPr>
        </p:nvSpPr>
        <p:spPr/>
        <p:txBody>
          <a:bodyPr/>
          <a:lstStyle/>
          <a:p>
            <a:fld id="{B00AC0D3-B696-334D-921B-D0E521B5804F}"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Addenda</a:t>
            </a:r>
            <a:endParaRPr lang="en-GB" dirty="0"/>
          </a:p>
        </p:txBody>
      </p:sp>
      <p:sp>
        <p:nvSpPr>
          <p:cNvPr id="3" name="Content Placeholder 2"/>
          <p:cNvSpPr>
            <a:spLocks noGrp="1"/>
          </p:cNvSpPr>
          <p:nvPr>
            <p:ph idx="1"/>
          </p:nvPr>
        </p:nvSpPr>
        <p:spPr/>
        <p:txBody>
          <a:bodyPr/>
          <a:lstStyle/>
          <a:p>
            <a:pPr marL="0" indent="0">
              <a:buNone/>
            </a:pPr>
            <a:r>
              <a:rPr lang="en-GB" dirty="0" smtClean="0"/>
              <a:t>Example Bibliography</a:t>
            </a:r>
          </a:p>
          <a:p>
            <a:r>
              <a:rPr lang="en-GB" dirty="0" smtClean="0"/>
              <a:t>Geek Culture</a:t>
            </a:r>
          </a:p>
          <a:p>
            <a:r>
              <a:rPr lang="en-GB" dirty="0"/>
              <a:t>Geek Culture: An Annotated Interdisciplinary Bibliography</a:t>
            </a:r>
            <a:endParaRPr lang="en-GB" dirty="0" smtClean="0"/>
          </a:p>
          <a:p>
            <a:r>
              <a:rPr lang="en-GB" sz="2400" dirty="0" smtClean="0"/>
              <a:t>http://reconstruction.eserver.org/011/GeekCulture.htm</a:t>
            </a:r>
            <a:endParaRPr lang="en-GB" sz="2400" dirty="0"/>
          </a:p>
        </p:txBody>
      </p:sp>
    </p:spTree>
    <p:extLst>
      <p:ext uri="{BB962C8B-B14F-4D97-AF65-F5344CB8AC3E}">
        <p14:creationId xmlns:p14="http://schemas.microsoft.com/office/powerpoint/2010/main" val="8580197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p:cNvPr>
          <p:cNvSpPr/>
          <p:nvPr/>
        </p:nvSpPr>
        <p:spPr>
          <a:xfrm>
            <a:off x="142875" y="3752332"/>
            <a:ext cx="8731249"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GB" dirty="0"/>
              <a:t>http://</a:t>
            </a:r>
            <a:r>
              <a:rPr lang="en-GB" dirty="0" err="1"/>
              <a:t>www.edshare.soton.ac.uk</a:t>
            </a:r>
            <a:r>
              <a:rPr lang="en-GB" dirty="0"/>
              <a:t>/11020/</a:t>
            </a:r>
            <a:endParaRPr lang="en-GB" dirty="0"/>
          </a:p>
        </p:txBody>
      </p:sp>
    </p:spTree>
    <p:extLst>
      <p:ext uri="{BB962C8B-B14F-4D97-AF65-F5344CB8AC3E}">
        <p14:creationId xmlns:p14="http://schemas.microsoft.com/office/powerpoint/2010/main" val="792791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Using GoogleDocs</a:t>
            </a:r>
            <a:endParaRPr lang="en-GB" dirty="0"/>
          </a:p>
        </p:txBody>
      </p:sp>
      <p:sp>
        <p:nvSpPr>
          <p:cNvPr id="3" name="Content Placeholder 2"/>
          <p:cNvSpPr>
            <a:spLocks noGrp="1"/>
          </p:cNvSpPr>
          <p:nvPr>
            <p:ph idx="1"/>
          </p:nvPr>
        </p:nvSpPr>
        <p:spPr>
          <a:xfrm>
            <a:off x="457200" y="1600200"/>
            <a:ext cx="2924976" cy="4525963"/>
          </a:xfrm>
        </p:spPr>
        <p:txBody>
          <a:bodyPr>
            <a:normAutofit/>
          </a:bodyPr>
          <a:lstStyle/>
          <a:p>
            <a:pPr marL="0" indent="0">
              <a:buNone/>
            </a:pPr>
            <a:r>
              <a:rPr lang="en-GB" dirty="0" smtClean="0"/>
              <a:t>Example is quite old, but the working practice is very clear….</a:t>
            </a:r>
          </a:p>
        </p:txBody>
      </p:sp>
      <p:pic>
        <p:nvPicPr>
          <p:cNvPr id="4" name="Picture 3" descr="Screen Shot 2013-05-09 at 07.21.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084" y="1600200"/>
            <a:ext cx="5113352" cy="3068011"/>
          </a:xfrm>
          <a:prstGeom prst="rect">
            <a:avLst/>
          </a:prstGeom>
        </p:spPr>
      </p:pic>
      <p:sp>
        <p:nvSpPr>
          <p:cNvPr id="5" name="Rectangle 4"/>
          <p:cNvSpPr/>
          <p:nvPr/>
        </p:nvSpPr>
        <p:spPr>
          <a:xfrm>
            <a:off x="211657" y="5541387"/>
            <a:ext cx="8759353" cy="738664"/>
          </a:xfrm>
          <a:prstGeom prst="rect">
            <a:avLst/>
          </a:prstGeom>
        </p:spPr>
        <p:txBody>
          <a:bodyPr wrap="square">
            <a:spAutoFit/>
          </a:bodyPr>
          <a:lstStyle/>
          <a:p>
            <a:pPr algn="ctr"/>
            <a:r>
              <a:rPr lang="en-GB" sz="2400" dirty="0" smtClean="0"/>
              <a:t>A Vision of Students Today from 1 minute in…</a:t>
            </a:r>
          </a:p>
          <a:p>
            <a:pPr algn="ctr"/>
            <a:r>
              <a:rPr lang="en-GB" dirty="0" smtClean="0">
                <a:hlinkClick r:id="rId3"/>
              </a:rPr>
              <a:t>http://www.youtube.com/watch?v=dGCJ46vyR9o</a:t>
            </a:r>
            <a:endParaRPr lang="en-GB" dirty="0"/>
          </a:p>
        </p:txBody>
      </p:sp>
    </p:spTree>
    <p:extLst>
      <p:ext uri="{BB962C8B-B14F-4D97-AF65-F5344CB8AC3E}">
        <p14:creationId xmlns:p14="http://schemas.microsoft.com/office/powerpoint/2010/main" val="336213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ECS Wiki?</a:t>
            </a:r>
            <a:endParaRPr lang="en-GB" dirty="0"/>
          </a:p>
        </p:txBody>
      </p:sp>
      <p:pic>
        <p:nvPicPr>
          <p:cNvPr id="4" name="Content Placeholder 3" descr="Screen Shot 2013-05-09 at 07.27.51.png"/>
          <p:cNvPicPr>
            <a:picLocks noGrp="1" noChangeAspect="1"/>
          </p:cNvPicPr>
          <p:nvPr>
            <p:ph idx="1"/>
          </p:nvPr>
        </p:nvPicPr>
        <p:blipFill>
          <a:blip r:embed="rId2">
            <a:extLst>
              <a:ext uri="{28A0092B-C50C-407E-A947-70E740481C1C}">
                <a14:useLocalDpi xmlns:a14="http://schemas.microsoft.com/office/drawing/2010/main" val="0"/>
              </a:ext>
            </a:extLst>
          </a:blip>
          <a:srcRect l="-17011" r="-17011"/>
          <a:stretch>
            <a:fillRect/>
          </a:stretch>
        </p:blipFill>
        <p:spPr/>
      </p:pic>
    </p:spTree>
    <p:extLst>
      <p:ext uri="{BB962C8B-B14F-4D97-AF65-F5344CB8AC3E}">
        <p14:creationId xmlns:p14="http://schemas.microsoft.com/office/powerpoint/2010/main" val="6396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Shared spaces &amp; co-creation</a:t>
            </a:r>
            <a:endParaRPr lang="en-GB" dirty="0"/>
          </a:p>
        </p:txBody>
      </p:sp>
      <p:pic>
        <p:nvPicPr>
          <p:cNvPr id="4" name="Picture 3" descr="co-creationLear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333" y="2371507"/>
            <a:ext cx="4621712" cy="3466284"/>
          </a:xfrm>
          <a:prstGeom prst="rect">
            <a:avLst/>
          </a:prstGeom>
        </p:spPr>
      </p:pic>
      <p:sp>
        <p:nvSpPr>
          <p:cNvPr id="5" name="Rectangle 4"/>
          <p:cNvSpPr/>
          <p:nvPr/>
        </p:nvSpPr>
        <p:spPr>
          <a:xfrm>
            <a:off x="3937776" y="1571287"/>
            <a:ext cx="1268446"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GB" sz="2000" b="1" dirty="0" smtClean="0"/>
              <a:t>Delicious?</a:t>
            </a:r>
          </a:p>
        </p:txBody>
      </p:sp>
      <p:sp>
        <p:nvSpPr>
          <p:cNvPr id="6" name="Rectangle 5"/>
          <p:cNvSpPr/>
          <p:nvPr/>
        </p:nvSpPr>
        <p:spPr>
          <a:xfrm>
            <a:off x="7547212" y="3395921"/>
            <a:ext cx="1008334"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GB" sz="2000" b="1" dirty="0" err="1" smtClean="0"/>
              <a:t>Storify</a:t>
            </a:r>
            <a:r>
              <a:rPr lang="en-GB" sz="2000" b="1" dirty="0" smtClean="0"/>
              <a:t>?</a:t>
            </a:r>
          </a:p>
        </p:txBody>
      </p:sp>
      <p:sp>
        <p:nvSpPr>
          <p:cNvPr id="7" name="Rectangle 6"/>
          <p:cNvSpPr/>
          <p:nvPr/>
        </p:nvSpPr>
        <p:spPr>
          <a:xfrm>
            <a:off x="6538878" y="6123905"/>
            <a:ext cx="1255923"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GB" sz="2000" b="1" dirty="0" smtClean="0"/>
              <a:t>Mendeley</a:t>
            </a:r>
          </a:p>
        </p:txBody>
      </p:sp>
      <p:sp>
        <p:nvSpPr>
          <p:cNvPr id="8" name="Rectangle 7"/>
          <p:cNvSpPr/>
          <p:nvPr/>
        </p:nvSpPr>
        <p:spPr>
          <a:xfrm>
            <a:off x="502915" y="3395921"/>
            <a:ext cx="1261884"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GB" sz="2000" b="1" dirty="0" smtClean="0"/>
              <a:t>#hashtags</a:t>
            </a:r>
          </a:p>
        </p:txBody>
      </p:sp>
      <p:sp>
        <p:nvSpPr>
          <p:cNvPr id="9" name="Rectangle 8"/>
          <p:cNvSpPr/>
          <p:nvPr/>
        </p:nvSpPr>
        <p:spPr>
          <a:xfrm>
            <a:off x="1131423" y="6123905"/>
            <a:ext cx="979755"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GB" sz="2000" b="1" dirty="0" err="1" smtClean="0"/>
              <a:t>Scoopit</a:t>
            </a:r>
            <a:endParaRPr lang="en-GB" sz="2000" b="1" dirty="0" smtClean="0"/>
          </a:p>
        </p:txBody>
      </p:sp>
    </p:spTree>
    <p:extLst>
      <p:ext uri="{BB962C8B-B14F-4D97-AF65-F5344CB8AC3E}">
        <p14:creationId xmlns:p14="http://schemas.microsoft.com/office/powerpoint/2010/main" val="195167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Criteria??</a:t>
            </a:r>
            <a:endParaRPr lang="en-GB" dirty="0"/>
          </a:p>
        </p:txBody>
      </p:sp>
      <p:sp>
        <p:nvSpPr>
          <p:cNvPr id="3" name="Content Placeholder 2"/>
          <p:cNvSpPr>
            <a:spLocks noGrp="1"/>
          </p:cNvSpPr>
          <p:nvPr>
            <p:ph sz="half" idx="1"/>
          </p:nvPr>
        </p:nvSpPr>
        <p:spPr/>
        <p:txBody>
          <a:bodyPr>
            <a:normAutofit/>
          </a:bodyPr>
          <a:lstStyle/>
          <a:p>
            <a:r>
              <a:rPr lang="en-GB" sz="3600" dirty="0" smtClean="0"/>
              <a:t>Ease of use</a:t>
            </a:r>
          </a:p>
          <a:p>
            <a:r>
              <a:rPr lang="en-GB" sz="3600" dirty="0" smtClean="0"/>
              <a:t>Persistence</a:t>
            </a:r>
          </a:p>
          <a:p>
            <a:r>
              <a:rPr lang="en-GB" sz="3600" dirty="0" smtClean="0"/>
              <a:t>Push or pull</a:t>
            </a:r>
          </a:p>
          <a:p>
            <a:r>
              <a:rPr lang="en-GB" sz="3600" dirty="0" smtClean="0"/>
              <a:t>Aggregation</a:t>
            </a:r>
          </a:p>
        </p:txBody>
      </p:sp>
      <p:sp>
        <p:nvSpPr>
          <p:cNvPr id="5" name="Content Placeholder 4"/>
          <p:cNvSpPr>
            <a:spLocks noGrp="1"/>
          </p:cNvSpPr>
          <p:nvPr>
            <p:ph sz="half" idx="2"/>
          </p:nvPr>
        </p:nvSpPr>
        <p:spPr/>
        <p:txBody>
          <a:bodyPr/>
          <a:lstStyle/>
          <a:p>
            <a:r>
              <a:rPr lang="en-GB" sz="3600" dirty="0" smtClean="0"/>
              <a:t>Trust</a:t>
            </a:r>
          </a:p>
          <a:p>
            <a:r>
              <a:rPr lang="en-GB" sz="3600" dirty="0" smtClean="0"/>
              <a:t>Closed or open</a:t>
            </a:r>
          </a:p>
          <a:p>
            <a:r>
              <a:rPr lang="en-GB" sz="3600" dirty="0" smtClean="0"/>
              <a:t>Roll back</a:t>
            </a:r>
          </a:p>
          <a:p>
            <a:pPr marL="0" indent="0">
              <a:buNone/>
            </a:pPr>
            <a:endParaRPr lang="en-GB" dirty="0"/>
          </a:p>
        </p:txBody>
      </p:sp>
      <p:sp>
        <p:nvSpPr>
          <p:cNvPr id="4" name="Rectangle 3"/>
          <p:cNvSpPr/>
          <p:nvPr/>
        </p:nvSpPr>
        <p:spPr>
          <a:xfrm>
            <a:off x="76200" y="4943917"/>
            <a:ext cx="9144000" cy="1384995"/>
          </a:xfrm>
          <a:prstGeom prst="rect">
            <a:avLst/>
          </a:prstGeom>
        </p:spPr>
        <p:txBody>
          <a:bodyPr wrap="square">
            <a:spAutoFit/>
          </a:bodyPr>
          <a:lstStyle/>
          <a:p>
            <a:pPr algn="ctr"/>
            <a:r>
              <a:rPr lang="en-GB" sz="2800" dirty="0" smtClean="0"/>
              <a:t>Platform… Single/multiple platforms?</a:t>
            </a:r>
          </a:p>
          <a:p>
            <a:pPr algn="ctr"/>
            <a:r>
              <a:rPr lang="en-GB" sz="2800" dirty="0" smtClean="0"/>
              <a:t>Think about technology affordances</a:t>
            </a:r>
          </a:p>
          <a:p>
            <a:pPr algn="ctr"/>
            <a:r>
              <a:rPr lang="en-GB" sz="2800" dirty="0" smtClean="0"/>
              <a:t>Think about habits….</a:t>
            </a:r>
            <a:endParaRPr lang="en-GB" sz="2800" dirty="0"/>
          </a:p>
        </p:txBody>
      </p:sp>
    </p:spTree>
    <p:extLst>
      <p:ext uri="{BB962C8B-B14F-4D97-AF65-F5344CB8AC3E}">
        <p14:creationId xmlns:p14="http://schemas.microsoft.com/office/powerpoint/2010/main" val="3717769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Proposition</a:t>
            </a:r>
            <a:endParaRPr lang="en-GB" dirty="0"/>
          </a:p>
        </p:txBody>
      </p:sp>
      <p:sp>
        <p:nvSpPr>
          <p:cNvPr id="3" name="Content Placeholder 2"/>
          <p:cNvSpPr>
            <a:spLocks noGrp="1"/>
          </p:cNvSpPr>
          <p:nvPr>
            <p:ph sz="half" idx="1"/>
          </p:nvPr>
        </p:nvSpPr>
        <p:spPr/>
        <p:txBody>
          <a:bodyPr/>
          <a:lstStyle/>
          <a:p>
            <a:r>
              <a:rPr lang="en-GB" dirty="0" smtClean="0"/>
              <a:t>Think about how many students there are…</a:t>
            </a:r>
          </a:p>
          <a:p>
            <a:r>
              <a:rPr lang="en-GB" dirty="0" smtClean="0"/>
              <a:t>~130</a:t>
            </a:r>
          </a:p>
          <a:p>
            <a:r>
              <a:rPr lang="en-GB" dirty="0" smtClean="0"/>
              <a:t>Think about how much expertise you have gained…</a:t>
            </a:r>
            <a:endParaRPr lang="en-GB" dirty="0"/>
          </a:p>
        </p:txBody>
      </p:sp>
      <p:sp>
        <p:nvSpPr>
          <p:cNvPr id="4" name="Content Placeholder 3"/>
          <p:cNvSpPr>
            <a:spLocks noGrp="1"/>
          </p:cNvSpPr>
          <p:nvPr>
            <p:ph sz="half" idx="2"/>
          </p:nvPr>
        </p:nvSpPr>
        <p:spPr/>
        <p:txBody>
          <a:bodyPr/>
          <a:lstStyle/>
          <a:p>
            <a:r>
              <a:rPr lang="en-GB" dirty="0" smtClean="0"/>
              <a:t>Individually..</a:t>
            </a:r>
          </a:p>
          <a:p>
            <a:r>
              <a:rPr lang="en-GB" dirty="0" smtClean="0"/>
              <a:t>Directed tasks</a:t>
            </a:r>
          </a:p>
          <a:p>
            <a:pPr lvl="1"/>
            <a:r>
              <a:rPr lang="en-GB" dirty="0" smtClean="0"/>
              <a:t>Closed</a:t>
            </a:r>
          </a:p>
          <a:p>
            <a:pPr lvl="1"/>
            <a:r>
              <a:rPr lang="en-GB" dirty="0" smtClean="0"/>
              <a:t>Open</a:t>
            </a:r>
          </a:p>
          <a:p>
            <a:r>
              <a:rPr lang="en-GB" dirty="0" smtClean="0"/>
              <a:t>Technical reports</a:t>
            </a:r>
          </a:p>
          <a:p>
            <a:r>
              <a:rPr lang="en-GB" dirty="0" smtClean="0"/>
              <a:t>Group Presentations</a:t>
            </a:r>
            <a:endParaRPr lang="en-GB" dirty="0"/>
          </a:p>
        </p:txBody>
      </p:sp>
    </p:spTree>
    <p:extLst>
      <p:ext uri="{BB962C8B-B14F-4D97-AF65-F5344CB8AC3E}">
        <p14:creationId xmlns:p14="http://schemas.microsoft.com/office/powerpoint/2010/main" val="3487796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Via the presentations…</a:t>
            </a:r>
            <a:endParaRPr lang="en-GB" dirty="0"/>
          </a:p>
        </p:txBody>
      </p:sp>
      <p:pic>
        <p:nvPicPr>
          <p:cNvPr id="7" name="Content Placeholder 6" descr="Screen Shot 2013-05-09 at 07.35.58.png"/>
          <p:cNvPicPr>
            <a:picLocks noGrp="1" noChangeAspect="1"/>
          </p:cNvPicPr>
          <p:nvPr>
            <p:ph idx="1"/>
          </p:nvPr>
        </p:nvPicPr>
        <p:blipFill>
          <a:blip r:embed="rId2">
            <a:extLst>
              <a:ext uri="{28A0092B-C50C-407E-A947-70E740481C1C}">
                <a14:useLocalDpi xmlns:a14="http://schemas.microsoft.com/office/drawing/2010/main" val="0"/>
              </a:ext>
            </a:extLst>
          </a:blip>
          <a:srcRect l="8710" r="8710"/>
          <a:stretch>
            <a:fillRect/>
          </a:stretch>
        </p:blipFill>
        <p:spPr/>
      </p:pic>
      <p:sp>
        <p:nvSpPr>
          <p:cNvPr id="8" name="TextBox 7"/>
          <p:cNvSpPr txBox="1"/>
          <p:nvPr/>
        </p:nvSpPr>
        <p:spPr>
          <a:xfrm>
            <a:off x="648051" y="6375316"/>
            <a:ext cx="7186583" cy="369332"/>
          </a:xfrm>
          <a:prstGeom prst="rect">
            <a:avLst/>
          </a:prstGeom>
          <a:noFill/>
        </p:spPr>
        <p:txBody>
          <a:bodyPr wrap="none" rtlCol="0">
            <a:spAutoFit/>
          </a:bodyPr>
          <a:lstStyle/>
          <a:p>
            <a:r>
              <a:rPr lang="en-GB" dirty="0" smtClean="0"/>
              <a:t>You provided references, your researched topics, relevant in different ways</a:t>
            </a:r>
            <a:endParaRPr lang="en-GB" dirty="0"/>
          </a:p>
        </p:txBody>
      </p:sp>
    </p:spTree>
    <p:extLst>
      <p:ext uri="{BB962C8B-B14F-4D97-AF65-F5344CB8AC3E}">
        <p14:creationId xmlns:p14="http://schemas.microsoft.com/office/powerpoint/2010/main" val="906238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Areas </a:t>
            </a:r>
            <a:r>
              <a:rPr lang="en-GB" dirty="0" smtClean="0"/>
              <a:t>(see how they relate)</a:t>
            </a:r>
            <a:endParaRPr lang="en-GB" dirty="0"/>
          </a:p>
        </p:txBody>
      </p:sp>
      <p:pic>
        <p:nvPicPr>
          <p:cNvPr id="4" name="Content Placeholder 3" descr="Screen Shot 2013-05-09 at 10.38.04.png"/>
          <p:cNvPicPr>
            <a:picLocks noGrp="1" noChangeAspect="1"/>
          </p:cNvPicPr>
          <p:nvPr>
            <p:ph idx="1"/>
          </p:nvPr>
        </p:nvPicPr>
        <p:blipFill>
          <a:blip r:embed="rId2">
            <a:extLst>
              <a:ext uri="{28A0092B-C50C-407E-A947-70E740481C1C}">
                <a14:useLocalDpi xmlns:a14="http://schemas.microsoft.com/office/drawing/2010/main" val="0"/>
              </a:ext>
            </a:extLst>
          </a:blip>
          <a:srcRect t="1134" b="1134"/>
          <a:stretch>
            <a:fillRect/>
          </a:stretch>
        </p:blipFill>
        <p:spPr/>
      </p:pic>
    </p:spTree>
    <p:extLst>
      <p:ext uri="{BB962C8B-B14F-4D97-AF65-F5344CB8AC3E}">
        <p14:creationId xmlns:p14="http://schemas.microsoft.com/office/powerpoint/2010/main" val="3241849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 at the presentations</a:t>
            </a:r>
            <a:endParaRPr lang="en-GB" dirty="0"/>
          </a:p>
        </p:txBody>
      </p:sp>
      <p:sp>
        <p:nvSpPr>
          <p:cNvPr id="4" name="Content Placeholder 3"/>
          <p:cNvSpPr>
            <a:spLocks noGrp="1"/>
          </p:cNvSpPr>
          <p:nvPr>
            <p:ph sz="half" idx="1"/>
          </p:nvPr>
        </p:nvSpPr>
        <p:spPr/>
        <p:txBody>
          <a:bodyPr/>
          <a:lstStyle/>
          <a:p>
            <a:pPr marL="0" indent="0">
              <a:buNone/>
            </a:pPr>
            <a:r>
              <a:rPr lang="en-GB" dirty="0" smtClean="0"/>
              <a:t>Via the topic list</a:t>
            </a:r>
          </a:p>
          <a:p>
            <a:r>
              <a:rPr lang="en-GB" dirty="0" smtClean="0"/>
              <a:t>Read the scenarios</a:t>
            </a:r>
          </a:p>
          <a:p>
            <a:r>
              <a:rPr lang="en-GB" dirty="0" smtClean="0"/>
              <a:t>Use the references</a:t>
            </a:r>
            <a:endParaRPr lang="en-GB" dirty="0"/>
          </a:p>
        </p:txBody>
      </p:sp>
      <p:sp>
        <p:nvSpPr>
          <p:cNvPr id="5" name="Content Placeholder 4"/>
          <p:cNvSpPr>
            <a:spLocks noGrp="1"/>
          </p:cNvSpPr>
          <p:nvPr>
            <p:ph sz="half" idx="2"/>
          </p:nvPr>
        </p:nvSpPr>
        <p:spPr/>
        <p:txBody>
          <a:bodyPr/>
          <a:lstStyle/>
          <a:p>
            <a:pPr marL="0" indent="0">
              <a:buNone/>
            </a:pPr>
            <a:r>
              <a:rPr lang="en-GB" dirty="0" smtClean="0"/>
              <a:t>Via the archived presentations</a:t>
            </a:r>
          </a:p>
          <a:p>
            <a:r>
              <a:rPr lang="en-GB" dirty="0" smtClean="0"/>
              <a:t>Look at the slide shows</a:t>
            </a:r>
          </a:p>
          <a:p>
            <a:r>
              <a:rPr lang="en-GB" dirty="0" smtClean="0"/>
              <a:t>Discuss the contents with the authors</a:t>
            </a:r>
          </a:p>
          <a:p>
            <a:pPr marL="0" indent="0">
              <a:buNone/>
            </a:pPr>
            <a:endParaRPr lang="en-GB" dirty="0"/>
          </a:p>
        </p:txBody>
      </p:sp>
    </p:spTree>
    <p:extLst>
      <p:ext uri="{BB962C8B-B14F-4D97-AF65-F5344CB8AC3E}">
        <p14:creationId xmlns:p14="http://schemas.microsoft.com/office/powerpoint/2010/main" val="8969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created a presentation…</a:t>
            </a:r>
            <a:endParaRPr lang="en-GB" dirty="0"/>
          </a:p>
        </p:txBody>
      </p:sp>
      <p:sp>
        <p:nvSpPr>
          <p:cNvPr id="3" name="Content Placeholder 2"/>
          <p:cNvSpPr>
            <a:spLocks noGrp="1"/>
          </p:cNvSpPr>
          <p:nvPr>
            <p:ph sz="half" idx="1"/>
          </p:nvPr>
        </p:nvSpPr>
        <p:spPr/>
        <p:txBody>
          <a:bodyPr/>
          <a:lstStyle/>
          <a:p>
            <a:pPr marL="0" indent="0">
              <a:buNone/>
            </a:pPr>
            <a:r>
              <a:rPr lang="en-GB" dirty="0" smtClean="0"/>
              <a:t>You have expertise</a:t>
            </a:r>
            <a:endParaRPr lang="en-GB" dirty="0"/>
          </a:p>
        </p:txBody>
      </p:sp>
      <p:sp>
        <p:nvSpPr>
          <p:cNvPr id="4" name="Content Placeholder 3"/>
          <p:cNvSpPr>
            <a:spLocks noGrp="1"/>
          </p:cNvSpPr>
          <p:nvPr>
            <p:ph sz="half" idx="2"/>
          </p:nvPr>
        </p:nvSpPr>
        <p:spPr/>
        <p:txBody>
          <a:bodyPr/>
          <a:lstStyle/>
          <a:p>
            <a:pPr marL="0" indent="0">
              <a:buNone/>
            </a:pPr>
            <a:r>
              <a:rPr lang="en-GB" dirty="0" smtClean="0"/>
              <a:t>You can </a:t>
            </a:r>
          </a:p>
          <a:p>
            <a:pPr marL="0" indent="0">
              <a:buNone/>
            </a:pPr>
            <a:r>
              <a:rPr lang="en-GB" dirty="0" smtClean="0"/>
              <a:t>use your expertise</a:t>
            </a:r>
          </a:p>
          <a:p>
            <a:pPr marL="0" indent="0">
              <a:buNone/>
            </a:pPr>
            <a:r>
              <a:rPr lang="en-GB" dirty="0" smtClean="0"/>
              <a:t>Share your expertise</a:t>
            </a:r>
          </a:p>
          <a:p>
            <a:pPr marL="0" indent="0">
              <a:buNone/>
            </a:pPr>
            <a:endParaRPr lang="en-GB" dirty="0"/>
          </a:p>
        </p:txBody>
      </p:sp>
      <p:sp>
        <p:nvSpPr>
          <p:cNvPr id="5" name="TextBox 4"/>
          <p:cNvSpPr txBox="1"/>
          <p:nvPr/>
        </p:nvSpPr>
        <p:spPr>
          <a:xfrm>
            <a:off x="626782" y="4387800"/>
            <a:ext cx="8346090" cy="461665"/>
          </a:xfrm>
          <a:prstGeom prst="rect">
            <a:avLst/>
          </a:prstGeom>
          <a:noFill/>
        </p:spPr>
        <p:txBody>
          <a:bodyPr wrap="square" rtlCol="0">
            <a:spAutoFit/>
          </a:bodyPr>
          <a:lstStyle/>
          <a:p>
            <a:pPr algn="ctr"/>
            <a:r>
              <a:rPr lang="en-GB" sz="2400" b="1" dirty="0" smtClean="0"/>
              <a:t>Collectively develop the COMP1205 course book</a:t>
            </a:r>
            <a:endParaRPr lang="en-GB" sz="2400" b="1" dirty="0"/>
          </a:p>
        </p:txBody>
      </p:sp>
    </p:spTree>
    <p:extLst>
      <p:ext uri="{BB962C8B-B14F-4D97-AF65-F5344CB8AC3E}">
        <p14:creationId xmlns:p14="http://schemas.microsoft.com/office/powerpoint/2010/main" val="41296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COMP1205 </a:t>
            </a:r>
            <a:r>
              <a:rPr lang="en-GB" dirty="0"/>
              <a:t>P</a:t>
            </a:r>
            <a:r>
              <a:rPr lang="en-GB" dirty="0" smtClean="0"/>
              <a:t>art II all about?</a:t>
            </a:r>
            <a:endParaRPr lang="en-GB" dirty="0"/>
          </a:p>
        </p:txBody>
      </p:sp>
      <p:pic>
        <p:nvPicPr>
          <p:cNvPr id="4" name="Content Placeholder 3" descr="Screen Shot 2013-05-09 at 06.54.27.png"/>
          <p:cNvPicPr>
            <a:picLocks noGrp="1" noChangeAspect="1"/>
          </p:cNvPicPr>
          <p:nvPr>
            <p:ph idx="1"/>
          </p:nvPr>
        </p:nvPicPr>
        <p:blipFill>
          <a:blip r:embed="rId2">
            <a:extLst>
              <a:ext uri="{28A0092B-C50C-407E-A947-70E740481C1C}">
                <a14:useLocalDpi xmlns:a14="http://schemas.microsoft.com/office/drawing/2010/main" val="0"/>
              </a:ext>
            </a:extLst>
          </a:blip>
          <a:srcRect l="-13762" r="-13762"/>
          <a:stretch>
            <a:fillRect/>
          </a:stretch>
        </p:blipFill>
        <p:spPr/>
      </p:pic>
    </p:spTree>
    <p:extLst>
      <p:ext uri="{BB962C8B-B14F-4D97-AF65-F5344CB8AC3E}">
        <p14:creationId xmlns:p14="http://schemas.microsoft.com/office/powerpoint/2010/main" val="3341752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Essential Legislation Knowledge</a:t>
            </a:r>
            <a:endParaRPr lang="en-GB" dirty="0"/>
          </a:p>
        </p:txBody>
      </p:sp>
      <p:sp>
        <p:nvSpPr>
          <p:cNvPr id="3" name="Content Placeholder 2"/>
          <p:cNvSpPr>
            <a:spLocks noGrp="1"/>
          </p:cNvSpPr>
          <p:nvPr>
            <p:ph idx="1"/>
          </p:nvPr>
        </p:nvSpPr>
        <p:spPr/>
        <p:txBody>
          <a:bodyPr/>
          <a:lstStyle/>
          <a:p>
            <a:r>
              <a:rPr lang="en-GB" dirty="0" smtClean="0"/>
              <a:t>DPA - </a:t>
            </a:r>
            <a:r>
              <a:rPr lang="en-GB" sz="2400" dirty="0" smtClean="0">
                <a:hlinkClick r:id="rId2"/>
              </a:rPr>
              <a:t>http://www.edshare.soton.ac.uk/10483/</a:t>
            </a:r>
            <a:endParaRPr lang="en-GB" sz="2400" dirty="0" smtClean="0"/>
          </a:p>
          <a:p>
            <a:r>
              <a:rPr lang="en-GB" sz="2400" dirty="0" smtClean="0"/>
              <a:t>Copyright Design and Patents Act </a:t>
            </a:r>
          </a:p>
          <a:p>
            <a:r>
              <a:rPr lang="en-GB" sz="2400" dirty="0" smtClean="0"/>
              <a:t>Related slides – rights and ownership online </a:t>
            </a:r>
            <a:br>
              <a:rPr lang="en-GB" sz="2400" dirty="0" smtClean="0"/>
            </a:br>
            <a:r>
              <a:rPr lang="en-GB" sz="2400" dirty="0" smtClean="0">
                <a:hlinkClick r:id="rId3"/>
              </a:rPr>
              <a:t>http://www.edshare.soton.ac.uk/9939/</a:t>
            </a:r>
            <a:endParaRPr lang="en-GB" sz="2400" dirty="0" smtClean="0"/>
          </a:p>
          <a:p>
            <a:r>
              <a:rPr lang="en-GB" sz="2400" dirty="0" smtClean="0"/>
              <a:t>See the full list on the student wiki and the module notes page</a:t>
            </a:r>
          </a:p>
          <a:p>
            <a:endParaRPr lang="en-GB" sz="2400" dirty="0"/>
          </a:p>
        </p:txBody>
      </p:sp>
    </p:spTree>
    <p:extLst>
      <p:ext uri="{BB962C8B-B14F-4D97-AF65-F5344CB8AC3E}">
        <p14:creationId xmlns:p14="http://schemas.microsoft.com/office/powerpoint/2010/main" val="11780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lstStyle/>
          <a:p>
            <a:r>
              <a:rPr lang="en-US" cap="none" dirty="0" smtClean="0"/>
              <a:t>The Data Protection Act</a:t>
            </a:r>
          </a:p>
        </p:txBody>
      </p:sp>
      <p:sp>
        <p:nvSpPr>
          <p:cNvPr id="28675" name="Text Placeholder 6"/>
          <p:cNvSpPr>
            <a:spLocks noGrp="1"/>
          </p:cNvSpPr>
          <p:nvPr>
            <p:ph type="body" idx="1"/>
          </p:nvPr>
        </p:nvSpPr>
        <p:spPr/>
        <p:txBody>
          <a:bodyPr/>
          <a:lstStyle/>
          <a:p>
            <a:r>
              <a:rPr lang="en-US" dirty="0" smtClean="0">
                <a:latin typeface="Arial" charset="0"/>
              </a:rPr>
              <a:t>What do you know about</a:t>
            </a:r>
          </a:p>
        </p:txBody>
      </p:sp>
      <p:sp>
        <p:nvSpPr>
          <p:cNvPr id="28676" name="Date Placeholder 3"/>
          <p:cNvSpPr>
            <a:spLocks noGrp="1"/>
          </p:cNvSpPr>
          <p:nvPr>
            <p:ph type="dt" sz="quarter" idx="10"/>
          </p:nvPr>
        </p:nvSpPr>
        <p:spPr>
          <a:noFill/>
        </p:spPr>
        <p:txBody>
          <a:bodyPr/>
          <a:lstStyle/>
          <a:p>
            <a:pPr defTabSz="801688"/>
            <a:fld id="{E2588F0A-9CC6-2843-BEC5-6F3D79514889}" type="datetime6">
              <a:rPr lang="en-US" smtClean="0">
                <a:latin typeface="Verdana" charset="0"/>
              </a:rPr>
              <a:pPr defTabSz="801688"/>
              <a:t>May 13</a:t>
            </a:fld>
            <a:endParaRPr lang="en-US" dirty="0" smtClean="0">
              <a:solidFill>
                <a:schemeClr val="tx1"/>
              </a:solidFill>
              <a:latin typeface="Wingdings" charset="2"/>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calibrate you existing knowledge…</a:t>
            </a:r>
            <a:endParaRPr lang="en-GB" dirty="0"/>
          </a:p>
        </p:txBody>
      </p:sp>
      <p:sp>
        <p:nvSpPr>
          <p:cNvPr id="3" name="Text Placeholder 2"/>
          <p:cNvSpPr>
            <a:spLocks noGrp="1"/>
          </p:cNvSpPr>
          <p:nvPr>
            <p:ph type="body" idx="1"/>
          </p:nvPr>
        </p:nvSpPr>
        <p:spPr/>
        <p:txBody>
          <a:bodyPr/>
          <a:lstStyle/>
          <a:p>
            <a:r>
              <a:rPr lang="en-GB" dirty="0" smtClean="0"/>
              <a:t>Use this as a model for the way you approach any of the legal topics</a:t>
            </a:r>
            <a:endParaRPr lang="en-GB" dirty="0"/>
          </a:p>
        </p:txBody>
      </p:sp>
    </p:spTree>
    <p:extLst>
      <p:ext uri="{BB962C8B-B14F-4D97-AF65-F5344CB8AC3E}">
        <p14:creationId xmlns:p14="http://schemas.microsoft.com/office/powerpoint/2010/main" val="1638310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Who?</a:t>
            </a:r>
          </a:p>
        </p:txBody>
      </p:sp>
      <p:sp>
        <p:nvSpPr>
          <p:cNvPr id="29699" name="Content Placeholder 2"/>
          <p:cNvSpPr>
            <a:spLocks noGrp="1"/>
          </p:cNvSpPr>
          <p:nvPr>
            <p:ph idx="1"/>
          </p:nvPr>
        </p:nvSpPr>
        <p:spPr/>
        <p:txBody>
          <a:bodyPr>
            <a:normAutofit/>
          </a:bodyPr>
          <a:lstStyle/>
          <a:p>
            <a:pPr>
              <a:buFont typeface="Wingdings" charset="2"/>
              <a:buNone/>
            </a:pPr>
            <a:r>
              <a:rPr lang="en-US" dirty="0" smtClean="0">
                <a:latin typeface="Arial" charset="0"/>
              </a:rPr>
              <a:t>According to the Data Protection Act (1998) "a person who (either alone or jointly or in common with other persons) determines the purposes for which and the manner in which any personal data are, or are to be, processed" is the definition of: </a:t>
            </a:r>
          </a:p>
          <a:p>
            <a:pPr>
              <a:buFont typeface="Wingdings" charset="2"/>
              <a:buNone/>
            </a:pPr>
            <a:endParaRPr lang="en-US" dirty="0" smtClean="0">
              <a:latin typeface="Arial" charset="0"/>
            </a:endParaRPr>
          </a:p>
          <a:p>
            <a:pPr marL="839788" lvl="1" indent="-457200">
              <a:buFont typeface="Lucida Sans" charset="0"/>
              <a:buAutoNum type="arabicParenR"/>
            </a:pPr>
            <a:r>
              <a:rPr lang="en-US" dirty="0" smtClean="0">
                <a:latin typeface="Arial" charset="0"/>
                <a:cs typeface="ＭＳ Ｐゴシック" charset="-128"/>
              </a:rPr>
              <a:t>A data subject</a:t>
            </a:r>
            <a:r>
              <a:rPr lang="en-US" dirty="0" smtClean="0">
                <a:latin typeface="Arial" charset="0"/>
              </a:rPr>
              <a:t> </a:t>
            </a:r>
          </a:p>
          <a:p>
            <a:pPr marL="839788" lvl="1" indent="-457200">
              <a:buFont typeface="Lucida Sans" charset="0"/>
              <a:buAutoNum type="arabicParenR"/>
            </a:pPr>
            <a:r>
              <a:rPr lang="en-US" dirty="0" smtClean="0">
                <a:latin typeface="Arial" charset="0"/>
                <a:cs typeface="ＭＳ Ｐゴシック" charset="-128"/>
              </a:rPr>
              <a:t>A data processor</a:t>
            </a:r>
            <a:r>
              <a:rPr lang="en-US" dirty="0" smtClean="0">
                <a:latin typeface="Arial" charset="0"/>
              </a:rPr>
              <a:t> </a:t>
            </a:r>
          </a:p>
          <a:p>
            <a:pPr marL="839788" lvl="1" indent="-457200">
              <a:buFont typeface="Lucida Sans" charset="0"/>
              <a:buAutoNum type="arabicParenR"/>
            </a:pPr>
            <a:r>
              <a:rPr lang="en-US" dirty="0" smtClean="0">
                <a:latin typeface="Arial" charset="0"/>
                <a:cs typeface="ＭＳ Ｐゴシック" charset="-128"/>
              </a:rPr>
              <a:t>A data controller</a:t>
            </a:r>
            <a:r>
              <a:rPr lang="en-US" dirty="0" smtClean="0">
                <a:latin typeface="Arial" charset="0"/>
              </a:rPr>
              <a:t> </a:t>
            </a:r>
          </a:p>
          <a:p>
            <a:pPr marL="839788" lvl="1" indent="-457200">
              <a:buFont typeface="Lucida Sans" charset="0"/>
              <a:buAutoNum type="arabicParenR"/>
            </a:pPr>
            <a:r>
              <a:rPr lang="en-US" dirty="0" smtClean="0">
                <a:latin typeface="Arial" charset="0"/>
                <a:cs typeface="ＭＳ Ｐゴシック" charset="-128"/>
              </a:rPr>
              <a:t>The Data Protection Commissioner</a:t>
            </a:r>
            <a:r>
              <a:rPr lang="en-US" dirty="0" smtClean="0">
                <a:latin typeface="Arial" charset="0"/>
              </a:rPr>
              <a:t> </a:t>
            </a:r>
          </a:p>
        </p:txBody>
      </p:sp>
      <p:sp>
        <p:nvSpPr>
          <p:cNvPr id="29700" name="Date Placeholder 3"/>
          <p:cNvSpPr>
            <a:spLocks noGrp="1"/>
          </p:cNvSpPr>
          <p:nvPr>
            <p:ph type="dt" sz="quarter" idx="10"/>
          </p:nvPr>
        </p:nvSpPr>
        <p:spPr>
          <a:noFill/>
        </p:spPr>
        <p:txBody>
          <a:bodyPr/>
          <a:lstStyle/>
          <a:p>
            <a:pPr defTabSz="801688"/>
            <a:fld id="{86B166E2-5B7E-2342-86FC-9431B3C37238}" type="datetime6">
              <a:rPr lang="en-US" smtClean="0">
                <a:latin typeface="Verdana" charset="0"/>
              </a:rPr>
              <a:pPr defTabSz="801688"/>
              <a:t>May 13</a:t>
            </a:fld>
            <a:endParaRPr lang="en-US" dirty="0" smtClean="0">
              <a:solidFill>
                <a:schemeClr val="tx1"/>
              </a:solidFill>
              <a:latin typeface="Wingdings" charset="2"/>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What?</a:t>
            </a:r>
          </a:p>
        </p:txBody>
      </p:sp>
      <p:sp>
        <p:nvSpPr>
          <p:cNvPr id="31747" name="Content Placeholder 2"/>
          <p:cNvSpPr>
            <a:spLocks noGrp="1"/>
          </p:cNvSpPr>
          <p:nvPr>
            <p:ph idx="1"/>
          </p:nvPr>
        </p:nvSpPr>
        <p:spPr/>
        <p:txBody>
          <a:bodyPr>
            <a:normAutofit/>
          </a:bodyPr>
          <a:lstStyle/>
          <a:p>
            <a:r>
              <a:rPr lang="en-US" dirty="0" smtClean="0">
                <a:latin typeface="Arial" charset="0"/>
              </a:rPr>
              <a:t>In the Data Protection Act, processing is defined as ___________ information.</a:t>
            </a:r>
          </a:p>
          <a:p>
            <a:endParaRPr lang="en-US" dirty="0" smtClean="0">
              <a:latin typeface="Arial" charset="0"/>
            </a:endParaRPr>
          </a:p>
          <a:p>
            <a:pPr marL="839788" lvl="1" indent="-457200">
              <a:buFont typeface="Lucida Sans" charset="0"/>
              <a:buAutoNum type="arabicParenR"/>
            </a:pPr>
            <a:r>
              <a:rPr lang="en-US" b="0" dirty="0" smtClean="0">
                <a:latin typeface="Arial" charset="0"/>
              </a:rPr>
              <a:t>Obtaining </a:t>
            </a:r>
          </a:p>
          <a:p>
            <a:pPr marL="839788" lvl="1" indent="-457200">
              <a:buFont typeface="Lucida Sans" charset="0"/>
              <a:buAutoNum type="arabicParenR"/>
            </a:pPr>
            <a:r>
              <a:rPr lang="en-US" b="0" dirty="0" smtClean="0">
                <a:latin typeface="Arial" charset="0"/>
              </a:rPr>
              <a:t>Recording </a:t>
            </a:r>
          </a:p>
          <a:p>
            <a:pPr marL="839788" lvl="1" indent="-457200">
              <a:buFont typeface="Lucida Sans" charset="0"/>
              <a:buAutoNum type="arabicParenR"/>
            </a:pPr>
            <a:r>
              <a:rPr lang="en-US" b="0" dirty="0" smtClean="0">
                <a:latin typeface="Arial" charset="0"/>
              </a:rPr>
              <a:t>Holding</a:t>
            </a:r>
          </a:p>
          <a:p>
            <a:pPr marL="839788" lvl="1" indent="-457200">
              <a:buFont typeface="Lucida Sans" charset="0"/>
              <a:buAutoNum type="arabicParenR"/>
            </a:pPr>
            <a:r>
              <a:rPr lang="en-US" b="0" dirty="0" smtClean="0">
                <a:latin typeface="Arial" charset="0"/>
              </a:rPr>
              <a:t>Carry out any operation on</a:t>
            </a:r>
          </a:p>
          <a:p>
            <a:pPr marL="839788" lvl="1" indent="-457200">
              <a:buFont typeface="Lucida Sans" charset="0"/>
              <a:buAutoNum type="arabicParenR"/>
            </a:pPr>
            <a:r>
              <a:rPr lang="en-US" b="0" dirty="0" smtClean="0">
                <a:latin typeface="Arial" charset="0"/>
              </a:rPr>
              <a:t>all of the above</a:t>
            </a:r>
          </a:p>
          <a:p>
            <a:pPr marL="839788" lvl="1" indent="-457200">
              <a:buFont typeface="Lucida Sans" charset="0"/>
              <a:buAutoNum type="arabicParenR"/>
            </a:pPr>
            <a:r>
              <a:rPr lang="en-US" b="0" dirty="0" smtClean="0">
                <a:latin typeface="Arial" charset="0"/>
              </a:rPr>
              <a:t>None of the above</a:t>
            </a:r>
          </a:p>
        </p:txBody>
      </p:sp>
      <p:sp>
        <p:nvSpPr>
          <p:cNvPr id="31748" name="Date Placeholder 3"/>
          <p:cNvSpPr>
            <a:spLocks noGrp="1"/>
          </p:cNvSpPr>
          <p:nvPr>
            <p:ph type="dt" sz="quarter" idx="10"/>
          </p:nvPr>
        </p:nvSpPr>
        <p:spPr>
          <a:noFill/>
        </p:spPr>
        <p:txBody>
          <a:bodyPr/>
          <a:lstStyle/>
          <a:p>
            <a:pPr defTabSz="801688"/>
            <a:fld id="{2DE78685-7E1C-394D-B927-A30447231131}" type="datetime6">
              <a:rPr lang="en-US" smtClean="0">
                <a:latin typeface="Verdana" charset="0"/>
              </a:rPr>
              <a:pPr defTabSz="801688"/>
              <a:t>May 13</a:t>
            </a:fld>
            <a:endParaRPr lang="en-US" dirty="0" smtClean="0">
              <a:solidFill>
                <a:schemeClr val="tx1"/>
              </a:solidFill>
              <a:latin typeface="Wingdings" charset="2"/>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Rights</a:t>
            </a:r>
          </a:p>
        </p:txBody>
      </p:sp>
      <p:sp>
        <p:nvSpPr>
          <p:cNvPr id="32771" name="Content Placeholder 2"/>
          <p:cNvSpPr>
            <a:spLocks noGrp="1"/>
          </p:cNvSpPr>
          <p:nvPr>
            <p:ph idx="1"/>
          </p:nvPr>
        </p:nvSpPr>
        <p:spPr/>
        <p:txBody>
          <a:bodyPr>
            <a:normAutofit/>
          </a:bodyPr>
          <a:lstStyle/>
          <a:p>
            <a:pPr>
              <a:buFont typeface="Wingdings" charset="2"/>
              <a:buNone/>
            </a:pPr>
            <a:r>
              <a:rPr lang="en-US" dirty="0" smtClean="0">
                <a:latin typeface="Arial" charset="0"/>
              </a:rPr>
              <a:t>Which of the following rights does an individual NOT have under the Data Protection Act (1998)? </a:t>
            </a:r>
          </a:p>
          <a:p>
            <a:pPr>
              <a:buFont typeface="Wingdings" charset="2"/>
              <a:buNone/>
            </a:pPr>
            <a:endParaRPr lang="en-US" dirty="0" smtClean="0">
              <a:latin typeface="Arial" charset="0"/>
            </a:endParaRPr>
          </a:p>
          <a:p>
            <a:pPr marL="839788" lvl="1" indent="-457200">
              <a:buFont typeface="Lucida Sans" charset="0"/>
              <a:buAutoNum type="arabicParenR"/>
            </a:pPr>
            <a:r>
              <a:rPr lang="en-US" b="0" dirty="0" smtClean="0">
                <a:latin typeface="Arial" charset="0"/>
                <a:cs typeface="ＭＳ Ｐゴシック" charset="-128"/>
              </a:rPr>
              <a:t>The right to prevent data about the individual being used for direct marketing</a:t>
            </a:r>
            <a:r>
              <a:rPr lang="en-US" b="0" dirty="0" smtClean="0">
                <a:latin typeface="Arial" charset="0"/>
              </a:rPr>
              <a:t> </a:t>
            </a:r>
          </a:p>
          <a:p>
            <a:pPr marL="839788" lvl="1" indent="-457200">
              <a:buFont typeface="Lucida Sans" charset="0"/>
              <a:buAutoNum type="arabicParenR"/>
            </a:pPr>
            <a:r>
              <a:rPr lang="en-US" b="0" dirty="0" smtClean="0">
                <a:latin typeface="Arial" charset="0"/>
                <a:cs typeface="ＭＳ Ｐゴシック" charset="-128"/>
              </a:rPr>
              <a:t>The right to have inaccurate data corrected or erased</a:t>
            </a:r>
            <a:r>
              <a:rPr lang="en-US" b="0" dirty="0" smtClean="0">
                <a:latin typeface="Arial" charset="0"/>
              </a:rPr>
              <a:t> </a:t>
            </a:r>
          </a:p>
          <a:p>
            <a:pPr marL="839788" lvl="1" indent="-457200">
              <a:buFont typeface="Lucida Sans" charset="0"/>
              <a:buAutoNum type="arabicParenR"/>
            </a:pPr>
            <a:r>
              <a:rPr lang="en-US" b="0" dirty="0" smtClean="0">
                <a:latin typeface="Arial" charset="0"/>
                <a:cs typeface="ＭＳ Ｐゴシック" charset="-128"/>
              </a:rPr>
              <a:t>The right to prevent data about the individual being held</a:t>
            </a:r>
          </a:p>
          <a:p>
            <a:pPr marL="839788" lvl="1" indent="-457200">
              <a:buFont typeface="Lucida Sans" charset="0"/>
              <a:buAutoNum type="arabicParenR"/>
            </a:pPr>
            <a:r>
              <a:rPr lang="en-US" b="0" dirty="0" smtClean="0">
                <a:latin typeface="Arial" charset="0"/>
              </a:rPr>
              <a:t> </a:t>
            </a:r>
            <a:r>
              <a:rPr lang="en-US" b="0" dirty="0" smtClean="0">
                <a:latin typeface="Arial" charset="0"/>
                <a:cs typeface="ＭＳ Ｐゴシック" charset="-128"/>
              </a:rPr>
              <a:t>The right to find out what data is being held about the individual</a:t>
            </a:r>
            <a:r>
              <a:rPr lang="en-US" b="0" dirty="0" smtClean="0">
                <a:latin typeface="Arial" charset="0"/>
              </a:rPr>
              <a:t> </a:t>
            </a:r>
          </a:p>
          <a:p>
            <a:endParaRPr lang="en-US" dirty="0" smtClean="0">
              <a:latin typeface="Arial" charset="0"/>
            </a:endParaRPr>
          </a:p>
        </p:txBody>
      </p:sp>
      <p:sp>
        <p:nvSpPr>
          <p:cNvPr id="32772" name="Date Placeholder 3"/>
          <p:cNvSpPr>
            <a:spLocks noGrp="1"/>
          </p:cNvSpPr>
          <p:nvPr>
            <p:ph type="dt" sz="quarter" idx="10"/>
          </p:nvPr>
        </p:nvSpPr>
        <p:spPr>
          <a:noFill/>
        </p:spPr>
        <p:txBody>
          <a:bodyPr/>
          <a:lstStyle/>
          <a:p>
            <a:pPr defTabSz="801688"/>
            <a:fld id="{219693BF-D41C-AC43-A34C-0D50862A64D9}" type="datetime6">
              <a:rPr lang="en-US" smtClean="0">
                <a:latin typeface="Verdana" charset="0"/>
              </a:rPr>
              <a:pPr defTabSz="801688"/>
              <a:t>May 13</a:t>
            </a:fld>
            <a:endParaRPr lang="en-US" dirty="0" smtClean="0">
              <a:solidFill>
                <a:schemeClr val="tx1"/>
              </a:solidFill>
              <a:latin typeface="Wingdings" charset="2"/>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dirty="0" smtClean="0"/>
              <a:t>Why questions?</a:t>
            </a:r>
          </a:p>
        </p:txBody>
      </p:sp>
      <p:sp>
        <p:nvSpPr>
          <p:cNvPr id="33795" name="Content Placeholder 2"/>
          <p:cNvSpPr>
            <a:spLocks noGrp="1"/>
          </p:cNvSpPr>
          <p:nvPr>
            <p:ph idx="1"/>
          </p:nvPr>
        </p:nvSpPr>
        <p:spPr/>
        <p:txBody>
          <a:bodyPr/>
          <a:lstStyle/>
          <a:p>
            <a:pPr>
              <a:spcAft>
                <a:spcPts val="1800"/>
              </a:spcAft>
            </a:pPr>
            <a:r>
              <a:rPr lang="en-GB" dirty="0" smtClean="0">
                <a:latin typeface="Arial" charset="0"/>
              </a:rPr>
              <a:t>To evaluate your knowledge and understanding</a:t>
            </a:r>
          </a:p>
          <a:p>
            <a:pPr>
              <a:spcAft>
                <a:spcPts val="1800"/>
              </a:spcAft>
            </a:pPr>
            <a:r>
              <a:rPr lang="en-GB" dirty="0" smtClean="0">
                <a:latin typeface="Arial" charset="0"/>
              </a:rPr>
              <a:t>To remind you about the stage test</a:t>
            </a:r>
          </a:p>
          <a:p>
            <a:pPr>
              <a:spcAft>
                <a:spcPts val="1800"/>
              </a:spcAft>
            </a:pPr>
            <a:r>
              <a:rPr lang="en-GB" dirty="0" smtClean="0">
                <a:latin typeface="Arial" charset="0"/>
              </a:rPr>
              <a:t>To focus you on the topic under discussion </a:t>
            </a:r>
            <a:r>
              <a:rPr lang="en-US" dirty="0" smtClean="0">
                <a:latin typeface="Arial" charset="0"/>
                <a:sym typeface="Wingdings" charset="2"/>
              </a:rPr>
              <a:t></a:t>
            </a:r>
          </a:p>
          <a:p>
            <a:pPr>
              <a:spcAft>
                <a:spcPts val="1800"/>
              </a:spcAft>
            </a:pPr>
            <a:r>
              <a:rPr lang="en-US" dirty="0" smtClean="0">
                <a:latin typeface="Arial" charset="0"/>
                <a:sym typeface="Wingdings" charset="2"/>
              </a:rPr>
              <a:t>You might want to find out the answers to these questions</a:t>
            </a:r>
            <a:endParaRPr lang="en-GB" dirty="0" smtClean="0">
              <a:latin typeface="Arial" charset="0"/>
            </a:endParaRPr>
          </a:p>
        </p:txBody>
      </p:sp>
      <p:sp>
        <p:nvSpPr>
          <p:cNvPr id="33796" name="Date Placeholder 3"/>
          <p:cNvSpPr>
            <a:spLocks noGrp="1"/>
          </p:cNvSpPr>
          <p:nvPr>
            <p:ph type="dt" sz="quarter" idx="10"/>
          </p:nvPr>
        </p:nvSpPr>
        <p:spPr>
          <a:noFill/>
        </p:spPr>
        <p:txBody>
          <a:bodyPr/>
          <a:lstStyle/>
          <a:p>
            <a:fld id="{7BF71DEF-3332-EC47-8FC8-519C8E712BC6}" type="datetime1">
              <a:rPr lang="en-US" smtClean="0">
                <a:latin typeface="Verdana" charset="0"/>
              </a:rPr>
              <a:pPr/>
              <a:t>13/05/2013</a:t>
            </a:fld>
            <a:endParaRPr lang="en-US" dirty="0" smtClean="0">
              <a:solidFill>
                <a:schemeClr val="tx1"/>
              </a:solidFill>
              <a:latin typeface="Wingdings" charset="2"/>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2286000"/>
            <a:ext cx="7772400" cy="1143000"/>
          </a:xfrm>
        </p:spPr>
        <p:txBody>
          <a:bodyPr>
            <a:normAutofit fontScale="90000"/>
          </a:bodyPr>
          <a:lstStyle/>
          <a:p>
            <a:pPr marL="0" indent="0"/>
            <a:r>
              <a:rPr lang="en-US" dirty="0" smtClean="0">
                <a:latin typeface="Arial" charset="0"/>
              </a:rPr>
              <a:t>Data Protection Act (1998)</a:t>
            </a:r>
            <a:br>
              <a:rPr lang="en-US" dirty="0" smtClean="0">
                <a:latin typeface="Arial" charset="0"/>
              </a:rPr>
            </a:br>
            <a:endParaRPr lang="en-US" dirty="0" smtClean="0"/>
          </a:p>
        </p:txBody>
      </p:sp>
      <p:sp>
        <p:nvSpPr>
          <p:cNvPr id="34819" name="Rectangle 3"/>
          <p:cNvSpPr>
            <a:spLocks noGrp="1" noChangeArrowheads="1"/>
          </p:cNvSpPr>
          <p:nvPr>
            <p:ph type="subTitle" idx="1"/>
          </p:nvPr>
        </p:nvSpPr>
        <p:spPr/>
        <p:txBody>
          <a:bodyPr/>
          <a:lstStyle/>
          <a:p>
            <a:r>
              <a:rPr lang="en-US" dirty="0" smtClean="0">
                <a:latin typeface="Arial" charset="0"/>
              </a:rPr>
              <a:t>Where to find the answers…</a:t>
            </a:r>
          </a:p>
          <a:p>
            <a:endParaRPr lang="en-US" dirty="0" smtClean="0">
              <a:latin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Where? …basics</a:t>
            </a:r>
          </a:p>
        </p:txBody>
      </p:sp>
      <p:sp>
        <p:nvSpPr>
          <p:cNvPr id="35843" name="Content Placeholder 2"/>
          <p:cNvSpPr>
            <a:spLocks noGrp="1"/>
          </p:cNvSpPr>
          <p:nvPr>
            <p:ph sz="half" idx="1"/>
          </p:nvPr>
        </p:nvSpPr>
        <p:spPr/>
        <p:txBody>
          <a:bodyPr>
            <a:normAutofit fontScale="77500" lnSpcReduction="20000"/>
          </a:bodyPr>
          <a:lstStyle/>
          <a:p>
            <a:pPr>
              <a:buFont typeface="Wingdings" charset="2"/>
              <a:buNone/>
            </a:pPr>
            <a:r>
              <a:rPr lang="en-US" dirty="0" smtClean="0">
                <a:latin typeface="Arial" charset="0"/>
              </a:rPr>
              <a:t>Government Legislation</a:t>
            </a:r>
          </a:p>
          <a:p>
            <a:pPr>
              <a:buFont typeface="Wingdings" charset="2"/>
              <a:buNone/>
            </a:pPr>
            <a:endParaRPr lang="en-US" dirty="0" smtClean="0">
              <a:latin typeface="Arial" charset="0"/>
            </a:endParaRPr>
          </a:p>
          <a:p>
            <a:pPr lvl="1"/>
            <a:r>
              <a:rPr lang="en-US" b="0" dirty="0" smtClean="0">
                <a:latin typeface="Arial" charset="0"/>
              </a:rPr>
              <a:t>Data Protection Act</a:t>
            </a:r>
          </a:p>
          <a:p>
            <a:pPr lvl="1">
              <a:buFont typeface="Wingdings" charset="2"/>
              <a:buNone/>
            </a:pPr>
            <a:endParaRPr lang="en-US" b="0" dirty="0" smtClean="0">
              <a:latin typeface="Arial" charset="0"/>
            </a:endParaRPr>
          </a:p>
          <a:p>
            <a:pPr lvl="1">
              <a:buFont typeface="Wingdings" charset="2"/>
              <a:buNone/>
            </a:pPr>
            <a:endParaRPr lang="en-US" b="0" u="sng" dirty="0" smtClean="0">
              <a:latin typeface="Arial" charset="0"/>
            </a:endParaRPr>
          </a:p>
          <a:p>
            <a:pPr lvl="1" algn="ctr">
              <a:buFont typeface="Wingdings" charset="2"/>
              <a:buNone/>
            </a:pPr>
            <a:r>
              <a:rPr lang="en-US" b="0" u="sng" dirty="0" smtClean="0">
                <a:latin typeface="Arial" charset="0"/>
              </a:rPr>
              <a:t>Read and understand</a:t>
            </a:r>
          </a:p>
        </p:txBody>
      </p:sp>
      <p:sp>
        <p:nvSpPr>
          <p:cNvPr id="35844" name="Content Placeholder 5"/>
          <p:cNvSpPr>
            <a:spLocks noGrp="1"/>
          </p:cNvSpPr>
          <p:nvPr>
            <p:ph sz="half" idx="2"/>
          </p:nvPr>
        </p:nvSpPr>
        <p:spPr>
          <a:xfrm>
            <a:off x="4648200" y="1277938"/>
            <a:ext cx="1981200" cy="1922462"/>
          </a:xfrm>
        </p:spPr>
        <p:txBody>
          <a:bodyPr>
            <a:normAutofit fontScale="77500" lnSpcReduction="20000"/>
          </a:bodyPr>
          <a:lstStyle/>
          <a:p>
            <a:pPr>
              <a:buFont typeface="Wingdings" charset="2"/>
              <a:buNone/>
            </a:pPr>
            <a:r>
              <a:rPr lang="en-US" dirty="0" smtClean="0">
                <a:latin typeface="Arial" charset="0"/>
              </a:rPr>
              <a:t>Text book	</a:t>
            </a:r>
          </a:p>
          <a:p>
            <a:r>
              <a:rPr lang="en-US" sz="2000" dirty="0" smtClean="0">
                <a:latin typeface="Arial" charset="0"/>
              </a:rPr>
              <a:t>Bott Ch 14: Data Protection, Privacy and Freedom of Information</a:t>
            </a:r>
          </a:p>
          <a:p>
            <a:pPr lvl="1"/>
            <a:endParaRPr lang="en-US" b="0" dirty="0" smtClean="0">
              <a:latin typeface="Arial" charset="0"/>
            </a:endParaRPr>
          </a:p>
          <a:p>
            <a:pPr>
              <a:buFont typeface="Wingdings" charset="2"/>
              <a:buNone/>
            </a:pPr>
            <a:endParaRPr lang="en-US" dirty="0" smtClean="0">
              <a:latin typeface="Arial" charset="0"/>
            </a:endParaRPr>
          </a:p>
        </p:txBody>
      </p:sp>
      <p:sp>
        <p:nvSpPr>
          <p:cNvPr id="35845" name="Date Placeholder 3"/>
          <p:cNvSpPr>
            <a:spLocks noGrp="1"/>
          </p:cNvSpPr>
          <p:nvPr>
            <p:ph type="dt" sz="quarter" idx="10"/>
          </p:nvPr>
        </p:nvSpPr>
        <p:spPr>
          <a:noFill/>
        </p:spPr>
        <p:txBody>
          <a:bodyPr/>
          <a:lstStyle/>
          <a:p>
            <a:pPr defTabSz="801688"/>
            <a:fld id="{405242D5-AA25-3C48-86B1-16131371E24C}" type="datetime6">
              <a:rPr lang="en-US" smtClean="0">
                <a:latin typeface="Verdana" charset="0"/>
              </a:rPr>
              <a:pPr defTabSz="801688"/>
              <a:t>May 13</a:t>
            </a:fld>
            <a:endParaRPr lang="en-US" dirty="0" smtClean="0">
              <a:solidFill>
                <a:schemeClr val="tx1"/>
              </a:solidFill>
              <a:latin typeface="Wingdings" charset="2"/>
            </a:endParaRPr>
          </a:p>
        </p:txBody>
      </p:sp>
      <p:sp>
        <p:nvSpPr>
          <p:cNvPr id="35847" name="Rectangle 6"/>
          <p:cNvSpPr>
            <a:spLocks noChangeArrowheads="1"/>
          </p:cNvSpPr>
          <p:nvPr/>
        </p:nvSpPr>
        <p:spPr bwMode="auto">
          <a:xfrm>
            <a:off x="4724400" y="3962400"/>
            <a:ext cx="4419600" cy="1200150"/>
          </a:xfrm>
          <a:prstGeom prst="rect">
            <a:avLst/>
          </a:prstGeom>
          <a:noFill/>
          <a:ln w="9525">
            <a:noFill/>
            <a:miter lim="800000"/>
            <a:headEnd/>
            <a:tailEnd/>
          </a:ln>
        </p:spPr>
        <p:txBody>
          <a:bodyPr>
            <a:prstTxWarp prst="textNoShape">
              <a:avLst/>
            </a:prstTxWarp>
            <a:spAutoFit/>
          </a:bodyPr>
          <a:lstStyle/>
          <a:p>
            <a:pPr marL="327025" indent="-327025" defTabSz="873125" eaLnBrk="0" hangingPunct="0">
              <a:spcBef>
                <a:spcPct val="20000"/>
              </a:spcBef>
              <a:buClr>
                <a:srgbClr val="014359"/>
              </a:buClr>
              <a:buSzPct val="80000"/>
            </a:pPr>
            <a:r>
              <a:rPr lang="en-US" dirty="0">
                <a:solidFill>
                  <a:srgbClr val="000000"/>
                </a:solidFill>
                <a:latin typeface="Futura" charset="0"/>
              </a:rPr>
              <a:t>Other Sources</a:t>
            </a:r>
          </a:p>
          <a:p>
            <a:pPr marL="327025" indent="-327025" defTabSz="873125" eaLnBrk="0" hangingPunct="0">
              <a:spcBef>
                <a:spcPct val="20000"/>
              </a:spcBef>
              <a:buClr>
                <a:srgbClr val="007275"/>
              </a:buClr>
              <a:buSzPct val="80000"/>
              <a:buFont typeface="Wingdings" charset="2"/>
              <a:buChar char="è"/>
            </a:pPr>
            <a:r>
              <a:rPr lang="en-US" sz="2000" dirty="0">
                <a:solidFill>
                  <a:srgbClr val="000000"/>
                </a:solidFill>
                <a:latin typeface="Futura" charset="0"/>
              </a:rPr>
              <a:t>Information Commissioners Office</a:t>
            </a:r>
          </a:p>
          <a:p>
            <a:pPr marL="327025" indent="-327025" defTabSz="873125" eaLnBrk="0" hangingPunct="0">
              <a:spcBef>
                <a:spcPct val="20000"/>
              </a:spcBef>
              <a:buClr>
                <a:srgbClr val="007275"/>
              </a:buClr>
              <a:buSzPct val="80000"/>
              <a:buFont typeface="Wingdings" charset="2"/>
              <a:buChar char="è"/>
            </a:pPr>
            <a:r>
              <a:rPr lang="en-US" sz="2000" dirty="0">
                <a:solidFill>
                  <a:srgbClr val="000000"/>
                </a:solidFill>
                <a:latin typeface="Futura" charset="0"/>
              </a:rPr>
              <a:t> .gov.uk</a:t>
            </a:r>
          </a:p>
        </p:txBody>
      </p:sp>
      <p:pic>
        <p:nvPicPr>
          <p:cNvPr id="35848" name="Picture 7" descr="Picture 14.png"/>
          <p:cNvPicPr>
            <a:picLocks noChangeAspect="1"/>
          </p:cNvPicPr>
          <p:nvPr/>
        </p:nvPicPr>
        <p:blipFill>
          <a:blip r:embed="rId3"/>
          <a:srcRect/>
          <a:stretch>
            <a:fillRect/>
          </a:stretch>
        </p:blipFill>
        <p:spPr bwMode="auto">
          <a:xfrm>
            <a:off x="6705600" y="1295400"/>
            <a:ext cx="1562100" cy="24257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dirty="0" smtClean="0"/>
              <a:t>Data Protection Act 1998</a:t>
            </a:r>
          </a:p>
        </p:txBody>
      </p:sp>
      <p:pic>
        <p:nvPicPr>
          <p:cNvPr id="36867" name="Content Placeholder 5" descr="Picture 45.png">
            <a:hlinkClick r:id="rId3"/>
          </p:cNvPr>
          <p:cNvPicPr>
            <a:picLocks noGrp="1" noChangeAspect="1"/>
          </p:cNvPicPr>
          <p:nvPr>
            <p:ph idx="1"/>
          </p:nvPr>
        </p:nvPicPr>
        <p:blipFill>
          <a:blip r:embed="rId4"/>
          <a:srcRect l="-13628" r="-13628"/>
          <a:stretch>
            <a:fillRect/>
          </a:stretch>
        </p:blipFill>
        <p:spPr/>
      </p:pic>
      <p:sp>
        <p:nvSpPr>
          <p:cNvPr id="36868" name="Date Placeholder 3"/>
          <p:cNvSpPr>
            <a:spLocks noGrp="1"/>
          </p:cNvSpPr>
          <p:nvPr>
            <p:ph type="dt" sz="quarter" idx="10"/>
          </p:nvPr>
        </p:nvSpPr>
        <p:spPr>
          <a:noFill/>
        </p:spPr>
        <p:txBody>
          <a:bodyPr/>
          <a:lstStyle/>
          <a:p>
            <a:fld id="{E5AA9E32-49C0-014C-875D-2A5784C473C3}" type="datetime1">
              <a:rPr lang="en-US" smtClean="0">
                <a:latin typeface="Verdana" charset="0"/>
              </a:rPr>
              <a:pPr/>
              <a:t>13/05/2013</a:t>
            </a:fld>
            <a:endParaRPr lang="en-US" dirty="0" smtClean="0">
              <a:solidFill>
                <a:schemeClr val="tx1"/>
              </a:solidFill>
              <a:latin typeface="Wingdings" charset="2"/>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Overview</a:t>
            </a:r>
            <a:endParaRPr lang="en-GB" dirty="0"/>
          </a:p>
        </p:txBody>
      </p:sp>
      <p:pic>
        <p:nvPicPr>
          <p:cNvPr id="4" name="Content Placeholder 3" descr="Screen Shot 2013-05-09 at 10.38.04.png"/>
          <p:cNvPicPr>
            <a:picLocks noGrp="1" noChangeAspect="1"/>
          </p:cNvPicPr>
          <p:nvPr>
            <p:ph idx="1"/>
          </p:nvPr>
        </p:nvPicPr>
        <p:blipFill>
          <a:blip r:embed="rId2">
            <a:extLst>
              <a:ext uri="{28A0092B-C50C-407E-A947-70E740481C1C}">
                <a14:useLocalDpi xmlns:a14="http://schemas.microsoft.com/office/drawing/2010/main" val="0"/>
              </a:ext>
            </a:extLst>
          </a:blip>
          <a:srcRect t="1134" b="1134"/>
          <a:stretch>
            <a:fillRect/>
          </a:stretch>
        </p:blipFill>
        <p:spPr>
          <a:xfrm>
            <a:off x="0" y="1793937"/>
            <a:ext cx="9124232" cy="5064063"/>
          </a:xfrm>
        </p:spPr>
      </p:pic>
    </p:spTree>
    <p:extLst>
      <p:ext uri="{BB962C8B-B14F-4D97-AF65-F5344CB8AC3E}">
        <p14:creationId xmlns:p14="http://schemas.microsoft.com/office/powerpoint/2010/main" val="3975644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ICO web site</a:t>
            </a:r>
          </a:p>
        </p:txBody>
      </p:sp>
      <p:sp>
        <p:nvSpPr>
          <p:cNvPr id="37891" name="Date Placeholder 3"/>
          <p:cNvSpPr>
            <a:spLocks noGrp="1"/>
          </p:cNvSpPr>
          <p:nvPr>
            <p:ph type="dt" sz="quarter" idx="10"/>
          </p:nvPr>
        </p:nvSpPr>
        <p:spPr>
          <a:noFill/>
        </p:spPr>
        <p:txBody>
          <a:bodyPr/>
          <a:lstStyle/>
          <a:p>
            <a:pPr defTabSz="801688"/>
            <a:fld id="{D6F082E9-9502-B14A-8254-5FFAEF2247AE}" type="datetime6">
              <a:rPr lang="en-US" smtClean="0">
                <a:latin typeface="Verdana" charset="0"/>
              </a:rPr>
              <a:pPr defTabSz="801688"/>
              <a:t>May 13</a:t>
            </a:fld>
            <a:endParaRPr lang="en-US" dirty="0" smtClean="0">
              <a:solidFill>
                <a:schemeClr val="tx1"/>
              </a:solidFill>
              <a:latin typeface="Wingdings" charset="2"/>
            </a:endParaRPr>
          </a:p>
        </p:txBody>
      </p:sp>
      <p:pic>
        <p:nvPicPr>
          <p:cNvPr id="37893" name="Content Placeholder 6" descr="Picture 33.png">
            <a:hlinkClick r:id="rId3"/>
          </p:cNvPr>
          <p:cNvPicPr>
            <a:picLocks noGrp="1" noChangeAspect="1"/>
          </p:cNvPicPr>
          <p:nvPr>
            <p:ph idx="1"/>
          </p:nvPr>
        </p:nvPicPr>
        <p:blipFill>
          <a:blip r:embed="rId4"/>
          <a:srcRect l="-157" r="-157"/>
          <a:stretch>
            <a:fillRect/>
          </a:stretch>
        </p:blipFill>
        <p:spPr/>
      </p:pic>
      <p:sp>
        <p:nvSpPr>
          <p:cNvPr id="8" name="Rectangle 7"/>
          <p:cNvSpPr/>
          <p:nvPr/>
        </p:nvSpPr>
        <p:spPr>
          <a:xfrm>
            <a:off x="2971800" y="5867400"/>
            <a:ext cx="3019425"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dirty="0">
                <a:hlinkClick r:id="rId3"/>
              </a:rPr>
              <a:t>http://www.ico.gov.uk/</a:t>
            </a:r>
            <a:endParaRPr lang="en-GB" sz="20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Gov.uk</a:t>
            </a:r>
            <a:endParaRPr lang="en-GB" dirty="0"/>
          </a:p>
        </p:txBody>
      </p:sp>
      <p:pic>
        <p:nvPicPr>
          <p:cNvPr id="4" name="Content Placeholder 3" descr="Screen Shot 2013-05-14 at 10.31.17.png"/>
          <p:cNvPicPr>
            <a:picLocks noGrp="1" noChangeAspect="1"/>
          </p:cNvPicPr>
          <p:nvPr>
            <p:ph idx="1"/>
          </p:nvPr>
        </p:nvPicPr>
        <p:blipFill>
          <a:blip r:embed="rId2">
            <a:extLst>
              <a:ext uri="{28A0092B-C50C-407E-A947-70E740481C1C}">
                <a14:useLocalDpi xmlns:a14="http://schemas.microsoft.com/office/drawing/2010/main" val="0"/>
              </a:ext>
            </a:extLst>
          </a:blip>
          <a:srcRect l="-36081" r="-36081"/>
          <a:stretch>
            <a:fillRect/>
          </a:stretch>
        </p:blipFill>
        <p:spPr/>
      </p:pic>
    </p:spTree>
    <p:extLst>
      <p:ext uri="{BB962C8B-B14F-4D97-AF65-F5344CB8AC3E}">
        <p14:creationId xmlns:p14="http://schemas.microsoft.com/office/powerpoint/2010/main" val="3402601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about a bigger picture…</a:t>
            </a:r>
            <a:endParaRPr lang="en-GB" dirty="0"/>
          </a:p>
        </p:txBody>
      </p:sp>
      <p:pic>
        <p:nvPicPr>
          <p:cNvPr id="6" name="Content Placeholder 5" descr="Screen Shot 2013-05-14 at 07.30.21.png"/>
          <p:cNvPicPr>
            <a:picLocks noGrp="1" noChangeAspect="1"/>
          </p:cNvPicPr>
          <p:nvPr>
            <p:ph idx="1"/>
          </p:nvPr>
        </p:nvPicPr>
        <p:blipFill>
          <a:blip r:embed="rId2">
            <a:extLst>
              <a:ext uri="{28A0092B-C50C-407E-A947-70E740481C1C}">
                <a14:useLocalDpi xmlns:a14="http://schemas.microsoft.com/office/drawing/2010/main" val="0"/>
              </a:ext>
            </a:extLst>
          </a:blip>
          <a:srcRect l="-31460" r="-31460"/>
          <a:stretch>
            <a:fillRect/>
          </a:stretch>
        </p:blipFill>
        <p:spPr/>
      </p:pic>
      <p:sp>
        <p:nvSpPr>
          <p:cNvPr id="4" name="Date Placeholder 3"/>
          <p:cNvSpPr>
            <a:spLocks noGrp="1"/>
          </p:cNvSpPr>
          <p:nvPr>
            <p:ph type="dt" sz="half" idx="10"/>
          </p:nvPr>
        </p:nvSpPr>
        <p:spPr/>
        <p:txBody>
          <a:bodyPr/>
          <a:lstStyle/>
          <a:p>
            <a:fld id="{9FDC26F7-F61D-1A4C-A7DD-2F4FF0B23E50}" type="datetime1">
              <a:rPr lang="en-US" smtClean="0"/>
              <a:t>14/05/2013</a:t>
            </a:fld>
            <a:endParaRPr lang="en-US">
              <a:solidFill>
                <a:schemeClr val="tx1"/>
              </a:solidFill>
              <a:latin typeface="Wingdings" charset="2"/>
            </a:endParaRPr>
          </a:p>
        </p:txBody>
      </p:sp>
    </p:spTree>
    <p:extLst>
      <p:ext uri="{BB962C8B-B14F-4D97-AF65-F5344CB8AC3E}">
        <p14:creationId xmlns:p14="http://schemas.microsoft.com/office/powerpoint/2010/main" val="1069237556"/>
      </p:ext>
    </p:extLst>
  </p:cSld>
  <p:clrMapOvr>
    <a:masterClrMapping/>
  </p:clrMapOvr>
  <p:transition xmlns:p14="http://schemas.microsoft.com/office/powerpoint/2010/mai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Further sources?</a:t>
            </a:r>
          </a:p>
        </p:txBody>
      </p:sp>
      <p:sp>
        <p:nvSpPr>
          <p:cNvPr id="41987" name="Content Placeholder 2"/>
          <p:cNvSpPr>
            <a:spLocks noGrp="1"/>
          </p:cNvSpPr>
          <p:nvPr>
            <p:ph idx="1"/>
          </p:nvPr>
        </p:nvSpPr>
        <p:spPr/>
        <p:txBody>
          <a:bodyPr/>
          <a:lstStyle/>
          <a:p>
            <a:r>
              <a:rPr lang="en-US" dirty="0" smtClean="0">
                <a:latin typeface="Arial" charset="0"/>
              </a:rPr>
              <a:t>Search youtube data protection act </a:t>
            </a:r>
            <a:br>
              <a:rPr lang="en-US" dirty="0" smtClean="0">
                <a:latin typeface="Arial" charset="0"/>
              </a:rPr>
            </a:br>
            <a:r>
              <a:rPr lang="en-US" dirty="0" smtClean="0">
                <a:latin typeface="Arial" charset="0"/>
              </a:rPr>
              <a:t>(sort of ironic?), copyright would be more so…</a:t>
            </a:r>
          </a:p>
          <a:p>
            <a:endParaRPr lang="en-US" dirty="0" smtClean="0">
              <a:latin typeface="Arial" charset="0"/>
            </a:endParaRPr>
          </a:p>
          <a:p>
            <a:r>
              <a:rPr lang="en-US" dirty="0" smtClean="0">
                <a:latin typeface="Arial" charset="0"/>
              </a:rPr>
              <a:t>See also Holt and Newton (2004) for more background</a:t>
            </a:r>
          </a:p>
          <a:p>
            <a:pPr lvl="1">
              <a:buFont typeface="Wingdings" charset="2"/>
              <a:buNone/>
            </a:pPr>
            <a:endParaRPr lang="en-US" dirty="0" smtClean="0">
              <a:latin typeface="Arial" charset="0"/>
            </a:endParaRPr>
          </a:p>
        </p:txBody>
      </p:sp>
      <p:sp>
        <p:nvSpPr>
          <p:cNvPr id="41988" name="Date Placeholder 3"/>
          <p:cNvSpPr>
            <a:spLocks noGrp="1"/>
          </p:cNvSpPr>
          <p:nvPr>
            <p:ph type="dt" sz="quarter" idx="10"/>
          </p:nvPr>
        </p:nvSpPr>
        <p:spPr>
          <a:noFill/>
        </p:spPr>
        <p:txBody>
          <a:bodyPr/>
          <a:lstStyle/>
          <a:p>
            <a:pPr defTabSz="801688"/>
            <a:fld id="{C78B7723-26C0-FC49-B638-9FAF35BA0490}" type="datetime6">
              <a:rPr lang="en-US" smtClean="0">
                <a:latin typeface="Verdana" charset="0"/>
              </a:rPr>
              <a:pPr defTabSz="801688"/>
              <a:t>May 13</a:t>
            </a:fld>
            <a:endParaRPr lang="en-US" dirty="0" smtClean="0">
              <a:solidFill>
                <a:schemeClr val="tx1"/>
              </a:solidFill>
              <a:latin typeface="Wingdings" charset="2"/>
            </a:endParaRPr>
          </a:p>
        </p:txBody>
      </p:sp>
      <p:pic>
        <p:nvPicPr>
          <p:cNvPr id="41990" name="Picture 5" descr="Picture 16.png"/>
          <p:cNvPicPr>
            <a:picLocks noChangeAspect="1"/>
          </p:cNvPicPr>
          <p:nvPr/>
        </p:nvPicPr>
        <p:blipFill>
          <a:blip r:embed="rId3"/>
          <a:srcRect/>
          <a:stretch>
            <a:fillRect/>
          </a:stretch>
        </p:blipFill>
        <p:spPr bwMode="auto">
          <a:xfrm>
            <a:off x="0" y="4764741"/>
            <a:ext cx="9002713" cy="15240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dirty="0" smtClean="0"/>
              <a:t>YouTube –use your critical faculties</a:t>
            </a:r>
          </a:p>
        </p:txBody>
      </p:sp>
      <p:pic>
        <p:nvPicPr>
          <p:cNvPr id="43011" name="Content Placeholder 5" descr="Picture 32.png">
            <a:hlinkClick r:id="rId2"/>
          </p:cNvPr>
          <p:cNvPicPr>
            <a:picLocks noGrp="1" noChangeAspect="1"/>
          </p:cNvPicPr>
          <p:nvPr>
            <p:ph idx="1"/>
          </p:nvPr>
        </p:nvPicPr>
        <p:blipFill>
          <a:blip r:embed="rId3"/>
          <a:srcRect l="-22916" r="-22916"/>
          <a:stretch>
            <a:fillRect/>
          </a:stretch>
        </p:blipFill>
        <p:spPr/>
      </p:pic>
      <p:sp>
        <p:nvSpPr>
          <p:cNvPr id="43012" name="Date Placeholder 3"/>
          <p:cNvSpPr>
            <a:spLocks noGrp="1"/>
          </p:cNvSpPr>
          <p:nvPr>
            <p:ph type="dt" sz="quarter" idx="10"/>
          </p:nvPr>
        </p:nvSpPr>
        <p:spPr>
          <a:noFill/>
        </p:spPr>
        <p:txBody>
          <a:bodyPr/>
          <a:lstStyle/>
          <a:p>
            <a:fld id="{10FE1EC1-ED48-1548-B1DE-B978EB2F6344}" type="datetime1">
              <a:rPr lang="en-US" smtClean="0">
                <a:latin typeface="Verdana" charset="0"/>
              </a:rPr>
              <a:pPr/>
              <a:t>13/05/2013</a:t>
            </a:fld>
            <a:endParaRPr lang="en-US" dirty="0" smtClean="0">
              <a:solidFill>
                <a:schemeClr val="tx1"/>
              </a:solidFill>
              <a:latin typeface="Wingdings" charset="2"/>
            </a:endParaRPr>
          </a:p>
        </p:txBody>
      </p:sp>
      <p:sp>
        <p:nvSpPr>
          <p:cNvPr id="7" name="Rectangle 6">
            <a:hlinkClick r:id="rId4"/>
          </p:cNvPr>
          <p:cNvSpPr/>
          <p:nvPr/>
        </p:nvSpPr>
        <p:spPr>
          <a:xfrm>
            <a:off x="2667000" y="5867400"/>
            <a:ext cx="3673475"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000" dirty="0"/>
              <a:t>http://bit.ly/9DHj2c</a:t>
            </a:r>
            <a:endParaRPr lang="en-GB" sz="20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dirty="0" smtClean="0"/>
              <a:t>BCS – book details + download</a:t>
            </a:r>
          </a:p>
        </p:txBody>
      </p:sp>
      <p:pic>
        <p:nvPicPr>
          <p:cNvPr id="44035" name="Content Placeholder 5" descr="Picture 34.png">
            <a:hlinkClick r:id="rId2"/>
          </p:cNvPr>
          <p:cNvPicPr>
            <a:picLocks noGrp="1" noChangeAspect="1"/>
          </p:cNvPicPr>
          <p:nvPr>
            <p:ph idx="1"/>
          </p:nvPr>
        </p:nvPicPr>
        <p:blipFill>
          <a:blip r:embed="rId3"/>
          <a:srcRect l="-31949" r="-31949"/>
          <a:stretch>
            <a:fillRect/>
          </a:stretch>
        </p:blipFill>
        <p:spPr/>
      </p:pic>
      <p:sp>
        <p:nvSpPr>
          <p:cNvPr id="44036" name="Date Placeholder 3"/>
          <p:cNvSpPr>
            <a:spLocks noGrp="1"/>
          </p:cNvSpPr>
          <p:nvPr>
            <p:ph type="dt" sz="quarter" idx="10"/>
          </p:nvPr>
        </p:nvSpPr>
        <p:spPr>
          <a:noFill/>
        </p:spPr>
        <p:txBody>
          <a:bodyPr/>
          <a:lstStyle/>
          <a:p>
            <a:fld id="{224E956A-19A0-834C-A344-063981AA8D0F}" type="datetime1">
              <a:rPr lang="en-US" smtClean="0">
                <a:latin typeface="Verdana" charset="0"/>
              </a:rPr>
              <a:pPr/>
              <a:t>13/05/2013</a:t>
            </a:fld>
            <a:endParaRPr lang="en-US" dirty="0" smtClean="0">
              <a:solidFill>
                <a:schemeClr val="tx1"/>
              </a:solidFill>
              <a:latin typeface="Wingdings" charset="2"/>
            </a:endParaRPr>
          </a:p>
        </p:txBody>
      </p:sp>
      <p:pic>
        <p:nvPicPr>
          <p:cNvPr id="44038" name="Picture 8" descr="Picture 37.png">
            <a:hlinkClick r:id="rId4"/>
          </p:cNvPr>
          <p:cNvPicPr>
            <a:picLocks noChangeAspect="1"/>
          </p:cNvPicPr>
          <p:nvPr/>
        </p:nvPicPr>
        <p:blipFill>
          <a:blip r:embed="rId5"/>
          <a:srcRect/>
          <a:stretch>
            <a:fillRect/>
          </a:stretch>
        </p:blipFill>
        <p:spPr bwMode="auto">
          <a:xfrm>
            <a:off x="2286000" y="5791200"/>
            <a:ext cx="5054600" cy="4318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Google it!</a:t>
            </a:r>
            <a:endParaRPr lang="en-GB" dirty="0"/>
          </a:p>
        </p:txBody>
      </p:sp>
      <p:pic>
        <p:nvPicPr>
          <p:cNvPr id="6" name="Content Placeholder 5" descr="Screen Shot 2013-05-09 at 12.10.23.png"/>
          <p:cNvPicPr>
            <a:picLocks noGrp="1" noChangeAspect="1"/>
          </p:cNvPicPr>
          <p:nvPr>
            <p:ph idx="1"/>
          </p:nvPr>
        </p:nvPicPr>
        <p:blipFill>
          <a:blip r:embed="rId2">
            <a:extLst>
              <a:ext uri="{28A0092B-C50C-407E-A947-70E740481C1C}">
                <a14:useLocalDpi xmlns:a14="http://schemas.microsoft.com/office/drawing/2010/main" val="0"/>
              </a:ext>
            </a:extLst>
          </a:blip>
          <a:srcRect t="-2505" b="-2505"/>
          <a:stretch>
            <a:fillRect/>
          </a:stretch>
        </p:blipFill>
        <p:spPr>
          <a:xfrm>
            <a:off x="1763688" y="1484784"/>
            <a:ext cx="6336703" cy="4143762"/>
          </a:xfrm>
        </p:spPr>
      </p:pic>
      <p:sp>
        <p:nvSpPr>
          <p:cNvPr id="4" name="Date Placeholder 3"/>
          <p:cNvSpPr>
            <a:spLocks noGrp="1"/>
          </p:cNvSpPr>
          <p:nvPr>
            <p:ph type="dt" sz="half" idx="10"/>
          </p:nvPr>
        </p:nvSpPr>
        <p:spPr/>
        <p:txBody>
          <a:bodyPr/>
          <a:lstStyle/>
          <a:p>
            <a:pPr>
              <a:defRPr/>
            </a:pPr>
            <a:fld id="{E6E5034C-6729-A843-84B7-E2BF4D1A460A}" type="datetime1">
              <a:rPr lang="en-US" smtClean="0"/>
              <a:pPr>
                <a:defRPr/>
              </a:pPr>
              <a:t>13/05/2013</a:t>
            </a:fld>
            <a:endParaRPr lang="en-US" dirty="0">
              <a:solidFill>
                <a:schemeClr val="tx1"/>
              </a:solidFill>
              <a:latin typeface="Wingdings" pitchFamily="-110" charset="2"/>
            </a:endParaRPr>
          </a:p>
        </p:txBody>
      </p:sp>
    </p:spTree>
    <p:extLst>
      <p:ext uri="{BB962C8B-B14F-4D97-AF65-F5344CB8AC3E}">
        <p14:creationId xmlns:p14="http://schemas.microsoft.com/office/powerpoint/2010/main" val="3561381554"/>
      </p:ext>
    </p:extLst>
  </p:cSld>
  <p:clrMapOvr>
    <a:masterClrMapping/>
  </p:clrMapOvr>
  <p:transition xmlns:p14="http://schemas.microsoft.com/office/powerpoint/2010/mai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DPA - extent</a:t>
            </a:r>
          </a:p>
        </p:txBody>
      </p:sp>
      <p:pic>
        <p:nvPicPr>
          <p:cNvPr id="45059" name="Content Placeholder 5" descr="Picture 12.png"/>
          <p:cNvPicPr>
            <a:picLocks noGrp="1" noChangeAspect="1"/>
          </p:cNvPicPr>
          <p:nvPr>
            <p:ph idx="1"/>
          </p:nvPr>
        </p:nvPicPr>
        <p:blipFill>
          <a:blip r:embed="rId2"/>
          <a:srcRect l="-28949" r="-28949"/>
          <a:stretch>
            <a:fillRect/>
          </a:stretch>
        </p:blipFill>
        <p:spPr>
          <a:xfrm>
            <a:off x="779463" y="1425388"/>
            <a:ext cx="7583487" cy="4208930"/>
          </a:xfrm>
        </p:spPr>
      </p:pic>
      <p:sp>
        <p:nvSpPr>
          <p:cNvPr id="45060" name="Date Placeholder 3"/>
          <p:cNvSpPr>
            <a:spLocks noGrp="1"/>
          </p:cNvSpPr>
          <p:nvPr>
            <p:ph type="dt" sz="quarter" idx="10"/>
          </p:nvPr>
        </p:nvSpPr>
        <p:spPr>
          <a:noFill/>
        </p:spPr>
        <p:txBody>
          <a:bodyPr/>
          <a:lstStyle/>
          <a:p>
            <a:pPr defTabSz="801688"/>
            <a:fld id="{EDEFBAE7-05C8-194E-B688-EC655FE8D813}" type="datetime6">
              <a:rPr lang="en-US" smtClean="0">
                <a:latin typeface="Verdana" charset="0"/>
              </a:rPr>
              <a:pPr defTabSz="801688"/>
              <a:t>May 13</a:t>
            </a:fld>
            <a:endParaRPr lang="en-US" dirty="0" smtClean="0">
              <a:solidFill>
                <a:schemeClr val="tx1"/>
              </a:solidFill>
              <a:latin typeface="Wingdings" charset="2"/>
            </a:endParaRPr>
          </a:p>
        </p:txBody>
      </p:sp>
      <p:sp>
        <p:nvSpPr>
          <p:cNvPr id="45062" name="TextBox 6"/>
          <p:cNvSpPr txBox="1">
            <a:spLocks noChangeArrowheads="1"/>
          </p:cNvSpPr>
          <p:nvPr/>
        </p:nvSpPr>
        <p:spPr bwMode="auto">
          <a:xfrm>
            <a:off x="381000" y="5709180"/>
            <a:ext cx="8382000" cy="64611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prstTxWarp prst="textNoShape">
              <a:avLst/>
            </a:prstTxWarp>
            <a:spAutoFit/>
          </a:bodyPr>
          <a:lstStyle/>
          <a:p>
            <a:r>
              <a:rPr lang="en-US" sz="1800" b="1" dirty="0">
                <a:solidFill>
                  <a:schemeClr val="bg2"/>
                </a:solidFill>
                <a:latin typeface="Arial" charset="0"/>
              </a:rPr>
              <a:t>From Edwards and Rodrigues, The right to privacy and confidentiality for children: the law and current challenges (2008)</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Checklist (from ICO)</a:t>
            </a:r>
          </a:p>
        </p:txBody>
      </p:sp>
      <p:sp>
        <p:nvSpPr>
          <p:cNvPr id="46083" name="Rectangle 3"/>
          <p:cNvSpPr>
            <a:spLocks noGrp="1" noChangeArrowheads="1"/>
          </p:cNvSpPr>
          <p:nvPr>
            <p:ph type="body" sz="half" idx="2"/>
          </p:nvPr>
        </p:nvSpPr>
        <p:spPr/>
        <p:txBody>
          <a:bodyPr>
            <a:normAutofit lnSpcReduction="10000"/>
          </a:bodyPr>
          <a:lstStyle/>
          <a:p>
            <a:pPr>
              <a:lnSpc>
                <a:spcPct val="90000"/>
              </a:lnSpc>
            </a:pPr>
            <a:r>
              <a:rPr lang="en-US" sz="2000" dirty="0">
                <a:latin typeface="Arial" charset="0"/>
              </a:rPr>
              <a:t>If I'm asked to pass on personal information, would the people about whom I hold information expect me to do this? </a:t>
            </a:r>
            <a:br>
              <a:rPr lang="en-US" sz="2000" dirty="0">
                <a:latin typeface="Arial" charset="0"/>
              </a:rPr>
            </a:br>
            <a:endParaRPr lang="en-US" sz="2000" dirty="0">
              <a:latin typeface="Arial" charset="0"/>
            </a:endParaRPr>
          </a:p>
          <a:p>
            <a:pPr>
              <a:lnSpc>
                <a:spcPct val="90000"/>
              </a:lnSpc>
            </a:pPr>
            <a:endParaRPr lang="en-US" sz="2000" dirty="0">
              <a:latin typeface="Arial" charset="0"/>
            </a:endParaRPr>
          </a:p>
          <a:p>
            <a:pPr>
              <a:lnSpc>
                <a:spcPct val="90000"/>
              </a:lnSpc>
            </a:pPr>
            <a:r>
              <a:rPr lang="en-US" sz="2000" dirty="0">
                <a:latin typeface="Arial" charset="0"/>
              </a:rPr>
              <a:t>Am I satisfied the information is being held securely, whether it's on paper or on computer?</a:t>
            </a:r>
            <a:br>
              <a:rPr lang="en-US" sz="2000" dirty="0">
                <a:latin typeface="Arial" charset="0"/>
              </a:rPr>
            </a:br>
            <a:r>
              <a:rPr lang="en-US" sz="2000" dirty="0">
                <a:latin typeface="Arial" charset="0"/>
              </a:rPr>
              <a:t> </a:t>
            </a:r>
          </a:p>
          <a:p>
            <a:pPr lvl="1">
              <a:lnSpc>
                <a:spcPct val="90000"/>
              </a:lnSpc>
            </a:pPr>
            <a:r>
              <a:rPr lang="en-US" sz="1800" dirty="0">
                <a:latin typeface="Arial" charset="0"/>
              </a:rPr>
              <a:t>And what about my website? Is it secure?</a:t>
            </a:r>
            <a:endParaRPr lang="en-US" dirty="0">
              <a:latin typeface="Arial" charset="0"/>
            </a:endParaRPr>
          </a:p>
        </p:txBody>
      </p:sp>
      <p:sp>
        <p:nvSpPr>
          <p:cNvPr id="46084" name="Rectangle 4"/>
          <p:cNvSpPr>
            <a:spLocks noGrp="1" noChangeArrowheads="1"/>
          </p:cNvSpPr>
          <p:nvPr>
            <p:ph type="body" sz="half" idx="1"/>
          </p:nvPr>
        </p:nvSpPr>
        <p:spPr/>
        <p:txBody>
          <a:bodyPr/>
          <a:lstStyle/>
          <a:p>
            <a:pPr>
              <a:lnSpc>
                <a:spcPct val="90000"/>
              </a:lnSpc>
              <a:spcBef>
                <a:spcPts val="500"/>
              </a:spcBef>
              <a:spcAft>
                <a:spcPts val="500"/>
              </a:spcAft>
            </a:pPr>
            <a:r>
              <a:rPr lang="en-US" sz="2000" dirty="0">
                <a:latin typeface="Arial" charset="0"/>
              </a:rPr>
              <a:t>Do I really need this information about an individual? </a:t>
            </a:r>
            <a:br>
              <a:rPr lang="en-US" sz="2000" dirty="0">
                <a:latin typeface="Arial" charset="0"/>
              </a:rPr>
            </a:br>
            <a:endParaRPr lang="en-US" sz="2000" dirty="0">
              <a:latin typeface="Arial" charset="0"/>
            </a:endParaRPr>
          </a:p>
          <a:p>
            <a:pPr lvl="1">
              <a:lnSpc>
                <a:spcPct val="90000"/>
              </a:lnSpc>
              <a:spcBef>
                <a:spcPts val="500"/>
              </a:spcBef>
              <a:spcAft>
                <a:spcPts val="500"/>
              </a:spcAft>
            </a:pPr>
            <a:r>
              <a:rPr lang="en-US" sz="1800" dirty="0">
                <a:latin typeface="Arial" charset="0"/>
              </a:rPr>
              <a:t>Do I know what I'm going to use it for? </a:t>
            </a:r>
            <a:br>
              <a:rPr lang="en-US" sz="1800" dirty="0">
                <a:latin typeface="Arial" charset="0"/>
              </a:rPr>
            </a:br>
            <a:endParaRPr lang="en-US" sz="1800" dirty="0">
              <a:latin typeface="Arial" charset="0"/>
            </a:endParaRPr>
          </a:p>
          <a:p>
            <a:pPr lvl="1">
              <a:lnSpc>
                <a:spcPct val="90000"/>
              </a:lnSpc>
              <a:spcBef>
                <a:spcPts val="500"/>
              </a:spcBef>
              <a:spcAft>
                <a:spcPts val="500"/>
              </a:spcAft>
            </a:pPr>
            <a:endParaRPr lang="en-US" sz="1800" dirty="0">
              <a:latin typeface="Arial" charset="0"/>
            </a:endParaRPr>
          </a:p>
          <a:p>
            <a:pPr>
              <a:lnSpc>
                <a:spcPct val="90000"/>
              </a:lnSpc>
            </a:pPr>
            <a:r>
              <a:rPr lang="en-US" sz="2000" dirty="0">
                <a:latin typeface="Arial" charset="0"/>
              </a:rPr>
              <a:t>Do the people whose information I hold know that I've got it, and are they likely to understand what it will be used for? </a:t>
            </a:r>
          </a:p>
          <a:p>
            <a:pPr lvl="2">
              <a:lnSpc>
                <a:spcPct val="90000"/>
              </a:lnSpc>
            </a:pPr>
            <a:endParaRPr lang="en-US" sz="1600" dirty="0">
              <a:latin typeface="Times" charset="0"/>
            </a:endParaRPr>
          </a:p>
          <a:p>
            <a:pPr>
              <a:lnSpc>
                <a:spcPct val="90000"/>
              </a:lnSpc>
            </a:pPr>
            <a:endParaRPr lang="en-US" sz="2000" dirty="0">
              <a:latin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Checklist continued</a:t>
            </a:r>
          </a:p>
        </p:txBody>
      </p:sp>
      <p:sp>
        <p:nvSpPr>
          <p:cNvPr id="47107" name="Rectangle 3"/>
          <p:cNvSpPr>
            <a:spLocks noGrp="1" noChangeArrowheads="1"/>
          </p:cNvSpPr>
          <p:nvPr>
            <p:ph type="body" sz="half" idx="2"/>
          </p:nvPr>
        </p:nvSpPr>
        <p:spPr/>
        <p:txBody>
          <a:bodyPr/>
          <a:lstStyle/>
          <a:p>
            <a:pPr>
              <a:lnSpc>
                <a:spcPct val="90000"/>
              </a:lnSpc>
              <a:buFontTx/>
              <a:buNone/>
            </a:pPr>
            <a:r>
              <a:rPr lang="en-US" sz="2000" dirty="0" smtClean="0">
                <a:latin typeface="Arial" charset="0"/>
              </a:rPr>
              <a:t>Have </a:t>
            </a:r>
            <a:r>
              <a:rPr lang="en-US" sz="2000" dirty="0">
                <a:latin typeface="Arial" charset="0"/>
              </a:rPr>
              <a:t>I trained my staff in their duties and responsibilities under the Data Protection Act, and are they putting them into practice?</a:t>
            </a:r>
            <a:r>
              <a:rPr lang="en-US" sz="2000" dirty="0" smtClean="0">
                <a:latin typeface="Arial" charset="0"/>
              </a:rPr>
              <a:t> </a:t>
            </a:r>
          </a:p>
          <a:p>
            <a:pPr>
              <a:lnSpc>
                <a:spcPct val="90000"/>
              </a:lnSpc>
              <a:buFontTx/>
              <a:buNone/>
            </a:pPr>
            <a:endParaRPr lang="en-US" sz="2000" dirty="0" smtClean="0">
              <a:latin typeface="Arial" charset="0"/>
            </a:endParaRPr>
          </a:p>
          <a:p>
            <a:pPr>
              <a:lnSpc>
                <a:spcPct val="90000"/>
              </a:lnSpc>
              <a:buFontTx/>
              <a:buNone/>
            </a:pPr>
            <a:r>
              <a:rPr lang="en-US" sz="2000" dirty="0" smtClean="0">
                <a:latin typeface="Arial" charset="0"/>
              </a:rPr>
              <a:t>Do </a:t>
            </a:r>
            <a:r>
              <a:rPr lang="en-US" sz="2000" dirty="0">
                <a:latin typeface="Arial" charset="0"/>
              </a:rPr>
              <a:t>I need to notify the Information Commissioner and if so is my notification up to date? </a:t>
            </a:r>
          </a:p>
          <a:p>
            <a:pPr>
              <a:lnSpc>
                <a:spcPct val="90000"/>
              </a:lnSpc>
            </a:pPr>
            <a:endParaRPr lang="en-US" sz="2000" dirty="0">
              <a:latin typeface="Arial" charset="0"/>
            </a:endParaRPr>
          </a:p>
        </p:txBody>
      </p:sp>
      <p:sp>
        <p:nvSpPr>
          <p:cNvPr id="47108" name="Rectangle 4"/>
          <p:cNvSpPr>
            <a:spLocks noGrp="1" noChangeArrowheads="1"/>
          </p:cNvSpPr>
          <p:nvPr>
            <p:ph type="body" sz="half" idx="1"/>
          </p:nvPr>
        </p:nvSpPr>
        <p:spPr/>
        <p:txBody>
          <a:bodyPr/>
          <a:lstStyle/>
          <a:p>
            <a:pPr>
              <a:lnSpc>
                <a:spcPct val="90000"/>
              </a:lnSpc>
              <a:buFontTx/>
              <a:buNone/>
            </a:pPr>
            <a:r>
              <a:rPr lang="en-US" sz="2000" dirty="0" smtClean="0">
                <a:latin typeface="Arial" charset="0"/>
              </a:rPr>
              <a:t>Is </a:t>
            </a:r>
            <a:r>
              <a:rPr lang="en-US" sz="2000" dirty="0">
                <a:latin typeface="Arial" charset="0"/>
              </a:rPr>
              <a:t>access to personal information limited to those with a strict need to know?</a:t>
            </a:r>
            <a:r>
              <a:rPr lang="en-US" sz="2000" dirty="0" smtClean="0">
                <a:latin typeface="Arial" charset="0"/>
              </a:rPr>
              <a:t> </a:t>
            </a:r>
          </a:p>
          <a:p>
            <a:pPr>
              <a:lnSpc>
                <a:spcPct val="90000"/>
              </a:lnSpc>
              <a:buFontTx/>
              <a:buNone/>
            </a:pPr>
            <a:endParaRPr lang="en-US" dirty="0" smtClean="0">
              <a:latin typeface="Arial" charset="0"/>
            </a:endParaRPr>
          </a:p>
          <a:p>
            <a:pPr>
              <a:lnSpc>
                <a:spcPct val="90000"/>
              </a:lnSpc>
              <a:buFontTx/>
              <a:buNone/>
            </a:pPr>
            <a:r>
              <a:rPr lang="en-US" sz="2000" dirty="0" smtClean="0">
                <a:latin typeface="Arial" charset="0"/>
              </a:rPr>
              <a:t>Am </a:t>
            </a:r>
            <a:r>
              <a:rPr lang="en-US" sz="2000" dirty="0">
                <a:latin typeface="Arial" charset="0"/>
              </a:rPr>
              <a:t>I sure the personal information is accurate and up to date?</a:t>
            </a:r>
            <a:r>
              <a:rPr lang="en-US" sz="2000" dirty="0" smtClean="0">
                <a:latin typeface="Arial" charset="0"/>
              </a:rPr>
              <a:t> </a:t>
            </a:r>
          </a:p>
          <a:p>
            <a:pPr>
              <a:lnSpc>
                <a:spcPct val="90000"/>
              </a:lnSpc>
              <a:buFontTx/>
              <a:buNone/>
            </a:pPr>
            <a:endParaRPr lang="en-US" sz="2000" dirty="0" smtClean="0">
              <a:latin typeface="Arial" charset="0"/>
            </a:endParaRPr>
          </a:p>
          <a:p>
            <a:pPr>
              <a:lnSpc>
                <a:spcPct val="90000"/>
              </a:lnSpc>
              <a:buFontTx/>
              <a:buNone/>
            </a:pPr>
            <a:r>
              <a:rPr lang="en-US" sz="2000" dirty="0" smtClean="0">
                <a:latin typeface="Arial" charset="0"/>
              </a:rPr>
              <a:t>Do </a:t>
            </a:r>
            <a:r>
              <a:rPr lang="en-US" sz="2000" dirty="0">
                <a:latin typeface="Arial" charset="0"/>
              </a:rPr>
              <a:t>I delete or destroy personal information as soon as I have no more need for it?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Scenario</a:t>
            </a:r>
            <a:br>
              <a:rPr lang="en-GB" dirty="0" smtClean="0"/>
            </a:br>
            <a:endParaRPr lang="en-GB" dirty="0"/>
          </a:p>
        </p:txBody>
      </p:sp>
      <p:sp>
        <p:nvSpPr>
          <p:cNvPr id="3" name="Content Placeholder 2"/>
          <p:cNvSpPr>
            <a:spLocks noGrp="1"/>
          </p:cNvSpPr>
          <p:nvPr>
            <p:ph idx="1"/>
          </p:nvPr>
        </p:nvSpPr>
        <p:spPr/>
        <p:txBody>
          <a:bodyPr/>
          <a:lstStyle/>
          <a:p>
            <a:r>
              <a:rPr lang="en-GB" dirty="0" smtClean="0"/>
              <a:t>You are going to be asked a series of questions about various legal and ethical topics during a multiple choice exam</a:t>
            </a:r>
          </a:p>
          <a:p>
            <a:pPr marL="0" indent="0">
              <a:buNone/>
            </a:pPr>
            <a:r>
              <a:rPr lang="en-GB" dirty="0" smtClean="0"/>
              <a:t>How can you best</a:t>
            </a:r>
          </a:p>
          <a:p>
            <a:r>
              <a:rPr lang="en-GB" dirty="0" smtClean="0"/>
              <a:t> collectively use online tools to </a:t>
            </a:r>
          </a:p>
          <a:p>
            <a:pPr lvl="1"/>
            <a:r>
              <a:rPr lang="en-GB" dirty="0" smtClean="0"/>
              <a:t>prepare a set of shared notes?</a:t>
            </a:r>
            <a:endParaRPr lang="en-GB" dirty="0"/>
          </a:p>
        </p:txBody>
      </p:sp>
    </p:spTree>
    <p:extLst>
      <p:ext uri="{BB962C8B-B14F-4D97-AF65-F5344CB8AC3E}">
        <p14:creationId xmlns:p14="http://schemas.microsoft.com/office/powerpoint/2010/main" val="3473381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Data must be</a:t>
            </a:r>
          </a:p>
        </p:txBody>
      </p:sp>
      <p:sp>
        <p:nvSpPr>
          <p:cNvPr id="48131" name="Rectangle 3"/>
          <p:cNvSpPr>
            <a:spLocks noGrp="1" noChangeArrowheads="1"/>
          </p:cNvSpPr>
          <p:nvPr>
            <p:ph type="body" idx="1"/>
          </p:nvPr>
        </p:nvSpPr>
        <p:spPr/>
        <p:txBody>
          <a:bodyPr>
            <a:normAutofit fontScale="85000" lnSpcReduction="20000"/>
          </a:bodyPr>
          <a:lstStyle/>
          <a:p>
            <a:pPr>
              <a:lnSpc>
                <a:spcPct val="90000"/>
              </a:lnSpc>
              <a:buFont typeface="Wingdings" charset="2"/>
              <a:buNone/>
            </a:pPr>
            <a:r>
              <a:rPr lang="en-US" sz="2800" dirty="0" smtClean="0">
                <a:latin typeface="Arial" charset="0"/>
              </a:rPr>
              <a:t> 	 * Fairly and lawfully processed</a:t>
            </a:r>
          </a:p>
          <a:p>
            <a:pPr>
              <a:lnSpc>
                <a:spcPct val="90000"/>
              </a:lnSpc>
              <a:buFont typeface="Wingdings" charset="2"/>
              <a:buNone/>
            </a:pPr>
            <a:r>
              <a:rPr lang="en-US" sz="2800" dirty="0" smtClean="0">
                <a:latin typeface="Arial" charset="0"/>
              </a:rPr>
              <a:t>    * Processed for limited purposes</a:t>
            </a:r>
          </a:p>
          <a:p>
            <a:pPr>
              <a:lnSpc>
                <a:spcPct val="90000"/>
              </a:lnSpc>
              <a:buFont typeface="Wingdings" charset="2"/>
              <a:buNone/>
            </a:pPr>
            <a:r>
              <a:rPr lang="en-US" sz="2800" dirty="0" smtClean="0">
                <a:latin typeface="Arial" charset="0"/>
              </a:rPr>
              <a:t>    * Adequate, relevant and not excessive</a:t>
            </a:r>
          </a:p>
          <a:p>
            <a:pPr>
              <a:lnSpc>
                <a:spcPct val="90000"/>
              </a:lnSpc>
              <a:buFont typeface="Wingdings" charset="2"/>
              <a:buNone/>
            </a:pPr>
            <a:r>
              <a:rPr lang="en-US" sz="2800" dirty="0" smtClean="0">
                <a:latin typeface="Arial" charset="0"/>
              </a:rPr>
              <a:t>    * Accurate and up to date</a:t>
            </a:r>
          </a:p>
          <a:p>
            <a:pPr>
              <a:lnSpc>
                <a:spcPct val="90000"/>
              </a:lnSpc>
              <a:buFont typeface="Wingdings" charset="2"/>
              <a:buNone/>
            </a:pPr>
            <a:r>
              <a:rPr lang="en-US" sz="2800" dirty="0" smtClean="0">
                <a:latin typeface="Arial" charset="0"/>
              </a:rPr>
              <a:t>    * Not kept for longer than is necessary</a:t>
            </a:r>
          </a:p>
          <a:p>
            <a:pPr>
              <a:lnSpc>
                <a:spcPct val="90000"/>
              </a:lnSpc>
              <a:buFont typeface="Wingdings" charset="2"/>
              <a:buNone/>
            </a:pPr>
            <a:r>
              <a:rPr lang="en-US" sz="2800" dirty="0" smtClean="0">
                <a:latin typeface="Arial" charset="0"/>
              </a:rPr>
              <a:t>    * Processed in line with your rights</a:t>
            </a:r>
          </a:p>
          <a:p>
            <a:pPr>
              <a:lnSpc>
                <a:spcPct val="90000"/>
              </a:lnSpc>
              <a:buFont typeface="Wingdings" charset="2"/>
              <a:buNone/>
            </a:pPr>
            <a:r>
              <a:rPr lang="en-US" sz="2800" dirty="0" smtClean="0">
                <a:latin typeface="Arial" charset="0"/>
              </a:rPr>
              <a:t>    * Secure</a:t>
            </a:r>
          </a:p>
          <a:p>
            <a:pPr>
              <a:lnSpc>
                <a:spcPct val="90000"/>
              </a:lnSpc>
              <a:buFont typeface="Wingdings" charset="2"/>
              <a:buNone/>
            </a:pPr>
            <a:r>
              <a:rPr lang="en-US" sz="2800" dirty="0" smtClean="0">
                <a:latin typeface="Arial" charset="0"/>
              </a:rPr>
              <a:t>    * Not transferred to other countries without</a:t>
            </a:r>
            <a:br>
              <a:rPr lang="en-US" sz="2800" dirty="0" smtClean="0">
                <a:latin typeface="Arial" charset="0"/>
              </a:rPr>
            </a:br>
            <a:r>
              <a:rPr lang="en-US" sz="2800" dirty="0" smtClean="0">
                <a:latin typeface="Arial" charset="0"/>
              </a:rPr>
              <a:t>    adequate protection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dirty="0" smtClean="0"/>
              <a:t>Think about these pointers</a:t>
            </a:r>
          </a:p>
        </p:txBody>
      </p:sp>
      <p:sp>
        <p:nvSpPr>
          <p:cNvPr id="49155" name="Content Placeholder 2"/>
          <p:cNvSpPr>
            <a:spLocks noGrp="1"/>
          </p:cNvSpPr>
          <p:nvPr>
            <p:ph sz="half" idx="1"/>
          </p:nvPr>
        </p:nvSpPr>
        <p:spPr/>
        <p:txBody>
          <a:bodyPr/>
          <a:lstStyle/>
          <a:p>
            <a:r>
              <a:rPr lang="en-GB" dirty="0" smtClean="0">
                <a:latin typeface="Arial" charset="0"/>
              </a:rPr>
              <a:t>Sources</a:t>
            </a:r>
          </a:p>
          <a:p>
            <a:pPr lvl="1"/>
            <a:r>
              <a:rPr lang="en-GB" dirty="0" smtClean="0">
                <a:latin typeface="Arial" charset="0"/>
              </a:rPr>
              <a:t>Via a library search</a:t>
            </a:r>
          </a:p>
          <a:p>
            <a:pPr lvl="1"/>
            <a:r>
              <a:rPr lang="en-GB" dirty="0" smtClean="0">
                <a:latin typeface="Arial" charset="0"/>
              </a:rPr>
              <a:t>Through selective searching (government and official sites)</a:t>
            </a:r>
          </a:p>
          <a:p>
            <a:pPr lvl="1"/>
            <a:r>
              <a:rPr lang="en-GB" dirty="0" smtClean="0">
                <a:latin typeface="Arial" charset="0"/>
              </a:rPr>
              <a:t>Through popular sources/feeds</a:t>
            </a:r>
          </a:p>
          <a:p>
            <a:pPr lvl="1">
              <a:buFont typeface="Wingdings" charset="2"/>
              <a:buNone/>
            </a:pPr>
            <a:endParaRPr lang="en-GB" dirty="0" smtClean="0">
              <a:latin typeface="Arial" charset="0"/>
            </a:endParaRPr>
          </a:p>
        </p:txBody>
      </p:sp>
      <p:sp>
        <p:nvSpPr>
          <p:cNvPr id="49156" name="Content Placeholder 5"/>
          <p:cNvSpPr>
            <a:spLocks noGrp="1"/>
          </p:cNvSpPr>
          <p:nvPr>
            <p:ph sz="half" idx="2"/>
          </p:nvPr>
        </p:nvSpPr>
        <p:spPr/>
        <p:txBody>
          <a:bodyPr/>
          <a:lstStyle/>
          <a:p>
            <a:r>
              <a:rPr lang="en-GB" dirty="0" smtClean="0">
                <a:latin typeface="Arial" charset="0"/>
              </a:rPr>
              <a:t>Use this approach</a:t>
            </a:r>
          </a:p>
          <a:p>
            <a:pPr lvl="1"/>
            <a:r>
              <a:rPr lang="en-GB" dirty="0" smtClean="0">
                <a:latin typeface="Arial" charset="0"/>
              </a:rPr>
              <a:t>For private study</a:t>
            </a:r>
          </a:p>
          <a:p>
            <a:pPr lvl="1"/>
            <a:r>
              <a:rPr lang="en-GB" dirty="0" smtClean="0">
                <a:latin typeface="Arial" charset="0"/>
              </a:rPr>
              <a:t>For group preparation</a:t>
            </a:r>
          </a:p>
        </p:txBody>
      </p:sp>
      <p:sp>
        <p:nvSpPr>
          <p:cNvPr id="49157" name="Date Placeholder 3"/>
          <p:cNvSpPr>
            <a:spLocks noGrp="1"/>
          </p:cNvSpPr>
          <p:nvPr>
            <p:ph type="dt" sz="quarter" idx="10"/>
          </p:nvPr>
        </p:nvSpPr>
        <p:spPr>
          <a:noFill/>
        </p:spPr>
        <p:txBody>
          <a:bodyPr/>
          <a:lstStyle/>
          <a:p>
            <a:fld id="{99D38B4A-EB91-B044-B533-60347E1FA7FF}" type="datetime1">
              <a:rPr lang="en-US" smtClean="0">
                <a:latin typeface="Verdana" charset="0"/>
              </a:rPr>
              <a:pPr/>
              <a:t>13/05/2013</a:t>
            </a:fld>
            <a:endParaRPr lang="en-US" dirty="0" smtClean="0">
              <a:solidFill>
                <a:schemeClr val="tx1"/>
              </a:solidFill>
              <a:latin typeface="Wingdings" charset="2"/>
            </a:endParaRPr>
          </a:p>
        </p:txBody>
      </p:sp>
      <p:sp>
        <p:nvSpPr>
          <p:cNvPr id="7" name="TextBox 6"/>
          <p:cNvSpPr txBox="1"/>
          <p:nvPr/>
        </p:nvSpPr>
        <p:spPr>
          <a:xfrm>
            <a:off x="255587" y="5136400"/>
            <a:ext cx="83629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n-GB" sz="1800" dirty="0"/>
              <a:t>you are expected to demonstrate familiarity </a:t>
            </a:r>
            <a:r>
              <a:rPr lang="en-GB" sz="1800" dirty="0" smtClean="0"/>
              <a:t/>
            </a:r>
            <a:br>
              <a:rPr lang="en-GB" sz="1800" dirty="0" smtClean="0"/>
            </a:br>
            <a:r>
              <a:rPr lang="en-GB" sz="1800" dirty="0" smtClean="0"/>
              <a:t>with </a:t>
            </a:r>
            <a:r>
              <a:rPr lang="en-GB" sz="1800" dirty="0"/>
              <a:t>sources of information in the exam</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There are some related resources in EdShare</a:t>
            </a:r>
            <a:endParaRPr lang="en-GB" dirty="0"/>
          </a:p>
        </p:txBody>
      </p:sp>
      <p:pic>
        <p:nvPicPr>
          <p:cNvPr id="8" name="Content Placeholder 7" descr="Screen Shot 2013-05-09 at 19.33.41.png"/>
          <p:cNvPicPr>
            <a:picLocks noGrp="1" noChangeAspect="1"/>
          </p:cNvPicPr>
          <p:nvPr>
            <p:ph idx="1"/>
          </p:nvPr>
        </p:nvPicPr>
        <p:blipFill>
          <a:blip r:embed="rId2">
            <a:extLst>
              <a:ext uri="{28A0092B-C50C-407E-A947-70E740481C1C}">
                <a14:useLocalDpi xmlns:a14="http://schemas.microsoft.com/office/drawing/2010/main" val="0"/>
              </a:ext>
            </a:extLst>
          </a:blip>
          <a:srcRect l="-12661" r="-12661"/>
          <a:stretch>
            <a:fillRect/>
          </a:stretch>
        </p:blipFill>
        <p:spPr/>
      </p:pic>
      <p:sp>
        <p:nvSpPr>
          <p:cNvPr id="6" name="TextBox 5">
            <a:hlinkClick r:id="rId3"/>
          </p:cNvPr>
          <p:cNvSpPr txBox="1"/>
          <p:nvPr/>
        </p:nvSpPr>
        <p:spPr>
          <a:xfrm>
            <a:off x="211667" y="6037730"/>
            <a:ext cx="7704667"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dirty="0" smtClean="0">
                <a:hlinkClick r:id="rId3"/>
              </a:rPr>
              <a:t>http://www.edshare.soton.ac.uk/9625</a:t>
            </a:r>
            <a:endParaRPr lang="en-GB" dirty="0" smtClean="0"/>
          </a:p>
          <a:p>
            <a:pPr algn="ctr"/>
            <a:endParaRPr lang="en-GB" dirty="0"/>
          </a:p>
        </p:txBody>
      </p:sp>
    </p:spTree>
    <p:extLst>
      <p:ext uri="{BB962C8B-B14F-4D97-AF65-F5344CB8AC3E}">
        <p14:creationId xmlns:p14="http://schemas.microsoft.com/office/powerpoint/2010/main" val="2300048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dirty="0" smtClean="0"/>
              <a:t>Related topics…</a:t>
            </a:r>
          </a:p>
        </p:txBody>
      </p:sp>
      <p:sp>
        <p:nvSpPr>
          <p:cNvPr id="18435" name="Content Placeholder 2"/>
          <p:cNvSpPr>
            <a:spLocks noGrp="1"/>
          </p:cNvSpPr>
          <p:nvPr>
            <p:ph idx="1"/>
          </p:nvPr>
        </p:nvSpPr>
        <p:spPr/>
        <p:txBody>
          <a:bodyPr/>
          <a:lstStyle/>
          <a:p>
            <a:r>
              <a:rPr lang="en-GB" dirty="0" smtClean="0">
                <a:latin typeface="Arial" charset="0"/>
              </a:rPr>
              <a:t>Privacy and Ownership</a:t>
            </a:r>
          </a:p>
          <a:p>
            <a:pPr lvl="1"/>
            <a:r>
              <a:rPr lang="en-GB" dirty="0" smtClean="0">
                <a:latin typeface="Arial" charset="0"/>
              </a:rPr>
              <a:t>Privacy</a:t>
            </a:r>
          </a:p>
          <a:p>
            <a:pPr lvl="2"/>
            <a:r>
              <a:rPr lang="en-GB" dirty="0" smtClean="0">
                <a:latin typeface="Arial" charset="0"/>
              </a:rPr>
              <a:t>DPA  </a:t>
            </a:r>
            <a:r>
              <a:rPr lang="en-GB" dirty="0" smtClean="0">
                <a:latin typeface="Zapf Dingbats"/>
                <a:ea typeface="Zapf Dingbats"/>
                <a:cs typeface="Zapf Dingbats"/>
              </a:rPr>
              <a:t>✓</a:t>
            </a:r>
            <a:endParaRPr lang="en-GB" dirty="0" smtClean="0">
              <a:latin typeface="Arial" charset="0"/>
            </a:endParaRPr>
          </a:p>
          <a:p>
            <a:pPr lvl="2"/>
            <a:r>
              <a:rPr lang="en-GB" dirty="0" smtClean="0">
                <a:latin typeface="Arial" charset="0"/>
              </a:rPr>
              <a:t>Surveillance</a:t>
            </a:r>
          </a:p>
          <a:p>
            <a:pPr lvl="2"/>
            <a:r>
              <a:rPr lang="en-GB" dirty="0" smtClean="0">
                <a:latin typeface="Arial" charset="0"/>
              </a:rPr>
              <a:t>Freedom of Information</a:t>
            </a:r>
          </a:p>
          <a:p>
            <a:pPr lvl="2"/>
            <a:r>
              <a:rPr lang="en-GB" dirty="0" smtClean="0">
                <a:latin typeface="Arial" charset="0"/>
              </a:rPr>
              <a:t>Human Rights Act</a:t>
            </a:r>
          </a:p>
        </p:txBody>
      </p:sp>
      <p:sp>
        <p:nvSpPr>
          <p:cNvPr id="18436" name="Date Placeholder 3"/>
          <p:cNvSpPr>
            <a:spLocks noGrp="1"/>
          </p:cNvSpPr>
          <p:nvPr>
            <p:ph type="dt" sz="quarter" idx="10"/>
          </p:nvPr>
        </p:nvSpPr>
        <p:spPr>
          <a:noFill/>
        </p:spPr>
        <p:txBody>
          <a:bodyPr/>
          <a:lstStyle/>
          <a:p>
            <a:fld id="{961D0F75-5800-A941-B429-9666ED3AFC28}" type="datetime1">
              <a:rPr lang="en-US" smtClean="0">
                <a:latin typeface="Verdana" charset="0"/>
              </a:rPr>
              <a:pPr/>
              <a:t>13/05/2013</a:t>
            </a:fld>
            <a:endParaRPr lang="en-US" dirty="0" smtClean="0">
              <a:solidFill>
                <a:schemeClr val="tx1"/>
              </a:solidFill>
              <a:latin typeface="Wingdings" charset="2"/>
            </a:endParaRPr>
          </a:p>
        </p:txBody>
      </p:sp>
      <p:grpSp>
        <p:nvGrpSpPr>
          <p:cNvPr id="2" name="Group 10"/>
          <p:cNvGrpSpPr>
            <a:grpSpLocks/>
          </p:cNvGrpSpPr>
          <p:nvPr/>
        </p:nvGrpSpPr>
        <p:grpSpPr bwMode="auto">
          <a:xfrm>
            <a:off x="4267200" y="2514600"/>
            <a:ext cx="3970338" cy="739775"/>
            <a:chOff x="4343400" y="2286000"/>
            <a:chExt cx="3970903" cy="739132"/>
          </a:xfrm>
        </p:grpSpPr>
        <p:sp>
          <p:nvSpPr>
            <p:cNvPr id="6" name="Right Brace 5"/>
            <p:cNvSpPr/>
            <p:nvPr/>
          </p:nvSpPr>
          <p:spPr>
            <a:xfrm>
              <a:off x="4343400" y="2286000"/>
              <a:ext cx="431861" cy="739132"/>
            </a:xfrm>
            <a:prstGeom prst="rightBrace">
              <a:avLst/>
            </a:prstGeom>
            <a:ln/>
          </p:spPr>
          <p:style>
            <a:lnRef idx="2">
              <a:schemeClr val="accent1"/>
            </a:lnRef>
            <a:fillRef idx="0">
              <a:schemeClr val="accent1"/>
            </a:fillRef>
            <a:effectRef idx="1">
              <a:schemeClr val="accent1"/>
            </a:effectRef>
            <a:fontRef idx="minor">
              <a:schemeClr val="tx1"/>
            </a:fontRef>
          </p:style>
        </p:sp>
        <p:sp>
          <p:nvSpPr>
            <p:cNvPr id="7" name="TextBox 6"/>
            <p:cNvSpPr txBox="1"/>
            <p:nvPr/>
          </p:nvSpPr>
          <p:spPr>
            <a:xfrm>
              <a:off x="5334141" y="2471577"/>
              <a:ext cx="2980162" cy="36798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defRPr/>
              </a:pPr>
              <a:r>
                <a:rPr lang="en-GB" sz="1800" dirty="0"/>
                <a:t>Pointers </a:t>
              </a:r>
              <a:r>
                <a:rPr lang="en-GB" sz="1800" dirty="0">
                  <a:solidFill>
                    <a:srgbClr val="FF0000"/>
                  </a:solidFill>
                </a:rPr>
                <a:t>plus private study</a:t>
              </a:r>
            </a:p>
          </p:txBody>
        </p:sp>
      </p:grpSp>
      <p:sp>
        <p:nvSpPr>
          <p:cNvPr id="14" name="6-Point Star 13"/>
          <p:cNvSpPr/>
          <p:nvPr/>
        </p:nvSpPr>
        <p:spPr>
          <a:xfrm rot="1204803">
            <a:off x="6019800" y="3276600"/>
            <a:ext cx="2755241" cy="2876367"/>
          </a:xfrm>
          <a:prstGeom prst="star6">
            <a:avLst/>
          </a:prstGeom>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en-GB" sz="2000" dirty="0" smtClean="0">
                <a:latin typeface="+mj-lt"/>
              </a:rPr>
              <a:t>You need to do this private study for the </a:t>
            </a:r>
            <a:r>
              <a:rPr lang="en-GB" sz="2000" dirty="0">
                <a:latin typeface="+mj-lt"/>
              </a:rPr>
              <a:t> </a:t>
            </a:r>
            <a:r>
              <a:rPr lang="en-GB" sz="2000" dirty="0" smtClean="0">
                <a:latin typeface="+mj-lt"/>
              </a:rPr>
              <a:t>exam</a:t>
            </a:r>
            <a:endParaRPr lang="en-GB" sz="2000" dirty="0">
              <a:latin typeface="+mj-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the DPA example/model</a:t>
            </a:r>
            <a:endParaRPr lang="en-GB" dirty="0"/>
          </a:p>
        </p:txBody>
      </p:sp>
      <p:sp>
        <p:nvSpPr>
          <p:cNvPr id="3" name="Content Placeholder 2"/>
          <p:cNvSpPr>
            <a:spLocks noGrp="1"/>
          </p:cNvSpPr>
          <p:nvPr>
            <p:ph sz="half" idx="1"/>
          </p:nvPr>
        </p:nvSpPr>
        <p:spPr>
          <a:xfrm>
            <a:off x="401638" y="1277938"/>
            <a:ext cx="3103562" cy="4302125"/>
          </a:xfrm>
        </p:spPr>
        <p:txBody>
          <a:bodyPr>
            <a:normAutofit fontScale="70000" lnSpcReduction="20000"/>
          </a:bodyPr>
          <a:lstStyle/>
          <a:p>
            <a:r>
              <a:rPr lang="en-GB" sz="2000" dirty="0" smtClean="0"/>
              <a:t>This class has identified four topics which come within the frame of privacy </a:t>
            </a:r>
          </a:p>
          <a:p>
            <a:r>
              <a:rPr lang="en-GB" sz="2000" dirty="0" smtClean="0"/>
              <a:t>Use the range of sources shown for the DPA</a:t>
            </a:r>
          </a:p>
          <a:p>
            <a:pPr lvl="1"/>
            <a:r>
              <a:rPr lang="en-GB" sz="1800" dirty="0" smtClean="0"/>
              <a:t> identify information on each topic</a:t>
            </a:r>
          </a:p>
          <a:p>
            <a:pPr lvl="2"/>
            <a:r>
              <a:rPr lang="en-GB" sz="1600" dirty="0" smtClean="0">
                <a:latin typeface="Arial" charset="0"/>
              </a:rPr>
              <a:t>Surveillance</a:t>
            </a:r>
          </a:p>
          <a:p>
            <a:pPr lvl="2"/>
            <a:r>
              <a:rPr lang="en-GB" sz="1600" dirty="0" smtClean="0">
                <a:latin typeface="Arial" charset="0"/>
              </a:rPr>
              <a:t>Freedom of Information</a:t>
            </a:r>
          </a:p>
          <a:p>
            <a:pPr lvl="2"/>
            <a:r>
              <a:rPr lang="en-GB" sz="1600" dirty="0" smtClean="0">
                <a:latin typeface="Arial" charset="0"/>
              </a:rPr>
              <a:t>Human Rights Act</a:t>
            </a:r>
          </a:p>
          <a:p>
            <a:pPr lvl="1"/>
            <a:endParaRPr lang="en-GB" dirty="0" smtClean="0"/>
          </a:p>
          <a:p>
            <a:pPr lvl="2"/>
            <a:endParaRPr lang="en-GB" dirty="0"/>
          </a:p>
        </p:txBody>
      </p:sp>
      <p:sp>
        <p:nvSpPr>
          <p:cNvPr id="4" name="Content Placeholder 3"/>
          <p:cNvSpPr>
            <a:spLocks noGrp="1"/>
          </p:cNvSpPr>
          <p:nvPr>
            <p:ph sz="half" idx="2"/>
          </p:nvPr>
        </p:nvSpPr>
        <p:spPr/>
        <p:txBody>
          <a:bodyPr>
            <a:normAutofit fontScale="70000" lnSpcReduction="20000"/>
          </a:bodyPr>
          <a:lstStyle/>
          <a:p>
            <a:r>
              <a:rPr lang="en-GB" sz="1400" dirty="0" smtClean="0"/>
              <a:t>Questions</a:t>
            </a:r>
          </a:p>
          <a:p>
            <a:r>
              <a:rPr lang="en-GB" sz="1400" dirty="0" smtClean="0"/>
              <a:t>Books</a:t>
            </a:r>
          </a:p>
          <a:p>
            <a:r>
              <a:rPr lang="en-GB" sz="1400" dirty="0" smtClean="0"/>
              <a:t>Guidance from official web sites – e.g. .gov.uk</a:t>
            </a:r>
          </a:p>
          <a:p>
            <a:r>
              <a:rPr lang="en-GB" sz="1400" dirty="0" smtClean="0"/>
              <a:t>The source legislation –</a:t>
            </a:r>
            <a:br>
              <a:rPr lang="en-GB" sz="1400" dirty="0" smtClean="0"/>
            </a:br>
            <a:r>
              <a:rPr lang="en-GB" sz="1400" dirty="0" smtClean="0"/>
              <a:t> http://legislation.gov.uk from the national archive</a:t>
            </a:r>
          </a:p>
          <a:p>
            <a:r>
              <a:rPr lang="en-GB" sz="1400" dirty="0" smtClean="0"/>
              <a:t>Business advice – business link – </a:t>
            </a:r>
            <a:br>
              <a:rPr lang="en-GB" sz="1400" dirty="0" smtClean="0"/>
            </a:br>
            <a:r>
              <a:rPr lang="en-US" sz="1400" dirty="0" smtClean="0"/>
              <a:t>http://www.businesslink.gov.uk/</a:t>
            </a:r>
            <a:endParaRPr lang="en-GB" sz="1400" dirty="0" smtClean="0"/>
          </a:p>
          <a:p>
            <a:r>
              <a:rPr lang="en-GB" sz="1400" dirty="0" smtClean="0"/>
              <a:t>Public Services Portal –</a:t>
            </a:r>
            <a:br>
              <a:rPr lang="en-GB" sz="1400" dirty="0" smtClean="0"/>
            </a:br>
            <a:r>
              <a:rPr lang="en-GB" sz="1400" dirty="0" smtClean="0"/>
              <a:t> </a:t>
            </a:r>
            <a:r>
              <a:rPr lang="en-US" sz="1400" dirty="0" smtClean="0"/>
              <a:t>http://www.direct.gov.uk/</a:t>
            </a:r>
            <a:endParaRPr lang="en-GB" sz="1400" dirty="0" smtClean="0"/>
          </a:p>
          <a:p>
            <a:r>
              <a:rPr lang="en-GB" sz="1400" dirty="0" smtClean="0"/>
              <a:t>Library Searches </a:t>
            </a:r>
            <a:br>
              <a:rPr lang="en-GB" sz="1400" dirty="0" smtClean="0"/>
            </a:br>
            <a:r>
              <a:rPr lang="en-US" sz="1400" dirty="0" smtClean="0"/>
              <a:t>http://www.soton.ac.uk/library/</a:t>
            </a:r>
            <a:endParaRPr lang="en-GB" sz="1400" dirty="0" smtClean="0"/>
          </a:p>
          <a:p>
            <a:r>
              <a:rPr lang="en-GB" sz="1400" dirty="0" smtClean="0"/>
              <a:t>YouTube searches </a:t>
            </a:r>
            <a:br>
              <a:rPr lang="en-GB" sz="1400" dirty="0" smtClean="0"/>
            </a:br>
            <a:r>
              <a:rPr lang="en-US" sz="1400" dirty="0" smtClean="0"/>
              <a:t>http://www.youtube.com/</a:t>
            </a:r>
            <a:endParaRPr lang="en-GB" sz="1400" dirty="0" smtClean="0"/>
          </a:p>
          <a:p>
            <a:r>
              <a:rPr lang="en-GB" sz="1400" dirty="0" smtClean="0"/>
              <a:t>Professional bodies – e.g. British Computer Society </a:t>
            </a:r>
            <a:br>
              <a:rPr lang="en-GB" sz="1400" dirty="0" smtClean="0"/>
            </a:br>
            <a:r>
              <a:rPr lang="en-US" sz="1400" dirty="0" smtClean="0"/>
              <a:t>http://www.bcs.org/</a:t>
            </a:r>
            <a:endParaRPr lang="en-GB" sz="1400" dirty="0" smtClean="0"/>
          </a:p>
        </p:txBody>
      </p:sp>
      <p:sp>
        <p:nvSpPr>
          <p:cNvPr id="5" name="Date Placeholder 4"/>
          <p:cNvSpPr>
            <a:spLocks noGrp="1"/>
          </p:cNvSpPr>
          <p:nvPr>
            <p:ph type="dt" sz="half" idx="10"/>
          </p:nvPr>
        </p:nvSpPr>
        <p:spPr/>
        <p:txBody>
          <a:bodyPr/>
          <a:lstStyle/>
          <a:p>
            <a:pPr>
              <a:defRPr/>
            </a:pPr>
            <a:fld id="{ED8A45C8-811F-324B-9550-9262ADFD372B}" type="datetime1">
              <a:rPr lang="en-US" smtClean="0"/>
              <a:pPr>
                <a:defRPr/>
              </a:pPr>
              <a:t>13/05/2013</a:t>
            </a:fld>
            <a:endParaRPr lang="en-US" dirty="0">
              <a:solidFill>
                <a:schemeClr val="tx1"/>
              </a:solidFill>
              <a:latin typeface="Wingdings" pitchFamily="-110" charset="2"/>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Conducting private study</a:t>
            </a:r>
            <a:endParaRPr lang="en-GB" dirty="0"/>
          </a:p>
        </p:txBody>
      </p:sp>
      <p:sp>
        <p:nvSpPr>
          <p:cNvPr id="3" name="Content Placeholder 2"/>
          <p:cNvSpPr>
            <a:spLocks noGrp="1"/>
          </p:cNvSpPr>
          <p:nvPr>
            <p:ph sz="half" idx="1"/>
          </p:nvPr>
        </p:nvSpPr>
        <p:spPr/>
        <p:txBody>
          <a:bodyPr>
            <a:normAutofit lnSpcReduction="10000"/>
          </a:bodyPr>
          <a:lstStyle/>
          <a:p>
            <a:pPr>
              <a:buNone/>
            </a:pPr>
            <a:r>
              <a:rPr lang="en-GB" dirty="0" smtClean="0"/>
              <a:t>Find Information</a:t>
            </a:r>
          </a:p>
          <a:p>
            <a:pPr lvl="1"/>
            <a:r>
              <a:rPr lang="en-GB" dirty="0" smtClean="0"/>
              <a:t>Google searches for orientation</a:t>
            </a:r>
          </a:p>
          <a:p>
            <a:pPr lvl="2"/>
            <a:r>
              <a:rPr lang="en-GB" dirty="0" smtClean="0"/>
              <a:t>Keywords</a:t>
            </a:r>
          </a:p>
          <a:p>
            <a:pPr lvl="2"/>
            <a:r>
              <a:rPr lang="en-GB" dirty="0" smtClean="0"/>
              <a:t>Keywords + ‘tutorial’</a:t>
            </a:r>
          </a:p>
          <a:p>
            <a:pPr lvl="2"/>
            <a:r>
              <a:rPr lang="en-GB" dirty="0" smtClean="0"/>
              <a:t>Keywords + ‘quiz’</a:t>
            </a:r>
          </a:p>
          <a:p>
            <a:pPr lvl="2"/>
            <a:r>
              <a:rPr lang="en-GB" dirty="0" smtClean="0"/>
              <a:t>Keywords + ‘ac.uk’ | ‘.edu’</a:t>
            </a:r>
          </a:p>
          <a:p>
            <a:pPr lvl="1"/>
            <a:r>
              <a:rPr lang="en-GB" dirty="0" smtClean="0"/>
              <a:t>Critical reading of responses</a:t>
            </a:r>
          </a:p>
          <a:p>
            <a:pPr lvl="1"/>
            <a:r>
              <a:rPr lang="en-GB" dirty="0" smtClean="0"/>
              <a:t>Targeted searches to </a:t>
            </a:r>
            <a:r>
              <a:rPr lang="en-GB" u="sng" dirty="0" smtClean="0"/>
              <a:t>gather</a:t>
            </a:r>
            <a:r>
              <a:rPr lang="en-GB" dirty="0" smtClean="0"/>
              <a:t> information</a:t>
            </a:r>
          </a:p>
          <a:p>
            <a:pPr lvl="1"/>
            <a:r>
              <a:rPr lang="en-GB" dirty="0" smtClean="0"/>
              <a:t>Further work to organise information</a:t>
            </a:r>
          </a:p>
          <a:p>
            <a:endParaRPr lang="en-GB" dirty="0"/>
          </a:p>
        </p:txBody>
      </p:sp>
      <p:sp>
        <p:nvSpPr>
          <p:cNvPr id="4" name="Content Placeholder 3"/>
          <p:cNvSpPr>
            <a:spLocks noGrp="1"/>
          </p:cNvSpPr>
          <p:nvPr>
            <p:ph sz="half" idx="2"/>
          </p:nvPr>
        </p:nvSpPr>
        <p:spPr/>
        <p:txBody>
          <a:bodyPr>
            <a:normAutofit lnSpcReduction="10000"/>
          </a:bodyPr>
          <a:lstStyle/>
          <a:p>
            <a:pPr>
              <a:buNone/>
            </a:pPr>
            <a:r>
              <a:rPr lang="en-GB" dirty="0" smtClean="0"/>
              <a:t>Organise/review</a:t>
            </a:r>
          </a:p>
          <a:p>
            <a:r>
              <a:rPr lang="en-GB" dirty="0" smtClean="0"/>
              <a:t>You might want to work alone</a:t>
            </a:r>
          </a:p>
          <a:p>
            <a:r>
              <a:rPr lang="en-GB" dirty="0" smtClean="0"/>
              <a:t>You might like to work together</a:t>
            </a:r>
          </a:p>
          <a:p>
            <a:pPr lvl="1"/>
            <a:r>
              <a:rPr lang="en-GB" dirty="0" smtClean="0"/>
              <a:t>Study groups</a:t>
            </a:r>
          </a:p>
          <a:p>
            <a:pPr lvl="1"/>
            <a:r>
              <a:rPr lang="en-GB" dirty="0" smtClean="0"/>
              <a:t>Revision groups</a:t>
            </a:r>
          </a:p>
          <a:p>
            <a:pPr lvl="1"/>
            <a:r>
              <a:rPr lang="en-GB" dirty="0" smtClean="0"/>
              <a:t>Student wiki</a:t>
            </a:r>
          </a:p>
          <a:p>
            <a:endParaRPr lang="en-GB" dirty="0" smtClean="0"/>
          </a:p>
        </p:txBody>
      </p:sp>
      <p:sp>
        <p:nvSpPr>
          <p:cNvPr id="5" name="Date Placeholder 4"/>
          <p:cNvSpPr>
            <a:spLocks noGrp="1"/>
          </p:cNvSpPr>
          <p:nvPr>
            <p:ph type="dt" sz="half" idx="10"/>
          </p:nvPr>
        </p:nvSpPr>
        <p:spPr/>
        <p:txBody>
          <a:bodyPr/>
          <a:lstStyle/>
          <a:p>
            <a:pPr>
              <a:defRPr/>
            </a:pPr>
            <a:fld id="{ED8A45C8-811F-324B-9550-9262ADFD372B}" type="datetime1">
              <a:rPr lang="en-US" smtClean="0"/>
              <a:pPr>
                <a:defRPr/>
              </a:pPr>
              <a:t>13/05/2013</a:t>
            </a:fld>
            <a:endParaRPr lang="en-US" dirty="0">
              <a:solidFill>
                <a:schemeClr val="tx1"/>
              </a:solidFill>
              <a:latin typeface="Wingdings" pitchFamily="-110" charset="2"/>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Starting points</a:t>
            </a:r>
            <a:endParaRPr lang="en-GB" dirty="0"/>
          </a:p>
        </p:txBody>
      </p:sp>
      <p:pic>
        <p:nvPicPr>
          <p:cNvPr id="9" name="Content Placeholder 8" descr="Screen Shot 2013-05-09 at 12.48.50.png"/>
          <p:cNvPicPr>
            <a:picLocks noGrp="1" noChangeAspect="1"/>
          </p:cNvPicPr>
          <p:nvPr>
            <p:ph idx="1"/>
          </p:nvPr>
        </p:nvPicPr>
        <p:blipFill>
          <a:blip r:embed="rId2">
            <a:extLst>
              <a:ext uri="{28A0092B-C50C-407E-A947-70E740481C1C}">
                <a14:useLocalDpi xmlns:a14="http://schemas.microsoft.com/office/drawing/2010/main" val="0"/>
              </a:ext>
            </a:extLst>
          </a:blip>
          <a:srcRect l="4421" r="4421"/>
          <a:stretch>
            <a:fillRect/>
          </a:stretch>
        </p:blipFill>
        <p:spPr/>
      </p:pic>
    </p:spTree>
    <p:extLst>
      <p:ext uri="{BB962C8B-B14F-4D97-AF65-F5344CB8AC3E}">
        <p14:creationId xmlns:p14="http://schemas.microsoft.com/office/powerpoint/2010/main" val="88775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Starting points</a:t>
            </a:r>
            <a:endParaRPr lang="en-GB" dirty="0"/>
          </a:p>
        </p:txBody>
      </p:sp>
      <p:pic>
        <p:nvPicPr>
          <p:cNvPr id="4" name="Content Placeholder 3" descr="Screen Shot 2013-05-09 at 12.48.37.png"/>
          <p:cNvPicPr>
            <a:picLocks noGrp="1" noChangeAspect="1"/>
          </p:cNvPicPr>
          <p:nvPr>
            <p:ph idx="1"/>
          </p:nvPr>
        </p:nvPicPr>
        <p:blipFill>
          <a:blip r:embed="rId2">
            <a:extLst>
              <a:ext uri="{28A0092B-C50C-407E-A947-70E740481C1C}">
                <a14:useLocalDpi xmlns:a14="http://schemas.microsoft.com/office/drawing/2010/main" val="0"/>
              </a:ext>
            </a:extLst>
          </a:blip>
          <a:srcRect l="-346" r="-346"/>
          <a:stretch>
            <a:fillRect/>
          </a:stretch>
        </p:blipFill>
        <p:spPr/>
      </p:pic>
    </p:spTree>
    <p:extLst>
      <p:ext uri="{BB962C8B-B14F-4D97-AF65-F5344CB8AC3E}">
        <p14:creationId xmlns:p14="http://schemas.microsoft.com/office/powerpoint/2010/main" val="887291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Wednesday 29</a:t>
            </a:r>
            <a:r>
              <a:rPr lang="en-GB" baseline="30000" dirty="0" smtClean="0"/>
              <a:t>th</a:t>
            </a:r>
            <a:r>
              <a:rPr lang="en-GB" dirty="0" smtClean="0"/>
              <a:t> May</a:t>
            </a:r>
            <a:endParaRPr lang="en-GB" dirty="0"/>
          </a:p>
        </p:txBody>
      </p:sp>
      <p:sp>
        <p:nvSpPr>
          <p:cNvPr id="3" name="Content Placeholder 2"/>
          <p:cNvSpPr>
            <a:spLocks noGrp="1"/>
          </p:cNvSpPr>
          <p:nvPr>
            <p:ph idx="1"/>
          </p:nvPr>
        </p:nvSpPr>
        <p:spPr/>
        <p:txBody>
          <a:bodyPr/>
          <a:lstStyle/>
          <a:p>
            <a:r>
              <a:rPr lang="en-GB" dirty="0" smtClean="0"/>
              <a:t>Three weeks</a:t>
            </a:r>
          </a:p>
          <a:p>
            <a:r>
              <a:rPr lang="en-GB" dirty="0" smtClean="0"/>
              <a:t>Use co-creation and collaboration to prepare</a:t>
            </a:r>
          </a:p>
          <a:p>
            <a:r>
              <a:rPr lang="en-GB" dirty="0" smtClean="0"/>
              <a:t>Practice the skills we have purposefully introduced</a:t>
            </a:r>
          </a:p>
          <a:p>
            <a:r>
              <a:rPr lang="en-GB" dirty="0" smtClean="0"/>
              <a:t>Get to know your skills and abilities</a:t>
            </a:r>
          </a:p>
          <a:p>
            <a:r>
              <a:rPr lang="en-GB" dirty="0" smtClean="0"/>
              <a:t>Understand how you can work collaboratively with your peers</a:t>
            </a:r>
          </a:p>
          <a:p>
            <a:r>
              <a:rPr lang="en-GB" dirty="0" smtClean="0"/>
              <a:t>Practice </a:t>
            </a:r>
            <a:r>
              <a:rPr lang="en-GB" dirty="0" err="1" smtClean="0"/>
              <a:t>WeThink</a:t>
            </a:r>
            <a:r>
              <a:rPr lang="en-GB" dirty="0" smtClean="0"/>
              <a:t>, collective intelligence</a:t>
            </a:r>
          </a:p>
          <a:p>
            <a:pPr marL="0" indent="0">
              <a:buNone/>
            </a:pPr>
            <a:endParaRPr lang="en-GB" dirty="0"/>
          </a:p>
        </p:txBody>
      </p:sp>
    </p:spTree>
    <p:extLst>
      <p:ext uri="{BB962C8B-B14F-4D97-AF65-F5344CB8AC3E}">
        <p14:creationId xmlns:p14="http://schemas.microsoft.com/office/powerpoint/2010/main" val="2504499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longer list…</a:t>
            </a:r>
            <a:endParaRPr lang="en-GB" dirty="0"/>
          </a:p>
        </p:txBody>
      </p:sp>
      <p:sp>
        <p:nvSpPr>
          <p:cNvPr id="3" name="Content Placeholder 2"/>
          <p:cNvSpPr>
            <a:spLocks noGrp="1"/>
          </p:cNvSpPr>
          <p:nvPr>
            <p:ph sz="half" idx="1"/>
          </p:nvPr>
        </p:nvSpPr>
        <p:spPr/>
        <p:txBody>
          <a:bodyPr>
            <a:normAutofit fontScale="77500" lnSpcReduction="20000"/>
          </a:bodyPr>
          <a:lstStyle/>
          <a:p>
            <a:r>
              <a:rPr lang="en-GB" dirty="0"/>
              <a:t>Communications Act 2003 section 127 (Came into force 25th July 2003 replaced  s43 Telecommunications Act 1984)</a:t>
            </a:r>
          </a:p>
          <a:p>
            <a:r>
              <a:rPr lang="en-GB" dirty="0"/>
              <a:t>Computer Misuse Act 1990 </a:t>
            </a:r>
          </a:p>
          <a:p>
            <a:r>
              <a:rPr lang="en-GB" dirty="0"/>
              <a:t>Copyright design and patents 1988</a:t>
            </a:r>
          </a:p>
          <a:p>
            <a:r>
              <a:rPr lang="en-GB" dirty="0"/>
              <a:t>Data Protection Act 1998</a:t>
            </a:r>
          </a:p>
          <a:p>
            <a:r>
              <a:rPr lang="en-GB" dirty="0"/>
              <a:t>Defamation Act 1996</a:t>
            </a:r>
          </a:p>
          <a:p>
            <a:r>
              <a:rPr lang="en-GB" dirty="0" smtClean="0"/>
              <a:t>Disabilities Discrimination Act</a:t>
            </a:r>
          </a:p>
          <a:p>
            <a:r>
              <a:rPr lang="en-GB" dirty="0" smtClean="0"/>
              <a:t>Digital </a:t>
            </a:r>
            <a:r>
              <a:rPr lang="en-GB" dirty="0"/>
              <a:t>economy act </a:t>
            </a:r>
            <a:r>
              <a:rPr lang="en-GB" dirty="0" smtClean="0"/>
              <a:t>2010</a:t>
            </a:r>
          </a:p>
          <a:p>
            <a:r>
              <a:rPr lang="en-GB" dirty="0" smtClean="0"/>
              <a:t>Electronic Commerce (EC Directive) Regulations 2002 </a:t>
            </a:r>
          </a:p>
        </p:txBody>
      </p:sp>
      <p:sp>
        <p:nvSpPr>
          <p:cNvPr id="4" name="Content Placeholder 3"/>
          <p:cNvSpPr>
            <a:spLocks noGrp="1"/>
          </p:cNvSpPr>
          <p:nvPr>
            <p:ph sz="half" idx="2"/>
          </p:nvPr>
        </p:nvSpPr>
        <p:spPr/>
        <p:txBody>
          <a:bodyPr>
            <a:normAutofit fontScale="77500" lnSpcReduction="20000"/>
          </a:bodyPr>
          <a:lstStyle/>
          <a:p>
            <a:r>
              <a:rPr lang="en-GB" dirty="0" smtClean="0"/>
              <a:t>Electronic waste disposal</a:t>
            </a:r>
          </a:p>
          <a:p>
            <a:r>
              <a:rPr lang="en-GB" dirty="0" smtClean="0"/>
              <a:t>Equalities Act</a:t>
            </a:r>
          </a:p>
          <a:p>
            <a:r>
              <a:rPr lang="en-GB" dirty="0" smtClean="0"/>
              <a:t>Health and Safety</a:t>
            </a:r>
          </a:p>
          <a:p>
            <a:r>
              <a:rPr lang="en-GB" dirty="0" smtClean="0"/>
              <a:t>Harassment protection act 1997</a:t>
            </a:r>
          </a:p>
          <a:p>
            <a:r>
              <a:rPr lang="en-GB" dirty="0" smtClean="0"/>
              <a:t>Human rights act</a:t>
            </a:r>
          </a:p>
          <a:p>
            <a:r>
              <a:rPr lang="en-GB" dirty="0" smtClean="0"/>
              <a:t>Malicious Communications Act 1988 section 1</a:t>
            </a:r>
          </a:p>
          <a:p>
            <a:r>
              <a:rPr lang="en-GB" dirty="0" smtClean="0"/>
              <a:t>Postal Services Act 2000 section 85  (commenced 26th March 2001)</a:t>
            </a:r>
          </a:p>
          <a:p>
            <a:r>
              <a:rPr lang="en-GB" dirty="0" smtClean="0"/>
              <a:t>Regulation of Investigatory Powers Act 2000</a:t>
            </a:r>
          </a:p>
        </p:txBody>
      </p:sp>
      <p:sp>
        <p:nvSpPr>
          <p:cNvPr id="5" name="TextBox 4"/>
          <p:cNvSpPr txBox="1"/>
          <p:nvPr/>
        </p:nvSpPr>
        <p:spPr>
          <a:xfrm>
            <a:off x="264223" y="6119336"/>
            <a:ext cx="8456444"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dirty="0" smtClean="0"/>
              <a:t>Check the module web site, legal issues are put into two areas</a:t>
            </a:r>
          </a:p>
        </p:txBody>
      </p:sp>
    </p:spTree>
    <p:extLst>
      <p:ext uri="{BB962C8B-B14F-4D97-AF65-F5344CB8AC3E}">
        <p14:creationId xmlns:p14="http://schemas.microsoft.com/office/powerpoint/2010/main" val="3377210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 1: target tools</a:t>
            </a:r>
            <a:endParaRPr lang="en-GB" dirty="0"/>
          </a:p>
        </p:txBody>
      </p:sp>
      <p:sp>
        <p:nvSpPr>
          <p:cNvPr id="4" name="Text Placeholder 3"/>
          <p:cNvSpPr>
            <a:spLocks noGrp="1"/>
          </p:cNvSpPr>
          <p:nvPr>
            <p:ph type="body" idx="1"/>
          </p:nvPr>
        </p:nvSpPr>
        <p:spPr/>
        <p:txBody>
          <a:bodyPr/>
          <a:lstStyle/>
          <a:p>
            <a:r>
              <a:rPr lang="en-GB" dirty="0" smtClean="0"/>
              <a:t>What might you </a:t>
            </a:r>
          </a:p>
        </p:txBody>
      </p:sp>
      <p:sp>
        <p:nvSpPr>
          <p:cNvPr id="3" name="Content Placeholder 2"/>
          <p:cNvSpPr>
            <a:spLocks noGrp="1"/>
          </p:cNvSpPr>
          <p:nvPr>
            <p:ph sz="half" idx="2"/>
          </p:nvPr>
        </p:nvSpPr>
        <p:spPr/>
        <p:txBody>
          <a:bodyPr/>
          <a:lstStyle/>
          <a:p>
            <a:r>
              <a:rPr lang="en-GB" dirty="0" smtClean="0"/>
              <a:t>List of target tools</a:t>
            </a:r>
          </a:p>
        </p:txBody>
      </p:sp>
      <p:sp>
        <p:nvSpPr>
          <p:cNvPr id="5" name="Text Placeholder 4"/>
          <p:cNvSpPr>
            <a:spLocks noGrp="1"/>
          </p:cNvSpPr>
          <p:nvPr>
            <p:ph type="body" sz="quarter" idx="3"/>
          </p:nvPr>
        </p:nvSpPr>
        <p:spPr/>
        <p:txBody>
          <a:bodyPr/>
          <a:lstStyle/>
          <a:p>
            <a:r>
              <a:rPr lang="en-GB" dirty="0" smtClean="0"/>
              <a:t>Why would you use it?</a:t>
            </a:r>
            <a:endParaRPr lang="en-GB" dirty="0"/>
          </a:p>
        </p:txBody>
      </p:sp>
      <p:sp>
        <p:nvSpPr>
          <p:cNvPr id="6" name="Content Placeholder 5"/>
          <p:cNvSpPr>
            <a:spLocks noGrp="1"/>
          </p:cNvSpPr>
          <p:nvPr>
            <p:ph sz="quarter" idx="4"/>
          </p:nvPr>
        </p:nvSpPr>
        <p:spPr/>
        <p:txBody>
          <a:bodyPr/>
          <a:lstStyle/>
          <a:p>
            <a:r>
              <a:rPr lang="en-GB" dirty="0" smtClean="0"/>
              <a:t>Strengths of tool</a:t>
            </a:r>
            <a:endParaRPr lang="en-GB" dirty="0"/>
          </a:p>
        </p:txBody>
      </p:sp>
    </p:spTree>
    <p:extLst>
      <p:ext uri="{BB962C8B-B14F-4D97-AF65-F5344CB8AC3E}">
        <p14:creationId xmlns:p14="http://schemas.microsoft.com/office/powerpoint/2010/main" val="1666501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Legal areas</a:t>
            </a:r>
            <a:endParaRPr lang="en-GB" dirty="0"/>
          </a:p>
        </p:txBody>
      </p:sp>
      <p:sp>
        <p:nvSpPr>
          <p:cNvPr id="3" name="Content Placeholder 2"/>
          <p:cNvSpPr>
            <a:spLocks noGrp="1"/>
          </p:cNvSpPr>
          <p:nvPr>
            <p:ph sz="half" idx="1"/>
          </p:nvPr>
        </p:nvSpPr>
        <p:spPr/>
        <p:txBody>
          <a:bodyPr/>
          <a:lstStyle/>
          <a:p>
            <a:pPr marL="342900" indent="-342900">
              <a:buAutoNum type="arabicParenR"/>
            </a:pPr>
            <a:r>
              <a:rPr lang="en-GB" dirty="0"/>
              <a:t>Information, Data and Living in a Connected World</a:t>
            </a:r>
          </a:p>
          <a:p>
            <a:pPr marL="342900" indent="-342900">
              <a:buAutoNum type="arabicParenR"/>
            </a:pPr>
            <a:r>
              <a:rPr lang="en-GB" smtClean="0"/>
              <a:t>Workplace perspectives: Rights and Responsibilities</a:t>
            </a:r>
          </a:p>
          <a:p>
            <a:endParaRPr lang="en-GB" dirty="0"/>
          </a:p>
        </p:txBody>
      </p:sp>
      <p:pic>
        <p:nvPicPr>
          <p:cNvPr id="6" name="Picture 5" descr="Screen Shot 2013-05-14 at 10.04.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350" y="403038"/>
            <a:ext cx="3493897" cy="2044700"/>
          </a:xfrm>
          <a:prstGeom prst="rect">
            <a:avLst/>
          </a:prstGeom>
        </p:spPr>
      </p:pic>
      <p:pic>
        <p:nvPicPr>
          <p:cNvPr id="8" name="Picture 7" descr="Screen Shot 2013-05-14 at 10.06.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062" y="4160188"/>
            <a:ext cx="4034367" cy="2244845"/>
          </a:xfrm>
          <a:prstGeom prst="rect">
            <a:avLst/>
          </a:prstGeom>
        </p:spPr>
      </p:pic>
    </p:spTree>
    <p:extLst>
      <p:ext uri="{BB962C8B-B14F-4D97-AF65-F5344CB8AC3E}">
        <p14:creationId xmlns:p14="http://schemas.microsoft.com/office/powerpoint/2010/main" val="1092250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Data and Information</a:t>
            </a:r>
            <a:endParaRPr lang="en-GB" dirty="0"/>
          </a:p>
        </p:txBody>
      </p:sp>
      <p:pic>
        <p:nvPicPr>
          <p:cNvPr id="7" name="Content Placeholder 6" descr="Screen Shot 2013-05-14 at 10.47.19.png"/>
          <p:cNvPicPr>
            <a:picLocks noGrp="1" noChangeAspect="1"/>
          </p:cNvPicPr>
          <p:nvPr>
            <p:ph idx="1"/>
          </p:nvPr>
        </p:nvPicPr>
        <p:blipFill>
          <a:blip r:embed="rId2">
            <a:extLst>
              <a:ext uri="{28A0092B-C50C-407E-A947-70E740481C1C}">
                <a14:useLocalDpi xmlns:a14="http://schemas.microsoft.com/office/drawing/2010/main" val="0"/>
              </a:ext>
            </a:extLst>
          </a:blip>
          <a:srcRect t="-17632" b="-17632"/>
          <a:stretch>
            <a:fillRect/>
          </a:stretch>
        </p:blipFill>
        <p:spPr/>
      </p:pic>
    </p:spTree>
    <p:extLst>
      <p:ext uri="{BB962C8B-B14F-4D97-AF65-F5344CB8AC3E}">
        <p14:creationId xmlns:p14="http://schemas.microsoft.com/office/powerpoint/2010/main" val="3885864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Workplace Perspectives</a:t>
            </a:r>
            <a:endParaRPr lang="en-GB" dirty="0"/>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98859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Its not so complex…</a:t>
            </a:r>
            <a:endParaRPr lang="en-GB" dirty="0"/>
          </a:p>
        </p:txBody>
      </p:sp>
      <p:pic>
        <p:nvPicPr>
          <p:cNvPr id="6" name="Content Placeholder 5" descr="Screen Shot 2013-05-14 at 10.42.12.png"/>
          <p:cNvPicPr>
            <a:picLocks noGrp="1" noChangeAspect="1"/>
          </p:cNvPicPr>
          <p:nvPr>
            <p:ph idx="1"/>
          </p:nvPr>
        </p:nvPicPr>
        <p:blipFill>
          <a:blip r:embed="rId2">
            <a:extLst>
              <a:ext uri="{28A0092B-C50C-407E-A947-70E740481C1C}">
                <a14:useLocalDpi xmlns:a14="http://schemas.microsoft.com/office/drawing/2010/main" val="0"/>
              </a:ext>
            </a:extLst>
          </a:blip>
          <a:srcRect t="-19128" b="-19128"/>
          <a:stretch>
            <a:fillRect/>
          </a:stretch>
        </p:blipFill>
        <p:spPr/>
      </p:pic>
    </p:spTree>
    <p:extLst>
      <p:ext uri="{BB962C8B-B14F-4D97-AF65-F5344CB8AC3E}">
        <p14:creationId xmlns:p14="http://schemas.microsoft.com/office/powerpoint/2010/main" val="2852690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Picture</a:t>
            </a:r>
            <a:endParaRPr lang="en-GB" dirty="0"/>
          </a:p>
        </p:txBody>
      </p:sp>
      <p:sp>
        <p:nvSpPr>
          <p:cNvPr id="3" name="Content Placeholder 2"/>
          <p:cNvSpPr>
            <a:spLocks noGrp="1"/>
          </p:cNvSpPr>
          <p:nvPr>
            <p:ph sz="half" idx="1"/>
          </p:nvPr>
        </p:nvSpPr>
        <p:spPr/>
        <p:txBody>
          <a:bodyPr/>
          <a:lstStyle/>
          <a:p>
            <a:pPr marL="342900" indent="-342900">
              <a:buAutoNum type="arabicParenR"/>
            </a:pPr>
            <a:r>
              <a:rPr lang="en-GB" dirty="0"/>
              <a:t>Information, Data and Living in a Connected World</a:t>
            </a:r>
          </a:p>
          <a:p>
            <a:pPr marL="342900" indent="-342900">
              <a:buAutoNum type="arabicParenR"/>
            </a:pPr>
            <a:r>
              <a:rPr lang="en-GB" smtClean="0"/>
              <a:t>Workplace perspectives: Rights and Responsibilities</a:t>
            </a:r>
          </a:p>
          <a:p>
            <a:endParaRPr lang="en-GB" dirty="0"/>
          </a:p>
        </p:txBody>
      </p:sp>
      <p:pic>
        <p:nvPicPr>
          <p:cNvPr id="6" name="Picture 5" descr="Screen Shot 2013-05-14 at 10.04.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350" y="403038"/>
            <a:ext cx="3493897" cy="2044700"/>
          </a:xfrm>
          <a:prstGeom prst="rect">
            <a:avLst/>
          </a:prstGeom>
        </p:spPr>
      </p:pic>
      <p:pic>
        <p:nvPicPr>
          <p:cNvPr id="8" name="Picture 7" descr="Screen Shot 2013-05-14 at 10.06.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062" y="4160188"/>
            <a:ext cx="4034367" cy="2244845"/>
          </a:xfrm>
          <a:prstGeom prst="rect">
            <a:avLst/>
          </a:prstGeom>
        </p:spPr>
      </p:pic>
    </p:spTree>
    <p:extLst>
      <p:ext uri="{BB962C8B-B14F-4D97-AF65-F5344CB8AC3E}">
        <p14:creationId xmlns:p14="http://schemas.microsoft.com/office/powerpoint/2010/main" val="18067733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dirty="0" smtClean="0"/>
              <a:t>The following slides each indicate a broad area of legislation or workplace practice of which you should be aware</a:t>
            </a:r>
          </a:p>
          <a:p>
            <a:pPr lvl="1"/>
            <a:r>
              <a:rPr lang="en-US" dirty="0" smtClean="0"/>
              <a:t>Each of the topic areas is likely to be featured among questions in the stage tests</a:t>
            </a:r>
          </a:p>
          <a:p>
            <a:pPr lvl="1"/>
            <a:r>
              <a:rPr lang="en-US" dirty="0" smtClean="0"/>
              <a:t>Some of the topic areas are likely to be relevant to the open book examination</a:t>
            </a:r>
          </a:p>
          <a:p>
            <a:pPr lvl="2"/>
            <a:r>
              <a:rPr lang="en-US" dirty="0" smtClean="0"/>
              <a:t>You are only expected to be familiar with the scope of the legislation</a:t>
            </a:r>
          </a:p>
          <a:p>
            <a:pPr lvl="2"/>
            <a:r>
              <a:rPr lang="en-US" dirty="0" smtClean="0"/>
              <a:t>You are not expected to become legal experts</a:t>
            </a:r>
            <a:endParaRPr lang="en-US" dirty="0"/>
          </a:p>
        </p:txBody>
      </p:sp>
      <p:sp>
        <p:nvSpPr>
          <p:cNvPr id="4" name="Date Placeholder 3"/>
          <p:cNvSpPr>
            <a:spLocks noGrp="1"/>
          </p:cNvSpPr>
          <p:nvPr>
            <p:ph type="dt" sz="half" idx="10"/>
          </p:nvPr>
        </p:nvSpPr>
        <p:spPr/>
        <p:txBody>
          <a:bodyPr/>
          <a:lstStyle/>
          <a:p>
            <a:fld id="{E64EC53D-54FD-6240-A4D4-8655E9912DDD}"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Resources </a:t>
            </a:r>
            <a:br>
              <a:rPr lang="en-US" dirty="0" smtClean="0"/>
            </a:br>
            <a:r>
              <a:rPr lang="en-US" dirty="0" smtClean="0"/>
              <a:t>and Independent study</a:t>
            </a:r>
            <a:endParaRPr lang="en-US" dirty="0"/>
          </a:p>
        </p:txBody>
      </p:sp>
      <p:sp>
        <p:nvSpPr>
          <p:cNvPr id="3" name="Content Placeholder 2"/>
          <p:cNvSpPr>
            <a:spLocks noGrp="1"/>
          </p:cNvSpPr>
          <p:nvPr>
            <p:ph idx="1"/>
          </p:nvPr>
        </p:nvSpPr>
        <p:spPr/>
        <p:txBody>
          <a:bodyPr/>
          <a:lstStyle/>
          <a:p>
            <a:r>
              <a:rPr lang="en-US" dirty="0" smtClean="0"/>
              <a:t>You will find an overview document for this topic in </a:t>
            </a:r>
            <a:r>
              <a:rPr lang="en-US" dirty="0" err="1" smtClean="0"/>
              <a:t>Edshare</a:t>
            </a:r>
            <a:endParaRPr lang="en-US" dirty="0" smtClean="0"/>
          </a:p>
          <a:p>
            <a:r>
              <a:rPr lang="en-US" dirty="0" smtClean="0"/>
              <a:t>You are also advised to check the resources via Blackboard and via the Module Pages</a:t>
            </a:r>
          </a:p>
          <a:p>
            <a:r>
              <a:rPr lang="en-US" dirty="0" smtClean="0"/>
              <a:t>I am assuming you will also work collaboratively to prepare </a:t>
            </a:r>
            <a:r>
              <a:rPr lang="en-US" dirty="0" smtClean="0">
                <a:sym typeface="Wingdings"/>
              </a:rPr>
              <a:t></a:t>
            </a:r>
            <a:endParaRPr lang="en-US" dirty="0" smtClean="0"/>
          </a:p>
          <a:p>
            <a:r>
              <a:rPr lang="en-US" dirty="0" smtClean="0"/>
              <a:t>Resources on the IT profession are also relevant to this topic area</a:t>
            </a:r>
            <a:endParaRPr lang="en-US" dirty="0"/>
          </a:p>
        </p:txBody>
      </p:sp>
      <p:sp>
        <p:nvSpPr>
          <p:cNvPr id="4" name="Date Placeholder 3"/>
          <p:cNvSpPr>
            <a:spLocks noGrp="1"/>
          </p:cNvSpPr>
          <p:nvPr>
            <p:ph type="dt" sz="half" idx="10"/>
          </p:nvPr>
        </p:nvSpPr>
        <p:spPr/>
        <p:txBody>
          <a:bodyPr/>
          <a:lstStyle/>
          <a:p>
            <a:fld id="{9FDC26F7-F61D-1A4C-A7DD-2F4FF0B23E50}"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Think…</a:t>
            </a:r>
            <a:br>
              <a:rPr lang="en-GB" dirty="0" smtClean="0"/>
            </a:br>
            <a:r>
              <a:rPr lang="en-GB" dirty="0" smtClean="0"/>
              <a:t>How </a:t>
            </a:r>
            <a:r>
              <a:rPr lang="en-GB" dirty="0" smtClean="0"/>
              <a:t>might it be relevant?</a:t>
            </a:r>
            <a:endParaRPr lang="en-GB" dirty="0"/>
          </a:p>
        </p:txBody>
      </p:sp>
      <p:sp>
        <p:nvSpPr>
          <p:cNvPr id="3" name="Text Placeholder 2"/>
          <p:cNvSpPr>
            <a:spLocks noGrp="1"/>
          </p:cNvSpPr>
          <p:nvPr>
            <p:ph type="body" idx="1"/>
          </p:nvPr>
        </p:nvSpPr>
        <p:spPr/>
        <p:txBody>
          <a:bodyPr/>
          <a:lstStyle/>
          <a:p>
            <a:r>
              <a:rPr lang="en-GB" dirty="0" err="1" smtClean="0"/>
              <a:t>Shadowfax</a:t>
            </a:r>
            <a:r>
              <a:rPr lang="en-GB" dirty="0" smtClean="0"/>
              <a:t> Scenario</a:t>
            </a:r>
            <a:endParaRPr lang="en-GB" dirty="0"/>
          </a:p>
        </p:txBody>
      </p:sp>
      <p:sp>
        <p:nvSpPr>
          <p:cNvPr id="4" name="Date Placeholder 3"/>
          <p:cNvSpPr>
            <a:spLocks noGrp="1"/>
          </p:cNvSpPr>
          <p:nvPr>
            <p:ph type="dt" sz="half" idx="10"/>
          </p:nvPr>
        </p:nvSpPr>
        <p:spPr/>
        <p:txBody>
          <a:bodyPr/>
          <a:lstStyle/>
          <a:p>
            <a:fld id="{2A523B79-64D2-7F4E-AAB8-2256D7DAC516}"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Scenario</a:t>
            </a:r>
            <a:r>
              <a:rPr lang="en-GB" dirty="0"/>
              <a:t> </a:t>
            </a:r>
            <a:r>
              <a:rPr lang="en-GB" dirty="0" smtClean="0"/>
              <a:t>– for reflection</a:t>
            </a:r>
            <a:endParaRPr lang="en-GB" dirty="0"/>
          </a:p>
        </p:txBody>
      </p:sp>
      <p:sp>
        <p:nvSpPr>
          <p:cNvPr id="7" name="Content Placeholder 6"/>
          <p:cNvSpPr>
            <a:spLocks noGrp="1"/>
          </p:cNvSpPr>
          <p:nvPr>
            <p:ph idx="1"/>
          </p:nvPr>
        </p:nvSpPr>
        <p:spPr/>
        <p:txBody>
          <a:bodyPr>
            <a:normAutofit fontScale="92500" lnSpcReduction="20000"/>
          </a:bodyPr>
          <a:lstStyle/>
          <a:p>
            <a:pPr>
              <a:buNone/>
            </a:pPr>
            <a:r>
              <a:rPr lang="en-GB" sz="2000" dirty="0" smtClean="0"/>
              <a:t>	</a:t>
            </a:r>
            <a:r>
              <a:rPr lang="en-GB" sz="2000" dirty="0" err="1" smtClean="0"/>
              <a:t>Shadowfax</a:t>
            </a:r>
            <a:r>
              <a:rPr lang="en-GB" sz="2000" dirty="0" smtClean="0"/>
              <a:t> is a chain of eight estate agents in Southampton affiliated to a national chain. You are the sole IT professional employed locally. You have administrative rights to all the computers systems, and are responsible for maintaining the security of the systems and supporting colleagues technical requirements.  </a:t>
            </a:r>
          </a:p>
          <a:p>
            <a:r>
              <a:rPr lang="en-GB" sz="2000" dirty="0" smtClean="0"/>
              <a:t>By chance you discover that some staff are using the email system to send what you consider to be offensive images accompanying jokes of a sexual nature to other staff.</a:t>
            </a:r>
          </a:p>
          <a:p>
            <a:r>
              <a:rPr lang="en-GB" sz="2000" dirty="0" smtClean="0"/>
              <a:t>By looking at some of the admin logs you reach the conclusion that at least one member of staff, who appears to be the initial source of the emails, is also viewing what you consider to be pornography on various external websites via the office network. This activity is taking place out of office hours. </a:t>
            </a:r>
          </a:p>
          <a:p>
            <a:endParaRPr lang="en-GB" dirty="0"/>
          </a:p>
        </p:txBody>
      </p:sp>
      <p:sp>
        <p:nvSpPr>
          <p:cNvPr id="4" name="Date Placeholder 3"/>
          <p:cNvSpPr>
            <a:spLocks noGrp="1"/>
          </p:cNvSpPr>
          <p:nvPr>
            <p:ph type="dt" sz="half" idx="10"/>
          </p:nvPr>
        </p:nvSpPr>
        <p:spPr/>
        <p:txBody>
          <a:bodyPr/>
          <a:lstStyle/>
          <a:p>
            <a:fld id="{8582E3B3-239E-E34F-A5EB-2FE8597A9E84}"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Make revision useful</a:t>
            </a:r>
            <a:endParaRPr lang="en-GB" dirty="0"/>
          </a:p>
        </p:txBody>
      </p:sp>
      <p:sp>
        <p:nvSpPr>
          <p:cNvPr id="3" name="Content Placeholder 2"/>
          <p:cNvSpPr>
            <a:spLocks noGrp="1"/>
          </p:cNvSpPr>
          <p:nvPr>
            <p:ph idx="1"/>
          </p:nvPr>
        </p:nvSpPr>
        <p:spPr/>
        <p:txBody>
          <a:bodyPr/>
          <a:lstStyle/>
          <a:p>
            <a:r>
              <a:rPr lang="en-GB" dirty="0" smtClean="0"/>
              <a:t>Think about the scenario as we go through various aspects of law in the workplace</a:t>
            </a:r>
          </a:p>
          <a:p>
            <a:r>
              <a:rPr lang="en-GB" dirty="0" smtClean="0"/>
              <a:t>Keep this aspect of reflection when you continue with your </a:t>
            </a:r>
            <a:r>
              <a:rPr lang="en-GB" dirty="0" smtClean="0"/>
              <a:t>revision</a:t>
            </a:r>
          </a:p>
          <a:p>
            <a:r>
              <a:rPr lang="en-GB" dirty="0" smtClean="0"/>
              <a:t>What other workplace scenarios might you imagine – draw on real life</a:t>
            </a:r>
          </a:p>
          <a:p>
            <a:pPr lvl="1"/>
            <a:r>
              <a:rPr lang="en-GB" dirty="0" smtClean="0"/>
              <a:t>yours and in the news</a:t>
            </a:r>
          </a:p>
          <a:p>
            <a:pPr lvl="1"/>
            <a:r>
              <a:rPr lang="en-GB" dirty="0" smtClean="0"/>
              <a:t>Friends and family</a:t>
            </a:r>
            <a:endParaRPr lang="en-GB" dirty="0"/>
          </a:p>
        </p:txBody>
      </p:sp>
      <p:sp>
        <p:nvSpPr>
          <p:cNvPr id="4" name="Date Placeholder 3"/>
          <p:cNvSpPr>
            <a:spLocks noGrp="1"/>
          </p:cNvSpPr>
          <p:nvPr>
            <p:ph type="dt" sz="half" idx="10"/>
          </p:nvPr>
        </p:nvSpPr>
        <p:spPr/>
        <p:txBody>
          <a:bodyPr/>
          <a:lstStyle/>
          <a:p>
            <a:fld id="{9FDC26F7-F61D-1A4C-A7DD-2F4FF0B23E50}" type="datetime1">
              <a:rPr lang="en-US" smtClean="0"/>
              <a:t>14/05/2013</a:t>
            </a:fld>
            <a:endParaRPr lang="en-US">
              <a:solidFill>
                <a:schemeClr val="tx1"/>
              </a:solidFill>
              <a:latin typeface="Wingdings" charset="2"/>
            </a:endParaRPr>
          </a:p>
        </p:txBody>
      </p:sp>
      <p:sp>
        <p:nvSpPr>
          <p:cNvPr id="7" name="5-Point Star 6"/>
          <p:cNvSpPr/>
          <p:nvPr/>
        </p:nvSpPr>
        <p:spPr>
          <a:xfrm rot="1208614">
            <a:off x="6302375" y="3413126"/>
            <a:ext cx="3889375" cy="3635375"/>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Get something out of your revision </a:t>
            </a:r>
            <a:r>
              <a:rPr lang="en-GB" dirty="0" smtClean="0">
                <a:sym typeface="Wingdings"/>
              </a:rPr>
              <a:t></a:t>
            </a:r>
            <a:endParaRPr lang="en-GB" dirty="0"/>
          </a:p>
        </p:txBody>
      </p:sp>
    </p:spTree>
    <p:extLst>
      <p:ext uri="{BB962C8B-B14F-4D97-AF65-F5344CB8AC3E}">
        <p14:creationId xmlns:p14="http://schemas.microsoft.com/office/powerpoint/2010/main" val="3753735332"/>
      </p:ext>
    </p:extLst>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would you set about the task</a:t>
            </a:r>
            <a:endParaRPr lang="en-GB" dirty="0"/>
          </a:p>
        </p:txBody>
      </p:sp>
      <p:sp>
        <p:nvSpPr>
          <p:cNvPr id="3" name="Text Placeholder 2"/>
          <p:cNvSpPr>
            <a:spLocks noGrp="1"/>
          </p:cNvSpPr>
          <p:nvPr>
            <p:ph type="body" idx="1"/>
          </p:nvPr>
        </p:nvSpPr>
        <p:spPr/>
        <p:txBody>
          <a:bodyPr>
            <a:normAutofit fontScale="77500" lnSpcReduction="20000"/>
          </a:bodyPr>
          <a:lstStyle/>
          <a:p>
            <a:r>
              <a:rPr lang="en-GB" dirty="0" smtClean="0"/>
              <a:t>Where would you find info?</a:t>
            </a:r>
            <a:endParaRPr lang="en-GB" dirty="0"/>
          </a:p>
        </p:txBody>
      </p:sp>
      <p:sp>
        <p:nvSpPr>
          <p:cNvPr id="4" name="Content Placeholder 3"/>
          <p:cNvSpPr>
            <a:spLocks noGrp="1"/>
          </p:cNvSpPr>
          <p:nvPr>
            <p:ph sz="half" idx="2"/>
          </p:nvPr>
        </p:nvSpPr>
        <p:spPr/>
        <p:txBody>
          <a:bodyPr/>
          <a:lstStyle/>
          <a:p>
            <a:endParaRPr lang="en-GB" dirty="0"/>
          </a:p>
        </p:txBody>
      </p:sp>
      <p:sp>
        <p:nvSpPr>
          <p:cNvPr id="5" name="Text Placeholder 4"/>
          <p:cNvSpPr>
            <a:spLocks noGrp="1"/>
          </p:cNvSpPr>
          <p:nvPr>
            <p:ph type="body" sz="quarter" idx="3"/>
          </p:nvPr>
        </p:nvSpPr>
        <p:spPr/>
        <p:txBody>
          <a:bodyPr>
            <a:normAutofit fontScale="70000" lnSpcReduction="20000"/>
          </a:bodyPr>
          <a:lstStyle/>
          <a:p>
            <a:r>
              <a:rPr lang="en-GB" dirty="0" smtClean="0"/>
              <a:t>How would you allocate tasks?</a:t>
            </a:r>
            <a:endParaRPr lang="en-GB" dirty="0"/>
          </a:p>
        </p:txBody>
      </p:sp>
      <p:sp>
        <p:nvSpPr>
          <p:cNvPr id="6" name="Content Placeholder 5"/>
          <p:cNvSpPr>
            <a:spLocks noGrp="1"/>
          </p:cNvSpPr>
          <p:nvPr>
            <p:ph sz="quarter" idx="4"/>
          </p:nvPr>
        </p:nvSpPr>
        <p:spPr/>
        <p:txBody>
          <a:bodyPr/>
          <a:lstStyle/>
          <a:p>
            <a:endParaRPr lang="en-GB" dirty="0"/>
          </a:p>
        </p:txBody>
      </p:sp>
    </p:spTree>
    <p:extLst>
      <p:ext uri="{BB962C8B-B14F-4D97-AF65-F5344CB8AC3E}">
        <p14:creationId xmlns:p14="http://schemas.microsoft.com/office/powerpoint/2010/main" val="1991985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352800"/>
            <a:ext cx="7772400" cy="2416175"/>
          </a:xfrm>
        </p:spPr>
        <p:txBody>
          <a:bodyPr/>
          <a:lstStyle/>
          <a:p>
            <a:r>
              <a:rPr lang="en-US" dirty="0" smtClean="0"/>
              <a:t>Workplace </a:t>
            </a:r>
            <a:br>
              <a:rPr lang="en-US" dirty="0" smtClean="0"/>
            </a:br>
            <a:r>
              <a:rPr lang="en-US" dirty="0" smtClean="0"/>
              <a:t>Rights and Responsibilities</a:t>
            </a:r>
            <a:endParaRPr lang="en-US" dirty="0"/>
          </a:p>
        </p:txBody>
      </p:sp>
      <p:sp>
        <p:nvSpPr>
          <p:cNvPr id="5" name="Text Placeholder 4"/>
          <p:cNvSpPr>
            <a:spLocks noGrp="1"/>
          </p:cNvSpPr>
          <p:nvPr>
            <p:ph type="body" idx="1"/>
          </p:nvPr>
        </p:nvSpPr>
        <p:spPr/>
        <p:txBody>
          <a:bodyPr/>
          <a:lstStyle/>
          <a:p>
            <a:endParaRPr lang="en-US"/>
          </a:p>
        </p:txBody>
      </p:sp>
      <p:sp>
        <p:nvSpPr>
          <p:cNvPr id="6" name="Date Placeholder 5"/>
          <p:cNvSpPr>
            <a:spLocks noGrp="1"/>
          </p:cNvSpPr>
          <p:nvPr>
            <p:ph type="dt" sz="half" idx="10"/>
          </p:nvPr>
        </p:nvSpPr>
        <p:spPr/>
        <p:txBody>
          <a:bodyPr/>
          <a:lstStyle/>
          <a:p>
            <a:fld id="{7D5C8981-109B-A544-ACB7-4E9EBF05D09E}"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Broad Scope</a:t>
            </a:r>
            <a:endParaRPr lang="en-GB" dirty="0"/>
          </a:p>
        </p:txBody>
      </p:sp>
      <p:sp>
        <p:nvSpPr>
          <p:cNvPr id="3" name="Content Placeholder 2"/>
          <p:cNvSpPr>
            <a:spLocks noGrp="1"/>
          </p:cNvSpPr>
          <p:nvPr>
            <p:ph sz="half" idx="1"/>
          </p:nvPr>
        </p:nvSpPr>
        <p:spPr/>
        <p:txBody>
          <a:bodyPr>
            <a:normAutofit/>
          </a:bodyPr>
          <a:lstStyle/>
          <a:p>
            <a:pPr>
              <a:buNone/>
            </a:pPr>
            <a:r>
              <a:rPr lang="en-US" sz="2162" dirty="0" smtClean="0"/>
              <a:t>Employment Legislation</a:t>
            </a:r>
          </a:p>
          <a:p>
            <a:pPr lvl="1"/>
            <a:r>
              <a:rPr lang="en-US" sz="1946" dirty="0" smtClean="0"/>
              <a:t>Getting a job</a:t>
            </a:r>
          </a:p>
          <a:p>
            <a:pPr lvl="1"/>
            <a:r>
              <a:rPr lang="en-US" sz="1946" dirty="0" smtClean="0"/>
              <a:t>Keeping a job</a:t>
            </a:r>
          </a:p>
          <a:p>
            <a:pPr lvl="1"/>
            <a:r>
              <a:rPr lang="en-US" sz="1946" dirty="0" smtClean="0"/>
              <a:t>Your rights whilst working</a:t>
            </a:r>
          </a:p>
          <a:p>
            <a:pPr>
              <a:buNone/>
            </a:pPr>
            <a:r>
              <a:rPr lang="en-US" sz="2162" dirty="0" smtClean="0"/>
              <a:t>Equality in the workplace</a:t>
            </a:r>
          </a:p>
          <a:p>
            <a:pPr lvl="1"/>
            <a:r>
              <a:rPr lang="en-US" sz="1946" dirty="0" smtClean="0"/>
              <a:t>Equality Act 2010</a:t>
            </a:r>
          </a:p>
          <a:p>
            <a:pPr lvl="1"/>
            <a:r>
              <a:rPr lang="en-US" sz="1946" dirty="0" smtClean="0"/>
              <a:t>Sex Discrimination Act 1975</a:t>
            </a:r>
          </a:p>
          <a:p>
            <a:pPr lvl="1"/>
            <a:r>
              <a:rPr lang="en-US" sz="1946" dirty="0" smtClean="0"/>
              <a:t>Equal Pay Act 1970 </a:t>
            </a:r>
          </a:p>
          <a:p>
            <a:pPr lvl="1"/>
            <a:r>
              <a:rPr lang="en-US" sz="1946" dirty="0" smtClean="0"/>
              <a:t>Agency Workers Regulations 2010</a:t>
            </a:r>
          </a:p>
          <a:p>
            <a:endParaRPr lang="en-US" dirty="0" smtClean="0"/>
          </a:p>
          <a:p>
            <a:endParaRPr lang="en-GB" dirty="0"/>
          </a:p>
        </p:txBody>
      </p:sp>
      <p:sp>
        <p:nvSpPr>
          <p:cNvPr id="6" name="Content Placeholder 5"/>
          <p:cNvSpPr>
            <a:spLocks noGrp="1"/>
          </p:cNvSpPr>
          <p:nvPr>
            <p:ph sz="half" idx="2"/>
          </p:nvPr>
        </p:nvSpPr>
        <p:spPr/>
        <p:txBody>
          <a:bodyPr>
            <a:normAutofit/>
          </a:bodyPr>
          <a:lstStyle/>
          <a:p>
            <a:r>
              <a:rPr lang="en-US" dirty="0" smtClean="0"/>
              <a:t>Trades Unions</a:t>
            </a:r>
          </a:p>
          <a:p>
            <a:r>
              <a:rPr lang="en-US" dirty="0" smtClean="0"/>
              <a:t>ACAS, and Employment Disputes </a:t>
            </a:r>
          </a:p>
          <a:p>
            <a:r>
              <a:rPr lang="en-US" dirty="0" smtClean="0"/>
              <a:t>Harassment and Bullying </a:t>
            </a:r>
          </a:p>
          <a:p>
            <a:r>
              <a:rPr lang="en-US" dirty="0" smtClean="0"/>
              <a:t>Whistleblowing</a:t>
            </a:r>
          </a:p>
          <a:p>
            <a:r>
              <a:rPr lang="en-US" dirty="0" smtClean="0"/>
              <a:t>Health and Safety at Work  </a:t>
            </a:r>
          </a:p>
          <a:p>
            <a:r>
              <a:rPr lang="en-US" dirty="0" smtClean="0"/>
              <a:t>Professional Bodies</a:t>
            </a:r>
          </a:p>
          <a:p>
            <a:pPr lvl="1"/>
            <a:r>
              <a:rPr lang="en-US" dirty="0" smtClean="0"/>
              <a:t>Working Practice</a:t>
            </a:r>
          </a:p>
          <a:p>
            <a:pPr lvl="1"/>
            <a:r>
              <a:rPr lang="en-US" dirty="0" smtClean="0"/>
              <a:t>Codes of conduct </a:t>
            </a:r>
            <a:endParaRPr lang="en-GB" dirty="0"/>
          </a:p>
        </p:txBody>
      </p:sp>
      <p:sp>
        <p:nvSpPr>
          <p:cNvPr id="4" name="Date Placeholder 3"/>
          <p:cNvSpPr>
            <a:spLocks noGrp="1"/>
          </p:cNvSpPr>
          <p:nvPr>
            <p:ph type="dt" sz="half" idx="10"/>
          </p:nvPr>
        </p:nvSpPr>
        <p:spPr/>
        <p:txBody>
          <a:bodyPr/>
          <a:lstStyle/>
          <a:p>
            <a:fld id="{0B88C75E-72A1-3D47-832B-F97E8DB02EB5}"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Employment….</a:t>
            </a:r>
            <a:endParaRPr lang="en-GB" dirty="0"/>
          </a:p>
        </p:txBody>
      </p:sp>
      <p:sp>
        <p:nvSpPr>
          <p:cNvPr id="7" name="Content Placeholder 6"/>
          <p:cNvSpPr>
            <a:spLocks noGrp="1"/>
          </p:cNvSpPr>
          <p:nvPr>
            <p:ph sz="half" idx="1"/>
          </p:nvPr>
        </p:nvSpPr>
        <p:spPr>
          <a:xfrm>
            <a:off x="401638" y="2209800"/>
            <a:ext cx="4094162" cy="3370263"/>
          </a:xfrm>
        </p:spPr>
        <p:txBody>
          <a:bodyPr/>
          <a:lstStyle/>
          <a:p>
            <a:r>
              <a:rPr lang="en-GB" dirty="0" smtClean="0"/>
              <a:t>Pay</a:t>
            </a:r>
          </a:p>
          <a:p>
            <a:r>
              <a:rPr lang="en-GB" dirty="0" smtClean="0"/>
              <a:t>National Minimum Wage</a:t>
            </a:r>
          </a:p>
          <a:p>
            <a:r>
              <a:rPr lang="en-GB" dirty="0" smtClean="0"/>
              <a:t>Employment Contracts and Conditions</a:t>
            </a:r>
          </a:p>
          <a:p>
            <a:r>
              <a:rPr lang="en-GB" dirty="0" smtClean="0"/>
              <a:t> Time off and Holidays</a:t>
            </a:r>
          </a:p>
          <a:p>
            <a:endParaRPr lang="en-GB" dirty="0" smtClean="0"/>
          </a:p>
          <a:p>
            <a:endParaRPr lang="en-GB" dirty="0"/>
          </a:p>
        </p:txBody>
      </p:sp>
      <p:sp>
        <p:nvSpPr>
          <p:cNvPr id="8" name="Content Placeholder 7"/>
          <p:cNvSpPr>
            <a:spLocks noGrp="1"/>
          </p:cNvSpPr>
          <p:nvPr>
            <p:ph sz="half" idx="2"/>
          </p:nvPr>
        </p:nvSpPr>
        <p:spPr>
          <a:xfrm>
            <a:off x="4648200" y="2209800"/>
            <a:ext cx="4094163" cy="3370263"/>
          </a:xfrm>
        </p:spPr>
        <p:txBody>
          <a:bodyPr/>
          <a:lstStyle/>
          <a:p>
            <a:r>
              <a:rPr lang="en-GB" dirty="0" smtClean="0"/>
              <a:t>Flexible Working</a:t>
            </a:r>
          </a:p>
          <a:p>
            <a:r>
              <a:rPr lang="en-GB" dirty="0" smtClean="0"/>
              <a:t>Working Hours</a:t>
            </a:r>
          </a:p>
          <a:p>
            <a:r>
              <a:rPr lang="en-GB" dirty="0" smtClean="0"/>
              <a:t>Sickness Absence</a:t>
            </a:r>
          </a:p>
          <a:p>
            <a:r>
              <a:rPr lang="en-GB" dirty="0" smtClean="0"/>
              <a:t>Business transfers and takeovers</a:t>
            </a:r>
          </a:p>
          <a:p>
            <a:r>
              <a:rPr lang="en-GB" dirty="0" smtClean="0"/>
              <a:t>Starting a new job</a:t>
            </a:r>
          </a:p>
          <a:p>
            <a:endParaRPr lang="en-GB" dirty="0"/>
          </a:p>
        </p:txBody>
      </p:sp>
      <p:sp>
        <p:nvSpPr>
          <p:cNvPr id="4" name="Date Placeholder 3"/>
          <p:cNvSpPr>
            <a:spLocks noGrp="1"/>
          </p:cNvSpPr>
          <p:nvPr>
            <p:ph type="dt" sz="half" idx="10"/>
          </p:nvPr>
        </p:nvSpPr>
        <p:spPr/>
        <p:txBody>
          <a:bodyPr/>
          <a:lstStyle/>
          <a:p>
            <a:fld id="{3C52125B-FBD5-C447-B947-2FD34D0F0B61}" type="datetime1">
              <a:rPr lang="en-US" smtClean="0"/>
              <a:t>14/05/2013</a:t>
            </a:fld>
            <a:endParaRPr lang="en-US">
              <a:solidFill>
                <a:schemeClr val="tx1"/>
              </a:solidFill>
              <a:latin typeface="Wingdings" charset="2"/>
            </a:endParaRPr>
          </a:p>
        </p:txBody>
      </p:sp>
      <p:sp>
        <p:nvSpPr>
          <p:cNvPr id="9" name="Rectangle 8"/>
          <p:cNvSpPr/>
          <p:nvPr/>
        </p:nvSpPr>
        <p:spPr>
          <a:xfrm>
            <a:off x="0" y="1676400"/>
            <a:ext cx="914400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GB" dirty="0" smtClean="0"/>
              <a:t>Employment terms and conditions incorporate</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Sources of information…</a:t>
            </a:r>
            <a:endParaRPr lang="en-GB" dirty="0"/>
          </a:p>
        </p:txBody>
      </p:sp>
      <p:sp>
        <p:nvSpPr>
          <p:cNvPr id="5" name="Date Placeholder 4"/>
          <p:cNvSpPr>
            <a:spLocks noGrp="1"/>
          </p:cNvSpPr>
          <p:nvPr>
            <p:ph type="dt" sz="half" idx="10"/>
          </p:nvPr>
        </p:nvSpPr>
        <p:spPr/>
        <p:txBody>
          <a:bodyPr/>
          <a:lstStyle/>
          <a:p>
            <a:fld id="{FDAA8ED1-513F-364C-B7A1-EA89562F0C18}" type="datetime1">
              <a:rPr lang="en-US" smtClean="0"/>
              <a:t>14/05/2013</a:t>
            </a:fld>
            <a:endParaRPr lang="en-US">
              <a:solidFill>
                <a:schemeClr val="tx1"/>
              </a:solidFill>
              <a:latin typeface="Wingdings" charset="2"/>
            </a:endParaRPr>
          </a:p>
        </p:txBody>
      </p:sp>
      <p:pic>
        <p:nvPicPr>
          <p:cNvPr id="3" name="Content Placeholder 2" descr="Screen Shot 2013-05-14 at 07.28.05.png"/>
          <p:cNvPicPr>
            <a:picLocks noGrp="1" noChangeAspect="1"/>
          </p:cNvPicPr>
          <p:nvPr>
            <p:ph idx="1"/>
          </p:nvPr>
        </p:nvPicPr>
        <p:blipFill>
          <a:blip r:embed="rId2">
            <a:extLst>
              <a:ext uri="{28A0092B-C50C-407E-A947-70E740481C1C}">
                <a14:useLocalDpi xmlns:a14="http://schemas.microsoft.com/office/drawing/2010/main" val="0"/>
              </a:ext>
            </a:extLst>
          </a:blip>
          <a:srcRect l="-5802" r="-5802"/>
          <a:stretch>
            <a:fillRect/>
          </a:stretch>
        </p:blipFill>
        <p:spPr/>
      </p:pic>
      <p:sp>
        <p:nvSpPr>
          <p:cNvPr id="4" name="Rectangle 3"/>
          <p:cNvSpPr/>
          <p:nvPr/>
        </p:nvSpPr>
        <p:spPr>
          <a:xfrm>
            <a:off x="206375" y="6037730"/>
            <a:ext cx="8718103"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GB" dirty="0"/>
              <a:t>https://</a:t>
            </a:r>
            <a:r>
              <a:rPr lang="en-GB" dirty="0" err="1"/>
              <a:t>www.gov.uk</a:t>
            </a:r>
            <a:r>
              <a:rPr lang="en-GB" dirty="0"/>
              <a:t>/</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Can also include…</a:t>
            </a:r>
            <a:endParaRPr lang="en-GB" dirty="0"/>
          </a:p>
        </p:txBody>
      </p:sp>
      <p:sp>
        <p:nvSpPr>
          <p:cNvPr id="7" name="Content Placeholder 6"/>
          <p:cNvSpPr>
            <a:spLocks noGrp="1"/>
          </p:cNvSpPr>
          <p:nvPr>
            <p:ph sz="half" idx="1"/>
          </p:nvPr>
        </p:nvSpPr>
        <p:spPr/>
        <p:txBody>
          <a:bodyPr/>
          <a:lstStyle/>
          <a:p>
            <a:r>
              <a:rPr lang="en-GB" dirty="0" smtClean="0"/>
              <a:t>Working time regulations</a:t>
            </a:r>
          </a:p>
          <a:p>
            <a:r>
              <a:rPr lang="en-GB" dirty="0" smtClean="0"/>
              <a:t>Trades Unions and Collective Rights</a:t>
            </a:r>
          </a:p>
          <a:p>
            <a:r>
              <a:rPr lang="en-GB" dirty="0" smtClean="0"/>
              <a:t>Part time Work</a:t>
            </a:r>
          </a:p>
          <a:p>
            <a:r>
              <a:rPr lang="en-GB" dirty="0" smtClean="0"/>
              <a:t>Fixed Term Work</a:t>
            </a:r>
          </a:p>
          <a:p>
            <a:r>
              <a:rPr lang="en-GB" dirty="0" smtClean="0"/>
              <a:t>Employment Tribunals and Dispute Resolution</a:t>
            </a:r>
          </a:p>
          <a:p>
            <a:endParaRPr lang="en-GB" dirty="0"/>
          </a:p>
        </p:txBody>
      </p:sp>
      <p:sp>
        <p:nvSpPr>
          <p:cNvPr id="8" name="Content Placeholder 7"/>
          <p:cNvSpPr>
            <a:spLocks noGrp="1"/>
          </p:cNvSpPr>
          <p:nvPr>
            <p:ph sz="half" idx="2"/>
          </p:nvPr>
        </p:nvSpPr>
        <p:spPr/>
        <p:txBody>
          <a:bodyPr/>
          <a:lstStyle/>
          <a:p>
            <a:r>
              <a:rPr lang="en-GB" dirty="0" smtClean="0"/>
              <a:t>Work and Parents/Care duties</a:t>
            </a:r>
          </a:p>
          <a:p>
            <a:r>
              <a:rPr lang="en-GB" dirty="0" smtClean="0"/>
              <a:t>Maternity</a:t>
            </a:r>
          </a:p>
          <a:p>
            <a:r>
              <a:rPr lang="en-GB" dirty="0" smtClean="0"/>
              <a:t>Parental Leave</a:t>
            </a:r>
          </a:p>
          <a:p>
            <a:r>
              <a:rPr lang="en-GB" dirty="0" smtClean="0"/>
              <a:t>Time off for Dependents</a:t>
            </a:r>
          </a:p>
          <a:p>
            <a:r>
              <a:rPr lang="en-GB" dirty="0" smtClean="0"/>
              <a:t>Employment Act 2002</a:t>
            </a:r>
          </a:p>
          <a:p>
            <a:r>
              <a:rPr lang="en-GB" dirty="0" smtClean="0"/>
              <a:t>Equality Act 2010</a:t>
            </a:r>
          </a:p>
          <a:p>
            <a:endParaRPr lang="en-GB" dirty="0"/>
          </a:p>
        </p:txBody>
      </p:sp>
      <p:sp>
        <p:nvSpPr>
          <p:cNvPr id="4" name="Date Placeholder 3"/>
          <p:cNvSpPr>
            <a:spLocks noGrp="1"/>
          </p:cNvSpPr>
          <p:nvPr>
            <p:ph type="dt" sz="half" idx="10"/>
          </p:nvPr>
        </p:nvSpPr>
        <p:spPr/>
        <p:txBody>
          <a:bodyPr/>
          <a:lstStyle/>
          <a:p>
            <a:fld id="{25D394BE-6991-9A41-A252-7753E13D2186}"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Workplace rights defined include</a:t>
            </a:r>
            <a:endParaRPr lang="en-US" dirty="0"/>
          </a:p>
        </p:txBody>
      </p:sp>
      <p:sp>
        <p:nvSpPr>
          <p:cNvPr id="3" name="Content Placeholder 2"/>
          <p:cNvSpPr>
            <a:spLocks noGrp="1"/>
          </p:cNvSpPr>
          <p:nvPr>
            <p:ph idx="1"/>
          </p:nvPr>
        </p:nvSpPr>
        <p:spPr/>
        <p:txBody>
          <a:bodyPr>
            <a:normAutofit/>
          </a:bodyPr>
          <a:lstStyle/>
          <a:p>
            <a:pPr>
              <a:buNone/>
            </a:pPr>
            <a:r>
              <a:rPr lang="en-US" dirty="0" smtClean="0"/>
              <a:t>Employment Laws and Practice</a:t>
            </a:r>
          </a:p>
          <a:p>
            <a:pPr lvl="1"/>
            <a:r>
              <a:rPr lang="en-US" dirty="0" smtClean="0"/>
              <a:t>Equality Act 2010</a:t>
            </a:r>
          </a:p>
          <a:p>
            <a:pPr lvl="1"/>
            <a:r>
              <a:rPr lang="en-US" dirty="0" smtClean="0"/>
              <a:t>Employment Rights Act 1996</a:t>
            </a:r>
          </a:p>
          <a:p>
            <a:pPr lvl="1"/>
            <a:r>
              <a:rPr lang="en-US" dirty="0" smtClean="0"/>
              <a:t>Employment Act 2002</a:t>
            </a:r>
          </a:p>
          <a:p>
            <a:pPr>
              <a:buNone/>
            </a:pPr>
            <a:r>
              <a:rPr lang="en-US" dirty="0" smtClean="0"/>
              <a:t>Trades Unions – the right to strike</a:t>
            </a:r>
          </a:p>
        </p:txBody>
      </p:sp>
      <p:sp>
        <p:nvSpPr>
          <p:cNvPr id="4" name="Date Placeholder 3"/>
          <p:cNvSpPr>
            <a:spLocks noGrp="1"/>
          </p:cNvSpPr>
          <p:nvPr>
            <p:ph type="dt" sz="half" idx="10"/>
          </p:nvPr>
        </p:nvSpPr>
        <p:spPr/>
        <p:txBody>
          <a:bodyPr/>
          <a:lstStyle/>
          <a:p>
            <a:fld id="{3756A4B4-69FC-1246-A930-7650BD9F76B2}"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Search for legislation</a:t>
            </a:r>
            <a:endParaRPr lang="en-GB" dirty="0"/>
          </a:p>
        </p:txBody>
      </p:sp>
      <p:pic>
        <p:nvPicPr>
          <p:cNvPr id="6" name="Content Placeholder 5" descr="Picture 80.png"/>
          <p:cNvPicPr>
            <a:picLocks noGrp="1" noChangeAspect="1"/>
          </p:cNvPicPr>
          <p:nvPr>
            <p:ph idx="1"/>
          </p:nvPr>
        </p:nvPicPr>
        <p:blipFill>
          <a:blip r:embed="rId2"/>
          <a:srcRect l="-10844" r="-10844"/>
          <a:stretch>
            <a:fillRect/>
          </a:stretch>
        </p:blipFill>
        <p:spPr/>
      </p:pic>
      <p:sp>
        <p:nvSpPr>
          <p:cNvPr id="4" name="Date Placeholder 3"/>
          <p:cNvSpPr>
            <a:spLocks noGrp="1"/>
          </p:cNvSpPr>
          <p:nvPr>
            <p:ph type="dt" sz="half" idx="10"/>
          </p:nvPr>
        </p:nvSpPr>
        <p:spPr/>
        <p:txBody>
          <a:bodyPr/>
          <a:lstStyle/>
          <a:p>
            <a:fld id="{DAABBAC9-BFFB-054A-9B8B-D6EA05D27E50}" type="datetime1">
              <a:rPr lang="en-US" smtClean="0"/>
              <a:t>14/05/2013</a:t>
            </a:fld>
            <a:endParaRPr lang="en-US">
              <a:solidFill>
                <a:schemeClr val="tx1"/>
              </a:solidFill>
              <a:latin typeface="Wingdings" charset="2"/>
            </a:endParaRPr>
          </a:p>
        </p:txBody>
      </p:sp>
      <p:sp>
        <p:nvSpPr>
          <p:cNvPr id="3" name="Rectangle 2"/>
          <p:cNvSpPr/>
          <p:nvPr/>
        </p:nvSpPr>
        <p:spPr>
          <a:xfrm>
            <a:off x="21084" y="6237313"/>
            <a:ext cx="871016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GB" dirty="0"/>
              <a:t>http://</a:t>
            </a:r>
            <a:r>
              <a:rPr lang="en-GB" dirty="0" err="1"/>
              <a:t>www.legislation.gov.uk</a:t>
            </a:r>
            <a:endParaRPr lang="en-GB"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Workplace (Green Issues)</a:t>
            </a:r>
            <a:endParaRPr lang="en-GB" dirty="0"/>
          </a:p>
        </p:txBody>
      </p:sp>
      <p:pic>
        <p:nvPicPr>
          <p:cNvPr id="6" name="Content Placeholder 5" descr="Screen Shot 2013-05-14 at 07.32.00.png"/>
          <p:cNvPicPr>
            <a:picLocks noGrp="1" noChangeAspect="1"/>
          </p:cNvPicPr>
          <p:nvPr>
            <p:ph idx="1"/>
          </p:nvPr>
        </p:nvPicPr>
        <p:blipFill>
          <a:blip r:embed="rId2">
            <a:extLst>
              <a:ext uri="{28A0092B-C50C-407E-A947-70E740481C1C}">
                <a14:useLocalDpi xmlns:a14="http://schemas.microsoft.com/office/drawing/2010/main" val="0"/>
              </a:ext>
            </a:extLst>
          </a:blip>
          <a:srcRect l="-31590" r="-31590"/>
          <a:stretch>
            <a:fillRect/>
          </a:stretch>
        </p:blipFill>
        <p:spPr/>
      </p:pic>
      <p:sp>
        <p:nvSpPr>
          <p:cNvPr id="4" name="Date Placeholder 3"/>
          <p:cNvSpPr>
            <a:spLocks noGrp="1"/>
          </p:cNvSpPr>
          <p:nvPr>
            <p:ph type="dt" sz="half" idx="10"/>
          </p:nvPr>
        </p:nvSpPr>
        <p:spPr/>
        <p:txBody>
          <a:bodyPr/>
          <a:lstStyle/>
          <a:p>
            <a:fld id="{9FDC26F7-F61D-1A4C-A7DD-2F4FF0B23E50}" type="datetime1">
              <a:rPr lang="en-US" smtClean="0"/>
              <a:t>14/05/2013</a:t>
            </a:fld>
            <a:endParaRPr lang="en-US">
              <a:solidFill>
                <a:schemeClr val="tx1"/>
              </a:solidFill>
              <a:latin typeface="Wingdings" charset="2"/>
            </a:endParaRPr>
          </a:p>
        </p:txBody>
      </p:sp>
    </p:spTree>
    <p:extLst>
      <p:ext uri="{BB962C8B-B14F-4D97-AF65-F5344CB8AC3E}">
        <p14:creationId xmlns:p14="http://schemas.microsoft.com/office/powerpoint/2010/main" val="2641409468"/>
      </p:ext>
    </p:extLst>
  </p:cSld>
  <p:clrMapOvr>
    <a:masterClrMapping/>
  </p:clrMapOvr>
  <p:transition xmlns:p14="http://schemas.microsoft.com/office/powerpoint/2010/mai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Rights and Employer Responsibilities</a:t>
            </a:r>
            <a:endParaRPr lang="en-GB" dirty="0"/>
          </a:p>
        </p:txBody>
      </p:sp>
      <p:pic>
        <p:nvPicPr>
          <p:cNvPr id="6" name="Content Placeholder 5" descr="Screen Shot 2013-05-14 at 07.33.42.png"/>
          <p:cNvPicPr>
            <a:picLocks noGrp="1" noChangeAspect="1"/>
          </p:cNvPicPr>
          <p:nvPr>
            <p:ph idx="1"/>
          </p:nvPr>
        </p:nvPicPr>
        <p:blipFill>
          <a:blip r:embed="rId2">
            <a:extLst>
              <a:ext uri="{28A0092B-C50C-407E-A947-70E740481C1C}">
                <a14:useLocalDpi xmlns:a14="http://schemas.microsoft.com/office/drawing/2010/main" val="0"/>
              </a:ext>
            </a:extLst>
          </a:blip>
          <a:srcRect l="-17399" r="-17399"/>
          <a:stretch>
            <a:fillRect/>
          </a:stretch>
        </p:blipFill>
        <p:spPr/>
      </p:pic>
      <p:sp>
        <p:nvSpPr>
          <p:cNvPr id="4" name="Date Placeholder 3"/>
          <p:cNvSpPr>
            <a:spLocks noGrp="1"/>
          </p:cNvSpPr>
          <p:nvPr>
            <p:ph type="dt" sz="half" idx="10"/>
          </p:nvPr>
        </p:nvSpPr>
        <p:spPr/>
        <p:txBody>
          <a:bodyPr/>
          <a:lstStyle/>
          <a:p>
            <a:fld id="{9FDC26F7-F61D-1A4C-A7DD-2F4FF0B23E50}" type="datetime1">
              <a:rPr lang="en-US" smtClean="0"/>
              <a:t>14/05/2013</a:t>
            </a:fld>
            <a:endParaRPr lang="en-US">
              <a:solidFill>
                <a:schemeClr val="tx1"/>
              </a:solidFill>
              <a:latin typeface="Wingdings" charset="2"/>
            </a:endParaRPr>
          </a:p>
        </p:txBody>
      </p:sp>
    </p:spTree>
    <p:extLst>
      <p:ext uri="{BB962C8B-B14F-4D97-AF65-F5344CB8AC3E}">
        <p14:creationId xmlns:p14="http://schemas.microsoft.com/office/powerpoint/2010/main" val="2550238802"/>
      </p:ext>
    </p:extLst>
  </p:cSld>
  <p:clrMapOvr>
    <a:masterClrMapping/>
  </p:clrMapOvr>
  <p:transition xmlns:p14="http://schemas.microsoft.com/office/powerpoint/2010/mai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Discrimination Rights</a:t>
            </a:r>
            <a:endParaRPr lang="en-GB" dirty="0"/>
          </a:p>
        </p:txBody>
      </p:sp>
      <p:pic>
        <p:nvPicPr>
          <p:cNvPr id="6" name="Content Placeholder 5" descr="Screen Shot 2013-05-14 at 07.35.30.png"/>
          <p:cNvPicPr>
            <a:picLocks noGrp="1" noChangeAspect="1"/>
          </p:cNvPicPr>
          <p:nvPr>
            <p:ph idx="1"/>
          </p:nvPr>
        </p:nvPicPr>
        <p:blipFill>
          <a:blip r:embed="rId2">
            <a:extLst>
              <a:ext uri="{28A0092B-C50C-407E-A947-70E740481C1C}">
                <a14:useLocalDpi xmlns:a14="http://schemas.microsoft.com/office/drawing/2010/main" val="0"/>
              </a:ext>
            </a:extLst>
          </a:blip>
          <a:srcRect l="-19732" r="-19732"/>
          <a:stretch>
            <a:fillRect/>
          </a:stretch>
        </p:blipFill>
        <p:spPr/>
      </p:pic>
      <p:sp>
        <p:nvSpPr>
          <p:cNvPr id="4" name="Date Placeholder 3"/>
          <p:cNvSpPr>
            <a:spLocks noGrp="1"/>
          </p:cNvSpPr>
          <p:nvPr>
            <p:ph type="dt" sz="half" idx="10"/>
          </p:nvPr>
        </p:nvSpPr>
        <p:spPr/>
        <p:txBody>
          <a:bodyPr/>
          <a:lstStyle/>
          <a:p>
            <a:fld id="{9FDC26F7-F61D-1A4C-A7DD-2F4FF0B23E50}" type="datetime1">
              <a:rPr lang="en-US" smtClean="0"/>
              <a:t>14/05/2013</a:t>
            </a:fld>
            <a:endParaRPr lang="en-US">
              <a:solidFill>
                <a:schemeClr val="tx1"/>
              </a:solidFill>
              <a:latin typeface="Wingdings" charset="2"/>
            </a:endParaRPr>
          </a:p>
        </p:txBody>
      </p:sp>
    </p:spTree>
    <p:extLst>
      <p:ext uri="{BB962C8B-B14F-4D97-AF65-F5344CB8AC3E}">
        <p14:creationId xmlns:p14="http://schemas.microsoft.com/office/powerpoint/2010/main" val="2814088753"/>
      </p:ext>
    </p:extLst>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WikiSpaces?</a:t>
            </a:r>
            <a:endParaRPr lang="en-GB" dirty="0"/>
          </a:p>
        </p:txBody>
      </p:sp>
      <p:pic>
        <p:nvPicPr>
          <p:cNvPr id="9" name="Content Placeholder 8" descr="Screen Shot 2013-05-09 at 07.15.28.png"/>
          <p:cNvPicPr>
            <a:picLocks noGrp="1" noChangeAspect="1"/>
          </p:cNvPicPr>
          <p:nvPr>
            <p:ph idx="1"/>
          </p:nvPr>
        </p:nvPicPr>
        <p:blipFill>
          <a:blip r:embed="rId2">
            <a:extLst>
              <a:ext uri="{28A0092B-C50C-407E-A947-70E740481C1C}">
                <a14:useLocalDpi xmlns:a14="http://schemas.microsoft.com/office/drawing/2010/main" val="0"/>
              </a:ext>
            </a:extLst>
          </a:blip>
          <a:srcRect t="-15557" b="-15557"/>
          <a:stretch>
            <a:fillRect/>
          </a:stretch>
        </p:blipFill>
        <p:spPr/>
      </p:pic>
    </p:spTree>
    <p:extLst>
      <p:ext uri="{BB962C8B-B14F-4D97-AF65-F5344CB8AC3E}">
        <p14:creationId xmlns:p14="http://schemas.microsoft.com/office/powerpoint/2010/main" val="8664505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Equality Act 2010</a:t>
            </a:r>
            <a:endParaRPr lang="en-GB" dirty="0"/>
          </a:p>
        </p:txBody>
      </p:sp>
      <p:pic>
        <p:nvPicPr>
          <p:cNvPr id="4" name="Content Placeholder 3" descr="Screen Shot 2013-05-13 at 20.23.07.png"/>
          <p:cNvPicPr>
            <a:picLocks noGrp="1" noChangeAspect="1"/>
          </p:cNvPicPr>
          <p:nvPr>
            <p:ph idx="1"/>
          </p:nvPr>
        </p:nvPicPr>
        <p:blipFill>
          <a:blip r:embed="rId2">
            <a:extLst>
              <a:ext uri="{28A0092B-C50C-407E-A947-70E740481C1C}">
                <a14:useLocalDpi xmlns:a14="http://schemas.microsoft.com/office/drawing/2010/main" val="0"/>
              </a:ext>
            </a:extLst>
          </a:blip>
          <a:srcRect t="7730" b="7730"/>
          <a:stretch>
            <a:fillRect/>
          </a:stretch>
        </p:blipFill>
        <p:spPr/>
      </p:pic>
    </p:spTree>
    <p:extLst>
      <p:ext uri="{BB962C8B-B14F-4D97-AF65-F5344CB8AC3E}">
        <p14:creationId xmlns:p14="http://schemas.microsoft.com/office/powerpoint/2010/main" val="22048352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t>Harassment</a:t>
            </a:r>
            <a:br>
              <a:rPr lang="en-US" sz="4000" dirty="0" smtClean="0"/>
            </a:br>
            <a:endParaRPr lang="en-GB" sz="4000" dirty="0"/>
          </a:p>
        </p:txBody>
      </p:sp>
      <p:sp>
        <p:nvSpPr>
          <p:cNvPr id="5" name="Date Placeholder 4"/>
          <p:cNvSpPr>
            <a:spLocks noGrp="1"/>
          </p:cNvSpPr>
          <p:nvPr>
            <p:ph type="dt" sz="half" idx="10"/>
          </p:nvPr>
        </p:nvSpPr>
        <p:spPr/>
        <p:txBody>
          <a:bodyPr/>
          <a:lstStyle/>
          <a:p>
            <a:fld id="{C3A0FA43-52D7-454F-8C89-ACA972BDD19E}" type="datetime1">
              <a:rPr lang="en-US" smtClean="0"/>
              <a:t>14/05/2013</a:t>
            </a:fld>
            <a:endParaRPr lang="en-US">
              <a:solidFill>
                <a:schemeClr val="tx1"/>
              </a:solidFill>
              <a:latin typeface="Wingdings" charset="2"/>
            </a:endParaRPr>
          </a:p>
        </p:txBody>
      </p:sp>
      <p:sp>
        <p:nvSpPr>
          <p:cNvPr id="9" name="Rectangle 8"/>
          <p:cNvSpPr/>
          <p:nvPr/>
        </p:nvSpPr>
        <p:spPr>
          <a:xfrm>
            <a:off x="5181600" y="5867400"/>
            <a:ext cx="396240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dirty="0" smtClean="0"/>
              <a:t>The Equality Act 2010 </a:t>
            </a:r>
            <a:endParaRPr lang="en-GB" dirty="0"/>
          </a:p>
        </p:txBody>
      </p:sp>
      <p:sp>
        <p:nvSpPr>
          <p:cNvPr id="10" name="Oval Callout 9"/>
          <p:cNvSpPr/>
          <p:nvPr/>
        </p:nvSpPr>
        <p:spPr>
          <a:xfrm>
            <a:off x="533400" y="1219200"/>
            <a:ext cx="7848600" cy="3124200"/>
          </a:xfrm>
          <a:prstGeom prst="wedgeEllipseCallout">
            <a:avLst>
              <a:gd name="adj1" fmla="val 43128"/>
              <a:gd name="adj2" fmla="val 9281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smtClean="0">
                <a:latin typeface="+mj-lt"/>
              </a:rPr>
              <a:t>unwanted conduct related to a relevant protected characteristic, which has the purpose or effect of violating an individual’s dignity or creating and </a:t>
            </a:r>
            <a:r>
              <a:rPr lang="en-GB" sz="2000" dirty="0" smtClean="0">
                <a:latin typeface="+mj-lt"/>
              </a:rPr>
              <a:t>intimidating</a:t>
            </a:r>
            <a:r>
              <a:rPr lang="en-US" sz="2000" dirty="0" smtClean="0">
                <a:latin typeface="+mj-lt"/>
              </a:rPr>
              <a:t>, hostile, degrading, humiliating or offensive environment for that individual</a:t>
            </a:r>
            <a:endParaRPr lang="en-GB" sz="2000" dirty="0">
              <a:latin typeface="+mj-lt"/>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smtClean="0"/>
              <a:t>Chartered Institute of Personnel and Development</a:t>
            </a:r>
            <a:r>
              <a:rPr lang="en-GB" sz="3600" dirty="0" smtClean="0"/>
              <a:t> </a:t>
            </a:r>
            <a:endParaRPr lang="en-GB" sz="3600" dirty="0"/>
          </a:p>
        </p:txBody>
      </p:sp>
      <p:pic>
        <p:nvPicPr>
          <p:cNvPr id="7" name="Content Placeholder 6" descr="Picture 69.png">
            <a:hlinkClick r:id="rId3"/>
          </p:cNvPr>
          <p:cNvPicPr>
            <a:picLocks noGrp="1" noChangeAspect="1"/>
          </p:cNvPicPr>
          <p:nvPr>
            <p:ph idx="1"/>
          </p:nvPr>
        </p:nvPicPr>
        <p:blipFill>
          <a:blip r:embed="rId4"/>
          <a:srcRect l="-17341" r="-17341"/>
          <a:stretch>
            <a:fillRect/>
          </a:stretch>
        </p:blipFill>
        <p:spPr/>
      </p:pic>
      <p:sp>
        <p:nvSpPr>
          <p:cNvPr id="3" name="Date Placeholder 2"/>
          <p:cNvSpPr>
            <a:spLocks noGrp="1"/>
          </p:cNvSpPr>
          <p:nvPr>
            <p:ph type="dt" sz="half" idx="10"/>
          </p:nvPr>
        </p:nvSpPr>
        <p:spPr/>
        <p:txBody>
          <a:bodyPr/>
          <a:lstStyle/>
          <a:p>
            <a:fld id="{5693C6A6-9E06-E041-B5B5-D1E253DA99CA}" type="datetime1">
              <a:rPr lang="en-US" smtClean="0"/>
              <a:t>14/05/2013</a:t>
            </a:fld>
            <a:endParaRPr lang="en-US">
              <a:solidFill>
                <a:schemeClr val="tx1"/>
              </a:solidFill>
              <a:latin typeface="Wingdings" charset="2"/>
            </a:endParaRPr>
          </a:p>
        </p:txBody>
      </p:sp>
      <p:sp>
        <p:nvSpPr>
          <p:cNvPr id="8" name="Rectangle 7">
            <a:hlinkClick r:id="rId3"/>
          </p:cNvPr>
          <p:cNvSpPr/>
          <p:nvPr/>
        </p:nvSpPr>
        <p:spPr>
          <a:xfrm>
            <a:off x="0" y="571500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dirty="0" smtClean="0"/>
              <a:t>http://</a:t>
            </a:r>
            <a:r>
              <a:rPr lang="en-US" dirty="0" err="1" smtClean="0"/>
              <a:t>www.cipd.co.uk</a:t>
            </a:r>
            <a:endParaRPr lang="en-GB"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Whistleblowers…</a:t>
            </a:r>
            <a:endParaRPr lang="en-US" dirty="0"/>
          </a:p>
        </p:txBody>
      </p:sp>
      <p:sp>
        <p:nvSpPr>
          <p:cNvPr id="4" name="Date Placeholder 3"/>
          <p:cNvSpPr>
            <a:spLocks noGrp="1"/>
          </p:cNvSpPr>
          <p:nvPr>
            <p:ph type="dt" sz="half" idx="10"/>
          </p:nvPr>
        </p:nvSpPr>
        <p:spPr/>
        <p:txBody>
          <a:bodyPr/>
          <a:lstStyle/>
          <a:p>
            <a:fld id="{BE1DA467-750F-8749-A3E4-6A18B6018209}" type="datetime1">
              <a:rPr lang="en-US" smtClean="0"/>
              <a:t>14/05/2013</a:t>
            </a:fld>
            <a:endParaRPr lang="en-US">
              <a:solidFill>
                <a:schemeClr val="tx1"/>
              </a:solidFill>
              <a:latin typeface="Wingdings" charset="2"/>
            </a:endParaRPr>
          </a:p>
        </p:txBody>
      </p:sp>
      <p:sp>
        <p:nvSpPr>
          <p:cNvPr id="12" name="Rectangle 11"/>
          <p:cNvSpPr/>
          <p:nvPr/>
        </p:nvSpPr>
        <p:spPr>
          <a:xfrm>
            <a:off x="0" y="3733800"/>
            <a:ext cx="6096000" cy="2123658"/>
          </a:xfrm>
          <a:prstGeom prst="rect">
            <a:avLst/>
          </a:prstGeom>
          <a:solidFill>
            <a:schemeClr val="tx1">
              <a:lumMod val="50000"/>
            </a:schemeClr>
          </a:solidFill>
        </p:spPr>
        <p:txBody>
          <a:bodyPr wrap="square">
            <a:spAutoFit/>
          </a:bodyPr>
          <a:lstStyle/>
          <a:p>
            <a:r>
              <a:rPr lang="en-US" sz="1200" dirty="0" err="1" smtClean="0">
                <a:solidFill>
                  <a:schemeClr val="accent3"/>
                </a:solidFill>
                <a:latin typeface="Arial"/>
              </a:rPr>
              <a:t>whistleblowing</a:t>
            </a:r>
            <a:r>
              <a:rPr lang="en-US" sz="1200" dirty="0" smtClean="0">
                <a:solidFill>
                  <a:schemeClr val="accent3"/>
                </a:solidFill>
                <a:latin typeface="Arial"/>
              </a:rPr>
              <a:t> - the disclosure to the public or to authorities, usually by an employee, of wrongdoing in a company or government department </a:t>
            </a:r>
            <a:r>
              <a:rPr lang="en-US" sz="1200" dirty="0" smtClean="0">
                <a:solidFill>
                  <a:schemeClr val="accent3"/>
                </a:solidFill>
                <a:latin typeface="Arial"/>
                <a:hlinkClick r:id="rId2"/>
              </a:rPr>
              <a:t>en.wiktionary.org/wiki/whistleblowing</a:t>
            </a:r>
            <a:r>
              <a:rPr lang="en-US" sz="1200" dirty="0" smtClean="0">
                <a:solidFill>
                  <a:schemeClr val="accent3"/>
                </a:solidFill>
                <a:latin typeface="Arial"/>
              </a:rPr>
              <a:t/>
            </a:r>
            <a:br>
              <a:rPr lang="en-US" sz="1200" dirty="0" smtClean="0">
                <a:solidFill>
                  <a:schemeClr val="accent3"/>
                </a:solidFill>
                <a:latin typeface="Arial"/>
              </a:rPr>
            </a:br>
            <a:endParaRPr lang="en-US" sz="1200" dirty="0" smtClean="0">
              <a:solidFill>
                <a:schemeClr val="accent3"/>
              </a:solidFill>
              <a:latin typeface="Arial"/>
            </a:endParaRPr>
          </a:p>
          <a:p>
            <a:r>
              <a:rPr lang="en-US" sz="1200" dirty="0" smtClean="0">
                <a:solidFill>
                  <a:schemeClr val="accent3"/>
                </a:solidFill>
                <a:latin typeface="Arial"/>
              </a:rPr>
              <a:t>whistle blower - An employee who has inside knowledge of illegal activities occurring within his or her organization and reports these to the public. </a:t>
            </a:r>
            <a:r>
              <a:rPr lang="en-US" sz="1200" dirty="0" smtClean="0">
                <a:solidFill>
                  <a:schemeClr val="accent3"/>
                </a:solidFill>
                <a:latin typeface="Arial"/>
                <a:hlinkClick r:id="rId3"/>
              </a:rPr>
              <a:t>investor.lilly.com/glossary.cfm</a:t>
            </a:r>
            <a:r>
              <a:rPr lang="en-US" sz="1200" dirty="0" smtClean="0">
                <a:solidFill>
                  <a:schemeClr val="accent3"/>
                </a:solidFill>
                <a:latin typeface="Arial"/>
              </a:rPr>
              <a:t/>
            </a:r>
            <a:br>
              <a:rPr lang="en-US" sz="1200" dirty="0" smtClean="0">
                <a:solidFill>
                  <a:schemeClr val="accent3"/>
                </a:solidFill>
                <a:latin typeface="Arial"/>
              </a:rPr>
            </a:br>
            <a:endParaRPr lang="en-US" sz="1200" dirty="0" smtClean="0">
              <a:solidFill>
                <a:schemeClr val="accent3"/>
              </a:solidFill>
              <a:latin typeface="Arial"/>
            </a:endParaRPr>
          </a:p>
          <a:p>
            <a:r>
              <a:rPr lang="en-US" sz="1200" dirty="0" smtClean="0">
                <a:solidFill>
                  <a:schemeClr val="accent3"/>
                </a:solidFill>
                <a:latin typeface="Arial"/>
              </a:rPr>
              <a:t>Any person who makes a disclosure about improper conduct by public bodies and public officers under the Whistleblowers Protection Act 2001 </a:t>
            </a:r>
            <a:r>
              <a:rPr lang="en-US" sz="1200" dirty="0" smtClean="0">
                <a:solidFill>
                  <a:schemeClr val="accent3"/>
                </a:solidFill>
                <a:latin typeface="Arial"/>
                <a:hlinkClick r:id="rId4"/>
              </a:rPr>
              <a:t>www.ombudsman.vic.gov.au/www/default.asp</a:t>
            </a:r>
            <a:endParaRPr lang="en-US" sz="1200" dirty="0" smtClean="0">
              <a:solidFill>
                <a:schemeClr val="accent3"/>
              </a:solidFill>
              <a:latin typeface="Arial"/>
            </a:endParaRPr>
          </a:p>
        </p:txBody>
      </p:sp>
      <p:sp>
        <p:nvSpPr>
          <p:cNvPr id="13" name="Rectangle 12"/>
          <p:cNvSpPr/>
          <p:nvPr/>
        </p:nvSpPr>
        <p:spPr>
          <a:xfrm>
            <a:off x="0" y="1447800"/>
            <a:ext cx="9144000" cy="2322969"/>
          </a:xfrm>
          <a:prstGeom prst="rect">
            <a:avLst/>
          </a:prstGeom>
          <a:solidFill>
            <a:schemeClr val="tx1">
              <a:lumMod val="50000"/>
            </a:schemeClr>
          </a:solidFill>
        </p:spPr>
        <p:txBody>
          <a:bodyPr wrap="square">
            <a:spAutoFit/>
          </a:bodyPr>
          <a:lstStyle/>
          <a:p>
            <a:pPr>
              <a:buNone/>
            </a:pPr>
            <a:r>
              <a:rPr lang="en-US" sz="1400" dirty="0" smtClean="0">
                <a:solidFill>
                  <a:schemeClr val="accent3"/>
                </a:solidFill>
                <a:latin typeface="Arial"/>
              </a:rPr>
              <a:t>an informant who exposes wrongdoing within an organization in the hope of stopping it; "the law gives little protection to </a:t>
            </a:r>
            <a:r>
              <a:rPr lang="en-US" sz="1400" dirty="0" smtClean="0">
                <a:solidFill>
                  <a:schemeClr val="accent3"/>
                </a:solidFill>
                <a:latin typeface="Arial"/>
                <a:hlinkClick r:id="rId5"/>
              </a:rPr>
              <a:t>… wordnetweb.princeton.edu/perl/webwn</a:t>
            </a:r>
            <a:r>
              <a:rPr lang="en-US" sz="1400" dirty="0" smtClean="0">
                <a:solidFill>
                  <a:schemeClr val="accent3"/>
                </a:solidFill>
                <a:latin typeface="Arial"/>
              </a:rPr>
              <a:t/>
            </a:r>
            <a:br>
              <a:rPr lang="en-US" sz="1400" dirty="0" smtClean="0">
                <a:solidFill>
                  <a:schemeClr val="accent3"/>
                </a:solidFill>
                <a:latin typeface="Arial"/>
              </a:rPr>
            </a:br>
            <a:endParaRPr lang="en-US" sz="1400" dirty="0" smtClean="0">
              <a:solidFill>
                <a:schemeClr val="accent3"/>
              </a:solidFill>
              <a:latin typeface="Arial"/>
            </a:endParaRPr>
          </a:p>
          <a:p>
            <a:pPr>
              <a:buNone/>
            </a:pPr>
            <a:r>
              <a:rPr lang="en-US" sz="1400" dirty="0" smtClean="0">
                <a:solidFill>
                  <a:schemeClr val="accent3"/>
                </a:solidFill>
                <a:latin typeface="Arial"/>
              </a:rPr>
              <a:t>A whistleblower is a person who alleges misconduct. More complex definitions may be used, but the issue is that the whistleblower usually faces reprisal. </a:t>
            </a:r>
            <a:r>
              <a:rPr lang="en-US" sz="1400" dirty="0" smtClean="0">
                <a:solidFill>
                  <a:schemeClr val="accent3"/>
                </a:solidFill>
                <a:latin typeface="Arial"/>
                <a:hlinkClick r:id="rId6"/>
              </a:rPr>
              <a:t>…en.wikipedia.org/wiki/Whistleblower</a:t>
            </a:r>
            <a:r>
              <a:rPr lang="en-US" sz="1400" dirty="0" smtClean="0">
                <a:solidFill>
                  <a:schemeClr val="accent3"/>
                </a:solidFill>
                <a:latin typeface="Arial"/>
              </a:rPr>
              <a:t/>
            </a:r>
            <a:br>
              <a:rPr lang="en-US" sz="1400" dirty="0" smtClean="0">
                <a:solidFill>
                  <a:schemeClr val="accent3"/>
                </a:solidFill>
                <a:latin typeface="Arial"/>
              </a:rPr>
            </a:br>
            <a:endParaRPr lang="en-US" sz="1400" dirty="0" smtClean="0">
              <a:solidFill>
                <a:schemeClr val="accent3"/>
              </a:solidFill>
              <a:latin typeface="Arial"/>
            </a:endParaRPr>
          </a:p>
          <a:p>
            <a:pPr>
              <a:buNone/>
            </a:pPr>
            <a:r>
              <a:rPr lang="en-US" sz="1400" dirty="0" smtClean="0">
                <a:solidFill>
                  <a:schemeClr val="accent3"/>
                </a:solidFill>
                <a:latin typeface="Arial"/>
              </a:rPr>
              <a:t>whistle-blower - One who reports a problem or violation to the authorities; especially, an employee or former employee who reports a violation by an employer</a:t>
            </a:r>
            <a:br>
              <a:rPr lang="en-US" sz="1400" dirty="0" smtClean="0">
                <a:solidFill>
                  <a:schemeClr val="accent3"/>
                </a:solidFill>
                <a:latin typeface="Arial"/>
              </a:rPr>
            </a:br>
            <a:r>
              <a:rPr lang="en-US" sz="1400" dirty="0" smtClean="0">
                <a:solidFill>
                  <a:schemeClr val="accent3"/>
                </a:solidFill>
                <a:latin typeface="Arial"/>
                <a:hlinkClick r:id="rId7"/>
              </a:rPr>
              <a:t>en.wiktionary.org/wiki/whistle-blower</a:t>
            </a:r>
            <a:endParaRPr lang="en-US" sz="1400" dirty="0" smtClean="0">
              <a:solidFill>
                <a:schemeClr val="accent3"/>
              </a:solidFill>
              <a:latin typeface="Arial"/>
            </a:endParaRPr>
          </a:p>
          <a:p>
            <a:pPr>
              <a:buNone/>
            </a:pPr>
            <a:endParaRPr lang="en-US" sz="1400" dirty="0">
              <a:solidFill>
                <a:schemeClr val="accent3"/>
              </a:solidFill>
              <a:latin typeface="Arial"/>
            </a:endParaRPr>
          </a:p>
        </p:txBody>
      </p:sp>
      <p:pic>
        <p:nvPicPr>
          <p:cNvPr id="11" name="Picture 10" descr="whistele_1243588c.jpg"/>
          <p:cNvPicPr>
            <a:picLocks noChangeAspect="1"/>
          </p:cNvPicPr>
          <p:nvPr/>
        </p:nvPicPr>
        <p:blipFill>
          <a:blip r:embed="rId8"/>
          <a:stretch>
            <a:fillRect/>
          </a:stretch>
        </p:blipFill>
        <p:spPr>
          <a:xfrm>
            <a:off x="6060721" y="3429000"/>
            <a:ext cx="3083279" cy="1981200"/>
          </a:xfrm>
          <a:prstGeom prst="rect">
            <a:avLst/>
          </a:prstGeom>
        </p:spPr>
      </p:pic>
      <p:sp>
        <p:nvSpPr>
          <p:cNvPr id="8" name="Rectangle 7"/>
          <p:cNvSpPr/>
          <p:nvPr/>
        </p:nvSpPr>
        <p:spPr>
          <a:xfrm>
            <a:off x="6019800" y="5257800"/>
            <a:ext cx="3124200" cy="609600"/>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Whistleblowing rights</a:t>
            </a:r>
            <a:endParaRPr lang="en-US" dirty="0"/>
          </a:p>
        </p:txBody>
      </p:sp>
      <p:sp>
        <p:nvSpPr>
          <p:cNvPr id="3" name="Date Placeholder 2"/>
          <p:cNvSpPr>
            <a:spLocks noGrp="1"/>
          </p:cNvSpPr>
          <p:nvPr>
            <p:ph type="dt" sz="half" idx="10"/>
          </p:nvPr>
        </p:nvSpPr>
        <p:spPr/>
        <p:txBody>
          <a:bodyPr/>
          <a:lstStyle/>
          <a:p>
            <a:fld id="{85302366-1CF5-4A4C-BE9D-1084F3DB2CF6}" type="datetime1">
              <a:rPr lang="en-US" smtClean="0"/>
              <a:t>14/05/2013</a:t>
            </a:fld>
            <a:endParaRPr lang="en-US">
              <a:solidFill>
                <a:schemeClr val="tx1"/>
              </a:solidFill>
              <a:latin typeface="Wingdings" charset="2"/>
            </a:endParaRPr>
          </a:p>
        </p:txBody>
      </p:sp>
      <p:sp>
        <p:nvSpPr>
          <p:cNvPr id="6" name="Rectangle 5">
            <a:hlinkClick r:id="rId3"/>
          </p:cNvPr>
          <p:cNvSpPr/>
          <p:nvPr/>
        </p:nvSpPr>
        <p:spPr>
          <a:xfrm>
            <a:off x="0" y="5638800"/>
            <a:ext cx="9144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dirty="0"/>
              <a:t>http://</a:t>
            </a:r>
            <a:r>
              <a:rPr lang="en-US" dirty="0" err="1"/>
              <a:t>www.pcaw.org.uk</a:t>
            </a:r>
            <a:endParaRPr lang="en-US" sz="1800" dirty="0"/>
          </a:p>
        </p:txBody>
      </p:sp>
      <p:pic>
        <p:nvPicPr>
          <p:cNvPr id="7" name="Picture 6" descr="Screen Shot 2013-05-14 at 10.18.30.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50" y="1425388"/>
            <a:ext cx="6445250" cy="4052597"/>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Interest Disclosure Act 1998</a:t>
            </a:r>
            <a:endParaRPr lang="en-GB" dirty="0"/>
          </a:p>
        </p:txBody>
      </p:sp>
      <p:pic>
        <p:nvPicPr>
          <p:cNvPr id="6" name="Content Placeholder 5" descr="Picture 71.png">
            <a:hlinkClick r:id="rId2"/>
          </p:cNvPr>
          <p:cNvPicPr>
            <a:picLocks noGrp="1" noChangeAspect="1"/>
          </p:cNvPicPr>
          <p:nvPr>
            <p:ph idx="1"/>
          </p:nvPr>
        </p:nvPicPr>
        <p:blipFill>
          <a:blip r:embed="rId3"/>
          <a:srcRect l="-11816" r="-11816"/>
          <a:stretch>
            <a:fillRect/>
          </a:stretch>
        </p:blipFill>
        <p:spPr/>
      </p:pic>
      <p:sp>
        <p:nvSpPr>
          <p:cNvPr id="4" name="Date Placeholder 3"/>
          <p:cNvSpPr>
            <a:spLocks noGrp="1"/>
          </p:cNvSpPr>
          <p:nvPr>
            <p:ph type="dt" sz="half" idx="10"/>
          </p:nvPr>
        </p:nvSpPr>
        <p:spPr/>
        <p:txBody>
          <a:bodyPr/>
          <a:lstStyle/>
          <a:p>
            <a:fld id="{0FC1CDEF-2A90-8D49-8641-0969AE49FAD3}" type="datetime1">
              <a:rPr lang="en-US" smtClean="0"/>
              <a:t>14/05/2013</a:t>
            </a:fld>
            <a:endParaRPr lang="en-US">
              <a:solidFill>
                <a:schemeClr val="tx1"/>
              </a:solidFill>
              <a:latin typeface="Wingdings" charset="2"/>
            </a:endParaRPr>
          </a:p>
        </p:txBody>
      </p:sp>
      <p:sp>
        <p:nvSpPr>
          <p:cNvPr id="7" name="Rectangle 6">
            <a:hlinkClick r:id="rId2"/>
          </p:cNvPr>
          <p:cNvSpPr/>
          <p:nvPr/>
        </p:nvSpPr>
        <p:spPr>
          <a:xfrm>
            <a:off x="0" y="579120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dirty="0" smtClean="0"/>
              <a:t>http://www.legislation.gov.uk/ukpga/1998/23/contents</a:t>
            </a:r>
            <a:endParaRPr lang="en-GB"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Agencies and interest groups</a:t>
            </a:r>
            <a:endParaRPr lang="en-GB" dirty="0"/>
          </a:p>
        </p:txBody>
      </p:sp>
      <p:sp>
        <p:nvSpPr>
          <p:cNvPr id="6" name="Text Placeholder 5"/>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fld id="{0CB72272-D3B7-B54B-9CDE-620FC2842A53}"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Such as…</a:t>
            </a:r>
            <a:endParaRPr lang="en-GB" dirty="0"/>
          </a:p>
        </p:txBody>
      </p:sp>
      <p:sp>
        <p:nvSpPr>
          <p:cNvPr id="7" name="Content Placeholder 6"/>
          <p:cNvSpPr>
            <a:spLocks noGrp="1"/>
          </p:cNvSpPr>
          <p:nvPr>
            <p:ph idx="1"/>
          </p:nvPr>
        </p:nvSpPr>
        <p:spPr/>
        <p:txBody>
          <a:bodyPr>
            <a:normAutofit fontScale="85000" lnSpcReduction="20000"/>
          </a:bodyPr>
          <a:lstStyle/>
          <a:p>
            <a:r>
              <a:rPr lang="en-GB" dirty="0" smtClean="0"/>
              <a:t>Government agencies</a:t>
            </a:r>
          </a:p>
          <a:p>
            <a:r>
              <a:rPr lang="en-GB" dirty="0" smtClean="0"/>
              <a:t>Charities and action groups</a:t>
            </a:r>
          </a:p>
          <a:p>
            <a:r>
              <a:rPr lang="en-GB" dirty="0" smtClean="0"/>
              <a:t>Professional bodies</a:t>
            </a:r>
          </a:p>
          <a:p>
            <a:r>
              <a:rPr lang="en-GB" dirty="0" smtClean="0"/>
              <a:t>Trades Unions</a:t>
            </a:r>
          </a:p>
          <a:p>
            <a:endParaRPr lang="en-GB" dirty="0" smtClean="0"/>
          </a:p>
          <a:p>
            <a:r>
              <a:rPr lang="en-GB" dirty="0" smtClean="0"/>
              <a:t>The next few slides give some examples, you need to familiarise yourself with these sources</a:t>
            </a:r>
          </a:p>
          <a:p>
            <a:r>
              <a:rPr lang="en-GB" dirty="0" smtClean="0"/>
              <a:t>Opportunities</a:t>
            </a:r>
          </a:p>
          <a:p>
            <a:pPr lvl="1"/>
            <a:r>
              <a:rPr lang="en-GB" dirty="0" smtClean="0"/>
              <a:t>Revision for the stage test</a:t>
            </a:r>
          </a:p>
          <a:p>
            <a:pPr lvl="1"/>
            <a:r>
              <a:rPr lang="en-GB" dirty="0" smtClean="0"/>
              <a:t>Preparation for the case study</a:t>
            </a:r>
            <a:endParaRPr lang="en-GB" dirty="0"/>
          </a:p>
        </p:txBody>
      </p:sp>
      <p:sp>
        <p:nvSpPr>
          <p:cNvPr id="4" name="Date Placeholder 3"/>
          <p:cNvSpPr>
            <a:spLocks noGrp="1"/>
          </p:cNvSpPr>
          <p:nvPr>
            <p:ph type="dt" sz="half" idx="10"/>
          </p:nvPr>
        </p:nvSpPr>
        <p:spPr/>
        <p:txBody>
          <a:bodyPr/>
          <a:lstStyle/>
          <a:p>
            <a:fld id="{BACD3290-1EC0-3949-9E5F-751DF552247F}"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Employment Tribunals</a:t>
            </a:r>
            <a:endParaRPr lang="en-GB" dirty="0"/>
          </a:p>
        </p:txBody>
      </p:sp>
      <p:sp>
        <p:nvSpPr>
          <p:cNvPr id="4" name="Date Placeholder 3"/>
          <p:cNvSpPr>
            <a:spLocks noGrp="1"/>
          </p:cNvSpPr>
          <p:nvPr>
            <p:ph type="dt" sz="half" idx="10"/>
          </p:nvPr>
        </p:nvSpPr>
        <p:spPr/>
        <p:txBody>
          <a:bodyPr/>
          <a:lstStyle/>
          <a:p>
            <a:fld id="{12418AA3-662A-A54A-857D-2ABE700D8553}" type="datetime1">
              <a:rPr lang="en-US" smtClean="0"/>
              <a:t>14/05/2013</a:t>
            </a:fld>
            <a:endParaRPr lang="en-US">
              <a:solidFill>
                <a:schemeClr val="tx1"/>
              </a:solidFill>
              <a:latin typeface="Wingdings" charset="2"/>
            </a:endParaRPr>
          </a:p>
        </p:txBody>
      </p:sp>
      <p:sp>
        <p:nvSpPr>
          <p:cNvPr id="7" name="Rectangle 6">
            <a:hlinkClick r:id="rId2"/>
          </p:cNvPr>
          <p:cNvSpPr/>
          <p:nvPr/>
        </p:nvSpPr>
        <p:spPr>
          <a:xfrm>
            <a:off x="0" y="579120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dirty="0" smtClean="0"/>
              <a:t>http://</a:t>
            </a:r>
            <a:r>
              <a:rPr lang="en-US" dirty="0" err="1" smtClean="0"/>
              <a:t>www.employmenttribunals.gov.uk</a:t>
            </a:r>
            <a:r>
              <a:rPr lang="en-US" dirty="0" smtClean="0"/>
              <a:t>/</a:t>
            </a:r>
            <a:endParaRPr lang="en-GB" dirty="0"/>
          </a:p>
        </p:txBody>
      </p:sp>
      <p:pic>
        <p:nvPicPr>
          <p:cNvPr id="8" name="Content Placeholder 7" descr="Screen Shot 2013-05-14 at 10.22.38.png"/>
          <p:cNvPicPr>
            <a:picLocks noGrp="1" noChangeAspect="1"/>
          </p:cNvPicPr>
          <p:nvPr>
            <p:ph idx="1"/>
          </p:nvPr>
        </p:nvPicPr>
        <p:blipFill>
          <a:blip r:embed="rId3">
            <a:extLst>
              <a:ext uri="{28A0092B-C50C-407E-A947-70E740481C1C}">
                <a14:useLocalDpi xmlns:a14="http://schemas.microsoft.com/office/drawing/2010/main" val="0"/>
              </a:ext>
            </a:extLst>
          </a:blip>
          <a:srcRect l="-5295" r="-5295"/>
          <a:stretch>
            <a:fillRect/>
          </a:stretch>
        </p:blipFill>
        <p:spPr>
          <a:xfrm>
            <a:off x="779463" y="1582270"/>
            <a:ext cx="7583487" cy="4208930"/>
          </a:xfr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Tribunals can consider….</a:t>
            </a:r>
            <a:endParaRPr lang="en-GB" dirty="0"/>
          </a:p>
        </p:txBody>
      </p:sp>
      <p:graphicFrame>
        <p:nvGraphicFramePr>
          <p:cNvPr id="6" name="Content Placeholder 5"/>
          <p:cNvGraphicFramePr>
            <a:graphicFrameLocks noGrp="1"/>
          </p:cNvGraphicFramePr>
          <p:nvPr>
            <p:ph idx="1"/>
          </p:nvPr>
        </p:nvGraphicFramePr>
        <p:xfrm>
          <a:off x="549275" y="1600200"/>
          <a:ext cx="8042276" cy="4450080"/>
        </p:xfrm>
        <a:graphic>
          <a:graphicData uri="http://schemas.openxmlformats.org/drawingml/2006/table">
            <a:tbl>
              <a:tblPr firstRow="1" bandRow="1">
                <a:tableStyleId>{5C22544A-7EE6-4342-B048-85BDC9FD1C3A}</a:tableStyleId>
              </a:tblPr>
              <a:tblGrid>
                <a:gridCol w="4021138"/>
                <a:gridCol w="4021138"/>
              </a:tblGrid>
              <a:tr h="370840">
                <a:tc>
                  <a:txBody>
                    <a:bodyPr/>
                    <a:lstStyle/>
                    <a:p>
                      <a:pPr algn="ctr">
                        <a:spcAft>
                          <a:spcPts val="0"/>
                        </a:spcAft>
                      </a:pPr>
                      <a:endParaRPr lang="en-GB" sz="1000" dirty="0">
                        <a:latin typeface="Times New Roman"/>
                        <a:ea typeface="Cambria"/>
                        <a:cs typeface="Times New Roman"/>
                      </a:endParaRPr>
                    </a:p>
                  </a:txBody>
                  <a:tcPr marL="9184" marR="9184" marT="9525" marB="9525" anchor="ctr"/>
                </a:tc>
                <a:tc>
                  <a:txBody>
                    <a:bodyPr/>
                    <a:lstStyle/>
                    <a:p>
                      <a:pPr>
                        <a:spcAft>
                          <a:spcPts val="0"/>
                        </a:spcAft>
                      </a:pPr>
                      <a:endParaRPr lang="en-GB" sz="1000" dirty="0">
                        <a:latin typeface="Times New Roman"/>
                        <a:ea typeface="Cambria"/>
                        <a:cs typeface="Times New Roman"/>
                      </a:endParaRPr>
                    </a:p>
                  </a:txBody>
                  <a:tcPr marL="9184" marR="9184" marT="9525" marB="9525" anchor="ctr"/>
                </a:tc>
              </a:tr>
              <a:tr h="370840">
                <a:tc>
                  <a:txBody>
                    <a:bodyPr/>
                    <a:lstStyle/>
                    <a:p>
                      <a:pPr algn="ctr">
                        <a:spcAft>
                          <a:spcPts val="0"/>
                        </a:spcAft>
                      </a:pPr>
                      <a:r>
                        <a:rPr lang="en-GB" sz="1000" b="1" dirty="0">
                          <a:latin typeface="Arial"/>
                          <a:ea typeface="Cambria"/>
                          <a:cs typeface="Arial"/>
                        </a:rPr>
                        <a:t>CEC 1975</a:t>
                      </a:r>
                      <a:endParaRPr lang="en-GB" sz="1000" dirty="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Colleges of Education (Compensation) Regulations 1975 </a:t>
                      </a:r>
                    </a:p>
                  </a:txBody>
                  <a:tcPr marL="9184" marR="9184" marT="9525" marB="9525" anchor="ctr"/>
                </a:tc>
              </a:tr>
              <a:tr h="370840">
                <a:tc>
                  <a:txBody>
                    <a:bodyPr/>
                    <a:lstStyle/>
                    <a:p>
                      <a:pPr algn="ctr">
                        <a:spcAft>
                          <a:spcPts val="0"/>
                        </a:spcAft>
                      </a:pPr>
                      <a:r>
                        <a:rPr lang="en-GB" sz="1000" b="1" dirty="0">
                          <a:latin typeface="Arial"/>
                          <a:ea typeface="Cambria"/>
                          <a:cs typeface="Arial"/>
                        </a:rPr>
                        <a:t>COMAH 1999</a:t>
                      </a:r>
                      <a:endParaRPr lang="en-GB" sz="1000" dirty="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Control of Major Accident Hazards Regulations 1999 </a:t>
                      </a:r>
                    </a:p>
                  </a:txBody>
                  <a:tcPr marL="9184" marR="9184" marT="9525" marB="9525" anchor="ctr"/>
                </a:tc>
              </a:tr>
              <a:tr h="370840">
                <a:tc>
                  <a:txBody>
                    <a:bodyPr/>
                    <a:lstStyle/>
                    <a:p>
                      <a:pPr algn="ctr">
                        <a:spcAft>
                          <a:spcPts val="0"/>
                        </a:spcAft>
                      </a:pPr>
                      <a:r>
                        <a:rPr lang="en-GB" sz="1000" b="1" dirty="0">
                          <a:latin typeface="Arial"/>
                          <a:ea typeface="Cambria"/>
                          <a:cs typeface="Arial"/>
                        </a:rPr>
                        <a:t>DCOA 1994</a:t>
                      </a:r>
                      <a:endParaRPr lang="en-GB" sz="1000" dirty="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Deregulation and Contracting Out Act 1994 </a:t>
                      </a:r>
                    </a:p>
                  </a:txBody>
                  <a:tcPr marL="9184" marR="9184" marT="9525" marB="9525" anchor="ctr"/>
                </a:tc>
              </a:tr>
              <a:tr h="370840">
                <a:tc>
                  <a:txBody>
                    <a:bodyPr/>
                    <a:lstStyle/>
                    <a:p>
                      <a:pPr algn="ctr">
                        <a:spcAft>
                          <a:spcPts val="0"/>
                        </a:spcAft>
                      </a:pPr>
                      <a:r>
                        <a:rPr lang="en-GB" sz="1000" b="1" dirty="0">
                          <a:latin typeface="Arial"/>
                          <a:ea typeface="Cambria"/>
                          <a:cs typeface="Arial"/>
                        </a:rPr>
                        <a:t>DDA 1995</a:t>
                      </a:r>
                      <a:endParaRPr lang="en-GB" sz="1000" dirty="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Disability Discrimination Act 1995 </a:t>
                      </a:r>
                    </a:p>
                  </a:txBody>
                  <a:tcPr marL="9184" marR="9184" marT="9525" marB="9525" anchor="ctr"/>
                </a:tc>
              </a:tr>
              <a:tr h="370840">
                <a:tc>
                  <a:txBody>
                    <a:bodyPr/>
                    <a:lstStyle/>
                    <a:p>
                      <a:pPr algn="ctr">
                        <a:spcAft>
                          <a:spcPts val="0"/>
                        </a:spcAft>
                      </a:pPr>
                      <a:r>
                        <a:rPr lang="en-GB" sz="1000" b="1">
                          <a:latin typeface="Arial"/>
                          <a:ea typeface="Cambria"/>
                          <a:cs typeface="Arial"/>
                        </a:rPr>
                        <a:t>DRC 1999</a:t>
                      </a:r>
                      <a:endParaRPr lang="en-GB" sz="100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Disability Rights Commission Act 1999 </a:t>
                      </a:r>
                    </a:p>
                  </a:txBody>
                  <a:tcPr marL="9184" marR="9184" marT="9525" marB="9525" anchor="ctr"/>
                </a:tc>
              </a:tr>
              <a:tr h="370840">
                <a:tc>
                  <a:txBody>
                    <a:bodyPr/>
                    <a:lstStyle/>
                    <a:p>
                      <a:pPr algn="ctr">
                        <a:spcAft>
                          <a:spcPts val="0"/>
                        </a:spcAft>
                      </a:pPr>
                      <a:r>
                        <a:rPr lang="en-GB" sz="1000" b="1" dirty="0" err="1">
                          <a:latin typeface="Arial"/>
                          <a:ea typeface="Cambria"/>
                          <a:cs typeface="Arial"/>
                        </a:rPr>
                        <a:t>EE(Age</a:t>
                      </a:r>
                      <a:r>
                        <a:rPr lang="en-GB" sz="1000" b="1" dirty="0">
                          <a:latin typeface="Arial"/>
                          <a:ea typeface="Cambria"/>
                          <a:cs typeface="Arial"/>
                        </a:rPr>
                        <a:t>) </a:t>
                      </a:r>
                      <a:r>
                        <a:rPr lang="en-GB" sz="1000" b="1" dirty="0" err="1">
                          <a:latin typeface="Arial"/>
                          <a:ea typeface="Cambria"/>
                          <a:cs typeface="Arial"/>
                        </a:rPr>
                        <a:t>Regs</a:t>
                      </a:r>
                      <a:r>
                        <a:rPr lang="en-GB" sz="1000" b="1" dirty="0">
                          <a:latin typeface="Arial"/>
                          <a:ea typeface="Cambria"/>
                          <a:cs typeface="Arial"/>
                        </a:rPr>
                        <a:t> 2006</a:t>
                      </a:r>
                      <a:endParaRPr lang="en-GB" sz="1000" dirty="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Employment Equality (Age) Regulations 2006</a:t>
                      </a:r>
                    </a:p>
                  </a:txBody>
                  <a:tcPr marL="9184" marR="9184" marT="9525" marB="9525" anchor="ctr"/>
                </a:tc>
              </a:tr>
              <a:tr h="370840">
                <a:tc>
                  <a:txBody>
                    <a:bodyPr/>
                    <a:lstStyle/>
                    <a:p>
                      <a:pPr algn="ctr">
                        <a:spcAft>
                          <a:spcPts val="0"/>
                        </a:spcAft>
                      </a:pPr>
                      <a:r>
                        <a:rPr lang="en-GB" sz="1000" b="1" dirty="0">
                          <a:latin typeface="Arial"/>
                          <a:ea typeface="Cambria"/>
                          <a:cs typeface="Arial"/>
                        </a:rPr>
                        <a:t>EE (Religion or Belief) </a:t>
                      </a:r>
                      <a:r>
                        <a:rPr lang="en-GB" sz="1000" b="1" dirty="0" err="1">
                          <a:latin typeface="Arial"/>
                          <a:ea typeface="Cambria"/>
                          <a:cs typeface="Arial"/>
                        </a:rPr>
                        <a:t>Regs</a:t>
                      </a:r>
                      <a:r>
                        <a:rPr lang="en-GB" sz="1000" b="1" dirty="0">
                          <a:latin typeface="Arial"/>
                          <a:ea typeface="Cambria"/>
                          <a:cs typeface="Arial"/>
                        </a:rPr>
                        <a:t> 2003</a:t>
                      </a:r>
                      <a:endParaRPr lang="en-GB" sz="1000" dirty="0">
                        <a:latin typeface="Arial"/>
                        <a:ea typeface="Cambria"/>
                        <a:cs typeface="Arial"/>
                      </a:endParaRPr>
                    </a:p>
                  </a:txBody>
                  <a:tcPr marL="9184" marR="9184" marT="9525" marB="9525" anchor="ctr"/>
                </a:tc>
                <a:tc>
                  <a:txBody>
                    <a:bodyPr/>
                    <a:lstStyle/>
                    <a:p>
                      <a:pPr>
                        <a:spcAft>
                          <a:spcPts val="0"/>
                        </a:spcAft>
                      </a:pPr>
                      <a:r>
                        <a:rPr lang="en-GB" sz="1000">
                          <a:latin typeface="Arial"/>
                          <a:ea typeface="Cambria"/>
                          <a:cs typeface="Arial"/>
                        </a:rPr>
                        <a:t>Employment Equality (Religion or Belief) Regulations 2003 </a:t>
                      </a:r>
                    </a:p>
                  </a:txBody>
                  <a:tcPr marL="9184" marR="9184" marT="9525" marB="9525" anchor="ctr"/>
                </a:tc>
              </a:tr>
              <a:tr h="370840">
                <a:tc>
                  <a:txBody>
                    <a:bodyPr/>
                    <a:lstStyle/>
                    <a:p>
                      <a:pPr algn="ctr">
                        <a:spcAft>
                          <a:spcPts val="0"/>
                        </a:spcAft>
                      </a:pPr>
                      <a:r>
                        <a:rPr lang="en-GB" sz="1000" b="1">
                          <a:latin typeface="Arial"/>
                          <a:ea typeface="Cambria"/>
                          <a:cs typeface="Arial"/>
                        </a:rPr>
                        <a:t>EE (Sexual Orientation) Regs 2003</a:t>
                      </a:r>
                      <a:endParaRPr lang="en-GB" sz="100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Employment Equality (Sexual Orientation) Regulations 2003 </a:t>
                      </a:r>
                    </a:p>
                  </a:txBody>
                  <a:tcPr marL="9184" marR="9184" marT="9525" marB="9525" anchor="ctr"/>
                </a:tc>
              </a:tr>
              <a:tr h="370840">
                <a:tc>
                  <a:txBody>
                    <a:bodyPr/>
                    <a:lstStyle/>
                    <a:p>
                      <a:pPr algn="ctr">
                        <a:spcAft>
                          <a:spcPts val="0"/>
                        </a:spcAft>
                      </a:pPr>
                      <a:r>
                        <a:rPr lang="en-GB" sz="1000" b="1">
                          <a:latin typeface="Arial"/>
                          <a:ea typeface="Cambria"/>
                          <a:cs typeface="Arial"/>
                        </a:rPr>
                        <a:t>EPA 1970</a:t>
                      </a:r>
                      <a:endParaRPr lang="en-GB" sz="100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Equal Pay Act 1970</a:t>
                      </a:r>
                    </a:p>
                  </a:txBody>
                  <a:tcPr marL="9184" marR="9184" marT="9525" marB="9525" anchor="ctr"/>
                </a:tc>
              </a:tr>
              <a:tr h="370840">
                <a:tc>
                  <a:txBody>
                    <a:bodyPr/>
                    <a:lstStyle/>
                    <a:p>
                      <a:pPr algn="ctr">
                        <a:spcAft>
                          <a:spcPts val="0"/>
                        </a:spcAft>
                      </a:pPr>
                      <a:r>
                        <a:rPr lang="en-GB" sz="1000" b="1">
                          <a:latin typeface="Arial"/>
                          <a:ea typeface="Cambria"/>
                          <a:cs typeface="Arial"/>
                        </a:rPr>
                        <a:t>ERA 1996</a:t>
                      </a:r>
                      <a:endParaRPr lang="en-GB" sz="100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Employment Rights Act 1996 </a:t>
                      </a:r>
                    </a:p>
                  </a:txBody>
                  <a:tcPr marL="9184" marR="9184" marT="9525" marB="9525" anchor="ctr"/>
                </a:tc>
              </a:tr>
              <a:tr h="370840">
                <a:tc>
                  <a:txBody>
                    <a:bodyPr/>
                    <a:lstStyle/>
                    <a:p>
                      <a:pPr algn="ctr">
                        <a:spcAft>
                          <a:spcPts val="0"/>
                        </a:spcAft>
                      </a:pPr>
                      <a:r>
                        <a:rPr lang="en-GB" sz="1000" b="1" dirty="0">
                          <a:latin typeface="Arial"/>
                          <a:ea typeface="Cambria"/>
                          <a:cs typeface="Arial"/>
                        </a:rPr>
                        <a:t>ERelA1999</a:t>
                      </a:r>
                      <a:endParaRPr lang="en-GB" sz="1000" dirty="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Employment Relations Act 1999 </a:t>
                      </a:r>
                    </a:p>
                  </a:txBody>
                  <a:tcPr marL="9184" marR="9184" marT="9525" marB="9525" anchor="ctr"/>
                </a:tc>
              </a:tr>
            </a:tbl>
          </a:graphicData>
        </a:graphic>
      </p:graphicFrame>
      <p:sp>
        <p:nvSpPr>
          <p:cNvPr id="4" name="Date Placeholder 3"/>
          <p:cNvSpPr>
            <a:spLocks noGrp="1"/>
          </p:cNvSpPr>
          <p:nvPr>
            <p:ph type="dt" sz="half" idx="10"/>
          </p:nvPr>
        </p:nvSpPr>
        <p:spPr/>
        <p:txBody>
          <a:bodyPr/>
          <a:lstStyle/>
          <a:p>
            <a:fld id="{F20620D2-97C5-4149-B20A-C9E3FB6A27C9}"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GoogleDocs?</a:t>
            </a:r>
            <a:endParaRPr lang="en-GB" dirty="0"/>
          </a:p>
        </p:txBody>
      </p:sp>
      <p:pic>
        <p:nvPicPr>
          <p:cNvPr id="4" name="Content Placeholder 3" descr="Screen Shot 2013-05-09 at 07.17.22.png"/>
          <p:cNvPicPr>
            <a:picLocks noGrp="1" noChangeAspect="1"/>
          </p:cNvPicPr>
          <p:nvPr>
            <p:ph idx="1"/>
          </p:nvPr>
        </p:nvPicPr>
        <p:blipFill>
          <a:blip r:embed="rId2">
            <a:extLst>
              <a:ext uri="{28A0092B-C50C-407E-A947-70E740481C1C}">
                <a14:useLocalDpi xmlns:a14="http://schemas.microsoft.com/office/drawing/2010/main" val="0"/>
              </a:ext>
            </a:extLst>
          </a:blip>
          <a:srcRect l="-11625" r="-11625"/>
          <a:stretch>
            <a:fillRect/>
          </a:stretch>
        </p:blipFill>
        <p:spPr/>
      </p:pic>
    </p:spTree>
    <p:extLst>
      <p:ext uri="{BB962C8B-B14F-4D97-AF65-F5344CB8AC3E}">
        <p14:creationId xmlns:p14="http://schemas.microsoft.com/office/powerpoint/2010/main" val="11502938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Tribunals can consider….</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8221641"/>
              </p:ext>
            </p:extLst>
          </p:nvPr>
        </p:nvGraphicFramePr>
        <p:xfrm>
          <a:off x="549275" y="1616075"/>
          <a:ext cx="8042276" cy="4726940"/>
        </p:xfrm>
        <a:graphic>
          <a:graphicData uri="http://schemas.openxmlformats.org/drawingml/2006/table">
            <a:tbl>
              <a:tblPr firstRow="1" bandRow="1">
                <a:tableStyleId>{5C22544A-7EE6-4342-B048-85BDC9FD1C3A}</a:tableStyleId>
              </a:tblPr>
              <a:tblGrid>
                <a:gridCol w="4021138"/>
                <a:gridCol w="4021138"/>
              </a:tblGrid>
              <a:tr h="370840">
                <a:tc>
                  <a:txBody>
                    <a:bodyPr/>
                    <a:lstStyle/>
                    <a:p>
                      <a:pPr algn="ctr">
                        <a:spcAft>
                          <a:spcPts val="0"/>
                        </a:spcAft>
                      </a:pPr>
                      <a:endParaRPr lang="en-GB" sz="1000" dirty="0">
                        <a:latin typeface="Times New Roman"/>
                        <a:ea typeface="Cambria"/>
                        <a:cs typeface="Times New Roman"/>
                      </a:endParaRPr>
                    </a:p>
                  </a:txBody>
                  <a:tcPr marL="9184" marR="9184" marT="9525" marB="9525" anchor="ctr"/>
                </a:tc>
                <a:tc>
                  <a:txBody>
                    <a:bodyPr/>
                    <a:lstStyle/>
                    <a:p>
                      <a:pPr>
                        <a:spcAft>
                          <a:spcPts val="0"/>
                        </a:spcAft>
                      </a:pPr>
                      <a:endParaRPr lang="en-GB" sz="1000" dirty="0">
                        <a:latin typeface="Times New Roman"/>
                        <a:ea typeface="Cambria"/>
                        <a:cs typeface="Times New Roman"/>
                      </a:endParaRPr>
                    </a:p>
                  </a:txBody>
                  <a:tcPr marL="9184" marR="9184" marT="9525" marB="9525" anchor="ctr"/>
                </a:tc>
              </a:tr>
              <a:tr h="370840">
                <a:tc>
                  <a:txBody>
                    <a:bodyPr/>
                    <a:lstStyle/>
                    <a:p>
                      <a:pPr algn="ctr">
                        <a:spcAft>
                          <a:spcPts val="0"/>
                        </a:spcAft>
                      </a:pPr>
                      <a:r>
                        <a:rPr lang="en-GB" sz="1000" b="1" dirty="0">
                          <a:latin typeface="Arial"/>
                          <a:ea typeface="Cambria"/>
                          <a:cs typeface="Arial"/>
                        </a:rPr>
                        <a:t>ETA 1996</a:t>
                      </a:r>
                      <a:endParaRPr lang="en-GB" sz="1000" dirty="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Employment (Industrial) Tribunals Act 1996 </a:t>
                      </a:r>
                    </a:p>
                  </a:txBody>
                  <a:tcPr marL="9184" marR="9184" marT="9525" marB="9525" anchor="ctr"/>
                </a:tc>
              </a:tr>
              <a:tr h="370840">
                <a:tc>
                  <a:txBody>
                    <a:bodyPr/>
                    <a:lstStyle/>
                    <a:p>
                      <a:pPr algn="ctr">
                        <a:spcAft>
                          <a:spcPts val="0"/>
                        </a:spcAft>
                      </a:pPr>
                      <a:r>
                        <a:rPr lang="en-GB" sz="1000" b="1" dirty="0">
                          <a:latin typeface="Arial"/>
                          <a:ea typeface="Cambria"/>
                          <a:cs typeface="Arial"/>
                        </a:rPr>
                        <a:t>FTE 2002</a:t>
                      </a:r>
                      <a:endParaRPr lang="en-GB" sz="1000" dirty="0">
                        <a:latin typeface="Arial"/>
                        <a:ea typeface="Cambria"/>
                        <a:cs typeface="Arial"/>
                      </a:endParaRPr>
                    </a:p>
                  </a:txBody>
                  <a:tcPr marL="9184" marR="9184" marT="9525" marB="9525" anchor="ctr"/>
                </a:tc>
                <a:tc>
                  <a:txBody>
                    <a:bodyPr/>
                    <a:lstStyle/>
                    <a:p>
                      <a:pPr>
                        <a:spcAft>
                          <a:spcPts val="0"/>
                        </a:spcAft>
                      </a:pPr>
                      <a:r>
                        <a:rPr lang="en-GB" sz="1000">
                          <a:latin typeface="Arial"/>
                          <a:ea typeface="Cambria"/>
                          <a:cs typeface="Arial"/>
                        </a:rPr>
                        <a:t>Fixed Term Employees (Prevention of Less Favourable Treatment) Regulations 2002 </a:t>
                      </a:r>
                    </a:p>
                  </a:txBody>
                  <a:tcPr marL="9184" marR="9184" marT="9525" marB="9525" anchor="ctr"/>
                </a:tc>
              </a:tr>
              <a:tr h="370840">
                <a:tc>
                  <a:txBody>
                    <a:bodyPr/>
                    <a:lstStyle/>
                    <a:p>
                      <a:pPr algn="ctr">
                        <a:spcAft>
                          <a:spcPts val="0"/>
                        </a:spcAft>
                      </a:pPr>
                      <a:r>
                        <a:rPr lang="en-GB" sz="1000" b="1">
                          <a:latin typeface="Arial"/>
                          <a:ea typeface="Cambria"/>
                          <a:cs typeface="Arial"/>
                        </a:rPr>
                        <a:t>FWR 2002</a:t>
                      </a:r>
                      <a:endParaRPr lang="en-GB" sz="100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Flexible Working (Procedural Requirements) Regulations 2002 and Flexible Working (</a:t>
                      </a:r>
                      <a:r>
                        <a:rPr lang="en-GB" sz="1000" dirty="0" smtClean="0">
                          <a:latin typeface="Arial"/>
                          <a:ea typeface="Cambria"/>
                          <a:cs typeface="Arial"/>
                        </a:rPr>
                        <a:t>Eligibility</a:t>
                      </a:r>
                      <a:r>
                        <a:rPr lang="en-GB" sz="1000" dirty="0">
                          <a:latin typeface="Arial"/>
                          <a:ea typeface="Cambria"/>
                          <a:cs typeface="Arial"/>
                        </a:rPr>
                        <a:t>, Complaints and </a:t>
                      </a:r>
                      <a:r>
                        <a:rPr lang="en-GB" sz="1000" dirty="0" smtClean="0">
                          <a:latin typeface="Arial"/>
                          <a:ea typeface="Cambria"/>
                          <a:cs typeface="Arial"/>
                        </a:rPr>
                        <a:t>Remedy) </a:t>
                      </a:r>
                      <a:r>
                        <a:rPr lang="en-GB" sz="1000" dirty="0">
                          <a:latin typeface="Arial"/>
                          <a:ea typeface="Cambria"/>
                          <a:cs typeface="Arial"/>
                        </a:rPr>
                        <a:t>Regulations 2002 </a:t>
                      </a:r>
                    </a:p>
                  </a:txBody>
                  <a:tcPr marL="9184" marR="9184" marT="9525" marB="9525" anchor="ctr"/>
                </a:tc>
              </a:tr>
              <a:tr h="370840">
                <a:tc>
                  <a:txBody>
                    <a:bodyPr/>
                    <a:lstStyle/>
                    <a:p>
                      <a:pPr algn="ctr">
                        <a:spcAft>
                          <a:spcPts val="0"/>
                        </a:spcAft>
                      </a:pPr>
                      <a:r>
                        <a:rPr lang="en-GB" sz="1000" b="1">
                          <a:latin typeface="Arial"/>
                          <a:ea typeface="Cambria"/>
                          <a:cs typeface="Arial"/>
                        </a:rPr>
                        <a:t>HSCE 1996</a:t>
                      </a:r>
                      <a:endParaRPr lang="en-GB" sz="1000">
                        <a:latin typeface="Arial"/>
                        <a:ea typeface="Cambria"/>
                        <a:cs typeface="Arial"/>
                      </a:endParaRPr>
                    </a:p>
                  </a:txBody>
                  <a:tcPr marL="9184" marR="9184" marT="9525" marB="9525" anchor="ctr"/>
                </a:tc>
                <a:tc>
                  <a:txBody>
                    <a:bodyPr/>
                    <a:lstStyle/>
                    <a:p>
                      <a:pPr>
                        <a:spcAft>
                          <a:spcPts val="0"/>
                        </a:spcAft>
                      </a:pPr>
                      <a:r>
                        <a:rPr lang="en-GB" sz="1000">
                          <a:latin typeface="Arial"/>
                          <a:ea typeface="Cambria"/>
                          <a:cs typeface="Arial"/>
                        </a:rPr>
                        <a:t>Health and Safety Consultation with Employee Regulations 1996 </a:t>
                      </a:r>
                    </a:p>
                  </a:txBody>
                  <a:tcPr marL="9184" marR="9184" marT="9525" marB="9525" anchor="ctr"/>
                </a:tc>
              </a:tr>
              <a:tr h="370840">
                <a:tc>
                  <a:txBody>
                    <a:bodyPr/>
                    <a:lstStyle/>
                    <a:p>
                      <a:pPr algn="ctr">
                        <a:spcAft>
                          <a:spcPts val="0"/>
                        </a:spcAft>
                      </a:pPr>
                      <a:r>
                        <a:rPr lang="en-GB" sz="1000" b="1" dirty="0">
                          <a:latin typeface="Arial"/>
                          <a:ea typeface="Cambria"/>
                          <a:cs typeface="Arial"/>
                        </a:rPr>
                        <a:t>HSWA 1974</a:t>
                      </a:r>
                      <a:endParaRPr lang="en-GB" sz="1000" dirty="0">
                        <a:latin typeface="Arial"/>
                        <a:ea typeface="Cambria"/>
                        <a:cs typeface="Arial"/>
                      </a:endParaRPr>
                    </a:p>
                  </a:txBody>
                  <a:tcPr marL="9184" marR="9184" marT="9525" marB="9525" anchor="ctr"/>
                </a:tc>
                <a:tc>
                  <a:txBody>
                    <a:bodyPr/>
                    <a:lstStyle/>
                    <a:p>
                      <a:pPr>
                        <a:spcAft>
                          <a:spcPts val="0"/>
                        </a:spcAft>
                      </a:pPr>
                      <a:r>
                        <a:rPr lang="en-GB" sz="1000">
                          <a:latin typeface="Arial"/>
                          <a:ea typeface="Cambria"/>
                          <a:cs typeface="Arial"/>
                        </a:rPr>
                        <a:t>Health and Safety at Work Act 1974 </a:t>
                      </a:r>
                    </a:p>
                  </a:txBody>
                  <a:tcPr marL="9184" marR="9184" marT="9525" marB="9525" anchor="ctr"/>
                </a:tc>
              </a:tr>
              <a:tr h="370840">
                <a:tc>
                  <a:txBody>
                    <a:bodyPr/>
                    <a:lstStyle/>
                    <a:p>
                      <a:pPr algn="ctr">
                        <a:spcAft>
                          <a:spcPts val="0"/>
                        </a:spcAft>
                      </a:pPr>
                      <a:r>
                        <a:rPr lang="en-GB" sz="1000" b="1" dirty="0">
                          <a:latin typeface="Arial"/>
                          <a:ea typeface="Cambria"/>
                          <a:cs typeface="Arial"/>
                        </a:rPr>
                        <a:t>MPL 1999</a:t>
                      </a:r>
                      <a:endParaRPr lang="en-GB" sz="1000" dirty="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Maternity and Parental Leave Regulations 1999 </a:t>
                      </a:r>
                    </a:p>
                  </a:txBody>
                  <a:tcPr marL="9184" marR="9184" marT="9525" marB="9525" anchor="ctr"/>
                </a:tc>
              </a:tr>
              <a:tr h="0">
                <a:tc>
                  <a:txBody>
                    <a:bodyPr/>
                    <a:lstStyle/>
                    <a:p>
                      <a:pPr algn="ctr">
                        <a:spcAft>
                          <a:spcPts val="0"/>
                        </a:spcAft>
                      </a:pPr>
                      <a:r>
                        <a:rPr lang="en-GB" sz="1000" b="1" dirty="0">
                          <a:latin typeface="Arial"/>
                          <a:ea typeface="Cambria"/>
                          <a:cs typeface="Arial"/>
                        </a:rPr>
                        <a:t>MPL 2002</a:t>
                      </a:r>
                      <a:endParaRPr lang="en-GB" sz="1000" dirty="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Maternity and Parental Leave (Amendment) Regulations 2002 </a:t>
                      </a:r>
                    </a:p>
                  </a:txBody>
                  <a:tcPr marL="9184" marR="9184" marT="9525" marB="9525" anchor="ctr"/>
                </a:tc>
              </a:tr>
              <a:tr h="370840">
                <a:tc>
                  <a:txBody>
                    <a:bodyPr/>
                    <a:lstStyle/>
                    <a:p>
                      <a:pPr algn="ctr">
                        <a:spcAft>
                          <a:spcPts val="0"/>
                        </a:spcAft>
                      </a:pPr>
                      <a:r>
                        <a:rPr lang="en-GB" sz="1000" b="1">
                          <a:latin typeface="Arial"/>
                          <a:ea typeface="Cambria"/>
                          <a:cs typeface="Arial"/>
                        </a:rPr>
                        <a:t>NESE 1994</a:t>
                      </a:r>
                      <a:endParaRPr lang="en-GB" sz="100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Notification of Existing Substances (Enforcement) Regulations 1994 </a:t>
                      </a:r>
                    </a:p>
                  </a:txBody>
                  <a:tcPr marL="9184" marR="9184" marT="9525" marB="9525" anchor="ctr"/>
                </a:tc>
              </a:tr>
              <a:tr h="370840">
                <a:tc>
                  <a:txBody>
                    <a:bodyPr/>
                    <a:lstStyle/>
                    <a:p>
                      <a:pPr algn="ctr">
                        <a:spcAft>
                          <a:spcPts val="0"/>
                        </a:spcAft>
                      </a:pPr>
                      <a:r>
                        <a:rPr lang="en-GB" sz="1000" b="1">
                          <a:latin typeface="Arial"/>
                          <a:ea typeface="Cambria"/>
                          <a:cs typeface="Arial"/>
                        </a:rPr>
                        <a:t>NMWA 1998</a:t>
                      </a:r>
                      <a:endParaRPr lang="en-GB" sz="100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National Minimum Wage Act 1998 </a:t>
                      </a:r>
                    </a:p>
                  </a:txBody>
                  <a:tcPr marL="9184" marR="9184" marT="9525" marB="9525" anchor="ctr"/>
                </a:tc>
              </a:tr>
              <a:tr h="370840">
                <a:tc>
                  <a:txBody>
                    <a:bodyPr/>
                    <a:lstStyle/>
                    <a:p>
                      <a:pPr algn="ctr">
                        <a:spcAft>
                          <a:spcPts val="0"/>
                        </a:spcAft>
                      </a:pPr>
                      <a:r>
                        <a:rPr lang="en-GB" sz="1000" b="1">
                          <a:latin typeface="Arial"/>
                          <a:ea typeface="Cambria"/>
                          <a:cs typeface="Arial"/>
                        </a:rPr>
                        <a:t>PAL 2002</a:t>
                      </a:r>
                      <a:endParaRPr lang="en-GB" sz="1000">
                        <a:latin typeface="Arial"/>
                        <a:ea typeface="Cambria"/>
                        <a:cs typeface="Arial"/>
                      </a:endParaRPr>
                    </a:p>
                  </a:txBody>
                  <a:tcPr marL="9184" marR="9184" marT="9525" marB="9525" anchor="ctr"/>
                </a:tc>
                <a:tc>
                  <a:txBody>
                    <a:bodyPr/>
                    <a:lstStyle/>
                    <a:p>
                      <a:pPr>
                        <a:spcAft>
                          <a:spcPts val="0"/>
                        </a:spcAft>
                      </a:pPr>
                      <a:r>
                        <a:rPr lang="en-GB" sz="1000">
                          <a:latin typeface="Arial"/>
                          <a:ea typeface="Cambria"/>
                          <a:cs typeface="Arial"/>
                        </a:rPr>
                        <a:t>Paternity and Adoption Leave Regulations 2002 </a:t>
                      </a:r>
                    </a:p>
                  </a:txBody>
                  <a:tcPr marL="9184" marR="9184" marT="9525" marB="9525" anchor="ctr"/>
                </a:tc>
              </a:tr>
              <a:tr h="370840">
                <a:tc>
                  <a:txBody>
                    <a:bodyPr/>
                    <a:lstStyle/>
                    <a:p>
                      <a:pPr algn="ctr">
                        <a:spcAft>
                          <a:spcPts val="0"/>
                        </a:spcAft>
                      </a:pPr>
                      <a:r>
                        <a:rPr lang="en-GB" sz="1000" b="1">
                          <a:latin typeface="Arial"/>
                          <a:ea typeface="Cambria"/>
                          <a:cs typeface="Arial"/>
                        </a:rPr>
                        <a:t>PIDA 1998</a:t>
                      </a:r>
                      <a:endParaRPr lang="en-GB" sz="100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Public Interest Disclosure Act 1998 </a:t>
                      </a:r>
                    </a:p>
                  </a:txBody>
                  <a:tcPr marL="9184" marR="9184" marT="9525" marB="9525" anchor="ctr"/>
                </a:tc>
              </a:tr>
              <a:tr h="370840">
                <a:tc>
                  <a:txBody>
                    <a:bodyPr/>
                    <a:lstStyle/>
                    <a:p>
                      <a:pPr algn="ctr">
                        <a:spcAft>
                          <a:spcPts val="0"/>
                        </a:spcAft>
                      </a:pPr>
                      <a:r>
                        <a:rPr lang="en-GB" sz="1000" b="1" dirty="0">
                          <a:latin typeface="Arial"/>
                          <a:ea typeface="Cambria"/>
                          <a:cs typeface="Arial"/>
                        </a:rPr>
                        <a:t>PTW 2000</a:t>
                      </a:r>
                      <a:endParaRPr lang="en-GB" sz="1000" dirty="0">
                        <a:latin typeface="Arial"/>
                        <a:ea typeface="Cambria"/>
                        <a:cs typeface="Arial"/>
                      </a:endParaRPr>
                    </a:p>
                  </a:txBody>
                  <a:tcPr marL="9184" marR="9184" marT="9525" marB="9525" anchor="ctr"/>
                </a:tc>
                <a:tc>
                  <a:txBody>
                    <a:bodyPr/>
                    <a:lstStyle/>
                    <a:p>
                      <a:pPr>
                        <a:spcAft>
                          <a:spcPts val="0"/>
                        </a:spcAft>
                      </a:pPr>
                      <a:r>
                        <a:rPr lang="en-GB" sz="1000" dirty="0">
                          <a:latin typeface="Arial"/>
                          <a:ea typeface="Cambria"/>
                          <a:cs typeface="Arial"/>
                        </a:rPr>
                        <a:t>Part Time Worker (Prevention of Less Favourable Treatment) Regulations 2000 </a:t>
                      </a:r>
                    </a:p>
                  </a:txBody>
                  <a:tcPr marL="9184" marR="9184" marT="9525" marB="9525" anchor="ctr"/>
                </a:tc>
              </a:tr>
            </a:tbl>
          </a:graphicData>
        </a:graphic>
      </p:graphicFrame>
      <p:sp>
        <p:nvSpPr>
          <p:cNvPr id="4" name="Date Placeholder 3"/>
          <p:cNvSpPr>
            <a:spLocks noGrp="1"/>
          </p:cNvSpPr>
          <p:nvPr>
            <p:ph type="dt" sz="half" idx="10"/>
          </p:nvPr>
        </p:nvSpPr>
        <p:spPr/>
        <p:txBody>
          <a:bodyPr/>
          <a:lstStyle/>
          <a:p>
            <a:fld id="{B504272C-8E0E-2546-8F26-709B6671F65D}"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Tribunals can consider….</a:t>
            </a:r>
            <a:endParaRPr lang="en-GB" dirty="0"/>
          </a:p>
        </p:txBody>
      </p:sp>
      <p:graphicFrame>
        <p:nvGraphicFramePr>
          <p:cNvPr id="6" name="Content Placeholder 5"/>
          <p:cNvGraphicFramePr>
            <a:graphicFrameLocks noGrp="1"/>
          </p:cNvGraphicFramePr>
          <p:nvPr>
            <p:ph idx="1"/>
          </p:nvPr>
        </p:nvGraphicFramePr>
        <p:xfrm>
          <a:off x="549275" y="1600200"/>
          <a:ext cx="8042276" cy="4450080"/>
        </p:xfrm>
        <a:graphic>
          <a:graphicData uri="http://schemas.openxmlformats.org/drawingml/2006/table">
            <a:tbl>
              <a:tblPr firstRow="1" bandRow="1">
                <a:tableStyleId>{5C22544A-7EE6-4342-B048-85BDC9FD1C3A}</a:tableStyleId>
              </a:tblPr>
              <a:tblGrid>
                <a:gridCol w="4021138"/>
                <a:gridCol w="4021138"/>
              </a:tblGrid>
              <a:tr h="370840">
                <a:tc>
                  <a:txBody>
                    <a:bodyPr/>
                    <a:lstStyle/>
                    <a:p>
                      <a:pPr algn="ctr">
                        <a:spcAft>
                          <a:spcPts val="0"/>
                        </a:spcAft>
                      </a:pPr>
                      <a:endParaRPr lang="en-GB" sz="1000" dirty="0">
                        <a:latin typeface="Times New Roman"/>
                        <a:ea typeface="Cambria"/>
                        <a:cs typeface="Times New Roman"/>
                      </a:endParaRPr>
                    </a:p>
                  </a:txBody>
                  <a:tcPr marL="9184" marR="9184" marT="9525" marB="9525" anchor="ctr"/>
                </a:tc>
                <a:tc>
                  <a:txBody>
                    <a:bodyPr/>
                    <a:lstStyle/>
                    <a:p>
                      <a:pPr>
                        <a:spcAft>
                          <a:spcPts val="0"/>
                        </a:spcAft>
                      </a:pPr>
                      <a:endParaRPr lang="en-GB" sz="1000" dirty="0">
                        <a:latin typeface="Times New Roman"/>
                        <a:ea typeface="Cambria"/>
                        <a:cs typeface="Times New Roman"/>
                      </a:endParaRPr>
                    </a:p>
                  </a:txBody>
                  <a:tcPr marL="9184" marR="9184" marT="9525" marB="9525" anchor="ctr"/>
                </a:tc>
              </a:tr>
              <a:tr h="370840">
                <a:tc>
                  <a:txBody>
                    <a:bodyPr/>
                    <a:lstStyle/>
                    <a:p>
                      <a:pPr algn="ctr">
                        <a:spcAft>
                          <a:spcPts val="0"/>
                        </a:spcAft>
                      </a:pPr>
                      <a:r>
                        <a:rPr lang="en-GB" sz="1000" b="1" dirty="0">
                          <a:latin typeface="Times"/>
                          <a:ea typeface="Cambria"/>
                          <a:cs typeface="Times New Roman"/>
                        </a:rPr>
                        <a:t>RRA 1976</a:t>
                      </a:r>
                      <a:endParaRPr lang="en-GB" sz="1000" dirty="0">
                        <a:latin typeface="Times New Roman"/>
                        <a:ea typeface="Cambria"/>
                        <a:cs typeface="Times New Roman"/>
                      </a:endParaRPr>
                    </a:p>
                  </a:txBody>
                  <a:tcPr marL="9184" marR="9184" marT="9525" marB="9525" anchor="ctr"/>
                </a:tc>
                <a:tc>
                  <a:txBody>
                    <a:bodyPr/>
                    <a:lstStyle/>
                    <a:p>
                      <a:pPr>
                        <a:spcAft>
                          <a:spcPts val="0"/>
                        </a:spcAft>
                      </a:pPr>
                      <a:r>
                        <a:rPr lang="en-GB" sz="1000" dirty="0">
                          <a:latin typeface="Times"/>
                          <a:ea typeface="Cambria"/>
                          <a:cs typeface="Times New Roman"/>
                        </a:rPr>
                        <a:t>Race Relations Act 1976 </a:t>
                      </a:r>
                      <a:endParaRPr lang="en-GB" sz="1000" dirty="0">
                        <a:latin typeface="Times New Roman"/>
                        <a:ea typeface="Cambria"/>
                        <a:cs typeface="Times New Roman"/>
                      </a:endParaRPr>
                    </a:p>
                  </a:txBody>
                  <a:tcPr marL="9184" marR="9184" marT="9525" marB="9525" anchor="ctr"/>
                </a:tc>
              </a:tr>
              <a:tr h="370840">
                <a:tc>
                  <a:txBody>
                    <a:bodyPr/>
                    <a:lstStyle/>
                    <a:p>
                      <a:pPr algn="ctr">
                        <a:spcAft>
                          <a:spcPts val="0"/>
                        </a:spcAft>
                      </a:pPr>
                      <a:r>
                        <a:rPr lang="en-GB" sz="1000" b="1">
                          <a:latin typeface="Times"/>
                          <a:ea typeface="Cambria"/>
                          <a:cs typeface="Times New Roman"/>
                        </a:rPr>
                        <a:t>SDA 1975</a:t>
                      </a:r>
                      <a:endParaRPr lang="en-GB" sz="1000">
                        <a:latin typeface="Times New Roman"/>
                        <a:ea typeface="Cambria"/>
                        <a:cs typeface="Times New Roman"/>
                      </a:endParaRPr>
                    </a:p>
                  </a:txBody>
                  <a:tcPr marL="9184" marR="9184" marT="9525" marB="9525" anchor="ctr"/>
                </a:tc>
                <a:tc>
                  <a:txBody>
                    <a:bodyPr/>
                    <a:lstStyle/>
                    <a:p>
                      <a:pPr>
                        <a:spcAft>
                          <a:spcPts val="0"/>
                        </a:spcAft>
                      </a:pPr>
                      <a:r>
                        <a:rPr lang="en-GB" sz="1000" dirty="0">
                          <a:latin typeface="Times"/>
                          <a:ea typeface="Cambria"/>
                          <a:cs typeface="Times New Roman"/>
                        </a:rPr>
                        <a:t>Sex Discrimination Act 1975 </a:t>
                      </a:r>
                      <a:endParaRPr lang="en-GB" sz="1000" dirty="0">
                        <a:latin typeface="Times New Roman"/>
                        <a:ea typeface="Cambria"/>
                        <a:cs typeface="Times New Roman"/>
                      </a:endParaRPr>
                    </a:p>
                  </a:txBody>
                  <a:tcPr marL="9184" marR="9184" marT="9525" marB="9525" anchor="ctr"/>
                </a:tc>
              </a:tr>
              <a:tr h="370840">
                <a:tc>
                  <a:txBody>
                    <a:bodyPr/>
                    <a:lstStyle/>
                    <a:p>
                      <a:pPr algn="ctr">
                        <a:spcAft>
                          <a:spcPts val="0"/>
                        </a:spcAft>
                      </a:pPr>
                      <a:r>
                        <a:rPr lang="en-GB" sz="1000" b="1">
                          <a:latin typeface="Times"/>
                          <a:ea typeface="Cambria"/>
                          <a:cs typeface="Times New Roman"/>
                        </a:rPr>
                        <a:t>SRSC 1977</a:t>
                      </a:r>
                      <a:endParaRPr lang="en-GB" sz="1000">
                        <a:latin typeface="Times New Roman"/>
                        <a:ea typeface="Cambria"/>
                        <a:cs typeface="Times New Roman"/>
                      </a:endParaRPr>
                    </a:p>
                  </a:txBody>
                  <a:tcPr marL="9184" marR="9184" marT="9525" marB="9525" anchor="ctr"/>
                </a:tc>
                <a:tc>
                  <a:txBody>
                    <a:bodyPr/>
                    <a:lstStyle/>
                    <a:p>
                      <a:pPr>
                        <a:spcAft>
                          <a:spcPts val="0"/>
                        </a:spcAft>
                      </a:pPr>
                      <a:r>
                        <a:rPr lang="en-GB" sz="1000" dirty="0">
                          <a:latin typeface="Times"/>
                          <a:ea typeface="Cambria"/>
                          <a:cs typeface="Times New Roman"/>
                        </a:rPr>
                        <a:t>Safety Representatives and Safety Committees Regulations 1977 </a:t>
                      </a:r>
                      <a:endParaRPr lang="en-GB" sz="1000" dirty="0">
                        <a:latin typeface="Times New Roman"/>
                        <a:ea typeface="Cambria"/>
                        <a:cs typeface="Times New Roman"/>
                      </a:endParaRPr>
                    </a:p>
                  </a:txBody>
                  <a:tcPr marL="9184" marR="9184" marT="9525" marB="9525" anchor="ctr"/>
                </a:tc>
              </a:tr>
              <a:tr h="370840">
                <a:tc>
                  <a:txBody>
                    <a:bodyPr/>
                    <a:lstStyle/>
                    <a:p>
                      <a:pPr algn="ctr">
                        <a:spcAft>
                          <a:spcPts val="0"/>
                        </a:spcAft>
                      </a:pPr>
                      <a:r>
                        <a:rPr lang="en-GB" sz="1000" b="1">
                          <a:latin typeface="Times"/>
                          <a:ea typeface="Cambria"/>
                          <a:cs typeface="Times New Roman"/>
                        </a:rPr>
                        <a:t>SSPA 1975</a:t>
                      </a:r>
                      <a:endParaRPr lang="en-GB" sz="1000">
                        <a:latin typeface="Times New Roman"/>
                        <a:ea typeface="Cambria"/>
                        <a:cs typeface="Times New Roman"/>
                      </a:endParaRPr>
                    </a:p>
                  </a:txBody>
                  <a:tcPr marL="9184" marR="9184" marT="9525" marB="9525" anchor="ctr"/>
                </a:tc>
                <a:tc>
                  <a:txBody>
                    <a:bodyPr/>
                    <a:lstStyle/>
                    <a:p>
                      <a:pPr>
                        <a:spcAft>
                          <a:spcPts val="0"/>
                        </a:spcAft>
                      </a:pPr>
                      <a:r>
                        <a:rPr lang="en-GB" sz="1000">
                          <a:latin typeface="Times"/>
                          <a:ea typeface="Cambria"/>
                          <a:cs typeface="Times New Roman"/>
                        </a:rPr>
                        <a:t>Social Security Pensions Act 1975 </a:t>
                      </a:r>
                      <a:endParaRPr lang="en-GB" sz="1000">
                        <a:latin typeface="Times New Roman"/>
                        <a:ea typeface="Cambria"/>
                        <a:cs typeface="Times New Roman"/>
                      </a:endParaRPr>
                    </a:p>
                  </a:txBody>
                  <a:tcPr marL="9184" marR="9184" marT="9525" marB="9525" anchor="ctr"/>
                </a:tc>
              </a:tr>
              <a:tr h="370840">
                <a:tc>
                  <a:txBody>
                    <a:bodyPr/>
                    <a:lstStyle/>
                    <a:p>
                      <a:pPr algn="ctr">
                        <a:spcAft>
                          <a:spcPts val="0"/>
                        </a:spcAft>
                      </a:pPr>
                      <a:r>
                        <a:rPr lang="en-GB" sz="1000" b="1">
                          <a:latin typeface="Times"/>
                          <a:ea typeface="Cambria"/>
                          <a:cs typeface="Times New Roman"/>
                        </a:rPr>
                        <a:t>STA 1994</a:t>
                      </a:r>
                      <a:endParaRPr lang="en-GB" sz="1000">
                        <a:latin typeface="Times New Roman"/>
                        <a:ea typeface="Cambria"/>
                        <a:cs typeface="Times New Roman"/>
                      </a:endParaRPr>
                    </a:p>
                  </a:txBody>
                  <a:tcPr marL="9184" marR="9184" marT="9525" marB="9525" anchor="ctr"/>
                </a:tc>
                <a:tc>
                  <a:txBody>
                    <a:bodyPr/>
                    <a:lstStyle/>
                    <a:p>
                      <a:pPr>
                        <a:spcAft>
                          <a:spcPts val="0"/>
                        </a:spcAft>
                      </a:pPr>
                      <a:r>
                        <a:rPr lang="en-GB" sz="1000">
                          <a:latin typeface="Times"/>
                          <a:ea typeface="Cambria"/>
                          <a:cs typeface="Times New Roman"/>
                        </a:rPr>
                        <a:t>Sunday Trading Act 1994 </a:t>
                      </a:r>
                      <a:endParaRPr lang="en-GB" sz="1000">
                        <a:latin typeface="Times New Roman"/>
                        <a:ea typeface="Cambria"/>
                        <a:cs typeface="Times New Roman"/>
                      </a:endParaRPr>
                    </a:p>
                  </a:txBody>
                  <a:tcPr marL="9184" marR="9184" marT="9525" marB="9525" anchor="ctr"/>
                </a:tc>
              </a:tr>
              <a:tr h="370840">
                <a:tc>
                  <a:txBody>
                    <a:bodyPr/>
                    <a:lstStyle/>
                    <a:p>
                      <a:pPr algn="ctr">
                        <a:spcAft>
                          <a:spcPts val="0"/>
                        </a:spcAft>
                      </a:pPr>
                      <a:r>
                        <a:rPr lang="en-GB" sz="1000" b="1">
                          <a:latin typeface="Times"/>
                          <a:ea typeface="Cambria"/>
                          <a:cs typeface="Times New Roman"/>
                        </a:rPr>
                        <a:t>TCA 2002</a:t>
                      </a:r>
                      <a:endParaRPr lang="en-GB" sz="1000">
                        <a:latin typeface="Times New Roman"/>
                        <a:ea typeface="Cambria"/>
                        <a:cs typeface="Times New Roman"/>
                      </a:endParaRPr>
                    </a:p>
                  </a:txBody>
                  <a:tcPr marL="9184" marR="9184" marT="9525" marB="9525" anchor="ctr"/>
                </a:tc>
                <a:tc>
                  <a:txBody>
                    <a:bodyPr/>
                    <a:lstStyle/>
                    <a:p>
                      <a:pPr>
                        <a:spcAft>
                          <a:spcPts val="0"/>
                        </a:spcAft>
                      </a:pPr>
                      <a:r>
                        <a:rPr lang="en-GB" sz="1000">
                          <a:latin typeface="Times"/>
                          <a:ea typeface="Cambria"/>
                          <a:cs typeface="Times New Roman"/>
                        </a:rPr>
                        <a:t>Tax Credits Act 2002 </a:t>
                      </a:r>
                      <a:endParaRPr lang="en-GB" sz="1000">
                        <a:latin typeface="Times New Roman"/>
                        <a:ea typeface="Cambria"/>
                        <a:cs typeface="Times New Roman"/>
                      </a:endParaRPr>
                    </a:p>
                  </a:txBody>
                  <a:tcPr marL="9184" marR="9184" marT="9525" marB="9525" anchor="ctr"/>
                </a:tc>
              </a:tr>
              <a:tr h="370840">
                <a:tc>
                  <a:txBody>
                    <a:bodyPr/>
                    <a:lstStyle/>
                    <a:p>
                      <a:pPr algn="ctr">
                        <a:spcAft>
                          <a:spcPts val="0"/>
                        </a:spcAft>
                      </a:pPr>
                      <a:r>
                        <a:rPr lang="en-GB" sz="1000" b="1">
                          <a:latin typeface="Times"/>
                          <a:ea typeface="Cambria"/>
                          <a:cs typeface="Times New Roman"/>
                        </a:rPr>
                        <a:t>TULR(C) 1992</a:t>
                      </a:r>
                      <a:endParaRPr lang="en-GB" sz="1000">
                        <a:latin typeface="Times New Roman"/>
                        <a:ea typeface="Cambria"/>
                        <a:cs typeface="Times New Roman"/>
                      </a:endParaRPr>
                    </a:p>
                  </a:txBody>
                  <a:tcPr marL="9184" marR="9184" marT="9525" marB="9525" anchor="ctr"/>
                </a:tc>
                <a:tc>
                  <a:txBody>
                    <a:bodyPr/>
                    <a:lstStyle/>
                    <a:p>
                      <a:pPr>
                        <a:spcAft>
                          <a:spcPts val="0"/>
                        </a:spcAft>
                      </a:pPr>
                      <a:r>
                        <a:rPr lang="en-GB" sz="1000">
                          <a:latin typeface="Times"/>
                          <a:ea typeface="Cambria"/>
                          <a:cs typeface="Times New Roman"/>
                        </a:rPr>
                        <a:t>Trade Union and Labour Relations (Consolidation) Act 1992 </a:t>
                      </a:r>
                      <a:endParaRPr lang="en-GB" sz="1000">
                        <a:latin typeface="Times New Roman"/>
                        <a:ea typeface="Cambria"/>
                        <a:cs typeface="Times New Roman"/>
                      </a:endParaRPr>
                    </a:p>
                  </a:txBody>
                  <a:tcPr marL="9184" marR="9184" marT="9525" marB="9525" anchor="ctr"/>
                </a:tc>
              </a:tr>
              <a:tr h="370840">
                <a:tc>
                  <a:txBody>
                    <a:bodyPr/>
                    <a:lstStyle/>
                    <a:p>
                      <a:pPr algn="ctr">
                        <a:spcAft>
                          <a:spcPts val="0"/>
                        </a:spcAft>
                      </a:pPr>
                      <a:r>
                        <a:rPr lang="en-GB" sz="1000" b="1">
                          <a:latin typeface="Times"/>
                          <a:ea typeface="Cambria"/>
                          <a:cs typeface="Times New Roman"/>
                        </a:rPr>
                        <a:t>TUPE 1981</a:t>
                      </a:r>
                      <a:endParaRPr lang="en-GB" sz="1000">
                        <a:latin typeface="Times New Roman"/>
                        <a:ea typeface="Cambria"/>
                        <a:cs typeface="Times New Roman"/>
                      </a:endParaRPr>
                    </a:p>
                  </a:txBody>
                  <a:tcPr marL="9184" marR="9184" marT="9525" marB="9525" anchor="ctr"/>
                </a:tc>
                <a:tc>
                  <a:txBody>
                    <a:bodyPr/>
                    <a:lstStyle/>
                    <a:p>
                      <a:pPr>
                        <a:spcAft>
                          <a:spcPts val="0"/>
                        </a:spcAft>
                      </a:pPr>
                      <a:r>
                        <a:rPr lang="en-GB" sz="1000" dirty="0">
                          <a:latin typeface="Times"/>
                          <a:ea typeface="Cambria"/>
                          <a:cs typeface="Times New Roman"/>
                        </a:rPr>
                        <a:t>Transfer of Undertakings (Protection of Employment) Regulations 1981 </a:t>
                      </a:r>
                      <a:endParaRPr lang="en-GB" sz="1000" dirty="0">
                        <a:latin typeface="Times New Roman"/>
                        <a:ea typeface="Cambria"/>
                        <a:cs typeface="Times New Roman"/>
                      </a:endParaRPr>
                    </a:p>
                  </a:txBody>
                  <a:tcPr marL="9184" marR="9184" marT="9525" marB="9525" anchor="ctr"/>
                </a:tc>
              </a:tr>
              <a:tr h="370840">
                <a:tc>
                  <a:txBody>
                    <a:bodyPr/>
                    <a:lstStyle/>
                    <a:p>
                      <a:pPr algn="ctr">
                        <a:spcAft>
                          <a:spcPts val="0"/>
                        </a:spcAft>
                      </a:pPr>
                      <a:r>
                        <a:rPr lang="en-GB" sz="1000" b="1">
                          <a:latin typeface="Times"/>
                          <a:ea typeface="Cambria"/>
                          <a:cs typeface="Times New Roman"/>
                        </a:rPr>
                        <a:t>TURER 1993</a:t>
                      </a:r>
                      <a:endParaRPr lang="en-GB" sz="1000">
                        <a:latin typeface="Times New Roman"/>
                        <a:ea typeface="Cambria"/>
                        <a:cs typeface="Times New Roman"/>
                      </a:endParaRPr>
                    </a:p>
                  </a:txBody>
                  <a:tcPr marL="9184" marR="9184" marT="9525" marB="9525" anchor="ctr"/>
                </a:tc>
                <a:tc>
                  <a:txBody>
                    <a:bodyPr/>
                    <a:lstStyle/>
                    <a:p>
                      <a:pPr>
                        <a:spcAft>
                          <a:spcPts val="0"/>
                        </a:spcAft>
                      </a:pPr>
                      <a:r>
                        <a:rPr lang="en-GB" sz="1000" dirty="0">
                          <a:latin typeface="Times"/>
                          <a:ea typeface="Cambria"/>
                          <a:cs typeface="Times New Roman"/>
                        </a:rPr>
                        <a:t>Trade Union Reform and Employment Rights Act 1993 </a:t>
                      </a:r>
                      <a:endParaRPr lang="en-GB" sz="1000" dirty="0">
                        <a:latin typeface="Times New Roman"/>
                        <a:ea typeface="Cambria"/>
                        <a:cs typeface="Times New Roman"/>
                      </a:endParaRPr>
                    </a:p>
                  </a:txBody>
                  <a:tcPr marL="9184" marR="9184" marT="9525" marB="9525" anchor="ctr"/>
                </a:tc>
              </a:tr>
              <a:tr h="370840">
                <a:tc>
                  <a:txBody>
                    <a:bodyPr/>
                    <a:lstStyle/>
                    <a:p>
                      <a:pPr algn="ctr">
                        <a:spcAft>
                          <a:spcPts val="0"/>
                        </a:spcAft>
                      </a:pPr>
                      <a:r>
                        <a:rPr lang="en-GB" sz="1000" b="1">
                          <a:latin typeface="Times"/>
                          <a:ea typeface="Cambria"/>
                          <a:cs typeface="Times New Roman"/>
                        </a:rPr>
                        <a:t>WTR 1998</a:t>
                      </a:r>
                      <a:endParaRPr lang="en-GB" sz="1000">
                        <a:latin typeface="Times New Roman"/>
                        <a:ea typeface="Cambria"/>
                        <a:cs typeface="Times New Roman"/>
                      </a:endParaRPr>
                    </a:p>
                  </a:txBody>
                  <a:tcPr marL="9184" marR="9184" marT="9525" marB="9525" anchor="ctr"/>
                </a:tc>
                <a:tc>
                  <a:txBody>
                    <a:bodyPr/>
                    <a:lstStyle/>
                    <a:p>
                      <a:pPr>
                        <a:spcAft>
                          <a:spcPts val="0"/>
                        </a:spcAft>
                      </a:pPr>
                      <a:r>
                        <a:rPr lang="en-GB" sz="1000" dirty="0">
                          <a:latin typeface="Times"/>
                          <a:ea typeface="Cambria"/>
                          <a:cs typeface="Times New Roman"/>
                        </a:rPr>
                        <a:t>Working Time Regulations 1998</a:t>
                      </a:r>
                      <a:endParaRPr lang="en-GB" sz="1000" dirty="0">
                        <a:latin typeface="Times New Roman"/>
                        <a:ea typeface="Cambria"/>
                        <a:cs typeface="Times New Roman"/>
                      </a:endParaRPr>
                    </a:p>
                  </a:txBody>
                  <a:tcPr marL="9184" marR="9184" marT="9525" marB="9525" anchor="ctr"/>
                </a:tc>
              </a:tr>
              <a:tr h="370840">
                <a:tc>
                  <a:txBody>
                    <a:bodyPr/>
                    <a:lstStyle/>
                    <a:p>
                      <a:pPr algn="ctr">
                        <a:spcAft>
                          <a:spcPts val="0"/>
                        </a:spcAft>
                      </a:pPr>
                      <a:r>
                        <a:rPr lang="en-GB" sz="1000" b="1">
                          <a:latin typeface="Times"/>
                          <a:ea typeface="Cambria"/>
                          <a:cs typeface="Times New Roman"/>
                        </a:rPr>
                        <a:t>RT (WT) R 2005</a:t>
                      </a:r>
                      <a:endParaRPr lang="en-GB" sz="1000">
                        <a:latin typeface="Times New Roman"/>
                        <a:ea typeface="Cambria"/>
                        <a:cs typeface="Times New Roman"/>
                      </a:endParaRPr>
                    </a:p>
                  </a:txBody>
                  <a:tcPr marL="9184" marR="9184" marT="9525" marB="9525" anchor="ctr"/>
                </a:tc>
                <a:tc>
                  <a:txBody>
                    <a:bodyPr/>
                    <a:lstStyle/>
                    <a:p>
                      <a:pPr>
                        <a:spcAft>
                          <a:spcPts val="0"/>
                        </a:spcAft>
                      </a:pPr>
                      <a:r>
                        <a:rPr lang="en-GB" sz="1000" dirty="0">
                          <a:latin typeface="Times"/>
                          <a:ea typeface="Cambria"/>
                          <a:cs typeface="Times New Roman"/>
                        </a:rPr>
                        <a:t>Road Transport (Working Time) Regulations 2005</a:t>
                      </a:r>
                      <a:endParaRPr lang="en-GB" sz="1000" dirty="0">
                        <a:latin typeface="Times New Roman"/>
                        <a:ea typeface="Cambria"/>
                        <a:cs typeface="Times New Roman"/>
                      </a:endParaRPr>
                    </a:p>
                  </a:txBody>
                  <a:tcPr marL="9184" marR="9184" marT="9525" marB="9525" anchor="ctr"/>
                </a:tc>
              </a:tr>
            </a:tbl>
          </a:graphicData>
        </a:graphic>
      </p:graphicFrame>
      <p:sp>
        <p:nvSpPr>
          <p:cNvPr id="4" name="Date Placeholder 3"/>
          <p:cNvSpPr>
            <a:spLocks noGrp="1"/>
          </p:cNvSpPr>
          <p:nvPr>
            <p:ph type="dt" sz="half" idx="10"/>
          </p:nvPr>
        </p:nvSpPr>
        <p:spPr/>
        <p:txBody>
          <a:bodyPr/>
          <a:lstStyle/>
          <a:p>
            <a:fld id="{5C4B7C1F-EFD0-CB4D-A24C-CDA73F66FD8D}"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Safety Executive</a:t>
            </a:r>
            <a:endParaRPr lang="en-GB" dirty="0"/>
          </a:p>
        </p:txBody>
      </p:sp>
      <p:pic>
        <p:nvPicPr>
          <p:cNvPr id="7" name="Content Placeholder 6" descr="Picture 70.png">
            <a:hlinkClick r:id="rId3"/>
          </p:cNvPr>
          <p:cNvPicPr>
            <a:picLocks noGrp="1" noChangeAspect="1"/>
          </p:cNvPicPr>
          <p:nvPr>
            <p:ph idx="1"/>
          </p:nvPr>
        </p:nvPicPr>
        <p:blipFill>
          <a:blip r:embed="rId4"/>
          <a:srcRect l="-5192" r="-5192"/>
          <a:stretch>
            <a:fillRect/>
          </a:stretch>
        </p:blipFill>
        <p:spPr/>
      </p:pic>
      <p:sp>
        <p:nvSpPr>
          <p:cNvPr id="4" name="Date Placeholder 3"/>
          <p:cNvSpPr>
            <a:spLocks noGrp="1"/>
          </p:cNvSpPr>
          <p:nvPr>
            <p:ph type="dt" sz="half" idx="10"/>
          </p:nvPr>
        </p:nvSpPr>
        <p:spPr/>
        <p:txBody>
          <a:bodyPr/>
          <a:lstStyle/>
          <a:p>
            <a:fld id="{190DD493-11FB-B94C-8D96-1B1F8451181E}" type="datetime1">
              <a:rPr lang="en-US" smtClean="0"/>
              <a:t>14/05/2013</a:t>
            </a:fld>
            <a:endParaRPr lang="en-US">
              <a:solidFill>
                <a:schemeClr val="tx1"/>
              </a:solidFill>
              <a:latin typeface="Wingdings" charset="2"/>
            </a:endParaRPr>
          </a:p>
        </p:txBody>
      </p:sp>
      <p:sp>
        <p:nvSpPr>
          <p:cNvPr id="8" name="Rectangle 7">
            <a:hlinkClick r:id="rId3"/>
          </p:cNvPr>
          <p:cNvSpPr/>
          <p:nvPr/>
        </p:nvSpPr>
        <p:spPr>
          <a:xfrm>
            <a:off x="0" y="571500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dirty="0" smtClean="0"/>
              <a:t>http://</a:t>
            </a:r>
            <a:r>
              <a:rPr lang="en-US" dirty="0" err="1" smtClean="0"/>
              <a:t>www.hse.gov.uk</a:t>
            </a:r>
            <a:r>
              <a:rPr lang="en-US" dirty="0" smtClean="0"/>
              <a:t>/</a:t>
            </a:r>
            <a:endParaRPr lang="en-GB"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Equality and Human Rights Commission</a:t>
            </a:r>
            <a:endParaRPr lang="en-GB" dirty="0"/>
          </a:p>
        </p:txBody>
      </p:sp>
      <p:pic>
        <p:nvPicPr>
          <p:cNvPr id="6" name="Content Placeholder 5" descr="Picture 77.png">
            <a:hlinkClick r:id="rId2"/>
          </p:cNvPr>
          <p:cNvPicPr>
            <a:picLocks noGrp="1" noChangeAspect="1"/>
          </p:cNvPicPr>
          <p:nvPr>
            <p:ph idx="1"/>
          </p:nvPr>
        </p:nvPicPr>
        <p:blipFill>
          <a:blip r:embed="rId3"/>
          <a:srcRect l="-10326" r="-10326"/>
          <a:stretch>
            <a:fillRect/>
          </a:stretch>
        </p:blipFill>
        <p:spPr/>
      </p:pic>
      <p:sp>
        <p:nvSpPr>
          <p:cNvPr id="4" name="Date Placeholder 3"/>
          <p:cNvSpPr>
            <a:spLocks noGrp="1"/>
          </p:cNvSpPr>
          <p:nvPr>
            <p:ph type="dt" sz="half" idx="10"/>
          </p:nvPr>
        </p:nvSpPr>
        <p:spPr/>
        <p:txBody>
          <a:bodyPr/>
          <a:lstStyle/>
          <a:p>
            <a:fld id="{B12E7786-8D4E-4A4F-81F6-C82E117B75B3}" type="datetime1">
              <a:rPr lang="en-US" smtClean="0"/>
              <a:t>14/05/2013</a:t>
            </a:fld>
            <a:endParaRPr lang="en-US">
              <a:solidFill>
                <a:schemeClr val="tx1"/>
              </a:solidFill>
              <a:latin typeface="Wingdings" charset="2"/>
            </a:endParaRPr>
          </a:p>
        </p:txBody>
      </p:sp>
      <p:sp>
        <p:nvSpPr>
          <p:cNvPr id="7" name="Rectangle 6">
            <a:hlinkClick r:id="rId2"/>
          </p:cNvPr>
          <p:cNvSpPr/>
          <p:nvPr/>
        </p:nvSpPr>
        <p:spPr>
          <a:xfrm>
            <a:off x="0" y="571500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dirty="0" smtClean="0"/>
              <a:t>http://</a:t>
            </a:r>
            <a:r>
              <a:rPr lang="en-US" dirty="0" err="1" smtClean="0"/>
              <a:t>www.equalityhumanrights.com</a:t>
            </a:r>
            <a:r>
              <a:rPr lang="en-US" dirty="0" smtClean="0"/>
              <a:t>/</a:t>
            </a:r>
            <a:endParaRPr lang="en-GB"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UK Human Right’s Blog</a:t>
            </a:r>
            <a:endParaRPr lang="en-US" dirty="0"/>
          </a:p>
        </p:txBody>
      </p:sp>
      <p:pic>
        <p:nvPicPr>
          <p:cNvPr id="6" name="Content Placeholder 5" descr="Screen Shot 2011-11-28 at 11.31.36.png"/>
          <p:cNvPicPr>
            <a:picLocks noGrp="1" noChangeAspect="1"/>
          </p:cNvPicPr>
          <p:nvPr>
            <p:ph idx="1"/>
          </p:nvPr>
        </p:nvPicPr>
        <p:blipFill>
          <a:blip r:embed="rId2"/>
          <a:srcRect l="-52504" r="-52504"/>
          <a:stretch>
            <a:fillRect/>
          </a:stretch>
        </p:blipFill>
        <p:spPr/>
      </p:pic>
      <p:sp>
        <p:nvSpPr>
          <p:cNvPr id="4" name="Date Placeholder 3"/>
          <p:cNvSpPr>
            <a:spLocks noGrp="1"/>
          </p:cNvSpPr>
          <p:nvPr>
            <p:ph type="dt" sz="half" idx="10"/>
          </p:nvPr>
        </p:nvSpPr>
        <p:spPr/>
        <p:txBody>
          <a:bodyPr/>
          <a:lstStyle/>
          <a:p>
            <a:fld id="{9FDC26F7-F61D-1A4C-A7DD-2F4FF0B23E50}" type="datetime1">
              <a:rPr lang="en-US" smtClean="0"/>
              <a:t>14/05/2013</a:t>
            </a:fld>
            <a:endParaRPr lang="en-US">
              <a:solidFill>
                <a:schemeClr val="tx1"/>
              </a:solidFill>
              <a:latin typeface="Wingdings" charset="2"/>
            </a:endParaRPr>
          </a:p>
        </p:txBody>
      </p:sp>
      <p:sp>
        <p:nvSpPr>
          <p:cNvPr id="7" name="Rectangle 6"/>
          <p:cNvSpPr/>
          <p:nvPr/>
        </p:nvSpPr>
        <p:spPr>
          <a:xfrm>
            <a:off x="1" y="5943600"/>
            <a:ext cx="914399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r>
              <a:rPr lang="en-US" sz="1800" dirty="0" smtClean="0"/>
              <a:t>http://</a:t>
            </a:r>
            <a:r>
              <a:rPr lang="en-US" sz="1800" dirty="0" err="1" smtClean="0"/>
              <a:t>ukhumanrightsblog.com</a:t>
            </a:r>
            <a:r>
              <a:rPr lang="en-US" sz="1800" dirty="0" smtClean="0"/>
              <a:t>/</a:t>
            </a:r>
            <a:endParaRPr lang="en-US" sz="1800"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Concern at Work</a:t>
            </a:r>
            <a:endParaRPr lang="en-GB" dirty="0"/>
          </a:p>
        </p:txBody>
      </p:sp>
      <p:pic>
        <p:nvPicPr>
          <p:cNvPr id="6" name="Content Placeholder 5" descr="Picture 65.png">
            <a:hlinkClick r:id="rId2"/>
          </p:cNvPr>
          <p:cNvPicPr>
            <a:picLocks noGrp="1" noChangeAspect="1"/>
          </p:cNvPicPr>
          <p:nvPr>
            <p:ph idx="1"/>
          </p:nvPr>
        </p:nvPicPr>
        <p:blipFill>
          <a:blip r:embed="rId3"/>
          <a:srcRect l="-15552" r="-15552"/>
          <a:stretch>
            <a:fillRect/>
          </a:stretch>
        </p:blipFill>
        <p:spPr>
          <a:xfrm>
            <a:off x="779463" y="1812925"/>
            <a:ext cx="7583487" cy="4208930"/>
          </a:xfrm>
        </p:spPr>
      </p:pic>
      <p:sp>
        <p:nvSpPr>
          <p:cNvPr id="4" name="Date Placeholder 3"/>
          <p:cNvSpPr>
            <a:spLocks noGrp="1"/>
          </p:cNvSpPr>
          <p:nvPr>
            <p:ph type="dt" sz="half" idx="10"/>
          </p:nvPr>
        </p:nvSpPr>
        <p:spPr/>
        <p:txBody>
          <a:bodyPr/>
          <a:lstStyle/>
          <a:p>
            <a:fld id="{731D39FB-8AD3-B843-B425-2963BBDFDE0C}" type="datetime1">
              <a:rPr lang="en-US" smtClean="0"/>
              <a:t>14/05/2013</a:t>
            </a:fld>
            <a:endParaRPr lang="en-US">
              <a:solidFill>
                <a:schemeClr val="tx1"/>
              </a:solidFill>
              <a:latin typeface="Wingdings" charset="2"/>
            </a:endParaRPr>
          </a:p>
        </p:txBody>
      </p:sp>
      <p:sp>
        <p:nvSpPr>
          <p:cNvPr id="7" name="Rectangle 6"/>
          <p:cNvSpPr/>
          <p:nvPr/>
        </p:nvSpPr>
        <p:spPr>
          <a:xfrm>
            <a:off x="0" y="579120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dirty="0" smtClean="0"/>
              <a:t>http://</a:t>
            </a:r>
            <a:r>
              <a:rPr lang="en-US" dirty="0" err="1" smtClean="0"/>
              <a:t>www.pcaw</a:t>
            </a:r>
            <a:r>
              <a:rPr lang="en-US" dirty="0" err="1" smtClean="0">
                <a:hlinkClick r:id="rId2"/>
              </a:rPr>
              <a:t>.</a:t>
            </a:r>
            <a:r>
              <a:rPr lang="en-US" dirty="0" err="1" smtClean="0"/>
              <a:t>co.uk</a:t>
            </a:r>
            <a:r>
              <a:rPr lang="en-US" dirty="0" smtClean="0"/>
              <a:t>/</a:t>
            </a:r>
            <a:endParaRPr lang="en-GB"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Trades Unions</a:t>
            </a:r>
            <a:endParaRPr lang="en-GB" dirty="0"/>
          </a:p>
        </p:txBody>
      </p:sp>
      <p:sp>
        <p:nvSpPr>
          <p:cNvPr id="3" name="Content Placeholder 2"/>
          <p:cNvSpPr>
            <a:spLocks noGrp="1"/>
          </p:cNvSpPr>
          <p:nvPr>
            <p:ph idx="1"/>
          </p:nvPr>
        </p:nvSpPr>
        <p:spPr/>
        <p:txBody>
          <a:bodyPr/>
          <a:lstStyle/>
          <a:p>
            <a:r>
              <a:rPr lang="en-GB" dirty="0" smtClean="0"/>
              <a:t>May be active in your workplace</a:t>
            </a:r>
          </a:p>
          <a:p>
            <a:r>
              <a:rPr lang="en-GB" dirty="0" smtClean="0"/>
              <a:t>There may be some kind of local workers group</a:t>
            </a:r>
          </a:p>
          <a:p>
            <a:r>
              <a:rPr lang="en-GB" dirty="0" smtClean="0"/>
              <a:t>May not be usual in your workplace</a:t>
            </a:r>
          </a:p>
          <a:p>
            <a:r>
              <a:rPr lang="en-GB" dirty="0" smtClean="0"/>
              <a:t>Like professional bodies they require a subscription</a:t>
            </a:r>
          </a:p>
          <a:p>
            <a:pPr lvl="1"/>
            <a:r>
              <a:rPr lang="en-GB" dirty="0" smtClean="0"/>
              <a:t>They also are afforded some (limited) recognition in workplace law</a:t>
            </a:r>
          </a:p>
        </p:txBody>
      </p:sp>
      <p:sp>
        <p:nvSpPr>
          <p:cNvPr id="4" name="Date Placeholder 3"/>
          <p:cNvSpPr>
            <a:spLocks noGrp="1"/>
          </p:cNvSpPr>
          <p:nvPr>
            <p:ph type="dt" sz="half" idx="10"/>
          </p:nvPr>
        </p:nvSpPr>
        <p:spPr/>
        <p:txBody>
          <a:bodyPr/>
          <a:lstStyle/>
          <a:p>
            <a:fld id="{33317561-E812-164A-9097-F9C7AB03717B}"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TUC</a:t>
            </a:r>
            <a:endParaRPr lang="en-GB" dirty="0"/>
          </a:p>
        </p:txBody>
      </p:sp>
      <p:pic>
        <p:nvPicPr>
          <p:cNvPr id="6" name="Content Placeholder 5" descr="Picture 64.png">
            <a:hlinkClick r:id="rId2"/>
          </p:cNvPr>
          <p:cNvPicPr>
            <a:picLocks noGrp="1" noChangeAspect="1"/>
          </p:cNvPicPr>
          <p:nvPr>
            <p:ph idx="1"/>
          </p:nvPr>
        </p:nvPicPr>
        <p:blipFill>
          <a:blip r:embed="rId3"/>
          <a:srcRect l="-9305" r="-9305"/>
          <a:stretch>
            <a:fillRect/>
          </a:stretch>
        </p:blipFill>
        <p:spPr/>
      </p:pic>
      <p:sp>
        <p:nvSpPr>
          <p:cNvPr id="4" name="Date Placeholder 3"/>
          <p:cNvSpPr>
            <a:spLocks noGrp="1"/>
          </p:cNvSpPr>
          <p:nvPr>
            <p:ph type="dt" sz="half" idx="10"/>
          </p:nvPr>
        </p:nvSpPr>
        <p:spPr/>
        <p:txBody>
          <a:bodyPr/>
          <a:lstStyle/>
          <a:p>
            <a:fld id="{3C80C154-E0D2-864D-B871-BC87CC295EA3}" type="datetime1">
              <a:rPr lang="en-US" smtClean="0"/>
              <a:t>14/05/2013</a:t>
            </a:fld>
            <a:endParaRPr lang="en-US">
              <a:solidFill>
                <a:schemeClr val="tx1"/>
              </a:solidFill>
              <a:latin typeface="Wingdings" charset="2"/>
            </a:endParaRPr>
          </a:p>
        </p:txBody>
      </p:sp>
      <p:sp>
        <p:nvSpPr>
          <p:cNvPr id="7" name="Rectangle 6">
            <a:hlinkClick r:id="rId2"/>
          </p:cNvPr>
          <p:cNvSpPr/>
          <p:nvPr/>
        </p:nvSpPr>
        <p:spPr>
          <a:xfrm>
            <a:off x="228600" y="5592465"/>
            <a:ext cx="89154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dirty="0" smtClean="0">
                <a:latin typeface="Futura (Body)"/>
                <a:cs typeface="Futura (Body)"/>
              </a:rPr>
              <a:t>http://</a:t>
            </a:r>
            <a:r>
              <a:rPr lang="en-US" dirty="0" err="1" smtClean="0">
                <a:latin typeface="Futura (Body)"/>
                <a:cs typeface="Futura (Body)"/>
              </a:rPr>
              <a:t>bit.ly/tucrights</a:t>
            </a:r>
            <a:endParaRPr lang="en-US" dirty="0" smtClean="0">
              <a:latin typeface="Futura (Body)"/>
              <a:cs typeface="Futura (Body)"/>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Worksmart</a:t>
            </a:r>
            <a:r>
              <a:rPr lang="en-US" dirty="0" smtClean="0"/>
              <a:t> (TUC)</a:t>
            </a:r>
            <a:endParaRPr lang="en-US" dirty="0"/>
          </a:p>
        </p:txBody>
      </p:sp>
      <p:pic>
        <p:nvPicPr>
          <p:cNvPr id="6" name="Content Placeholder 5" descr="Screen Shot 2011-11-28 at 13.28.27.png"/>
          <p:cNvPicPr>
            <a:picLocks noGrp="1" noChangeAspect="1"/>
          </p:cNvPicPr>
          <p:nvPr>
            <p:ph idx="1"/>
          </p:nvPr>
        </p:nvPicPr>
        <p:blipFill>
          <a:blip r:embed="rId2"/>
          <a:srcRect l="-15145" r="-15145"/>
          <a:stretch>
            <a:fillRect/>
          </a:stretch>
        </p:blipFill>
        <p:spPr/>
      </p:pic>
      <p:sp>
        <p:nvSpPr>
          <p:cNvPr id="4" name="Date Placeholder 3"/>
          <p:cNvSpPr>
            <a:spLocks noGrp="1"/>
          </p:cNvSpPr>
          <p:nvPr>
            <p:ph type="dt" sz="half" idx="10"/>
          </p:nvPr>
        </p:nvSpPr>
        <p:spPr/>
        <p:txBody>
          <a:bodyPr/>
          <a:lstStyle/>
          <a:p>
            <a:fld id="{9FDC26F7-F61D-1A4C-A7DD-2F4FF0B23E50}"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Employment Issues</a:t>
            </a:r>
            <a:endParaRPr lang="en-GB" dirty="0"/>
          </a:p>
        </p:txBody>
      </p:sp>
      <p:pic>
        <p:nvPicPr>
          <p:cNvPr id="6" name="Content Placeholder 5" descr="Picture 73.png"/>
          <p:cNvPicPr>
            <a:picLocks noGrp="1" noChangeAspect="1"/>
          </p:cNvPicPr>
          <p:nvPr>
            <p:ph idx="1"/>
          </p:nvPr>
        </p:nvPicPr>
        <p:blipFill>
          <a:blip r:embed="rId3"/>
          <a:srcRect l="-28091" r="-28091"/>
          <a:stretch>
            <a:fillRect/>
          </a:stretch>
        </p:blipFill>
        <p:spPr/>
      </p:pic>
      <p:sp>
        <p:nvSpPr>
          <p:cNvPr id="4" name="Date Placeholder 3"/>
          <p:cNvSpPr>
            <a:spLocks noGrp="1"/>
          </p:cNvSpPr>
          <p:nvPr>
            <p:ph type="dt" sz="half" idx="10"/>
          </p:nvPr>
        </p:nvSpPr>
        <p:spPr/>
        <p:txBody>
          <a:bodyPr/>
          <a:lstStyle/>
          <a:p>
            <a:fld id="{E6F3DC6A-7DA9-B240-B82B-67AB841BC31F}" type="datetime1">
              <a:rPr lang="en-US" smtClean="0"/>
              <a:t>14/05/2013</a:t>
            </a:fld>
            <a:endParaRPr lang="en-US">
              <a:solidFill>
                <a:schemeClr val="tx1"/>
              </a:solidFill>
              <a:latin typeface="Wingdings" charset="2"/>
            </a:endParaRPr>
          </a:p>
        </p:txBody>
      </p:sp>
      <p:pic>
        <p:nvPicPr>
          <p:cNvPr id="7" name="Picture 6" descr="Picture 74.png"/>
          <p:cNvPicPr>
            <a:picLocks noChangeAspect="1"/>
          </p:cNvPicPr>
          <p:nvPr/>
        </p:nvPicPr>
        <p:blipFill>
          <a:blip r:embed="rId4"/>
          <a:stretch>
            <a:fillRect/>
          </a:stretch>
        </p:blipFill>
        <p:spPr>
          <a:xfrm rot="20421251">
            <a:off x="4214131" y="3398784"/>
            <a:ext cx="5060518" cy="1467086"/>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Facebook??</a:t>
            </a:r>
            <a:endParaRPr lang="en-GB" dirty="0"/>
          </a:p>
        </p:txBody>
      </p:sp>
      <p:pic>
        <p:nvPicPr>
          <p:cNvPr id="4" name="Content Placeholder 3" descr="Screen Shot 2013-05-09 at 07.22.46.png"/>
          <p:cNvPicPr>
            <a:picLocks noGrp="1" noChangeAspect="1"/>
          </p:cNvPicPr>
          <p:nvPr>
            <p:ph idx="1"/>
          </p:nvPr>
        </p:nvPicPr>
        <p:blipFill>
          <a:blip r:embed="rId2">
            <a:extLst>
              <a:ext uri="{28A0092B-C50C-407E-A947-70E740481C1C}">
                <a14:useLocalDpi xmlns:a14="http://schemas.microsoft.com/office/drawing/2010/main" val="0"/>
              </a:ext>
            </a:extLst>
          </a:blip>
          <a:srcRect t="9211" b="9211"/>
          <a:stretch>
            <a:fillRect/>
          </a:stretch>
        </p:blipFill>
        <p:spPr/>
      </p:pic>
    </p:spTree>
    <p:extLst>
      <p:ext uri="{BB962C8B-B14F-4D97-AF65-F5344CB8AC3E}">
        <p14:creationId xmlns:p14="http://schemas.microsoft.com/office/powerpoint/2010/main" val="39559628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Arbitration and Conciliation</a:t>
            </a:r>
            <a:endParaRPr lang="en-GB" dirty="0"/>
          </a:p>
        </p:txBody>
      </p:sp>
      <p:pic>
        <p:nvPicPr>
          <p:cNvPr id="9" name="Content Placeholder 8" descr="Picture 76.png"/>
          <p:cNvPicPr>
            <a:picLocks noGrp="1" noChangeAspect="1"/>
          </p:cNvPicPr>
          <p:nvPr>
            <p:ph idx="1"/>
          </p:nvPr>
        </p:nvPicPr>
        <p:blipFill>
          <a:blip r:embed="rId2"/>
          <a:srcRect l="-9320" r="-9320"/>
          <a:stretch>
            <a:fillRect/>
          </a:stretch>
        </p:blipFill>
        <p:spPr/>
      </p:pic>
      <p:sp>
        <p:nvSpPr>
          <p:cNvPr id="4" name="Date Placeholder 3"/>
          <p:cNvSpPr>
            <a:spLocks noGrp="1"/>
          </p:cNvSpPr>
          <p:nvPr>
            <p:ph type="dt" sz="half" idx="10"/>
          </p:nvPr>
        </p:nvSpPr>
        <p:spPr/>
        <p:txBody>
          <a:bodyPr/>
          <a:lstStyle/>
          <a:p>
            <a:fld id="{9E3C8340-16F6-984F-AED6-281A6DBD0B6F}" type="datetime1">
              <a:rPr lang="en-US" smtClean="0"/>
              <a:t>14/05/2013</a:t>
            </a:fld>
            <a:endParaRPr lang="en-US">
              <a:solidFill>
                <a:schemeClr val="tx1"/>
              </a:solidFill>
              <a:latin typeface="Wingdings" charset="2"/>
            </a:endParaRPr>
          </a:p>
        </p:txBody>
      </p:sp>
      <p:sp>
        <p:nvSpPr>
          <p:cNvPr id="7" name="Rectangle 6">
            <a:hlinkClick r:id="rId3"/>
          </p:cNvPr>
          <p:cNvSpPr/>
          <p:nvPr/>
        </p:nvSpPr>
        <p:spPr>
          <a:xfrm>
            <a:off x="0" y="579120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dirty="0" smtClean="0"/>
              <a:t>http://</a:t>
            </a:r>
            <a:r>
              <a:rPr lang="en-US" dirty="0" err="1" smtClean="0"/>
              <a:t>www.acas.org.uk</a:t>
            </a:r>
            <a:r>
              <a:rPr lang="en-US" dirty="0" smtClean="0"/>
              <a:t>/</a:t>
            </a:r>
            <a:endParaRPr lang="en-GB"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buNone/>
            </a:pPr>
            <a:r>
              <a:rPr lang="en-US" dirty="0" smtClean="0"/>
              <a:t>Professional Bodies</a:t>
            </a:r>
            <a:endParaRPr lang="en-US" dirty="0"/>
          </a:p>
        </p:txBody>
      </p:sp>
      <p:sp>
        <p:nvSpPr>
          <p:cNvPr id="3" name="Content Placeholder 2"/>
          <p:cNvSpPr>
            <a:spLocks noGrp="1"/>
          </p:cNvSpPr>
          <p:nvPr>
            <p:ph idx="1"/>
          </p:nvPr>
        </p:nvSpPr>
        <p:spPr/>
        <p:txBody>
          <a:bodyPr>
            <a:normAutofit/>
          </a:bodyPr>
          <a:lstStyle/>
          <a:p>
            <a:pPr>
              <a:buNone/>
            </a:pPr>
            <a:r>
              <a:rPr lang="en-US" dirty="0" smtClean="0"/>
              <a:t>Professional </a:t>
            </a:r>
            <a:r>
              <a:rPr lang="en-US" dirty="0" smtClean="0"/>
              <a:t>Bodies</a:t>
            </a:r>
          </a:p>
          <a:p>
            <a:pPr>
              <a:buNone/>
            </a:pPr>
            <a:r>
              <a:rPr lang="en-US" dirty="0" smtClean="0"/>
              <a:t>Require - </a:t>
            </a:r>
            <a:r>
              <a:rPr lang="en-US" dirty="0" smtClean="0"/>
              <a:t>codes </a:t>
            </a:r>
            <a:r>
              <a:rPr lang="en-US" dirty="0" smtClean="0"/>
              <a:t>of conduct</a:t>
            </a:r>
          </a:p>
          <a:p>
            <a:pPr>
              <a:buNone/>
            </a:pPr>
            <a:r>
              <a:rPr lang="en-US" dirty="0" smtClean="0"/>
              <a:t> </a:t>
            </a:r>
          </a:p>
          <a:p>
            <a:pPr>
              <a:buNone/>
            </a:pPr>
            <a:r>
              <a:rPr lang="en-US" dirty="0" smtClean="0"/>
              <a:t>But they also usually offer the services of their legal </a:t>
            </a:r>
            <a:r>
              <a:rPr lang="en-US" dirty="0" smtClean="0"/>
              <a:t>departments</a:t>
            </a:r>
          </a:p>
          <a:p>
            <a:pPr>
              <a:buNone/>
            </a:pPr>
            <a:r>
              <a:rPr lang="en-US" dirty="0" smtClean="0"/>
              <a:t>Sites can be informative</a:t>
            </a:r>
          </a:p>
          <a:p>
            <a:pPr>
              <a:buNone/>
            </a:pPr>
            <a:r>
              <a:rPr lang="en-US" dirty="0" smtClean="0"/>
              <a:t>Special interest groups can provide networking, insights</a:t>
            </a:r>
            <a:endParaRPr lang="en-US" dirty="0" smtClean="0"/>
          </a:p>
          <a:p>
            <a:pPr>
              <a:buNone/>
            </a:pPr>
            <a:endParaRPr lang="en-US" dirty="0" smtClean="0"/>
          </a:p>
        </p:txBody>
      </p:sp>
      <p:sp>
        <p:nvSpPr>
          <p:cNvPr id="4" name="Date Placeholder 3"/>
          <p:cNvSpPr>
            <a:spLocks noGrp="1"/>
          </p:cNvSpPr>
          <p:nvPr>
            <p:ph type="dt" sz="half" idx="10"/>
          </p:nvPr>
        </p:nvSpPr>
        <p:spPr/>
        <p:txBody>
          <a:bodyPr/>
          <a:lstStyle/>
          <a:p>
            <a:fld id="{D5F2D032-590A-924D-828F-C9A23CCF51B7}"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Expectations</a:t>
            </a:r>
            <a:endParaRPr lang="en-GB" dirty="0"/>
          </a:p>
        </p:txBody>
      </p:sp>
      <p:pic>
        <p:nvPicPr>
          <p:cNvPr id="4" name="Content Placeholder 3" descr="Screen Shot 2013-05-14 at 11.05.53.png"/>
          <p:cNvPicPr>
            <a:picLocks noGrp="1" noChangeAspect="1"/>
          </p:cNvPicPr>
          <p:nvPr>
            <p:ph idx="1"/>
          </p:nvPr>
        </p:nvPicPr>
        <p:blipFill>
          <a:blip r:embed="rId2">
            <a:extLst>
              <a:ext uri="{28A0092B-C50C-407E-A947-70E740481C1C}">
                <a14:useLocalDpi xmlns:a14="http://schemas.microsoft.com/office/drawing/2010/main" val="0"/>
              </a:ext>
            </a:extLst>
          </a:blip>
          <a:srcRect l="-6317" r="-6317"/>
          <a:stretch>
            <a:fillRect/>
          </a:stretch>
        </p:blipFill>
        <p:spPr/>
      </p:pic>
    </p:spTree>
    <p:extLst>
      <p:ext uri="{BB962C8B-B14F-4D97-AF65-F5344CB8AC3E}">
        <p14:creationId xmlns:p14="http://schemas.microsoft.com/office/powerpoint/2010/main" val="26764577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BCS Legal</a:t>
            </a:r>
            <a:endParaRPr lang="en-US" dirty="0"/>
          </a:p>
        </p:txBody>
      </p:sp>
      <p:pic>
        <p:nvPicPr>
          <p:cNvPr id="6" name="Content Placeholder 5" descr="Screen Shot 2011-11-28 at 13.45.14.png"/>
          <p:cNvPicPr>
            <a:picLocks noGrp="1" noChangeAspect="1"/>
          </p:cNvPicPr>
          <p:nvPr>
            <p:ph idx="1"/>
          </p:nvPr>
        </p:nvPicPr>
        <p:blipFill>
          <a:blip r:embed="rId2"/>
          <a:srcRect l="-21890" r="-21890"/>
          <a:stretch>
            <a:fillRect/>
          </a:stretch>
        </p:blipFill>
        <p:spPr/>
      </p:pic>
      <p:sp>
        <p:nvSpPr>
          <p:cNvPr id="4" name="Date Placeholder 3"/>
          <p:cNvSpPr>
            <a:spLocks noGrp="1"/>
          </p:cNvSpPr>
          <p:nvPr>
            <p:ph type="dt" sz="half" idx="10"/>
          </p:nvPr>
        </p:nvSpPr>
        <p:spPr/>
        <p:txBody>
          <a:bodyPr/>
          <a:lstStyle/>
          <a:p>
            <a:fld id="{9FDC26F7-F61D-1A4C-A7DD-2F4FF0B23E50}" type="datetime1">
              <a:rPr lang="en-US" smtClean="0"/>
              <a:t>14/05/2013</a:t>
            </a:fld>
            <a:endParaRPr lang="en-US">
              <a:solidFill>
                <a:schemeClr val="tx1"/>
              </a:solidFill>
              <a:latin typeface="Wingdings" charset="2"/>
            </a:endParaRPr>
          </a:p>
        </p:txBody>
      </p:sp>
      <p:sp>
        <p:nvSpPr>
          <p:cNvPr id="7" name="Rectangle 6"/>
          <p:cNvSpPr/>
          <p:nvPr/>
        </p:nvSpPr>
        <p:spPr>
          <a:xfrm>
            <a:off x="0" y="6019800"/>
            <a:ext cx="9144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800" dirty="0" smtClean="0">
                <a:hlinkClick r:id="rId3"/>
              </a:rPr>
              <a:t>http://www.bcs.org/category/9234</a:t>
            </a:r>
            <a:endParaRPr lang="en-US" sz="1800"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BCS - legal</a:t>
            </a:r>
            <a:endParaRPr lang="en-GB" dirty="0"/>
          </a:p>
        </p:txBody>
      </p:sp>
      <p:sp>
        <p:nvSpPr>
          <p:cNvPr id="3" name="Content Placeholder 2"/>
          <p:cNvSpPr>
            <a:spLocks noGrp="1"/>
          </p:cNvSpPr>
          <p:nvPr>
            <p:ph idx="1"/>
          </p:nvPr>
        </p:nvSpPr>
        <p:spPr/>
        <p:txBody>
          <a:bodyPr>
            <a:normAutofit fontScale="92500" lnSpcReduction="10000"/>
          </a:bodyPr>
          <a:lstStyle/>
          <a:p>
            <a:pPr>
              <a:spcAft>
                <a:spcPts val="3000"/>
              </a:spcAft>
              <a:buNone/>
            </a:pPr>
            <a:r>
              <a:rPr lang="en-GB" dirty="0" smtClean="0"/>
              <a:t>“</a:t>
            </a:r>
            <a:r>
              <a:rPr lang="en-US" sz="2000" b="1" dirty="0" smtClean="0"/>
              <a:t>Enhanced Free Legal Helpline (Chartered, Professional and all Fellow grades), Free Online Legal service (not Affiliates) and Employment Disputes Service (Fellows only)</a:t>
            </a:r>
            <a:br>
              <a:rPr lang="en-US" sz="2000" b="1" dirty="0" smtClean="0"/>
            </a:br>
            <a:r>
              <a:rPr lang="en-US" sz="2000" b="1" dirty="0" smtClean="0"/>
              <a:t/>
            </a:r>
            <a:br>
              <a:rPr lang="en-US" sz="2000" b="1" dirty="0" smtClean="0"/>
            </a:br>
            <a:r>
              <a:rPr lang="en-US" sz="1600" dirty="0" smtClean="0"/>
              <a:t>The legal helpline… provides personal and business legal advice on subjects including Family, Employment, Consumer and Property Law. </a:t>
            </a:r>
          </a:p>
          <a:p>
            <a:pPr>
              <a:spcAft>
                <a:spcPts val="3000"/>
              </a:spcAft>
              <a:buNone/>
            </a:pPr>
            <a:r>
              <a:rPr lang="en-US" sz="1600" dirty="0" smtClean="0"/>
              <a:t>	Online Legal service, from Law Express, provides a virtual personal and business legal support system whenever you need it. </a:t>
            </a:r>
          </a:p>
          <a:p>
            <a:pPr>
              <a:spcAft>
                <a:spcPts val="3000"/>
              </a:spcAft>
              <a:buNone/>
            </a:pPr>
            <a:r>
              <a:rPr lang="en-US" sz="1600" dirty="0" smtClean="0"/>
              <a:t>	BCS Fellows involved in computing and related areas have an additional service - If you become involved in a dispute arising from your contract of employment (not contractors), DAS will find and pay for a lawyer to represent you at an Employment Tribunal or Civil Court.</a:t>
            </a:r>
            <a:endParaRPr lang="en-GB" sz="1600" dirty="0"/>
          </a:p>
        </p:txBody>
      </p:sp>
      <p:sp>
        <p:nvSpPr>
          <p:cNvPr id="4" name="Date Placeholder 3"/>
          <p:cNvSpPr>
            <a:spLocks noGrp="1"/>
          </p:cNvSpPr>
          <p:nvPr>
            <p:ph type="dt" sz="half" idx="10"/>
          </p:nvPr>
        </p:nvSpPr>
        <p:spPr/>
        <p:txBody>
          <a:bodyPr/>
          <a:lstStyle/>
          <a:p>
            <a:fld id="{B9F51DF2-2730-EC45-A265-07D8CF6D7485}"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Professional Indemnity Insurance</a:t>
            </a:r>
            <a:endParaRPr lang="en-GB" sz="4000" dirty="0"/>
          </a:p>
        </p:txBody>
      </p:sp>
      <p:sp>
        <p:nvSpPr>
          <p:cNvPr id="3" name="Content Placeholder 2"/>
          <p:cNvSpPr>
            <a:spLocks noGrp="1"/>
          </p:cNvSpPr>
          <p:nvPr>
            <p:ph idx="1"/>
          </p:nvPr>
        </p:nvSpPr>
        <p:spPr/>
        <p:txBody>
          <a:bodyPr>
            <a:normAutofit fontScale="92500" lnSpcReduction="20000"/>
          </a:bodyPr>
          <a:lstStyle/>
          <a:p>
            <a:r>
              <a:rPr lang="en-US" dirty="0" smtClean="0"/>
              <a:t>protects against financially crippling/reputation-damaging claims by dissatisfied clients. </a:t>
            </a:r>
          </a:p>
          <a:p>
            <a:pPr>
              <a:buNone/>
            </a:pPr>
            <a:endParaRPr lang="en-US" dirty="0" smtClean="0"/>
          </a:p>
          <a:p>
            <a:pPr lvl="1">
              <a:spcAft>
                <a:spcPts val="1800"/>
              </a:spcAft>
            </a:pPr>
            <a:r>
              <a:rPr lang="en-US" b="1" dirty="0" smtClean="0"/>
              <a:t>Negligence</a:t>
            </a:r>
            <a:r>
              <a:rPr lang="en-US" dirty="0" smtClean="0"/>
              <a:t>: or breach of duty of care </a:t>
            </a:r>
          </a:p>
          <a:p>
            <a:pPr lvl="1">
              <a:spcAft>
                <a:spcPts val="1800"/>
              </a:spcAft>
            </a:pPr>
            <a:r>
              <a:rPr lang="en-US" b="1" dirty="0" smtClean="0"/>
              <a:t>Intellectual property</a:t>
            </a:r>
            <a:r>
              <a:rPr lang="en-US" dirty="0" smtClean="0"/>
              <a:t>: unintentionally infringing on others’ copyrights, trademarks, broadcasting rights, any act of passing off </a:t>
            </a:r>
          </a:p>
          <a:p>
            <a:pPr lvl="1">
              <a:spcAft>
                <a:spcPts val="1800"/>
              </a:spcAft>
            </a:pPr>
            <a:r>
              <a:rPr lang="en-US" b="1" dirty="0" smtClean="0"/>
              <a:t>Loss of documents/data</a:t>
            </a:r>
            <a:r>
              <a:rPr lang="en-US" dirty="0" smtClean="0"/>
              <a:t>: damaged, lost or stolen data and documents belonging to your clients </a:t>
            </a:r>
          </a:p>
          <a:p>
            <a:pPr lvl="1">
              <a:spcAft>
                <a:spcPts val="1800"/>
              </a:spcAft>
            </a:pPr>
            <a:r>
              <a:rPr lang="en-US" b="1" dirty="0" smtClean="0"/>
              <a:t>Dishonesty</a:t>
            </a:r>
            <a:r>
              <a:rPr lang="en-US" dirty="0" smtClean="0"/>
              <a:t>: liability arising from the theft of your clients’ money </a:t>
            </a:r>
          </a:p>
        </p:txBody>
      </p:sp>
      <p:sp>
        <p:nvSpPr>
          <p:cNvPr id="4" name="Date Placeholder 3"/>
          <p:cNvSpPr>
            <a:spLocks noGrp="1"/>
          </p:cNvSpPr>
          <p:nvPr>
            <p:ph type="dt" sz="half" idx="10"/>
          </p:nvPr>
        </p:nvSpPr>
        <p:spPr/>
        <p:txBody>
          <a:bodyPr/>
          <a:lstStyle/>
          <a:p>
            <a:fld id="{56AF79E4-DADB-E542-B902-C8E999B791DC}"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smtClean="0"/>
              <a:t>CIPD – already shown </a:t>
            </a:r>
            <a:endParaRPr lang="en-GB" sz="4000" dirty="0"/>
          </a:p>
        </p:txBody>
      </p:sp>
      <p:pic>
        <p:nvPicPr>
          <p:cNvPr id="7" name="Content Placeholder 6" descr="Picture 69.png">
            <a:hlinkClick r:id="rId2"/>
          </p:cNvPr>
          <p:cNvPicPr>
            <a:picLocks noGrp="1" noChangeAspect="1"/>
          </p:cNvPicPr>
          <p:nvPr>
            <p:ph idx="1"/>
          </p:nvPr>
        </p:nvPicPr>
        <p:blipFill>
          <a:blip r:embed="rId3"/>
          <a:srcRect l="-17341" r="-17341"/>
          <a:stretch>
            <a:fillRect/>
          </a:stretch>
        </p:blipFill>
        <p:spPr/>
      </p:pic>
      <p:sp>
        <p:nvSpPr>
          <p:cNvPr id="3" name="Date Placeholder 2"/>
          <p:cNvSpPr>
            <a:spLocks noGrp="1"/>
          </p:cNvSpPr>
          <p:nvPr>
            <p:ph type="dt" sz="half" idx="10"/>
          </p:nvPr>
        </p:nvSpPr>
        <p:spPr/>
        <p:txBody>
          <a:bodyPr/>
          <a:lstStyle/>
          <a:p>
            <a:fld id="{A3FE32B2-8512-7842-AB91-29090ACE63F5}" type="datetime1">
              <a:rPr lang="en-US" smtClean="0"/>
              <a:t>14/05/2013</a:t>
            </a:fld>
            <a:endParaRPr lang="en-US">
              <a:solidFill>
                <a:schemeClr val="tx1"/>
              </a:solidFill>
              <a:latin typeface="Wingdings" charset="2"/>
            </a:endParaRPr>
          </a:p>
        </p:txBody>
      </p:sp>
      <p:sp>
        <p:nvSpPr>
          <p:cNvPr id="8" name="Rectangle 7">
            <a:hlinkClick r:id="rId2"/>
          </p:cNvPr>
          <p:cNvSpPr/>
          <p:nvPr/>
        </p:nvSpPr>
        <p:spPr>
          <a:xfrm>
            <a:off x="0" y="571500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dirty="0" smtClean="0"/>
              <a:t>http://</a:t>
            </a:r>
            <a:r>
              <a:rPr lang="en-US" dirty="0" err="1" smtClean="0"/>
              <a:t>www.cipd.co.uk</a:t>
            </a:r>
            <a:endParaRPr lang="en-GB"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Being a professional</a:t>
            </a:r>
            <a:endParaRPr lang="en-GB" dirty="0"/>
          </a:p>
        </p:txBody>
      </p:sp>
      <p:sp>
        <p:nvSpPr>
          <p:cNvPr id="3" name="Text Placeholder 2"/>
          <p:cNvSpPr>
            <a:spLocks noGrp="1"/>
          </p:cNvSpPr>
          <p:nvPr>
            <p:ph type="body" idx="1"/>
          </p:nvPr>
        </p:nvSpPr>
        <p:spPr/>
        <p:txBody>
          <a:bodyPr/>
          <a:lstStyle/>
          <a:p>
            <a:r>
              <a:rPr lang="en-GB" dirty="0" smtClean="0"/>
              <a:t>Another (related) perspective</a:t>
            </a:r>
            <a:endParaRPr lang="en-GB" dirty="0"/>
          </a:p>
        </p:txBody>
      </p:sp>
      <p:sp>
        <p:nvSpPr>
          <p:cNvPr id="4" name="Date Placeholder 3"/>
          <p:cNvSpPr>
            <a:spLocks noGrp="1"/>
          </p:cNvSpPr>
          <p:nvPr>
            <p:ph type="dt" sz="half" idx="10"/>
          </p:nvPr>
        </p:nvSpPr>
        <p:spPr/>
        <p:txBody>
          <a:bodyPr/>
          <a:lstStyle/>
          <a:p>
            <a:fld id="{D5786C9A-2D58-3F42-9EEF-B49CBFB75E46}" type="datetime1">
              <a:rPr lang="en-US" smtClean="0"/>
              <a:t>14/05/2013</a:t>
            </a:fld>
            <a:endParaRPr lang="en-US">
              <a:solidFill>
                <a:schemeClr val="tx1"/>
              </a:solidFill>
              <a:latin typeface="Wingdings" charset="2"/>
            </a:endParaRPr>
          </a:p>
        </p:txBody>
      </p:sp>
      <p:sp>
        <p:nvSpPr>
          <p:cNvPr id="5" name="Footer Placeholder 4"/>
          <p:cNvSpPr>
            <a:spLocks noGrp="1"/>
          </p:cNvSpPr>
          <p:nvPr>
            <p:ph type="ftr" sz="quarter" idx="11"/>
          </p:nvPr>
        </p:nvSpPr>
        <p:spPr/>
        <p:txBody>
          <a:bodyPr/>
          <a:lstStyle/>
          <a:p>
            <a:r>
              <a:rPr lang="en-US" smtClean="0"/>
              <a:t>INFO2009 Professional and Legal Issues </a:t>
            </a:r>
            <a:endParaRPr lang="en-US">
              <a:solidFill>
                <a:schemeClr val="bg1"/>
              </a:solidFill>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Expectations of a professional</a:t>
            </a:r>
            <a:endParaRPr lang="en-GB" dirty="0"/>
          </a:p>
        </p:txBody>
      </p:sp>
      <p:sp>
        <p:nvSpPr>
          <p:cNvPr id="7" name="Content Placeholder 6"/>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normAutofit/>
          </a:bodyPr>
          <a:lstStyle/>
          <a:p>
            <a:r>
              <a:rPr lang="en-GB" dirty="0" smtClean="0"/>
              <a:t>BCS view - practices common to all disciplines</a:t>
            </a:r>
            <a:endParaRPr lang="en-US" dirty="0" smtClean="0">
              <a:hlinkClick r:id=""/>
            </a:endParaRPr>
          </a:p>
          <a:p>
            <a:pPr>
              <a:buNone/>
            </a:pPr>
            <a:r>
              <a:rPr lang="en-US" dirty="0" smtClean="0">
                <a:hlinkClick r:id=""/>
              </a:rPr>
              <a:t/>
            </a:r>
            <a:br>
              <a:rPr lang="en-US" dirty="0" smtClean="0">
                <a:hlinkClick r:id=""/>
              </a:rPr>
            </a:br>
            <a:r>
              <a:rPr lang="en-US" dirty="0" smtClean="0">
                <a:hlinkClick r:id=""/>
              </a:rPr>
              <a:t>Maintain Your Technical Competence</a:t>
            </a:r>
            <a:r>
              <a:rPr lang="en-US" dirty="0" smtClean="0"/>
              <a:t/>
            </a:r>
            <a:br>
              <a:rPr lang="en-US" dirty="0" smtClean="0"/>
            </a:br>
            <a:r>
              <a:rPr lang="en-US" dirty="0" smtClean="0">
                <a:hlinkClick r:id="rId2"/>
              </a:rPr>
              <a:t>Adhere to Regulations</a:t>
            </a:r>
            <a:r>
              <a:rPr lang="en-US" dirty="0" smtClean="0"/>
              <a:t/>
            </a:r>
            <a:br>
              <a:rPr lang="en-US" dirty="0" smtClean="0"/>
            </a:br>
            <a:r>
              <a:rPr lang="en-US" dirty="0" smtClean="0">
                <a:hlinkClick r:id="rId3"/>
              </a:rPr>
              <a:t>Act Professionally as a Specialist</a:t>
            </a:r>
            <a:r>
              <a:rPr lang="en-US" dirty="0" smtClean="0"/>
              <a:t/>
            </a:r>
            <a:br>
              <a:rPr lang="en-US" dirty="0" smtClean="0"/>
            </a:br>
            <a:r>
              <a:rPr lang="en-US" dirty="0" smtClean="0">
                <a:hlinkClick r:id="rId4"/>
              </a:rPr>
              <a:t>Use Appropriate Methods and Tools</a:t>
            </a:r>
            <a:r>
              <a:rPr lang="en-US" dirty="0" smtClean="0"/>
              <a:t/>
            </a:r>
            <a:br>
              <a:rPr lang="en-US" dirty="0" smtClean="0"/>
            </a:br>
            <a:r>
              <a:rPr lang="en-US" dirty="0" smtClean="0">
                <a:hlinkClick r:id="rId5"/>
              </a:rPr>
              <a:t>Manage Your Workload Efficiently</a:t>
            </a:r>
            <a:r>
              <a:rPr lang="en-US" dirty="0" smtClean="0"/>
              <a:t/>
            </a:r>
            <a:br>
              <a:rPr lang="en-US" dirty="0" smtClean="0"/>
            </a:br>
            <a:r>
              <a:rPr lang="en-US" dirty="0" smtClean="0">
                <a:hlinkClick r:id="rId6"/>
              </a:rPr>
              <a:t>Participate Maturely</a:t>
            </a:r>
            <a:r>
              <a:rPr lang="en-US" dirty="0" smtClean="0"/>
              <a:t/>
            </a:r>
            <a:br>
              <a:rPr lang="en-US" dirty="0" smtClean="0"/>
            </a:br>
            <a:r>
              <a:rPr lang="en-US" dirty="0" smtClean="0">
                <a:hlinkClick r:id="rId7"/>
              </a:rPr>
              <a:t>Respect the Interests of your Customers</a:t>
            </a:r>
            <a:r>
              <a:rPr lang="en-US" dirty="0" smtClean="0"/>
              <a:t/>
            </a:r>
            <a:br>
              <a:rPr lang="en-US" dirty="0" smtClean="0"/>
            </a:br>
            <a:r>
              <a:rPr lang="en-US" dirty="0" smtClean="0">
                <a:hlinkClick r:id="rId8"/>
              </a:rPr>
              <a:t>Promote Good Practices within the Organisation</a:t>
            </a:r>
            <a:r>
              <a:rPr lang="en-US" dirty="0" smtClean="0"/>
              <a:t/>
            </a:r>
            <a:br>
              <a:rPr lang="en-US" dirty="0" smtClean="0"/>
            </a:br>
            <a:r>
              <a:rPr lang="en-US" dirty="0" smtClean="0">
                <a:hlinkClick r:id="rId9"/>
              </a:rPr>
              <a:t>Represent the Profession to the Public</a:t>
            </a:r>
            <a:r>
              <a:rPr lang="en-US" dirty="0" smtClean="0"/>
              <a:t> </a:t>
            </a:r>
          </a:p>
        </p:txBody>
      </p:sp>
      <p:sp>
        <p:nvSpPr>
          <p:cNvPr id="4" name="Date Placeholder 3"/>
          <p:cNvSpPr>
            <a:spLocks noGrp="1"/>
          </p:cNvSpPr>
          <p:nvPr>
            <p:ph type="dt" sz="half" idx="10"/>
          </p:nvPr>
        </p:nvSpPr>
        <p:spPr/>
        <p:txBody>
          <a:bodyPr/>
          <a:lstStyle/>
          <a:p>
            <a:fld id="{EB588DCB-B504-BA4E-847C-DC7B64B4D454}" type="datetime1">
              <a:rPr lang="en-US" smtClean="0"/>
              <a:t>14/05/2013</a:t>
            </a:fld>
            <a:endParaRPr lang="en-US">
              <a:solidFill>
                <a:schemeClr val="tx1"/>
              </a:solidFill>
              <a:latin typeface="Wingdings" charset="2"/>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Balance professionalism and legal rights and requirements</a:t>
            </a:r>
            <a:endParaRPr lang="en-GB" sz="4000" dirty="0"/>
          </a:p>
        </p:txBody>
      </p:sp>
      <p:sp>
        <p:nvSpPr>
          <p:cNvPr id="3" name="Content Placeholder 2"/>
          <p:cNvSpPr>
            <a:spLocks noGrp="1"/>
          </p:cNvSpPr>
          <p:nvPr>
            <p:ph idx="1"/>
          </p:nvPr>
        </p:nvSpPr>
        <p:spPr>
          <a:xfrm>
            <a:off x="401639" y="1277938"/>
            <a:ext cx="5389562" cy="4302125"/>
          </a:xfrm>
        </p:spPr>
        <p:txBody>
          <a:bodyPr>
            <a:normAutofit/>
          </a:bodyPr>
          <a:lstStyle/>
          <a:p>
            <a:endParaRPr lang="en-GB" dirty="0" smtClean="0"/>
          </a:p>
          <a:p>
            <a:r>
              <a:rPr lang="en-GB" dirty="0" smtClean="0"/>
              <a:t>Can you think of other ways (in relation to the scenario perhaps) that the role of the professional is relevant?</a:t>
            </a:r>
          </a:p>
          <a:p>
            <a:endParaRPr lang="en-GB" dirty="0" smtClean="0"/>
          </a:p>
          <a:p>
            <a:r>
              <a:rPr lang="en-GB" dirty="0" smtClean="0"/>
              <a:t> An example of taking professional responsibility might be seen in relation to ensuring you have a suitable working environment.</a:t>
            </a:r>
          </a:p>
          <a:p>
            <a:endParaRPr lang="en-GB" dirty="0"/>
          </a:p>
        </p:txBody>
      </p:sp>
      <p:sp>
        <p:nvSpPr>
          <p:cNvPr id="4" name="Date Placeholder 3"/>
          <p:cNvSpPr>
            <a:spLocks noGrp="1"/>
          </p:cNvSpPr>
          <p:nvPr>
            <p:ph type="dt" sz="half" idx="10"/>
          </p:nvPr>
        </p:nvSpPr>
        <p:spPr/>
        <p:txBody>
          <a:bodyPr/>
          <a:lstStyle/>
          <a:p>
            <a:fld id="{374E787D-7A51-D248-B18E-BCA29230F902}" type="datetime1">
              <a:rPr lang="en-US" smtClean="0"/>
              <a:t>14/05/2013</a:t>
            </a:fld>
            <a:endParaRPr lang="en-US">
              <a:solidFill>
                <a:schemeClr val="tx1"/>
              </a:solidFill>
              <a:latin typeface="Wingdings" charset="2"/>
            </a:endParaRPr>
          </a:p>
        </p:txBody>
      </p:sp>
      <p:pic>
        <p:nvPicPr>
          <p:cNvPr id="6" name="Picture 5"/>
          <p:cNvPicPr>
            <a:picLocks noChangeAspect="1"/>
          </p:cNvPicPr>
          <p:nvPr/>
        </p:nvPicPr>
        <p:blipFill>
          <a:blip r:embed="rId2"/>
          <a:stretch>
            <a:fillRect/>
          </a:stretch>
        </p:blipFill>
        <p:spPr>
          <a:xfrm>
            <a:off x="5943600" y="2057400"/>
            <a:ext cx="2870740" cy="2108200"/>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1023</TotalTime>
  <Words>2993</Words>
  <Application>Microsoft Macintosh PowerPoint</Application>
  <PresentationFormat>On-screen Show (4:3)</PresentationFormat>
  <Paragraphs>618</Paragraphs>
  <Slides>107</Slides>
  <Notes>13</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Revolution</vt:lpstr>
      <vt:lpstr>COMP1205 – consolidating understanding</vt:lpstr>
      <vt:lpstr>What is COMP1205 Part II all about?</vt:lpstr>
      <vt:lpstr>Topic Overview</vt:lpstr>
      <vt:lpstr>Scenario </vt:lpstr>
      <vt:lpstr>Discuss 1: target tools</vt:lpstr>
      <vt:lpstr>How would you set about the task</vt:lpstr>
      <vt:lpstr>WikiSpaces?</vt:lpstr>
      <vt:lpstr>GoogleDocs?</vt:lpstr>
      <vt:lpstr>Facebook??</vt:lpstr>
      <vt:lpstr>Wordpress?</vt:lpstr>
      <vt:lpstr>Example of Using GoogleDocs</vt:lpstr>
      <vt:lpstr>ECS Wiki?</vt:lpstr>
      <vt:lpstr>Shared spaces &amp; co-creation</vt:lpstr>
      <vt:lpstr>Criteria??</vt:lpstr>
      <vt:lpstr>Proposition</vt:lpstr>
      <vt:lpstr>Via the presentations…</vt:lpstr>
      <vt:lpstr>Topic Areas (see how they relate)</vt:lpstr>
      <vt:lpstr>Look at the presentations</vt:lpstr>
      <vt:lpstr>If you created a presentation…</vt:lpstr>
      <vt:lpstr>Essential Legislation Knowledge</vt:lpstr>
      <vt:lpstr>The Data Protection Act</vt:lpstr>
      <vt:lpstr>First calibrate you existing knowledge…</vt:lpstr>
      <vt:lpstr>Who?</vt:lpstr>
      <vt:lpstr>What?</vt:lpstr>
      <vt:lpstr>Rights</vt:lpstr>
      <vt:lpstr>Why questions?</vt:lpstr>
      <vt:lpstr>Data Protection Act (1998) </vt:lpstr>
      <vt:lpstr>Where? …basics</vt:lpstr>
      <vt:lpstr>Data Protection Act 1998</vt:lpstr>
      <vt:lpstr>ICO web site</vt:lpstr>
      <vt:lpstr>Gov.uk</vt:lpstr>
      <vt:lpstr>Think about a bigger picture…</vt:lpstr>
      <vt:lpstr>Further sources?</vt:lpstr>
      <vt:lpstr>YouTube –use your critical faculties</vt:lpstr>
      <vt:lpstr>BCS – book details + download</vt:lpstr>
      <vt:lpstr>Google it!</vt:lpstr>
      <vt:lpstr>DPA - extent</vt:lpstr>
      <vt:lpstr>Checklist (from ICO)</vt:lpstr>
      <vt:lpstr>Checklist continued</vt:lpstr>
      <vt:lpstr>Data must be</vt:lpstr>
      <vt:lpstr>Think about these pointers</vt:lpstr>
      <vt:lpstr>There are some related resources in EdShare</vt:lpstr>
      <vt:lpstr>Related topics…</vt:lpstr>
      <vt:lpstr>Use the DPA example/model</vt:lpstr>
      <vt:lpstr>Conducting private study</vt:lpstr>
      <vt:lpstr>Starting points</vt:lpstr>
      <vt:lpstr>Starting points</vt:lpstr>
      <vt:lpstr>Exam: Wednesday 29th May</vt:lpstr>
      <vt:lpstr>A longer list…</vt:lpstr>
      <vt:lpstr>Legal areas</vt:lpstr>
      <vt:lpstr>Data and Information</vt:lpstr>
      <vt:lpstr>Workplace Perspectives</vt:lpstr>
      <vt:lpstr>Its not so complex…</vt:lpstr>
      <vt:lpstr>Big Picture</vt:lpstr>
      <vt:lpstr>Overview</vt:lpstr>
      <vt:lpstr>Further Resources  and Independent study</vt:lpstr>
      <vt:lpstr>Quick Think… How might it be relevant?</vt:lpstr>
      <vt:lpstr>Scenario – for reflection</vt:lpstr>
      <vt:lpstr>Make revision useful</vt:lpstr>
      <vt:lpstr>Workplace  Rights and Responsibilities</vt:lpstr>
      <vt:lpstr>Broad Scope</vt:lpstr>
      <vt:lpstr>Employment….</vt:lpstr>
      <vt:lpstr>Sources of information…</vt:lpstr>
      <vt:lpstr>Can also include…</vt:lpstr>
      <vt:lpstr>Workplace rights defined include</vt:lpstr>
      <vt:lpstr>Search for legislation</vt:lpstr>
      <vt:lpstr>Workplace (Green Issues)</vt:lpstr>
      <vt:lpstr>Rights and Employer Responsibilities</vt:lpstr>
      <vt:lpstr>Discrimination Rights</vt:lpstr>
      <vt:lpstr>Equality Act 2010</vt:lpstr>
      <vt:lpstr>Harassment </vt:lpstr>
      <vt:lpstr>Chartered Institute of Personnel and Development </vt:lpstr>
      <vt:lpstr>Whistleblowers…</vt:lpstr>
      <vt:lpstr>Whistleblowing rights</vt:lpstr>
      <vt:lpstr>Public Interest Disclosure Act 1998</vt:lpstr>
      <vt:lpstr>Agencies and interest groups</vt:lpstr>
      <vt:lpstr>Such as…</vt:lpstr>
      <vt:lpstr>Employment Tribunals</vt:lpstr>
      <vt:lpstr>Tribunals can consider….</vt:lpstr>
      <vt:lpstr>Tribunals can consider….</vt:lpstr>
      <vt:lpstr>Tribunals can consider….</vt:lpstr>
      <vt:lpstr>Health and Safety Executive</vt:lpstr>
      <vt:lpstr>Equality and Human Rights Commission</vt:lpstr>
      <vt:lpstr>UK Human Right’s Blog</vt:lpstr>
      <vt:lpstr>Public Concern at Work</vt:lpstr>
      <vt:lpstr>Trades Unions</vt:lpstr>
      <vt:lpstr>TUC</vt:lpstr>
      <vt:lpstr>Worksmart (TUC)</vt:lpstr>
      <vt:lpstr>Employment Issues</vt:lpstr>
      <vt:lpstr>Arbitration and Conciliation</vt:lpstr>
      <vt:lpstr>Professional Bodies</vt:lpstr>
      <vt:lpstr>Expectations</vt:lpstr>
      <vt:lpstr>BCS Legal</vt:lpstr>
      <vt:lpstr>BCS - legal</vt:lpstr>
      <vt:lpstr>Professional Indemnity Insurance</vt:lpstr>
      <vt:lpstr>CIPD – already shown </vt:lpstr>
      <vt:lpstr>Being a professional</vt:lpstr>
      <vt:lpstr>Expectations of a professional</vt:lpstr>
      <vt:lpstr>Balance professionalism and legal rights and requirements</vt:lpstr>
      <vt:lpstr>Customising the workplace</vt:lpstr>
      <vt:lpstr>Managing your environment</vt:lpstr>
      <vt:lpstr>Advice.. And legislation</vt:lpstr>
      <vt:lpstr>Other Areas</vt:lpstr>
      <vt:lpstr>Other workplace related issues</vt:lpstr>
      <vt:lpstr>Meanwhile…  Revisit Shadowfax</vt:lpstr>
      <vt:lpstr>Addenda</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 White</dc:creator>
  <cp:lastModifiedBy>Su White</cp:lastModifiedBy>
  <cp:revision>16</cp:revision>
  <dcterms:created xsi:type="dcterms:W3CDTF">2013-05-13T14:04:28Z</dcterms:created>
  <dcterms:modified xsi:type="dcterms:W3CDTF">2013-05-14T10:22:18Z</dcterms:modified>
</cp:coreProperties>
</file>