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71" r:id="rId4"/>
    <p:sldId id="258" r:id="rId5"/>
    <p:sldId id="259" r:id="rId6"/>
    <p:sldId id="260" r:id="rId7"/>
    <p:sldId id="261" r:id="rId8"/>
    <p:sldId id="262" r:id="rId9"/>
    <p:sldId id="264" r:id="rId10"/>
    <p:sldId id="304" r:id="rId11"/>
    <p:sldId id="263" r:id="rId12"/>
    <p:sldId id="265" r:id="rId13"/>
    <p:sldId id="303" r:id="rId14"/>
    <p:sldId id="266" r:id="rId15"/>
    <p:sldId id="272" r:id="rId16"/>
    <p:sldId id="267" r:id="rId17"/>
    <p:sldId id="270" r:id="rId18"/>
    <p:sldId id="268" r:id="rId19"/>
    <p:sldId id="302" r:id="rId20"/>
    <p:sldId id="274" r:id="rId21"/>
    <p:sldId id="277" r:id="rId22"/>
    <p:sldId id="30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6" r:id="rId42"/>
    <p:sldId id="296" r:id="rId43"/>
    <p:sldId id="297" r:id="rId44"/>
    <p:sldId id="298" r:id="rId45"/>
    <p:sldId id="300" r:id="rId46"/>
    <p:sldId id="301" r:id="rId47"/>
    <p:sldId id="269" r:id="rId48"/>
    <p:sldId id="299" r:id="rId49"/>
    <p:sldId id="27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2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1CB3B-6C29-CA4B-92D5-7ECF2C32B128}" type="datetimeFigureOut">
              <a:rPr lang="en-US" smtClean="0"/>
              <a:t>09/05/2013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784FC-92D3-7445-AF21-BD1C4146BD83}" type="slidenum">
              <a:rPr lang="en-GB" smtClean="0"/>
              <a:t>‹#›</a:t>
            </a:fld>
            <a:endParaRPr lang="en-GB" dirty="0"/>
          </a:p>
        </p:txBody>
      </p:sp>
    </p:spTree>
    <p:extLst>
      <p:ext uri="{BB962C8B-B14F-4D97-AF65-F5344CB8AC3E}">
        <p14:creationId xmlns:p14="http://schemas.microsoft.com/office/powerpoint/2010/main" val="2202603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t>
            </a:r>
            <a:r>
              <a:rPr lang="en-GB" dirty="0" err="1" smtClean="0"/>
              <a:t>www.scoop.it</a:t>
            </a:r>
            <a:r>
              <a:rPr lang="en-GB" dirty="0" smtClean="0"/>
              <a:t>/</a:t>
            </a:r>
            <a:endParaRPr lang="en-GB" dirty="0"/>
          </a:p>
        </p:txBody>
      </p:sp>
      <p:sp>
        <p:nvSpPr>
          <p:cNvPr id="4" name="Slide Number Placeholder 3"/>
          <p:cNvSpPr>
            <a:spLocks noGrp="1"/>
          </p:cNvSpPr>
          <p:nvPr>
            <p:ph type="sldNum" sz="quarter" idx="10"/>
          </p:nvPr>
        </p:nvSpPr>
        <p:spPr/>
        <p:txBody>
          <a:bodyPr/>
          <a:lstStyle/>
          <a:p>
            <a:fld id="{A77784FC-92D3-7445-AF21-BD1C4146BD83}" type="slidenum">
              <a:rPr lang="en-GB" smtClean="0"/>
              <a:t>13</a:t>
            </a:fld>
            <a:endParaRPr lang="en-GB" dirty="0"/>
          </a:p>
        </p:txBody>
      </p:sp>
    </p:spTree>
    <p:extLst>
      <p:ext uri="{BB962C8B-B14F-4D97-AF65-F5344CB8AC3E}">
        <p14:creationId xmlns:p14="http://schemas.microsoft.com/office/powerpoint/2010/main" val="141394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According to the Data Protection Act (1998) "a person who (either alone or jointly or in common with other persons) determines the purposes for which and the manner in which any personal data are, or are to be, processed" is the definition of: A data subject A data processor </a:t>
            </a:r>
            <a:r>
              <a:rPr lang="en-US" b="1" dirty="0" smtClean="0">
                <a:latin typeface="Times New Roman" charset="0"/>
                <a:ea typeface="ＭＳ Ｐゴシック" charset="-128"/>
                <a:cs typeface="ＭＳ Ｐゴシック" charset="-128"/>
              </a:rPr>
              <a:t>A data controller</a:t>
            </a:r>
            <a:r>
              <a:rPr lang="en-US" dirty="0" smtClean="0">
                <a:latin typeface="Times New Roman" charset="0"/>
                <a:ea typeface="ＭＳ Ｐゴシック" charset="-128"/>
                <a:cs typeface="ＭＳ Ｐゴシック" charset="-128"/>
              </a:rPr>
              <a:t> The Data Protection Commissioner Which of the following rights does an individual NOT have under the Data Protection Act (1998)? The right to prevent data about the individual being used for direct marketing The right to have inaccurate data corrected or erased </a:t>
            </a:r>
            <a:r>
              <a:rPr lang="en-US" b="1" dirty="0" smtClean="0">
                <a:latin typeface="Times New Roman" charset="0"/>
                <a:ea typeface="ＭＳ Ｐゴシック" charset="-128"/>
                <a:cs typeface="ＭＳ Ｐゴシック" charset="-128"/>
              </a:rPr>
              <a:t>The right to prevent data about the individual being held</a:t>
            </a:r>
            <a:r>
              <a:rPr lang="en-US" dirty="0" smtClean="0">
                <a:latin typeface="Times New Roman" charset="0"/>
                <a:ea typeface="ＭＳ Ｐゴシック" charset="-128"/>
                <a:cs typeface="ＭＳ Ｐゴシック" charset="-128"/>
              </a:rPr>
              <a:t> The right to find out what data is being held about the individual </a:t>
            </a:r>
          </a:p>
        </p:txBody>
      </p:sp>
      <p:sp>
        <p:nvSpPr>
          <p:cNvPr id="30724" name="Date Placeholder 3"/>
          <p:cNvSpPr>
            <a:spLocks noGrp="1"/>
          </p:cNvSpPr>
          <p:nvPr>
            <p:ph type="dt" sz="quarter" idx="1"/>
          </p:nvPr>
        </p:nvSpPr>
        <p:spPr>
          <a:noFill/>
        </p:spPr>
        <p:txBody>
          <a:bodyPr/>
          <a:lstStyle/>
          <a:p>
            <a:fld id="{2992A633-A161-D944-A417-706737550E17}" type="datetime6">
              <a:rPr lang="en-GB" smtClean="0">
                <a:latin typeface="Times New Roman" charset="0"/>
              </a:rPr>
              <a:pPr/>
              <a:t>May 13</a:t>
            </a:fld>
            <a:endParaRPr lang="en-GB" dirty="0" smtClean="0">
              <a:latin typeface="Times New Roman" charset="0"/>
            </a:endParaRPr>
          </a:p>
        </p:txBody>
      </p:sp>
      <p:sp>
        <p:nvSpPr>
          <p:cNvPr id="30725" name="Footer Placeholder 4"/>
          <p:cNvSpPr>
            <a:spLocks noGrp="1"/>
          </p:cNvSpPr>
          <p:nvPr>
            <p:ph type="ftr" sz="quarter" idx="4"/>
          </p:nvPr>
        </p:nvSpPr>
        <p:spPr>
          <a:noFill/>
        </p:spPr>
        <p:txBody>
          <a:bodyPr/>
          <a:lstStyle/>
          <a:p>
            <a:r>
              <a:rPr lang="en-GB" dirty="0" smtClean="0">
                <a:latin typeface="Times New Roman" charset="0"/>
              </a:rPr>
              <a:t>COMP3013 Multimedia Systems</a:t>
            </a:r>
          </a:p>
        </p:txBody>
      </p:sp>
      <p:sp>
        <p:nvSpPr>
          <p:cNvPr id="30726" name="Slide Number Placeholder 5"/>
          <p:cNvSpPr>
            <a:spLocks noGrp="1"/>
          </p:cNvSpPr>
          <p:nvPr>
            <p:ph type="sldNum" sz="quarter" idx="5"/>
          </p:nvPr>
        </p:nvSpPr>
        <p:spPr>
          <a:noFill/>
        </p:spPr>
        <p:txBody>
          <a:bodyPr/>
          <a:lstStyle/>
          <a:p>
            <a:fld id="{117B8909-6E45-3241-8044-C8D73EC8C2BD}" type="slidenum">
              <a:rPr lang="en-GB" smtClean="0">
                <a:latin typeface="Times New Roman" charset="0"/>
              </a:rPr>
              <a:pPr/>
              <a:t>23</a:t>
            </a:fld>
            <a:endParaRPr lang="en-GB" dirty="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09/05/2013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27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09/05/2013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28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09/05/2013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29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09/05/2013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30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09/05/2013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31</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09/05/2013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32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63519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421741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168142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173275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184936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102878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293136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187290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295662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34989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392FD5-ADB7-3A47-B5BA-87B6498D0914}" type="datetimeFigureOut">
              <a:rPr lang="en-US" smtClean="0"/>
              <a:t>09/05/2013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15861D7-51E3-D64A-9594-0237847A6BE8}" type="slidenum">
              <a:rPr lang="en-GB" smtClean="0"/>
              <a:t>‹#›</a:t>
            </a:fld>
            <a:endParaRPr lang="en-GB" dirty="0"/>
          </a:p>
        </p:txBody>
      </p:sp>
    </p:spTree>
    <p:extLst>
      <p:ext uri="{BB962C8B-B14F-4D97-AF65-F5344CB8AC3E}">
        <p14:creationId xmlns:p14="http://schemas.microsoft.com/office/powerpoint/2010/main" val="2328057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92FD5-ADB7-3A47-B5BA-87B6498D0914}" type="datetimeFigureOut">
              <a:rPr lang="en-US" smtClean="0"/>
              <a:t>09/05/2013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861D7-51E3-D64A-9594-0237847A6BE8}" type="slidenum">
              <a:rPr lang="en-GB" smtClean="0"/>
              <a:t>‹#›</a:t>
            </a:fld>
            <a:endParaRPr lang="en-GB" dirty="0"/>
          </a:p>
        </p:txBody>
      </p:sp>
    </p:spTree>
    <p:extLst>
      <p:ext uri="{BB962C8B-B14F-4D97-AF65-F5344CB8AC3E}">
        <p14:creationId xmlns:p14="http://schemas.microsoft.com/office/powerpoint/2010/main" val="284840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dshare.soton.ac.uk/1099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youtube.com/watch?v=dGCJ46vyR9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10483/" TargetMode="External"/><Relationship Id="rId3" Type="http://schemas.openxmlformats.org/officeDocument/2006/relationships/hyperlink" Target="http://www.edshare.soton.ac.uk/993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www.legislation.gov.uk/ukpga/1998/29/contents"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ico.gov.uk/"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hyperlink" Target="http://www.direct.gov.uk/en/Governmentcitizensandrights/Yourrightsandresponsibilities/DG_10031451"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bit.ly/9DHj2c" TargetMode="External"/><Relationship Id="rId1" Type="http://schemas.openxmlformats.org/officeDocument/2006/relationships/slideLayout" Target="../slideLayouts/slideLayout2.xml"/><Relationship Id="rId2" Type="http://schemas.openxmlformats.org/officeDocument/2006/relationships/hyperlink" Target="http://www.youtube.com/watch?v=jrVRd78kEQ0&amp;feature=relat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bcs.org/server.php?show=conMediaFile.13494"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ww.bcs.org/server.php?show=nav.813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http://www.edshare.soton.ac.uk/962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COMP1205 – consolidating understanding</a:t>
            </a:r>
            <a:endParaRPr lang="en-GB" dirty="0"/>
          </a:p>
        </p:txBody>
      </p:sp>
      <p:sp>
        <p:nvSpPr>
          <p:cNvPr id="3" name="Subtitle 2"/>
          <p:cNvSpPr>
            <a:spLocks noGrp="1"/>
          </p:cNvSpPr>
          <p:nvPr>
            <p:ph type="subTitle" idx="1"/>
          </p:nvPr>
        </p:nvSpPr>
        <p:spPr/>
        <p:txBody>
          <a:bodyPr/>
          <a:lstStyle/>
          <a:p>
            <a:r>
              <a:rPr lang="en-GB" dirty="0" smtClean="0"/>
              <a:t>Or how the prospect of an exam can get you to focus…</a:t>
            </a:r>
          </a:p>
          <a:p>
            <a:endParaRPr lang="en-GB" dirty="0"/>
          </a:p>
          <a:p>
            <a:endParaRPr lang="en-GB" dirty="0"/>
          </a:p>
        </p:txBody>
      </p:sp>
      <p:sp>
        <p:nvSpPr>
          <p:cNvPr id="4" name="Rectangle 3"/>
          <p:cNvSpPr/>
          <p:nvPr/>
        </p:nvSpPr>
        <p:spPr>
          <a:xfrm>
            <a:off x="32443" y="6390600"/>
            <a:ext cx="911155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400" dirty="0" smtClean="0">
                <a:hlinkClick r:id="rId2"/>
              </a:rPr>
              <a:t>http://</a:t>
            </a:r>
            <a:r>
              <a:rPr lang="en-GB" sz="2400" dirty="0" err="1" smtClean="0">
                <a:hlinkClick r:id="rId2"/>
              </a:rPr>
              <a:t>www.edshare.soton.ac.uk</a:t>
            </a:r>
            <a:r>
              <a:rPr lang="en-GB" sz="2400" dirty="0" smtClean="0">
                <a:hlinkClick r:id="rId2"/>
              </a:rPr>
              <a:t>/10994/</a:t>
            </a:r>
            <a:endParaRPr lang="en-GB" sz="2400" dirty="0"/>
          </a:p>
        </p:txBody>
      </p:sp>
    </p:spTree>
    <p:extLst>
      <p:ext uri="{BB962C8B-B14F-4D97-AF65-F5344CB8AC3E}">
        <p14:creationId xmlns:p14="http://schemas.microsoft.com/office/powerpoint/2010/main" val="38910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Wordpress</a:t>
            </a:r>
            <a:r>
              <a:rPr lang="en-GB" dirty="0" smtClean="0"/>
              <a:t>?</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1924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Using GoogleDocs</a:t>
            </a:r>
            <a:endParaRPr lang="en-GB" dirty="0"/>
          </a:p>
        </p:txBody>
      </p:sp>
      <p:sp>
        <p:nvSpPr>
          <p:cNvPr id="3" name="Content Placeholder 2"/>
          <p:cNvSpPr>
            <a:spLocks noGrp="1"/>
          </p:cNvSpPr>
          <p:nvPr>
            <p:ph idx="1"/>
          </p:nvPr>
        </p:nvSpPr>
        <p:spPr>
          <a:xfrm>
            <a:off x="457200" y="1600200"/>
            <a:ext cx="2924976" cy="4525963"/>
          </a:xfrm>
        </p:spPr>
        <p:txBody>
          <a:bodyPr>
            <a:normAutofit/>
          </a:bodyPr>
          <a:lstStyle/>
          <a:p>
            <a:pPr marL="0" indent="0">
              <a:buNone/>
            </a:pPr>
            <a:r>
              <a:rPr lang="en-GB" dirty="0" smtClean="0"/>
              <a:t>Example is quite old, but the working practice is very clear….</a:t>
            </a:r>
          </a:p>
        </p:txBody>
      </p:sp>
      <p:pic>
        <p:nvPicPr>
          <p:cNvPr id="4" name="Picture 3" descr="Screen Shot 2013-05-09 at 07.2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084" y="1600200"/>
            <a:ext cx="5113352" cy="3068011"/>
          </a:xfrm>
          <a:prstGeom prst="rect">
            <a:avLst/>
          </a:prstGeom>
        </p:spPr>
      </p:pic>
      <p:sp>
        <p:nvSpPr>
          <p:cNvPr id="5" name="Rectangle 4"/>
          <p:cNvSpPr/>
          <p:nvPr/>
        </p:nvSpPr>
        <p:spPr>
          <a:xfrm>
            <a:off x="211657" y="5541387"/>
            <a:ext cx="8759353" cy="738664"/>
          </a:xfrm>
          <a:prstGeom prst="rect">
            <a:avLst/>
          </a:prstGeom>
        </p:spPr>
        <p:txBody>
          <a:bodyPr wrap="square">
            <a:spAutoFit/>
          </a:bodyPr>
          <a:lstStyle/>
          <a:p>
            <a:pPr algn="ctr"/>
            <a:r>
              <a:rPr lang="en-GB" sz="2400" dirty="0" smtClean="0"/>
              <a:t>A Vision of Students Today from 1 minute in…</a:t>
            </a:r>
          </a:p>
          <a:p>
            <a:pPr algn="ctr"/>
            <a:r>
              <a:rPr lang="en-GB" dirty="0" smtClean="0">
                <a:hlinkClick r:id="rId3"/>
              </a:rPr>
              <a:t>http://www.youtube.com/watch?v=dGCJ46vyR9o</a:t>
            </a:r>
            <a:endParaRPr lang="en-GB" dirty="0"/>
          </a:p>
        </p:txBody>
      </p:sp>
    </p:spTree>
    <p:extLst>
      <p:ext uri="{BB962C8B-B14F-4D97-AF65-F5344CB8AC3E}">
        <p14:creationId xmlns:p14="http://schemas.microsoft.com/office/powerpoint/2010/main" val="336213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ECS Wiki?</a:t>
            </a:r>
            <a:endParaRPr lang="en-GB" dirty="0"/>
          </a:p>
        </p:txBody>
      </p:sp>
      <p:pic>
        <p:nvPicPr>
          <p:cNvPr id="4" name="Content Placeholder 3" descr="Screen Shot 2013-05-09 at 07.27.51.png"/>
          <p:cNvPicPr>
            <a:picLocks noGrp="1" noChangeAspect="1"/>
          </p:cNvPicPr>
          <p:nvPr>
            <p:ph idx="1"/>
          </p:nvPr>
        </p:nvPicPr>
        <p:blipFill>
          <a:blip r:embed="rId2">
            <a:extLst>
              <a:ext uri="{28A0092B-C50C-407E-A947-70E740481C1C}">
                <a14:useLocalDpi xmlns:a14="http://schemas.microsoft.com/office/drawing/2010/main" val="0"/>
              </a:ext>
            </a:extLst>
          </a:blip>
          <a:srcRect l="-17011" r="-17011"/>
          <a:stretch>
            <a:fillRect/>
          </a:stretch>
        </p:blipFill>
        <p:spPr/>
      </p:pic>
    </p:spTree>
    <p:extLst>
      <p:ext uri="{BB962C8B-B14F-4D97-AF65-F5344CB8AC3E}">
        <p14:creationId xmlns:p14="http://schemas.microsoft.com/office/powerpoint/2010/main" val="639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spaces &amp; co-creation</a:t>
            </a:r>
            <a:endParaRPr lang="en-GB" dirty="0"/>
          </a:p>
        </p:txBody>
      </p:sp>
      <p:pic>
        <p:nvPicPr>
          <p:cNvPr id="4" name="Picture 3" descr="co-creation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333" y="2371507"/>
            <a:ext cx="4621712" cy="3466284"/>
          </a:xfrm>
          <a:prstGeom prst="rect">
            <a:avLst/>
          </a:prstGeom>
        </p:spPr>
      </p:pic>
      <p:sp>
        <p:nvSpPr>
          <p:cNvPr id="5" name="Rectangle 4"/>
          <p:cNvSpPr/>
          <p:nvPr/>
        </p:nvSpPr>
        <p:spPr>
          <a:xfrm>
            <a:off x="3937776" y="1571287"/>
            <a:ext cx="1268446"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smtClean="0"/>
              <a:t>Delicious?</a:t>
            </a:r>
            <a:endParaRPr lang="en-GB" sz="2000" b="1" dirty="0" smtClean="0"/>
          </a:p>
        </p:txBody>
      </p:sp>
      <p:sp>
        <p:nvSpPr>
          <p:cNvPr id="6" name="Rectangle 5"/>
          <p:cNvSpPr/>
          <p:nvPr/>
        </p:nvSpPr>
        <p:spPr>
          <a:xfrm>
            <a:off x="7547212" y="3395921"/>
            <a:ext cx="1008334"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err="1" smtClean="0"/>
              <a:t>Storify</a:t>
            </a:r>
            <a:r>
              <a:rPr lang="en-GB" sz="2000" b="1" dirty="0" smtClean="0"/>
              <a:t>?</a:t>
            </a:r>
            <a:endParaRPr lang="en-GB" sz="2000" b="1" dirty="0" smtClean="0"/>
          </a:p>
        </p:txBody>
      </p:sp>
      <p:sp>
        <p:nvSpPr>
          <p:cNvPr id="7" name="Rectangle 6"/>
          <p:cNvSpPr/>
          <p:nvPr/>
        </p:nvSpPr>
        <p:spPr>
          <a:xfrm>
            <a:off x="6538878" y="6123905"/>
            <a:ext cx="1255923"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smtClean="0"/>
              <a:t>Mendeley</a:t>
            </a:r>
          </a:p>
        </p:txBody>
      </p:sp>
      <p:sp>
        <p:nvSpPr>
          <p:cNvPr id="8" name="Rectangle 7"/>
          <p:cNvSpPr/>
          <p:nvPr/>
        </p:nvSpPr>
        <p:spPr>
          <a:xfrm>
            <a:off x="502915" y="3395921"/>
            <a:ext cx="1261884"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smtClean="0"/>
              <a:t>#hashtags</a:t>
            </a:r>
          </a:p>
        </p:txBody>
      </p:sp>
      <p:sp>
        <p:nvSpPr>
          <p:cNvPr id="9" name="Rectangle 8"/>
          <p:cNvSpPr/>
          <p:nvPr/>
        </p:nvSpPr>
        <p:spPr>
          <a:xfrm>
            <a:off x="1131423" y="6123905"/>
            <a:ext cx="979755"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err="1" smtClean="0"/>
              <a:t>Scoopit</a:t>
            </a:r>
            <a:endParaRPr lang="en-GB" sz="2000" b="1" dirty="0" smtClean="0"/>
          </a:p>
        </p:txBody>
      </p:sp>
    </p:spTree>
    <p:extLst>
      <p:ext uri="{BB962C8B-B14F-4D97-AF65-F5344CB8AC3E}">
        <p14:creationId xmlns:p14="http://schemas.microsoft.com/office/powerpoint/2010/main" val="195167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Criteria??</a:t>
            </a:r>
            <a:endParaRPr lang="en-GB" dirty="0"/>
          </a:p>
        </p:txBody>
      </p:sp>
      <p:sp>
        <p:nvSpPr>
          <p:cNvPr id="3" name="Content Placeholder 2"/>
          <p:cNvSpPr>
            <a:spLocks noGrp="1"/>
          </p:cNvSpPr>
          <p:nvPr>
            <p:ph sz="half" idx="1"/>
          </p:nvPr>
        </p:nvSpPr>
        <p:spPr/>
        <p:txBody>
          <a:bodyPr>
            <a:normAutofit/>
          </a:bodyPr>
          <a:lstStyle/>
          <a:p>
            <a:r>
              <a:rPr lang="en-GB" sz="3600" dirty="0" smtClean="0"/>
              <a:t>Ease of use</a:t>
            </a:r>
          </a:p>
          <a:p>
            <a:r>
              <a:rPr lang="en-GB" sz="3600" dirty="0" smtClean="0"/>
              <a:t>Persistence</a:t>
            </a:r>
          </a:p>
          <a:p>
            <a:r>
              <a:rPr lang="en-GB" sz="3600" dirty="0" smtClean="0"/>
              <a:t>Push or pull</a:t>
            </a:r>
          </a:p>
          <a:p>
            <a:r>
              <a:rPr lang="en-GB" sz="3600" dirty="0" smtClean="0"/>
              <a:t>Aggregation</a:t>
            </a:r>
          </a:p>
        </p:txBody>
      </p:sp>
      <p:sp>
        <p:nvSpPr>
          <p:cNvPr id="5" name="Content Placeholder 4"/>
          <p:cNvSpPr>
            <a:spLocks noGrp="1"/>
          </p:cNvSpPr>
          <p:nvPr>
            <p:ph sz="half" idx="2"/>
          </p:nvPr>
        </p:nvSpPr>
        <p:spPr/>
        <p:txBody>
          <a:bodyPr/>
          <a:lstStyle/>
          <a:p>
            <a:r>
              <a:rPr lang="en-GB" sz="3600" dirty="0" smtClean="0"/>
              <a:t>Trust</a:t>
            </a:r>
          </a:p>
          <a:p>
            <a:r>
              <a:rPr lang="en-GB" sz="3600" dirty="0" smtClean="0"/>
              <a:t>Closed or open</a:t>
            </a:r>
          </a:p>
          <a:p>
            <a:r>
              <a:rPr lang="en-GB" sz="3600" dirty="0" smtClean="0"/>
              <a:t>Roll back</a:t>
            </a:r>
          </a:p>
          <a:p>
            <a:pPr marL="0" indent="0">
              <a:buNone/>
            </a:pPr>
            <a:endParaRPr lang="en-GB" dirty="0"/>
          </a:p>
        </p:txBody>
      </p:sp>
      <p:sp>
        <p:nvSpPr>
          <p:cNvPr id="4" name="Rectangle 3"/>
          <p:cNvSpPr/>
          <p:nvPr/>
        </p:nvSpPr>
        <p:spPr>
          <a:xfrm>
            <a:off x="76200" y="4943917"/>
            <a:ext cx="9144000" cy="1384995"/>
          </a:xfrm>
          <a:prstGeom prst="rect">
            <a:avLst/>
          </a:prstGeom>
        </p:spPr>
        <p:txBody>
          <a:bodyPr wrap="square">
            <a:spAutoFit/>
          </a:bodyPr>
          <a:lstStyle/>
          <a:p>
            <a:pPr algn="ctr"/>
            <a:r>
              <a:rPr lang="en-GB" sz="2800" dirty="0" smtClean="0"/>
              <a:t>Platform… Single/multiple platforms?</a:t>
            </a:r>
          </a:p>
          <a:p>
            <a:pPr algn="ctr"/>
            <a:r>
              <a:rPr lang="en-GB" sz="2800" dirty="0" smtClean="0"/>
              <a:t>Think about technology affordances</a:t>
            </a:r>
          </a:p>
          <a:p>
            <a:pPr algn="ctr"/>
            <a:r>
              <a:rPr lang="en-GB" sz="2800" dirty="0" smtClean="0"/>
              <a:t>Think about habits….</a:t>
            </a:r>
            <a:endParaRPr lang="en-GB" sz="2800" dirty="0"/>
          </a:p>
        </p:txBody>
      </p:sp>
    </p:spTree>
    <p:extLst>
      <p:ext uri="{BB962C8B-B14F-4D97-AF65-F5344CB8AC3E}">
        <p14:creationId xmlns:p14="http://schemas.microsoft.com/office/powerpoint/2010/main" val="371776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Proposition</a:t>
            </a:r>
            <a:endParaRPr lang="en-GB" dirty="0"/>
          </a:p>
        </p:txBody>
      </p:sp>
      <p:sp>
        <p:nvSpPr>
          <p:cNvPr id="3" name="Content Placeholder 2"/>
          <p:cNvSpPr>
            <a:spLocks noGrp="1"/>
          </p:cNvSpPr>
          <p:nvPr>
            <p:ph sz="half" idx="1"/>
          </p:nvPr>
        </p:nvSpPr>
        <p:spPr/>
        <p:txBody>
          <a:bodyPr/>
          <a:lstStyle/>
          <a:p>
            <a:r>
              <a:rPr lang="en-GB" dirty="0" smtClean="0"/>
              <a:t>Think about how many students there are…</a:t>
            </a:r>
          </a:p>
          <a:p>
            <a:r>
              <a:rPr lang="en-GB" dirty="0" smtClean="0"/>
              <a:t>~130</a:t>
            </a:r>
          </a:p>
          <a:p>
            <a:r>
              <a:rPr lang="en-GB" dirty="0" smtClean="0"/>
              <a:t>Think about how much expertise you have gained…</a:t>
            </a:r>
            <a:endParaRPr lang="en-GB" dirty="0"/>
          </a:p>
        </p:txBody>
      </p:sp>
      <p:sp>
        <p:nvSpPr>
          <p:cNvPr id="4" name="Content Placeholder 3"/>
          <p:cNvSpPr>
            <a:spLocks noGrp="1"/>
          </p:cNvSpPr>
          <p:nvPr>
            <p:ph sz="half" idx="2"/>
          </p:nvPr>
        </p:nvSpPr>
        <p:spPr/>
        <p:txBody>
          <a:bodyPr/>
          <a:lstStyle/>
          <a:p>
            <a:r>
              <a:rPr lang="en-GB" dirty="0" smtClean="0"/>
              <a:t>Individually..</a:t>
            </a:r>
          </a:p>
          <a:p>
            <a:r>
              <a:rPr lang="en-GB" dirty="0" smtClean="0"/>
              <a:t>Directed tasks</a:t>
            </a:r>
          </a:p>
          <a:p>
            <a:pPr lvl="1"/>
            <a:r>
              <a:rPr lang="en-GB" dirty="0" smtClean="0"/>
              <a:t>Closed</a:t>
            </a:r>
          </a:p>
          <a:p>
            <a:pPr lvl="1"/>
            <a:r>
              <a:rPr lang="en-GB" dirty="0" smtClean="0"/>
              <a:t>Open</a:t>
            </a:r>
          </a:p>
          <a:p>
            <a:r>
              <a:rPr lang="en-GB" dirty="0" smtClean="0"/>
              <a:t>Technical reports</a:t>
            </a:r>
          </a:p>
          <a:p>
            <a:r>
              <a:rPr lang="en-GB" dirty="0" smtClean="0"/>
              <a:t>Group Presentations</a:t>
            </a:r>
            <a:endParaRPr lang="en-GB" dirty="0"/>
          </a:p>
        </p:txBody>
      </p:sp>
    </p:spTree>
    <p:extLst>
      <p:ext uri="{BB962C8B-B14F-4D97-AF65-F5344CB8AC3E}">
        <p14:creationId xmlns:p14="http://schemas.microsoft.com/office/powerpoint/2010/main" val="348779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Via the presentations…</a:t>
            </a:r>
            <a:endParaRPr lang="en-GB" dirty="0"/>
          </a:p>
        </p:txBody>
      </p:sp>
      <p:pic>
        <p:nvPicPr>
          <p:cNvPr id="7" name="Content Placeholder 6" descr="Screen Shot 2013-05-09 at 07.35.58.png"/>
          <p:cNvPicPr>
            <a:picLocks noGrp="1" noChangeAspect="1"/>
          </p:cNvPicPr>
          <p:nvPr>
            <p:ph idx="1"/>
          </p:nvPr>
        </p:nvPicPr>
        <p:blipFill>
          <a:blip r:embed="rId2">
            <a:extLst>
              <a:ext uri="{28A0092B-C50C-407E-A947-70E740481C1C}">
                <a14:useLocalDpi xmlns:a14="http://schemas.microsoft.com/office/drawing/2010/main" val="0"/>
              </a:ext>
            </a:extLst>
          </a:blip>
          <a:srcRect l="8710" r="8710"/>
          <a:stretch>
            <a:fillRect/>
          </a:stretch>
        </p:blipFill>
        <p:spPr/>
      </p:pic>
      <p:sp>
        <p:nvSpPr>
          <p:cNvPr id="8" name="TextBox 7"/>
          <p:cNvSpPr txBox="1"/>
          <p:nvPr/>
        </p:nvSpPr>
        <p:spPr>
          <a:xfrm>
            <a:off x="648051" y="6375316"/>
            <a:ext cx="7186583" cy="369332"/>
          </a:xfrm>
          <a:prstGeom prst="rect">
            <a:avLst/>
          </a:prstGeom>
          <a:noFill/>
        </p:spPr>
        <p:txBody>
          <a:bodyPr wrap="none" rtlCol="0">
            <a:spAutoFit/>
          </a:bodyPr>
          <a:lstStyle/>
          <a:p>
            <a:r>
              <a:rPr lang="en-GB" dirty="0" smtClean="0"/>
              <a:t>You provided references, your researched topics, relevant in different ways</a:t>
            </a:r>
            <a:endParaRPr lang="en-GB" dirty="0"/>
          </a:p>
        </p:txBody>
      </p:sp>
    </p:spTree>
    <p:extLst>
      <p:ext uri="{BB962C8B-B14F-4D97-AF65-F5344CB8AC3E}">
        <p14:creationId xmlns:p14="http://schemas.microsoft.com/office/powerpoint/2010/main" val="90623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Areas (reminder)</a:t>
            </a:r>
            <a:endParaRPr lang="en-GB" dirty="0"/>
          </a:p>
        </p:txBody>
      </p:sp>
      <p:pic>
        <p:nvPicPr>
          <p:cNvPr id="4" name="Content Placeholder 3" descr="Screen Shot 2013-05-09 at 10.38.04.png"/>
          <p:cNvPicPr>
            <a:picLocks noGrp="1" noChangeAspect="1"/>
          </p:cNvPicPr>
          <p:nvPr>
            <p:ph idx="1"/>
          </p:nvPr>
        </p:nvPicPr>
        <p:blipFill>
          <a:blip r:embed="rId2">
            <a:extLst>
              <a:ext uri="{28A0092B-C50C-407E-A947-70E740481C1C}">
                <a14:useLocalDpi xmlns:a14="http://schemas.microsoft.com/office/drawing/2010/main" val="0"/>
              </a:ext>
            </a:extLst>
          </a:blip>
          <a:srcRect t="1134" b="1134"/>
          <a:stretch>
            <a:fillRect/>
          </a:stretch>
        </p:blipFill>
        <p:spPr/>
      </p:pic>
    </p:spTree>
    <p:extLst>
      <p:ext uri="{BB962C8B-B14F-4D97-AF65-F5344CB8AC3E}">
        <p14:creationId xmlns:p14="http://schemas.microsoft.com/office/powerpoint/2010/main" val="324184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 at the presentations</a:t>
            </a:r>
            <a:endParaRPr lang="en-GB" dirty="0"/>
          </a:p>
        </p:txBody>
      </p:sp>
      <p:sp>
        <p:nvSpPr>
          <p:cNvPr id="4" name="Content Placeholder 3"/>
          <p:cNvSpPr>
            <a:spLocks noGrp="1"/>
          </p:cNvSpPr>
          <p:nvPr>
            <p:ph sz="half" idx="1"/>
          </p:nvPr>
        </p:nvSpPr>
        <p:spPr/>
        <p:txBody>
          <a:bodyPr/>
          <a:lstStyle/>
          <a:p>
            <a:pPr marL="0" indent="0">
              <a:buNone/>
            </a:pPr>
            <a:r>
              <a:rPr lang="en-GB" dirty="0" smtClean="0"/>
              <a:t>Via the topic list</a:t>
            </a:r>
          </a:p>
          <a:p>
            <a:r>
              <a:rPr lang="en-GB" dirty="0" smtClean="0"/>
              <a:t>Read the scenarios</a:t>
            </a:r>
          </a:p>
          <a:p>
            <a:r>
              <a:rPr lang="en-GB" dirty="0" smtClean="0"/>
              <a:t>Use the references</a:t>
            </a:r>
            <a:endParaRPr lang="en-GB" dirty="0"/>
          </a:p>
        </p:txBody>
      </p:sp>
      <p:sp>
        <p:nvSpPr>
          <p:cNvPr id="5" name="Content Placeholder 4"/>
          <p:cNvSpPr>
            <a:spLocks noGrp="1"/>
          </p:cNvSpPr>
          <p:nvPr>
            <p:ph sz="half" idx="2"/>
          </p:nvPr>
        </p:nvSpPr>
        <p:spPr/>
        <p:txBody>
          <a:bodyPr/>
          <a:lstStyle/>
          <a:p>
            <a:pPr marL="0" indent="0">
              <a:buNone/>
            </a:pPr>
            <a:r>
              <a:rPr lang="en-GB" dirty="0" smtClean="0"/>
              <a:t>Via the archived presentations</a:t>
            </a:r>
          </a:p>
          <a:p>
            <a:r>
              <a:rPr lang="en-GB" dirty="0" smtClean="0"/>
              <a:t>Look at the slide shows</a:t>
            </a:r>
          </a:p>
          <a:p>
            <a:r>
              <a:rPr lang="en-GB" dirty="0" smtClean="0"/>
              <a:t>Discuss the contents with the authors</a:t>
            </a:r>
          </a:p>
          <a:p>
            <a:pPr marL="0" indent="0">
              <a:buNone/>
            </a:pPr>
            <a:endParaRPr lang="en-GB" dirty="0"/>
          </a:p>
        </p:txBody>
      </p:sp>
    </p:spTree>
    <p:extLst>
      <p:ext uri="{BB962C8B-B14F-4D97-AF65-F5344CB8AC3E}">
        <p14:creationId xmlns:p14="http://schemas.microsoft.com/office/powerpoint/2010/main" val="8969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created a presentation…</a:t>
            </a:r>
            <a:endParaRPr lang="en-GB" dirty="0"/>
          </a:p>
        </p:txBody>
      </p:sp>
      <p:sp>
        <p:nvSpPr>
          <p:cNvPr id="3" name="Content Placeholder 2"/>
          <p:cNvSpPr>
            <a:spLocks noGrp="1"/>
          </p:cNvSpPr>
          <p:nvPr>
            <p:ph sz="half" idx="1"/>
          </p:nvPr>
        </p:nvSpPr>
        <p:spPr/>
        <p:txBody>
          <a:bodyPr/>
          <a:lstStyle/>
          <a:p>
            <a:pPr marL="0" indent="0">
              <a:buNone/>
            </a:pPr>
            <a:r>
              <a:rPr lang="en-GB" dirty="0" smtClean="0"/>
              <a:t>You have expertise</a:t>
            </a:r>
            <a:endParaRPr lang="en-GB" dirty="0"/>
          </a:p>
        </p:txBody>
      </p:sp>
      <p:sp>
        <p:nvSpPr>
          <p:cNvPr id="4" name="Content Placeholder 3"/>
          <p:cNvSpPr>
            <a:spLocks noGrp="1"/>
          </p:cNvSpPr>
          <p:nvPr>
            <p:ph sz="half" idx="2"/>
          </p:nvPr>
        </p:nvSpPr>
        <p:spPr/>
        <p:txBody>
          <a:bodyPr/>
          <a:lstStyle/>
          <a:p>
            <a:pPr marL="0" indent="0">
              <a:buNone/>
            </a:pPr>
            <a:r>
              <a:rPr lang="en-GB" dirty="0" smtClean="0"/>
              <a:t>You can </a:t>
            </a:r>
          </a:p>
          <a:p>
            <a:pPr marL="0" indent="0">
              <a:buNone/>
            </a:pPr>
            <a:r>
              <a:rPr lang="en-GB" dirty="0" smtClean="0"/>
              <a:t>use your expertise</a:t>
            </a:r>
          </a:p>
          <a:p>
            <a:pPr marL="0" indent="0">
              <a:buNone/>
            </a:pPr>
            <a:r>
              <a:rPr lang="en-GB" dirty="0" smtClean="0"/>
              <a:t>Share your expertise</a:t>
            </a:r>
          </a:p>
          <a:p>
            <a:pPr marL="0" indent="0">
              <a:buNone/>
            </a:pPr>
            <a:endParaRPr lang="en-GB" dirty="0"/>
          </a:p>
        </p:txBody>
      </p:sp>
      <p:sp>
        <p:nvSpPr>
          <p:cNvPr id="5" name="TextBox 4"/>
          <p:cNvSpPr txBox="1"/>
          <p:nvPr/>
        </p:nvSpPr>
        <p:spPr>
          <a:xfrm>
            <a:off x="626782" y="4387800"/>
            <a:ext cx="8346090" cy="461665"/>
          </a:xfrm>
          <a:prstGeom prst="rect">
            <a:avLst/>
          </a:prstGeom>
          <a:noFill/>
        </p:spPr>
        <p:txBody>
          <a:bodyPr wrap="square" rtlCol="0">
            <a:spAutoFit/>
          </a:bodyPr>
          <a:lstStyle/>
          <a:p>
            <a:pPr algn="ctr"/>
            <a:r>
              <a:rPr lang="en-GB" sz="2400" b="1" dirty="0" smtClean="0"/>
              <a:t>Collectively develop the COMP1205 course book</a:t>
            </a:r>
            <a:endParaRPr lang="en-GB" sz="2400" b="1" dirty="0"/>
          </a:p>
        </p:txBody>
      </p:sp>
    </p:spTree>
    <p:extLst>
      <p:ext uri="{BB962C8B-B14F-4D97-AF65-F5344CB8AC3E}">
        <p14:creationId xmlns:p14="http://schemas.microsoft.com/office/powerpoint/2010/main" val="41296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COMP1205 </a:t>
            </a:r>
            <a:r>
              <a:rPr lang="en-GB" dirty="0"/>
              <a:t>P</a:t>
            </a:r>
            <a:r>
              <a:rPr lang="en-GB" dirty="0" smtClean="0"/>
              <a:t>art II all about?</a:t>
            </a:r>
            <a:endParaRPr lang="en-GB" dirty="0"/>
          </a:p>
        </p:txBody>
      </p:sp>
      <p:pic>
        <p:nvPicPr>
          <p:cNvPr id="4" name="Content Placeholder 3" descr="Screen Shot 2013-05-09 at 06.54.27.png"/>
          <p:cNvPicPr>
            <a:picLocks noGrp="1" noChangeAspect="1"/>
          </p:cNvPicPr>
          <p:nvPr>
            <p:ph idx="1"/>
          </p:nvPr>
        </p:nvPicPr>
        <p:blipFill>
          <a:blip r:embed="rId2">
            <a:extLst>
              <a:ext uri="{28A0092B-C50C-407E-A947-70E740481C1C}">
                <a14:useLocalDpi xmlns:a14="http://schemas.microsoft.com/office/drawing/2010/main" val="0"/>
              </a:ext>
            </a:extLst>
          </a:blip>
          <a:srcRect l="-13762" r="-13762"/>
          <a:stretch>
            <a:fillRect/>
          </a:stretch>
        </p:blipFill>
        <p:spPr/>
      </p:pic>
    </p:spTree>
    <p:extLst>
      <p:ext uri="{BB962C8B-B14F-4D97-AF65-F5344CB8AC3E}">
        <p14:creationId xmlns:p14="http://schemas.microsoft.com/office/powerpoint/2010/main" val="334175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 Legislation Knowledge</a:t>
            </a:r>
            <a:endParaRPr lang="en-GB" dirty="0"/>
          </a:p>
        </p:txBody>
      </p:sp>
      <p:sp>
        <p:nvSpPr>
          <p:cNvPr id="3" name="Content Placeholder 2"/>
          <p:cNvSpPr>
            <a:spLocks noGrp="1"/>
          </p:cNvSpPr>
          <p:nvPr>
            <p:ph idx="1"/>
          </p:nvPr>
        </p:nvSpPr>
        <p:spPr/>
        <p:txBody>
          <a:bodyPr/>
          <a:lstStyle/>
          <a:p>
            <a:r>
              <a:rPr lang="en-GB" dirty="0" smtClean="0"/>
              <a:t>DPA - </a:t>
            </a:r>
            <a:r>
              <a:rPr lang="en-GB" sz="2400" dirty="0" smtClean="0">
                <a:hlinkClick r:id="rId2"/>
              </a:rPr>
              <a:t>http://www.edshare.soton.ac.uk/10483/</a:t>
            </a:r>
            <a:endParaRPr lang="en-GB" sz="2400" dirty="0" smtClean="0"/>
          </a:p>
          <a:p>
            <a:r>
              <a:rPr lang="en-GB" sz="2400" dirty="0" smtClean="0"/>
              <a:t>Copyright Design and Patents Act </a:t>
            </a:r>
          </a:p>
          <a:p>
            <a:r>
              <a:rPr lang="en-GB" sz="2400" dirty="0" smtClean="0"/>
              <a:t>Related slides – rights and ownership online </a:t>
            </a:r>
            <a:br>
              <a:rPr lang="en-GB" sz="2400" dirty="0" smtClean="0"/>
            </a:br>
            <a:r>
              <a:rPr lang="en-GB" sz="2400" dirty="0" smtClean="0">
                <a:hlinkClick r:id="rId3"/>
              </a:rPr>
              <a:t>http://www.edshare.soton.ac.uk/9939/</a:t>
            </a:r>
            <a:endParaRPr lang="en-GB" sz="2400" dirty="0" smtClean="0"/>
          </a:p>
          <a:p>
            <a:r>
              <a:rPr lang="en-GB" sz="2400" dirty="0" smtClean="0"/>
              <a:t>See the full list on the student wiki and the module notes page</a:t>
            </a:r>
          </a:p>
          <a:p>
            <a:endParaRPr lang="en-GB" sz="2400" dirty="0"/>
          </a:p>
        </p:txBody>
      </p:sp>
    </p:spTree>
    <p:extLst>
      <p:ext uri="{BB962C8B-B14F-4D97-AF65-F5344CB8AC3E}">
        <p14:creationId xmlns:p14="http://schemas.microsoft.com/office/powerpoint/2010/main" val="1178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cap="none" dirty="0" smtClean="0"/>
              <a:t>The Data Protection Act</a:t>
            </a:r>
          </a:p>
        </p:txBody>
      </p:sp>
      <p:sp>
        <p:nvSpPr>
          <p:cNvPr id="28675" name="Text Placeholder 6"/>
          <p:cNvSpPr>
            <a:spLocks noGrp="1"/>
          </p:cNvSpPr>
          <p:nvPr>
            <p:ph type="body" idx="1"/>
          </p:nvPr>
        </p:nvSpPr>
        <p:spPr/>
        <p:txBody>
          <a:bodyPr/>
          <a:lstStyle/>
          <a:p>
            <a:r>
              <a:rPr lang="en-US" dirty="0" smtClean="0">
                <a:latin typeface="Arial" charset="0"/>
              </a:rPr>
              <a:t>What do you know about</a:t>
            </a:r>
          </a:p>
        </p:txBody>
      </p:sp>
      <p:sp>
        <p:nvSpPr>
          <p:cNvPr id="28676" name="Date Placeholder 3"/>
          <p:cNvSpPr>
            <a:spLocks noGrp="1"/>
          </p:cNvSpPr>
          <p:nvPr>
            <p:ph type="dt" sz="quarter" idx="10"/>
          </p:nvPr>
        </p:nvSpPr>
        <p:spPr>
          <a:noFill/>
        </p:spPr>
        <p:txBody>
          <a:bodyPr/>
          <a:lstStyle/>
          <a:p>
            <a:pPr defTabSz="801688"/>
            <a:fld id="{E2588F0A-9CC6-2843-BEC5-6F3D79514889}" type="datetime6">
              <a:rPr lang="en-US" smtClean="0">
                <a:latin typeface="Verdana" charset="0"/>
              </a:rPr>
              <a:pPr defTabSz="801688"/>
              <a:t>May 13</a:t>
            </a:fld>
            <a:endParaRPr lang="en-US" dirty="0" smtClean="0">
              <a:solidFill>
                <a:schemeClr val="tx1"/>
              </a:solidFill>
              <a:latin typeface="Wingdings" charset="2"/>
            </a:endParaRPr>
          </a:p>
        </p:txBody>
      </p:sp>
      <p:sp>
        <p:nvSpPr>
          <p:cNvPr id="28677"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calibrate you existing knowledge…</a:t>
            </a:r>
            <a:endParaRPr lang="en-GB" dirty="0"/>
          </a:p>
        </p:txBody>
      </p:sp>
      <p:sp>
        <p:nvSpPr>
          <p:cNvPr id="3" name="Text Placeholder 2"/>
          <p:cNvSpPr>
            <a:spLocks noGrp="1"/>
          </p:cNvSpPr>
          <p:nvPr>
            <p:ph type="body" idx="1"/>
          </p:nvPr>
        </p:nvSpPr>
        <p:spPr/>
        <p:txBody>
          <a:bodyPr/>
          <a:lstStyle/>
          <a:p>
            <a:r>
              <a:rPr lang="en-GB" dirty="0" smtClean="0"/>
              <a:t>Use this as a model for the way you approach any of the legal topics</a:t>
            </a:r>
            <a:endParaRPr lang="en-GB" dirty="0"/>
          </a:p>
        </p:txBody>
      </p:sp>
    </p:spTree>
    <p:extLst>
      <p:ext uri="{BB962C8B-B14F-4D97-AF65-F5344CB8AC3E}">
        <p14:creationId xmlns:p14="http://schemas.microsoft.com/office/powerpoint/2010/main" val="163831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Who?</a:t>
            </a:r>
          </a:p>
        </p:txBody>
      </p:sp>
      <p:sp>
        <p:nvSpPr>
          <p:cNvPr id="29699" name="Content Placeholder 2"/>
          <p:cNvSpPr>
            <a:spLocks noGrp="1"/>
          </p:cNvSpPr>
          <p:nvPr>
            <p:ph idx="1"/>
          </p:nvPr>
        </p:nvSpPr>
        <p:spPr/>
        <p:txBody>
          <a:bodyPr>
            <a:normAutofit fontScale="92500" lnSpcReduction="20000"/>
          </a:bodyPr>
          <a:lstStyle/>
          <a:p>
            <a:pPr>
              <a:buFont typeface="Wingdings" charset="2"/>
              <a:buNone/>
            </a:pPr>
            <a:r>
              <a:rPr lang="en-US" dirty="0" smtClean="0">
                <a:latin typeface="Arial" charset="0"/>
              </a:rPr>
              <a:t>According to the Data Protection Act (1998) "a person who (either alone or jointly or in common with other persons) determines the purposes for which and the manner in which any personal data are, or are to be, processed" is the definition of: </a:t>
            </a:r>
          </a:p>
          <a:p>
            <a:pPr>
              <a:buFont typeface="Wingdings" charset="2"/>
              <a:buNone/>
            </a:pPr>
            <a:endParaRPr lang="en-US" dirty="0" smtClean="0">
              <a:latin typeface="Arial" charset="0"/>
            </a:endParaRPr>
          </a:p>
          <a:p>
            <a:pPr marL="839788" lvl="1" indent="-457200">
              <a:buFont typeface="Lucida Sans" charset="0"/>
              <a:buAutoNum type="arabicParenR"/>
            </a:pPr>
            <a:r>
              <a:rPr lang="en-US" dirty="0" smtClean="0">
                <a:latin typeface="Arial" charset="0"/>
                <a:cs typeface="ＭＳ Ｐゴシック" charset="-128"/>
              </a:rPr>
              <a:t>A data subject</a:t>
            </a:r>
            <a:r>
              <a:rPr lang="en-US" dirty="0" smtClean="0">
                <a:latin typeface="Arial" charset="0"/>
              </a:rPr>
              <a:t> </a:t>
            </a:r>
          </a:p>
          <a:p>
            <a:pPr marL="839788" lvl="1" indent="-457200">
              <a:buFont typeface="Lucida Sans" charset="0"/>
              <a:buAutoNum type="arabicParenR"/>
            </a:pPr>
            <a:r>
              <a:rPr lang="en-US" dirty="0" smtClean="0">
                <a:latin typeface="Arial" charset="0"/>
                <a:cs typeface="ＭＳ Ｐゴシック" charset="-128"/>
              </a:rPr>
              <a:t>A data processor</a:t>
            </a:r>
            <a:r>
              <a:rPr lang="en-US" dirty="0" smtClean="0">
                <a:latin typeface="Arial" charset="0"/>
              </a:rPr>
              <a:t> </a:t>
            </a:r>
          </a:p>
          <a:p>
            <a:pPr marL="839788" lvl="1" indent="-457200">
              <a:buFont typeface="Lucida Sans" charset="0"/>
              <a:buAutoNum type="arabicParenR"/>
            </a:pPr>
            <a:r>
              <a:rPr lang="en-US" dirty="0" smtClean="0">
                <a:latin typeface="Arial" charset="0"/>
                <a:cs typeface="ＭＳ Ｐゴシック" charset="-128"/>
              </a:rPr>
              <a:t>A data controller</a:t>
            </a:r>
            <a:r>
              <a:rPr lang="en-US" dirty="0" smtClean="0">
                <a:latin typeface="Arial" charset="0"/>
              </a:rPr>
              <a:t> </a:t>
            </a:r>
          </a:p>
          <a:p>
            <a:pPr marL="839788" lvl="1" indent="-457200">
              <a:buFont typeface="Lucida Sans" charset="0"/>
              <a:buAutoNum type="arabicParenR"/>
            </a:pPr>
            <a:r>
              <a:rPr lang="en-US" dirty="0" smtClean="0">
                <a:latin typeface="Arial" charset="0"/>
                <a:cs typeface="ＭＳ Ｐゴシック" charset="-128"/>
              </a:rPr>
              <a:t>The Data Protection Commissioner</a:t>
            </a:r>
            <a:r>
              <a:rPr lang="en-US" dirty="0" smtClean="0">
                <a:latin typeface="Arial" charset="0"/>
              </a:rPr>
              <a:t> </a:t>
            </a:r>
          </a:p>
        </p:txBody>
      </p:sp>
      <p:sp>
        <p:nvSpPr>
          <p:cNvPr id="29700" name="Date Placeholder 3"/>
          <p:cNvSpPr>
            <a:spLocks noGrp="1"/>
          </p:cNvSpPr>
          <p:nvPr>
            <p:ph type="dt" sz="quarter" idx="10"/>
          </p:nvPr>
        </p:nvSpPr>
        <p:spPr>
          <a:noFill/>
        </p:spPr>
        <p:txBody>
          <a:bodyPr/>
          <a:lstStyle/>
          <a:p>
            <a:pPr defTabSz="801688"/>
            <a:fld id="{86B166E2-5B7E-2342-86FC-9431B3C37238}" type="datetime6">
              <a:rPr lang="en-US" smtClean="0">
                <a:latin typeface="Verdana" charset="0"/>
              </a:rPr>
              <a:pPr defTabSz="801688"/>
              <a:t>May 13</a:t>
            </a:fld>
            <a:endParaRPr lang="en-US" dirty="0" smtClean="0">
              <a:solidFill>
                <a:schemeClr val="tx1"/>
              </a:solidFill>
              <a:latin typeface="Wingdings" charset="2"/>
            </a:endParaRPr>
          </a:p>
        </p:txBody>
      </p:sp>
      <p:sp>
        <p:nvSpPr>
          <p:cNvPr id="29701"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What?</a:t>
            </a:r>
          </a:p>
        </p:txBody>
      </p:sp>
      <p:sp>
        <p:nvSpPr>
          <p:cNvPr id="31747" name="Content Placeholder 2"/>
          <p:cNvSpPr>
            <a:spLocks noGrp="1"/>
          </p:cNvSpPr>
          <p:nvPr>
            <p:ph idx="1"/>
          </p:nvPr>
        </p:nvSpPr>
        <p:spPr/>
        <p:txBody>
          <a:bodyPr>
            <a:normAutofit lnSpcReduction="10000"/>
          </a:bodyPr>
          <a:lstStyle/>
          <a:p>
            <a:r>
              <a:rPr lang="en-US" dirty="0" smtClean="0">
                <a:latin typeface="Arial" charset="0"/>
              </a:rPr>
              <a:t>In the Data Protection Act, processing is defined as ___________ information.</a:t>
            </a:r>
          </a:p>
          <a:p>
            <a:endParaRPr lang="en-US" dirty="0" smtClean="0">
              <a:latin typeface="Arial" charset="0"/>
            </a:endParaRPr>
          </a:p>
          <a:p>
            <a:pPr marL="839788" lvl="1" indent="-457200">
              <a:buFont typeface="Lucida Sans" charset="0"/>
              <a:buAutoNum type="arabicParenR"/>
            </a:pPr>
            <a:r>
              <a:rPr lang="en-US" b="0" dirty="0" smtClean="0">
                <a:latin typeface="Arial" charset="0"/>
              </a:rPr>
              <a:t>Obtaining </a:t>
            </a:r>
          </a:p>
          <a:p>
            <a:pPr marL="839788" lvl="1" indent="-457200">
              <a:buFont typeface="Lucida Sans" charset="0"/>
              <a:buAutoNum type="arabicParenR"/>
            </a:pPr>
            <a:r>
              <a:rPr lang="en-US" b="0" dirty="0" smtClean="0">
                <a:latin typeface="Arial" charset="0"/>
              </a:rPr>
              <a:t>Recording </a:t>
            </a:r>
          </a:p>
          <a:p>
            <a:pPr marL="839788" lvl="1" indent="-457200">
              <a:buFont typeface="Lucida Sans" charset="0"/>
              <a:buAutoNum type="arabicParenR"/>
            </a:pPr>
            <a:r>
              <a:rPr lang="en-US" b="0" dirty="0" smtClean="0">
                <a:latin typeface="Arial" charset="0"/>
              </a:rPr>
              <a:t>Holding</a:t>
            </a:r>
          </a:p>
          <a:p>
            <a:pPr marL="839788" lvl="1" indent="-457200">
              <a:buFont typeface="Lucida Sans" charset="0"/>
              <a:buAutoNum type="arabicParenR"/>
            </a:pPr>
            <a:r>
              <a:rPr lang="en-US" b="0" dirty="0" smtClean="0">
                <a:latin typeface="Arial" charset="0"/>
              </a:rPr>
              <a:t>Carry out any operation on</a:t>
            </a:r>
          </a:p>
          <a:p>
            <a:pPr marL="839788" lvl="1" indent="-457200">
              <a:buFont typeface="Lucida Sans" charset="0"/>
              <a:buAutoNum type="arabicParenR"/>
            </a:pPr>
            <a:r>
              <a:rPr lang="en-US" b="0" dirty="0" smtClean="0">
                <a:latin typeface="Arial" charset="0"/>
              </a:rPr>
              <a:t>all of the above</a:t>
            </a:r>
          </a:p>
          <a:p>
            <a:pPr marL="839788" lvl="1" indent="-457200">
              <a:buFont typeface="Lucida Sans" charset="0"/>
              <a:buAutoNum type="arabicParenR"/>
            </a:pPr>
            <a:r>
              <a:rPr lang="en-US" b="0" dirty="0" smtClean="0">
                <a:latin typeface="Arial" charset="0"/>
              </a:rPr>
              <a:t>None of the above</a:t>
            </a:r>
          </a:p>
        </p:txBody>
      </p:sp>
      <p:sp>
        <p:nvSpPr>
          <p:cNvPr id="31748" name="Date Placeholder 3"/>
          <p:cNvSpPr>
            <a:spLocks noGrp="1"/>
          </p:cNvSpPr>
          <p:nvPr>
            <p:ph type="dt" sz="quarter" idx="10"/>
          </p:nvPr>
        </p:nvSpPr>
        <p:spPr>
          <a:noFill/>
        </p:spPr>
        <p:txBody>
          <a:bodyPr/>
          <a:lstStyle/>
          <a:p>
            <a:pPr defTabSz="801688"/>
            <a:fld id="{2DE78685-7E1C-394D-B927-A30447231131}" type="datetime6">
              <a:rPr lang="en-US" smtClean="0">
                <a:latin typeface="Verdana" charset="0"/>
              </a:rPr>
              <a:pPr defTabSz="801688"/>
              <a:t>May 13</a:t>
            </a:fld>
            <a:endParaRPr lang="en-US" dirty="0" smtClean="0">
              <a:solidFill>
                <a:schemeClr val="tx1"/>
              </a:solidFill>
              <a:latin typeface="Wingdings" charset="2"/>
            </a:endParaRPr>
          </a:p>
        </p:txBody>
      </p:sp>
      <p:sp>
        <p:nvSpPr>
          <p:cNvPr id="31749"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Rights</a:t>
            </a:r>
          </a:p>
        </p:txBody>
      </p:sp>
      <p:sp>
        <p:nvSpPr>
          <p:cNvPr id="32771" name="Content Placeholder 2"/>
          <p:cNvSpPr>
            <a:spLocks noGrp="1"/>
          </p:cNvSpPr>
          <p:nvPr>
            <p:ph idx="1"/>
          </p:nvPr>
        </p:nvSpPr>
        <p:spPr/>
        <p:txBody>
          <a:bodyPr>
            <a:normAutofit fontScale="92500" lnSpcReduction="20000"/>
          </a:bodyPr>
          <a:lstStyle/>
          <a:p>
            <a:pPr>
              <a:buFont typeface="Wingdings" charset="2"/>
              <a:buNone/>
            </a:pPr>
            <a:r>
              <a:rPr lang="en-US" dirty="0" smtClean="0">
                <a:latin typeface="Arial" charset="0"/>
              </a:rPr>
              <a:t>Which of the following rights does an individual NOT have under the Data Protection Act (1998)? </a:t>
            </a:r>
          </a:p>
          <a:p>
            <a:pPr>
              <a:buFont typeface="Wingdings" charset="2"/>
              <a:buNone/>
            </a:pPr>
            <a:endParaRPr lang="en-US" dirty="0" smtClean="0">
              <a:latin typeface="Arial" charset="0"/>
            </a:endParaRPr>
          </a:p>
          <a:p>
            <a:pPr marL="839788" lvl="1" indent="-457200">
              <a:buFont typeface="Lucida Sans" charset="0"/>
              <a:buAutoNum type="arabicParenR"/>
            </a:pPr>
            <a:r>
              <a:rPr lang="en-US" b="0" dirty="0" smtClean="0">
                <a:latin typeface="Arial" charset="0"/>
                <a:cs typeface="ＭＳ Ｐゴシック" charset="-128"/>
              </a:rPr>
              <a:t>The right to prevent data about the individual being used for direct marketing</a:t>
            </a:r>
            <a:r>
              <a:rPr lang="en-US" b="0" dirty="0" smtClean="0">
                <a:latin typeface="Arial" charset="0"/>
              </a:rPr>
              <a:t> </a:t>
            </a:r>
          </a:p>
          <a:p>
            <a:pPr marL="839788" lvl="1" indent="-457200">
              <a:buFont typeface="Lucida Sans" charset="0"/>
              <a:buAutoNum type="arabicParenR"/>
            </a:pPr>
            <a:r>
              <a:rPr lang="en-US" b="0" dirty="0" smtClean="0">
                <a:latin typeface="Arial" charset="0"/>
                <a:cs typeface="ＭＳ Ｐゴシック" charset="-128"/>
              </a:rPr>
              <a:t>The right to have inaccurate data corrected or erased</a:t>
            </a:r>
            <a:r>
              <a:rPr lang="en-US" b="0" dirty="0" smtClean="0">
                <a:latin typeface="Arial" charset="0"/>
              </a:rPr>
              <a:t> </a:t>
            </a:r>
          </a:p>
          <a:p>
            <a:pPr marL="839788" lvl="1" indent="-457200">
              <a:buFont typeface="Lucida Sans" charset="0"/>
              <a:buAutoNum type="arabicParenR"/>
            </a:pPr>
            <a:r>
              <a:rPr lang="en-US" b="0" dirty="0" smtClean="0">
                <a:latin typeface="Arial" charset="0"/>
                <a:cs typeface="ＭＳ Ｐゴシック" charset="-128"/>
              </a:rPr>
              <a:t>The right to prevent data about the individual being held</a:t>
            </a:r>
          </a:p>
          <a:p>
            <a:pPr marL="839788" lvl="1" indent="-457200">
              <a:buFont typeface="Lucida Sans" charset="0"/>
              <a:buAutoNum type="arabicParenR"/>
            </a:pPr>
            <a:r>
              <a:rPr lang="en-US" b="0" dirty="0" smtClean="0">
                <a:latin typeface="Arial" charset="0"/>
              </a:rPr>
              <a:t> </a:t>
            </a:r>
            <a:r>
              <a:rPr lang="en-US" b="0" dirty="0" smtClean="0">
                <a:latin typeface="Arial" charset="0"/>
                <a:cs typeface="ＭＳ Ｐゴシック" charset="-128"/>
              </a:rPr>
              <a:t>The right to find out what data is being held about the individual</a:t>
            </a:r>
            <a:r>
              <a:rPr lang="en-US" b="0" dirty="0" smtClean="0">
                <a:latin typeface="Arial" charset="0"/>
              </a:rPr>
              <a:t> </a:t>
            </a:r>
          </a:p>
          <a:p>
            <a:endParaRPr lang="en-US" dirty="0" smtClean="0">
              <a:latin typeface="Arial" charset="0"/>
            </a:endParaRPr>
          </a:p>
        </p:txBody>
      </p:sp>
      <p:sp>
        <p:nvSpPr>
          <p:cNvPr id="32772" name="Date Placeholder 3"/>
          <p:cNvSpPr>
            <a:spLocks noGrp="1"/>
          </p:cNvSpPr>
          <p:nvPr>
            <p:ph type="dt" sz="quarter" idx="10"/>
          </p:nvPr>
        </p:nvSpPr>
        <p:spPr>
          <a:noFill/>
        </p:spPr>
        <p:txBody>
          <a:bodyPr/>
          <a:lstStyle/>
          <a:p>
            <a:pPr defTabSz="801688"/>
            <a:fld id="{219693BF-D41C-AC43-A34C-0D50862A64D9}" type="datetime6">
              <a:rPr lang="en-US" smtClean="0">
                <a:latin typeface="Verdana" charset="0"/>
              </a:rPr>
              <a:pPr defTabSz="801688"/>
              <a:t>May 13</a:t>
            </a:fld>
            <a:endParaRPr lang="en-US" dirty="0" smtClean="0">
              <a:solidFill>
                <a:schemeClr val="tx1"/>
              </a:solidFill>
              <a:latin typeface="Wingdings" charset="2"/>
            </a:endParaRPr>
          </a:p>
        </p:txBody>
      </p:sp>
      <p:sp>
        <p:nvSpPr>
          <p:cNvPr id="32773"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dirty="0" smtClean="0"/>
              <a:t>Why questions?</a:t>
            </a:r>
          </a:p>
        </p:txBody>
      </p:sp>
      <p:sp>
        <p:nvSpPr>
          <p:cNvPr id="33795" name="Content Placeholder 2"/>
          <p:cNvSpPr>
            <a:spLocks noGrp="1"/>
          </p:cNvSpPr>
          <p:nvPr>
            <p:ph idx="1"/>
          </p:nvPr>
        </p:nvSpPr>
        <p:spPr/>
        <p:txBody>
          <a:bodyPr/>
          <a:lstStyle/>
          <a:p>
            <a:pPr>
              <a:spcAft>
                <a:spcPts val="1800"/>
              </a:spcAft>
            </a:pPr>
            <a:r>
              <a:rPr lang="en-GB" dirty="0" smtClean="0">
                <a:latin typeface="Arial" charset="0"/>
              </a:rPr>
              <a:t>To evaluate your knowledge and understanding</a:t>
            </a:r>
          </a:p>
          <a:p>
            <a:pPr>
              <a:spcAft>
                <a:spcPts val="1800"/>
              </a:spcAft>
            </a:pPr>
            <a:r>
              <a:rPr lang="en-GB" dirty="0" smtClean="0">
                <a:latin typeface="Arial" charset="0"/>
              </a:rPr>
              <a:t>To remind you about the stage test</a:t>
            </a:r>
          </a:p>
          <a:p>
            <a:pPr>
              <a:spcAft>
                <a:spcPts val="1800"/>
              </a:spcAft>
            </a:pPr>
            <a:r>
              <a:rPr lang="en-GB" dirty="0" smtClean="0">
                <a:latin typeface="Arial" charset="0"/>
              </a:rPr>
              <a:t>To focus you on the topic under discussion </a:t>
            </a:r>
            <a:r>
              <a:rPr lang="en-US" dirty="0" smtClean="0">
                <a:latin typeface="Arial" charset="0"/>
                <a:sym typeface="Wingdings" charset="2"/>
              </a:rPr>
              <a:t></a:t>
            </a:r>
          </a:p>
          <a:p>
            <a:pPr>
              <a:spcAft>
                <a:spcPts val="1800"/>
              </a:spcAft>
            </a:pPr>
            <a:r>
              <a:rPr lang="en-US" dirty="0" smtClean="0">
                <a:latin typeface="Arial" charset="0"/>
                <a:sym typeface="Wingdings" charset="2"/>
              </a:rPr>
              <a:t>You might want to find out the answers to these questions</a:t>
            </a:r>
            <a:endParaRPr lang="en-GB" dirty="0" smtClean="0">
              <a:latin typeface="Arial" charset="0"/>
            </a:endParaRPr>
          </a:p>
        </p:txBody>
      </p:sp>
      <p:sp>
        <p:nvSpPr>
          <p:cNvPr id="33796" name="Date Placeholder 3"/>
          <p:cNvSpPr>
            <a:spLocks noGrp="1"/>
          </p:cNvSpPr>
          <p:nvPr>
            <p:ph type="dt" sz="quarter" idx="10"/>
          </p:nvPr>
        </p:nvSpPr>
        <p:spPr>
          <a:noFill/>
        </p:spPr>
        <p:txBody>
          <a:bodyPr/>
          <a:lstStyle/>
          <a:p>
            <a:fld id="{7BF71DEF-3332-EC47-8FC8-519C8E712BC6}" type="datetime1">
              <a:rPr lang="en-US" smtClean="0">
                <a:latin typeface="Verdana" charset="0"/>
              </a:rPr>
              <a:pPr/>
              <a:t>09/05/2013</a:t>
            </a:fld>
            <a:endParaRPr lang="en-US" dirty="0" smtClean="0">
              <a:solidFill>
                <a:schemeClr val="tx1"/>
              </a:solidFill>
              <a:latin typeface="Wingdings" charset="2"/>
            </a:endParaRPr>
          </a:p>
        </p:txBody>
      </p:sp>
      <p:sp>
        <p:nvSpPr>
          <p:cNvPr id="33797" name="Footer Placeholder 4"/>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2286000"/>
            <a:ext cx="7772400" cy="1143000"/>
          </a:xfrm>
        </p:spPr>
        <p:txBody>
          <a:bodyPr>
            <a:normAutofit fontScale="90000"/>
          </a:bodyPr>
          <a:lstStyle/>
          <a:p>
            <a:pPr marL="0" indent="0"/>
            <a:r>
              <a:rPr lang="en-US" dirty="0" smtClean="0">
                <a:latin typeface="Arial" charset="0"/>
              </a:rPr>
              <a:t>Data Protection Act (1998)</a:t>
            </a:r>
            <a:br>
              <a:rPr lang="en-US" dirty="0" smtClean="0">
                <a:latin typeface="Arial" charset="0"/>
              </a:rPr>
            </a:br>
            <a:endParaRPr lang="en-US" dirty="0" smtClean="0"/>
          </a:p>
        </p:txBody>
      </p:sp>
      <p:sp>
        <p:nvSpPr>
          <p:cNvPr id="34819" name="Rectangle 3"/>
          <p:cNvSpPr>
            <a:spLocks noGrp="1" noChangeArrowheads="1"/>
          </p:cNvSpPr>
          <p:nvPr>
            <p:ph type="subTitle" idx="1"/>
          </p:nvPr>
        </p:nvSpPr>
        <p:spPr/>
        <p:txBody>
          <a:bodyPr/>
          <a:lstStyle/>
          <a:p>
            <a:r>
              <a:rPr lang="en-US" dirty="0" smtClean="0">
                <a:latin typeface="Arial" charset="0"/>
              </a:rPr>
              <a:t>Where to find the answers…</a:t>
            </a:r>
          </a:p>
          <a:p>
            <a:endParaRPr lang="en-US" dirty="0" smtClean="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Where? …basics</a:t>
            </a:r>
          </a:p>
        </p:txBody>
      </p:sp>
      <p:sp>
        <p:nvSpPr>
          <p:cNvPr id="35843" name="Content Placeholder 2"/>
          <p:cNvSpPr>
            <a:spLocks noGrp="1"/>
          </p:cNvSpPr>
          <p:nvPr>
            <p:ph sz="half" idx="1"/>
          </p:nvPr>
        </p:nvSpPr>
        <p:spPr/>
        <p:txBody>
          <a:bodyPr>
            <a:normAutofit fontScale="85000" lnSpcReduction="10000"/>
          </a:bodyPr>
          <a:lstStyle/>
          <a:p>
            <a:pPr>
              <a:buFont typeface="Wingdings" charset="2"/>
              <a:buNone/>
            </a:pPr>
            <a:r>
              <a:rPr lang="en-US" dirty="0" smtClean="0">
                <a:latin typeface="Arial" charset="0"/>
              </a:rPr>
              <a:t>Government Legislation</a:t>
            </a:r>
          </a:p>
          <a:p>
            <a:pPr>
              <a:buFont typeface="Wingdings" charset="2"/>
              <a:buNone/>
            </a:pPr>
            <a:endParaRPr lang="en-US" dirty="0" smtClean="0">
              <a:latin typeface="Arial" charset="0"/>
            </a:endParaRPr>
          </a:p>
          <a:p>
            <a:pPr lvl="1"/>
            <a:r>
              <a:rPr lang="en-US" b="0" dirty="0" smtClean="0">
                <a:latin typeface="Arial" charset="0"/>
              </a:rPr>
              <a:t>Data Protection Act</a:t>
            </a:r>
          </a:p>
          <a:p>
            <a:pPr lvl="1">
              <a:buFont typeface="Wingdings" charset="2"/>
              <a:buNone/>
            </a:pPr>
            <a:endParaRPr lang="en-US" b="0" dirty="0" smtClean="0">
              <a:latin typeface="Arial" charset="0"/>
            </a:endParaRPr>
          </a:p>
          <a:p>
            <a:pPr lvl="1">
              <a:buFont typeface="Wingdings" charset="2"/>
              <a:buNone/>
            </a:pPr>
            <a:endParaRPr lang="en-US" b="0" u="sng" dirty="0" smtClean="0">
              <a:latin typeface="Arial" charset="0"/>
            </a:endParaRPr>
          </a:p>
          <a:p>
            <a:pPr lvl="1" algn="ctr">
              <a:buFont typeface="Wingdings" charset="2"/>
              <a:buNone/>
            </a:pPr>
            <a:r>
              <a:rPr lang="en-US" b="0" u="sng" dirty="0" smtClean="0">
                <a:latin typeface="Arial" charset="0"/>
              </a:rPr>
              <a:t>Read and understand</a:t>
            </a:r>
          </a:p>
        </p:txBody>
      </p:sp>
      <p:sp>
        <p:nvSpPr>
          <p:cNvPr id="35844" name="Content Placeholder 5"/>
          <p:cNvSpPr>
            <a:spLocks noGrp="1"/>
          </p:cNvSpPr>
          <p:nvPr>
            <p:ph sz="half" idx="2"/>
          </p:nvPr>
        </p:nvSpPr>
        <p:spPr>
          <a:xfrm>
            <a:off x="4648200" y="1277938"/>
            <a:ext cx="1981200" cy="1922462"/>
          </a:xfrm>
        </p:spPr>
        <p:txBody>
          <a:bodyPr>
            <a:normAutofit fontScale="85000" lnSpcReduction="10000"/>
          </a:bodyPr>
          <a:lstStyle/>
          <a:p>
            <a:pPr>
              <a:buFont typeface="Wingdings" charset="2"/>
              <a:buNone/>
            </a:pPr>
            <a:r>
              <a:rPr lang="en-US" dirty="0" smtClean="0">
                <a:latin typeface="Arial" charset="0"/>
              </a:rPr>
              <a:t>Text book	</a:t>
            </a:r>
          </a:p>
          <a:p>
            <a:r>
              <a:rPr lang="en-US" sz="2000" dirty="0" smtClean="0">
                <a:latin typeface="Arial" charset="0"/>
              </a:rPr>
              <a:t>Bott Ch 14: Data Protection, Privacy and Freedom of Information</a:t>
            </a:r>
          </a:p>
          <a:p>
            <a:pPr lvl="1"/>
            <a:endParaRPr lang="en-US" b="0" dirty="0" smtClean="0">
              <a:latin typeface="Arial" charset="0"/>
            </a:endParaRPr>
          </a:p>
          <a:p>
            <a:pPr>
              <a:buFont typeface="Wingdings" charset="2"/>
              <a:buNone/>
            </a:pPr>
            <a:endParaRPr lang="en-US" dirty="0" smtClean="0">
              <a:latin typeface="Arial" charset="0"/>
            </a:endParaRPr>
          </a:p>
        </p:txBody>
      </p:sp>
      <p:sp>
        <p:nvSpPr>
          <p:cNvPr id="35845" name="Date Placeholder 3"/>
          <p:cNvSpPr>
            <a:spLocks noGrp="1"/>
          </p:cNvSpPr>
          <p:nvPr>
            <p:ph type="dt" sz="quarter" idx="10"/>
          </p:nvPr>
        </p:nvSpPr>
        <p:spPr>
          <a:noFill/>
        </p:spPr>
        <p:txBody>
          <a:bodyPr/>
          <a:lstStyle/>
          <a:p>
            <a:pPr defTabSz="801688"/>
            <a:fld id="{405242D5-AA25-3C48-86B1-16131371E24C}" type="datetime6">
              <a:rPr lang="en-US" smtClean="0">
                <a:latin typeface="Verdana" charset="0"/>
              </a:rPr>
              <a:pPr defTabSz="801688"/>
              <a:t>May 13</a:t>
            </a:fld>
            <a:endParaRPr lang="en-US" dirty="0" smtClean="0">
              <a:solidFill>
                <a:schemeClr val="tx1"/>
              </a:solidFill>
              <a:latin typeface="Wingdings" charset="2"/>
            </a:endParaRPr>
          </a:p>
        </p:txBody>
      </p:sp>
      <p:sp>
        <p:nvSpPr>
          <p:cNvPr id="35846"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sp>
        <p:nvSpPr>
          <p:cNvPr id="35847" name="Rectangle 6"/>
          <p:cNvSpPr>
            <a:spLocks noChangeArrowheads="1"/>
          </p:cNvSpPr>
          <p:nvPr/>
        </p:nvSpPr>
        <p:spPr bwMode="auto">
          <a:xfrm>
            <a:off x="4724400" y="3962400"/>
            <a:ext cx="4419600" cy="1200150"/>
          </a:xfrm>
          <a:prstGeom prst="rect">
            <a:avLst/>
          </a:prstGeom>
          <a:noFill/>
          <a:ln w="9525">
            <a:noFill/>
            <a:miter lim="800000"/>
            <a:headEnd/>
            <a:tailEnd/>
          </a:ln>
        </p:spPr>
        <p:txBody>
          <a:bodyPr>
            <a:prstTxWarp prst="textNoShape">
              <a:avLst/>
            </a:prstTxWarp>
            <a:spAutoFit/>
          </a:bodyPr>
          <a:lstStyle/>
          <a:p>
            <a:pPr marL="327025" indent="-327025" defTabSz="873125" eaLnBrk="0" hangingPunct="0">
              <a:spcBef>
                <a:spcPct val="20000"/>
              </a:spcBef>
              <a:buClr>
                <a:srgbClr val="014359"/>
              </a:buClr>
              <a:buSzPct val="80000"/>
            </a:pPr>
            <a:r>
              <a:rPr lang="en-US" dirty="0">
                <a:solidFill>
                  <a:srgbClr val="000000"/>
                </a:solidFill>
                <a:latin typeface="Futura" charset="0"/>
              </a:rPr>
              <a:t>Other Sources</a:t>
            </a:r>
          </a:p>
          <a:p>
            <a:pPr marL="327025" indent="-327025" defTabSz="873125" eaLnBrk="0" hangingPunct="0">
              <a:spcBef>
                <a:spcPct val="20000"/>
              </a:spcBef>
              <a:buClr>
                <a:srgbClr val="007275"/>
              </a:buClr>
              <a:buSzPct val="80000"/>
              <a:buFont typeface="Wingdings" charset="2"/>
              <a:buChar char="è"/>
            </a:pPr>
            <a:r>
              <a:rPr lang="en-US" sz="2000" dirty="0">
                <a:solidFill>
                  <a:srgbClr val="000000"/>
                </a:solidFill>
                <a:latin typeface="Futura" charset="0"/>
              </a:rPr>
              <a:t>Information Commissioners Office</a:t>
            </a:r>
          </a:p>
          <a:p>
            <a:pPr marL="327025" indent="-327025" defTabSz="873125" eaLnBrk="0" hangingPunct="0">
              <a:spcBef>
                <a:spcPct val="20000"/>
              </a:spcBef>
              <a:buClr>
                <a:srgbClr val="007275"/>
              </a:buClr>
              <a:buSzPct val="80000"/>
              <a:buFont typeface="Wingdings" charset="2"/>
              <a:buChar char="è"/>
            </a:pPr>
            <a:r>
              <a:rPr lang="en-US" sz="2000" dirty="0">
                <a:solidFill>
                  <a:srgbClr val="000000"/>
                </a:solidFill>
                <a:latin typeface="Futura" charset="0"/>
              </a:rPr>
              <a:t> .gov.uk</a:t>
            </a:r>
          </a:p>
        </p:txBody>
      </p:sp>
      <p:pic>
        <p:nvPicPr>
          <p:cNvPr id="35848" name="Picture 7" descr="Picture 14.png"/>
          <p:cNvPicPr>
            <a:picLocks noChangeAspect="1"/>
          </p:cNvPicPr>
          <p:nvPr/>
        </p:nvPicPr>
        <p:blipFill>
          <a:blip r:embed="rId3"/>
          <a:srcRect/>
          <a:stretch>
            <a:fillRect/>
          </a:stretch>
        </p:blipFill>
        <p:spPr bwMode="auto">
          <a:xfrm>
            <a:off x="6705600" y="1295400"/>
            <a:ext cx="1562100" cy="24257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Data Protection Act 1998</a:t>
            </a:r>
          </a:p>
        </p:txBody>
      </p:sp>
      <p:pic>
        <p:nvPicPr>
          <p:cNvPr id="36867" name="Content Placeholder 5" descr="Picture 45.png">
            <a:hlinkClick r:id="rId3"/>
          </p:cNvPr>
          <p:cNvPicPr>
            <a:picLocks noGrp="1" noChangeAspect="1"/>
          </p:cNvPicPr>
          <p:nvPr>
            <p:ph idx="1"/>
          </p:nvPr>
        </p:nvPicPr>
        <p:blipFill>
          <a:blip r:embed="rId4"/>
          <a:srcRect l="-13628" r="-13628"/>
          <a:stretch>
            <a:fillRect/>
          </a:stretch>
        </p:blipFill>
        <p:spPr/>
      </p:pic>
      <p:sp>
        <p:nvSpPr>
          <p:cNvPr id="36868" name="Date Placeholder 3"/>
          <p:cNvSpPr>
            <a:spLocks noGrp="1"/>
          </p:cNvSpPr>
          <p:nvPr>
            <p:ph type="dt" sz="quarter" idx="10"/>
          </p:nvPr>
        </p:nvSpPr>
        <p:spPr>
          <a:noFill/>
        </p:spPr>
        <p:txBody>
          <a:bodyPr/>
          <a:lstStyle/>
          <a:p>
            <a:fld id="{E5AA9E32-49C0-014C-875D-2A5784C473C3}" type="datetime1">
              <a:rPr lang="en-US" smtClean="0">
                <a:latin typeface="Verdana" charset="0"/>
              </a:rPr>
              <a:pPr/>
              <a:t>09/05/2013</a:t>
            </a:fld>
            <a:endParaRPr lang="en-US" dirty="0" smtClean="0">
              <a:solidFill>
                <a:schemeClr val="tx1"/>
              </a:solidFill>
              <a:latin typeface="Wingdings" charset="2"/>
            </a:endParaRPr>
          </a:p>
        </p:txBody>
      </p:sp>
      <p:sp>
        <p:nvSpPr>
          <p:cNvPr id="36869" name="Footer Placeholder 4"/>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Overview</a:t>
            </a:r>
            <a:endParaRPr lang="en-GB" dirty="0"/>
          </a:p>
        </p:txBody>
      </p:sp>
      <p:pic>
        <p:nvPicPr>
          <p:cNvPr id="4" name="Content Placeholder 3" descr="Screen Shot 2013-05-09 at 10.38.04.png"/>
          <p:cNvPicPr>
            <a:picLocks noGrp="1" noChangeAspect="1"/>
          </p:cNvPicPr>
          <p:nvPr>
            <p:ph idx="1"/>
          </p:nvPr>
        </p:nvPicPr>
        <p:blipFill>
          <a:blip r:embed="rId2">
            <a:extLst>
              <a:ext uri="{28A0092B-C50C-407E-A947-70E740481C1C}">
                <a14:useLocalDpi xmlns:a14="http://schemas.microsoft.com/office/drawing/2010/main" val="0"/>
              </a:ext>
            </a:extLst>
          </a:blip>
          <a:srcRect t="1134" b="1134"/>
          <a:stretch>
            <a:fillRect/>
          </a:stretch>
        </p:blipFill>
        <p:spPr/>
      </p:pic>
    </p:spTree>
    <p:extLst>
      <p:ext uri="{BB962C8B-B14F-4D97-AF65-F5344CB8AC3E}">
        <p14:creationId xmlns:p14="http://schemas.microsoft.com/office/powerpoint/2010/main" val="3975644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ICO web site</a:t>
            </a:r>
          </a:p>
        </p:txBody>
      </p:sp>
      <p:sp>
        <p:nvSpPr>
          <p:cNvPr id="37891" name="Date Placeholder 3"/>
          <p:cNvSpPr>
            <a:spLocks noGrp="1"/>
          </p:cNvSpPr>
          <p:nvPr>
            <p:ph type="dt" sz="quarter" idx="10"/>
          </p:nvPr>
        </p:nvSpPr>
        <p:spPr>
          <a:noFill/>
        </p:spPr>
        <p:txBody>
          <a:bodyPr/>
          <a:lstStyle/>
          <a:p>
            <a:pPr defTabSz="801688"/>
            <a:fld id="{D6F082E9-9502-B14A-8254-5FFAEF2247AE}" type="datetime6">
              <a:rPr lang="en-US" smtClean="0">
                <a:latin typeface="Verdana" charset="0"/>
              </a:rPr>
              <a:pPr defTabSz="801688"/>
              <a:t>May 13</a:t>
            </a:fld>
            <a:endParaRPr lang="en-US" dirty="0" smtClean="0">
              <a:solidFill>
                <a:schemeClr val="tx1"/>
              </a:solidFill>
              <a:latin typeface="Wingdings" charset="2"/>
            </a:endParaRPr>
          </a:p>
        </p:txBody>
      </p:sp>
      <p:sp>
        <p:nvSpPr>
          <p:cNvPr id="37892"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pic>
        <p:nvPicPr>
          <p:cNvPr id="37893" name="Content Placeholder 6" descr="Picture 33.png">
            <a:hlinkClick r:id="rId3"/>
          </p:cNvPr>
          <p:cNvPicPr>
            <a:picLocks noGrp="1" noChangeAspect="1"/>
          </p:cNvPicPr>
          <p:nvPr>
            <p:ph idx="1"/>
          </p:nvPr>
        </p:nvPicPr>
        <p:blipFill>
          <a:blip r:embed="rId4"/>
          <a:srcRect l="-157" r="-157"/>
          <a:stretch>
            <a:fillRect/>
          </a:stretch>
        </p:blipFill>
        <p:spPr/>
      </p:pic>
      <p:sp>
        <p:nvSpPr>
          <p:cNvPr id="8" name="Rectangle 7"/>
          <p:cNvSpPr/>
          <p:nvPr/>
        </p:nvSpPr>
        <p:spPr>
          <a:xfrm>
            <a:off x="2971800" y="5867400"/>
            <a:ext cx="3019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hlinkClick r:id="rId3"/>
              </a:rPr>
              <a:t>http://www.ico.gov.uk/</a:t>
            </a:r>
            <a:endParaRPr lang="en-GB" sz="20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r>
              <a:rPr lang="en-GB" dirty="0" smtClean="0"/>
              <a:t>DPA info on direct.gov</a:t>
            </a:r>
          </a:p>
        </p:txBody>
      </p:sp>
      <p:pic>
        <p:nvPicPr>
          <p:cNvPr id="39939" name="Content Placeholder 8" descr="Picture 46.png">
            <a:hlinkClick r:id="rId3"/>
          </p:cNvPr>
          <p:cNvPicPr>
            <a:picLocks noGrp="1" noChangeAspect="1"/>
          </p:cNvPicPr>
          <p:nvPr>
            <p:ph idx="1"/>
          </p:nvPr>
        </p:nvPicPr>
        <p:blipFill>
          <a:blip r:embed="rId4"/>
          <a:srcRect t="-6964" b="-6964"/>
          <a:stretch>
            <a:fillRect/>
          </a:stretch>
        </p:blipFill>
        <p:spPr/>
      </p:pic>
      <p:sp>
        <p:nvSpPr>
          <p:cNvPr id="39940" name="Date Placeholder 4"/>
          <p:cNvSpPr>
            <a:spLocks noGrp="1"/>
          </p:cNvSpPr>
          <p:nvPr>
            <p:ph type="dt" sz="quarter" idx="10"/>
          </p:nvPr>
        </p:nvSpPr>
        <p:spPr>
          <a:noFill/>
        </p:spPr>
        <p:txBody>
          <a:bodyPr/>
          <a:lstStyle/>
          <a:p>
            <a:fld id="{AFDBC40E-DC89-7C4B-A61B-D12CF5554A24}" type="datetime1">
              <a:rPr lang="en-US" smtClean="0">
                <a:latin typeface="Verdana" charset="0"/>
              </a:rPr>
              <a:pPr/>
              <a:t>09/05/2013</a:t>
            </a:fld>
            <a:endParaRPr lang="en-US" dirty="0" smtClean="0">
              <a:solidFill>
                <a:schemeClr val="tx1"/>
              </a:solidFill>
              <a:latin typeface="Wingdings" charset="2"/>
            </a:endParaRPr>
          </a:p>
        </p:txBody>
      </p:sp>
      <p:sp>
        <p:nvSpPr>
          <p:cNvPr id="39941" name="Footer Placeholder 5"/>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sp>
        <p:nvSpPr>
          <p:cNvPr id="11" name="Rectangle 10">
            <a:hlinkClick r:id="rId3"/>
          </p:cNvPr>
          <p:cNvSpPr/>
          <p:nvPr/>
        </p:nvSpPr>
        <p:spPr>
          <a:xfrm>
            <a:off x="0" y="5486400"/>
            <a:ext cx="914400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1800" dirty="0"/>
              <a:t>http://www.direct.gov.uk/en/Governmentcitizensandrights/Yourrightsandresponsibilities/DG_10031451</a:t>
            </a:r>
            <a:endParaRPr lang="en-GB" sz="18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Further sources?</a:t>
            </a:r>
          </a:p>
        </p:txBody>
      </p:sp>
      <p:sp>
        <p:nvSpPr>
          <p:cNvPr id="41987" name="Content Placeholder 2"/>
          <p:cNvSpPr>
            <a:spLocks noGrp="1"/>
          </p:cNvSpPr>
          <p:nvPr>
            <p:ph idx="1"/>
          </p:nvPr>
        </p:nvSpPr>
        <p:spPr/>
        <p:txBody>
          <a:bodyPr/>
          <a:lstStyle/>
          <a:p>
            <a:r>
              <a:rPr lang="en-US" dirty="0" smtClean="0">
                <a:latin typeface="Arial" charset="0"/>
              </a:rPr>
              <a:t>Search youtube data protection act </a:t>
            </a:r>
            <a:br>
              <a:rPr lang="en-US" dirty="0" smtClean="0">
                <a:latin typeface="Arial" charset="0"/>
              </a:rPr>
            </a:br>
            <a:r>
              <a:rPr lang="en-US" dirty="0" smtClean="0">
                <a:latin typeface="Arial" charset="0"/>
              </a:rPr>
              <a:t>(sort of ironic?), copyright would be more so…</a:t>
            </a:r>
          </a:p>
          <a:p>
            <a:endParaRPr lang="en-US" dirty="0" smtClean="0">
              <a:latin typeface="Arial" charset="0"/>
            </a:endParaRPr>
          </a:p>
          <a:p>
            <a:r>
              <a:rPr lang="en-US" dirty="0" smtClean="0">
                <a:latin typeface="Arial" charset="0"/>
              </a:rPr>
              <a:t>See also Holt and Newton (2004) for more background</a:t>
            </a:r>
          </a:p>
          <a:p>
            <a:pPr lvl="1">
              <a:buFont typeface="Wingdings" charset="2"/>
              <a:buNone/>
            </a:pPr>
            <a:endParaRPr lang="en-US" dirty="0" smtClean="0">
              <a:latin typeface="Arial" charset="0"/>
            </a:endParaRPr>
          </a:p>
        </p:txBody>
      </p:sp>
      <p:sp>
        <p:nvSpPr>
          <p:cNvPr id="41988" name="Date Placeholder 3"/>
          <p:cNvSpPr>
            <a:spLocks noGrp="1"/>
          </p:cNvSpPr>
          <p:nvPr>
            <p:ph type="dt" sz="quarter" idx="10"/>
          </p:nvPr>
        </p:nvSpPr>
        <p:spPr>
          <a:noFill/>
        </p:spPr>
        <p:txBody>
          <a:bodyPr/>
          <a:lstStyle/>
          <a:p>
            <a:pPr defTabSz="801688"/>
            <a:fld id="{C78B7723-26C0-FC49-B638-9FAF35BA0490}" type="datetime6">
              <a:rPr lang="en-US" smtClean="0">
                <a:latin typeface="Verdana" charset="0"/>
              </a:rPr>
              <a:pPr defTabSz="801688"/>
              <a:t>May 13</a:t>
            </a:fld>
            <a:endParaRPr lang="en-US" dirty="0" smtClean="0">
              <a:solidFill>
                <a:schemeClr val="tx1"/>
              </a:solidFill>
              <a:latin typeface="Wingdings" charset="2"/>
            </a:endParaRPr>
          </a:p>
        </p:txBody>
      </p:sp>
      <p:sp>
        <p:nvSpPr>
          <p:cNvPr id="41989"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pic>
        <p:nvPicPr>
          <p:cNvPr id="41990" name="Picture 5" descr="Picture 16.png"/>
          <p:cNvPicPr>
            <a:picLocks noChangeAspect="1"/>
          </p:cNvPicPr>
          <p:nvPr/>
        </p:nvPicPr>
        <p:blipFill>
          <a:blip r:embed="rId3"/>
          <a:srcRect/>
          <a:stretch>
            <a:fillRect/>
          </a:stretch>
        </p:blipFill>
        <p:spPr bwMode="auto">
          <a:xfrm>
            <a:off x="0" y="3581400"/>
            <a:ext cx="9002713" cy="15240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dirty="0" smtClean="0"/>
              <a:t>YouTube –use your critical faculties</a:t>
            </a:r>
          </a:p>
        </p:txBody>
      </p:sp>
      <p:pic>
        <p:nvPicPr>
          <p:cNvPr id="43011" name="Content Placeholder 5" descr="Picture 32.png">
            <a:hlinkClick r:id="rId2"/>
          </p:cNvPr>
          <p:cNvPicPr>
            <a:picLocks noGrp="1" noChangeAspect="1"/>
          </p:cNvPicPr>
          <p:nvPr>
            <p:ph idx="1"/>
          </p:nvPr>
        </p:nvPicPr>
        <p:blipFill>
          <a:blip r:embed="rId3"/>
          <a:srcRect l="-22916" r="-22916"/>
          <a:stretch>
            <a:fillRect/>
          </a:stretch>
        </p:blipFill>
        <p:spPr/>
      </p:pic>
      <p:sp>
        <p:nvSpPr>
          <p:cNvPr id="43012" name="Date Placeholder 3"/>
          <p:cNvSpPr>
            <a:spLocks noGrp="1"/>
          </p:cNvSpPr>
          <p:nvPr>
            <p:ph type="dt" sz="quarter" idx="10"/>
          </p:nvPr>
        </p:nvSpPr>
        <p:spPr>
          <a:noFill/>
        </p:spPr>
        <p:txBody>
          <a:bodyPr/>
          <a:lstStyle/>
          <a:p>
            <a:fld id="{10FE1EC1-ED48-1548-B1DE-B978EB2F6344}" type="datetime1">
              <a:rPr lang="en-US" smtClean="0">
                <a:latin typeface="Verdana" charset="0"/>
              </a:rPr>
              <a:pPr/>
              <a:t>09/05/2013</a:t>
            </a:fld>
            <a:endParaRPr lang="en-US" dirty="0" smtClean="0">
              <a:solidFill>
                <a:schemeClr val="tx1"/>
              </a:solidFill>
              <a:latin typeface="Wingdings" charset="2"/>
            </a:endParaRPr>
          </a:p>
        </p:txBody>
      </p:sp>
      <p:sp>
        <p:nvSpPr>
          <p:cNvPr id="43013" name="Footer Placeholder 4"/>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sp>
        <p:nvSpPr>
          <p:cNvPr id="7" name="Rectangle 6">
            <a:hlinkClick r:id="rId4"/>
          </p:cNvPr>
          <p:cNvSpPr/>
          <p:nvPr/>
        </p:nvSpPr>
        <p:spPr>
          <a:xfrm>
            <a:off x="2667000" y="5867400"/>
            <a:ext cx="367347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t>http://bit.ly/9DHj2c</a:t>
            </a:r>
            <a:endParaRPr lang="en-GB" sz="20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dirty="0" smtClean="0"/>
              <a:t>BCS – book details + download</a:t>
            </a:r>
          </a:p>
        </p:txBody>
      </p:sp>
      <p:pic>
        <p:nvPicPr>
          <p:cNvPr id="44035" name="Content Placeholder 5" descr="Picture 34.png">
            <a:hlinkClick r:id="rId2"/>
          </p:cNvPr>
          <p:cNvPicPr>
            <a:picLocks noGrp="1" noChangeAspect="1"/>
          </p:cNvPicPr>
          <p:nvPr>
            <p:ph idx="1"/>
          </p:nvPr>
        </p:nvPicPr>
        <p:blipFill>
          <a:blip r:embed="rId3"/>
          <a:srcRect l="-31949" r="-31949"/>
          <a:stretch>
            <a:fillRect/>
          </a:stretch>
        </p:blipFill>
        <p:spPr/>
      </p:pic>
      <p:sp>
        <p:nvSpPr>
          <p:cNvPr id="44036" name="Date Placeholder 3"/>
          <p:cNvSpPr>
            <a:spLocks noGrp="1"/>
          </p:cNvSpPr>
          <p:nvPr>
            <p:ph type="dt" sz="quarter" idx="10"/>
          </p:nvPr>
        </p:nvSpPr>
        <p:spPr>
          <a:noFill/>
        </p:spPr>
        <p:txBody>
          <a:bodyPr/>
          <a:lstStyle/>
          <a:p>
            <a:fld id="{224E956A-19A0-834C-A344-063981AA8D0F}" type="datetime1">
              <a:rPr lang="en-US" smtClean="0">
                <a:latin typeface="Verdana" charset="0"/>
              </a:rPr>
              <a:pPr/>
              <a:t>09/05/2013</a:t>
            </a:fld>
            <a:endParaRPr lang="en-US" dirty="0" smtClean="0">
              <a:solidFill>
                <a:schemeClr val="tx1"/>
              </a:solidFill>
              <a:latin typeface="Wingdings" charset="2"/>
            </a:endParaRPr>
          </a:p>
        </p:txBody>
      </p:sp>
      <p:sp>
        <p:nvSpPr>
          <p:cNvPr id="44037" name="Footer Placeholder 4"/>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pic>
        <p:nvPicPr>
          <p:cNvPr id="44038" name="Picture 8" descr="Picture 37.png">
            <a:hlinkClick r:id="rId4"/>
          </p:cNvPr>
          <p:cNvPicPr>
            <a:picLocks noChangeAspect="1"/>
          </p:cNvPicPr>
          <p:nvPr/>
        </p:nvPicPr>
        <p:blipFill>
          <a:blip r:embed="rId5"/>
          <a:srcRect/>
          <a:stretch>
            <a:fillRect/>
          </a:stretch>
        </p:blipFill>
        <p:spPr bwMode="auto">
          <a:xfrm>
            <a:off x="2286000" y="5791200"/>
            <a:ext cx="5054600" cy="4318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it!</a:t>
            </a:r>
            <a:endParaRPr lang="en-GB" dirty="0"/>
          </a:p>
        </p:txBody>
      </p:sp>
      <p:pic>
        <p:nvPicPr>
          <p:cNvPr id="6" name="Content Placeholder 5" descr="Screen Shot 2013-05-09 at 12.10.23.png"/>
          <p:cNvPicPr>
            <a:picLocks noGrp="1" noChangeAspect="1"/>
          </p:cNvPicPr>
          <p:nvPr>
            <p:ph idx="1"/>
          </p:nvPr>
        </p:nvPicPr>
        <p:blipFill>
          <a:blip r:embed="rId2">
            <a:extLst>
              <a:ext uri="{28A0092B-C50C-407E-A947-70E740481C1C}">
                <a14:useLocalDpi xmlns:a14="http://schemas.microsoft.com/office/drawing/2010/main" val="0"/>
              </a:ext>
            </a:extLst>
          </a:blip>
          <a:srcRect t="-2505" b="-2505"/>
          <a:stretch>
            <a:fillRect/>
          </a:stretch>
        </p:blipFill>
        <p:spPr>
          <a:xfrm>
            <a:off x="1763688" y="1484784"/>
            <a:ext cx="6336703" cy="4143762"/>
          </a:xfrm>
        </p:spPr>
      </p:pic>
      <p:sp>
        <p:nvSpPr>
          <p:cNvPr id="4" name="Date Placeholder 3"/>
          <p:cNvSpPr>
            <a:spLocks noGrp="1"/>
          </p:cNvSpPr>
          <p:nvPr>
            <p:ph type="dt" sz="half" idx="10"/>
          </p:nvPr>
        </p:nvSpPr>
        <p:spPr/>
        <p:txBody>
          <a:bodyPr/>
          <a:lstStyle/>
          <a:p>
            <a:pPr>
              <a:defRPr/>
            </a:pPr>
            <a:fld id="{E6E5034C-6729-A843-84B7-E2BF4D1A460A}" type="datetime1">
              <a:rPr lang="en-US" smtClean="0"/>
              <a:pPr>
                <a:defRPr/>
              </a:pPr>
              <a:t>09/05/2013</a:t>
            </a:fld>
            <a:endParaRPr lang="en-US" dirty="0">
              <a:solidFill>
                <a:schemeClr val="tx1"/>
              </a:solidFill>
              <a:latin typeface="Wingdings" pitchFamily="-110" charset="2"/>
            </a:endParaRPr>
          </a:p>
        </p:txBody>
      </p:sp>
      <p:sp>
        <p:nvSpPr>
          <p:cNvPr id="5" name="Footer Placeholder 4"/>
          <p:cNvSpPr>
            <a:spLocks noGrp="1"/>
          </p:cNvSpPr>
          <p:nvPr>
            <p:ph type="ftr" sz="quarter" idx="11"/>
          </p:nvPr>
        </p:nvSpPr>
        <p:spPr/>
        <p:txBody>
          <a:bodyPr/>
          <a:lstStyle/>
          <a:p>
            <a:pPr>
              <a:defRPr/>
            </a:pPr>
            <a:r>
              <a:rPr lang="en-US" dirty="0" smtClean="0"/>
              <a:t>INFO2009 Professional and Legal Issues </a:t>
            </a:r>
            <a:endParaRPr lang="en-US" dirty="0">
              <a:solidFill>
                <a:schemeClr val="bg1"/>
              </a:solidFill>
            </a:endParaRPr>
          </a:p>
        </p:txBody>
      </p:sp>
    </p:spTree>
    <p:extLst>
      <p:ext uri="{BB962C8B-B14F-4D97-AF65-F5344CB8AC3E}">
        <p14:creationId xmlns:p14="http://schemas.microsoft.com/office/powerpoint/2010/main" val="3561381554"/>
      </p:ext>
    </p:extLst>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DPA - extent</a:t>
            </a:r>
          </a:p>
        </p:txBody>
      </p:sp>
      <p:pic>
        <p:nvPicPr>
          <p:cNvPr id="45059" name="Content Placeholder 5" descr="Picture 12.png"/>
          <p:cNvPicPr>
            <a:picLocks noGrp="1" noChangeAspect="1"/>
          </p:cNvPicPr>
          <p:nvPr>
            <p:ph idx="1"/>
          </p:nvPr>
        </p:nvPicPr>
        <p:blipFill>
          <a:blip r:embed="rId2"/>
          <a:srcRect l="-28949" r="-28949"/>
          <a:stretch>
            <a:fillRect/>
          </a:stretch>
        </p:blipFill>
        <p:spPr/>
      </p:pic>
      <p:sp>
        <p:nvSpPr>
          <p:cNvPr id="45060" name="Date Placeholder 3"/>
          <p:cNvSpPr>
            <a:spLocks noGrp="1"/>
          </p:cNvSpPr>
          <p:nvPr>
            <p:ph type="dt" sz="quarter" idx="10"/>
          </p:nvPr>
        </p:nvSpPr>
        <p:spPr>
          <a:noFill/>
        </p:spPr>
        <p:txBody>
          <a:bodyPr/>
          <a:lstStyle/>
          <a:p>
            <a:pPr defTabSz="801688"/>
            <a:fld id="{EDEFBAE7-05C8-194E-B688-EC655FE8D813}" type="datetime6">
              <a:rPr lang="en-US" smtClean="0">
                <a:latin typeface="Verdana" charset="0"/>
              </a:rPr>
              <a:pPr defTabSz="801688"/>
              <a:t>May 13</a:t>
            </a:fld>
            <a:endParaRPr lang="en-US" dirty="0" smtClean="0">
              <a:solidFill>
                <a:schemeClr val="tx1"/>
              </a:solidFill>
              <a:latin typeface="Wingdings" charset="2"/>
            </a:endParaRPr>
          </a:p>
        </p:txBody>
      </p:sp>
      <p:sp>
        <p:nvSpPr>
          <p:cNvPr id="45061" name="Footer Placeholder 4"/>
          <p:cNvSpPr>
            <a:spLocks noGrp="1"/>
          </p:cNvSpPr>
          <p:nvPr>
            <p:ph type="ftr" sz="quarter" idx="11"/>
          </p:nvPr>
        </p:nvSpPr>
        <p:spPr>
          <a:noFill/>
        </p:spPr>
        <p:txBody>
          <a:bodyPr/>
          <a:lstStyle/>
          <a:p>
            <a:pPr defTabSz="801688"/>
            <a:r>
              <a:rPr lang="en-US" dirty="0" smtClean="0">
                <a:latin typeface="Verdana" charset="0"/>
              </a:rPr>
              <a:t>INFO2009 Professional and Legal Issues </a:t>
            </a:r>
            <a:endParaRPr lang="en-US" dirty="0" smtClean="0">
              <a:solidFill>
                <a:schemeClr val="bg1"/>
              </a:solidFill>
              <a:latin typeface="Verdana" charset="0"/>
            </a:endParaRPr>
          </a:p>
        </p:txBody>
      </p:sp>
      <p:sp>
        <p:nvSpPr>
          <p:cNvPr id="45062" name="TextBox 6"/>
          <p:cNvSpPr txBox="1">
            <a:spLocks noChangeArrowheads="1"/>
          </p:cNvSpPr>
          <p:nvPr/>
        </p:nvSpPr>
        <p:spPr bwMode="auto">
          <a:xfrm>
            <a:off x="381000" y="5029200"/>
            <a:ext cx="8382000" cy="646113"/>
          </a:xfrm>
          <a:prstGeom prst="rect">
            <a:avLst/>
          </a:prstGeom>
          <a:solidFill>
            <a:schemeClr val="tx1"/>
          </a:solidFill>
          <a:ln w="9525">
            <a:noFill/>
            <a:miter lim="800000"/>
            <a:headEnd/>
            <a:tailEnd/>
          </a:ln>
        </p:spPr>
        <p:txBody>
          <a:bodyPr>
            <a:prstTxWarp prst="textNoShape">
              <a:avLst/>
            </a:prstTxWarp>
            <a:spAutoFit/>
          </a:bodyPr>
          <a:lstStyle/>
          <a:p>
            <a:r>
              <a:rPr lang="en-US" sz="1800" b="1" dirty="0">
                <a:solidFill>
                  <a:schemeClr val="bg2"/>
                </a:solidFill>
                <a:latin typeface="Arial" charset="0"/>
              </a:rPr>
              <a:t>From Edwards and Rodrigues, The right to privacy and confidentiality for children: the law and current challenges (2008)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Checklist (from ICO)</a:t>
            </a:r>
          </a:p>
        </p:txBody>
      </p:sp>
      <p:sp>
        <p:nvSpPr>
          <p:cNvPr id="46083" name="Rectangle 3"/>
          <p:cNvSpPr>
            <a:spLocks noGrp="1" noChangeArrowheads="1"/>
          </p:cNvSpPr>
          <p:nvPr>
            <p:ph type="body" sz="half" idx="2"/>
          </p:nvPr>
        </p:nvSpPr>
        <p:spPr/>
        <p:txBody>
          <a:bodyPr/>
          <a:lstStyle/>
          <a:p>
            <a:pPr>
              <a:lnSpc>
                <a:spcPct val="90000"/>
              </a:lnSpc>
            </a:pPr>
            <a:r>
              <a:rPr lang="en-US" sz="2000" dirty="0">
                <a:latin typeface="Arial" charset="0"/>
              </a:rPr>
              <a:t>If I'm asked to pass on personal information, would the people about whom I hold information expect me to do this? </a:t>
            </a:r>
            <a:br>
              <a:rPr lang="en-US" sz="2000" dirty="0">
                <a:latin typeface="Arial" charset="0"/>
              </a:rPr>
            </a:br>
            <a:endParaRPr lang="en-US" sz="2000" dirty="0">
              <a:latin typeface="Arial" charset="0"/>
            </a:endParaRPr>
          </a:p>
          <a:p>
            <a:pPr>
              <a:lnSpc>
                <a:spcPct val="90000"/>
              </a:lnSpc>
            </a:pPr>
            <a:endParaRPr lang="en-US" sz="2000" dirty="0">
              <a:latin typeface="Arial" charset="0"/>
            </a:endParaRPr>
          </a:p>
          <a:p>
            <a:pPr>
              <a:lnSpc>
                <a:spcPct val="90000"/>
              </a:lnSpc>
            </a:pPr>
            <a:r>
              <a:rPr lang="en-US" sz="2000" dirty="0">
                <a:latin typeface="Arial" charset="0"/>
              </a:rPr>
              <a:t>Am I satisfied the information is being held securely, whether it's on paper or on computer?</a:t>
            </a:r>
            <a:br>
              <a:rPr lang="en-US" sz="2000" dirty="0">
                <a:latin typeface="Arial" charset="0"/>
              </a:rPr>
            </a:br>
            <a:r>
              <a:rPr lang="en-US" sz="2000" dirty="0">
                <a:latin typeface="Arial" charset="0"/>
              </a:rPr>
              <a:t> </a:t>
            </a:r>
          </a:p>
          <a:p>
            <a:pPr lvl="1">
              <a:lnSpc>
                <a:spcPct val="90000"/>
              </a:lnSpc>
            </a:pPr>
            <a:r>
              <a:rPr lang="en-US" sz="1800" dirty="0">
                <a:latin typeface="Arial" charset="0"/>
              </a:rPr>
              <a:t>And what about my website? Is it secure?</a:t>
            </a:r>
            <a:endParaRPr lang="en-US" dirty="0">
              <a:latin typeface="Arial" charset="0"/>
            </a:endParaRPr>
          </a:p>
        </p:txBody>
      </p:sp>
      <p:sp>
        <p:nvSpPr>
          <p:cNvPr id="46084" name="Rectangle 4"/>
          <p:cNvSpPr>
            <a:spLocks noGrp="1" noChangeArrowheads="1"/>
          </p:cNvSpPr>
          <p:nvPr>
            <p:ph type="body" sz="half" idx="1"/>
          </p:nvPr>
        </p:nvSpPr>
        <p:spPr/>
        <p:txBody>
          <a:bodyPr/>
          <a:lstStyle/>
          <a:p>
            <a:pPr>
              <a:lnSpc>
                <a:spcPct val="90000"/>
              </a:lnSpc>
              <a:spcBef>
                <a:spcPts val="500"/>
              </a:spcBef>
              <a:spcAft>
                <a:spcPts val="500"/>
              </a:spcAft>
            </a:pPr>
            <a:r>
              <a:rPr lang="en-US" sz="2000" dirty="0">
                <a:latin typeface="Arial" charset="0"/>
              </a:rPr>
              <a:t>Do I really need this information about an individual? </a:t>
            </a:r>
            <a:br>
              <a:rPr lang="en-US" sz="2000" dirty="0">
                <a:latin typeface="Arial" charset="0"/>
              </a:rPr>
            </a:br>
            <a:endParaRPr lang="en-US" sz="2000" dirty="0">
              <a:latin typeface="Arial" charset="0"/>
            </a:endParaRPr>
          </a:p>
          <a:p>
            <a:pPr lvl="1">
              <a:lnSpc>
                <a:spcPct val="90000"/>
              </a:lnSpc>
              <a:spcBef>
                <a:spcPts val="500"/>
              </a:spcBef>
              <a:spcAft>
                <a:spcPts val="500"/>
              </a:spcAft>
            </a:pPr>
            <a:r>
              <a:rPr lang="en-US" sz="1800" dirty="0">
                <a:latin typeface="Arial" charset="0"/>
              </a:rPr>
              <a:t>Do I know what I'm going to use it for? </a:t>
            </a:r>
            <a:br>
              <a:rPr lang="en-US" sz="1800" dirty="0">
                <a:latin typeface="Arial" charset="0"/>
              </a:rPr>
            </a:br>
            <a:endParaRPr lang="en-US" sz="1800" dirty="0">
              <a:latin typeface="Arial" charset="0"/>
            </a:endParaRPr>
          </a:p>
          <a:p>
            <a:pPr lvl="1">
              <a:lnSpc>
                <a:spcPct val="90000"/>
              </a:lnSpc>
              <a:spcBef>
                <a:spcPts val="500"/>
              </a:spcBef>
              <a:spcAft>
                <a:spcPts val="500"/>
              </a:spcAft>
            </a:pPr>
            <a:endParaRPr lang="en-US" sz="1800" dirty="0">
              <a:latin typeface="Arial" charset="0"/>
            </a:endParaRPr>
          </a:p>
          <a:p>
            <a:pPr>
              <a:lnSpc>
                <a:spcPct val="90000"/>
              </a:lnSpc>
            </a:pPr>
            <a:r>
              <a:rPr lang="en-US" sz="2000" dirty="0">
                <a:latin typeface="Arial" charset="0"/>
              </a:rPr>
              <a:t>Do the people whose information I hold know that I've got it, and are they likely to understand what it will be used for? </a:t>
            </a:r>
          </a:p>
          <a:p>
            <a:pPr lvl="2">
              <a:lnSpc>
                <a:spcPct val="90000"/>
              </a:lnSpc>
            </a:pPr>
            <a:endParaRPr lang="en-US" sz="1600" dirty="0">
              <a:latin typeface="Times" charset="0"/>
            </a:endParaRPr>
          </a:p>
          <a:p>
            <a:pPr>
              <a:lnSpc>
                <a:spcPct val="90000"/>
              </a:lnSpc>
            </a:pPr>
            <a:endParaRPr lang="en-US" sz="2000" dirty="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Checklist continued</a:t>
            </a:r>
          </a:p>
        </p:txBody>
      </p:sp>
      <p:sp>
        <p:nvSpPr>
          <p:cNvPr id="47107" name="Rectangle 3"/>
          <p:cNvSpPr>
            <a:spLocks noGrp="1" noChangeArrowheads="1"/>
          </p:cNvSpPr>
          <p:nvPr>
            <p:ph type="body" sz="half" idx="2"/>
          </p:nvPr>
        </p:nvSpPr>
        <p:spPr/>
        <p:txBody>
          <a:bodyPr/>
          <a:lstStyle/>
          <a:p>
            <a:pPr>
              <a:lnSpc>
                <a:spcPct val="90000"/>
              </a:lnSpc>
              <a:buFontTx/>
              <a:buNone/>
            </a:pPr>
            <a:r>
              <a:rPr lang="en-US" sz="2000" dirty="0" smtClean="0">
                <a:latin typeface="Arial" charset="0"/>
              </a:rPr>
              <a:t>Have </a:t>
            </a:r>
            <a:r>
              <a:rPr lang="en-US" sz="2000" dirty="0">
                <a:latin typeface="Arial" charset="0"/>
              </a:rPr>
              <a:t>I trained my staff in their duties and responsibilities under the Data Protection Act, and are they putting them into practice?</a:t>
            </a:r>
            <a:r>
              <a:rPr lang="en-US" sz="2000" dirty="0" smtClean="0">
                <a:latin typeface="Arial" charset="0"/>
              </a:rPr>
              <a:t> </a:t>
            </a:r>
          </a:p>
          <a:p>
            <a:pPr>
              <a:lnSpc>
                <a:spcPct val="90000"/>
              </a:lnSpc>
              <a:buFontTx/>
              <a:buNone/>
            </a:pPr>
            <a:endParaRPr lang="en-US" sz="2000" dirty="0" smtClean="0">
              <a:latin typeface="Arial" charset="0"/>
            </a:endParaRPr>
          </a:p>
          <a:p>
            <a:pPr>
              <a:lnSpc>
                <a:spcPct val="90000"/>
              </a:lnSpc>
              <a:buFontTx/>
              <a:buNone/>
            </a:pPr>
            <a:r>
              <a:rPr lang="en-US" sz="2000" dirty="0" smtClean="0">
                <a:latin typeface="Arial" charset="0"/>
              </a:rPr>
              <a:t>Do </a:t>
            </a:r>
            <a:r>
              <a:rPr lang="en-US" sz="2000" dirty="0">
                <a:latin typeface="Arial" charset="0"/>
              </a:rPr>
              <a:t>I need to notify the Information Commissioner and if so is my notification up to date? </a:t>
            </a:r>
          </a:p>
          <a:p>
            <a:pPr>
              <a:lnSpc>
                <a:spcPct val="90000"/>
              </a:lnSpc>
            </a:pPr>
            <a:endParaRPr lang="en-US" sz="2000" dirty="0">
              <a:latin typeface="Arial" charset="0"/>
            </a:endParaRPr>
          </a:p>
        </p:txBody>
      </p:sp>
      <p:sp>
        <p:nvSpPr>
          <p:cNvPr id="47108" name="Rectangle 4"/>
          <p:cNvSpPr>
            <a:spLocks noGrp="1" noChangeArrowheads="1"/>
          </p:cNvSpPr>
          <p:nvPr>
            <p:ph type="body" sz="half" idx="1"/>
          </p:nvPr>
        </p:nvSpPr>
        <p:spPr/>
        <p:txBody>
          <a:bodyPr/>
          <a:lstStyle/>
          <a:p>
            <a:pPr>
              <a:lnSpc>
                <a:spcPct val="90000"/>
              </a:lnSpc>
              <a:buFontTx/>
              <a:buNone/>
            </a:pPr>
            <a:r>
              <a:rPr lang="en-US" sz="2000" dirty="0" smtClean="0">
                <a:latin typeface="Arial" charset="0"/>
              </a:rPr>
              <a:t>Is </a:t>
            </a:r>
            <a:r>
              <a:rPr lang="en-US" sz="2000" dirty="0">
                <a:latin typeface="Arial" charset="0"/>
              </a:rPr>
              <a:t>access to personal information limited to those with a strict need to know?</a:t>
            </a:r>
            <a:r>
              <a:rPr lang="en-US" sz="2000" dirty="0" smtClean="0">
                <a:latin typeface="Arial" charset="0"/>
              </a:rPr>
              <a:t> </a:t>
            </a:r>
          </a:p>
          <a:p>
            <a:pPr>
              <a:lnSpc>
                <a:spcPct val="90000"/>
              </a:lnSpc>
              <a:buFontTx/>
              <a:buNone/>
            </a:pPr>
            <a:endParaRPr lang="en-US" dirty="0" smtClean="0">
              <a:latin typeface="Arial" charset="0"/>
            </a:endParaRPr>
          </a:p>
          <a:p>
            <a:pPr>
              <a:lnSpc>
                <a:spcPct val="90000"/>
              </a:lnSpc>
              <a:buFontTx/>
              <a:buNone/>
            </a:pPr>
            <a:r>
              <a:rPr lang="en-US" sz="2000" dirty="0" smtClean="0">
                <a:latin typeface="Arial" charset="0"/>
              </a:rPr>
              <a:t>Am </a:t>
            </a:r>
            <a:r>
              <a:rPr lang="en-US" sz="2000" dirty="0">
                <a:latin typeface="Arial" charset="0"/>
              </a:rPr>
              <a:t>I sure the personal information is accurate and up to date?</a:t>
            </a:r>
            <a:r>
              <a:rPr lang="en-US" sz="2000" dirty="0" smtClean="0">
                <a:latin typeface="Arial" charset="0"/>
              </a:rPr>
              <a:t> </a:t>
            </a:r>
          </a:p>
          <a:p>
            <a:pPr>
              <a:lnSpc>
                <a:spcPct val="90000"/>
              </a:lnSpc>
              <a:buFontTx/>
              <a:buNone/>
            </a:pPr>
            <a:endParaRPr lang="en-US" sz="2000" dirty="0" smtClean="0">
              <a:latin typeface="Arial" charset="0"/>
            </a:endParaRPr>
          </a:p>
          <a:p>
            <a:pPr>
              <a:lnSpc>
                <a:spcPct val="90000"/>
              </a:lnSpc>
              <a:buFontTx/>
              <a:buNone/>
            </a:pPr>
            <a:r>
              <a:rPr lang="en-US" sz="2000" dirty="0" smtClean="0">
                <a:latin typeface="Arial" charset="0"/>
              </a:rPr>
              <a:t>Do </a:t>
            </a:r>
            <a:r>
              <a:rPr lang="en-US" sz="2000" dirty="0">
                <a:latin typeface="Arial" charset="0"/>
              </a:rPr>
              <a:t>I delete or destroy personal information as soon as I have no more need for it?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Data must be</a:t>
            </a:r>
          </a:p>
        </p:txBody>
      </p:sp>
      <p:sp>
        <p:nvSpPr>
          <p:cNvPr id="48131" name="Rectangle 3"/>
          <p:cNvSpPr>
            <a:spLocks noGrp="1" noChangeArrowheads="1"/>
          </p:cNvSpPr>
          <p:nvPr>
            <p:ph type="body" idx="1"/>
          </p:nvPr>
        </p:nvSpPr>
        <p:spPr/>
        <p:txBody>
          <a:bodyPr/>
          <a:lstStyle/>
          <a:p>
            <a:pPr>
              <a:lnSpc>
                <a:spcPct val="90000"/>
              </a:lnSpc>
              <a:buFont typeface="Wingdings" charset="2"/>
              <a:buNone/>
            </a:pPr>
            <a:r>
              <a:rPr lang="en-US" sz="2800" dirty="0" smtClean="0">
                <a:latin typeface="Arial" charset="0"/>
              </a:rPr>
              <a:t> 	 * Fairly and lawfully processed</a:t>
            </a:r>
          </a:p>
          <a:p>
            <a:pPr>
              <a:lnSpc>
                <a:spcPct val="90000"/>
              </a:lnSpc>
              <a:buFont typeface="Wingdings" charset="2"/>
              <a:buNone/>
            </a:pPr>
            <a:r>
              <a:rPr lang="en-US" sz="2800" dirty="0" smtClean="0">
                <a:latin typeface="Arial" charset="0"/>
              </a:rPr>
              <a:t>    * Processed for limited purposes</a:t>
            </a:r>
          </a:p>
          <a:p>
            <a:pPr>
              <a:lnSpc>
                <a:spcPct val="90000"/>
              </a:lnSpc>
              <a:buFont typeface="Wingdings" charset="2"/>
              <a:buNone/>
            </a:pPr>
            <a:r>
              <a:rPr lang="en-US" sz="2800" dirty="0" smtClean="0">
                <a:latin typeface="Arial" charset="0"/>
              </a:rPr>
              <a:t>    * Adequate, relevant and not excessive</a:t>
            </a:r>
          </a:p>
          <a:p>
            <a:pPr>
              <a:lnSpc>
                <a:spcPct val="90000"/>
              </a:lnSpc>
              <a:buFont typeface="Wingdings" charset="2"/>
              <a:buNone/>
            </a:pPr>
            <a:r>
              <a:rPr lang="en-US" sz="2800" dirty="0" smtClean="0">
                <a:latin typeface="Arial" charset="0"/>
              </a:rPr>
              <a:t>    * Accurate and up to date</a:t>
            </a:r>
          </a:p>
          <a:p>
            <a:pPr>
              <a:lnSpc>
                <a:spcPct val="90000"/>
              </a:lnSpc>
              <a:buFont typeface="Wingdings" charset="2"/>
              <a:buNone/>
            </a:pPr>
            <a:r>
              <a:rPr lang="en-US" sz="2800" dirty="0" smtClean="0">
                <a:latin typeface="Arial" charset="0"/>
              </a:rPr>
              <a:t>    * Not kept for longer than is necessary</a:t>
            </a:r>
          </a:p>
          <a:p>
            <a:pPr>
              <a:lnSpc>
                <a:spcPct val="90000"/>
              </a:lnSpc>
              <a:buFont typeface="Wingdings" charset="2"/>
              <a:buNone/>
            </a:pPr>
            <a:r>
              <a:rPr lang="en-US" sz="2800" dirty="0" smtClean="0">
                <a:latin typeface="Arial" charset="0"/>
              </a:rPr>
              <a:t>    * Processed in line with your rights</a:t>
            </a:r>
          </a:p>
          <a:p>
            <a:pPr>
              <a:lnSpc>
                <a:spcPct val="90000"/>
              </a:lnSpc>
              <a:buFont typeface="Wingdings" charset="2"/>
              <a:buNone/>
            </a:pPr>
            <a:r>
              <a:rPr lang="en-US" sz="2800" dirty="0" smtClean="0">
                <a:latin typeface="Arial" charset="0"/>
              </a:rPr>
              <a:t>    * Secure</a:t>
            </a:r>
          </a:p>
          <a:p>
            <a:pPr>
              <a:lnSpc>
                <a:spcPct val="90000"/>
              </a:lnSpc>
              <a:buFont typeface="Wingdings" charset="2"/>
              <a:buNone/>
            </a:pPr>
            <a:r>
              <a:rPr lang="en-US" sz="2800" dirty="0" smtClean="0">
                <a:latin typeface="Arial" charset="0"/>
              </a:rPr>
              <a:t>    * Not transferred to other countries without</a:t>
            </a:r>
            <a:br>
              <a:rPr lang="en-US" sz="2800" dirty="0" smtClean="0">
                <a:latin typeface="Arial" charset="0"/>
              </a:rPr>
            </a:br>
            <a:r>
              <a:rPr lang="en-US" sz="2800" dirty="0" smtClean="0">
                <a:latin typeface="Arial" charset="0"/>
              </a:rPr>
              <a:t>    adequate protection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Scenario</a:t>
            </a:r>
            <a:br>
              <a:rPr lang="en-GB" dirty="0" smtClean="0"/>
            </a:br>
            <a:endParaRPr lang="en-GB" dirty="0"/>
          </a:p>
        </p:txBody>
      </p:sp>
      <p:sp>
        <p:nvSpPr>
          <p:cNvPr id="3" name="Content Placeholder 2"/>
          <p:cNvSpPr>
            <a:spLocks noGrp="1"/>
          </p:cNvSpPr>
          <p:nvPr>
            <p:ph idx="1"/>
          </p:nvPr>
        </p:nvSpPr>
        <p:spPr/>
        <p:txBody>
          <a:bodyPr/>
          <a:lstStyle/>
          <a:p>
            <a:r>
              <a:rPr lang="en-GB" dirty="0" smtClean="0"/>
              <a:t>You are going to be asked a series of questions about various legal and ethical topics during a multiple choice exam</a:t>
            </a:r>
          </a:p>
          <a:p>
            <a:pPr marL="0" indent="0">
              <a:buNone/>
            </a:pPr>
            <a:r>
              <a:rPr lang="en-GB" dirty="0" smtClean="0"/>
              <a:t>How can you best</a:t>
            </a:r>
          </a:p>
          <a:p>
            <a:r>
              <a:rPr lang="en-GB" dirty="0" smtClean="0"/>
              <a:t> collectively use online tools to </a:t>
            </a:r>
          </a:p>
          <a:p>
            <a:pPr lvl="1"/>
            <a:r>
              <a:rPr lang="en-GB" dirty="0" smtClean="0"/>
              <a:t>prepare a set of shared notes?</a:t>
            </a:r>
            <a:endParaRPr lang="en-GB" dirty="0"/>
          </a:p>
        </p:txBody>
      </p:sp>
    </p:spTree>
    <p:extLst>
      <p:ext uri="{BB962C8B-B14F-4D97-AF65-F5344CB8AC3E}">
        <p14:creationId xmlns:p14="http://schemas.microsoft.com/office/powerpoint/2010/main" val="3473381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dirty="0" smtClean="0"/>
              <a:t>Think about these pointers</a:t>
            </a:r>
          </a:p>
        </p:txBody>
      </p:sp>
      <p:sp>
        <p:nvSpPr>
          <p:cNvPr id="49155" name="Content Placeholder 2"/>
          <p:cNvSpPr>
            <a:spLocks noGrp="1"/>
          </p:cNvSpPr>
          <p:nvPr>
            <p:ph sz="half" idx="1"/>
          </p:nvPr>
        </p:nvSpPr>
        <p:spPr/>
        <p:txBody>
          <a:bodyPr/>
          <a:lstStyle/>
          <a:p>
            <a:r>
              <a:rPr lang="en-GB" dirty="0" smtClean="0">
                <a:latin typeface="Arial" charset="0"/>
              </a:rPr>
              <a:t>Sources</a:t>
            </a:r>
          </a:p>
          <a:p>
            <a:pPr lvl="1"/>
            <a:r>
              <a:rPr lang="en-GB" dirty="0" smtClean="0">
                <a:latin typeface="Arial" charset="0"/>
              </a:rPr>
              <a:t>Via a library search</a:t>
            </a:r>
          </a:p>
          <a:p>
            <a:pPr lvl="1"/>
            <a:r>
              <a:rPr lang="en-GB" dirty="0" smtClean="0">
                <a:latin typeface="Arial" charset="0"/>
              </a:rPr>
              <a:t>Through selective searching (government and official sites)</a:t>
            </a:r>
          </a:p>
          <a:p>
            <a:pPr lvl="1"/>
            <a:r>
              <a:rPr lang="en-GB" dirty="0" smtClean="0">
                <a:latin typeface="Arial" charset="0"/>
              </a:rPr>
              <a:t>Through popular sources/feeds</a:t>
            </a:r>
          </a:p>
          <a:p>
            <a:pPr lvl="1">
              <a:buFont typeface="Wingdings" charset="2"/>
              <a:buNone/>
            </a:pPr>
            <a:endParaRPr lang="en-GB" dirty="0" smtClean="0">
              <a:latin typeface="Arial" charset="0"/>
            </a:endParaRPr>
          </a:p>
        </p:txBody>
      </p:sp>
      <p:sp>
        <p:nvSpPr>
          <p:cNvPr id="49156" name="Content Placeholder 5"/>
          <p:cNvSpPr>
            <a:spLocks noGrp="1"/>
          </p:cNvSpPr>
          <p:nvPr>
            <p:ph sz="half" idx="2"/>
          </p:nvPr>
        </p:nvSpPr>
        <p:spPr/>
        <p:txBody>
          <a:bodyPr/>
          <a:lstStyle/>
          <a:p>
            <a:r>
              <a:rPr lang="en-GB" dirty="0" smtClean="0">
                <a:latin typeface="Arial" charset="0"/>
              </a:rPr>
              <a:t>Use this approach</a:t>
            </a:r>
          </a:p>
          <a:p>
            <a:pPr lvl="1"/>
            <a:r>
              <a:rPr lang="en-GB" dirty="0" smtClean="0">
                <a:latin typeface="Arial" charset="0"/>
              </a:rPr>
              <a:t>For private study</a:t>
            </a:r>
          </a:p>
          <a:p>
            <a:pPr lvl="1"/>
            <a:r>
              <a:rPr lang="en-GB" dirty="0" smtClean="0">
                <a:latin typeface="Arial" charset="0"/>
              </a:rPr>
              <a:t>For group preparation</a:t>
            </a:r>
          </a:p>
        </p:txBody>
      </p:sp>
      <p:sp>
        <p:nvSpPr>
          <p:cNvPr id="49157" name="Date Placeholder 3"/>
          <p:cNvSpPr>
            <a:spLocks noGrp="1"/>
          </p:cNvSpPr>
          <p:nvPr>
            <p:ph type="dt" sz="quarter" idx="10"/>
          </p:nvPr>
        </p:nvSpPr>
        <p:spPr>
          <a:noFill/>
        </p:spPr>
        <p:txBody>
          <a:bodyPr/>
          <a:lstStyle/>
          <a:p>
            <a:fld id="{99D38B4A-EB91-B044-B533-60347E1FA7FF}" type="datetime1">
              <a:rPr lang="en-US" smtClean="0">
                <a:latin typeface="Verdana" charset="0"/>
              </a:rPr>
              <a:pPr/>
              <a:t>09/05/2013</a:t>
            </a:fld>
            <a:endParaRPr lang="en-US" dirty="0" smtClean="0">
              <a:solidFill>
                <a:schemeClr val="tx1"/>
              </a:solidFill>
              <a:latin typeface="Wingdings" charset="2"/>
            </a:endParaRPr>
          </a:p>
        </p:txBody>
      </p:sp>
      <p:sp>
        <p:nvSpPr>
          <p:cNvPr id="49158" name="Footer Placeholder 4"/>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sp>
        <p:nvSpPr>
          <p:cNvPr id="7" name="TextBox 6"/>
          <p:cNvSpPr txBox="1"/>
          <p:nvPr/>
        </p:nvSpPr>
        <p:spPr>
          <a:xfrm>
            <a:off x="0" y="5791200"/>
            <a:ext cx="8994775"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800" dirty="0"/>
              <a:t>you are expected to demonstrate familiarity with sources of information in the exam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are some related resources in EdShare</a:t>
            </a:r>
            <a:endParaRPr lang="en-GB" dirty="0"/>
          </a:p>
        </p:txBody>
      </p:sp>
      <p:pic>
        <p:nvPicPr>
          <p:cNvPr id="8" name="Content Placeholder 7" descr="Screen Shot 2013-05-09 at 19.33.41.png"/>
          <p:cNvPicPr>
            <a:picLocks noGrp="1" noChangeAspect="1"/>
          </p:cNvPicPr>
          <p:nvPr>
            <p:ph idx="1"/>
          </p:nvPr>
        </p:nvPicPr>
        <p:blipFill>
          <a:blip r:embed="rId2">
            <a:extLst>
              <a:ext uri="{28A0092B-C50C-407E-A947-70E740481C1C}">
                <a14:useLocalDpi xmlns:a14="http://schemas.microsoft.com/office/drawing/2010/main" val="0"/>
              </a:ext>
            </a:extLst>
          </a:blip>
          <a:srcRect l="-12661" r="-12661"/>
          <a:stretch>
            <a:fillRect/>
          </a:stretch>
        </p:blipFill>
        <p:spPr/>
      </p:pic>
      <p:sp>
        <p:nvSpPr>
          <p:cNvPr id="6" name="TextBox 5">
            <a:hlinkClick r:id="rId3"/>
          </p:cNvPr>
          <p:cNvSpPr txBox="1"/>
          <p:nvPr/>
        </p:nvSpPr>
        <p:spPr>
          <a:xfrm>
            <a:off x="0" y="5802997"/>
            <a:ext cx="91439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hlinkClick r:id="rId3"/>
              </a:rPr>
              <a:t>http://www.edshare.soton.ac.uk/9625</a:t>
            </a:r>
            <a:endParaRPr lang="en-GB" dirty="0" smtClean="0"/>
          </a:p>
          <a:p>
            <a:pPr algn="ctr"/>
            <a:endParaRPr lang="en-GB" dirty="0"/>
          </a:p>
        </p:txBody>
      </p:sp>
    </p:spTree>
    <p:extLst>
      <p:ext uri="{BB962C8B-B14F-4D97-AF65-F5344CB8AC3E}">
        <p14:creationId xmlns:p14="http://schemas.microsoft.com/office/powerpoint/2010/main" val="230004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t>Related topics</a:t>
            </a:r>
            <a:r>
              <a:rPr lang="en-GB" dirty="0" smtClean="0"/>
              <a:t>…</a:t>
            </a:r>
          </a:p>
        </p:txBody>
      </p:sp>
      <p:sp>
        <p:nvSpPr>
          <p:cNvPr id="18435" name="Content Placeholder 2"/>
          <p:cNvSpPr>
            <a:spLocks noGrp="1"/>
          </p:cNvSpPr>
          <p:nvPr>
            <p:ph idx="1"/>
          </p:nvPr>
        </p:nvSpPr>
        <p:spPr/>
        <p:txBody>
          <a:bodyPr/>
          <a:lstStyle/>
          <a:p>
            <a:r>
              <a:rPr lang="en-GB" dirty="0" smtClean="0">
                <a:latin typeface="Arial" charset="0"/>
              </a:rPr>
              <a:t>Privacy and Ownership</a:t>
            </a:r>
          </a:p>
          <a:p>
            <a:pPr lvl="1"/>
            <a:r>
              <a:rPr lang="en-GB" dirty="0" smtClean="0">
                <a:latin typeface="Arial" charset="0"/>
              </a:rPr>
              <a:t>Privacy</a:t>
            </a:r>
          </a:p>
          <a:p>
            <a:pPr lvl="2"/>
            <a:r>
              <a:rPr lang="en-GB" dirty="0" smtClean="0">
                <a:latin typeface="Arial" charset="0"/>
              </a:rPr>
              <a:t>DPA  </a:t>
            </a:r>
            <a:r>
              <a:rPr lang="en-GB" dirty="0" smtClean="0">
                <a:latin typeface="Zapf Dingbats"/>
                <a:ea typeface="Zapf Dingbats"/>
                <a:cs typeface="Zapf Dingbats"/>
              </a:rPr>
              <a:t>✓</a:t>
            </a:r>
            <a:endParaRPr lang="en-GB" dirty="0" smtClean="0">
              <a:latin typeface="Arial" charset="0"/>
            </a:endParaRPr>
          </a:p>
          <a:p>
            <a:pPr lvl="2"/>
            <a:r>
              <a:rPr lang="en-GB" dirty="0" smtClean="0">
                <a:latin typeface="Arial" charset="0"/>
              </a:rPr>
              <a:t>Surveillance</a:t>
            </a:r>
          </a:p>
          <a:p>
            <a:pPr lvl="2"/>
            <a:r>
              <a:rPr lang="en-GB" dirty="0" smtClean="0">
                <a:latin typeface="Arial" charset="0"/>
              </a:rPr>
              <a:t>Freedom of Information</a:t>
            </a:r>
          </a:p>
          <a:p>
            <a:pPr lvl="2"/>
            <a:r>
              <a:rPr lang="en-GB" dirty="0" smtClean="0">
                <a:latin typeface="Arial" charset="0"/>
              </a:rPr>
              <a:t>Human Rights Act</a:t>
            </a:r>
          </a:p>
        </p:txBody>
      </p:sp>
      <p:sp>
        <p:nvSpPr>
          <p:cNvPr id="18436" name="Date Placeholder 3"/>
          <p:cNvSpPr>
            <a:spLocks noGrp="1"/>
          </p:cNvSpPr>
          <p:nvPr>
            <p:ph type="dt" sz="quarter" idx="10"/>
          </p:nvPr>
        </p:nvSpPr>
        <p:spPr>
          <a:noFill/>
        </p:spPr>
        <p:txBody>
          <a:bodyPr/>
          <a:lstStyle/>
          <a:p>
            <a:fld id="{961D0F75-5800-A941-B429-9666ED3AFC28}" type="datetime1">
              <a:rPr lang="en-US" smtClean="0">
                <a:latin typeface="Verdana" charset="0"/>
              </a:rPr>
              <a:pPr/>
              <a:t>09/05/2013</a:t>
            </a:fld>
            <a:endParaRPr lang="en-US" dirty="0" smtClean="0">
              <a:solidFill>
                <a:schemeClr val="tx1"/>
              </a:solidFill>
              <a:latin typeface="Wingdings" charset="2"/>
            </a:endParaRPr>
          </a:p>
        </p:txBody>
      </p:sp>
      <p:sp>
        <p:nvSpPr>
          <p:cNvPr id="18437" name="Footer Placeholder 4"/>
          <p:cNvSpPr>
            <a:spLocks noGrp="1"/>
          </p:cNvSpPr>
          <p:nvPr>
            <p:ph type="ftr" sz="quarter" idx="11"/>
          </p:nvPr>
        </p:nvSpPr>
        <p:spPr>
          <a:noFill/>
        </p:spPr>
        <p:txBody>
          <a:bodyPr/>
          <a:lstStyle/>
          <a:p>
            <a:r>
              <a:rPr lang="en-US" dirty="0" smtClean="0">
                <a:latin typeface="Verdana" charset="0"/>
              </a:rPr>
              <a:t>INFO2009 Professional and Legal Issues </a:t>
            </a:r>
            <a:endParaRPr lang="en-US" dirty="0" smtClean="0">
              <a:solidFill>
                <a:schemeClr val="bg1"/>
              </a:solidFill>
              <a:latin typeface="Verdana" charset="0"/>
            </a:endParaRPr>
          </a:p>
        </p:txBody>
      </p:sp>
      <p:grpSp>
        <p:nvGrpSpPr>
          <p:cNvPr id="2" name="Group 10"/>
          <p:cNvGrpSpPr>
            <a:grpSpLocks/>
          </p:cNvGrpSpPr>
          <p:nvPr/>
        </p:nvGrpSpPr>
        <p:grpSpPr bwMode="auto">
          <a:xfrm>
            <a:off x="4267200" y="2514600"/>
            <a:ext cx="3970338" cy="739775"/>
            <a:chOff x="4343400" y="2286000"/>
            <a:chExt cx="3970903" cy="739132"/>
          </a:xfrm>
        </p:grpSpPr>
        <p:sp>
          <p:nvSpPr>
            <p:cNvPr id="6" name="Right Brace 5"/>
            <p:cNvSpPr/>
            <p:nvPr/>
          </p:nvSpPr>
          <p:spPr>
            <a:xfrm>
              <a:off x="4343400" y="2286000"/>
              <a:ext cx="431861" cy="739132"/>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TextBox 6"/>
            <p:cNvSpPr txBox="1"/>
            <p:nvPr/>
          </p:nvSpPr>
          <p:spPr>
            <a:xfrm>
              <a:off x="5334141" y="2471577"/>
              <a:ext cx="2980162" cy="3679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800" dirty="0"/>
                <a:t>Pointers </a:t>
              </a:r>
              <a:r>
                <a:rPr lang="en-GB" sz="1800" dirty="0">
                  <a:solidFill>
                    <a:srgbClr val="FF0000"/>
                  </a:solidFill>
                </a:rPr>
                <a:t>plus private study</a:t>
              </a:r>
            </a:p>
          </p:txBody>
        </p:sp>
      </p:grpSp>
      <p:sp>
        <p:nvSpPr>
          <p:cNvPr id="14" name="6-Point Star 13"/>
          <p:cNvSpPr/>
          <p:nvPr/>
        </p:nvSpPr>
        <p:spPr>
          <a:xfrm rot="1204803">
            <a:off x="6019800" y="3276600"/>
            <a:ext cx="2755241" cy="2876367"/>
          </a:xfrm>
          <a:prstGeom prst="star6">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GB" sz="2000" dirty="0" smtClean="0">
                <a:latin typeface="+mj-lt"/>
              </a:rPr>
              <a:t>You need to do this private study for the </a:t>
            </a:r>
            <a:r>
              <a:rPr lang="en-GB" sz="2000" dirty="0">
                <a:latin typeface="+mj-lt"/>
              </a:rPr>
              <a:t> </a:t>
            </a:r>
            <a:r>
              <a:rPr lang="en-GB" sz="2000" dirty="0" smtClean="0">
                <a:latin typeface="+mj-lt"/>
              </a:rPr>
              <a:t>exam</a:t>
            </a:r>
            <a:endParaRPr lang="en-GB" sz="2000"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the DPA </a:t>
            </a:r>
            <a:r>
              <a:rPr lang="en-GB" dirty="0" smtClean="0"/>
              <a:t>example/model</a:t>
            </a:r>
            <a:endParaRPr lang="en-GB" dirty="0"/>
          </a:p>
        </p:txBody>
      </p:sp>
      <p:sp>
        <p:nvSpPr>
          <p:cNvPr id="3" name="Content Placeholder 2"/>
          <p:cNvSpPr>
            <a:spLocks noGrp="1"/>
          </p:cNvSpPr>
          <p:nvPr>
            <p:ph sz="half" idx="1"/>
          </p:nvPr>
        </p:nvSpPr>
        <p:spPr>
          <a:xfrm>
            <a:off x="401638" y="1277938"/>
            <a:ext cx="3103562" cy="4302125"/>
          </a:xfrm>
        </p:spPr>
        <p:txBody>
          <a:bodyPr/>
          <a:lstStyle/>
          <a:p>
            <a:r>
              <a:rPr lang="en-GB" sz="2000" dirty="0" smtClean="0"/>
              <a:t>This class has identified four topics which come within the frame of privacy </a:t>
            </a:r>
          </a:p>
          <a:p>
            <a:r>
              <a:rPr lang="en-GB" sz="2000" dirty="0" smtClean="0"/>
              <a:t>Use the range of sources shown for the DPA</a:t>
            </a:r>
          </a:p>
          <a:p>
            <a:pPr lvl="1"/>
            <a:r>
              <a:rPr lang="en-GB" sz="1800" dirty="0" smtClean="0"/>
              <a:t> identify information on each topic</a:t>
            </a:r>
          </a:p>
          <a:p>
            <a:pPr lvl="2"/>
            <a:r>
              <a:rPr lang="en-GB" sz="1600" dirty="0" smtClean="0">
                <a:latin typeface="Arial" charset="0"/>
              </a:rPr>
              <a:t>Surveillance</a:t>
            </a:r>
          </a:p>
          <a:p>
            <a:pPr lvl="2"/>
            <a:r>
              <a:rPr lang="en-GB" sz="1600" dirty="0" smtClean="0">
                <a:latin typeface="Arial" charset="0"/>
              </a:rPr>
              <a:t>Freedom of Information</a:t>
            </a:r>
          </a:p>
          <a:p>
            <a:pPr lvl="2"/>
            <a:r>
              <a:rPr lang="en-GB" sz="1600" dirty="0" smtClean="0">
                <a:latin typeface="Arial" charset="0"/>
              </a:rPr>
              <a:t>Human Rights Act</a:t>
            </a:r>
          </a:p>
          <a:p>
            <a:pPr lvl="1"/>
            <a:endParaRPr lang="en-GB" dirty="0" smtClean="0"/>
          </a:p>
          <a:p>
            <a:pPr lvl="2"/>
            <a:endParaRPr lang="en-GB" dirty="0"/>
          </a:p>
        </p:txBody>
      </p:sp>
      <p:sp>
        <p:nvSpPr>
          <p:cNvPr id="4" name="Content Placeholder 3"/>
          <p:cNvSpPr>
            <a:spLocks noGrp="1"/>
          </p:cNvSpPr>
          <p:nvPr>
            <p:ph sz="half" idx="2"/>
          </p:nvPr>
        </p:nvSpPr>
        <p:spPr/>
        <p:txBody>
          <a:bodyPr/>
          <a:lstStyle/>
          <a:p>
            <a:r>
              <a:rPr lang="en-GB" sz="1400" dirty="0" smtClean="0"/>
              <a:t>Questions</a:t>
            </a:r>
          </a:p>
          <a:p>
            <a:r>
              <a:rPr lang="en-GB" sz="1400" dirty="0" smtClean="0"/>
              <a:t>Books</a:t>
            </a:r>
          </a:p>
          <a:p>
            <a:r>
              <a:rPr lang="en-GB" sz="1400" dirty="0" smtClean="0"/>
              <a:t>Guidance from official web sites – e.g. .gov.uk</a:t>
            </a:r>
          </a:p>
          <a:p>
            <a:r>
              <a:rPr lang="en-GB" sz="1400" dirty="0" smtClean="0"/>
              <a:t>The source legislation –</a:t>
            </a:r>
            <a:br>
              <a:rPr lang="en-GB" sz="1400" dirty="0" smtClean="0"/>
            </a:br>
            <a:r>
              <a:rPr lang="en-GB" sz="1400" dirty="0" smtClean="0"/>
              <a:t> http://legislation.gov.uk from the national archive</a:t>
            </a:r>
          </a:p>
          <a:p>
            <a:r>
              <a:rPr lang="en-GB" sz="1400" dirty="0" smtClean="0"/>
              <a:t>Business advice – business link – </a:t>
            </a:r>
            <a:br>
              <a:rPr lang="en-GB" sz="1400" dirty="0" smtClean="0"/>
            </a:br>
            <a:r>
              <a:rPr lang="en-US" sz="1400" dirty="0" smtClean="0"/>
              <a:t>http://www.businesslink.gov.uk/</a:t>
            </a:r>
            <a:endParaRPr lang="en-GB" sz="1400" dirty="0" smtClean="0"/>
          </a:p>
          <a:p>
            <a:r>
              <a:rPr lang="en-GB" sz="1400" dirty="0" smtClean="0"/>
              <a:t>Public Services Portal –</a:t>
            </a:r>
            <a:br>
              <a:rPr lang="en-GB" sz="1400" dirty="0" smtClean="0"/>
            </a:br>
            <a:r>
              <a:rPr lang="en-GB" sz="1400" dirty="0" smtClean="0"/>
              <a:t> </a:t>
            </a:r>
            <a:r>
              <a:rPr lang="en-US" sz="1400" dirty="0" smtClean="0"/>
              <a:t>http://www.direct.gov.uk/</a:t>
            </a:r>
            <a:endParaRPr lang="en-GB" sz="1400" dirty="0" smtClean="0"/>
          </a:p>
          <a:p>
            <a:r>
              <a:rPr lang="en-GB" sz="1400" dirty="0" smtClean="0"/>
              <a:t>Library Searches </a:t>
            </a:r>
            <a:br>
              <a:rPr lang="en-GB" sz="1400" dirty="0" smtClean="0"/>
            </a:br>
            <a:r>
              <a:rPr lang="en-US" sz="1400" dirty="0" smtClean="0"/>
              <a:t>http://www.soton.ac.uk/library/</a:t>
            </a:r>
            <a:endParaRPr lang="en-GB" sz="1400" dirty="0" smtClean="0"/>
          </a:p>
          <a:p>
            <a:r>
              <a:rPr lang="en-GB" sz="1400" dirty="0" smtClean="0"/>
              <a:t>YouTube searches </a:t>
            </a:r>
            <a:br>
              <a:rPr lang="en-GB" sz="1400" dirty="0" smtClean="0"/>
            </a:br>
            <a:r>
              <a:rPr lang="en-US" sz="1400" dirty="0" smtClean="0"/>
              <a:t>http://www.youtube.com/</a:t>
            </a:r>
            <a:endParaRPr lang="en-GB" sz="1400" dirty="0" smtClean="0"/>
          </a:p>
          <a:p>
            <a:r>
              <a:rPr lang="en-GB" sz="1400" dirty="0" smtClean="0"/>
              <a:t>Professional bodies – e.g. British Computer Society </a:t>
            </a:r>
            <a:br>
              <a:rPr lang="en-GB" sz="1400" dirty="0" smtClean="0"/>
            </a:br>
            <a:r>
              <a:rPr lang="en-US" sz="1400" dirty="0" smtClean="0"/>
              <a:t>http://www.bcs.org/</a:t>
            </a:r>
            <a:endParaRPr lang="en-GB" sz="1400" dirty="0" smtClean="0"/>
          </a:p>
        </p:txBody>
      </p:sp>
      <p:sp>
        <p:nvSpPr>
          <p:cNvPr id="5" name="Date Placeholder 4"/>
          <p:cNvSpPr>
            <a:spLocks noGrp="1"/>
          </p:cNvSpPr>
          <p:nvPr>
            <p:ph type="dt" sz="half" idx="10"/>
          </p:nvPr>
        </p:nvSpPr>
        <p:spPr/>
        <p:txBody>
          <a:bodyPr/>
          <a:lstStyle/>
          <a:p>
            <a:pPr>
              <a:defRPr/>
            </a:pPr>
            <a:fld id="{ED8A45C8-811F-324B-9550-9262ADFD372B}" type="datetime1">
              <a:rPr lang="en-US" smtClean="0"/>
              <a:pPr>
                <a:defRPr/>
              </a:pPr>
              <a:t>09/05/2013</a:t>
            </a:fld>
            <a:endParaRPr lang="en-US" dirty="0">
              <a:solidFill>
                <a:schemeClr val="tx1"/>
              </a:solidFill>
              <a:latin typeface="Wingdings" pitchFamily="-110" charset="2"/>
            </a:endParaRPr>
          </a:p>
        </p:txBody>
      </p:sp>
      <p:sp>
        <p:nvSpPr>
          <p:cNvPr id="6" name="Footer Placeholder 5"/>
          <p:cNvSpPr>
            <a:spLocks noGrp="1"/>
          </p:cNvSpPr>
          <p:nvPr>
            <p:ph type="ftr" sz="quarter" idx="11"/>
          </p:nvPr>
        </p:nvSpPr>
        <p:spPr/>
        <p:txBody>
          <a:bodyPr/>
          <a:lstStyle/>
          <a:p>
            <a:pPr>
              <a:defRPr/>
            </a:pPr>
            <a:r>
              <a:rPr lang="en-US" dirty="0" smtClean="0"/>
              <a:t>INFO2009 Professional and Legal Issues </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Conducting private study</a:t>
            </a:r>
            <a:endParaRPr lang="en-GB" dirty="0"/>
          </a:p>
        </p:txBody>
      </p:sp>
      <p:sp>
        <p:nvSpPr>
          <p:cNvPr id="3" name="Content Placeholder 2"/>
          <p:cNvSpPr>
            <a:spLocks noGrp="1"/>
          </p:cNvSpPr>
          <p:nvPr>
            <p:ph sz="half" idx="1"/>
          </p:nvPr>
        </p:nvSpPr>
        <p:spPr/>
        <p:txBody>
          <a:bodyPr>
            <a:normAutofit fontScale="92500" lnSpcReduction="10000"/>
          </a:bodyPr>
          <a:lstStyle/>
          <a:p>
            <a:pPr>
              <a:buNone/>
            </a:pPr>
            <a:r>
              <a:rPr lang="en-GB" dirty="0" smtClean="0"/>
              <a:t>Find Information</a:t>
            </a:r>
          </a:p>
          <a:p>
            <a:pPr lvl="1"/>
            <a:r>
              <a:rPr lang="en-GB" dirty="0" smtClean="0"/>
              <a:t>Google searches for orientation</a:t>
            </a:r>
          </a:p>
          <a:p>
            <a:pPr lvl="2"/>
            <a:r>
              <a:rPr lang="en-GB" dirty="0" smtClean="0"/>
              <a:t>Keywords</a:t>
            </a:r>
          </a:p>
          <a:p>
            <a:pPr lvl="2"/>
            <a:r>
              <a:rPr lang="en-GB" dirty="0" smtClean="0"/>
              <a:t>Keywords + ‘tutorial’</a:t>
            </a:r>
          </a:p>
          <a:p>
            <a:pPr lvl="2"/>
            <a:r>
              <a:rPr lang="en-GB" dirty="0" smtClean="0"/>
              <a:t>Keywords + ‘quiz’</a:t>
            </a:r>
          </a:p>
          <a:p>
            <a:pPr lvl="2"/>
            <a:r>
              <a:rPr lang="en-GB" dirty="0" smtClean="0"/>
              <a:t>Keywords + ‘ac.uk’ | ‘.edu’</a:t>
            </a:r>
          </a:p>
          <a:p>
            <a:pPr lvl="1"/>
            <a:r>
              <a:rPr lang="en-GB" dirty="0" smtClean="0"/>
              <a:t>Critical reading of responses</a:t>
            </a:r>
          </a:p>
          <a:p>
            <a:pPr lvl="1"/>
            <a:r>
              <a:rPr lang="en-GB" dirty="0" smtClean="0"/>
              <a:t>Targeted searches to </a:t>
            </a:r>
            <a:r>
              <a:rPr lang="en-GB" u="sng" dirty="0" smtClean="0"/>
              <a:t>gather</a:t>
            </a:r>
            <a:r>
              <a:rPr lang="en-GB" dirty="0" smtClean="0"/>
              <a:t> information</a:t>
            </a:r>
          </a:p>
          <a:p>
            <a:pPr lvl="1"/>
            <a:r>
              <a:rPr lang="en-GB" dirty="0" smtClean="0"/>
              <a:t>Further work to organise information</a:t>
            </a:r>
          </a:p>
          <a:p>
            <a:endParaRPr lang="en-GB" dirty="0"/>
          </a:p>
        </p:txBody>
      </p:sp>
      <p:sp>
        <p:nvSpPr>
          <p:cNvPr id="4" name="Content Placeholder 3"/>
          <p:cNvSpPr>
            <a:spLocks noGrp="1"/>
          </p:cNvSpPr>
          <p:nvPr>
            <p:ph sz="half" idx="2"/>
          </p:nvPr>
        </p:nvSpPr>
        <p:spPr/>
        <p:txBody>
          <a:bodyPr>
            <a:normAutofit fontScale="92500" lnSpcReduction="10000"/>
          </a:bodyPr>
          <a:lstStyle/>
          <a:p>
            <a:pPr>
              <a:buNone/>
            </a:pPr>
            <a:r>
              <a:rPr lang="en-GB" dirty="0" smtClean="0"/>
              <a:t>Organise/review</a:t>
            </a:r>
          </a:p>
          <a:p>
            <a:r>
              <a:rPr lang="en-GB" dirty="0" smtClean="0"/>
              <a:t>You might want to work alone</a:t>
            </a:r>
          </a:p>
          <a:p>
            <a:r>
              <a:rPr lang="en-GB" dirty="0" smtClean="0"/>
              <a:t>You might like to work together</a:t>
            </a:r>
          </a:p>
          <a:p>
            <a:pPr lvl="1"/>
            <a:r>
              <a:rPr lang="en-GB" dirty="0" smtClean="0"/>
              <a:t>Study groups</a:t>
            </a:r>
          </a:p>
          <a:p>
            <a:pPr lvl="1"/>
            <a:r>
              <a:rPr lang="en-GB" dirty="0" smtClean="0"/>
              <a:t>Revision groups</a:t>
            </a:r>
          </a:p>
          <a:p>
            <a:pPr lvl="1"/>
            <a:r>
              <a:rPr lang="en-GB" dirty="0" smtClean="0"/>
              <a:t>Student wiki</a:t>
            </a:r>
          </a:p>
          <a:p>
            <a:endParaRPr lang="en-GB" dirty="0" smtClean="0"/>
          </a:p>
        </p:txBody>
      </p:sp>
      <p:sp>
        <p:nvSpPr>
          <p:cNvPr id="5" name="Date Placeholder 4"/>
          <p:cNvSpPr>
            <a:spLocks noGrp="1"/>
          </p:cNvSpPr>
          <p:nvPr>
            <p:ph type="dt" sz="half" idx="10"/>
          </p:nvPr>
        </p:nvSpPr>
        <p:spPr/>
        <p:txBody>
          <a:bodyPr/>
          <a:lstStyle/>
          <a:p>
            <a:pPr>
              <a:defRPr/>
            </a:pPr>
            <a:fld id="{ED8A45C8-811F-324B-9550-9262ADFD372B}" type="datetime1">
              <a:rPr lang="en-US" smtClean="0"/>
              <a:pPr>
                <a:defRPr/>
              </a:pPr>
              <a:t>09/05/2013</a:t>
            </a:fld>
            <a:endParaRPr lang="en-US" dirty="0">
              <a:solidFill>
                <a:schemeClr val="tx1"/>
              </a:solidFill>
              <a:latin typeface="Wingdings" pitchFamily="-110" charset="2"/>
            </a:endParaRPr>
          </a:p>
        </p:txBody>
      </p:sp>
      <p:sp>
        <p:nvSpPr>
          <p:cNvPr id="6" name="Footer Placeholder 5"/>
          <p:cNvSpPr>
            <a:spLocks noGrp="1"/>
          </p:cNvSpPr>
          <p:nvPr>
            <p:ph type="ftr" sz="quarter" idx="11"/>
          </p:nvPr>
        </p:nvSpPr>
        <p:spPr/>
        <p:txBody>
          <a:bodyPr/>
          <a:lstStyle/>
          <a:p>
            <a:pPr>
              <a:defRPr/>
            </a:pPr>
            <a:r>
              <a:rPr lang="en-US" dirty="0" smtClean="0"/>
              <a:t>INFO2009 Professional and Legal Issues </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Starting points</a:t>
            </a:r>
            <a:endParaRPr lang="en-GB" dirty="0"/>
          </a:p>
        </p:txBody>
      </p:sp>
      <p:pic>
        <p:nvPicPr>
          <p:cNvPr id="9" name="Content Placeholder 8" descr="Screen Shot 2013-05-09 at 12.48.50.png"/>
          <p:cNvPicPr>
            <a:picLocks noGrp="1" noChangeAspect="1"/>
          </p:cNvPicPr>
          <p:nvPr>
            <p:ph idx="1"/>
          </p:nvPr>
        </p:nvPicPr>
        <p:blipFill>
          <a:blip r:embed="rId2">
            <a:extLst>
              <a:ext uri="{28A0092B-C50C-407E-A947-70E740481C1C}">
                <a14:useLocalDpi xmlns:a14="http://schemas.microsoft.com/office/drawing/2010/main" val="0"/>
              </a:ext>
            </a:extLst>
          </a:blip>
          <a:srcRect l="4421" r="4421"/>
          <a:stretch>
            <a:fillRect/>
          </a:stretch>
        </p:blipFill>
        <p:spPr/>
      </p:pic>
    </p:spTree>
    <p:extLst>
      <p:ext uri="{BB962C8B-B14F-4D97-AF65-F5344CB8AC3E}">
        <p14:creationId xmlns:p14="http://schemas.microsoft.com/office/powerpoint/2010/main" val="88775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Starting points</a:t>
            </a:r>
            <a:endParaRPr lang="en-GB" dirty="0"/>
          </a:p>
        </p:txBody>
      </p:sp>
      <p:pic>
        <p:nvPicPr>
          <p:cNvPr id="4" name="Content Placeholder 3" descr="Screen Shot 2013-05-09 at 12.48.37.png"/>
          <p:cNvPicPr>
            <a:picLocks noGrp="1" noChangeAspect="1"/>
          </p:cNvPicPr>
          <p:nvPr>
            <p:ph idx="1"/>
          </p:nvPr>
        </p:nvPicPr>
        <p:blipFill>
          <a:blip r:embed="rId2">
            <a:extLst>
              <a:ext uri="{28A0092B-C50C-407E-A947-70E740481C1C}">
                <a14:useLocalDpi xmlns:a14="http://schemas.microsoft.com/office/drawing/2010/main" val="0"/>
              </a:ext>
            </a:extLst>
          </a:blip>
          <a:srcRect l="-346" r="-346"/>
          <a:stretch>
            <a:fillRect/>
          </a:stretch>
        </p:blipFill>
        <p:spPr/>
      </p:pic>
    </p:spTree>
    <p:extLst>
      <p:ext uri="{BB962C8B-B14F-4D97-AF65-F5344CB8AC3E}">
        <p14:creationId xmlns:p14="http://schemas.microsoft.com/office/powerpoint/2010/main" val="887291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Wednesday 29</a:t>
            </a:r>
            <a:r>
              <a:rPr lang="en-GB" baseline="30000" dirty="0" smtClean="0"/>
              <a:t>th</a:t>
            </a:r>
            <a:r>
              <a:rPr lang="en-GB" dirty="0" smtClean="0"/>
              <a:t> May</a:t>
            </a:r>
            <a:endParaRPr lang="en-GB" dirty="0"/>
          </a:p>
        </p:txBody>
      </p:sp>
      <p:sp>
        <p:nvSpPr>
          <p:cNvPr id="3" name="Content Placeholder 2"/>
          <p:cNvSpPr>
            <a:spLocks noGrp="1"/>
          </p:cNvSpPr>
          <p:nvPr>
            <p:ph idx="1"/>
          </p:nvPr>
        </p:nvSpPr>
        <p:spPr/>
        <p:txBody>
          <a:bodyPr/>
          <a:lstStyle/>
          <a:p>
            <a:r>
              <a:rPr lang="en-GB" dirty="0" smtClean="0"/>
              <a:t>Three weeks</a:t>
            </a:r>
          </a:p>
          <a:p>
            <a:r>
              <a:rPr lang="en-GB" dirty="0" smtClean="0"/>
              <a:t>Use co-creation and collaboration to prepare</a:t>
            </a:r>
          </a:p>
          <a:p>
            <a:r>
              <a:rPr lang="en-GB" dirty="0" smtClean="0"/>
              <a:t>Practice the skills we have purposefully introduced</a:t>
            </a:r>
          </a:p>
          <a:p>
            <a:r>
              <a:rPr lang="en-GB" dirty="0" smtClean="0"/>
              <a:t>Get to know your skills and abilities</a:t>
            </a:r>
          </a:p>
          <a:p>
            <a:r>
              <a:rPr lang="en-GB" dirty="0" smtClean="0"/>
              <a:t>Understand how you can work collaboratively with your peers</a:t>
            </a:r>
          </a:p>
          <a:p>
            <a:r>
              <a:rPr lang="en-GB" dirty="0" smtClean="0"/>
              <a:t>Practice </a:t>
            </a:r>
            <a:r>
              <a:rPr lang="en-GB" dirty="0" err="1" smtClean="0"/>
              <a:t>WeThink</a:t>
            </a:r>
            <a:r>
              <a:rPr lang="en-GB" dirty="0" smtClean="0"/>
              <a:t>, collective intelligence</a:t>
            </a:r>
          </a:p>
          <a:p>
            <a:pPr marL="0" indent="0">
              <a:buNone/>
            </a:pPr>
            <a:endParaRPr lang="en-GB" dirty="0"/>
          </a:p>
        </p:txBody>
      </p:sp>
    </p:spTree>
    <p:extLst>
      <p:ext uri="{BB962C8B-B14F-4D97-AF65-F5344CB8AC3E}">
        <p14:creationId xmlns:p14="http://schemas.microsoft.com/office/powerpoint/2010/main" val="2504499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longer list…</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a:t>Communications Act 2003 section 127 (Came into force 25th July 2003 replaced  s43 Telecommunications Act 1984)</a:t>
            </a:r>
          </a:p>
          <a:p>
            <a:r>
              <a:rPr lang="en-GB" dirty="0"/>
              <a:t>Computer Misuse Act 1990 </a:t>
            </a:r>
          </a:p>
          <a:p>
            <a:r>
              <a:rPr lang="en-GB" dirty="0"/>
              <a:t>Copyright design and patents 1988</a:t>
            </a:r>
          </a:p>
          <a:p>
            <a:r>
              <a:rPr lang="en-GB" dirty="0"/>
              <a:t>Data Protection Act 1998</a:t>
            </a:r>
          </a:p>
          <a:p>
            <a:r>
              <a:rPr lang="en-GB" dirty="0"/>
              <a:t>Defamation Act 1996</a:t>
            </a:r>
          </a:p>
          <a:p>
            <a:r>
              <a:rPr lang="en-GB" dirty="0" smtClean="0"/>
              <a:t>Disabilities Discrimination Act</a:t>
            </a:r>
          </a:p>
          <a:p>
            <a:r>
              <a:rPr lang="en-GB" dirty="0" smtClean="0"/>
              <a:t>Digital </a:t>
            </a:r>
            <a:r>
              <a:rPr lang="en-GB" dirty="0"/>
              <a:t>economy act </a:t>
            </a:r>
            <a:r>
              <a:rPr lang="en-GB" dirty="0" smtClean="0"/>
              <a:t>2010</a:t>
            </a:r>
          </a:p>
          <a:p>
            <a:r>
              <a:rPr lang="en-GB" dirty="0" smtClean="0"/>
              <a:t>Electronic Commerce (EC Directive) Regulations 2002 </a:t>
            </a:r>
          </a:p>
        </p:txBody>
      </p:sp>
      <p:sp>
        <p:nvSpPr>
          <p:cNvPr id="4" name="Content Placeholder 3"/>
          <p:cNvSpPr>
            <a:spLocks noGrp="1"/>
          </p:cNvSpPr>
          <p:nvPr>
            <p:ph sz="half" idx="2"/>
          </p:nvPr>
        </p:nvSpPr>
        <p:spPr/>
        <p:txBody>
          <a:bodyPr>
            <a:normAutofit fontScale="77500" lnSpcReduction="20000"/>
          </a:bodyPr>
          <a:lstStyle/>
          <a:p>
            <a:r>
              <a:rPr lang="en-GB" dirty="0" smtClean="0"/>
              <a:t>Electronic waste disposal</a:t>
            </a:r>
          </a:p>
          <a:p>
            <a:r>
              <a:rPr lang="en-GB" dirty="0" smtClean="0"/>
              <a:t>Equalities Act</a:t>
            </a:r>
          </a:p>
          <a:p>
            <a:r>
              <a:rPr lang="en-GB" dirty="0" smtClean="0"/>
              <a:t>Health and Safety</a:t>
            </a:r>
            <a:endParaRPr lang="en-GB" dirty="0" smtClean="0"/>
          </a:p>
          <a:p>
            <a:r>
              <a:rPr lang="en-GB" dirty="0" smtClean="0"/>
              <a:t>Harassment protection act 1997</a:t>
            </a:r>
          </a:p>
          <a:p>
            <a:r>
              <a:rPr lang="en-GB" dirty="0" smtClean="0"/>
              <a:t>Human rights act</a:t>
            </a:r>
          </a:p>
          <a:p>
            <a:r>
              <a:rPr lang="en-GB" dirty="0" smtClean="0"/>
              <a:t>Malicious Communications Act 1988 section 1</a:t>
            </a:r>
          </a:p>
          <a:p>
            <a:r>
              <a:rPr lang="en-GB" dirty="0" smtClean="0"/>
              <a:t>Postal Services Act 2000 section 85  (commenced 26th March 2001)</a:t>
            </a:r>
          </a:p>
          <a:p>
            <a:r>
              <a:rPr lang="en-GB" dirty="0" smtClean="0"/>
              <a:t>Regulation of Investigatory Powers Act 2000</a:t>
            </a:r>
          </a:p>
        </p:txBody>
      </p:sp>
      <p:sp>
        <p:nvSpPr>
          <p:cNvPr id="5" name="TextBox 4"/>
          <p:cNvSpPr txBox="1"/>
          <p:nvPr/>
        </p:nvSpPr>
        <p:spPr>
          <a:xfrm>
            <a:off x="247414" y="5664498"/>
            <a:ext cx="874195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t>Check the module web site, legal issues are put into two areas</a:t>
            </a:r>
          </a:p>
          <a:p>
            <a:pPr marL="342900" indent="-342900">
              <a:buAutoNum type="arabicParenR"/>
            </a:pPr>
            <a:r>
              <a:rPr lang="en-GB" dirty="0" smtClean="0"/>
              <a:t>Information, Data and Living in a Connected World</a:t>
            </a:r>
          </a:p>
          <a:p>
            <a:pPr marL="342900" indent="-342900">
              <a:buAutoNum type="arabicParenR"/>
            </a:pPr>
            <a:r>
              <a:rPr lang="en-GB" dirty="0" smtClean="0"/>
              <a:t>Workplace perspectives: Rights and Responsibilities</a:t>
            </a:r>
            <a:endParaRPr lang="en-GB" dirty="0"/>
          </a:p>
        </p:txBody>
      </p:sp>
    </p:spTree>
    <p:extLst>
      <p:ext uri="{BB962C8B-B14F-4D97-AF65-F5344CB8AC3E}">
        <p14:creationId xmlns:p14="http://schemas.microsoft.com/office/powerpoint/2010/main" val="3377210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addenda</a:t>
            </a:r>
            <a:endParaRPr lang="en-GB" dirty="0"/>
          </a:p>
        </p:txBody>
      </p:sp>
      <p:sp>
        <p:nvSpPr>
          <p:cNvPr id="3" name="Content Placeholder 2"/>
          <p:cNvSpPr>
            <a:spLocks noGrp="1"/>
          </p:cNvSpPr>
          <p:nvPr>
            <p:ph idx="1"/>
          </p:nvPr>
        </p:nvSpPr>
        <p:spPr/>
        <p:txBody>
          <a:bodyPr/>
          <a:lstStyle/>
          <a:p>
            <a:pPr marL="0" indent="0">
              <a:buNone/>
            </a:pPr>
            <a:r>
              <a:rPr lang="en-GB" dirty="0" smtClean="0"/>
              <a:t>Example Bibliography</a:t>
            </a:r>
          </a:p>
          <a:p>
            <a:r>
              <a:rPr lang="en-GB" dirty="0" smtClean="0"/>
              <a:t>Geek Culture</a:t>
            </a:r>
          </a:p>
          <a:p>
            <a:r>
              <a:rPr lang="en-GB" dirty="0"/>
              <a:t>Geek Culture: An Annotated Interdisciplinary Bibliography</a:t>
            </a:r>
            <a:endParaRPr lang="en-GB" dirty="0" smtClean="0"/>
          </a:p>
          <a:p>
            <a:r>
              <a:rPr lang="en-GB" sz="2400" dirty="0" smtClean="0"/>
              <a:t>http://reconstruction.eserver.org/011/GeekCulture.htm</a:t>
            </a:r>
            <a:endParaRPr lang="en-GB" sz="2400" dirty="0"/>
          </a:p>
        </p:txBody>
      </p:sp>
    </p:spTree>
    <p:extLst>
      <p:ext uri="{BB962C8B-B14F-4D97-AF65-F5344CB8AC3E}">
        <p14:creationId xmlns:p14="http://schemas.microsoft.com/office/powerpoint/2010/main" val="24690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1: target tools</a:t>
            </a:r>
            <a:endParaRPr lang="en-GB" dirty="0"/>
          </a:p>
        </p:txBody>
      </p:sp>
      <p:sp>
        <p:nvSpPr>
          <p:cNvPr id="4" name="Text Placeholder 3"/>
          <p:cNvSpPr>
            <a:spLocks noGrp="1"/>
          </p:cNvSpPr>
          <p:nvPr>
            <p:ph type="body" idx="1"/>
          </p:nvPr>
        </p:nvSpPr>
        <p:spPr/>
        <p:txBody>
          <a:bodyPr/>
          <a:lstStyle/>
          <a:p>
            <a:r>
              <a:rPr lang="en-GB" dirty="0" smtClean="0"/>
              <a:t>What might you </a:t>
            </a:r>
          </a:p>
        </p:txBody>
      </p:sp>
      <p:sp>
        <p:nvSpPr>
          <p:cNvPr id="3" name="Content Placeholder 2"/>
          <p:cNvSpPr>
            <a:spLocks noGrp="1"/>
          </p:cNvSpPr>
          <p:nvPr>
            <p:ph sz="half" idx="2"/>
          </p:nvPr>
        </p:nvSpPr>
        <p:spPr/>
        <p:txBody>
          <a:bodyPr/>
          <a:lstStyle/>
          <a:p>
            <a:r>
              <a:rPr lang="en-GB" dirty="0" smtClean="0"/>
              <a:t>List of target tools</a:t>
            </a:r>
          </a:p>
        </p:txBody>
      </p:sp>
      <p:sp>
        <p:nvSpPr>
          <p:cNvPr id="5" name="Text Placeholder 4"/>
          <p:cNvSpPr>
            <a:spLocks noGrp="1"/>
          </p:cNvSpPr>
          <p:nvPr>
            <p:ph type="body" sz="quarter" idx="3"/>
          </p:nvPr>
        </p:nvSpPr>
        <p:spPr/>
        <p:txBody>
          <a:bodyPr/>
          <a:lstStyle/>
          <a:p>
            <a:r>
              <a:rPr lang="en-GB" dirty="0" smtClean="0"/>
              <a:t>Why would you use it?</a:t>
            </a:r>
            <a:endParaRPr lang="en-GB" dirty="0"/>
          </a:p>
        </p:txBody>
      </p:sp>
      <p:sp>
        <p:nvSpPr>
          <p:cNvPr id="6" name="Content Placeholder 5"/>
          <p:cNvSpPr>
            <a:spLocks noGrp="1"/>
          </p:cNvSpPr>
          <p:nvPr>
            <p:ph sz="quarter" idx="4"/>
          </p:nvPr>
        </p:nvSpPr>
        <p:spPr/>
        <p:txBody>
          <a:bodyPr/>
          <a:lstStyle/>
          <a:p>
            <a:r>
              <a:rPr lang="en-GB" dirty="0" smtClean="0"/>
              <a:t>Strengths of tool</a:t>
            </a:r>
            <a:endParaRPr lang="en-GB" dirty="0"/>
          </a:p>
        </p:txBody>
      </p:sp>
    </p:spTree>
    <p:extLst>
      <p:ext uri="{BB962C8B-B14F-4D97-AF65-F5344CB8AC3E}">
        <p14:creationId xmlns:p14="http://schemas.microsoft.com/office/powerpoint/2010/main" val="166650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you set about the task</a:t>
            </a:r>
            <a:endParaRPr lang="en-GB" dirty="0"/>
          </a:p>
        </p:txBody>
      </p:sp>
      <p:sp>
        <p:nvSpPr>
          <p:cNvPr id="3" name="Text Placeholder 2"/>
          <p:cNvSpPr>
            <a:spLocks noGrp="1"/>
          </p:cNvSpPr>
          <p:nvPr>
            <p:ph type="body" idx="1"/>
          </p:nvPr>
        </p:nvSpPr>
        <p:spPr/>
        <p:txBody>
          <a:bodyPr>
            <a:normAutofit/>
          </a:bodyPr>
          <a:lstStyle/>
          <a:p>
            <a:r>
              <a:rPr lang="en-GB" dirty="0" smtClean="0"/>
              <a:t>Where would you find info?</a:t>
            </a:r>
            <a:endParaRPr lang="en-GB" dirty="0"/>
          </a:p>
        </p:txBody>
      </p:sp>
      <p:sp>
        <p:nvSpPr>
          <p:cNvPr id="4" name="Content Placeholder 3"/>
          <p:cNvSpPr>
            <a:spLocks noGrp="1"/>
          </p:cNvSpPr>
          <p:nvPr>
            <p:ph sz="half" idx="2"/>
          </p:nvPr>
        </p:nvSpPr>
        <p:spPr/>
        <p:txBody>
          <a:bodyPr/>
          <a:lstStyle/>
          <a:p>
            <a:endParaRPr lang="en-GB" dirty="0"/>
          </a:p>
        </p:txBody>
      </p:sp>
      <p:sp>
        <p:nvSpPr>
          <p:cNvPr id="5" name="Text Placeholder 4"/>
          <p:cNvSpPr>
            <a:spLocks noGrp="1"/>
          </p:cNvSpPr>
          <p:nvPr>
            <p:ph type="body" sz="quarter" idx="3"/>
          </p:nvPr>
        </p:nvSpPr>
        <p:spPr/>
        <p:txBody>
          <a:bodyPr>
            <a:normAutofit fontScale="92500"/>
          </a:bodyPr>
          <a:lstStyle/>
          <a:p>
            <a:r>
              <a:rPr lang="en-GB" dirty="0" smtClean="0"/>
              <a:t>How would you allocate tasks?</a:t>
            </a:r>
            <a:endParaRPr lang="en-GB" dirty="0"/>
          </a:p>
        </p:txBody>
      </p:sp>
      <p:sp>
        <p:nvSpPr>
          <p:cNvPr id="6" name="Content Placeholder 5"/>
          <p:cNvSpPr>
            <a:spLocks noGrp="1"/>
          </p:cNvSpPr>
          <p:nvPr>
            <p:ph sz="quarter" idx="4"/>
          </p:nvPr>
        </p:nvSpPr>
        <p:spPr/>
        <p:txBody>
          <a:bodyPr/>
          <a:lstStyle/>
          <a:p>
            <a:endParaRPr lang="en-GB" dirty="0"/>
          </a:p>
        </p:txBody>
      </p:sp>
    </p:spTree>
    <p:extLst>
      <p:ext uri="{BB962C8B-B14F-4D97-AF65-F5344CB8AC3E}">
        <p14:creationId xmlns:p14="http://schemas.microsoft.com/office/powerpoint/2010/main" val="199198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WikiSpaces?</a:t>
            </a:r>
            <a:endParaRPr lang="en-GB" dirty="0"/>
          </a:p>
        </p:txBody>
      </p:sp>
      <p:pic>
        <p:nvPicPr>
          <p:cNvPr id="9" name="Content Placeholder 8" descr="Screen Shot 2013-05-09 at 07.15.28.png"/>
          <p:cNvPicPr>
            <a:picLocks noGrp="1" noChangeAspect="1"/>
          </p:cNvPicPr>
          <p:nvPr>
            <p:ph idx="1"/>
          </p:nvPr>
        </p:nvPicPr>
        <p:blipFill>
          <a:blip r:embed="rId2">
            <a:extLst>
              <a:ext uri="{28A0092B-C50C-407E-A947-70E740481C1C}">
                <a14:useLocalDpi xmlns:a14="http://schemas.microsoft.com/office/drawing/2010/main" val="0"/>
              </a:ext>
            </a:extLst>
          </a:blip>
          <a:srcRect t="-15557" b="-15557"/>
          <a:stretch>
            <a:fillRect/>
          </a:stretch>
        </p:blipFill>
        <p:spPr/>
      </p:pic>
    </p:spTree>
    <p:extLst>
      <p:ext uri="{BB962C8B-B14F-4D97-AF65-F5344CB8AC3E}">
        <p14:creationId xmlns:p14="http://schemas.microsoft.com/office/powerpoint/2010/main" val="86645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GoogleDocs?</a:t>
            </a:r>
            <a:endParaRPr lang="en-GB" dirty="0"/>
          </a:p>
        </p:txBody>
      </p:sp>
      <p:pic>
        <p:nvPicPr>
          <p:cNvPr id="4" name="Content Placeholder 3" descr="Screen Shot 2013-05-09 at 07.17.22.png"/>
          <p:cNvPicPr>
            <a:picLocks noGrp="1" noChangeAspect="1"/>
          </p:cNvPicPr>
          <p:nvPr>
            <p:ph idx="1"/>
          </p:nvPr>
        </p:nvPicPr>
        <p:blipFill>
          <a:blip r:embed="rId2">
            <a:extLst>
              <a:ext uri="{28A0092B-C50C-407E-A947-70E740481C1C}">
                <a14:useLocalDpi xmlns:a14="http://schemas.microsoft.com/office/drawing/2010/main" val="0"/>
              </a:ext>
            </a:extLst>
          </a:blip>
          <a:srcRect l="-11625" r="-11625"/>
          <a:stretch>
            <a:fillRect/>
          </a:stretch>
        </p:blipFill>
        <p:spPr/>
      </p:pic>
    </p:spTree>
    <p:extLst>
      <p:ext uri="{BB962C8B-B14F-4D97-AF65-F5344CB8AC3E}">
        <p14:creationId xmlns:p14="http://schemas.microsoft.com/office/powerpoint/2010/main" val="115029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Facebook??</a:t>
            </a:r>
            <a:endParaRPr lang="en-GB" dirty="0"/>
          </a:p>
        </p:txBody>
      </p:sp>
      <p:pic>
        <p:nvPicPr>
          <p:cNvPr id="4" name="Content Placeholder 3" descr="Screen Shot 2013-05-09 at 07.22.46.png"/>
          <p:cNvPicPr>
            <a:picLocks noGrp="1" noChangeAspect="1"/>
          </p:cNvPicPr>
          <p:nvPr>
            <p:ph idx="1"/>
          </p:nvPr>
        </p:nvPicPr>
        <p:blipFill>
          <a:blip r:embed="rId2">
            <a:extLst>
              <a:ext uri="{28A0092B-C50C-407E-A947-70E740481C1C}">
                <a14:useLocalDpi xmlns:a14="http://schemas.microsoft.com/office/drawing/2010/main" val="0"/>
              </a:ext>
            </a:extLst>
          </a:blip>
          <a:srcRect t="9211" b="9211"/>
          <a:stretch>
            <a:fillRect/>
          </a:stretch>
        </p:blipFill>
        <p:spPr/>
      </p:pic>
    </p:spTree>
    <p:extLst>
      <p:ext uri="{BB962C8B-B14F-4D97-AF65-F5344CB8AC3E}">
        <p14:creationId xmlns:p14="http://schemas.microsoft.com/office/powerpoint/2010/main" val="3955962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768</TotalTime>
  <Words>1500</Words>
  <Application>Microsoft Macintosh PowerPoint</Application>
  <PresentationFormat>On-screen Show (4:3)</PresentationFormat>
  <Paragraphs>309</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COMP1205 – consolidating understanding</vt:lpstr>
      <vt:lpstr>What is COMP1205 Part II all about?</vt:lpstr>
      <vt:lpstr>Topic Overview</vt:lpstr>
      <vt:lpstr>Scenario </vt:lpstr>
      <vt:lpstr>Discuss 1: target tools</vt:lpstr>
      <vt:lpstr>How would you set about the task</vt:lpstr>
      <vt:lpstr>WikiSpaces?</vt:lpstr>
      <vt:lpstr>GoogleDocs?</vt:lpstr>
      <vt:lpstr>Facebook??</vt:lpstr>
      <vt:lpstr>Wordpress?</vt:lpstr>
      <vt:lpstr>Example of Using GoogleDocs</vt:lpstr>
      <vt:lpstr>ECS Wiki?</vt:lpstr>
      <vt:lpstr>Shared spaces &amp; co-creation</vt:lpstr>
      <vt:lpstr>Criteria??</vt:lpstr>
      <vt:lpstr>Proposition</vt:lpstr>
      <vt:lpstr>Via the presentations…</vt:lpstr>
      <vt:lpstr>Topic Areas (reminder)</vt:lpstr>
      <vt:lpstr>Look at the presentations</vt:lpstr>
      <vt:lpstr>If you created a presentation…</vt:lpstr>
      <vt:lpstr>Essential Legislation Knowledge</vt:lpstr>
      <vt:lpstr>The Data Protection Act</vt:lpstr>
      <vt:lpstr>First calibrate you existing knowledge…</vt:lpstr>
      <vt:lpstr>Who?</vt:lpstr>
      <vt:lpstr>What?</vt:lpstr>
      <vt:lpstr>Rights</vt:lpstr>
      <vt:lpstr>Why questions?</vt:lpstr>
      <vt:lpstr>Data Protection Act (1998) </vt:lpstr>
      <vt:lpstr>Where? …basics</vt:lpstr>
      <vt:lpstr>Data Protection Act 1998</vt:lpstr>
      <vt:lpstr>ICO web site</vt:lpstr>
      <vt:lpstr>DPA info on direct.gov</vt:lpstr>
      <vt:lpstr>Further sources?</vt:lpstr>
      <vt:lpstr>YouTube –use your critical faculties</vt:lpstr>
      <vt:lpstr>BCS – book details + download</vt:lpstr>
      <vt:lpstr>Google it!</vt:lpstr>
      <vt:lpstr>DPA - extent</vt:lpstr>
      <vt:lpstr>Checklist (from ICO)</vt:lpstr>
      <vt:lpstr>Checklist continued</vt:lpstr>
      <vt:lpstr>Data must be</vt:lpstr>
      <vt:lpstr>Think about these pointers</vt:lpstr>
      <vt:lpstr>There are some related resources in EdShare</vt:lpstr>
      <vt:lpstr>Related topics…</vt:lpstr>
      <vt:lpstr>Use the DPA example/model</vt:lpstr>
      <vt:lpstr>Conducting private study</vt:lpstr>
      <vt:lpstr>Starting points</vt:lpstr>
      <vt:lpstr>Starting points</vt:lpstr>
      <vt:lpstr>Exam: Wednesday 29th May</vt:lpstr>
      <vt:lpstr>A longer list…</vt:lpstr>
      <vt:lpstr>addenda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 White</dc:creator>
  <cp:lastModifiedBy>Su White</cp:lastModifiedBy>
  <cp:revision>20</cp:revision>
  <dcterms:created xsi:type="dcterms:W3CDTF">2013-05-09T05:53:37Z</dcterms:created>
  <dcterms:modified xsi:type="dcterms:W3CDTF">2013-05-09T18:42:11Z</dcterms:modified>
</cp:coreProperties>
</file>