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41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34.xml" ContentType="application/vnd.openxmlformats-officedocument.presentationml.slide+xml"/>
  <Default Extension="jpeg" ContentType="image/jpeg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  <p:sldMasterId id="2147483671" r:id="rId2"/>
  </p:sldMasterIdLst>
  <p:notesMasterIdLst>
    <p:notesMasterId r:id="rId49"/>
  </p:notesMasterIdLst>
  <p:sldIdLst>
    <p:sldId id="259" r:id="rId3"/>
    <p:sldId id="257" r:id="rId4"/>
    <p:sldId id="258" r:id="rId5"/>
    <p:sldId id="266" r:id="rId6"/>
    <p:sldId id="261" r:id="rId7"/>
    <p:sldId id="272" r:id="rId8"/>
    <p:sldId id="286" r:id="rId9"/>
    <p:sldId id="301" r:id="rId10"/>
    <p:sldId id="302" r:id="rId11"/>
    <p:sldId id="287" r:id="rId12"/>
    <p:sldId id="288" r:id="rId13"/>
    <p:sldId id="290" r:id="rId14"/>
    <p:sldId id="273" r:id="rId15"/>
    <p:sldId id="274" r:id="rId16"/>
    <p:sldId id="307" r:id="rId17"/>
    <p:sldId id="278" r:id="rId18"/>
    <p:sldId id="289" r:id="rId19"/>
    <p:sldId id="277" r:id="rId20"/>
    <p:sldId id="291" r:id="rId21"/>
    <p:sldId id="315" r:id="rId22"/>
    <p:sldId id="316" r:id="rId23"/>
    <p:sldId id="293" r:id="rId24"/>
    <p:sldId id="303" r:id="rId25"/>
    <p:sldId id="294" r:id="rId26"/>
    <p:sldId id="305" r:id="rId27"/>
    <p:sldId id="306" r:id="rId28"/>
    <p:sldId id="295" r:id="rId29"/>
    <p:sldId id="308" r:id="rId30"/>
    <p:sldId id="309" r:id="rId31"/>
    <p:sldId id="317" r:id="rId32"/>
    <p:sldId id="296" r:id="rId33"/>
    <p:sldId id="311" r:id="rId34"/>
    <p:sldId id="312" r:id="rId35"/>
    <p:sldId id="313" r:id="rId36"/>
    <p:sldId id="267" r:id="rId37"/>
    <p:sldId id="300" r:id="rId38"/>
    <p:sldId id="318" r:id="rId39"/>
    <p:sldId id="269" r:id="rId40"/>
    <p:sldId id="304" r:id="rId41"/>
    <p:sldId id="319" r:id="rId42"/>
    <p:sldId id="310" r:id="rId43"/>
    <p:sldId id="271" r:id="rId44"/>
    <p:sldId id="299" r:id="rId45"/>
    <p:sldId id="297" r:id="rId46"/>
    <p:sldId id="298" r:id="rId47"/>
    <p:sldId id="314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02" autoAdjust="0"/>
    <p:restoredTop sz="94640" autoAdjust="0"/>
  </p:normalViewPr>
  <p:slideViewPr>
    <p:cSldViewPr snapToGrid="0" snapToObjects="1">
      <p:cViewPr>
        <p:scale>
          <a:sx n="75" d="100"/>
          <a:sy n="75" d="100"/>
        </p:scale>
        <p:origin x="-2608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DFAB9-1DA3-FE46-8CAD-A470CDE4E611}" type="datetimeFigureOut">
              <a:rPr/>
              <a:pPr/>
              <a:t>5/7/13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0AAE6-A654-7A4A-B7A0-AF82148F91A5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2CAE8E1D-2FD4-194A-9751-57A347FBED4E}" type="datetimeFigureOut">
              <a:rPr lang="en-GB"/>
              <a:pPr/>
              <a:t>5/7/13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2269C5D-17B1-1A47-85F6-69974AB9A34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www.emc.com/leadership/digital-universe/index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jpe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3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7.png"/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sitr.us/2009/06/30/database-queries-the-couchdb-way.html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portal.acm.org/citation.cfm?doid=564585.564601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191kCkNya5Q" TargetMode="External"/><Relationship Id="rId4" Type="http://schemas.openxmlformats.org/officeDocument/2006/relationships/hyperlink" Target="http://www.youtube.com/watch?v=b1BZ9YFsd2o" TargetMode="External"/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www.youtube.com/watch?v=qI_g07C_Q5I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8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9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NoSQL</a:t>
            </a:r>
            <a:r>
              <a:rPr lang="en-US" dirty="0" smtClean="0"/>
              <a:t> Databases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aseline="-25000" dirty="0" smtClean="0"/>
              <a:t>Beyond </a:t>
            </a:r>
            <a:r>
              <a:rPr lang="en-US" baseline="-25000" dirty="0"/>
              <a:t>relational </a:t>
            </a:r>
            <a:r>
              <a:rPr lang="en-US" baseline="-25000" dirty="0" smtClean="0"/>
              <a:t>databases</a:t>
            </a:r>
            <a:endParaRPr lang="en-US" baseline="-25000" dirty="0"/>
          </a:p>
          <a:p>
            <a:r>
              <a:rPr lang="en-US" baseline="-25000" dirty="0"/>
              <a:t>Modern </a:t>
            </a:r>
            <a:r>
              <a:rPr lang="en-US" baseline="-25000" dirty="0" smtClean="0"/>
              <a:t>(distributed) data storage and processing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Sina</a:t>
            </a:r>
            <a:r>
              <a:rPr lang="en-US" dirty="0"/>
              <a:t> </a:t>
            </a:r>
            <a:r>
              <a:rPr lang="en-US" dirty="0" err="1" smtClean="0"/>
              <a:t>Samangooei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{</a:t>
            </a:r>
            <a:r>
              <a:rPr lang="en-US" dirty="0" err="1" smtClean="0"/>
              <a:t>ss@ecs</a:t>
            </a:r>
            <a:r>
              <a:rPr lang="en-US" dirty="0" smtClean="0"/>
              <a:t>, @</a:t>
            </a:r>
            <a:r>
              <a:rPr lang="en-US" dirty="0" err="1" smtClean="0"/>
              <a:t>sinjax</a:t>
            </a:r>
            <a:r>
              <a:rPr lang="en-US" dirty="0" smtClean="0"/>
              <a:t>, …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– Data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(the world) are</a:t>
            </a:r>
          </a:p>
          <a:p>
            <a:pPr marL="360000" lvl="1" indent="0">
              <a:buNone/>
            </a:pPr>
            <a:r>
              <a:rPr lang="en-US" dirty="0" smtClean="0"/>
              <a:t>… Creating, Storing, Processing…</a:t>
            </a:r>
          </a:p>
          <a:p>
            <a:pPr marL="90000" indent="0">
              <a:buNone/>
            </a:pPr>
            <a:r>
              <a:rPr lang="en-US" dirty="0" smtClean="0"/>
              <a:t>… more data than ever before!</a:t>
            </a:r>
          </a:p>
          <a:p>
            <a:pPr marL="360000" lvl="1" indent="0">
              <a:buNone/>
            </a:pPr>
            <a:r>
              <a:rPr lang="en-US" dirty="0" smtClean="0"/>
              <a:t>“</a:t>
            </a:r>
            <a:r>
              <a:rPr lang="en-US" dirty="0"/>
              <a:t>From </a:t>
            </a:r>
            <a:r>
              <a:rPr lang="en-US" b="1" dirty="0"/>
              <a:t>2005 to 2020</a:t>
            </a:r>
            <a:r>
              <a:rPr lang="en-US" dirty="0"/>
              <a:t>, the digital universe will grow by a factor of 300, from </a:t>
            </a:r>
            <a:r>
              <a:rPr lang="en-US" b="1" dirty="0"/>
              <a:t>130 </a:t>
            </a:r>
            <a:r>
              <a:rPr lang="en-US" b="1" dirty="0" err="1"/>
              <a:t>exabytes</a:t>
            </a:r>
            <a:r>
              <a:rPr lang="en-US" b="1" dirty="0"/>
              <a:t> to </a:t>
            </a:r>
            <a:r>
              <a:rPr lang="en-US" b="1" dirty="0" smtClean="0"/>
              <a:t>40,000 </a:t>
            </a:r>
            <a:r>
              <a:rPr lang="en-US" b="1" dirty="0" err="1"/>
              <a:t>exabytes</a:t>
            </a:r>
            <a:r>
              <a:rPr lang="en-US" dirty="0"/>
              <a:t>, or </a:t>
            </a:r>
            <a:r>
              <a:rPr lang="en-US" b="1" dirty="0"/>
              <a:t>40 trillion gigabytes </a:t>
            </a:r>
            <a:r>
              <a:rPr lang="en-US" dirty="0"/>
              <a:t>(more than 5,200 gigabytes for every man, woman, and child in 2020). 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 smtClean="0"/>
              <a:t>From </a:t>
            </a:r>
            <a:r>
              <a:rPr lang="en-US" dirty="0"/>
              <a:t>now until 2020, the digital universe will about </a:t>
            </a:r>
            <a:r>
              <a:rPr lang="en-US" b="1" dirty="0"/>
              <a:t>double every two years</a:t>
            </a:r>
            <a:r>
              <a:rPr lang="en-US" b="1" dirty="0" smtClean="0"/>
              <a:t>.</a:t>
            </a:r>
            <a:r>
              <a:rPr lang="en-US" dirty="0" smtClean="0"/>
              <a:t>”</a:t>
            </a:r>
          </a:p>
          <a:p>
            <a:pPr marL="360000" lvl="1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b="1" dirty="0" smtClean="0"/>
              <a:t>IDC </a:t>
            </a:r>
            <a:r>
              <a:rPr lang="en-US" dirty="0" smtClean="0"/>
              <a:t>– </a:t>
            </a:r>
            <a:r>
              <a:rPr lang="en-US" i="1" dirty="0" smtClean="0"/>
              <a:t>The Digital Universe in 2020</a:t>
            </a:r>
          </a:p>
          <a:p>
            <a:pPr marL="360000" lvl="1" indent="0">
              <a:buNone/>
            </a:pPr>
            <a:r>
              <a:rPr lang="en-US" dirty="0">
                <a:hlinkClick r:id="rId2"/>
              </a:rPr>
              <a:t>http://www.emc.com/leadership/digital-universe/</a:t>
            </a:r>
            <a:r>
              <a:rPr lang="en-US" dirty="0" smtClean="0">
                <a:hlinkClick r:id="rId2"/>
              </a:rPr>
              <a:t>index.htm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4981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– Increased Data Connectivity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data we’re producing has fundamentally changed from</a:t>
            </a:r>
          </a:p>
          <a:p>
            <a:pPr lvl="1"/>
            <a:r>
              <a:rPr lang="en-US" dirty="0" smtClean="0"/>
              <a:t>Isolated </a:t>
            </a:r>
            <a:r>
              <a:rPr lang="en-US" b="1" dirty="0" smtClean="0"/>
              <a:t>Text</a:t>
            </a:r>
            <a:r>
              <a:rPr lang="en-US" dirty="0" smtClean="0"/>
              <a:t> Documents (early 1990s)</a:t>
            </a:r>
          </a:p>
          <a:p>
            <a:pPr lvl="1"/>
            <a:r>
              <a:rPr lang="en-US" dirty="0" smtClean="0"/>
              <a:t>… to html pages with </a:t>
            </a:r>
            <a:r>
              <a:rPr lang="en-US" b="1" dirty="0" smtClean="0"/>
              <a:t>links</a:t>
            </a:r>
            <a:r>
              <a:rPr lang="en-US" dirty="0" smtClean="0"/>
              <a:t> (early web)</a:t>
            </a:r>
          </a:p>
          <a:p>
            <a:pPr lvl="1"/>
            <a:r>
              <a:rPr lang="en-US" dirty="0" smtClean="0"/>
              <a:t>… to </a:t>
            </a:r>
            <a:r>
              <a:rPr lang="en-US" b="1" dirty="0" smtClean="0"/>
              <a:t>blogs</a:t>
            </a:r>
            <a:r>
              <a:rPr lang="en-US" dirty="0" smtClean="0"/>
              <a:t> with ping back, RSS feeds(web 2.0)</a:t>
            </a:r>
          </a:p>
          <a:p>
            <a:pPr lvl="1"/>
            <a:r>
              <a:rPr lang="en-US" dirty="0" smtClean="0"/>
              <a:t>… to </a:t>
            </a:r>
            <a:r>
              <a:rPr lang="en-US" b="1" dirty="0" smtClean="0"/>
              <a:t>social networks </a:t>
            </a:r>
            <a:r>
              <a:rPr lang="en-US" dirty="0" smtClean="0"/>
              <a:t>(… add links between people)</a:t>
            </a:r>
          </a:p>
          <a:p>
            <a:pPr lvl="1"/>
            <a:r>
              <a:rPr lang="en-US" dirty="0" smtClean="0"/>
              <a:t>… to massive </a:t>
            </a:r>
            <a:r>
              <a:rPr lang="en-US" b="1" dirty="0" smtClean="0"/>
              <a:t>linked open data </a:t>
            </a:r>
            <a:r>
              <a:rPr lang="en-US" dirty="0" smtClean="0"/>
              <a:t>sets (web 3.0… one of them anyway)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8975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Dealing with data size Trends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Two options when dealing with these trends:</a:t>
            </a:r>
          </a:p>
          <a:p>
            <a:r>
              <a:rPr lang="en-GB" dirty="0" smtClean="0"/>
              <a:t>Build </a:t>
            </a:r>
            <a:r>
              <a:rPr lang="en-GB" b="1" dirty="0" smtClean="0"/>
              <a:t>Bigger</a:t>
            </a:r>
            <a:r>
              <a:rPr lang="en-GB" dirty="0" smtClean="0"/>
              <a:t> Database machines</a:t>
            </a:r>
          </a:p>
          <a:p>
            <a:pPr lvl="1"/>
            <a:r>
              <a:rPr lang="en-GB" dirty="0" smtClean="0"/>
              <a:t>This can be </a:t>
            </a:r>
            <a:r>
              <a:rPr lang="en-GB" b="1" dirty="0" smtClean="0"/>
              <a:t>expensive</a:t>
            </a:r>
          </a:p>
          <a:p>
            <a:pPr lvl="1"/>
            <a:r>
              <a:rPr lang="en-GB" b="1" dirty="0" smtClean="0"/>
              <a:t>Fundamental limits</a:t>
            </a:r>
            <a:r>
              <a:rPr lang="en-GB" dirty="0" smtClean="0"/>
              <a:t> to machine size</a:t>
            </a:r>
          </a:p>
          <a:p>
            <a:r>
              <a:rPr lang="en-GB" dirty="0" smtClean="0"/>
              <a:t>Build </a:t>
            </a:r>
            <a:r>
              <a:rPr lang="en-GB" b="1" dirty="0"/>
              <a:t>C</a:t>
            </a:r>
            <a:r>
              <a:rPr lang="en-GB" b="1" dirty="0" smtClean="0"/>
              <a:t>lusters</a:t>
            </a:r>
            <a:r>
              <a:rPr lang="en-GB" dirty="0" smtClean="0"/>
              <a:t> of smaller machines</a:t>
            </a:r>
          </a:p>
          <a:p>
            <a:pPr lvl="1"/>
            <a:r>
              <a:rPr lang="en-GB" dirty="0" smtClean="0"/>
              <a:t>Lots of </a:t>
            </a:r>
            <a:r>
              <a:rPr lang="en-GB" b="1" dirty="0" smtClean="0"/>
              <a:t>small machines</a:t>
            </a:r>
            <a:r>
              <a:rPr lang="en-GB" dirty="0" smtClean="0"/>
              <a:t> </a:t>
            </a:r>
            <a:r>
              <a:rPr lang="en-GB" i="1" dirty="0" smtClean="0"/>
              <a:t>(commodity machines)</a:t>
            </a:r>
            <a:endParaRPr lang="en-GB" b="1" dirty="0" smtClean="0"/>
          </a:p>
          <a:p>
            <a:pPr lvl="1"/>
            <a:r>
              <a:rPr lang="en-GB" dirty="0" smtClean="0"/>
              <a:t>Each machine is cheap, potentially unreliable</a:t>
            </a:r>
          </a:p>
          <a:p>
            <a:pPr lvl="1"/>
            <a:r>
              <a:rPr lang="en-GB" dirty="0" smtClean="0"/>
              <a:t>Needs a DBMS which </a:t>
            </a:r>
            <a:r>
              <a:rPr lang="en-GB" b="1" dirty="0" smtClean="0"/>
              <a:t>understands clusters</a:t>
            </a:r>
            <a:endParaRPr lang="en-GB" b="1" dirty="0"/>
          </a:p>
        </p:txBody>
      </p:sp>
      <p:sp>
        <p:nvSpPr>
          <p:cNvPr id="4" name="Can 3"/>
          <p:cNvSpPr/>
          <p:nvPr/>
        </p:nvSpPr>
        <p:spPr bwMode="auto">
          <a:xfrm>
            <a:off x="6848928" y="1159217"/>
            <a:ext cx="1844071" cy="2276929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848928" y="4042119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Can 6"/>
          <p:cNvSpPr/>
          <p:nvPr/>
        </p:nvSpPr>
        <p:spPr bwMode="auto">
          <a:xfrm>
            <a:off x="7342314" y="4042119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Can 7"/>
          <p:cNvSpPr/>
          <p:nvPr/>
        </p:nvSpPr>
        <p:spPr bwMode="auto">
          <a:xfrm>
            <a:off x="7835900" y="4042119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8352012" y="4042119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6848928" y="4615545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Can 10"/>
          <p:cNvSpPr/>
          <p:nvPr/>
        </p:nvSpPr>
        <p:spPr bwMode="auto">
          <a:xfrm>
            <a:off x="7342314" y="4615545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Can 11"/>
          <p:cNvSpPr/>
          <p:nvPr/>
        </p:nvSpPr>
        <p:spPr bwMode="auto">
          <a:xfrm>
            <a:off x="7835900" y="4615545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8352012" y="4615545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Can 13"/>
          <p:cNvSpPr/>
          <p:nvPr/>
        </p:nvSpPr>
        <p:spPr bwMode="auto">
          <a:xfrm>
            <a:off x="6848928" y="5174233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Can 14"/>
          <p:cNvSpPr/>
          <p:nvPr/>
        </p:nvSpPr>
        <p:spPr bwMode="auto">
          <a:xfrm>
            <a:off x="7342314" y="5174233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7835900" y="5174233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8352012" y="5174233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431643" y="3791858"/>
            <a:ext cx="2621643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Can 19"/>
          <p:cNvSpPr/>
          <p:nvPr/>
        </p:nvSpPr>
        <p:spPr bwMode="auto">
          <a:xfrm>
            <a:off x="6848929" y="5740062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Can 20"/>
          <p:cNvSpPr/>
          <p:nvPr/>
        </p:nvSpPr>
        <p:spPr bwMode="auto">
          <a:xfrm>
            <a:off x="7342315" y="5740062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7835901" y="5740062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Can 22"/>
          <p:cNvSpPr/>
          <p:nvPr/>
        </p:nvSpPr>
        <p:spPr bwMode="auto">
          <a:xfrm>
            <a:off x="8352013" y="5740062"/>
            <a:ext cx="340986" cy="421026"/>
          </a:xfrm>
          <a:prstGeom prst="can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572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Relational Databases suck…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RDBMS have </a:t>
            </a:r>
            <a:r>
              <a:rPr lang="en-GB" b="1" dirty="0"/>
              <a:t>fundamental </a:t>
            </a:r>
            <a:r>
              <a:rPr lang="en-GB" b="1" dirty="0" smtClean="0"/>
              <a:t>issues</a:t>
            </a:r>
          </a:p>
          <a:p>
            <a:r>
              <a:rPr lang="en-GB" dirty="0" smtClean="0"/>
              <a:t>In dealing with (horizontal) scale</a:t>
            </a:r>
          </a:p>
          <a:p>
            <a:pPr lvl="1"/>
            <a:r>
              <a:rPr lang="en-GB" dirty="0" smtClean="0"/>
              <a:t>Designed to work on </a:t>
            </a:r>
            <a:r>
              <a:rPr lang="en-GB" b="1" dirty="0" smtClean="0"/>
              <a:t>single, large machines</a:t>
            </a:r>
          </a:p>
          <a:p>
            <a:pPr lvl="1"/>
            <a:r>
              <a:rPr lang="en-GB" dirty="0" smtClean="0"/>
              <a:t>Difficult to </a:t>
            </a:r>
            <a:r>
              <a:rPr lang="en-GB" b="1" dirty="0" smtClean="0"/>
              <a:t>distribute </a:t>
            </a:r>
            <a:r>
              <a:rPr lang="en-GB" dirty="0" smtClean="0"/>
              <a:t>effectively</a:t>
            </a:r>
          </a:p>
          <a:p>
            <a:r>
              <a:rPr lang="en-GB" dirty="0" smtClean="0"/>
              <a:t>More subtle: </a:t>
            </a:r>
            <a:r>
              <a:rPr lang="en-GB" b="1" dirty="0" smtClean="0"/>
              <a:t>An Impedance Mismatch</a:t>
            </a:r>
          </a:p>
          <a:p>
            <a:pPr lvl="1"/>
            <a:r>
              <a:rPr lang="en-GB" dirty="0" smtClean="0"/>
              <a:t>We create logical structures in memory</a:t>
            </a:r>
          </a:p>
          <a:p>
            <a:pPr marL="630000" lvl="2" indent="0">
              <a:buNone/>
            </a:pPr>
            <a:r>
              <a:rPr lang="en-GB" i="1" dirty="0" smtClean="0"/>
              <a:t>and then rip them apart to stick it in an RDBMS</a:t>
            </a:r>
          </a:p>
          <a:p>
            <a:pPr lvl="1"/>
            <a:r>
              <a:rPr lang="en-GB" dirty="0" smtClean="0"/>
              <a:t>The RDBMS </a:t>
            </a:r>
            <a:r>
              <a:rPr lang="en-GB" b="1" dirty="0" smtClean="0"/>
              <a:t>data model </a:t>
            </a:r>
            <a:r>
              <a:rPr lang="en-GB" dirty="0" smtClean="0"/>
              <a:t>often </a:t>
            </a:r>
            <a:r>
              <a:rPr lang="en-GB" b="1" dirty="0" smtClean="0"/>
              <a:t>disjoint </a:t>
            </a:r>
            <a:r>
              <a:rPr lang="en-GB" dirty="0"/>
              <a:t>from its intended </a:t>
            </a:r>
            <a:r>
              <a:rPr lang="en-GB" dirty="0" smtClean="0"/>
              <a:t>use</a:t>
            </a:r>
          </a:p>
          <a:p>
            <a:pPr marL="630000" lvl="2" indent="0">
              <a:buNone/>
            </a:pPr>
            <a:r>
              <a:rPr lang="en-GB" i="1" dirty="0" smtClean="0"/>
              <a:t>(Normalisation sucks sometimes)</a:t>
            </a:r>
            <a:endParaRPr lang="en-GB" i="1" dirty="0"/>
          </a:p>
          <a:p>
            <a:pPr lvl="1"/>
            <a:r>
              <a:rPr lang="en-GB" dirty="0"/>
              <a:t>Uncomfortable to program with (joins and ORM etc.)</a:t>
            </a:r>
          </a:p>
          <a:p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7176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NoSQL</a:t>
            </a:r>
            <a:r>
              <a:rPr lang="en-GB" dirty="0" smtClean="0"/>
              <a:t> – A movement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NoSQL</a:t>
            </a:r>
            <a:r>
              <a:rPr lang="en-GB" dirty="0" smtClean="0"/>
              <a:t> came to address </a:t>
            </a:r>
          </a:p>
          <a:p>
            <a:pPr lvl="1"/>
            <a:r>
              <a:rPr lang="en-GB" dirty="0" smtClean="0"/>
              <a:t>“</a:t>
            </a:r>
            <a:r>
              <a:rPr lang="en-GB" b="1" dirty="0" smtClean="0"/>
              <a:t>web-scale</a:t>
            </a:r>
            <a:r>
              <a:rPr lang="en-GB" dirty="0" smtClean="0"/>
              <a:t> problems”</a:t>
            </a:r>
          </a:p>
          <a:p>
            <a:pPr lvl="1"/>
            <a:r>
              <a:rPr lang="en-GB" dirty="0" smtClean="0"/>
              <a:t>… </a:t>
            </a:r>
            <a:r>
              <a:rPr lang="en-GB" b="1" dirty="0" smtClean="0"/>
              <a:t>impedance mismatch </a:t>
            </a:r>
            <a:r>
              <a:rPr lang="en-GB" dirty="0" smtClean="0"/>
              <a:t>on the way</a:t>
            </a:r>
          </a:p>
          <a:p>
            <a:r>
              <a:rPr lang="en-GB" dirty="0" smtClean="0"/>
              <a:t>Key attributes include:</a:t>
            </a:r>
          </a:p>
          <a:p>
            <a:pPr lvl="1"/>
            <a:r>
              <a:rPr lang="en-GB" b="1" dirty="0" smtClean="0"/>
              <a:t>Non-Relational </a:t>
            </a:r>
            <a:r>
              <a:rPr lang="en-GB" i="1" dirty="0" smtClean="0"/>
              <a:t>(Though they can be, but aren’t good at it)</a:t>
            </a:r>
            <a:endParaRPr lang="en-GB" b="1" dirty="0" smtClean="0"/>
          </a:p>
          <a:p>
            <a:pPr lvl="1"/>
            <a:r>
              <a:rPr lang="en-US" b="1" dirty="0"/>
              <a:t>Schema </a:t>
            </a:r>
            <a:r>
              <a:rPr lang="en-US" b="1" dirty="0" smtClean="0"/>
              <a:t>Free </a:t>
            </a:r>
            <a:r>
              <a:rPr lang="en-US" i="1" dirty="0" smtClean="0"/>
              <a:t>(Except the implicit schema, application side)</a:t>
            </a:r>
            <a:endParaRPr lang="en-US" i="1" dirty="0"/>
          </a:p>
          <a:p>
            <a:pPr lvl="1"/>
            <a:r>
              <a:rPr lang="en-US" dirty="0"/>
              <a:t>Inherently </a:t>
            </a:r>
            <a:r>
              <a:rPr lang="en-US" b="1" dirty="0" smtClean="0"/>
              <a:t>Distributed </a:t>
            </a:r>
            <a:r>
              <a:rPr lang="en-US" i="1" dirty="0" smtClean="0"/>
              <a:t>(In different ways, Some more so than others)</a:t>
            </a:r>
            <a:endParaRPr lang="en-US" i="1" dirty="0"/>
          </a:p>
          <a:p>
            <a:pPr lvl="1"/>
            <a:r>
              <a:rPr lang="en-US" b="1" dirty="0"/>
              <a:t>Open </a:t>
            </a:r>
            <a:r>
              <a:rPr lang="en-US" b="1" dirty="0" smtClean="0"/>
              <a:t>Source </a:t>
            </a:r>
            <a:r>
              <a:rPr lang="en-US" i="1" dirty="0" smtClean="0"/>
              <a:t>(mostly… e.g. Oracle’s </a:t>
            </a:r>
            <a:r>
              <a:rPr lang="en-US" i="1" dirty="0" err="1" smtClean="0"/>
              <a:t>NoSQL</a:t>
            </a:r>
            <a:r>
              <a:rPr lang="en-US" i="1" dirty="0" smtClean="0"/>
              <a:t>)</a:t>
            </a:r>
            <a:endParaRPr lang="en-US" i="1" dirty="0"/>
          </a:p>
          <a:p>
            <a:endParaRPr lang="en-GB" dirty="0" smtClean="0"/>
          </a:p>
          <a:p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8426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</a:t>
            </a:r>
            <a:r>
              <a:rPr lang="en-US" dirty="0" err="1" smtClean="0"/>
              <a:t>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Quite hard to define a movement based around a </a:t>
            </a:r>
            <a:r>
              <a:rPr lang="en-US" b="1" dirty="0" smtClean="0"/>
              <a:t>negative</a:t>
            </a:r>
          </a:p>
          <a:p>
            <a:pPr lvl="1"/>
            <a:r>
              <a:rPr lang="en-US" dirty="0" smtClean="0"/>
              <a:t>Is a CSV file </a:t>
            </a:r>
            <a:r>
              <a:rPr lang="en-US" dirty="0" err="1" smtClean="0"/>
              <a:t>NoSQL</a:t>
            </a:r>
            <a:r>
              <a:rPr lang="en-US" dirty="0" smtClean="0"/>
              <a:t>? </a:t>
            </a:r>
          </a:p>
          <a:p>
            <a:pPr marL="630000" lvl="2" indent="0">
              <a:buNone/>
            </a:pPr>
            <a:r>
              <a:rPr lang="en-US" i="1" dirty="0" smtClean="0"/>
              <a:t>(How about a turnip?)</a:t>
            </a:r>
            <a:endParaRPr lang="en-US" dirty="0" smtClean="0"/>
          </a:p>
          <a:p>
            <a:pPr lvl="1"/>
            <a:r>
              <a:rPr lang="en-US" dirty="0" smtClean="0"/>
              <a:t>How about a non-relational database from the 80s/90s</a:t>
            </a:r>
          </a:p>
          <a:p>
            <a:pPr marL="630000" lvl="2" indent="0">
              <a:buNone/>
            </a:pPr>
            <a:r>
              <a:rPr lang="en-US" i="1" dirty="0" smtClean="0"/>
              <a:t>(MUMPS, CLOB, XMLDB etc.)</a:t>
            </a:r>
          </a:p>
          <a:p>
            <a:r>
              <a:rPr lang="en-US" dirty="0" err="1" smtClean="0"/>
              <a:t>NoSQL</a:t>
            </a:r>
            <a:r>
              <a:rPr lang="en-US" dirty="0" smtClean="0"/>
              <a:t> is not definable strictly</a:t>
            </a:r>
          </a:p>
          <a:p>
            <a:pPr lvl="1"/>
            <a:r>
              <a:rPr lang="en-US" dirty="0" smtClean="0"/>
              <a:t>…but many folks have </a:t>
            </a:r>
            <a:r>
              <a:rPr lang="en-US" b="1" dirty="0" smtClean="0"/>
              <a:t>certainly tried</a:t>
            </a:r>
            <a:r>
              <a:rPr lang="en-US" dirty="0" smtClean="0"/>
              <a:t>!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2851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NoSQL</a:t>
            </a:r>
            <a:r>
              <a:rPr lang="en-US" dirty="0" smtClean="0"/>
              <a:t>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2993750"/>
            <a:ext cx="8496000" cy="2070375"/>
          </a:xfrm>
        </p:spPr>
        <p:txBody>
          <a:bodyPr/>
          <a:lstStyle/>
          <a:p>
            <a:pPr marL="90000" indent="0">
              <a:buNone/>
            </a:pPr>
            <a:r>
              <a:rPr lang="en-US" i="1" dirty="0" smtClean="0"/>
              <a:t>“Next Generation Databases mostly addressing some of the points: being </a:t>
            </a:r>
            <a:r>
              <a:rPr lang="en-US" b="1" i="1" dirty="0" smtClean="0"/>
              <a:t>non-relational, distributed, open-source</a:t>
            </a:r>
            <a:r>
              <a:rPr lang="en-US" i="1" dirty="0" smtClean="0"/>
              <a:t> and </a:t>
            </a:r>
            <a:r>
              <a:rPr lang="en-US" b="1" i="1" dirty="0" smtClean="0"/>
              <a:t>horizontally scalable</a:t>
            </a:r>
            <a:r>
              <a:rPr lang="en-US" i="1" dirty="0" smtClean="0"/>
              <a:t>.”</a:t>
            </a:r>
          </a:p>
          <a:p>
            <a:pPr marL="9000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- </a:t>
            </a:r>
            <a:r>
              <a:rPr lang="en-US" b="1" dirty="0"/>
              <a:t>Stefan </a:t>
            </a:r>
            <a:r>
              <a:rPr lang="en-US" b="1" dirty="0" err="1" smtClean="0"/>
              <a:t>Edlich</a:t>
            </a:r>
            <a:r>
              <a:rPr lang="en-US" b="1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nosql-database.org</a:t>
            </a:r>
            <a:r>
              <a:rPr lang="en-US" i="1" dirty="0" smtClean="0"/>
              <a:t>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2623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NoSQL</a:t>
            </a:r>
            <a:r>
              <a:rPr lang="en-US" dirty="0" smtClean="0"/>
              <a:t>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2993750"/>
            <a:ext cx="8496000" cy="2070375"/>
          </a:xfrm>
        </p:spPr>
        <p:txBody>
          <a:bodyPr/>
          <a:lstStyle/>
          <a:p>
            <a:pPr marL="90000" indent="0">
              <a:buNone/>
            </a:pPr>
            <a:r>
              <a:rPr lang="en-GB" i="1" dirty="0"/>
              <a:t>"</a:t>
            </a:r>
            <a:r>
              <a:rPr lang="en-GB" i="1" dirty="0" err="1"/>
              <a:t>NoSQL</a:t>
            </a:r>
            <a:r>
              <a:rPr lang="en-GB" i="1" dirty="0"/>
              <a:t>: a </a:t>
            </a:r>
            <a:r>
              <a:rPr lang="en-GB" b="1" i="1" dirty="0"/>
              <a:t>broad class </a:t>
            </a:r>
            <a:r>
              <a:rPr lang="en-GB" i="1" dirty="0"/>
              <a:t>of data management systems where the data is partitioned </a:t>
            </a:r>
            <a:r>
              <a:rPr lang="en-GB" b="1" i="1" dirty="0"/>
              <a:t>across a set of servers</a:t>
            </a:r>
            <a:r>
              <a:rPr lang="en-GB" i="1" dirty="0"/>
              <a:t>, where no server </a:t>
            </a:r>
            <a:r>
              <a:rPr lang="en-GB" b="1" i="1" dirty="0"/>
              <a:t>plays a privileged role</a:t>
            </a:r>
            <a:r>
              <a:rPr lang="en-GB" i="1" dirty="0"/>
              <a:t>."</a:t>
            </a:r>
            <a:r>
              <a:rPr lang="en-US" i="1" dirty="0"/>
              <a:t>	</a:t>
            </a:r>
            <a:endParaRPr lang="en-US" i="1" dirty="0" smtClean="0"/>
          </a:p>
          <a:p>
            <a:pPr marL="9000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- </a:t>
            </a:r>
            <a:r>
              <a:rPr lang="en-GB" b="1" dirty="0" err="1" smtClean="0"/>
              <a:t>Emin</a:t>
            </a:r>
            <a:r>
              <a:rPr lang="en-GB" b="1" dirty="0" smtClean="0"/>
              <a:t> </a:t>
            </a:r>
            <a:r>
              <a:rPr lang="en-GB" b="1" dirty="0" err="1"/>
              <a:t>Gün</a:t>
            </a:r>
            <a:r>
              <a:rPr lang="en-GB" b="1" dirty="0"/>
              <a:t> </a:t>
            </a:r>
            <a:r>
              <a:rPr lang="en-GB" b="1" dirty="0" err="1" smtClean="0"/>
              <a:t>Sirer</a:t>
            </a:r>
            <a:r>
              <a:rPr lang="en-GB" b="1" dirty="0"/>
              <a:t> </a:t>
            </a:r>
            <a:r>
              <a:rPr lang="en-US" i="1" dirty="0" smtClean="0"/>
              <a:t>(hackingdistributed.com)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5065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NoSQL</a:t>
            </a:r>
            <a:r>
              <a:rPr lang="en-US" dirty="0" smtClean="0"/>
              <a:t>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2885937"/>
            <a:ext cx="8496000" cy="2387875"/>
          </a:xfrm>
        </p:spPr>
        <p:txBody>
          <a:bodyPr/>
          <a:lstStyle/>
          <a:p>
            <a:pPr marL="90000" indent="0">
              <a:buNone/>
            </a:pPr>
            <a:r>
              <a:rPr lang="en-US" i="1" dirty="0"/>
              <a:t>“</a:t>
            </a:r>
            <a:r>
              <a:rPr lang="en-US" i="1" dirty="0" smtClean="0"/>
              <a:t>[To </a:t>
            </a:r>
            <a:r>
              <a:rPr lang="en-US" i="1" dirty="0" err="1" smtClean="0"/>
              <a:t>organise</a:t>
            </a:r>
            <a:r>
              <a:rPr lang="en-US" i="1" dirty="0" smtClean="0"/>
              <a:t> a </a:t>
            </a:r>
            <a:r>
              <a:rPr lang="en-US" i="1" dirty="0" err="1" smtClean="0"/>
              <a:t>meetup</a:t>
            </a:r>
            <a:r>
              <a:rPr lang="en-US" i="1" dirty="0" smtClean="0"/>
              <a:t> in the late 2000s]… </a:t>
            </a:r>
            <a:r>
              <a:rPr lang="en-US" b="1" i="1" dirty="0"/>
              <a:t>you need a twitter #</a:t>
            </a:r>
            <a:r>
              <a:rPr lang="en-US" b="1" i="1" dirty="0" err="1"/>
              <a:t>hashtag</a:t>
            </a:r>
            <a:r>
              <a:rPr lang="en-US" i="1" dirty="0"/>
              <a:t>…That’s all </a:t>
            </a:r>
            <a:r>
              <a:rPr lang="en-US" b="1" i="1" dirty="0"/>
              <a:t>#</a:t>
            </a:r>
            <a:r>
              <a:rPr lang="en-US" b="1" i="1" dirty="0" err="1"/>
              <a:t>nosql</a:t>
            </a:r>
            <a:r>
              <a:rPr lang="en-US" i="1" dirty="0"/>
              <a:t> was ever meant to be, </a:t>
            </a:r>
            <a:r>
              <a:rPr lang="en-US" b="1" i="1" dirty="0"/>
              <a:t>a twitter </a:t>
            </a:r>
            <a:r>
              <a:rPr lang="en-US" b="1" i="1" dirty="0" err="1"/>
              <a:t>hashtag</a:t>
            </a:r>
            <a:r>
              <a:rPr lang="en-US" b="1" i="1" dirty="0"/>
              <a:t> </a:t>
            </a:r>
            <a:r>
              <a:rPr lang="en-US" i="1" dirty="0"/>
              <a:t>to </a:t>
            </a:r>
            <a:r>
              <a:rPr lang="en-US" i="1" dirty="0" err="1"/>
              <a:t>organise</a:t>
            </a:r>
            <a:r>
              <a:rPr lang="en-US" i="1" dirty="0"/>
              <a:t> a single </a:t>
            </a:r>
            <a:r>
              <a:rPr lang="en-US" i="1" dirty="0" err="1"/>
              <a:t>meetup</a:t>
            </a:r>
            <a:r>
              <a:rPr lang="en-US" b="1" i="1" dirty="0"/>
              <a:t> </a:t>
            </a:r>
            <a:r>
              <a:rPr lang="en-US" i="1" dirty="0"/>
              <a:t>at one point in time”</a:t>
            </a:r>
          </a:p>
          <a:p>
            <a:pPr marL="90000" indent="0">
              <a:buNone/>
            </a:pPr>
            <a:r>
              <a:rPr lang="en-US" i="1" dirty="0"/>
              <a:t>	</a:t>
            </a:r>
            <a:r>
              <a:rPr lang="en-US" b="1" dirty="0"/>
              <a:t>- Martin Fowler </a:t>
            </a:r>
            <a:r>
              <a:rPr lang="en-US" i="1" dirty="0" smtClean="0"/>
              <a:t>(</a:t>
            </a:r>
            <a:r>
              <a:rPr lang="en-US" i="1" dirty="0" err="1"/>
              <a:t>g</a:t>
            </a:r>
            <a:r>
              <a:rPr lang="en-US" i="1" dirty="0" err="1" smtClean="0"/>
              <a:t>oto</a:t>
            </a:r>
            <a:r>
              <a:rPr lang="en-US" i="1" dirty="0"/>
              <a:t>;</a:t>
            </a:r>
            <a:r>
              <a:rPr lang="en-US" i="1" dirty="0" smtClean="0"/>
              <a:t> </a:t>
            </a:r>
            <a:r>
              <a:rPr lang="en-US" i="1" dirty="0"/>
              <a:t>2012</a:t>
            </a:r>
            <a:r>
              <a:rPr lang="en-US" i="1" dirty="0" smtClean="0"/>
              <a:t>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4681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NoSQL</a:t>
            </a:r>
            <a:r>
              <a:rPr lang="en-US" dirty="0" smtClean="0"/>
              <a:t> Databases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types. </a:t>
            </a:r>
            <a:br>
              <a:rPr lang="en-US" dirty="0" smtClean="0"/>
            </a:br>
            <a:r>
              <a:rPr lang="en-US" dirty="0" smtClean="0"/>
              <a:t>what they are for.</a:t>
            </a:r>
            <a:br>
              <a:rPr lang="en-US" dirty="0" smtClean="0"/>
            </a:br>
            <a:r>
              <a:rPr lang="en-US" dirty="0" smtClean="0"/>
              <a:t>how to use them.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6633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“…</a:t>
            </a:r>
            <a:r>
              <a:rPr lang="en-US" dirty="0"/>
              <a:t>so, you have some data</a:t>
            </a:r>
            <a:r>
              <a:rPr lang="en-US" dirty="0" smtClean="0"/>
              <a:t>…”</a:t>
            </a:r>
          </a:p>
          <a:p>
            <a:pPr lvl="1"/>
            <a:r>
              <a:rPr lang="en-US" dirty="0" smtClean="0"/>
              <a:t>RDBMS: power + problems</a:t>
            </a:r>
          </a:p>
          <a:p>
            <a:pPr lvl="1"/>
            <a:r>
              <a:rPr lang="en-US" dirty="0" smtClean="0"/>
              <a:t>Some motivations for change…</a:t>
            </a:r>
          </a:p>
          <a:p>
            <a:pPr lvl="1"/>
            <a:r>
              <a:rPr lang="en-US" dirty="0" err="1" smtClean="0"/>
              <a:t>NoSQL</a:t>
            </a:r>
            <a:r>
              <a:rPr lang="en-US" dirty="0" smtClean="0"/>
              <a:t>: a definition</a:t>
            </a:r>
          </a:p>
          <a:p>
            <a:r>
              <a:rPr lang="en-US" dirty="0" err="1" smtClean="0"/>
              <a:t>NoSQL</a:t>
            </a:r>
            <a:r>
              <a:rPr lang="en-US" dirty="0" smtClean="0"/>
              <a:t> </a:t>
            </a:r>
            <a:r>
              <a:rPr lang="en-US" dirty="0"/>
              <a:t>Databases</a:t>
            </a:r>
          </a:p>
          <a:p>
            <a:pPr lvl="1"/>
            <a:r>
              <a:rPr lang="en-US" dirty="0" smtClean="0"/>
              <a:t>Key-Value; Column; Document</a:t>
            </a:r>
            <a:r>
              <a:rPr lang="en-US" dirty="0"/>
              <a:t>;</a:t>
            </a:r>
            <a:r>
              <a:rPr lang="en-US" dirty="0" smtClean="0"/>
              <a:t> Graph etc.</a:t>
            </a:r>
          </a:p>
          <a:p>
            <a:r>
              <a:rPr lang="en-US" dirty="0" smtClean="0"/>
              <a:t>More Generally</a:t>
            </a:r>
          </a:p>
          <a:p>
            <a:pPr lvl="1"/>
            <a:r>
              <a:rPr lang="en-US" dirty="0" smtClean="0"/>
              <a:t>ACID, CAP, BASE, Eventual Consistency 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NoSQL Varieties</a:t>
            </a:r>
          </a:p>
        </p:txBody>
      </p:sp>
      <p:pic>
        <p:nvPicPr>
          <p:cNvPr id="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29849" y="2200563"/>
            <a:ext cx="1110517" cy="1190124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640366" y="1859782"/>
            <a:ext cx="2112840" cy="681561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mongoD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44698" y="1472528"/>
            <a:ext cx="2577028" cy="106881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couchdb.apache.org/image/couc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428997" y="1968815"/>
            <a:ext cx="1223827" cy="1376806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2411" y="4158099"/>
            <a:ext cx="2264229" cy="5596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143" y="4717796"/>
            <a:ext cx="2621643" cy="6204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9786" y="5580251"/>
            <a:ext cx="2794000" cy="5588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70346" y="4053434"/>
            <a:ext cx="2717301" cy="66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05626" y="5275451"/>
            <a:ext cx="18161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49005" y="2795625"/>
            <a:ext cx="1143000" cy="10541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34186" y="3370699"/>
            <a:ext cx="1143000" cy="787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19826" y="2541625"/>
            <a:ext cx="2501900" cy="50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826" y="2541625"/>
            <a:ext cx="2501900" cy="50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NoSQL Varieties</a:t>
            </a:r>
          </a:p>
        </p:txBody>
      </p:sp>
      <p:pic>
        <p:nvPicPr>
          <p:cNvPr id="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29849" y="2200563"/>
            <a:ext cx="1110517" cy="1190124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d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640366" y="1859782"/>
            <a:ext cx="2112840" cy="681561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mongoD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44698" y="1472528"/>
            <a:ext cx="2577028" cy="1068815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couchdb.apache.org/image/couch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428997" y="1968815"/>
            <a:ext cx="1223827" cy="1376806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2411" y="4158099"/>
            <a:ext cx="2264229" cy="5596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143" y="4717796"/>
            <a:ext cx="2621643" cy="6204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99786" y="5580251"/>
            <a:ext cx="2794000" cy="5588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70346" y="4053434"/>
            <a:ext cx="2717301" cy="66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05626" y="5275451"/>
            <a:ext cx="18161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49005" y="2795625"/>
            <a:ext cx="1143000" cy="10541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34186" y="3370699"/>
            <a:ext cx="1143000" cy="7874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 bwMode="auto">
          <a:xfrm>
            <a:off x="75144" y="1472528"/>
            <a:ext cx="8910102" cy="5210387"/>
          </a:xfrm>
          <a:prstGeom prst="rect">
            <a:avLst/>
          </a:prstGeom>
          <a:solidFill>
            <a:schemeClr val="bg1">
              <a:alpha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94956" y="1554994"/>
            <a:ext cx="4166210" cy="2589679"/>
          </a:xfrm>
          <a:custGeom>
            <a:avLst/>
            <a:gdLst>
              <a:gd name="connsiteX0" fmla="*/ 4118732 w 4166210"/>
              <a:gd name="connsiteY0" fmla="*/ 0 h 2589679"/>
              <a:gd name="connsiteX1" fmla="*/ 4047515 w 4166210"/>
              <a:gd name="connsiteY1" fmla="*/ 830913 h 2589679"/>
              <a:gd name="connsiteX2" fmla="*/ 3406559 w 4166210"/>
              <a:gd name="connsiteY2" fmla="*/ 2338427 h 2589679"/>
              <a:gd name="connsiteX3" fmla="*/ 118696 w 4166210"/>
              <a:gd name="connsiteY3" fmla="*/ 2338427 h 2589679"/>
              <a:gd name="connsiteX4" fmla="*/ 0 w 4166210"/>
              <a:gd name="connsiteY4" fmla="*/ 2338427 h 2589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6210" h="2589679">
                <a:moveTo>
                  <a:pt x="4118732" y="0"/>
                </a:moveTo>
                <a:cubicBezTo>
                  <a:pt x="4142471" y="220587"/>
                  <a:pt x="4166210" y="441175"/>
                  <a:pt x="4047515" y="830913"/>
                </a:cubicBezTo>
                <a:cubicBezTo>
                  <a:pt x="3928820" y="1220651"/>
                  <a:pt x="4061362" y="2087175"/>
                  <a:pt x="3406559" y="2338427"/>
                </a:cubicBezTo>
                <a:cubicBezTo>
                  <a:pt x="2751756" y="2589679"/>
                  <a:pt x="118696" y="2338427"/>
                  <a:pt x="118696" y="2338427"/>
                </a:cubicBezTo>
                <a:lnTo>
                  <a:pt x="0" y="2338427"/>
                </a:lnTo>
              </a:path>
            </a:pathLst>
          </a:custGeom>
          <a:noFill/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3691428" y="3798460"/>
            <a:ext cx="769542" cy="2943806"/>
          </a:xfrm>
          <a:custGeom>
            <a:avLst/>
            <a:gdLst>
              <a:gd name="connsiteX0" fmla="*/ 0 w 769542"/>
              <a:gd name="connsiteY0" fmla="*/ 0 h 2943806"/>
              <a:gd name="connsiteX1" fmla="*/ 640956 w 769542"/>
              <a:gd name="connsiteY1" fmla="*/ 783432 h 2943806"/>
              <a:gd name="connsiteX2" fmla="*/ 735912 w 769542"/>
              <a:gd name="connsiteY2" fmla="*/ 2065412 h 2943806"/>
              <a:gd name="connsiteX3" fmla="*/ 439173 w 769542"/>
              <a:gd name="connsiteY3" fmla="*/ 2943806 h 294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9542" h="2943806">
                <a:moveTo>
                  <a:pt x="0" y="0"/>
                </a:moveTo>
                <a:cubicBezTo>
                  <a:pt x="259152" y="219598"/>
                  <a:pt x="518304" y="439197"/>
                  <a:pt x="640956" y="783432"/>
                </a:cubicBezTo>
                <a:cubicBezTo>
                  <a:pt x="763608" y="1127667"/>
                  <a:pt x="769542" y="1705350"/>
                  <a:pt x="735912" y="2065412"/>
                </a:cubicBezTo>
                <a:cubicBezTo>
                  <a:pt x="702282" y="2425474"/>
                  <a:pt x="439173" y="2943806"/>
                  <a:pt x="439173" y="2943806"/>
                </a:cubicBezTo>
              </a:path>
            </a:pathLst>
          </a:custGeom>
          <a:noFill/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3691428" y="3086248"/>
            <a:ext cx="5092035" cy="712212"/>
          </a:xfrm>
          <a:custGeom>
            <a:avLst/>
            <a:gdLst>
              <a:gd name="connsiteX0" fmla="*/ 0 w 5092035"/>
              <a:gd name="connsiteY0" fmla="*/ 712212 h 712212"/>
              <a:gd name="connsiteX1" fmla="*/ 676564 w 5092035"/>
              <a:gd name="connsiteY1" fmla="*/ 166183 h 712212"/>
              <a:gd name="connsiteX2" fmla="*/ 1697345 w 5092035"/>
              <a:gd name="connsiteY2" fmla="*/ 130572 h 712212"/>
              <a:gd name="connsiteX3" fmla="*/ 2765604 w 5092035"/>
              <a:gd name="connsiteY3" fmla="*/ 569769 h 712212"/>
              <a:gd name="connsiteX4" fmla="*/ 5092035 w 5092035"/>
              <a:gd name="connsiteY4" fmla="*/ 0 h 712212"/>
              <a:gd name="connsiteX5" fmla="*/ 5092035 w 5092035"/>
              <a:gd name="connsiteY5" fmla="*/ 0 h 71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035" h="712212">
                <a:moveTo>
                  <a:pt x="0" y="712212"/>
                </a:moveTo>
                <a:cubicBezTo>
                  <a:pt x="196836" y="487667"/>
                  <a:pt x="393673" y="263123"/>
                  <a:pt x="676564" y="166183"/>
                </a:cubicBezTo>
                <a:cubicBezTo>
                  <a:pt x="959455" y="69243"/>
                  <a:pt x="1349172" y="63308"/>
                  <a:pt x="1697345" y="130572"/>
                </a:cubicBezTo>
                <a:cubicBezTo>
                  <a:pt x="2045518" y="197836"/>
                  <a:pt x="2199822" y="591531"/>
                  <a:pt x="2765604" y="569769"/>
                </a:cubicBezTo>
                <a:cubicBezTo>
                  <a:pt x="3331386" y="548007"/>
                  <a:pt x="5092035" y="0"/>
                  <a:pt x="5092035" y="0"/>
                </a:cubicBezTo>
                <a:lnTo>
                  <a:pt x="5092035" y="0"/>
                </a:lnTo>
              </a:path>
            </a:pathLst>
          </a:custGeom>
          <a:noFill/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42410" y="2149294"/>
            <a:ext cx="2447235" cy="646331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Key-Value stores </a:t>
            </a:r>
            <a:r>
              <a:rPr lang="en-GB" i="1" dirty="0" smtClean="0"/>
              <a:t>(Amazon Dynamo)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34186" y="1859782"/>
            <a:ext cx="2872490" cy="92333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Document Oriented </a:t>
            </a:r>
            <a:r>
              <a:rPr lang="en-GB" i="1" dirty="0"/>
              <a:t>(Lotus notes</a:t>
            </a:r>
            <a:r>
              <a:rPr lang="en-GB" i="1" dirty="0" smtClean="0"/>
              <a:t>? Bit </a:t>
            </a:r>
            <a:r>
              <a:rPr lang="en-GB" i="1" dirty="0"/>
              <a:t>of a stretch</a:t>
            </a:r>
            <a:r>
              <a:rPr lang="en-GB" i="1" dirty="0" smtClean="0"/>
              <a:t>! Still cool)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42410" y="4933920"/>
            <a:ext cx="2447235" cy="646331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Column Oriented</a:t>
            </a:r>
            <a:r>
              <a:rPr lang="en-GB" dirty="0"/>
              <a:t> </a:t>
            </a:r>
            <a:r>
              <a:rPr lang="en-GB" i="1" dirty="0" smtClean="0"/>
              <a:t>(Google’s </a:t>
            </a:r>
            <a:r>
              <a:rPr lang="en-GB" i="1" dirty="0" err="1" smtClean="0"/>
              <a:t>BigTable</a:t>
            </a:r>
            <a:r>
              <a:rPr lang="en-GB" i="1" dirty="0" smtClean="0"/>
              <a:t>)</a:t>
            </a:r>
            <a:endParaRPr lang="en-GB" i="1" dirty="0"/>
          </a:p>
        </p:txBody>
      </p:sp>
      <p:sp>
        <p:nvSpPr>
          <p:cNvPr id="26" name="Rectangle 25"/>
          <p:cNvSpPr/>
          <p:nvPr/>
        </p:nvSpPr>
        <p:spPr>
          <a:xfrm>
            <a:off x="4981762" y="4610754"/>
            <a:ext cx="2447235" cy="923330"/>
          </a:xfrm>
          <a:prstGeom prst="rect">
            <a:avLst/>
          </a:prstGeom>
          <a:solidFill>
            <a:schemeClr val="bg1"/>
          </a:solidFill>
          <a:ln w="9525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Graph DBs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i="1" dirty="0" smtClean="0"/>
              <a:t>(Triples! SPARQL! Ontologies! Woo!)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Key-Value Stores -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away message: A </a:t>
            </a:r>
            <a:r>
              <a:rPr lang="en-GB" b="1" dirty="0" err="1" smtClean="0"/>
              <a:t>hashtable</a:t>
            </a:r>
            <a:r>
              <a:rPr lang="en-GB" dirty="0" smtClean="0"/>
              <a:t> with </a:t>
            </a:r>
            <a:r>
              <a:rPr lang="en-GB" dirty="0"/>
              <a:t>persistence </a:t>
            </a:r>
            <a:r>
              <a:rPr lang="en-GB" i="1" dirty="0"/>
              <a:t>(</a:t>
            </a:r>
            <a:r>
              <a:rPr lang="en-GB" i="1" dirty="0" smtClean="0"/>
              <a:t>sometimes, but an API at least!)</a:t>
            </a:r>
          </a:p>
          <a:p>
            <a:r>
              <a:rPr lang="en-GB" dirty="0" smtClean="0"/>
              <a:t>Use a </a:t>
            </a:r>
            <a:r>
              <a:rPr lang="en-GB" b="1" dirty="0" smtClean="0"/>
              <a:t>key</a:t>
            </a:r>
            <a:r>
              <a:rPr lang="en-GB" dirty="0" smtClean="0"/>
              <a:t>, ask a database for a </a:t>
            </a:r>
            <a:r>
              <a:rPr lang="en-GB" b="1" dirty="0" smtClean="0"/>
              <a:t>value</a:t>
            </a:r>
          </a:p>
          <a:p>
            <a:r>
              <a:rPr lang="en-GB" dirty="0" smtClean="0"/>
              <a:t>The key is usually a string </a:t>
            </a:r>
          </a:p>
          <a:p>
            <a:r>
              <a:rPr lang="en-GB" dirty="0" smtClean="0"/>
              <a:t>The value can be anything (text, structure, an image etc.)</a:t>
            </a:r>
          </a:p>
          <a:p>
            <a:pPr lvl="1"/>
            <a:r>
              <a:rPr lang="en-GB" dirty="0" smtClean="0"/>
              <a:t>Database often unaware of value content</a:t>
            </a:r>
          </a:p>
          <a:p>
            <a:pPr marL="360000" lvl="1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… sometimes it is!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68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Key-Value Stores - </a:t>
            </a:r>
            <a:r>
              <a:rPr lang="en-GB" dirty="0" smtClean="0"/>
              <a:t>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999" y="1692000"/>
            <a:ext cx="20264373" cy="10385848"/>
          </a:xfrm>
        </p:spPr>
        <p:txBody>
          <a:bodyPr/>
          <a:lstStyle/>
          <a:p>
            <a:r>
              <a:rPr lang="en-GB" dirty="0" err="1" smtClean="0"/>
              <a:t>Riak</a:t>
            </a:r>
            <a:endParaRPr lang="en-GB" dirty="0" smtClean="0"/>
          </a:p>
          <a:p>
            <a:pPr lvl="1"/>
            <a:r>
              <a:rPr lang="en-GB" b="1" dirty="0" smtClean="0"/>
              <a:t>Buckets</a:t>
            </a:r>
            <a:r>
              <a:rPr lang="en-GB" dirty="0" smtClean="0"/>
              <a:t>/Keys/Values/</a:t>
            </a:r>
            <a:r>
              <a:rPr lang="en-GB" b="1" dirty="0" smtClean="0"/>
              <a:t>Links</a:t>
            </a:r>
          </a:p>
          <a:p>
            <a:pPr lvl="1"/>
            <a:r>
              <a:rPr lang="en-GB" dirty="0" smtClean="0"/>
              <a:t>Query with key, process with map-reduce</a:t>
            </a:r>
          </a:p>
          <a:p>
            <a:pPr lvl="1"/>
            <a:r>
              <a:rPr lang="en-GB" dirty="0" smtClean="0"/>
              <a:t>Secondary Indexes (metadata)</a:t>
            </a:r>
          </a:p>
          <a:p>
            <a:pPr lvl="1"/>
            <a:r>
              <a:rPr lang="en-GB" dirty="0" smtClean="0"/>
              <a:t>“Loves the Web” </a:t>
            </a:r>
            <a:r>
              <a:rPr lang="en-GB" i="1" dirty="0" smtClean="0"/>
              <a:t>(but they all say this)</a:t>
            </a:r>
            <a:endParaRPr lang="en-GB" dirty="0" smtClean="0"/>
          </a:p>
          <a:p>
            <a:r>
              <a:rPr lang="en-GB" dirty="0" err="1" smtClean="0"/>
              <a:t>Redis</a:t>
            </a:r>
            <a:endParaRPr lang="en-GB" dirty="0" smtClean="0"/>
          </a:p>
          <a:p>
            <a:pPr lvl="1"/>
            <a:r>
              <a:rPr lang="en-GB" dirty="0" smtClean="0"/>
              <a:t>More understanding of value types (strings, integers, lists, hashes)</a:t>
            </a:r>
          </a:p>
          <a:p>
            <a:pPr lvl="1"/>
            <a:r>
              <a:rPr lang="en-GB" dirty="0" smtClean="0"/>
              <a:t>In memory (very fast)</a:t>
            </a:r>
          </a:p>
          <a:p>
            <a:endParaRPr lang="en-GB" dirty="0" smtClean="0"/>
          </a:p>
          <a:p>
            <a:pPr lvl="1"/>
            <a:endParaRPr lang="en-GB" dirty="0"/>
          </a:p>
        </p:txBody>
      </p:sp>
      <p:pic>
        <p:nvPicPr>
          <p:cNvPr id="1026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974314" y="2287062"/>
            <a:ext cx="1110517" cy="1190124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210171" y="5403914"/>
            <a:ext cx="2112840" cy="681561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933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Document Database -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Database as storage of a </a:t>
            </a:r>
            <a:r>
              <a:rPr lang="en-GB" b="1" dirty="0" smtClean="0"/>
              <a:t>mass of different documents</a:t>
            </a:r>
          </a:p>
          <a:p>
            <a:r>
              <a:rPr lang="en-GB" dirty="0" smtClean="0"/>
              <a:t>A document…</a:t>
            </a:r>
          </a:p>
          <a:p>
            <a:pPr lvl="1"/>
            <a:r>
              <a:rPr lang="en-GB" dirty="0" smtClean="0"/>
              <a:t>… is a </a:t>
            </a:r>
            <a:r>
              <a:rPr lang="en-GB" b="1" dirty="0" smtClean="0"/>
              <a:t>complex data structure</a:t>
            </a:r>
          </a:p>
          <a:p>
            <a:pPr lvl="1"/>
            <a:r>
              <a:rPr lang="en-GB" dirty="0" smtClean="0"/>
              <a:t>… can </a:t>
            </a:r>
            <a:r>
              <a:rPr lang="en-GB" b="1" dirty="0" smtClean="0"/>
              <a:t>contain completely different data </a:t>
            </a:r>
            <a:r>
              <a:rPr lang="en-GB" dirty="0" smtClean="0"/>
              <a:t>from other documents</a:t>
            </a:r>
          </a:p>
          <a:p>
            <a:r>
              <a:rPr lang="en-GB" dirty="0" smtClean="0"/>
              <a:t>Document data stores </a:t>
            </a:r>
            <a:r>
              <a:rPr lang="en-GB" b="1" dirty="0" smtClean="0"/>
              <a:t>understand </a:t>
            </a:r>
            <a:r>
              <a:rPr lang="en-GB" dirty="0" smtClean="0"/>
              <a:t>their documents</a:t>
            </a:r>
          </a:p>
          <a:p>
            <a:pPr lvl="1"/>
            <a:r>
              <a:rPr lang="en-GB" dirty="0" smtClean="0"/>
              <a:t>Queries can </a:t>
            </a:r>
            <a:r>
              <a:rPr lang="en-GB" b="1" dirty="0" smtClean="0"/>
              <a:t>run against values </a:t>
            </a:r>
            <a:r>
              <a:rPr lang="en-GB" dirty="0" smtClean="0"/>
              <a:t>of document fields</a:t>
            </a:r>
          </a:p>
          <a:p>
            <a:pPr lvl="1"/>
            <a:r>
              <a:rPr lang="en-GB" b="1" dirty="0" smtClean="0"/>
              <a:t>Indexes </a:t>
            </a:r>
            <a:r>
              <a:rPr lang="en-GB" dirty="0" smtClean="0"/>
              <a:t>can be constructed for document fields</a:t>
            </a:r>
          </a:p>
          <a:p>
            <a:pPr lvl="1"/>
            <a:r>
              <a:rPr lang="en-GB" dirty="0" smtClean="0"/>
              <a:t>Batch style (</a:t>
            </a:r>
            <a:r>
              <a:rPr lang="en-GB" b="1" dirty="0" smtClean="0"/>
              <a:t>mapreduce </a:t>
            </a:r>
            <a:r>
              <a:rPr lang="en-GB" dirty="0" smtClean="0"/>
              <a:t>etc.)often supported</a:t>
            </a:r>
            <a:endParaRPr lang="en-GB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004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 Database - Basics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66084" y="1587772"/>
            <a:ext cx="5526024" cy="21225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{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"_id": "1",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"name": 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steve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games_owned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": [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  {"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name":"Super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Meat Boy"},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  {"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name":"FTL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"},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],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}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4594627" y="3944378"/>
            <a:ext cx="193431" cy="193431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991299" y="3947413"/>
            <a:ext cx="193431" cy="193431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894172" y="3947413"/>
            <a:ext cx="193431" cy="193431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66084" y="4380941"/>
            <a:ext cx="5526024" cy="23035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{</a:t>
            </a:r>
            <a:endParaRPr lang="en-GB" sz="16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"_id": "2",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"name": 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darren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</a:t>
            </a:r>
            <a:r>
              <a:rPr lang="en-GB" sz="16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"handle":"</a:t>
            </a:r>
            <a:r>
              <a:rPr lang="en-GB" sz="1600" b="1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zerocool</a:t>
            </a:r>
            <a:r>
              <a:rPr lang="en-GB" sz="16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games_owned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": [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  {"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name":“FTL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"},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  {"</a:t>
            </a: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name":“</a:t>
            </a:r>
            <a:r>
              <a:rPr lang="en-GB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Assassin’s</a:t>
            </a:r>
            <a:r>
              <a:rPr lang="en-GB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Creed 3“, </a:t>
            </a:r>
            <a:r>
              <a:rPr lang="en-GB" sz="16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“</a:t>
            </a:r>
            <a:r>
              <a:rPr lang="en-GB" sz="1600" b="1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dev</a:t>
            </a:r>
            <a:r>
              <a:rPr lang="en-GB" sz="16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”: “</a:t>
            </a:r>
            <a:r>
              <a:rPr lang="en-GB" sz="1600" b="1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ubisoft</a:t>
            </a:r>
            <a:r>
              <a:rPr lang="en-GB" sz="16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”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},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 ],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}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290844" y="3945717"/>
            <a:ext cx="193431" cy="193431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912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Document Database - </a:t>
            </a:r>
            <a:r>
              <a:rPr lang="en-GB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MongoDB</a:t>
            </a:r>
            <a:endParaRPr lang="en-GB" dirty="0" smtClean="0"/>
          </a:p>
          <a:p>
            <a:pPr lvl="1"/>
            <a:r>
              <a:rPr lang="en-GB" dirty="0" smtClean="0"/>
              <a:t>Master/Slave design</a:t>
            </a:r>
          </a:p>
          <a:p>
            <a:pPr lvl="1"/>
            <a:r>
              <a:rPr lang="en-GB" dirty="0" smtClean="0"/>
              <a:t>.find() queries like ORM</a:t>
            </a:r>
          </a:p>
          <a:p>
            <a:pPr lvl="1"/>
            <a:r>
              <a:rPr lang="en-GB" dirty="0" smtClean="0"/>
              <a:t>Geo-spatial indexing</a:t>
            </a:r>
          </a:p>
          <a:p>
            <a:r>
              <a:rPr lang="en-GB" dirty="0" err="1" smtClean="0"/>
              <a:t>CouchDB</a:t>
            </a:r>
            <a:endParaRPr lang="en-GB" dirty="0" smtClean="0"/>
          </a:p>
          <a:p>
            <a:pPr lvl="1"/>
            <a:r>
              <a:rPr lang="en-GB" dirty="0" smtClean="0"/>
              <a:t>Master/master</a:t>
            </a:r>
          </a:p>
          <a:p>
            <a:pPr lvl="1"/>
            <a:r>
              <a:rPr lang="en-GB" dirty="0" smtClean="0"/>
              <a:t>Only map reduce queries</a:t>
            </a:r>
          </a:p>
          <a:p>
            <a:pPr marL="630000" lvl="2" indent="0">
              <a:buNone/>
            </a:pPr>
            <a:r>
              <a:rPr lang="en-GB" i="1" dirty="0" smtClean="0"/>
              <a:t>Weird but pretty cool, see: </a:t>
            </a:r>
            <a:br>
              <a:rPr lang="en-GB" i="1" dirty="0" smtClean="0"/>
            </a:br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://sitr.us/2009/06/30/database-queries-the-couchdb-way.html</a:t>
            </a:r>
            <a:endParaRPr lang="en-GB" i="1" dirty="0" smtClean="0"/>
          </a:p>
          <a:p>
            <a:pPr lvl="1"/>
            <a:r>
              <a:rPr lang="en-GB" dirty="0" smtClean="0"/>
              <a:t>Favours availability to consistency </a:t>
            </a:r>
            <a:r>
              <a:rPr lang="en-GB" i="1" dirty="0" smtClean="0"/>
              <a:t>(more on this in a bit)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pic>
        <p:nvPicPr>
          <p:cNvPr id="1026" name="Picture 2" descr="mongoD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114436" y="1692000"/>
            <a:ext cx="3196076" cy="1325563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ouchdb.apache.org/image/couch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114436" y="3620542"/>
            <a:ext cx="1722280" cy="1937566"/>
          </a:xfrm>
          <a:prstGeom prst="rect">
            <a:avLst/>
          </a:prstGeom>
          <a:noFill/>
          <a:extLst>
            <a:ext uri="{909E8E84-426E-40dd-AFC4-6F175D3DCCD1}">
              <a14:hiddenFill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="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4325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Column DBs -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Entries held in rows</a:t>
            </a:r>
          </a:p>
          <a:p>
            <a:pPr lvl="1"/>
            <a:r>
              <a:rPr lang="en-GB" dirty="0" smtClean="0"/>
              <a:t>Rows have unique </a:t>
            </a:r>
            <a:r>
              <a:rPr lang="en-GB" b="1" dirty="0" smtClean="0"/>
              <a:t>keys</a:t>
            </a:r>
            <a:endParaRPr lang="en-GB" dirty="0" smtClean="0"/>
          </a:p>
          <a:p>
            <a:r>
              <a:rPr lang="en-GB" dirty="0" smtClean="0"/>
              <a:t>Tables define a set of </a:t>
            </a:r>
            <a:r>
              <a:rPr lang="en-GB" b="1" dirty="0" smtClean="0"/>
              <a:t>“column families”</a:t>
            </a:r>
          </a:p>
          <a:p>
            <a:r>
              <a:rPr lang="en-GB" dirty="0" smtClean="0"/>
              <a:t>Rows contain 0 or more columns for each column family</a:t>
            </a:r>
          </a:p>
          <a:p>
            <a:r>
              <a:rPr lang="en-GB" dirty="0" smtClean="0"/>
              <a:t>No Schema </a:t>
            </a:r>
          </a:p>
          <a:p>
            <a:pPr lvl="1">
              <a:buNone/>
            </a:pPr>
            <a:r>
              <a:rPr lang="en-GB" i="1" dirty="0" smtClean="0"/>
              <a:t>(</a:t>
            </a:r>
            <a:r>
              <a:rPr lang="en-GB" b="1" i="1" dirty="0" smtClean="0"/>
              <a:t>Columns </a:t>
            </a:r>
            <a:r>
              <a:rPr lang="en-GB" i="1" dirty="0" smtClean="0"/>
              <a:t>in a </a:t>
            </a:r>
            <a:r>
              <a:rPr lang="en-GB" b="1" i="1" dirty="0" smtClean="0"/>
              <a:t>family</a:t>
            </a:r>
            <a:r>
              <a:rPr lang="en-GB" i="1" dirty="0" smtClean="0"/>
              <a:t> change per row)</a:t>
            </a:r>
          </a:p>
          <a:p>
            <a:r>
              <a:rPr lang="en-GB" dirty="0" smtClean="0"/>
              <a:t>On Querying:</a:t>
            </a:r>
          </a:p>
          <a:p>
            <a:pPr lvl="1"/>
            <a:r>
              <a:rPr lang="en-GB" dirty="0" smtClean="0"/>
              <a:t>Key lookup is fast</a:t>
            </a:r>
          </a:p>
          <a:p>
            <a:pPr lvl="1"/>
            <a:r>
              <a:rPr lang="en-GB" dirty="0" smtClean="0"/>
              <a:t>Batch processing via </a:t>
            </a:r>
            <a:r>
              <a:rPr lang="en-GB" b="1" dirty="0" err="1" smtClean="0"/>
              <a:t>mapreduce</a:t>
            </a:r>
            <a:r>
              <a:rPr lang="en-GB" dirty="0" err="1" smtClean="0"/>
              <a:t> (OLAP lives here)</a:t>
            </a:r>
            <a:endParaRPr lang="en-GB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961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Column DBs - Basics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0382065"/>
              </p:ext>
            </p:extLst>
          </p:nvPr>
        </p:nvGraphicFramePr>
        <p:xfrm>
          <a:off x="323846" y="3932917"/>
          <a:ext cx="2905582" cy="348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791"/>
                <a:gridCol w="1452791"/>
              </a:tblGrid>
              <a:tr h="34879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SOME_KEY</a:t>
                      </a:r>
                      <a:endParaRPr lang="en-US" sz="1600" dirty="0"/>
                    </a:p>
                  </a:txBody>
                  <a:tcPr marL="62483" marR="62483" marT="31241" marB="31241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2483" marR="62483" marT="31241" marB="31241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75959130"/>
              </p:ext>
            </p:extLst>
          </p:nvPr>
        </p:nvGraphicFramePr>
        <p:xfrm>
          <a:off x="5461001" y="1585574"/>
          <a:ext cx="2657928" cy="1558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964"/>
                <a:gridCol w="1328964"/>
              </a:tblGrid>
              <a:tr h="489857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</a:rPr>
                        <a:t>darren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Team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“killer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bee…"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985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31489526"/>
              </p:ext>
            </p:extLst>
          </p:nvPr>
        </p:nvGraphicFramePr>
        <p:xfrm>
          <a:off x="5460999" y="4032407"/>
          <a:ext cx="3020786" cy="2086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393"/>
                <a:gridCol w="1510393"/>
              </a:tblGrid>
              <a:tr h="521608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game1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9DD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gamedata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9DDB0"/>
                    </a:solidFill>
                  </a:tcPr>
                </a:tc>
              </a:tr>
              <a:tr h="5216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game2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9DD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gamedata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>
                    <a:solidFill>
                      <a:srgbClr val="D9DDB0"/>
                    </a:solidFill>
                  </a:tcPr>
                </a:tc>
              </a:tr>
              <a:tr h="5216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9DD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solidFill>
                      <a:srgbClr val="D9DDB0"/>
                    </a:solidFill>
                  </a:tcPr>
                </a:tc>
              </a:tr>
              <a:tr h="5216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game3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9DD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gamedata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>
                    <a:solidFill>
                      <a:srgbClr val="D9DDB0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9"/>
          <p:cNvCxnSpPr>
            <a:stCxn id="5" idx="3"/>
          </p:cNvCxnSpPr>
          <p:nvPr/>
        </p:nvCxnSpPr>
        <p:spPr bwMode="auto">
          <a:xfrm flipV="1">
            <a:off x="3229428" y="1868716"/>
            <a:ext cx="2231573" cy="22385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5" idx="3"/>
            <a:endCxn id="6" idx="1"/>
          </p:cNvCxnSpPr>
          <p:nvPr/>
        </p:nvCxnSpPr>
        <p:spPr bwMode="auto">
          <a:xfrm flipV="1">
            <a:off x="3229428" y="2364991"/>
            <a:ext cx="2231573" cy="174232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5" idx="3"/>
          </p:cNvCxnSpPr>
          <p:nvPr/>
        </p:nvCxnSpPr>
        <p:spPr bwMode="auto">
          <a:xfrm flipV="1">
            <a:off x="3229428" y="2812146"/>
            <a:ext cx="2231573" cy="12951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5" idx="3"/>
          </p:cNvCxnSpPr>
          <p:nvPr/>
        </p:nvCxnSpPr>
        <p:spPr bwMode="auto">
          <a:xfrm flipV="1">
            <a:off x="3229428" y="4059620"/>
            <a:ext cx="2231573" cy="4769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5" idx="3"/>
          </p:cNvCxnSpPr>
          <p:nvPr/>
        </p:nvCxnSpPr>
        <p:spPr bwMode="auto">
          <a:xfrm>
            <a:off x="3229428" y="4107315"/>
            <a:ext cx="2231573" cy="51004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5" idx="3"/>
          </p:cNvCxnSpPr>
          <p:nvPr/>
        </p:nvCxnSpPr>
        <p:spPr bwMode="auto">
          <a:xfrm>
            <a:off x="3229428" y="4107315"/>
            <a:ext cx="2231573" cy="101804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5" idx="3"/>
          </p:cNvCxnSpPr>
          <p:nvPr/>
        </p:nvCxnSpPr>
        <p:spPr bwMode="auto">
          <a:xfrm>
            <a:off x="3229428" y="4107315"/>
            <a:ext cx="2231573" cy="153511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Left Bracket 37"/>
          <p:cNvSpPr/>
          <p:nvPr/>
        </p:nvSpPr>
        <p:spPr bwMode="auto">
          <a:xfrm>
            <a:off x="5025571" y="1286329"/>
            <a:ext cx="353786" cy="2485571"/>
          </a:xfrm>
          <a:prstGeom prst="leftBracket">
            <a:avLst/>
          </a:prstGeom>
          <a:noFill/>
          <a:ln w="381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Left Bracket 38"/>
          <p:cNvSpPr/>
          <p:nvPr/>
        </p:nvSpPr>
        <p:spPr bwMode="auto">
          <a:xfrm>
            <a:off x="5025571" y="3771900"/>
            <a:ext cx="353786" cy="2485571"/>
          </a:xfrm>
          <a:prstGeom prst="leftBracket">
            <a:avLst/>
          </a:prstGeom>
          <a:noFill/>
          <a:ln w="381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129644" y="1549288"/>
            <a:ext cx="178707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 smtClean="0"/>
              <a:t>Player Details Column family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129644" y="5636873"/>
            <a:ext cx="178707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dirty="0" smtClean="0"/>
              <a:t>Games Column Family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3020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Column DBs </a:t>
            </a:r>
            <a:r>
              <a:rPr lang="en-GB" dirty="0"/>
              <a:t>-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 for batch processing</a:t>
            </a:r>
          </a:p>
          <a:p>
            <a:r>
              <a:rPr lang="en-US" dirty="0" err="1" smtClean="0"/>
              <a:t>Hbase</a:t>
            </a:r>
            <a:endParaRPr lang="en-US" dirty="0" smtClean="0"/>
          </a:p>
          <a:p>
            <a:pPr lvl="1"/>
            <a:r>
              <a:rPr lang="en-US" dirty="0" smtClean="0"/>
              <a:t>Uses HDFS for storage, </a:t>
            </a:r>
            <a:r>
              <a:rPr lang="en-US" dirty="0" err="1" smtClean="0"/>
              <a:t>Hadoop</a:t>
            </a:r>
            <a:r>
              <a:rPr lang="en-US" dirty="0" smtClean="0"/>
              <a:t> for processing</a:t>
            </a:r>
          </a:p>
          <a:p>
            <a:pPr lvl="1"/>
            <a:r>
              <a:rPr lang="en-US" dirty="0" smtClean="0"/>
              <a:t>Built to treasure consistency over availability</a:t>
            </a:r>
            <a:endParaRPr lang="en-US" dirty="0"/>
          </a:p>
          <a:p>
            <a:r>
              <a:rPr lang="en-US" dirty="0" smtClean="0"/>
              <a:t>Cassandra</a:t>
            </a:r>
          </a:p>
          <a:p>
            <a:pPr lvl="1"/>
            <a:r>
              <a:rPr lang="en-US" dirty="0" smtClean="0"/>
              <a:t>Supports key ranges</a:t>
            </a:r>
          </a:p>
          <a:p>
            <a:pPr lvl="1"/>
            <a:r>
              <a:rPr lang="en-US" dirty="0" smtClean="0"/>
              <a:t>Works over a variety of processing architectures</a:t>
            </a:r>
          </a:p>
          <a:p>
            <a:pPr marL="630000" lvl="2" indent="0">
              <a:buNone/>
            </a:pPr>
            <a:r>
              <a:rPr lang="en-US" i="1" dirty="0" smtClean="0"/>
              <a:t>(</a:t>
            </a:r>
            <a:r>
              <a:rPr lang="en-US" i="1" dirty="0" err="1" smtClean="0"/>
              <a:t>Hadoop</a:t>
            </a:r>
            <a:r>
              <a:rPr lang="en-US" i="1" dirty="0" smtClean="0"/>
              <a:t>, Storm, etc.)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557" y="1692000"/>
            <a:ext cx="2264229" cy="5596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0557" y="2745014"/>
            <a:ext cx="2621643" cy="6204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8500" y="4154714"/>
            <a:ext cx="2794000" cy="5588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7796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</a:t>
            </a:r>
            <a:r>
              <a:rPr lang="en-US" dirty="0" smtClean="0"/>
              <a:t>first… some reading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structure/content of these slides are covered in greater depth in</a:t>
            </a:r>
          </a:p>
          <a:p>
            <a:pPr lvl="1">
              <a:buNone/>
            </a:pPr>
            <a:r>
              <a:rPr lang="en-US" b="1" dirty="0" smtClean="0"/>
              <a:t>“</a:t>
            </a:r>
            <a:r>
              <a:rPr lang="en-US" b="1" dirty="0"/>
              <a:t>Seven Databases in Seven Weeks”</a:t>
            </a:r>
          </a:p>
          <a:p>
            <a:pPr lvl="1">
              <a:buNone/>
            </a:pPr>
            <a:r>
              <a:rPr lang="en-US" b="1" dirty="0"/>
              <a:t>	- </a:t>
            </a:r>
            <a:r>
              <a:rPr lang="en-US" dirty="0"/>
              <a:t>Eric Redmond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“</a:t>
            </a:r>
            <a:r>
              <a:rPr lang="en-US" b="1" dirty="0" err="1" smtClean="0"/>
              <a:t>NoSQL</a:t>
            </a:r>
            <a:r>
              <a:rPr lang="en-US" b="1" dirty="0" smtClean="0"/>
              <a:t> Distilled”</a:t>
            </a:r>
            <a:endParaRPr lang="en-US" b="1" dirty="0"/>
          </a:p>
          <a:p>
            <a:pPr lvl="1">
              <a:buNone/>
            </a:pPr>
            <a:r>
              <a:rPr lang="en-US" b="1" dirty="0"/>
              <a:t>	- </a:t>
            </a:r>
            <a:r>
              <a:rPr lang="en-US" dirty="0" smtClean="0"/>
              <a:t>Martin Fowler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5932" y="2518048"/>
            <a:ext cx="1646706" cy="19760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4050502" y="4097052"/>
            <a:ext cx="1379880" cy="18093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Asside on Aggregates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These DBs represent a variety of </a:t>
            </a:r>
            <a:r>
              <a:rPr lang="en-US" b="1"/>
              <a:t>“aggergate”</a:t>
            </a:r>
            <a:r>
              <a:rPr lang="en-US"/>
              <a:t> databases</a:t>
            </a:r>
          </a:p>
          <a:p>
            <a:pPr lvl="1"/>
            <a:r>
              <a:rPr lang="en-US"/>
              <a:t>Columns, Key-Values, Documents </a:t>
            </a:r>
          </a:p>
          <a:p>
            <a:r>
              <a:rPr lang="en-US"/>
              <a:t>They store some form of </a:t>
            </a:r>
            <a:r>
              <a:rPr lang="en-US" b="1"/>
              <a:t>self contained thing</a:t>
            </a:r>
            <a:r>
              <a:rPr lang="en-US"/>
              <a:t> that is useful in isolation</a:t>
            </a:r>
          </a:p>
          <a:p>
            <a:pPr lvl="1"/>
            <a:r>
              <a:rPr lang="en-US"/>
              <a:t>A </a:t>
            </a:r>
            <a:r>
              <a:rPr lang="en-US" b="1"/>
              <a:t>document</a:t>
            </a:r>
            <a:r>
              <a:rPr lang="en-US"/>
              <a:t> in MongoDB</a:t>
            </a:r>
          </a:p>
          <a:p>
            <a:pPr lvl="1"/>
            <a:r>
              <a:rPr lang="en-US"/>
              <a:t>The </a:t>
            </a:r>
            <a:r>
              <a:rPr lang="en-US" b="1"/>
              <a:t>column-families </a:t>
            </a:r>
            <a:r>
              <a:rPr lang="en-US"/>
              <a:t>in Hbase</a:t>
            </a:r>
          </a:p>
          <a:p>
            <a:pPr lvl="1"/>
            <a:r>
              <a:rPr lang="en-US"/>
              <a:t>The </a:t>
            </a:r>
            <a:r>
              <a:rPr lang="en-US" b="1"/>
              <a:t>values </a:t>
            </a:r>
            <a:r>
              <a:rPr lang="en-US"/>
              <a:t>in Riak</a:t>
            </a:r>
          </a:p>
          <a:p>
            <a:r>
              <a:rPr lang="en-US"/>
              <a:t>Many leverage this for scale</a:t>
            </a:r>
          </a:p>
          <a:p>
            <a:pPr lvl="1"/>
            <a:r>
              <a:rPr lang="en-US"/>
              <a:t>It completely side steps the sharding issues in RDBMS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Graph DBs -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Focus on modelling the data’s structure</a:t>
            </a:r>
          </a:p>
          <a:p>
            <a:r>
              <a:rPr lang="en-GB" dirty="0" smtClean="0"/>
              <a:t>Graphs are composed of </a:t>
            </a:r>
            <a:r>
              <a:rPr lang="en-GB" b="1" dirty="0" smtClean="0"/>
              <a:t>Vertices </a:t>
            </a:r>
            <a:r>
              <a:rPr lang="en-GB" dirty="0" smtClean="0"/>
              <a:t>and </a:t>
            </a:r>
            <a:r>
              <a:rPr lang="en-GB" b="1" dirty="0" smtClean="0"/>
              <a:t>Edges</a:t>
            </a:r>
          </a:p>
          <a:p>
            <a:pPr lvl="1"/>
            <a:r>
              <a:rPr lang="en-GB" b="1" dirty="0" err="1" smtClean="0"/>
              <a:t>Verticies</a:t>
            </a:r>
            <a:r>
              <a:rPr lang="en-GB" b="1" dirty="0" smtClean="0"/>
              <a:t> </a:t>
            </a:r>
            <a:r>
              <a:rPr lang="en-GB" dirty="0" smtClean="0"/>
              <a:t>are connected by </a:t>
            </a:r>
            <a:r>
              <a:rPr lang="en-GB" b="1" dirty="0" smtClean="0"/>
              <a:t>edges</a:t>
            </a:r>
          </a:p>
          <a:p>
            <a:pPr lvl="1"/>
            <a:r>
              <a:rPr lang="en-GB" b="1" dirty="0" smtClean="0"/>
              <a:t>Edges</a:t>
            </a:r>
            <a:r>
              <a:rPr lang="en-GB" dirty="0" smtClean="0"/>
              <a:t> have labels and direction</a:t>
            </a:r>
          </a:p>
          <a:p>
            <a:pPr lvl="1"/>
            <a:r>
              <a:rPr lang="en-GB" b="1" dirty="0" smtClean="0"/>
              <a:t>Both</a:t>
            </a:r>
            <a:r>
              <a:rPr lang="en-GB" dirty="0" smtClean="0"/>
              <a:t> have properties</a:t>
            </a:r>
          </a:p>
          <a:p>
            <a:r>
              <a:rPr lang="en-GB" dirty="0" smtClean="0"/>
              <a:t>Queried with graph traversal api</a:t>
            </a:r>
          </a:p>
          <a:p>
            <a:pPr lvl="1"/>
            <a:r>
              <a:rPr lang="en-GB" dirty="0" smtClean="0"/>
              <a:t>Cypher, SPARQL</a:t>
            </a:r>
          </a:p>
          <a:p>
            <a:r>
              <a:rPr lang="en-GB" dirty="0" smtClean="0"/>
              <a:t>Can be much faster at querying graph like data structures</a:t>
            </a:r>
          </a:p>
          <a:p>
            <a:pPr lvl="1"/>
            <a:r>
              <a:rPr lang="en-GB" b="1" dirty="0" smtClean="0"/>
              <a:t>Like</a:t>
            </a:r>
            <a:r>
              <a:rPr lang="en-GB" dirty="0" smtClean="0"/>
              <a:t> friends </a:t>
            </a:r>
            <a:r>
              <a:rPr lang="en-GB" smtClean="0"/>
              <a:t>of friends or web links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759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Graph DBs - basics</a:t>
            </a:r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947176" y="2967947"/>
            <a:ext cx="346379" cy="346379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820273" y="2028972"/>
            <a:ext cx="346379" cy="346379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475991" y="3863885"/>
            <a:ext cx="346379" cy="346379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997902" y="5427016"/>
            <a:ext cx="346379" cy="346379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519181" y="3741420"/>
            <a:ext cx="346379" cy="346379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524620" y="5773395"/>
            <a:ext cx="346379" cy="346379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1" name="Straight Arrow Connector 10"/>
          <p:cNvCxnSpPr>
            <a:stCxn id="4" idx="5"/>
            <a:endCxn id="6" idx="1"/>
          </p:cNvCxnSpPr>
          <p:nvPr/>
        </p:nvCxnSpPr>
        <p:spPr bwMode="auto">
          <a:xfrm rot="16200000" flipH="1">
            <a:off x="2059268" y="2447161"/>
            <a:ext cx="651011" cy="228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7" idx="0"/>
            <a:endCxn id="5" idx="3"/>
          </p:cNvCxnSpPr>
          <p:nvPr/>
        </p:nvCxnSpPr>
        <p:spPr bwMode="auto">
          <a:xfrm rot="5400000" flipH="1" flipV="1">
            <a:off x="1469850" y="2025868"/>
            <a:ext cx="3102391" cy="36999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7" idx="7"/>
            <a:endCxn id="6" idx="3"/>
          </p:cNvCxnSpPr>
          <p:nvPr/>
        </p:nvCxnSpPr>
        <p:spPr bwMode="auto">
          <a:xfrm rot="5400000" flipH="1" flipV="1">
            <a:off x="1751034" y="3702059"/>
            <a:ext cx="1318204" cy="22331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7" idx="5"/>
            <a:endCxn id="9" idx="2"/>
          </p:cNvCxnSpPr>
          <p:nvPr/>
        </p:nvCxnSpPr>
        <p:spPr bwMode="auto">
          <a:xfrm rot="16200000" flipH="1">
            <a:off x="2797129" y="4219094"/>
            <a:ext cx="223916" cy="323106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4" idx="5"/>
            <a:endCxn id="9" idx="1"/>
          </p:cNvCxnSpPr>
          <p:nvPr/>
        </p:nvCxnSpPr>
        <p:spPr bwMode="auto">
          <a:xfrm rot="16200000" flipH="1">
            <a:off x="1628827" y="2877601"/>
            <a:ext cx="2560521" cy="33325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8" idx="2"/>
            <a:endCxn id="6" idx="6"/>
          </p:cNvCxnSpPr>
          <p:nvPr/>
        </p:nvCxnSpPr>
        <p:spPr bwMode="auto">
          <a:xfrm rot="10800000" flipV="1">
            <a:off x="3822371" y="3914609"/>
            <a:ext cx="2696811" cy="12246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8" idx="3"/>
            <a:endCxn id="9" idx="7"/>
          </p:cNvCxnSpPr>
          <p:nvPr/>
        </p:nvCxnSpPr>
        <p:spPr bwMode="auto">
          <a:xfrm rot="5400000">
            <a:off x="4801566" y="4055780"/>
            <a:ext cx="1787048" cy="174963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4" idx="7"/>
            <a:endCxn id="5" idx="2"/>
          </p:cNvCxnSpPr>
          <p:nvPr/>
        </p:nvCxnSpPr>
        <p:spPr bwMode="auto">
          <a:xfrm rot="5400000" flipH="1" flipV="1">
            <a:off x="2623296" y="821696"/>
            <a:ext cx="816511" cy="357744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1"/>
            <a:endCxn id="5" idx="5"/>
          </p:cNvCxnSpPr>
          <p:nvPr/>
        </p:nvCxnSpPr>
        <p:spPr bwMode="auto">
          <a:xfrm rot="16200000" flipV="1">
            <a:off x="5109157" y="2331395"/>
            <a:ext cx="1467521" cy="1453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870999" y="1549288"/>
            <a:ext cx="2493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The Matrix Revolution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326897" y="3263599"/>
            <a:ext cx="2232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Laurence Fishburne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66652" y="5812644"/>
            <a:ext cx="1317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The Matrix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353527" y="3340339"/>
            <a:ext cx="2330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The Matrix Reloaded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4000" y="2375351"/>
            <a:ext cx="1608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Keanu Reeves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47211" y="5865350"/>
            <a:ext cx="2036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Carrie-Anne Moss</a:t>
            </a:r>
          </a:p>
        </p:txBody>
      </p:sp>
      <p:sp>
        <p:nvSpPr>
          <p:cNvPr id="57" name="TextBox 56"/>
          <p:cNvSpPr txBox="1"/>
          <p:nvPr/>
        </p:nvSpPr>
        <p:spPr>
          <a:xfrm rot="20683369">
            <a:off x="2365310" y="2284637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58" name="TextBox 57"/>
          <p:cNvSpPr txBox="1"/>
          <p:nvPr/>
        </p:nvSpPr>
        <p:spPr>
          <a:xfrm rot="840176">
            <a:off x="1965425" y="3238148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59" name="TextBox 58"/>
          <p:cNvSpPr txBox="1"/>
          <p:nvPr/>
        </p:nvSpPr>
        <p:spPr>
          <a:xfrm rot="2662653">
            <a:off x="5547500" y="2660615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60" name="TextBox 59"/>
          <p:cNvSpPr txBox="1"/>
          <p:nvPr/>
        </p:nvSpPr>
        <p:spPr>
          <a:xfrm rot="19007534">
            <a:off x="5247040" y="4474336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144122" y="3603510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62" name="TextBox 61"/>
          <p:cNvSpPr txBox="1"/>
          <p:nvPr/>
        </p:nvSpPr>
        <p:spPr>
          <a:xfrm rot="2292794">
            <a:off x="3073822" y="4635372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63" name="TextBox 62"/>
          <p:cNvSpPr txBox="1"/>
          <p:nvPr/>
        </p:nvSpPr>
        <p:spPr>
          <a:xfrm rot="250760">
            <a:off x="2150846" y="5435811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64" name="TextBox 63"/>
          <p:cNvSpPr txBox="1"/>
          <p:nvPr/>
        </p:nvSpPr>
        <p:spPr>
          <a:xfrm rot="19703439">
            <a:off x="1947169" y="4437432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  <p:sp>
        <p:nvSpPr>
          <p:cNvPr id="65" name="TextBox 64"/>
          <p:cNvSpPr txBox="1"/>
          <p:nvPr/>
        </p:nvSpPr>
        <p:spPr>
          <a:xfrm rot="19133396">
            <a:off x="3353238" y="2810663"/>
            <a:ext cx="90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Acts 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Graph DBs - examples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Neo4j</a:t>
            </a:r>
          </a:p>
          <a:p>
            <a:pPr lvl="1"/>
            <a:r>
              <a:rPr lang="en-US"/>
              <a:t>Not distributed</a:t>
            </a:r>
          </a:p>
          <a:p>
            <a:pPr lvl="1"/>
            <a:r>
              <a:rPr lang="en-US"/>
              <a:t>ACID transactions</a:t>
            </a:r>
          </a:p>
          <a:p>
            <a:pPr lvl="1"/>
            <a:r>
              <a:rPr lang="en-US"/>
              <a:t>Cypher for query: </a:t>
            </a:r>
          </a:p>
          <a:p>
            <a:endParaRPr lang="en-US"/>
          </a:p>
          <a:p>
            <a:r>
              <a:rPr lang="en-US"/>
              <a:t>4Store (5Store), other triple stores</a:t>
            </a:r>
          </a:p>
          <a:p>
            <a:pPr lvl="1"/>
            <a:r>
              <a:rPr lang="en-US"/>
              <a:t>RDF and Semantic Web technologies</a:t>
            </a:r>
          </a:p>
          <a:p>
            <a:pPr lvl="1"/>
            <a:r>
              <a:rPr lang="en-US"/>
              <a:t>5store supports 1000s of machines easily</a:t>
            </a:r>
          </a:p>
          <a:p>
            <a:pPr lvl="1"/>
            <a:r>
              <a:rPr lang="en-US"/>
              <a:t>SPARQL for query:</a:t>
            </a:r>
          </a:p>
          <a:p>
            <a:pPr lvl="1"/>
            <a:endParaRPr lang="en-US"/>
          </a:p>
          <a:p>
            <a:endParaRPr lang="en-US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9732" y="2097101"/>
            <a:ext cx="2717301" cy="66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550" y="4535488"/>
            <a:ext cx="18161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064933" y="3100738"/>
            <a:ext cx="4842933" cy="1200329"/>
          </a:xfrm>
          <a:prstGeom prst="rect">
            <a:avLst/>
          </a:prstGeom>
          <a:ln w="1270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/>
                <a:cs typeface="Courier New"/>
              </a:rPr>
              <a:t>START m=node:node_auto_index(id="603")  MATCH m&lt;-[:ACTS_IN]-actor </a:t>
            </a:r>
          </a:p>
          <a:p>
            <a:r>
              <a:rPr lang="en-US" smtClean="0">
                <a:latin typeface="Courier New"/>
                <a:cs typeface="Courier New"/>
              </a:rPr>
              <a:t>RETURN actor;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64933" y="5842337"/>
            <a:ext cx="4842933" cy="646331"/>
          </a:xfrm>
          <a:prstGeom prst="rect">
            <a:avLst/>
          </a:prstGeom>
          <a:ln w="1270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mtClean="0">
                <a:latin typeface="Courier New"/>
                <a:cs typeface="Courier New"/>
              </a:rPr>
              <a:t>SELECT ?a WHERE{ </a:t>
            </a:r>
          </a:p>
          <a:p>
            <a:r>
              <a:rPr lang="en-US" smtClean="0">
                <a:latin typeface="Courier New"/>
                <a:cs typeface="Courier New"/>
              </a:rPr>
              <a:t>	?a ACTS_IN ?m; ?m HAS_ID 603}</a:t>
            </a:r>
            <a:endParaRPr lang="en-US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Polyglot Persistence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real point here is no single DB will solve all problems</a:t>
            </a:r>
          </a:p>
          <a:p>
            <a:r>
              <a:rPr lang="en-US"/>
              <a:t>We’re entering an age of Polyglot Persistence</a:t>
            </a:r>
          </a:p>
          <a:p>
            <a:pPr lvl="1"/>
            <a:r>
              <a:rPr lang="en-US"/>
              <a:t>Lots of DB solutions</a:t>
            </a:r>
          </a:p>
          <a:p>
            <a:pPr lvl="1"/>
            <a:r>
              <a:rPr lang="en-US"/>
              <a:t>All good for different parts of the solution</a:t>
            </a:r>
          </a:p>
          <a:p>
            <a:pPr lvl="1"/>
            <a:r>
              <a:rPr lang="en-US"/>
              <a:t>Good interfaces to make them work with each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 Consistency and Availability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ACID, BASE and CAP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67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– A Recap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 ideal world, database transactions should be:</a:t>
            </a:r>
          </a:p>
          <a:p>
            <a:pPr lvl="1"/>
            <a:r>
              <a:rPr lang="en-US" b="1" dirty="0" smtClean="0"/>
              <a:t>A</a:t>
            </a:r>
            <a:r>
              <a:rPr lang="en-US" dirty="0" smtClean="0"/>
              <a:t>tomic</a:t>
            </a:r>
          </a:p>
          <a:p>
            <a:pPr marL="630000" lvl="2" indent="0">
              <a:buNone/>
            </a:pPr>
            <a:r>
              <a:rPr lang="en-US" i="1" dirty="0" smtClean="0"/>
              <a:t>Entire </a:t>
            </a:r>
            <a:r>
              <a:rPr lang="en-US" i="1" dirty="0" err="1" smtClean="0"/>
              <a:t>transcation</a:t>
            </a:r>
            <a:r>
              <a:rPr lang="en-US" i="1" dirty="0" smtClean="0"/>
              <a:t> succeeds or the entire transactions rolls back</a:t>
            </a:r>
          </a:p>
          <a:p>
            <a:pPr lvl="1"/>
            <a:r>
              <a:rPr lang="en-US" b="1" dirty="0" smtClean="0"/>
              <a:t>C</a:t>
            </a:r>
            <a:r>
              <a:rPr lang="en-US" dirty="0" smtClean="0"/>
              <a:t>onsistent</a:t>
            </a:r>
          </a:p>
          <a:p>
            <a:pPr marL="630000" lvl="2" indent="0">
              <a:buNone/>
            </a:pPr>
            <a:r>
              <a:rPr lang="en-US" i="1" dirty="0" smtClean="0"/>
              <a:t>A transaction must leave the database “valid” re: some defined rules</a:t>
            </a:r>
          </a:p>
          <a:p>
            <a:pPr lvl="1"/>
            <a:r>
              <a:rPr lang="en-US" b="1" dirty="0" smtClean="0"/>
              <a:t>I</a:t>
            </a:r>
            <a:r>
              <a:rPr lang="en-US" dirty="0" smtClean="0"/>
              <a:t>solated</a:t>
            </a:r>
          </a:p>
          <a:p>
            <a:pPr marL="630000" lvl="2" indent="0">
              <a:buNone/>
            </a:pPr>
            <a:r>
              <a:rPr lang="en-US" i="1" dirty="0" smtClean="0"/>
              <a:t>Concurrent transactions behave as though they occurred serially</a:t>
            </a:r>
          </a:p>
          <a:p>
            <a:pPr lvl="1"/>
            <a:r>
              <a:rPr lang="en-US" b="1" dirty="0" smtClean="0"/>
              <a:t>D</a:t>
            </a:r>
            <a:r>
              <a:rPr lang="en-US" dirty="0" smtClean="0"/>
              <a:t>urable</a:t>
            </a:r>
          </a:p>
          <a:p>
            <a:pPr marL="630000" lvl="2" indent="0">
              <a:buNone/>
            </a:pPr>
            <a:r>
              <a:rPr lang="en-US" i="1" dirty="0" smtClean="0"/>
              <a:t>Once committed, transactions survive power loss, acts of god etc.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041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trike="sngStrike"/>
              <a:t>Dropping </a:t>
            </a:r>
            <a:r>
              <a:rPr lang="en-US"/>
              <a:t>Relaxing ACID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ACID is a big deal in traditional RDBMS</a:t>
            </a:r>
          </a:p>
          <a:p>
            <a:pPr lvl="1"/>
            <a:r>
              <a:rPr lang="en-US" dirty="0" smtClean="0"/>
              <a:t>Broken transactions in Banking is </a:t>
            </a:r>
            <a:r>
              <a:rPr lang="en-US" b="1" dirty="0" smtClean="0"/>
              <a:t>a big deal</a:t>
            </a:r>
          </a:p>
          <a:p>
            <a:pPr lvl="1"/>
            <a:r>
              <a:rPr lang="en-US" dirty="0" smtClean="0"/>
              <a:t>Money leaving your account but not entering the seller’s account is </a:t>
            </a:r>
            <a:r>
              <a:rPr lang="en-US" b="1" dirty="0" smtClean="0"/>
              <a:t>a big deal</a:t>
            </a:r>
          </a:p>
          <a:p>
            <a:r>
              <a:rPr lang="en-US" dirty="0" smtClean="0"/>
              <a:t>BUT In some situations the use case doesn’t need all or some of ACID</a:t>
            </a:r>
          </a:p>
          <a:p>
            <a:pPr lvl="1"/>
            <a:r>
              <a:rPr lang="en-US" dirty="0"/>
              <a:t>Seeing an old version of a </a:t>
            </a:r>
            <a:r>
              <a:rPr lang="en-US" b="1" dirty="0"/>
              <a:t>facebook post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An </a:t>
            </a:r>
            <a:r>
              <a:rPr lang="en-US" b="1" dirty="0"/>
              <a:t>amazon shopping cart </a:t>
            </a:r>
            <a:r>
              <a:rPr lang="en-US" dirty="0"/>
              <a:t>forgetting your items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tweet or two out </a:t>
            </a:r>
            <a:r>
              <a:rPr lang="en-US" dirty="0"/>
              <a:t>of the 138 million per day being lost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 – What’s a CAP?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889" y="1677889"/>
            <a:ext cx="8496000" cy="4469088"/>
          </a:xfrm>
        </p:spPr>
        <p:txBody>
          <a:bodyPr/>
          <a:lstStyle/>
          <a:p>
            <a:r>
              <a:rPr lang="en-US" dirty="0" smtClean="0"/>
              <a:t>Brewer’s CAP theorem stands </a:t>
            </a:r>
            <a:r>
              <a:rPr lang="en-US" dirty="0"/>
              <a:t>for:</a:t>
            </a:r>
          </a:p>
          <a:p>
            <a:pPr lvl="1"/>
            <a:r>
              <a:rPr lang="en-US" b="1" dirty="0"/>
              <a:t>Consistent: </a:t>
            </a:r>
            <a:r>
              <a:rPr lang="en-US" dirty="0"/>
              <a:t>writes are atomic, all subsequent requests retrieve the new value</a:t>
            </a:r>
          </a:p>
          <a:p>
            <a:pPr lvl="1"/>
            <a:r>
              <a:rPr lang="en-US" b="1" dirty="0"/>
              <a:t>Available:</a:t>
            </a:r>
            <a:r>
              <a:rPr lang="en-US" dirty="0"/>
              <a:t> The database will always return a value so long as the server is running</a:t>
            </a:r>
          </a:p>
          <a:p>
            <a:pPr lvl="1"/>
            <a:r>
              <a:rPr lang="en-US" b="1" dirty="0"/>
              <a:t>Partition Tolerant:</a:t>
            </a:r>
            <a:r>
              <a:rPr lang="en-US" dirty="0"/>
              <a:t> The system will still function even if the cluster network is partitioned (i.e. the cluster looses contact with parts of itself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</a:t>
            </a:r>
            <a:r>
              <a:rPr lang="en-US" strike="sngStrike" dirty="0" smtClean="0"/>
              <a:t>overly stated</a:t>
            </a:r>
            <a:r>
              <a:rPr lang="en-US" dirty="0" smtClean="0"/>
              <a:t> well cited issue is:</a:t>
            </a:r>
          </a:p>
          <a:p>
            <a:pPr lvl="1"/>
            <a:r>
              <a:rPr lang="en-US" b="1" dirty="0" smtClean="0"/>
              <a:t>Of these 3</a:t>
            </a:r>
            <a:r>
              <a:rPr lang="en-US" dirty="0" smtClean="0"/>
              <a:t>, you can only ever build an algorithm which </a:t>
            </a:r>
            <a:r>
              <a:rPr lang="en-US" b="1" dirty="0" smtClean="0"/>
              <a:t>satisfies 2</a:t>
            </a:r>
          </a:p>
          <a:p>
            <a:r>
              <a:rPr lang="en-US" dirty="0" smtClean="0"/>
              <a:t>Formal Proof by Gilbert </a:t>
            </a:r>
            <a:r>
              <a:rPr lang="en-US" dirty="0"/>
              <a:t>and Lynch: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://portal.acm.org/citation.cfm?doid=</a:t>
            </a:r>
            <a:r>
              <a:rPr lang="en-US" dirty="0" smtClean="0">
                <a:hlinkClick r:id="rId2"/>
              </a:rPr>
              <a:t>564585.564601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7186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CAP – Another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have a system that can get a network partition</a:t>
            </a:r>
          </a:p>
          <a:p>
            <a:pPr lvl="1">
              <a:buNone/>
            </a:pPr>
            <a:r>
              <a:rPr lang="en-GB" i="1" dirty="0" smtClean="0"/>
              <a:t>(if your system is distributed this will definitely happen)</a:t>
            </a:r>
            <a:endParaRPr lang="en-GB" dirty="0" smtClean="0"/>
          </a:p>
          <a:p>
            <a:r>
              <a:rPr lang="en-GB" dirty="0" smtClean="0"/>
              <a:t>You must make a choice between:</a:t>
            </a:r>
            <a:endParaRPr lang="en-GB" dirty="0" smtClean="0"/>
          </a:p>
          <a:p>
            <a:pPr lvl="1"/>
            <a:r>
              <a:rPr lang="en-GB" dirty="0" smtClean="0"/>
              <a:t>Consistency (… and </a:t>
            </a:r>
            <a:r>
              <a:rPr lang="en-GB" b="1" dirty="0" smtClean="0"/>
              <a:t>disallow writes </a:t>
            </a:r>
            <a:r>
              <a:rPr lang="en-GB" dirty="0" smtClean="0"/>
              <a:t>during the partition)</a:t>
            </a:r>
            <a:endParaRPr lang="en-GB" dirty="0" smtClean="0"/>
          </a:p>
          <a:p>
            <a:pPr lvl="1"/>
            <a:r>
              <a:rPr lang="en-GB" dirty="0" smtClean="0"/>
              <a:t>Availability (… and have </a:t>
            </a:r>
            <a:r>
              <a:rPr lang="en-GB" b="1" dirty="0" smtClean="0"/>
              <a:t>potential inconsistency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405610" y="5244588"/>
            <a:ext cx="1229874" cy="3539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Partition</a:t>
            </a:r>
            <a:endParaRPr kumimoji="0" lang="en-US" sz="2000" b="0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" name="Elbow Connector 5"/>
          <p:cNvCxnSpPr>
            <a:stCxn id="4" idx="3"/>
            <a:endCxn id="13" idx="1"/>
          </p:cNvCxnSpPr>
          <p:nvPr/>
        </p:nvCxnSpPr>
        <p:spPr bwMode="auto">
          <a:xfrm>
            <a:off x="2635484" y="5421560"/>
            <a:ext cx="2342916" cy="105196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" name="Elbow Connector 8"/>
          <p:cNvCxnSpPr>
            <a:stCxn id="4" idx="3"/>
            <a:endCxn id="10" idx="1"/>
          </p:cNvCxnSpPr>
          <p:nvPr/>
        </p:nvCxnSpPr>
        <p:spPr bwMode="auto">
          <a:xfrm flipV="1">
            <a:off x="2635484" y="4487331"/>
            <a:ext cx="2342916" cy="93422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4978400" y="4310359"/>
            <a:ext cx="1508396" cy="3539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Consistent</a:t>
            </a:r>
            <a:endParaRPr kumimoji="0" lang="en-US" sz="2000" b="0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978400" y="6296552"/>
            <a:ext cx="1304388" cy="3539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Available</a:t>
            </a:r>
            <a:endParaRPr kumimoji="0" lang="en-US" sz="2000" b="0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270499" y="5244588"/>
            <a:ext cx="924201" cy="477054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-OR-</a:t>
            </a:r>
            <a:endParaRPr kumimoji="0" lang="en-US" sz="2800" b="0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663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and some watching!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would absolutely recommend:</a:t>
            </a:r>
          </a:p>
          <a:p>
            <a:pPr marL="90000" lvl="1" indent="0">
              <a:spcAft>
                <a:spcPts val="1800"/>
              </a:spcAft>
              <a:buNone/>
            </a:pPr>
            <a:r>
              <a:rPr lang="en-GB" b="1" dirty="0" smtClean="0"/>
              <a:t>“</a:t>
            </a:r>
            <a:r>
              <a:rPr lang="en-GB" b="1" dirty="0"/>
              <a:t>Introduction to </a:t>
            </a:r>
            <a:r>
              <a:rPr lang="en-GB" b="1" dirty="0" err="1" smtClean="0"/>
              <a:t>NoSQL</a:t>
            </a:r>
            <a:r>
              <a:rPr lang="en-GB" b="1" dirty="0" smtClean="0"/>
              <a:t>” </a:t>
            </a:r>
            <a:r>
              <a:rPr lang="en-GB" dirty="0" smtClean="0"/>
              <a:t>– Martin Fowler @ </a:t>
            </a:r>
            <a:r>
              <a:rPr lang="en-GB" dirty="0" err="1" smtClean="0"/>
              <a:t>goto</a:t>
            </a:r>
            <a:r>
              <a:rPr lang="en-GB" dirty="0" smtClean="0"/>
              <a:t>; 2012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www.youtube.com/watch?v=qI_g07C_Q5I</a:t>
            </a:r>
            <a:r>
              <a:rPr lang="en-GB" dirty="0" smtClean="0"/>
              <a:t> </a:t>
            </a:r>
          </a:p>
          <a:p>
            <a:pPr marL="90000" lvl="1" indent="0">
              <a:spcAft>
                <a:spcPts val="1800"/>
              </a:spcAft>
              <a:buNone/>
            </a:pPr>
            <a:endParaRPr lang="en-GB" b="1" dirty="0" smtClean="0"/>
          </a:p>
          <a:p>
            <a:pPr marL="90000" lvl="1" indent="0">
              <a:spcAft>
                <a:spcPts val="1800"/>
              </a:spcAft>
              <a:buNone/>
            </a:pPr>
            <a:r>
              <a:rPr lang="en-GB" b="1" dirty="0" smtClean="0"/>
              <a:t>“The People vs. </a:t>
            </a:r>
            <a:r>
              <a:rPr lang="en-GB" b="1" dirty="0" err="1" smtClean="0"/>
              <a:t>NoSQL</a:t>
            </a:r>
            <a:r>
              <a:rPr lang="en-GB" b="1" dirty="0" smtClean="0"/>
              <a:t> Databases”</a:t>
            </a:r>
            <a:r>
              <a:rPr lang="en-GB" dirty="0" smtClean="0"/>
              <a:t> – Panel Discussion @ </a:t>
            </a:r>
            <a:r>
              <a:rPr lang="en-GB" dirty="0" err="1" smtClean="0"/>
              <a:t>goto</a:t>
            </a:r>
            <a:r>
              <a:rPr lang="en-GB" dirty="0" smtClean="0"/>
              <a:t>; 2012</a:t>
            </a:r>
            <a:br>
              <a:rPr lang="en-GB" dirty="0" smtClean="0"/>
            </a:b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www.youtube.com/watch?v=191kCkNya5Q</a:t>
            </a:r>
            <a:r>
              <a:rPr lang="en-GB" dirty="0" smtClean="0"/>
              <a:t> (</a:t>
            </a:r>
            <a:r>
              <a:rPr lang="en-GB" b="1" dirty="0" smtClean="0"/>
              <a:t>NSWF</a:t>
            </a:r>
            <a:r>
              <a:rPr lang="en-GB" dirty="0" smtClean="0"/>
              <a:t> language)</a:t>
            </a:r>
          </a:p>
          <a:p>
            <a:pPr marL="90000" lvl="1" indent="0">
              <a:spcAft>
                <a:spcPts val="1800"/>
              </a:spcAft>
              <a:buNone/>
            </a:pPr>
            <a:endParaRPr lang="en-GB" b="1" dirty="0" smtClean="0"/>
          </a:p>
          <a:p>
            <a:pPr marL="90000" lvl="1" indent="0">
              <a:spcAft>
                <a:spcPts val="1800"/>
              </a:spcAft>
              <a:buNone/>
            </a:pPr>
            <a:r>
              <a:rPr lang="en-GB" b="1" dirty="0" smtClean="0"/>
              <a:t>“</a:t>
            </a:r>
            <a:r>
              <a:rPr lang="en-GB" b="1" dirty="0" err="1" smtClean="0"/>
              <a:t>MongoDB</a:t>
            </a:r>
            <a:r>
              <a:rPr lang="en-GB" b="1" dirty="0" smtClean="0"/>
              <a:t>: It’s Not Just About Big Data”</a:t>
            </a:r>
            <a:r>
              <a:rPr lang="en-GB" dirty="0" smtClean="0"/>
              <a:t> – Will Shulman</a:t>
            </a:r>
            <a:br>
              <a:rPr lang="en-GB" dirty="0" smtClean="0"/>
            </a:br>
            <a:r>
              <a:rPr lang="en-GB" dirty="0" smtClean="0">
                <a:hlinkClick r:id="rId4"/>
              </a:rPr>
              <a:t>http</a:t>
            </a:r>
            <a:r>
              <a:rPr lang="en-GB" dirty="0">
                <a:hlinkClick r:id="rId4"/>
              </a:rPr>
              <a:t>://www.youtube.com/watch?v=</a:t>
            </a:r>
            <a:r>
              <a:rPr lang="en-GB" dirty="0" smtClean="0">
                <a:hlinkClick r:id="rId4"/>
              </a:rPr>
              <a:t>b1BZ9YFsd2o</a:t>
            </a:r>
            <a:r>
              <a:rPr lang="en-GB" dirty="0" smtClean="0"/>
              <a:t> </a:t>
            </a:r>
            <a:endParaRPr lang="en-GB" dirty="0"/>
          </a:p>
          <a:p>
            <a:pPr marL="270000" lvl="1">
              <a:spcAft>
                <a:spcPts val="1800"/>
              </a:spcAft>
              <a:buFont typeface="Arial"/>
              <a:buChar char="•"/>
            </a:pPr>
            <a:endParaRPr lang="en-GB" dirty="0" smtClean="0"/>
          </a:p>
          <a:p>
            <a:pPr marL="90000" lvl="1" indent="0">
              <a:spcAft>
                <a:spcPts val="1800"/>
              </a:spcAft>
              <a:buNone/>
            </a:pPr>
            <a:endParaRPr lang="en-GB" b="1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9175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4894255" y="4242626"/>
            <a:ext cx="1592541" cy="254764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  <a:lumOff val="50000"/>
                </a:schemeClr>
              </a:gs>
              <a:gs pos="100000">
                <a:srgbClr val="FF0000"/>
              </a:gs>
            </a:gsLst>
            <a:lin ang="5400000" scaled="0"/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CAP – Another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have a system that can get a network partition</a:t>
            </a:r>
          </a:p>
          <a:p>
            <a:pPr lvl="1">
              <a:buNone/>
            </a:pPr>
            <a:r>
              <a:rPr lang="en-GB" i="1" dirty="0" smtClean="0"/>
              <a:t>(if your system is distributed this will definitely happen)</a:t>
            </a:r>
            <a:endParaRPr lang="en-GB" dirty="0" smtClean="0"/>
          </a:p>
          <a:p>
            <a:r>
              <a:rPr lang="en-GB" dirty="0" smtClean="0"/>
              <a:t>You must make a choice between:</a:t>
            </a:r>
            <a:endParaRPr lang="en-GB" dirty="0" smtClean="0"/>
          </a:p>
          <a:p>
            <a:pPr lvl="1"/>
            <a:r>
              <a:rPr lang="en-GB" dirty="0" smtClean="0"/>
              <a:t>Consistency (… and </a:t>
            </a:r>
            <a:r>
              <a:rPr lang="en-GB" b="1" dirty="0" smtClean="0"/>
              <a:t>disallow writes </a:t>
            </a:r>
            <a:r>
              <a:rPr lang="en-GB" dirty="0" smtClean="0"/>
              <a:t>during the partition)</a:t>
            </a:r>
            <a:endParaRPr lang="en-GB" dirty="0" smtClean="0"/>
          </a:p>
          <a:p>
            <a:pPr lvl="1"/>
            <a:r>
              <a:rPr lang="en-GB" dirty="0" smtClean="0"/>
              <a:t>Availability (… and have </a:t>
            </a:r>
            <a:r>
              <a:rPr lang="en-GB" b="1" dirty="0" smtClean="0"/>
              <a:t>potential inconsistency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405610" y="5244588"/>
            <a:ext cx="1229874" cy="3539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Partition</a:t>
            </a:r>
            <a:endParaRPr kumimoji="0" lang="en-US" sz="2000" b="0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6" name="Elbow Connector 5"/>
          <p:cNvCxnSpPr>
            <a:stCxn id="4" idx="3"/>
            <a:endCxn id="13" idx="1"/>
          </p:cNvCxnSpPr>
          <p:nvPr/>
        </p:nvCxnSpPr>
        <p:spPr bwMode="auto">
          <a:xfrm>
            <a:off x="2635484" y="5421560"/>
            <a:ext cx="2296266" cy="105196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" name="Elbow Connector 8"/>
          <p:cNvCxnSpPr>
            <a:stCxn id="4" idx="3"/>
            <a:endCxn id="10" idx="1"/>
          </p:cNvCxnSpPr>
          <p:nvPr/>
        </p:nvCxnSpPr>
        <p:spPr bwMode="auto">
          <a:xfrm flipV="1">
            <a:off x="2635484" y="4487331"/>
            <a:ext cx="2297268" cy="93422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4932752" y="4310359"/>
            <a:ext cx="1599692" cy="3539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Consistent</a:t>
            </a:r>
            <a:endParaRPr kumimoji="0" lang="en-US" sz="2000" b="1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931750" y="6296552"/>
            <a:ext cx="1397688" cy="353943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Available</a:t>
            </a:r>
            <a:endParaRPr kumimoji="0" lang="en-US" sz="2000" b="1" i="0" u="none" strike="noStrike" cap="none" normalizeH="0" baseline="0">
              <a:ln>
                <a:noFill/>
              </a:ln>
              <a:noFill/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663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CAP Theorem – The DB perspective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6372" y="1680130"/>
            <a:ext cx="6551239" cy="4913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1439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– An alternative to 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CAP P, ACID can be restrictive, we can be BASE</a:t>
            </a:r>
            <a:endParaRPr lang="en-US" b="1" dirty="0" smtClean="0"/>
          </a:p>
          <a:p>
            <a:r>
              <a:rPr lang="en-US" dirty="0" smtClean="0"/>
              <a:t>BASE ostensibly means:</a:t>
            </a:r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asic </a:t>
            </a:r>
            <a:r>
              <a:rPr lang="en-US" b="1" dirty="0" smtClean="0"/>
              <a:t>A</a:t>
            </a:r>
            <a:r>
              <a:rPr lang="en-US" dirty="0" smtClean="0"/>
              <a:t>vailability</a:t>
            </a:r>
          </a:p>
          <a:p>
            <a:pPr marL="630000" lvl="2" indent="0">
              <a:buNone/>
            </a:pPr>
            <a:r>
              <a:rPr lang="en-US" i="1" dirty="0" smtClean="0"/>
              <a:t>The Application works basically all the time</a:t>
            </a:r>
          </a:p>
          <a:p>
            <a:pPr lvl="1"/>
            <a:r>
              <a:rPr lang="en-US" b="1" dirty="0" smtClean="0"/>
              <a:t>S</a:t>
            </a:r>
            <a:r>
              <a:rPr lang="en-US" dirty="0" smtClean="0"/>
              <a:t>oft-state</a:t>
            </a:r>
          </a:p>
          <a:p>
            <a:pPr marL="630000" lvl="2" indent="0">
              <a:buNone/>
            </a:pPr>
            <a:r>
              <a:rPr lang="en-US" i="1" dirty="0" smtClean="0"/>
              <a:t>Does not have to be consistent all the time</a:t>
            </a:r>
          </a:p>
          <a:p>
            <a:pPr lvl="1"/>
            <a:r>
              <a:rPr lang="en-US" b="1" dirty="0" smtClean="0"/>
              <a:t>E</a:t>
            </a:r>
            <a:r>
              <a:rPr lang="en-US" dirty="0" smtClean="0"/>
              <a:t>ventual consistency</a:t>
            </a:r>
          </a:p>
          <a:p>
            <a:pPr marL="630000" lvl="2" indent="0">
              <a:buNone/>
            </a:pPr>
            <a:r>
              <a:rPr lang="en-US" i="1" dirty="0" smtClean="0"/>
              <a:t>But </a:t>
            </a:r>
            <a:r>
              <a:rPr lang="en-US" i="1" dirty="0"/>
              <a:t>will be in some known state eventually</a:t>
            </a:r>
            <a:endParaRPr lang="en-US" dirty="0"/>
          </a:p>
          <a:p>
            <a:r>
              <a:rPr lang="en-US" dirty="0" smtClean="0"/>
              <a:t>But is more neumonic than precise </a:t>
            </a:r>
            <a:endParaRPr lang="en-US" dirty="0"/>
          </a:p>
          <a:p>
            <a:pPr marL="360000" lvl="1" indent="0">
              <a:buNone/>
            </a:pPr>
            <a:r>
              <a:rPr lang="en-US" i="1" dirty="0" smtClean="0"/>
              <a:t>Get it? ACID… BASE… Chemicals…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630000" lvl="2" indent="0">
              <a:buNone/>
            </a:pPr>
            <a:endParaRPr lang="en-US" i="1" dirty="0" smtClean="0"/>
          </a:p>
          <a:p>
            <a:pPr marL="630000" lvl="2" indent="0">
              <a:buNone/>
            </a:pPr>
            <a:endParaRPr lang="en-US" i="1" dirty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0794" y="4634949"/>
            <a:ext cx="2732840" cy="204963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4193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work around of CAP.</a:t>
            </a:r>
          </a:p>
          <a:p>
            <a:r>
              <a:rPr lang="en-US" dirty="0" smtClean="0"/>
              <a:t>From Amazon’s Dynamo paper:</a:t>
            </a:r>
          </a:p>
          <a:p>
            <a:pPr marL="90000" indent="0">
              <a:buNone/>
            </a:pPr>
            <a:r>
              <a:rPr lang="en-US" i="1" dirty="0" smtClean="0"/>
              <a:t>“the </a:t>
            </a:r>
            <a:r>
              <a:rPr lang="en-US" i="1" dirty="0"/>
              <a:t>storage system guarantees that if no new updates are made to the object, </a:t>
            </a:r>
            <a:r>
              <a:rPr lang="en-US" b="1" i="1" dirty="0"/>
              <a:t>eventually all accesses </a:t>
            </a:r>
            <a:r>
              <a:rPr lang="en-US" i="1" dirty="0"/>
              <a:t>will return the last updated value</a:t>
            </a:r>
            <a:r>
              <a:rPr lang="en-US" i="1" dirty="0" smtClean="0"/>
              <a:t>.”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5696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 Consistency - MVCC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Document DBs use Multi-Version Concurrency Control (MVCC)</a:t>
            </a:r>
          </a:p>
          <a:p>
            <a:pPr lvl="1"/>
            <a:r>
              <a:rPr lang="en-US" dirty="0"/>
              <a:t>Like a version control system</a:t>
            </a:r>
          </a:p>
          <a:p>
            <a:pPr lvl="1"/>
            <a:r>
              <a:rPr lang="en-US" dirty="0" smtClean="0"/>
              <a:t>Writes without locks</a:t>
            </a:r>
          </a:p>
          <a:p>
            <a:pPr lvl="1"/>
            <a:r>
              <a:rPr lang="en-US" dirty="0" smtClean="0"/>
              <a:t>Multiple versions of documents</a:t>
            </a:r>
          </a:p>
          <a:p>
            <a:r>
              <a:rPr lang="en-US" dirty="0" smtClean="0"/>
              <a:t>Distributed Incremental Replication</a:t>
            </a:r>
          </a:p>
          <a:p>
            <a:pPr lvl="1"/>
            <a:r>
              <a:rPr lang="en-US" dirty="0" smtClean="0"/>
              <a:t>Different versions on different machines</a:t>
            </a:r>
          </a:p>
          <a:p>
            <a:pPr lvl="1"/>
            <a:r>
              <a:rPr lang="en-US" dirty="0" smtClean="0"/>
              <a:t>Collisions detected during replication</a:t>
            </a:r>
          </a:p>
          <a:p>
            <a:pPr lvl="1"/>
            <a:r>
              <a:rPr lang="en-US" dirty="0" smtClean="0"/>
              <a:t>App developer can be informed/decide on collisions </a:t>
            </a:r>
          </a:p>
          <a:p>
            <a:r>
              <a:rPr lang="en-US" dirty="0" smtClean="0"/>
              <a:t>Used by: </a:t>
            </a:r>
            <a:r>
              <a:rPr lang="en-US" dirty="0" err="1" smtClean="0"/>
              <a:t>CouchDB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4390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 Consistency – Vector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Vector Clocks are an extension of </a:t>
            </a:r>
            <a:r>
              <a:rPr lang="en-US" dirty="0" err="1" smtClean="0"/>
              <a:t>Lamport</a:t>
            </a:r>
            <a:r>
              <a:rPr lang="en-US" dirty="0" smtClean="0"/>
              <a:t> timestamps </a:t>
            </a:r>
          </a:p>
          <a:p>
            <a:r>
              <a:rPr lang="en-US" dirty="0" smtClean="0"/>
              <a:t>They help understand the order of events in a distributed system</a:t>
            </a:r>
          </a:p>
          <a:p>
            <a:r>
              <a:rPr lang="en-US" dirty="0" smtClean="0"/>
              <a:t>Vector clocks can be used to:</a:t>
            </a:r>
          </a:p>
          <a:p>
            <a:pPr lvl="1"/>
            <a:r>
              <a:rPr lang="en-US" dirty="0" smtClean="0"/>
              <a:t>Identify the provenance of an item of data</a:t>
            </a:r>
          </a:p>
          <a:p>
            <a:pPr lvl="1"/>
            <a:r>
              <a:rPr lang="en-US" dirty="0" smtClean="0"/>
              <a:t>Decide order in which data was changed</a:t>
            </a:r>
          </a:p>
          <a:p>
            <a:pPr lvl="1"/>
            <a:r>
              <a:rPr lang="en-US" dirty="0" smtClean="0"/>
              <a:t>Help resolve conflicts</a:t>
            </a:r>
          </a:p>
          <a:p>
            <a:pPr lvl="1"/>
            <a:r>
              <a:rPr lang="en-US" dirty="0" smtClean="0"/>
              <a:t>Flag inconsistencies for app specific decisions</a:t>
            </a:r>
          </a:p>
          <a:p>
            <a:r>
              <a:rPr lang="en-US" dirty="0" smtClean="0"/>
              <a:t> Used by: Amazon’s Dynamo and </a:t>
            </a:r>
            <a:r>
              <a:rPr lang="en-US" dirty="0" err="1" smtClean="0"/>
              <a:t>Riak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412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RDBMS are still mostly </a:t>
            </a:r>
            <a:r>
              <a:rPr lang="en-US" b="1"/>
              <a:t>what it’s about</a:t>
            </a:r>
          </a:p>
          <a:p>
            <a:pPr lvl="1">
              <a:buNone/>
            </a:pPr>
            <a:r>
              <a:rPr lang="en-US" i="1"/>
              <a:t>90% of the world’s problems can be sorted out with a </a:t>
            </a:r>
            <a:r>
              <a:rPr lang="en-US" b="1" i="1"/>
              <a:t>good join</a:t>
            </a:r>
          </a:p>
          <a:p>
            <a:r>
              <a:rPr lang="en-US"/>
              <a:t>For some companies, building </a:t>
            </a:r>
            <a:r>
              <a:rPr lang="en-US" b="1"/>
              <a:t>large systems </a:t>
            </a:r>
            <a:r>
              <a:rPr lang="en-US"/>
              <a:t>on a single RDBMS is </a:t>
            </a:r>
            <a:r>
              <a:rPr lang="en-US" b="1"/>
              <a:t>no longer good enough</a:t>
            </a:r>
          </a:p>
          <a:p>
            <a:pPr lvl="1">
              <a:buNone/>
            </a:pPr>
            <a:r>
              <a:rPr lang="en-US" i="1"/>
              <a:t>for some problems RDBMS aren’t a </a:t>
            </a:r>
            <a:r>
              <a:rPr lang="en-US" b="1" i="1"/>
              <a:t>good fit</a:t>
            </a:r>
          </a:p>
          <a:p>
            <a:r>
              <a:rPr lang="en-US"/>
              <a:t>Increasingly, some problems are better solved by a set of non-RDBMS solutions</a:t>
            </a:r>
          </a:p>
          <a:p>
            <a:r>
              <a:rPr lang="en-US"/>
              <a:t>NoSQL means polyglot persistence and they will definitely form part of the future</a:t>
            </a:r>
          </a:p>
          <a:p>
            <a:pPr lvl="1">
              <a:buNone/>
            </a:pPr>
            <a:r>
              <a:rPr lang="en-US" i="1"/>
              <a:t>They are worth having a look 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999" y="1700213"/>
            <a:ext cx="8965426" cy="2160587"/>
          </a:xfrm>
        </p:spPr>
        <p:txBody>
          <a:bodyPr/>
          <a:lstStyle/>
          <a:p>
            <a:r>
              <a:rPr lang="en-US" dirty="0" smtClean="0"/>
              <a:t>So… </a:t>
            </a:r>
            <a:br>
              <a:rPr lang="en-US" dirty="0" smtClean="0"/>
            </a:br>
            <a:r>
              <a:rPr lang="en-US" dirty="0" smtClean="0"/>
              <a:t>you have some data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smtClean="0"/>
              <a:t>RDBMS to </a:t>
            </a:r>
            <a:r>
              <a:rPr lang="en-US" dirty="0" err="1" smtClean="0"/>
              <a:t>NoSQL</a:t>
            </a:r>
            <a:endParaRPr lang="en-US" dirty="0" smtClean="0"/>
          </a:p>
          <a:p>
            <a:r>
              <a:rPr lang="en-US" dirty="0" smtClean="0"/>
              <a:t>Motivate and Define </a:t>
            </a:r>
            <a:r>
              <a:rPr lang="en-US" dirty="0" err="1" smtClean="0"/>
              <a:t>NoSQL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Relational Databases are awesome…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Relational Databases solve most data problems</a:t>
            </a:r>
          </a:p>
          <a:p>
            <a:pPr lvl="1"/>
            <a:r>
              <a:rPr lang="en-GB" b="1" dirty="0" smtClean="0"/>
              <a:t>Persistence</a:t>
            </a:r>
          </a:p>
          <a:p>
            <a:pPr marL="630000" lvl="2" indent="0">
              <a:buNone/>
            </a:pPr>
            <a:r>
              <a:rPr lang="en-GB" i="1" dirty="0" smtClean="0"/>
              <a:t>We can store data, and it will remain stored!</a:t>
            </a:r>
          </a:p>
          <a:p>
            <a:pPr lvl="1"/>
            <a:r>
              <a:rPr lang="en-GB" b="1" dirty="0" smtClean="0"/>
              <a:t>Integration</a:t>
            </a:r>
          </a:p>
          <a:p>
            <a:pPr marL="630000" lvl="2" indent="0">
              <a:buNone/>
            </a:pPr>
            <a:r>
              <a:rPr lang="en-GB" i="1" dirty="0" smtClean="0"/>
              <a:t>We can integrate lots of different apps through a central DB</a:t>
            </a:r>
          </a:p>
          <a:p>
            <a:pPr lvl="1"/>
            <a:r>
              <a:rPr lang="en-GB" b="1" dirty="0" smtClean="0"/>
              <a:t>SQL</a:t>
            </a:r>
          </a:p>
          <a:p>
            <a:pPr marL="630000" lvl="2" indent="0">
              <a:buNone/>
            </a:pPr>
            <a:r>
              <a:rPr lang="en-GB" i="1" dirty="0" smtClean="0"/>
              <a:t>Standard(</a:t>
            </a:r>
            <a:r>
              <a:rPr lang="en-GB" i="1" dirty="0" err="1" smtClean="0"/>
              <a:t>ish</a:t>
            </a:r>
            <a:r>
              <a:rPr lang="en-GB" i="1" dirty="0" smtClean="0"/>
              <a:t>), well understand, very expressive</a:t>
            </a:r>
          </a:p>
          <a:p>
            <a:pPr lvl="1"/>
            <a:r>
              <a:rPr lang="en-GB" b="1" dirty="0" smtClean="0"/>
              <a:t>Transactions</a:t>
            </a:r>
            <a:endParaRPr lang="en-GB" b="1" dirty="0"/>
          </a:p>
          <a:p>
            <a:pPr marL="630000" lvl="2" indent="0">
              <a:buNone/>
            </a:pPr>
            <a:r>
              <a:rPr lang="en-GB" i="1" dirty="0" smtClean="0"/>
              <a:t>ACID transactions, strong consistency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9240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and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few key trends and issues…</a:t>
            </a:r>
          </a:p>
          <a:p>
            <a:pPr marL="360000" lvl="1" indent="0">
              <a:buNone/>
            </a:pPr>
            <a:r>
              <a:rPr lang="en-US" dirty="0" smtClean="0"/>
              <a:t>…In </a:t>
            </a:r>
            <a:r>
              <a:rPr lang="en-US" b="1" dirty="0" smtClean="0"/>
              <a:t>use cases</a:t>
            </a:r>
          </a:p>
          <a:p>
            <a:pPr marL="360000" lvl="1" indent="0">
              <a:buNone/>
            </a:pPr>
            <a:r>
              <a:rPr lang="en-US" dirty="0"/>
              <a:t>…In </a:t>
            </a:r>
            <a:r>
              <a:rPr lang="en-US" b="1" dirty="0" smtClean="0"/>
              <a:t>technology</a:t>
            </a:r>
            <a:endParaRPr lang="en-US" dirty="0" smtClean="0"/>
          </a:p>
          <a:p>
            <a:pPr marL="90000" indent="0">
              <a:buNone/>
            </a:pPr>
            <a:r>
              <a:rPr lang="en-US" dirty="0" smtClean="0"/>
              <a:t>… have </a:t>
            </a:r>
            <a:r>
              <a:rPr lang="en-US" b="1" dirty="0" smtClean="0"/>
              <a:t>motivated change</a:t>
            </a:r>
            <a:r>
              <a:rPr lang="en-US" dirty="0" smtClean="0"/>
              <a:t> in data storage technologies</a:t>
            </a:r>
            <a:endParaRPr lang="en-US" b="1" dirty="0" smtClean="0"/>
          </a:p>
          <a:p>
            <a:r>
              <a:rPr lang="en-US" dirty="0" smtClean="0"/>
              <a:t>Key trends include:</a:t>
            </a:r>
          </a:p>
          <a:p>
            <a:pPr lvl="1"/>
            <a:r>
              <a:rPr lang="en-US" dirty="0" smtClean="0"/>
              <a:t>Increasing volume of </a:t>
            </a:r>
            <a:r>
              <a:rPr lang="en-US" b="1" dirty="0" smtClean="0"/>
              <a:t>data and traffic</a:t>
            </a:r>
          </a:p>
          <a:p>
            <a:pPr lvl="1"/>
            <a:r>
              <a:rPr lang="en-US" dirty="0" smtClean="0"/>
              <a:t>More complex </a:t>
            </a:r>
            <a:r>
              <a:rPr lang="en-US" b="1" dirty="0" smtClean="0"/>
              <a:t>data connectedness</a:t>
            </a:r>
          </a:p>
          <a:p>
            <a:r>
              <a:rPr lang="en-US" dirty="0" smtClean="0"/>
              <a:t>Key Issues include: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impedance mismatch </a:t>
            </a:r>
            <a:r>
              <a:rPr lang="en-US" dirty="0" smtClean="0"/>
              <a:t>problem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54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 – Impedance Mismatch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store data persistently in </a:t>
            </a:r>
            <a:r>
              <a:rPr lang="en-GB" b="1" dirty="0" smtClean="0"/>
              <a:t>modern programs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…a single </a:t>
            </a:r>
            <a:r>
              <a:rPr lang="en-GB" b="1" dirty="0" smtClean="0"/>
              <a:t>logical structure</a:t>
            </a:r>
          </a:p>
          <a:p>
            <a:pPr lvl="1"/>
            <a:r>
              <a:rPr lang="en-GB" dirty="0" smtClean="0"/>
              <a:t>…must be </a:t>
            </a:r>
            <a:r>
              <a:rPr lang="en-GB" b="1" dirty="0" smtClean="0"/>
              <a:t>split up</a:t>
            </a:r>
            <a:r>
              <a:rPr lang="en-GB" dirty="0" smtClean="0"/>
              <a:t> </a:t>
            </a:r>
            <a:r>
              <a:rPr lang="en-GB" i="1" dirty="0" smtClean="0"/>
              <a:t>(The nice word is normalised)</a:t>
            </a:r>
            <a:endParaRPr lang="en-GB" b="1" dirty="0" smtClean="0"/>
          </a:p>
          <a:p>
            <a:r>
              <a:rPr lang="en-GB" dirty="0" smtClean="0"/>
              <a:t>Object Orientation </a:t>
            </a:r>
          </a:p>
          <a:p>
            <a:pPr lvl="1"/>
            <a:r>
              <a:rPr lang="en-GB" dirty="0" smtClean="0"/>
              <a:t>based on </a:t>
            </a:r>
            <a:r>
              <a:rPr lang="en-GB" b="1" dirty="0" smtClean="0"/>
              <a:t>software engineering </a:t>
            </a:r>
            <a:r>
              <a:rPr lang="en-GB" dirty="0" smtClean="0"/>
              <a:t>principals</a:t>
            </a:r>
          </a:p>
          <a:p>
            <a:r>
              <a:rPr lang="en-GB" dirty="0" smtClean="0"/>
              <a:t>Relational Paradigms </a:t>
            </a:r>
          </a:p>
          <a:p>
            <a:pPr lvl="1"/>
            <a:r>
              <a:rPr lang="en-GB" dirty="0" smtClean="0"/>
              <a:t>based on </a:t>
            </a:r>
            <a:r>
              <a:rPr lang="en-GB" b="1" dirty="0" smtClean="0"/>
              <a:t>mathematics </a:t>
            </a:r>
            <a:r>
              <a:rPr lang="en-GB" dirty="0" smtClean="0"/>
              <a:t>and </a:t>
            </a:r>
            <a:r>
              <a:rPr lang="en-GB" b="1" dirty="0" smtClean="0"/>
              <a:t>set theory</a:t>
            </a:r>
          </a:p>
          <a:p>
            <a:r>
              <a:rPr lang="en-GB" dirty="0" smtClean="0"/>
              <a:t>Mapping from one world to the other has problems</a:t>
            </a:r>
          </a:p>
          <a:p>
            <a:pPr marL="90000" indent="0">
              <a:buNone/>
            </a:pPr>
            <a:endParaRPr lang="en-GB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002281" y="461162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72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324001" y="1828800"/>
            <a:ext cx="3861137" cy="45895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806" y="900000"/>
            <a:ext cx="8496000" cy="649288"/>
          </a:xfrm>
        </p:spPr>
        <p:txBody>
          <a:bodyPr/>
          <a:lstStyle/>
          <a:p>
            <a:r>
              <a:rPr lang="en-GB" dirty="0"/>
              <a:t>Issue – Impedance </a:t>
            </a:r>
            <a:r>
              <a:rPr lang="en-GB" dirty="0" smtClean="0"/>
              <a:t>Mismatch 2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746" y="1976429"/>
            <a:ext cx="1665147" cy="409480"/>
          </a:xfrm>
          <a:prstGeom prst="rect">
            <a:avLst/>
          </a:prstGeom>
          <a:noFill/>
          <a:ln w="28575" cap="sq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ID: </a:t>
            </a:r>
            <a:r>
              <a:rPr lang="en-GB" sz="1600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1001</a:t>
            </a:r>
            <a:endParaRPr kumimoji="0" lang="en-GB" sz="1600" b="0" i="0" u="none" strike="noStrike" cap="none" normalizeH="0" dirty="0">
              <a:ln>
                <a:noFill/>
              </a:ln>
              <a:solidFill>
                <a:sysClr val="windowText" lastClr="000000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18746" y="2398460"/>
            <a:ext cx="1665147" cy="409480"/>
          </a:xfrm>
          <a:prstGeom prst="rect">
            <a:avLst/>
          </a:prstGeom>
          <a:noFill/>
          <a:ln w="28575" cap="sq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USER:</a:t>
            </a:r>
            <a:r>
              <a:rPr lang="en-GB" sz="1600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Steve</a:t>
            </a:r>
            <a:endParaRPr kumimoji="0" lang="en-GB" sz="1600" b="0" i="0" u="none" strike="noStrike" cap="none" normalizeH="0" dirty="0">
              <a:ln>
                <a:noFill/>
              </a:ln>
              <a:solidFill>
                <a:sysClr val="windowText" lastClr="000000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18745" y="2820490"/>
            <a:ext cx="3399241" cy="2053085"/>
          </a:xfrm>
          <a:prstGeom prst="rect">
            <a:avLst/>
          </a:prstGeom>
          <a:noFill/>
          <a:ln w="28575" cap="sq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Games Played:</a:t>
            </a:r>
            <a:endParaRPr kumimoji="0" lang="en-GB" sz="1600" b="0" i="0" u="none" strike="noStrike" cap="none" normalizeH="0" dirty="0">
              <a:ln>
                <a:noFill/>
              </a:ln>
              <a:solidFill>
                <a:sysClr val="windowText" lastClr="000000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18746" y="4873575"/>
            <a:ext cx="3399241" cy="1256875"/>
          </a:xfrm>
          <a:prstGeom prst="rect">
            <a:avLst/>
          </a:prstGeom>
          <a:noFill/>
          <a:ln w="28575" cap="sq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Teams: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769176" y="5286355"/>
            <a:ext cx="2857043" cy="784835"/>
          </a:xfrm>
          <a:prstGeom prst="rect">
            <a:avLst/>
          </a:prstGeom>
          <a:noFill/>
          <a:ln w="28575" cap="sq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Name: </a:t>
            </a:r>
            <a:r>
              <a:rPr lang="en-GB" sz="1600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Killer Bee Keepers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Icon:</a:t>
            </a:r>
            <a:r>
              <a:rPr lang="en-GB" sz="1600" dirty="0" smtClean="0">
                <a:solidFill>
                  <a:sysClr val="windowText" lastClr="000000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http://imgur.com/a/...</a:t>
            </a:r>
            <a:endParaRPr lang="en-GB" sz="1600" b="1" dirty="0" smtClean="0">
              <a:solidFill>
                <a:sysClr val="windowText" lastClr="000000"/>
              </a:solidFill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14870763"/>
              </p:ext>
            </p:extLst>
          </p:nvPr>
        </p:nvGraphicFramePr>
        <p:xfrm>
          <a:off x="658917" y="3273265"/>
          <a:ext cx="3062399" cy="850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21"/>
                <a:gridCol w="732650"/>
                <a:gridCol w="413388"/>
                <a:gridCol w="384879"/>
                <a:gridCol w="364561"/>
              </a:tblGrid>
              <a:tr h="283355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 smtClean="0"/>
                        <a:t>Date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 smtClean="0"/>
                        <a:t>Res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K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A</a:t>
                      </a:r>
                      <a:endParaRPr lang="en-GB" sz="1200" dirty="0"/>
                    </a:p>
                  </a:txBody>
                  <a:tcPr/>
                </a:tc>
              </a:tr>
              <a:tr h="283355"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01/04/2009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WIN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20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10</a:t>
                      </a:r>
                      <a:endParaRPr lang="en-GB" sz="1200" dirty="0"/>
                    </a:p>
                  </a:txBody>
                  <a:tcPr/>
                </a:tc>
              </a:tr>
              <a:tr h="283355"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01/05/2009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LOOSE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5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22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 smtClean="0"/>
                        <a:t>3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1516971"/>
              </p:ext>
            </p:extLst>
          </p:nvPr>
        </p:nvGraphicFramePr>
        <p:xfrm>
          <a:off x="5498364" y="1633529"/>
          <a:ext cx="299848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94"/>
                <a:gridCol w="999494"/>
                <a:gridCol w="999494"/>
              </a:tblGrid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1127751"/>
              </p:ext>
            </p:extLst>
          </p:nvPr>
        </p:nvGraphicFramePr>
        <p:xfrm>
          <a:off x="5150762" y="3693761"/>
          <a:ext cx="17141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544"/>
                <a:gridCol w="428544"/>
                <a:gridCol w="428544"/>
                <a:gridCol w="428544"/>
              </a:tblGrid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84866769"/>
              </p:ext>
            </p:extLst>
          </p:nvPr>
        </p:nvGraphicFramePr>
        <p:xfrm>
          <a:off x="7211214" y="5482381"/>
          <a:ext cx="128563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544"/>
                <a:gridCol w="428544"/>
                <a:gridCol w="428544"/>
              </a:tblGrid>
              <a:tr h="130922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5" name="Straight Arrow Connector 44"/>
          <p:cNvCxnSpPr/>
          <p:nvPr/>
        </p:nvCxnSpPr>
        <p:spPr bwMode="auto">
          <a:xfrm flipV="1">
            <a:off x="1600200" y="1976429"/>
            <a:ext cx="4149969" cy="20474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V="1">
            <a:off x="1899138" y="1976429"/>
            <a:ext cx="4830496" cy="626773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Straight Arrow Connector 49"/>
          <p:cNvCxnSpPr>
            <a:stCxn id="38" idx="3"/>
          </p:cNvCxnSpPr>
          <p:nvPr/>
        </p:nvCxnSpPr>
        <p:spPr bwMode="auto">
          <a:xfrm>
            <a:off x="3721316" y="3698297"/>
            <a:ext cx="1429446" cy="27951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>
            <a:off x="3626220" y="3977809"/>
            <a:ext cx="1526379" cy="348006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>
            <a:off x="3274786" y="5482381"/>
            <a:ext cx="4603122" cy="34290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 flipV="1">
            <a:off x="1323255" y="5825281"/>
            <a:ext cx="6062283" cy="89161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4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5484040" y="3376983"/>
            <a:ext cx="13580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Games Table</a:t>
            </a:r>
            <a:endParaRPr lang="en-GB" sz="1600" dirty="0"/>
          </a:p>
        </p:txBody>
      </p:sp>
      <p:sp>
        <p:nvSpPr>
          <p:cNvPr id="74" name="TextBox 73"/>
          <p:cNvSpPr txBox="1"/>
          <p:nvPr/>
        </p:nvSpPr>
        <p:spPr>
          <a:xfrm>
            <a:off x="7044204" y="1316751"/>
            <a:ext cx="1308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Player Table</a:t>
            </a:r>
            <a:endParaRPr lang="en-GB" sz="1600" dirty="0"/>
          </a:p>
        </p:txBody>
      </p:sp>
      <p:sp>
        <p:nvSpPr>
          <p:cNvPr id="75" name="TextBox 74"/>
          <p:cNvSpPr txBox="1"/>
          <p:nvPr/>
        </p:nvSpPr>
        <p:spPr>
          <a:xfrm>
            <a:off x="7151587" y="5123789"/>
            <a:ext cx="1383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Team Table</a:t>
            </a:r>
            <a:endParaRPr lang="en-GB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2388214"/>
              </p:ext>
            </p:extLst>
          </p:nvPr>
        </p:nvGraphicFramePr>
        <p:xfrm>
          <a:off x="4354313" y="2663244"/>
          <a:ext cx="1998988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94"/>
                <a:gridCol w="999494"/>
              </a:tblGrid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>
            <a:endCxn id="39" idx="2"/>
          </p:cNvCxnSpPr>
          <p:nvPr/>
        </p:nvCxnSpPr>
        <p:spPr bwMode="auto">
          <a:xfrm flipV="1">
            <a:off x="6086929" y="2319329"/>
            <a:ext cx="910676" cy="34391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275256" y="3273265"/>
            <a:ext cx="0" cy="425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510910"/>
              </p:ext>
            </p:extLst>
          </p:nvPr>
        </p:nvGraphicFramePr>
        <p:xfrm>
          <a:off x="7045852" y="3800873"/>
          <a:ext cx="1998988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94"/>
                <a:gridCol w="999494"/>
              </a:tblGrid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19144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4458555" y="2324690"/>
            <a:ext cx="13844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Player/Game</a:t>
            </a:r>
            <a:endParaRPr lang="en-GB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7671689" y="3452523"/>
            <a:ext cx="1362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Player/Team</a:t>
            </a:r>
            <a:endParaRPr lang="en-GB" sz="1600" dirty="0"/>
          </a:p>
        </p:txBody>
      </p:sp>
      <p:cxnSp>
        <p:nvCxnSpPr>
          <p:cNvPr id="48" name="Straight Arrow Connector 47"/>
          <p:cNvCxnSpPr/>
          <p:nvPr/>
        </p:nvCxnSpPr>
        <p:spPr bwMode="auto">
          <a:xfrm flipV="1">
            <a:off x="7385539" y="2319329"/>
            <a:ext cx="216318" cy="148154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 flipH="1">
            <a:off x="8472573" y="4486673"/>
            <a:ext cx="62726" cy="10121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9205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outhampton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8797</TotalTime>
  <Words>2553</Words>
  <Application>Microsoft Macintosh PowerPoint</Application>
  <PresentationFormat>On-screen Show (4:3)</PresentationFormat>
  <Paragraphs>395</Paragraphs>
  <Slides>46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ECS</vt:lpstr>
      <vt:lpstr>Southampton</vt:lpstr>
      <vt:lpstr>NoSQL Databases</vt:lpstr>
      <vt:lpstr>Introduction</vt:lpstr>
      <vt:lpstr>But first… some reading!</vt:lpstr>
      <vt:lpstr>… and some watching!</vt:lpstr>
      <vt:lpstr>So…  you have some data</vt:lpstr>
      <vt:lpstr>Relational Databases are awesome…</vt:lpstr>
      <vt:lpstr>Trends and Issues</vt:lpstr>
      <vt:lpstr>Issue – Impedance Mismatch 1</vt:lpstr>
      <vt:lpstr>Issue – Impedance Mismatch 2</vt:lpstr>
      <vt:lpstr>Trend – Data Size</vt:lpstr>
      <vt:lpstr>Trend – Increased Data Connectivity</vt:lpstr>
      <vt:lpstr>Dealing with data size Trends</vt:lpstr>
      <vt:lpstr>Relational Databases suck…</vt:lpstr>
      <vt:lpstr>NoSQL – A movement </vt:lpstr>
      <vt:lpstr>Defining NoSQL</vt:lpstr>
      <vt:lpstr>Some NoSQL Definitions</vt:lpstr>
      <vt:lpstr>Some NoSQL Definitions</vt:lpstr>
      <vt:lpstr>Some NoSQL Definitions</vt:lpstr>
      <vt:lpstr>NoSQL Databases</vt:lpstr>
      <vt:lpstr>NoSQL Varieties</vt:lpstr>
      <vt:lpstr>NoSQL Varieties</vt:lpstr>
      <vt:lpstr>Key-Value Stores - Basics</vt:lpstr>
      <vt:lpstr>Key-Value Stores - Examples</vt:lpstr>
      <vt:lpstr>Document Database - Basics</vt:lpstr>
      <vt:lpstr>Document Database - Basics</vt:lpstr>
      <vt:lpstr>Document Database - Examples</vt:lpstr>
      <vt:lpstr>Column DBs - Basics</vt:lpstr>
      <vt:lpstr>Column DBs - Basics</vt:lpstr>
      <vt:lpstr>Column DBs - Examples</vt:lpstr>
      <vt:lpstr>An Asside on Aggregates</vt:lpstr>
      <vt:lpstr>Graph DBs - basics</vt:lpstr>
      <vt:lpstr>Graph DBs - basics</vt:lpstr>
      <vt:lpstr>Graph DBs - examples</vt:lpstr>
      <vt:lpstr>Polyglot Persistence</vt:lpstr>
      <vt:lpstr>On Consistency and Availability</vt:lpstr>
      <vt:lpstr>ACID – A Recap </vt:lpstr>
      <vt:lpstr>Dropping Relaxing ACID</vt:lpstr>
      <vt:lpstr>CAP Theorem – What’s a CAP? </vt:lpstr>
      <vt:lpstr>CAP – Another Perspective</vt:lpstr>
      <vt:lpstr>CAP – Another Perspective</vt:lpstr>
      <vt:lpstr>CAP Theorem – The DB perspective</vt:lpstr>
      <vt:lpstr>BASE – An alternative to ACID</vt:lpstr>
      <vt:lpstr>Eventual Consistency</vt:lpstr>
      <vt:lpstr>Eventual Consistency - MVCC</vt:lpstr>
      <vt:lpstr>Eventual Consistency – Vector Clocks</vt:lpstr>
      <vt:lpstr>Conclusion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Warehousing and NoSQL</dc:title>
  <dc:creator>Sina Samangooei</dc:creator>
  <cp:lastModifiedBy>Sina Samangooei</cp:lastModifiedBy>
  <cp:revision>373</cp:revision>
  <dcterms:created xsi:type="dcterms:W3CDTF">2013-05-07T22:07:09Z</dcterms:created>
  <dcterms:modified xsi:type="dcterms:W3CDTF">2013-05-09T10:16:46Z</dcterms:modified>
</cp:coreProperties>
</file>