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7" r:id="rId11"/>
    <p:sldId id="260" r:id="rId12"/>
    <p:sldId id="258" r:id="rId13"/>
    <p:sldId id="280" r:id="rId14"/>
    <p:sldId id="281" r:id="rId15"/>
    <p:sldId id="282" r:id="rId16"/>
    <p:sldId id="259" r:id="rId17"/>
    <p:sldId id="275" r:id="rId18"/>
    <p:sldId id="276" r:id="rId19"/>
    <p:sldId id="261" r:id="rId20"/>
    <p:sldId id="262" r:id="rId21"/>
    <p:sldId id="263" r:id="rId22"/>
    <p:sldId id="267" r:id="rId23"/>
    <p:sldId id="265" r:id="rId24"/>
    <p:sldId id="264" r:id="rId25"/>
    <p:sldId id="268" r:id="rId26"/>
    <p:sldId id="266" r:id="rId27"/>
    <p:sldId id="269" r:id="rId28"/>
    <p:sldId id="284" r:id="rId29"/>
    <p:sldId id="270" r:id="rId30"/>
    <p:sldId id="271" r:id="rId31"/>
    <p:sldId id="274" r:id="rId32"/>
    <p:sldId id="277" r:id="rId33"/>
    <p:sldId id="272" r:id="rId34"/>
    <p:sldId id="278" r:id="rId35"/>
    <p:sldId id="273" r:id="rId36"/>
    <p:sldId id="279" r:id="rId37"/>
  </p:sldIdLst>
  <p:sldSz cx="9144000" cy="6858000" type="screen4x3"/>
  <p:notesSz cx="6858000" cy="9144000"/>
  <p:custDataLst>
    <p:tags r:id="rId40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5158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fld id="{D2D20942-D6F2-004D-9DD1-B0E39CB831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AFCBF06-7CBF-5B44-AFD0-39AA4E3283DE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point is the Mission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EEE2-A568-7043-A114-EB91F4EB5C9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8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point =</a:t>
            </a:r>
            <a:r>
              <a:rPr lang="en-GB" baseline="0" dirty="0" smtClean="0"/>
              <a:t> sub-heading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think this also needs the k</a:t>
            </a:r>
            <a:r>
              <a:rPr lang="en-GB" dirty="0" smtClean="0"/>
              <a:t>ey bullets at headline level, </a:t>
            </a:r>
            <a:r>
              <a:rPr lang="en-GB" dirty="0" err="1" smtClean="0"/>
              <a:t>ie</a:t>
            </a:r>
            <a:r>
              <a:rPr lang="en-GB" dirty="0" smtClean="0"/>
              <a:t>:</a:t>
            </a:r>
          </a:p>
          <a:p>
            <a:r>
              <a:rPr lang="en-GB" dirty="0" smtClean="0"/>
              <a:t>Representing the best</a:t>
            </a:r>
            <a:r>
              <a:rPr lang="en-GB" baseline="0" dirty="0" smtClean="0"/>
              <a:t> of the UK</a:t>
            </a:r>
            <a:endParaRPr lang="en-GB" dirty="0" smtClean="0"/>
          </a:p>
          <a:p>
            <a:r>
              <a:rPr lang="en-GB" baseline="0" dirty="0" smtClean="0"/>
              <a:t>Hosted by the OU</a:t>
            </a:r>
          </a:p>
          <a:p>
            <a:r>
              <a:rPr lang="en-GB" baseline="0" dirty="0" smtClean="0"/>
              <a:t>Focused on employability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Cross-party</a:t>
            </a:r>
            <a:r>
              <a:rPr lang="en-GB" baseline="0" dirty="0" smtClean="0"/>
              <a:t> support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EEE2-A568-7043-A114-EB91F4EB5C9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4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1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4" b="25421"/>
          <a:stretch>
            <a:fillRect/>
          </a:stretch>
        </p:blipFill>
        <p:spPr bwMode="auto">
          <a:xfrm>
            <a:off x="34925" y="5888038"/>
            <a:ext cx="12588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3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0047FED-869F-5B4A-9F2E-25C2C5EBC8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2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841E4A8B-7CE1-BC4B-9352-7851804517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0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71D8AF90-6129-734A-A09B-8079F8905A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9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10E8578B-9E7E-CF49-BBF4-89BE8DC600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DD872239-ADF2-5540-BD9F-FF1FC80918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8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229AB77A-61C2-0341-AACC-EF9A123286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7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09BFBAB4-28F7-E845-9A0E-2CA2E9B2F0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0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00086102-29F6-0E49-A532-329CC50ED6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05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12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13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1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56C55EF8-CB9A-4A45-9886-2A54A9419F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E28517BE-FDD0-1E43-A191-EB02CB4582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14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FB0D9E29-C412-6147-886F-9890EBE05E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8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4F925525-2D0B-1F46-8959-19CAA43422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8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CB3F28C7-0BC2-664C-B722-421C66007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6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5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57EC384B-9195-3D43-993E-B4246C9C21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6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B7585F71-D819-D847-A8D8-F10F286951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76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ference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40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3203848" y="198461"/>
            <a:ext cx="5580620" cy="86434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359532" y="666586"/>
            <a:ext cx="5617406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C90201F1-2765-0A40-9FA7-7AF6BCABC5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5D5-59B9-0841-A936-3EA1B38FDD76}" type="datetimeFigureOut">
              <a:rPr lang="en-GB"/>
              <a:pPr/>
              <a:t>25/04/2013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5D07-489D-3A4F-AEF6-69667EEAD9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6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5227-8447-1A43-BF9F-E3D7A45AF5B6}" type="datetimeFigureOut">
              <a:rPr lang="en-US" smtClean="0"/>
              <a:t>25/04/2013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A910-D530-6E47-BF1A-392A0615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ull_fram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95963" y="4292600"/>
            <a:ext cx="2628900" cy="1439863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F8F8F8"/>
                </a:solidFill>
              </a:defRPr>
            </a:lvl1pPr>
            <a:lvl2pPr marL="450850" indent="0">
              <a:buNone/>
              <a:defRPr/>
            </a:lvl2pPr>
            <a:lvl3pPr marL="989012" indent="0">
              <a:buNone/>
              <a:defRPr/>
            </a:lvl3pPr>
            <a:lvl4pPr marL="1436687" indent="0">
              <a:buNone/>
              <a:defRPr/>
            </a:lvl4pPr>
            <a:lvl5pPr marL="1884362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B766DBAA-49F3-D644-A997-FBF66B708E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9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baseline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8426450" cy="4357079"/>
          </a:xfrm>
        </p:spPr>
        <p:txBody>
          <a:bodyPr/>
          <a:lstStyle>
            <a:lvl1pPr marL="271463" indent="-271463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7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F4996F3-FC67-2A4C-9080-69CC06323C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51B998EA-F909-0D48-855B-6A56FA75F2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8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F8F8F8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2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1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283DD5A5-11C9-AE4A-A6FA-75C4301C40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5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 no lgo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EAECE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0F968E1-8674-924D-B2A1-5FE0B19AA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3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6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7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1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C997584-46BE-084C-A4F9-FD2AD25F10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2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8F8F8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CITE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ＭＳ Ｐゴシック" charset="0"/>
              </a:defRPr>
            </a:lvl1pPr>
          </a:lstStyle>
          <a:p>
            <a:fld id="{E0CF9774-E819-DB47-BF85-8F31F85A397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69" r:id="rId18"/>
    <p:sldLayoutId id="2147484170" r:id="rId19"/>
    <p:sldLayoutId id="2147484171" r:id="rId20"/>
    <p:sldLayoutId id="2147484172" r:id="rId21"/>
    <p:sldLayoutId id="2147484173" r:id="rId22"/>
    <p:sldLayoutId id="2147484174" r:id="rId23"/>
    <p:sldLayoutId id="2147484175" r:id="rId24"/>
    <p:sldLayoutId id="2147484176" r:id="rId25"/>
    <p:sldLayoutId id="2147484177" r:id="rId26"/>
    <p:sldLayoutId id="2147484178" r:id="rId2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png"/><Relationship Id="rId3" Type="http://schemas.openxmlformats.org/officeDocument/2006/relationships/hyperlink" Target="http://creativecommons.org/licenses/by-nd/3.0/deed.e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Open Educational Movement: MOOCs and OERs</a:t>
            </a:r>
            <a:endParaRPr lang="en-US" dirty="0">
              <a:latin typeface="Lucida Sans" charset="0"/>
              <a:ea typeface="ＭＳ Ｐゴシック" charset="0"/>
            </a:endParaRPr>
          </a:p>
        </p:txBody>
      </p:sp>
      <p:sp>
        <p:nvSpPr>
          <p:cNvPr id="2765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532" y="4509121"/>
            <a:ext cx="3997325" cy="140415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Lucida Sans" charset="0"/>
                <a:ea typeface="ＭＳ Ｐゴシック" charset="0"/>
              </a:rPr>
              <a:t>Hugh Davis</a:t>
            </a:r>
            <a:r>
              <a:rPr lang="en-GB" dirty="0" smtClean="0">
                <a:latin typeface="Lucida Sans" charset="0"/>
                <a:ea typeface="ＭＳ Ｐゴシック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Lucida Sans" charset="0"/>
                <a:ea typeface="ＭＳ Ｐゴシック" charset="0"/>
              </a:rPr>
              <a:t>@</a:t>
            </a:r>
            <a:r>
              <a:rPr lang="en-GB" dirty="0" err="1" smtClean="0">
                <a:latin typeface="Lucida Sans" charset="0"/>
                <a:ea typeface="ＭＳ Ｐゴシック" charset="0"/>
              </a:rPr>
              <a:t>HughDavis</a:t>
            </a:r>
            <a:r>
              <a:rPr lang="en-GB" dirty="0" smtClean="0">
                <a:latin typeface="Lucida Sans" charset="0"/>
                <a:ea typeface="ＭＳ Ｐゴシック" charset="0"/>
              </a:rPr>
              <a:t>  </a:t>
            </a:r>
            <a:endParaRPr lang="en-GB" dirty="0">
              <a:latin typeface="Lucida Sans" charset="0"/>
              <a:ea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Lucida Sans" charset="0"/>
                <a:ea typeface="ＭＳ Ｐゴシック" charset="0"/>
              </a:rPr>
              <a:t>April </a:t>
            </a:r>
            <a:r>
              <a:rPr lang="en-GB" dirty="0" smtClean="0">
                <a:latin typeface="Lucida Sans" charset="0"/>
                <a:ea typeface="ＭＳ Ｐゴシック" charset="0"/>
              </a:rPr>
              <a:t>2013</a:t>
            </a:r>
            <a:endParaRPr lang="en-GB" dirty="0">
              <a:latin typeface="Lucida Sans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4800" dirty="0"/>
              <a:t>M</a:t>
            </a:r>
            <a:r>
              <a:rPr lang="en-GB" sz="3200" dirty="0"/>
              <a:t>assive</a:t>
            </a:r>
            <a:r>
              <a:rPr lang="en-GB" dirty="0"/>
              <a:t>  - some have 10,000s registered. </a:t>
            </a:r>
            <a:endParaRPr lang="en-GB" dirty="0" smtClean="0"/>
          </a:p>
          <a:p>
            <a:r>
              <a:rPr lang="en-GB" sz="4800" dirty="0" smtClean="0"/>
              <a:t>O</a:t>
            </a:r>
            <a:r>
              <a:rPr lang="en-GB" sz="3200" dirty="0" smtClean="0"/>
              <a:t>pen</a:t>
            </a:r>
            <a:r>
              <a:rPr lang="en-GB" dirty="0" smtClean="0"/>
              <a:t>  </a:t>
            </a:r>
            <a:r>
              <a:rPr lang="en-GB" dirty="0"/>
              <a:t>= free, and anyone can register</a:t>
            </a:r>
          </a:p>
          <a:p>
            <a:r>
              <a:rPr lang="en-GB" sz="4800" dirty="0"/>
              <a:t>O</a:t>
            </a:r>
            <a:r>
              <a:rPr lang="en-GB" sz="3200" dirty="0"/>
              <a:t>nline</a:t>
            </a:r>
            <a:r>
              <a:rPr lang="en-GB" dirty="0"/>
              <a:t>  although many have a parallel blended incarnation</a:t>
            </a:r>
          </a:p>
          <a:p>
            <a:r>
              <a:rPr lang="en-GB" sz="4800" dirty="0"/>
              <a:t>C</a:t>
            </a:r>
            <a:r>
              <a:rPr lang="en-GB" sz="3200" dirty="0"/>
              <a:t>ourse</a:t>
            </a:r>
            <a:r>
              <a:rPr lang="en-GB" dirty="0"/>
              <a:t> </a:t>
            </a:r>
            <a:r>
              <a:rPr lang="en-GB" dirty="0" smtClean="0"/>
              <a:t>(but </a:t>
            </a:r>
            <a:r>
              <a:rPr lang="en-GB" dirty="0"/>
              <a:t>not necessarily </a:t>
            </a:r>
            <a:r>
              <a:rPr lang="en-GB" dirty="0" smtClean="0"/>
              <a:t>accredited for anything)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is a MOOC?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8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/>
              <a:t>Many short </a:t>
            </a:r>
            <a:r>
              <a:rPr lang="en-GB" dirty="0" smtClean="0"/>
              <a:t>videos</a:t>
            </a:r>
            <a:endParaRPr lang="en-GB" dirty="0"/>
          </a:p>
          <a:p>
            <a:pPr marL="1152525" lvl="1" indent="-342900">
              <a:buFont typeface="Arial"/>
              <a:buChar char="•"/>
            </a:pPr>
            <a:r>
              <a:rPr lang="en-GB" sz="1800" dirty="0"/>
              <a:t>Some talking heads</a:t>
            </a:r>
          </a:p>
          <a:p>
            <a:pPr marL="1152525" lvl="1" indent="-342900">
              <a:buFont typeface="Arial"/>
              <a:buChar char="•"/>
            </a:pPr>
            <a:r>
              <a:rPr lang="en-GB" sz="1800" dirty="0"/>
              <a:t>Some “worked examples”</a:t>
            </a:r>
          </a:p>
          <a:p>
            <a:pPr marL="1152525" lvl="1" indent="-342900">
              <a:buFont typeface="Arial"/>
              <a:buChar char="•"/>
            </a:pPr>
            <a:r>
              <a:rPr lang="en-GB" sz="1800" dirty="0"/>
              <a:t>Some experiments etc.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On-line papers etc</a:t>
            </a:r>
            <a:r>
              <a:rPr lang="en-GB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Discussion forums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On-line activities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Formative assessments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Assessment (and feedback) will </a:t>
            </a:r>
            <a:r>
              <a:rPr lang="en-GB" dirty="0"/>
              <a:t>n</a:t>
            </a:r>
            <a:r>
              <a:rPr lang="en-GB" dirty="0" smtClean="0"/>
              <a:t>eed </a:t>
            </a:r>
            <a:r>
              <a:rPr lang="en-GB" dirty="0"/>
              <a:t>to be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Objective (multiple choice </a:t>
            </a:r>
            <a:r>
              <a:rPr lang="en-GB" dirty="0" smtClean="0"/>
              <a:t>etc.)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Peer </a:t>
            </a:r>
            <a:r>
              <a:rPr lang="en-GB" dirty="0" smtClean="0"/>
              <a:t>review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Self evaluation</a:t>
            </a:r>
          </a:p>
          <a:p>
            <a:endParaRPr lang="en-GB" dirty="0" smtClean="0"/>
          </a:p>
          <a:p>
            <a:r>
              <a:rPr lang="en-GB" dirty="0" smtClean="0"/>
              <a:t>Learning Design Workflow and Learning Analytics are central</a:t>
            </a:r>
            <a:endParaRPr lang="en-GB" dirty="0"/>
          </a:p>
          <a:p>
            <a:r>
              <a:rPr lang="en-GB" dirty="0" smtClean="0"/>
              <a:t>The emphasis must be on the student as a self-motivated learner.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Most Courses consist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8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3708" y="3248980"/>
            <a:ext cx="6769508" cy="2232248"/>
          </a:xfrm>
        </p:spPr>
        <p:txBody>
          <a:bodyPr/>
          <a:lstStyle/>
          <a:p>
            <a:r>
              <a:rPr lang="en-GB" dirty="0" smtClean="0"/>
              <a:t>Why the Avalanche Alert?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5517232"/>
            <a:ext cx="809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i="1" dirty="0"/>
              <a:t>Barber, M. Donnelly, K &amp; </a:t>
            </a:r>
            <a:r>
              <a:rPr lang="en-GB" sz="1800" i="1" dirty="0" err="1"/>
              <a:t>Rizvi</a:t>
            </a:r>
            <a:r>
              <a:rPr lang="en-GB" sz="1800" i="1" dirty="0"/>
              <a:t>, S. (March 2013). </a:t>
            </a:r>
            <a:endParaRPr lang="en-GB" sz="1800" i="1" dirty="0" smtClean="0"/>
          </a:p>
          <a:p>
            <a:pPr algn="l"/>
            <a:r>
              <a:rPr lang="en-GB" sz="1800" i="1" dirty="0" smtClean="0"/>
              <a:t>An </a:t>
            </a:r>
            <a:r>
              <a:rPr lang="en-GB" sz="1800" i="1" dirty="0"/>
              <a:t>Avalanche is Coming;  </a:t>
            </a:r>
            <a:r>
              <a:rPr lang="en-GB" sz="1800" i="1" dirty="0" smtClean="0"/>
              <a:t>Higher </a:t>
            </a:r>
            <a:r>
              <a:rPr lang="en-GB" sz="1800" i="1" dirty="0"/>
              <a:t>Education and the Revolution Ahead. </a:t>
            </a:r>
          </a:p>
          <a:p>
            <a:pPr algn="l"/>
            <a:r>
              <a:rPr lang="en-GB" sz="1800" i="1" dirty="0" smtClean="0"/>
              <a:t>Institute </a:t>
            </a:r>
            <a:r>
              <a:rPr lang="en-GB" sz="1800" i="1" dirty="0"/>
              <a:t>for Public  </a:t>
            </a:r>
            <a:r>
              <a:rPr lang="en-GB" sz="1800" i="1" dirty="0" smtClean="0"/>
              <a:t>Policy </a:t>
            </a:r>
            <a:r>
              <a:rPr lang="en-GB" sz="1800" i="1" dirty="0"/>
              <a:t>Research</a:t>
            </a:r>
            <a:r>
              <a:rPr lang="en-GB" sz="1600" dirty="0"/>
              <a:t>.</a:t>
            </a:r>
            <a:endParaRPr lang="en-GB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5469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 bwMode="auto">
          <a:xfrm>
            <a:off x="6912260" y="3861048"/>
            <a:ext cx="1980219" cy="1440160"/>
          </a:xfrm>
          <a:prstGeom prst="wedgeEllipseCallout">
            <a:avLst>
              <a:gd name="adj1" fmla="val 14973"/>
              <a:gd name="adj2" fmla="val 7908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3635896" y="4761148"/>
            <a:ext cx="3672408" cy="1152708"/>
          </a:xfrm>
          <a:prstGeom prst="wedgeEllipseCallout">
            <a:avLst>
              <a:gd name="adj1" fmla="val 62056"/>
              <a:gd name="adj2" fmla="val 8263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Oval Callout 22"/>
          <p:cNvSpPr/>
          <p:nvPr/>
        </p:nvSpPr>
        <p:spPr bwMode="auto">
          <a:xfrm>
            <a:off x="5040052" y="3032956"/>
            <a:ext cx="3600400" cy="900680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040052" y="1700808"/>
            <a:ext cx="3744416" cy="1224136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1" name="Oval Callout 20"/>
          <p:cNvSpPr/>
          <p:nvPr/>
        </p:nvSpPr>
        <p:spPr bwMode="auto">
          <a:xfrm>
            <a:off x="4391980" y="512676"/>
            <a:ext cx="3672408" cy="1152708"/>
          </a:xfrm>
          <a:prstGeom prst="wedgeEllipseCallout">
            <a:avLst>
              <a:gd name="adj1" fmla="val 71724"/>
              <a:gd name="adj2" fmla="val -5240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359532" y="4905164"/>
            <a:ext cx="2916324" cy="1080120"/>
          </a:xfrm>
          <a:prstGeom prst="wedgeEllipseCallout">
            <a:avLst>
              <a:gd name="adj1" fmla="val -54701"/>
              <a:gd name="adj2" fmla="val 5302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Oval Callout 18"/>
          <p:cNvSpPr/>
          <p:nvPr/>
        </p:nvSpPr>
        <p:spPr bwMode="auto">
          <a:xfrm>
            <a:off x="179512" y="3573016"/>
            <a:ext cx="3672408" cy="1152708"/>
          </a:xfrm>
          <a:prstGeom prst="wedgeEllipseCallout">
            <a:avLst>
              <a:gd name="adj1" fmla="val 44580"/>
              <a:gd name="adj2" fmla="val 112251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899592" y="2168860"/>
            <a:ext cx="3672408" cy="1152708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Oval Callout 17"/>
          <p:cNvSpPr/>
          <p:nvPr/>
        </p:nvSpPr>
        <p:spPr bwMode="auto">
          <a:xfrm>
            <a:off x="503548" y="1520788"/>
            <a:ext cx="3528392" cy="576064"/>
          </a:xfrm>
          <a:prstGeom prst="wedgeEllipseCallout">
            <a:avLst>
              <a:gd name="adj1" fmla="val 61403"/>
              <a:gd name="adj2" fmla="val 7435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323528" y="296652"/>
            <a:ext cx="3672408" cy="1152708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440668"/>
            <a:ext cx="311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cost of a degree is rising</a:t>
            </a:r>
            <a:r>
              <a:rPr lang="en-US" sz="1600" dirty="0"/>
              <a:t> </a:t>
            </a:r>
            <a:r>
              <a:rPr lang="en-US" sz="1600" dirty="0" smtClean="0"/>
              <a:t>in real terms while the value of a degree is falling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88" y="1556792"/>
            <a:ext cx="2335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Content is ubiquitous</a:t>
            </a:r>
          </a:p>
          <a:p>
            <a:r>
              <a:rPr lang="en-US" sz="1600" dirty="0" smtClean="0"/>
              <a:t>(and free)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3628" y="2384884"/>
            <a:ext cx="3259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Private providers can produce cheaper qualification routes</a:t>
            </a:r>
          </a:p>
          <a:p>
            <a:r>
              <a:rPr lang="en-US" sz="1600" dirty="0" smtClean="0"/>
              <a:t>(or wish to be allowed to)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33" y="3609020"/>
            <a:ext cx="327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world distribution of wealth means that most potential students cannot afford higher education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4869160"/>
            <a:ext cx="3261674" cy="107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 would not be possible to build enough universities to educate the emerging Chinese market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3988" y="728700"/>
            <a:ext cx="3414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classic university is educating for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184482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Employers attitudes to formal qualifications are changing in favour of demonstration of skills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3140968"/>
            <a:ext cx="3528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three of four year degree course is no longer standard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5193196"/>
            <a:ext cx="24680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Education is having its Napster moment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2099" y="4077072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Contract cheating makes current education meaningless</a:t>
            </a:r>
          </a:p>
        </p:txBody>
      </p:sp>
    </p:spTree>
    <p:extLst>
      <p:ext uri="{BB962C8B-B14F-4D97-AF65-F5344CB8AC3E}">
        <p14:creationId xmlns:p14="http://schemas.microsoft.com/office/powerpoint/2010/main" val="425506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7" grpId="0" animBg="1"/>
      <p:bldP spid="18" grpId="0" animBg="1"/>
      <p:bldP spid="16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 bwMode="auto">
          <a:xfrm>
            <a:off x="5436096" y="1052736"/>
            <a:ext cx="3346892" cy="1572528"/>
          </a:xfrm>
          <a:prstGeom prst="cloudCallout">
            <a:avLst>
              <a:gd name="adj1" fmla="val 77363"/>
              <a:gd name="adj2" fmla="val 1093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0" name="Cloud Callout 19"/>
          <p:cNvSpPr/>
          <p:nvPr/>
        </p:nvSpPr>
        <p:spPr bwMode="auto">
          <a:xfrm>
            <a:off x="4788024" y="2816932"/>
            <a:ext cx="3132348" cy="1188132"/>
          </a:xfrm>
          <a:prstGeom prst="cloudCallout">
            <a:avLst>
              <a:gd name="adj1" fmla="val -35655"/>
              <a:gd name="adj2" fmla="val 8318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287524" y="548680"/>
            <a:ext cx="2628292" cy="1224136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1871700" y="1664804"/>
            <a:ext cx="3132348" cy="1224136"/>
          </a:xfrm>
          <a:prstGeom prst="cloudCallout">
            <a:avLst>
              <a:gd name="adj1" fmla="val 45150"/>
              <a:gd name="adj2" fmla="val 10265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1043608" y="3032956"/>
            <a:ext cx="2592288" cy="1080120"/>
          </a:xfrm>
          <a:prstGeom prst="cloudCallout">
            <a:avLst>
              <a:gd name="adj1" fmla="val -78504"/>
              <a:gd name="adj2" fmla="val 7811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827584" y="4509120"/>
            <a:ext cx="2628292" cy="1224136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314405"/>
            <a:ext cx="2159732" cy="54206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 bwMode="auto">
          <a:xfrm>
            <a:off x="4499992" y="4401108"/>
            <a:ext cx="4644008" cy="1800200"/>
          </a:xfrm>
          <a:prstGeom prst="wedgeEllipseCallout">
            <a:avLst>
              <a:gd name="adj1" fmla="val 18810"/>
              <a:gd name="adj2" fmla="val 59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ED88E-1AE0-454C-8838-C53E1511A9E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9572" y="728700"/>
            <a:ext cx="1842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need to maintain the </a:t>
            </a:r>
            <a:r>
              <a:rPr lang="en-US" sz="1600" dirty="0" err="1" smtClean="0"/>
              <a:t>Goldstandard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6319" y="1880828"/>
            <a:ext cx="282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best possible education is face to face with a true subject expert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180" y="2132856"/>
            <a:ext cx="108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1268760"/>
            <a:ext cx="2763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Students are looking for so much more out of an university than just formal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924944"/>
            <a:ext cx="258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Contract Cheating shows that you need to examine face to 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4545124"/>
            <a:ext cx="424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hand-wringing citation of unemployment statistics and rising student fees comes not from the unemployed and poor, but from the new education industry that wants to find a way into the marketplace.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9612" y="3284984"/>
            <a:ext cx="2695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are signing our own death warrants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4869160"/>
            <a:ext cx="21150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Have you looked at the drop-out rates?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630932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We’re under fifteen feet of pure white snow</a:t>
            </a:r>
          </a:p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8746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6" grpId="0" animBg="1"/>
      <p:bldP spid="15" grpId="0" animBg="1"/>
      <p:bldP spid="14" grpId="0" animBg="1"/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Assessing Disruptive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ED88E-1AE0-454C-8838-C53E1511A9E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4716524" cy="3737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1815" y="5265204"/>
            <a:ext cx="4572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Joseph L. Bower and Clayton M. </a:t>
            </a:r>
            <a:r>
              <a:rPr lang="en-US" sz="1600" dirty="0" smtClean="0"/>
              <a:t>Christensen</a:t>
            </a:r>
          </a:p>
          <a:p>
            <a:r>
              <a:rPr lang="en-US" sz="1600" dirty="0"/>
              <a:t>Disruptive Technologies: Catching the </a:t>
            </a:r>
            <a:r>
              <a:rPr lang="en-US" sz="1600" dirty="0" smtClean="0"/>
              <a:t>Wave</a:t>
            </a:r>
          </a:p>
          <a:p>
            <a:r>
              <a:rPr lang="en-US" sz="1600" dirty="0" smtClean="0"/>
              <a:t>Harvard Business Review 1995 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en-GB" sz="1600" dirty="0" err="1" smtClean="0"/>
          </a:p>
        </p:txBody>
      </p:sp>
      <p:sp>
        <p:nvSpPr>
          <p:cNvPr id="15" name="Bent Arrow 14"/>
          <p:cNvSpPr/>
          <p:nvPr/>
        </p:nvSpPr>
        <p:spPr bwMode="auto">
          <a:xfrm rot="4652766">
            <a:off x="4881857" y="2399819"/>
            <a:ext cx="899501" cy="1357169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9532" y="1376772"/>
            <a:ext cx="8784468" cy="471652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/>
              <a:t>to </a:t>
            </a:r>
            <a:r>
              <a:rPr lang="en-GB" dirty="0" smtClean="0"/>
              <a:t>enhance reputation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to </a:t>
            </a:r>
            <a:r>
              <a:rPr lang="en-GB" dirty="0"/>
              <a:t>boost recruitment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·to provide a public service </a:t>
            </a:r>
            <a:endParaRPr lang="en-GB" dirty="0" smtClean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to </a:t>
            </a:r>
            <a:r>
              <a:rPr lang="en-GB" dirty="0"/>
              <a:t>create </a:t>
            </a:r>
            <a:r>
              <a:rPr lang="en-GB" dirty="0" smtClean="0"/>
              <a:t>more flexible routes </a:t>
            </a:r>
            <a:r>
              <a:rPr lang="en-GB" dirty="0"/>
              <a:t>for </a:t>
            </a:r>
            <a:r>
              <a:rPr lang="en-GB" dirty="0" smtClean="0"/>
              <a:t>entry 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to </a:t>
            </a:r>
            <a:r>
              <a:rPr lang="en-GB" dirty="0"/>
              <a:t>explore new markets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to support our collaborative provision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to improve our on-line capability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to </a:t>
            </a:r>
            <a:r>
              <a:rPr lang="en-GB" dirty="0"/>
              <a:t>help us to become more </a:t>
            </a:r>
            <a:r>
              <a:rPr lang="en-GB" dirty="0" smtClean="0"/>
              <a:t>agile and</a:t>
            </a:r>
            <a:r>
              <a:rPr lang="en-GB" dirty="0"/>
              <a:t> </a:t>
            </a:r>
            <a:r>
              <a:rPr lang="en-GB" dirty="0" smtClean="0"/>
              <a:t>flexible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Motivations for making MOOCs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07" y="1268760"/>
            <a:ext cx="3533193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617132"/>
            <a:ext cx="2195736" cy="1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951820" y="2096852"/>
            <a:ext cx="2088232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New Markets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912260" y="5733256"/>
            <a:ext cx="1908175" cy="180975"/>
          </a:xfrm>
        </p:spPr>
        <p:txBody>
          <a:bodyPr/>
          <a:lstStyle/>
          <a:p>
            <a:fld id="{841E4A8B-7CE1-BC4B-9352-78518045172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4" y="2096852"/>
            <a:ext cx="2088232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588" y="2636912"/>
            <a:ext cx="12633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YouTube,</a:t>
            </a:r>
          </a:p>
          <a:p>
            <a:r>
              <a:rPr lang="en-GB" sz="1600" dirty="0" err="1" smtClean="0"/>
              <a:t>iTunesU</a:t>
            </a: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67844" y="2600908"/>
            <a:ext cx="16272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Non 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MOOCs</a:t>
            </a:r>
          </a:p>
          <a:p>
            <a:r>
              <a:rPr lang="en-GB" sz="1600" dirty="0" smtClean="0"/>
              <a:t>OERs</a:t>
            </a:r>
          </a:p>
          <a:p>
            <a:endParaRPr lang="en-GB" sz="1600" dirty="0" smtClean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364088" y="2132856"/>
            <a:ext cx="2088232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2083" y="2564904"/>
            <a:ext cx="1435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Modules</a:t>
            </a:r>
          </a:p>
          <a:p>
            <a:r>
              <a:rPr lang="en-GB" sz="1600" dirty="0" smtClean="0"/>
              <a:t>And</a:t>
            </a:r>
          </a:p>
          <a:p>
            <a:r>
              <a:rPr lang="en-GB" sz="1600" dirty="0" smtClean="0"/>
              <a:t>Programmes</a:t>
            </a:r>
          </a:p>
          <a:p>
            <a:endParaRPr lang="en-GB" sz="1600" dirty="0" smtClean="0"/>
          </a:p>
        </p:txBody>
      </p:sp>
      <p:sp>
        <p:nvSpPr>
          <p:cNvPr id="17" name="Right Arrow 16"/>
          <p:cNvSpPr/>
          <p:nvPr/>
        </p:nvSpPr>
        <p:spPr bwMode="auto">
          <a:xfrm>
            <a:off x="215516" y="4725144"/>
            <a:ext cx="7812868" cy="116870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157192"/>
            <a:ext cx="752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Pulling Students through from the Informal to the Formal (Martin Bean)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7056276" y="6417332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Arial" charset="0"/>
              </a:defRPr>
            </a:lvl9pPr>
          </a:lstStyle>
          <a:p>
            <a:fld id="{841E4A8B-7CE1-BC4B-9352-78518045172B}" type="slidenum">
              <a:rPr lang="en-GB" smtClean="0">
                <a:solidFill>
                  <a:srgbClr val="FFFFFF"/>
                </a:solidFill>
              </a:rPr>
              <a:pPr/>
              <a:t>17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New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2951820" y="2096852"/>
            <a:ext cx="2088232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2096852"/>
            <a:ext cx="2088232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88" y="2636912"/>
            <a:ext cx="12633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YouTube,</a:t>
            </a:r>
          </a:p>
          <a:p>
            <a:r>
              <a:rPr lang="en-GB" sz="1600" dirty="0" err="1" smtClean="0"/>
              <a:t>iTunesU</a:t>
            </a:r>
            <a:endParaRPr lang="en-GB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67844" y="2600908"/>
            <a:ext cx="16272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Non 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MOOCs</a:t>
            </a:r>
          </a:p>
          <a:p>
            <a:r>
              <a:rPr lang="en-GB" sz="1600" dirty="0" smtClean="0"/>
              <a:t>OERs</a:t>
            </a:r>
          </a:p>
          <a:p>
            <a:endParaRPr lang="en-GB" sz="1600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328084" y="2096852"/>
            <a:ext cx="1512168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72300" y="2096852"/>
            <a:ext cx="1512168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0086" y="2528900"/>
            <a:ext cx="12633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Modules</a:t>
            </a:r>
          </a:p>
          <a:p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344308" y="2456892"/>
            <a:ext cx="14353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Formal </a:t>
            </a:r>
          </a:p>
          <a:p>
            <a:r>
              <a:rPr lang="en-GB" sz="2000" dirty="0" smtClean="0"/>
              <a:t>Learning</a:t>
            </a:r>
          </a:p>
          <a:p>
            <a:endParaRPr lang="en-GB" sz="1600" dirty="0"/>
          </a:p>
          <a:p>
            <a:r>
              <a:rPr lang="en-GB" sz="1600" dirty="0" smtClean="0"/>
              <a:t>Whole</a:t>
            </a:r>
          </a:p>
          <a:p>
            <a:r>
              <a:rPr lang="en-GB" sz="1600" dirty="0" smtClean="0"/>
              <a:t>Programmes</a:t>
            </a:r>
          </a:p>
          <a:p>
            <a:endParaRPr lang="en-GB" sz="1600" dirty="0" smtClean="0"/>
          </a:p>
        </p:txBody>
      </p:sp>
      <p:sp>
        <p:nvSpPr>
          <p:cNvPr id="13" name="Right Arrow 12"/>
          <p:cNvSpPr/>
          <p:nvPr/>
        </p:nvSpPr>
        <p:spPr bwMode="auto">
          <a:xfrm>
            <a:off x="323528" y="4761148"/>
            <a:ext cx="7812868" cy="116870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540" y="5193196"/>
            <a:ext cx="5878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Pulling Students through from the Informal to the Formal </a:t>
            </a:r>
          </a:p>
        </p:txBody>
      </p:sp>
    </p:spTree>
    <p:extLst>
      <p:ext uri="{BB962C8B-B14F-4D97-AF65-F5344CB8AC3E}">
        <p14:creationId xmlns:p14="http://schemas.microsoft.com/office/powerpoint/2010/main" val="26334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Certifications  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Authentic </a:t>
            </a:r>
            <a:r>
              <a:rPr lang="en-US" dirty="0" smtClean="0"/>
              <a:t>assessments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Human tutoring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Corporate learning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Sponsorship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Access </a:t>
            </a:r>
            <a:r>
              <a:rPr lang="en-US" dirty="0"/>
              <a:t>to student </a:t>
            </a:r>
            <a:r>
              <a:rPr lang="en-US" dirty="0" smtClean="0"/>
              <a:t>records</a:t>
            </a:r>
            <a:r>
              <a:rPr lang="en-US" dirty="0"/>
              <a:t>   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do MOOCs make money?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92796"/>
            <a:ext cx="2770268" cy="41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are OERs?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are </a:t>
            </a:r>
            <a:r>
              <a:rPr lang="en-GB" dirty="0" smtClean="0"/>
              <a:t>MOOCs?</a:t>
            </a:r>
            <a:endParaRPr lang="en-GB" dirty="0" smtClean="0"/>
          </a:p>
          <a:p>
            <a:r>
              <a:rPr lang="en-GB" dirty="0" smtClean="0"/>
              <a:t>Disruptive Technologies: Is there an avalanche coming?</a:t>
            </a:r>
          </a:p>
          <a:p>
            <a:r>
              <a:rPr lang="en-GB" dirty="0" smtClean="0"/>
              <a:t>Why Southampton are doing this</a:t>
            </a:r>
          </a:p>
          <a:p>
            <a:r>
              <a:rPr lang="en-GB" dirty="0" err="1" smtClean="0"/>
              <a:t>Futurelearn</a:t>
            </a:r>
            <a:endParaRPr lang="en-GB" dirty="0" smtClean="0"/>
          </a:p>
          <a:p>
            <a:r>
              <a:rPr lang="en-GB" dirty="0" smtClean="0"/>
              <a:t>Learning </a:t>
            </a:r>
            <a:r>
              <a:rPr lang="en-GB" dirty="0" smtClean="0"/>
              <a:t>Resources in MOOCs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This Talk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xMOOCs</a:t>
            </a:r>
            <a:r>
              <a:rPr lang="en-GB" dirty="0"/>
              <a:t> –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Defined based on learning outcomes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Well defined journey through learning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Instructor led – “broadcast” mode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Learning can be assessed and </a:t>
            </a:r>
            <a:r>
              <a:rPr lang="en-GB" dirty="0" smtClean="0"/>
              <a:t>certified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cMOOCs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Based on educational theories of </a:t>
            </a:r>
            <a:r>
              <a:rPr lang="en-GB" dirty="0" err="1"/>
              <a:t>connectivism</a:t>
            </a:r>
            <a:r>
              <a:rPr lang="en-GB" dirty="0"/>
              <a:t> – which hold that knowledge resides in the network and that learning is about making connections.  See:</a:t>
            </a:r>
            <a:r>
              <a:rPr lang="en-GB" dirty="0" smtClean="0"/>
              <a:t>- http</a:t>
            </a:r>
            <a:r>
              <a:rPr lang="en-GB" dirty="0"/>
              <a:t>://</a:t>
            </a:r>
            <a:r>
              <a:rPr lang="en-GB" dirty="0" err="1"/>
              <a:t>bit.ly</a:t>
            </a:r>
            <a:r>
              <a:rPr lang="en-GB" dirty="0"/>
              <a:t>/</a:t>
            </a:r>
            <a:r>
              <a:rPr lang="en-GB" dirty="0" err="1"/>
              <a:t>lyNmGX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Types of MOOCs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969060"/>
            <a:ext cx="3711215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3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43708" y="1412776"/>
            <a:ext cx="6948772" cy="3924436"/>
          </a:xfrm>
        </p:spPr>
        <p:txBody>
          <a:bodyPr/>
          <a:lstStyle/>
          <a:p>
            <a:r>
              <a:rPr lang="en-GB" b="1" dirty="0" err="1"/>
              <a:t>U</a:t>
            </a:r>
            <a:r>
              <a:rPr lang="en-GB" b="1" dirty="0" err="1" smtClean="0"/>
              <a:t>dacity</a:t>
            </a:r>
            <a:r>
              <a:rPr lang="en-GB" dirty="0"/>
              <a:t>, The first </a:t>
            </a:r>
            <a:r>
              <a:rPr lang="en-GB" dirty="0" smtClean="0"/>
              <a:t>– “democratizing education” – but still for profit. Started at Stanford.</a:t>
            </a:r>
          </a:p>
          <a:p>
            <a:r>
              <a:rPr lang="en-GB" b="1" dirty="0" err="1"/>
              <a:t>C</a:t>
            </a:r>
            <a:r>
              <a:rPr lang="en-GB" b="1" dirty="0" err="1" smtClean="0"/>
              <a:t>oursera</a:t>
            </a:r>
            <a:r>
              <a:rPr lang="en-GB" dirty="0" smtClean="0"/>
              <a:t> – for profit (but business model only just emerging). 2,000,000 people have taken a course, from the catalogue of around 200. Only 7-</a:t>
            </a:r>
            <a:r>
              <a:rPr lang="en-GB" dirty="0"/>
              <a:t>9</a:t>
            </a:r>
            <a:r>
              <a:rPr lang="en-GB" dirty="0" smtClean="0"/>
              <a:t>% complete.</a:t>
            </a:r>
            <a:endParaRPr lang="en-GB" dirty="0"/>
          </a:p>
          <a:p>
            <a:r>
              <a:rPr lang="en-GB" b="1" dirty="0" err="1" smtClean="0"/>
              <a:t>EdX</a:t>
            </a:r>
            <a:r>
              <a:rPr lang="en-GB" dirty="0"/>
              <a:t>. </a:t>
            </a:r>
            <a:r>
              <a:rPr lang="en-GB" dirty="0" smtClean="0"/>
              <a:t>Not for Profit. MIT, Harvard, Berkeley</a:t>
            </a:r>
          </a:p>
          <a:p>
            <a:r>
              <a:rPr lang="en-GB" b="1" dirty="0" err="1" smtClean="0"/>
              <a:t>Futurelearn</a:t>
            </a:r>
            <a:r>
              <a:rPr lang="en-GB" dirty="0" smtClean="0"/>
              <a:t>.  - Based in UK at OU, and aspiring to include top 30-40 universities. For profit. Director is Simon Nelson – responsible previously for BBC digital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MOOC Providers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412776"/>
            <a:ext cx="782237" cy="842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1356247" cy="101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3320988"/>
            <a:ext cx="1115911" cy="835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6" y="4293096"/>
            <a:ext cx="1536788" cy="6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Quality higher education, open to all, that combines learning through doing and social interactions with world-class storytelling from renowned institutions. 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dirty="0" smtClean="0"/>
              <a:t>Futurelearn </a:t>
            </a:r>
            <a:r>
              <a:rPr lang="en-US" dirty="0"/>
              <a:t>can be accessed any time and anywhere; it aggregates the best online learning materials; it uses the presence of a massive number of learners (and the data they produce) in innovative ways to improve learning; it challenges and rewards learners and celebrates small steps of progress and the big achievements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effectLst/>
              </a:rPr>
              <a:t>Futurelearn</a:t>
            </a:r>
            <a:r>
              <a:rPr lang="en-US" sz="2200" dirty="0" smtClean="0">
                <a:effectLst/>
              </a:rPr>
              <a:t> Product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/>
          <a:p>
            <a:fld id="{841E4A8B-7CE1-BC4B-9352-78518045172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cces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5605" y="5722995"/>
            <a:ext cx="385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Stimulate innovation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among core campus based-delivery universities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505" y="5163053"/>
            <a:ext cx="367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Build brand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through provision of innovative education</a:t>
            </a:r>
          </a:p>
        </p:txBody>
      </p:sp>
      <p:pic>
        <p:nvPicPr>
          <p:cNvPr id="47" name="Picture 46" descr="FL_logo_fusch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467" y="143933"/>
            <a:ext cx="1524000" cy="756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3086" y="4493041"/>
            <a:ext cx="32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Build international growth </a:t>
            </a: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opportunity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 exports in 2008/09 were £7.9bn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22</a:t>
            </a:r>
            <a:endParaRPr lang="en-US" sz="11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505" y="4603112"/>
            <a:ext cx="36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 partners to fulfill their missions,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widening access to UK 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9079" y="3653752"/>
            <a:ext cx="25569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Maintain world-leading brand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 UK HE, which currently has 18 of the top 100 universities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9079" y="5163053"/>
            <a:ext cx="255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Build innovation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UK HE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565060" y="4008486"/>
            <a:ext cx="3575138" cy="1682229"/>
            <a:chOff x="598928" y="4187679"/>
            <a:chExt cx="2457486" cy="168222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98928" y="4187679"/>
              <a:ext cx="2457486" cy="1588"/>
            </a:xfrm>
            <a:prstGeom prst="line">
              <a:avLst/>
            </a:prstGeom>
            <a:ln w="6350">
              <a:solidFill>
                <a:schemeClr val="bg1">
                  <a:alpha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98928" y="4743401"/>
              <a:ext cx="2457486" cy="1588"/>
            </a:xfrm>
            <a:prstGeom prst="line">
              <a:avLst/>
            </a:prstGeom>
            <a:ln w="6350">
              <a:solidFill>
                <a:schemeClr val="bg1">
                  <a:alpha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98928" y="5307377"/>
              <a:ext cx="2457486" cy="1588"/>
            </a:xfrm>
            <a:prstGeom prst="line">
              <a:avLst/>
            </a:prstGeom>
            <a:ln w="6350">
              <a:solidFill>
                <a:schemeClr val="bg1">
                  <a:alpha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8928" y="5868320"/>
              <a:ext cx="2457486" cy="1588"/>
            </a:xfrm>
            <a:prstGeom prst="line">
              <a:avLst/>
            </a:prstGeom>
            <a:ln w="6350">
              <a:solidFill>
                <a:schemeClr val="bg1">
                  <a:alpha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87338" y="4043171"/>
            <a:ext cx="32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Attract additional students</a:t>
            </a:r>
          </a:p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particularly those outside the UK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2205" y="3483230"/>
            <a:ext cx="237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Generate revenue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diversify income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001596" y="4420269"/>
            <a:ext cx="3575138" cy="1588"/>
          </a:xfrm>
          <a:prstGeom prst="line">
            <a:avLst/>
          </a:prstGeom>
          <a:ln w="6350"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01596" y="5077382"/>
            <a:ext cx="3575138" cy="1588"/>
          </a:xfrm>
          <a:prstGeom prst="line">
            <a:avLst/>
          </a:prstGeom>
          <a:ln w="6350"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F5D07-489D-3A4F-AEF6-69667EEAD99A}" type="slidenum">
              <a:rPr lang="en-US"/>
              <a:pPr/>
              <a:t>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92450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ev_of_mooc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7" name="Picture 46" descr="FL_logo_fusch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467" y="143933"/>
            <a:ext cx="1524000" cy="756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284" y="2034288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Representing UK higher education, the global number two HE brand, with 435K non-UK students at UK universities</a:t>
            </a:r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15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an export value of £7.9bn</a:t>
            </a:r>
            <a:r>
              <a:rPr lang="en-US" sz="11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4950" y="2034288"/>
            <a:ext cx="1498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Cross-party support in England, Wales, Scotland and Northern Ireland and from within the higher education sector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8016" y="3650492"/>
            <a:ext cx="1625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Participation of 17 elite UK universities, the British Library and British Council, with more partners in 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2149" y="3650492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Hosted by The Open University, a global leader in online and distance education for 44 years, bringing a focus on student experience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684" y="5230693"/>
            <a:ext cx="1549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Focus on employability, with clear pathways into accredited learning</a:t>
            </a:r>
          </a:p>
        </p:txBody>
      </p:sp>
      <p:pic>
        <p:nvPicPr>
          <p:cNvPr id="15" name="Picture 14" descr="quote_purple.png"/>
          <p:cNvPicPr>
            <a:picLocks noChangeAspect="1"/>
          </p:cNvPicPr>
          <p:nvPr/>
        </p:nvPicPr>
        <p:blipFill>
          <a:blip r:embed="rId5"/>
          <a:srcRect b="15158"/>
          <a:stretch>
            <a:fillRect/>
          </a:stretch>
        </p:blipFill>
        <p:spPr>
          <a:xfrm>
            <a:off x="5548401" y="5479909"/>
            <a:ext cx="277927" cy="82966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F5D07-489D-3A4F-AEF6-69667EEAD99A}" type="slidenum">
              <a:rPr lang="en-US"/>
              <a:pPr/>
              <a:t>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99792" y="1520788"/>
            <a:ext cx="6292534" cy="3240360"/>
            <a:chOff x="2635950" y="1484784"/>
            <a:chExt cx="6292534" cy="32403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8124" y="1484784"/>
              <a:ext cx="3240360" cy="32403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5950" y="1484784"/>
              <a:ext cx="3056628" cy="324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4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Built for Mobile Learning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229600" cy="458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6002701"/>
            <a:ext cx="796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HTML5 </a:t>
            </a:r>
            <a:r>
              <a:rPr lang="en-US" dirty="0" smtClean="0"/>
              <a:t>–</a:t>
            </a:r>
            <a:r>
              <a:rPr lang="en-GB" dirty="0" smtClean="0"/>
              <a:t> and no Flash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92180" y="5625244"/>
            <a:ext cx="252028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74169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43" y="2302927"/>
            <a:ext cx="18902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learner presented with information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multimedia educational content from a high-profile academic)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7843" y="2302927"/>
            <a:ext cx="18902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learner encouraged to reflect on activities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note-taking, annotation)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908" y="2302927"/>
            <a:ext cx="18902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learners together construct a shared understanding 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shared wiki, Google docs)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7374" y="2302927"/>
            <a:ext cx="18902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learners engage in discussion or argument 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Arial"/>
                <a:cs typeface="Arial"/>
              </a:rPr>
              <a:t>eg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 discussion forum)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975" y="4741326"/>
            <a:ext cx="189022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learners interact across time and space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social-network tools such as Twitter, Facebook)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9376" y="4741326"/>
            <a:ext cx="18902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learner seeks and collates information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search engines, web browsers)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2974" y="4741326"/>
            <a:ext cx="2017226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learning through receiving formative feedback </a:t>
            </a:r>
          </a:p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(eg multiple-choice quizzes to self-assess performance; criterion based assessment, repeating an online assessment until reaching a desired level of performance)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7374" y="5708536"/>
            <a:ext cx="1890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>
                <a:solidFill>
                  <a:srgbClr val="52454C"/>
                </a:solidFill>
                <a:latin typeface="Arial"/>
                <a:cs typeface="Arial"/>
              </a:rPr>
              <a:t>Each style presents opportunities for learning apps</a:t>
            </a:r>
            <a:endParaRPr lang="en-US" sz="1000" b="1">
              <a:solidFill>
                <a:srgbClr val="5245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8612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MOOC Structure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5500" y="1612900"/>
            <a:ext cx="1054100" cy="520700"/>
            <a:chOff x="825500" y="1612900"/>
            <a:chExt cx="1054100" cy="520700"/>
          </a:xfrm>
        </p:grpSpPr>
        <p:sp>
          <p:nvSpPr>
            <p:cNvPr id="4" name="Rectangle 3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 smtClean="0">
                  <a:solidFill>
                    <a:schemeClr val="bg1"/>
                  </a:solidFill>
                </a:rPr>
                <a:t>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9600" y="1612900"/>
            <a:ext cx="1054100" cy="520700"/>
            <a:chOff x="825500" y="1612900"/>
            <a:chExt cx="1054100" cy="520700"/>
          </a:xfrm>
        </p:grpSpPr>
        <p:sp>
          <p:nvSpPr>
            <p:cNvPr id="9" name="Rectangle 8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33700" y="1612900"/>
            <a:ext cx="1054100" cy="520700"/>
            <a:chOff x="825500" y="1612900"/>
            <a:chExt cx="1054100" cy="520700"/>
          </a:xfrm>
        </p:grpSpPr>
        <p:sp>
          <p:nvSpPr>
            <p:cNvPr id="12" name="Rectangle 11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7800" y="1612900"/>
            <a:ext cx="1054100" cy="520700"/>
            <a:chOff x="825500" y="1612900"/>
            <a:chExt cx="1054100" cy="520700"/>
          </a:xfrm>
        </p:grpSpPr>
        <p:sp>
          <p:nvSpPr>
            <p:cNvPr id="15" name="Rectangle 14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1900" y="1612900"/>
            <a:ext cx="1054100" cy="520700"/>
            <a:chOff x="825500" y="1612900"/>
            <a:chExt cx="1054100" cy="520700"/>
          </a:xfrm>
        </p:grpSpPr>
        <p:sp>
          <p:nvSpPr>
            <p:cNvPr id="18" name="Rectangle 17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612900"/>
            <a:ext cx="1054100" cy="520700"/>
            <a:chOff x="825500" y="1612900"/>
            <a:chExt cx="1054100" cy="520700"/>
          </a:xfrm>
        </p:grpSpPr>
        <p:sp>
          <p:nvSpPr>
            <p:cNvPr id="21" name="Rectangle 20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3" name="Pentagon 22"/>
          <p:cNvSpPr/>
          <p:nvPr/>
        </p:nvSpPr>
        <p:spPr>
          <a:xfrm>
            <a:off x="7150100" y="1612900"/>
            <a:ext cx="876300" cy="520700"/>
          </a:xfrm>
          <a:prstGeom prst="homePlate">
            <a:avLst>
              <a:gd name="adj" fmla="val 28049"/>
            </a:avLst>
          </a:prstGeom>
          <a:solidFill>
            <a:srgbClr val="6666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00" dirty="0" smtClean="0"/>
              <a:t>U</a:t>
            </a:r>
            <a:r>
              <a:rPr lang="en-GB" sz="1100" dirty="0" smtClean="0"/>
              <a:t>p to 10</a:t>
            </a:r>
            <a:endParaRPr lang="en-GB" sz="11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25500" y="2286000"/>
            <a:ext cx="1054100" cy="520700"/>
            <a:chOff x="825500" y="1612900"/>
            <a:chExt cx="1054100" cy="520700"/>
          </a:xfrm>
        </p:grpSpPr>
        <p:sp>
          <p:nvSpPr>
            <p:cNvPr id="25" name="Rectangle 24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 smtClean="0">
                  <a:solidFill>
                    <a:schemeClr val="bg1"/>
                  </a:solidFill>
                </a:rPr>
                <a:t>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79600" y="2286000"/>
            <a:ext cx="1054100" cy="520700"/>
            <a:chOff x="825500" y="1612900"/>
            <a:chExt cx="1054100" cy="520700"/>
          </a:xfrm>
        </p:grpSpPr>
        <p:sp>
          <p:nvSpPr>
            <p:cNvPr id="28" name="Rectangle 27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2" name="Pentagon 41"/>
          <p:cNvSpPr/>
          <p:nvPr/>
        </p:nvSpPr>
        <p:spPr>
          <a:xfrm>
            <a:off x="2933700" y="2286000"/>
            <a:ext cx="876300" cy="520700"/>
          </a:xfrm>
          <a:prstGeom prst="homePlate">
            <a:avLst>
              <a:gd name="adj" fmla="val 28049"/>
            </a:avLst>
          </a:prstGeom>
          <a:solidFill>
            <a:srgbClr val="6666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00" dirty="0" smtClean="0"/>
              <a:t>U</a:t>
            </a:r>
            <a:r>
              <a:rPr lang="en-GB" sz="1100" dirty="0" smtClean="0"/>
              <a:t>p to 3</a:t>
            </a:r>
            <a:endParaRPr lang="en-GB" sz="11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87400" y="3124200"/>
            <a:ext cx="1054100" cy="520700"/>
            <a:chOff x="825500" y="1612900"/>
            <a:chExt cx="1054100" cy="520700"/>
          </a:xfrm>
        </p:grpSpPr>
        <p:sp>
          <p:nvSpPr>
            <p:cNvPr id="44" name="Rectangle 43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100" dirty="0" smtClean="0"/>
                <a:t>Learning Unit</a:t>
              </a:r>
              <a:endParaRPr lang="en-GB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62100" y="1612900"/>
              <a:ext cx="317500" cy="5207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GB" sz="1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5000" y="3152457"/>
            <a:ext cx="6489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 smtClean="0"/>
              <a:t>Weekly </a:t>
            </a:r>
            <a:r>
              <a:rPr lang="en-GB" sz="1600" b="1" dirty="0" smtClean="0"/>
              <a:t>Learning Units: </a:t>
            </a:r>
            <a:r>
              <a:rPr lang="en-GB" sz="1600" dirty="0" smtClean="0"/>
              <a:t>, 2- 6 hours study time</a:t>
            </a:r>
            <a:endParaRPr lang="en-GB" sz="1600" b="1" dirty="0" smtClean="0"/>
          </a:p>
          <a:p>
            <a:pPr algn="l"/>
            <a:r>
              <a:rPr lang="en-GB" sz="1600" dirty="0" smtClean="0"/>
              <a:t>Meaningful title, clear learning goals, end-of-unit assessment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74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1800" dirty="0" smtClean="0"/>
              <a:t>1</a:t>
            </a:r>
            <a:endParaRPr lang="en-GB" sz="1800" dirty="0"/>
          </a:p>
        </p:txBody>
      </p:sp>
      <p:sp>
        <p:nvSpPr>
          <p:cNvPr id="48" name="Rectangle 47"/>
          <p:cNvSpPr/>
          <p:nvPr/>
        </p:nvSpPr>
        <p:spPr>
          <a:xfrm>
            <a:off x="11430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1800" dirty="0" smtClean="0"/>
              <a:t>2</a:t>
            </a:r>
            <a:endParaRPr lang="en-GB" sz="1800" dirty="0"/>
          </a:p>
        </p:txBody>
      </p:sp>
      <p:sp>
        <p:nvSpPr>
          <p:cNvPr id="49" name="Rectangle 48"/>
          <p:cNvSpPr/>
          <p:nvPr/>
        </p:nvSpPr>
        <p:spPr>
          <a:xfrm>
            <a:off x="14986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 smtClean="0"/>
              <a:t>3</a:t>
            </a:r>
            <a:endParaRPr lang="en-GB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1905000" y="3915201"/>
            <a:ext cx="6489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 smtClean="0"/>
              <a:t>Each with  2 or 3 self-contained </a:t>
            </a:r>
            <a:r>
              <a:rPr lang="en-GB" sz="1600" b="1" dirty="0" smtClean="0"/>
              <a:t>Learning</a:t>
            </a:r>
            <a:r>
              <a:rPr lang="en-GB" sz="1600" dirty="0" smtClean="0"/>
              <a:t> </a:t>
            </a:r>
            <a:r>
              <a:rPr lang="en-GB" sz="1600" b="1" dirty="0" smtClean="0"/>
              <a:t>Blocks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87400" y="4521200"/>
            <a:ext cx="3784600" cy="939800"/>
            <a:chOff x="787400" y="4406900"/>
            <a:chExt cx="3784600" cy="939800"/>
          </a:xfrm>
        </p:grpSpPr>
        <p:sp>
          <p:nvSpPr>
            <p:cNvPr id="51" name="Rectangle 50"/>
            <p:cNvSpPr/>
            <p:nvPr/>
          </p:nvSpPr>
          <p:spPr>
            <a:xfrm>
              <a:off x="787400" y="4406900"/>
              <a:ext cx="3784600" cy="939800"/>
            </a:xfrm>
            <a:prstGeom prst="rect">
              <a:avLst/>
            </a:prstGeom>
            <a:solidFill>
              <a:srgbClr val="9999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GB" sz="1400" dirty="0" smtClean="0"/>
                <a:t>Learning Block</a:t>
              </a:r>
              <a:endParaRPr lang="en-GB" sz="1400" dirty="0"/>
            </a:p>
          </p:txBody>
        </p:sp>
        <p:sp>
          <p:nvSpPr>
            <p:cNvPr id="52" name="Pentagon 51"/>
            <p:cNvSpPr/>
            <p:nvPr/>
          </p:nvSpPr>
          <p:spPr>
            <a:xfrm>
              <a:off x="8890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Video</a:t>
              </a:r>
              <a:endParaRPr lang="en-GB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>
              <a:off x="17907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Text</a:t>
              </a:r>
              <a:endParaRPr lang="en-GB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>
              <a:off x="268605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Discuss</a:t>
              </a:r>
              <a:endParaRPr lang="en-GB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Pentagon 54"/>
            <p:cNvSpPr/>
            <p:nvPr/>
          </p:nvSpPr>
          <p:spPr>
            <a:xfrm>
              <a:off x="35814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chemeClr val="tx2">
                      <a:lumMod val="75000"/>
                    </a:schemeClr>
                  </a:solidFill>
                </a:rPr>
                <a:t>Quiz</a:t>
              </a:r>
              <a:endParaRPr lang="en-GB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683125" y="4621768"/>
            <a:ext cx="42989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 smtClean="0"/>
              <a:t>Learning Blocks</a:t>
            </a:r>
          </a:p>
          <a:p>
            <a:pPr algn="l"/>
            <a:r>
              <a:rPr lang="en-GB" sz="1600" dirty="0" smtClean="0"/>
              <a:t>Sequence of elements</a:t>
            </a:r>
            <a:br>
              <a:rPr lang="en-GB" sz="1600" dirty="0" smtClean="0"/>
            </a:br>
            <a:r>
              <a:rPr lang="en-GB" sz="1600" dirty="0" smtClean="0"/>
              <a:t>(This is just one example)</a:t>
            </a:r>
            <a:endParaRPr lang="en-GB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987800" y="2424499"/>
            <a:ext cx="42989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 err="1" smtClean="0"/>
              <a:t>miniMOOCs</a:t>
            </a:r>
            <a:r>
              <a:rPr lang="en-GB" sz="1600" dirty="0" smtClean="0"/>
              <a:t> have 2 or 3 Learning Units</a:t>
            </a:r>
            <a:endParaRPr lang="en-GB" sz="1600" dirty="0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20272" y="6345324"/>
            <a:ext cx="1908175" cy="180975"/>
          </a:xfrm>
          <a:prstGeom prst="rect">
            <a:avLst/>
          </a:prstGeom>
        </p:spPr>
        <p:txBody>
          <a:bodyPr/>
          <a:lstStyle/>
          <a:p>
            <a:pPr algn="r"/>
            <a:fld id="{841E4A8B-7CE1-BC4B-9352-78518045172B}" type="slidenum">
              <a:rPr lang="en-GB" sz="1400" smtClean="0">
                <a:solidFill>
                  <a:srgbClr val="FFFFFF"/>
                </a:solidFill>
              </a:rPr>
              <a:pPr algn="r"/>
              <a:t>27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7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</a:t>
            </a:r>
            <a:r>
              <a:rPr lang="en-GB" dirty="0" smtClean="0"/>
              <a:t>Platform Features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12800" y="1417638"/>
            <a:ext cx="7607300" cy="4864100"/>
          </a:xfrm>
          <a:prstGeom prst="roundRect">
            <a:avLst>
              <a:gd name="adj" fmla="val 247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00300" y="1836738"/>
            <a:ext cx="1422400" cy="876300"/>
          </a:xfrm>
          <a:prstGeom prst="roundRect">
            <a:avLst>
              <a:gd name="adj" fmla="val 8432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Sign-in &amp;</a:t>
            </a:r>
          </a:p>
          <a:p>
            <a:pPr algn="ctr"/>
            <a:r>
              <a:rPr lang="en-GB" sz="1600" dirty="0"/>
              <a:t>Registration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17600" y="1836738"/>
            <a:ext cx="1143000" cy="4051300"/>
            <a:chOff x="1384300" y="1836738"/>
            <a:chExt cx="1143000" cy="4051300"/>
          </a:xfrm>
          <a:solidFill>
            <a:schemeClr val="accent5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1384300" y="3944938"/>
              <a:ext cx="1143000" cy="8763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Course</a:t>
              </a:r>
            </a:p>
            <a:p>
              <a:pPr algn="ctr"/>
              <a:r>
                <a:rPr lang="en-GB" sz="1600" dirty="0" smtClean="0"/>
                <a:t>Page</a:t>
              </a:r>
              <a:endParaRPr lang="en-GB" sz="1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84300" y="2865438"/>
              <a:ext cx="1143000" cy="8763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Institution</a:t>
              </a:r>
            </a:p>
            <a:p>
              <a:pPr algn="ctr"/>
              <a:r>
                <a:rPr lang="en-GB" sz="1600" dirty="0" smtClean="0"/>
                <a:t>Page</a:t>
              </a:r>
              <a:endParaRPr lang="en-GB" sz="1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84300" y="1836738"/>
              <a:ext cx="1143000" cy="8763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Course</a:t>
              </a:r>
            </a:p>
            <a:p>
              <a:pPr algn="ctr"/>
              <a:r>
                <a:rPr lang="en-GB" sz="1600" dirty="0" smtClean="0"/>
                <a:t>List</a:t>
              </a:r>
              <a:endParaRPr lang="en-GB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84300" y="5011738"/>
              <a:ext cx="1143000" cy="8763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Educator</a:t>
              </a:r>
            </a:p>
            <a:p>
              <a:pPr algn="ctr"/>
              <a:r>
                <a:rPr lang="en-GB" sz="1600" dirty="0"/>
                <a:t>Profile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87600" y="2865438"/>
            <a:ext cx="1422400" cy="3009900"/>
            <a:chOff x="2654300" y="2865438"/>
            <a:chExt cx="1422400" cy="3009900"/>
          </a:xfrm>
          <a:solidFill>
            <a:srgbClr val="339999"/>
          </a:solidFill>
        </p:grpSpPr>
        <p:sp>
          <p:nvSpPr>
            <p:cNvPr id="10" name="Rounded Rectangle 9"/>
            <p:cNvSpPr/>
            <p:nvPr/>
          </p:nvSpPr>
          <p:spPr>
            <a:xfrm>
              <a:off x="2667000" y="2865438"/>
              <a:ext cx="1409700" cy="8763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Learner Profile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54300" y="3741738"/>
              <a:ext cx="1422400" cy="4318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My Notes</a:t>
              </a:r>
              <a:endParaRPr lang="en-GB" sz="16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654300" y="4173538"/>
              <a:ext cx="1422400" cy="4318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My Q&amp;A</a:t>
              </a:r>
              <a:endParaRPr lang="en-GB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54300" y="4605338"/>
              <a:ext cx="1422400" cy="4318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Notifications</a:t>
              </a:r>
              <a:endParaRPr lang="en-GB" sz="16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654300" y="5037138"/>
              <a:ext cx="1422400" cy="4064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To-do list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54300" y="5443538"/>
              <a:ext cx="1422400" cy="431800"/>
            </a:xfrm>
            <a:prstGeom prst="roundRect">
              <a:avLst>
                <a:gd name="adj" fmla="val 8432"/>
              </a:avLst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Activity Feed</a:t>
              </a:r>
              <a:endParaRPr lang="en-GB" sz="16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70350" y="1679576"/>
            <a:ext cx="4070350" cy="4348162"/>
            <a:chOff x="4337050" y="1679576"/>
            <a:chExt cx="4070350" cy="4348162"/>
          </a:xfrm>
        </p:grpSpPr>
        <p:sp>
          <p:nvSpPr>
            <p:cNvPr id="17" name="Rounded Rectangle 16"/>
            <p:cNvSpPr/>
            <p:nvPr/>
          </p:nvSpPr>
          <p:spPr>
            <a:xfrm>
              <a:off x="4337050" y="1679576"/>
              <a:ext cx="4070350" cy="4348162"/>
            </a:xfrm>
            <a:prstGeom prst="roundRect">
              <a:avLst>
                <a:gd name="adj" fmla="val 2473"/>
              </a:avLst>
            </a:pr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565650" y="2865438"/>
              <a:ext cx="3613150" cy="8763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Course Content</a:t>
              </a:r>
            </a:p>
            <a:p>
              <a:pPr algn="ctr"/>
              <a:r>
                <a:rPr lang="en-US" sz="1600" dirty="0" smtClean="0"/>
                <a:t>T</a:t>
              </a:r>
              <a:r>
                <a:rPr lang="en-GB" sz="1600" dirty="0" err="1" smtClean="0"/>
                <a:t>ext</a:t>
              </a:r>
              <a:r>
                <a:rPr lang="en-GB" sz="1600" dirty="0" smtClean="0"/>
                <a:t>, images, gallery, slides, audio, video, embedded HTML5</a:t>
              </a:r>
              <a:endParaRPr lang="en-GB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127750" y="3959226"/>
              <a:ext cx="2051050" cy="8763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Assessment</a:t>
              </a:r>
            </a:p>
            <a:p>
              <a:pPr algn="ctr"/>
              <a:r>
                <a:rPr lang="en-GB" sz="1600" dirty="0" smtClean="0"/>
                <a:t>MCQ, Peer &amp; Self</a:t>
              </a:r>
              <a:endParaRPr lang="en-GB" sz="16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65650" y="4973638"/>
              <a:ext cx="1409700" cy="469900"/>
            </a:xfrm>
            <a:prstGeom prst="roundRect">
              <a:avLst>
                <a:gd name="adj" fmla="val 8432"/>
              </a:avLst>
            </a:prstGeom>
            <a:solidFill>
              <a:srgbClr val="339999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My Notes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65650" y="3741738"/>
              <a:ext cx="1409700" cy="4318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Q&amp;A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65650" y="1836738"/>
              <a:ext cx="1064683" cy="8763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On-the-fly Cohorts</a:t>
              </a:r>
              <a:endParaRPr lang="en-GB" sz="16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39883" y="1836738"/>
              <a:ext cx="1077383" cy="8763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Social Learning Apps</a:t>
              </a:r>
              <a:endParaRPr lang="en-GB" sz="16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65650" y="5430838"/>
              <a:ext cx="1409700" cy="406400"/>
            </a:xfrm>
            <a:prstGeom prst="roundRect">
              <a:avLst>
                <a:gd name="adj" fmla="val 8432"/>
              </a:avLst>
            </a:prstGeom>
            <a:solidFill>
              <a:srgbClr val="339999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My Progress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27750" y="4960938"/>
              <a:ext cx="2051050" cy="4699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Certificates &amp; Exams</a:t>
              </a:r>
              <a:endParaRPr lang="en-GB" sz="16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65650" y="4173538"/>
              <a:ext cx="1409700" cy="661988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Related Material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12000" y="1836738"/>
              <a:ext cx="1066800" cy="8763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Help Forum</a:t>
              </a:r>
              <a:endParaRPr lang="en-GB" sz="1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127750" y="5430838"/>
              <a:ext cx="2051050" cy="406400"/>
            </a:xfrm>
            <a:prstGeom prst="roundRect">
              <a:avLst>
                <a:gd name="adj" fmla="val 8432"/>
              </a:avLst>
            </a:prstGeom>
            <a:solidFill>
              <a:srgbClr val="3366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Analytics Dashboard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0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4969309" cy="4716524"/>
          </a:xfrm>
        </p:spPr>
        <p:txBody>
          <a:bodyPr/>
          <a:lstStyle/>
          <a:p>
            <a:r>
              <a:rPr lang="en-GB" dirty="0"/>
              <a:t>Social Constructivist learning approach</a:t>
            </a:r>
          </a:p>
          <a:p>
            <a:r>
              <a:rPr lang="en-US" dirty="0"/>
              <a:t>B</a:t>
            </a:r>
            <a:r>
              <a:rPr lang="en-GB" dirty="0" err="1"/>
              <a:t>ased</a:t>
            </a:r>
            <a:r>
              <a:rPr lang="en-GB" dirty="0"/>
              <a:t> on small on-the-fly groups</a:t>
            </a:r>
          </a:p>
          <a:p>
            <a:pPr lvl="1"/>
            <a:r>
              <a:rPr lang="en-US" sz="2000" dirty="0"/>
              <a:t>S</a:t>
            </a:r>
            <a:r>
              <a:rPr lang="en-GB" sz="2000" dirty="0" err="1"/>
              <a:t>tudents</a:t>
            </a:r>
            <a:r>
              <a:rPr lang="en-GB" sz="2000" dirty="0"/>
              <a:t> remain in those </a:t>
            </a:r>
            <a:r>
              <a:rPr lang="en-GB" sz="2000" dirty="0" smtClean="0"/>
              <a:t>groups </a:t>
            </a:r>
            <a:r>
              <a:rPr lang="en-GB" sz="2000" dirty="0"/>
              <a:t>for that </a:t>
            </a:r>
            <a:r>
              <a:rPr lang="en-GB" sz="2000" dirty="0" smtClean="0"/>
              <a:t>activity</a:t>
            </a:r>
            <a:endParaRPr lang="en-GB" sz="2000" dirty="0"/>
          </a:p>
          <a:p>
            <a:r>
              <a:rPr lang="en-GB" dirty="0" smtClean="0"/>
              <a:t>Carousel Learning</a:t>
            </a:r>
            <a:endParaRPr lang="en-GB" dirty="0"/>
          </a:p>
          <a:p>
            <a:r>
              <a:rPr lang="en-GB" dirty="0" smtClean="0"/>
              <a:t>Lots of ideas for patterns of social learning</a:t>
            </a:r>
            <a:endParaRPr lang="en-GB" sz="20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Patterns for Social Learning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600908"/>
            <a:ext cx="3465677" cy="368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769260"/>
            <a:ext cx="3743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Post University cartoon/Dave Blazek, licensed under </a:t>
            </a:r>
          </a:p>
          <a:p>
            <a:r>
              <a:rPr lang="en-US" sz="1100" dirty="0" smtClean="0"/>
              <a:t>a </a:t>
            </a:r>
            <a:r>
              <a:rPr lang="en-US" sz="1100" dirty="0" smtClean="0">
                <a:hlinkClick r:id="rId3"/>
              </a:rPr>
              <a:t>Creative Commons Attribution-NoDerivs 3.0 </a:t>
            </a:r>
            <a:endParaRPr lang="en-US" sz="110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/>
          <a:p>
            <a:fld id="{841E4A8B-7CE1-BC4B-9352-78518045172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3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Freely Available</a:t>
            </a:r>
          </a:p>
          <a:p>
            <a:r>
              <a:rPr lang="en-US" dirty="0" smtClean="0"/>
              <a:t>Usually Openly Licensed (e.g. CC/GNU)</a:t>
            </a:r>
          </a:p>
          <a:p>
            <a:r>
              <a:rPr lang="en-US" dirty="0" smtClean="0"/>
              <a:t>Media for use in Education.</a:t>
            </a:r>
          </a:p>
          <a:p>
            <a:r>
              <a:rPr lang="en-US" dirty="0" smtClean="0"/>
              <a:t>(preferably in some open format!)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The “Open licenses” of CC are really “Some rights reserved”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Open Educational Resources (OERs)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80" y="2564904"/>
            <a:ext cx="19050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392996"/>
            <a:ext cx="12700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448780"/>
            <a:ext cx="2540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 example social learning pattern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2BD768-4DCC-4B3C-9954-8A9612EB9CBD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/>
          <a:stretch/>
        </p:blipFill>
        <p:spPr bwMode="auto">
          <a:xfrm>
            <a:off x="65952" y="1484784"/>
            <a:ext cx="9092424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5941417" cy="4716524"/>
          </a:xfrm>
        </p:spPr>
        <p:txBody>
          <a:bodyPr/>
          <a:lstStyle/>
          <a:p>
            <a:r>
              <a:rPr lang="en-GB" dirty="0" smtClean="0"/>
              <a:t>There are some issues:  who gets to do Business 101?</a:t>
            </a:r>
          </a:p>
          <a:p>
            <a:r>
              <a:rPr lang="en-GB" dirty="0" smtClean="0"/>
              <a:t>But the answer is in differentiation</a:t>
            </a:r>
          </a:p>
          <a:p>
            <a:endParaRPr lang="en-GB" dirty="0" smtClean="0"/>
          </a:p>
          <a:p>
            <a:r>
              <a:rPr lang="en-GB" dirty="0" smtClean="0"/>
              <a:t>Southampton intends to offer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Web Science and Oceanography </a:t>
            </a:r>
            <a:br>
              <a:rPr lang="en-GB" dirty="0" smtClean="0"/>
            </a:br>
            <a:r>
              <a:rPr lang="en-GB" dirty="0" smtClean="0"/>
              <a:t>based MOOCs as its first offerings..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Collaboration within </a:t>
            </a:r>
            <a:r>
              <a:rPr lang="en-GB" dirty="0" err="1" smtClean="0"/>
              <a:t>Futurelearn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29100"/>
            <a:ext cx="3981899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70" y="4077072"/>
            <a:ext cx="38735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520788"/>
            <a:ext cx="2915816" cy="19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Managing 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5576" y="1808820"/>
            <a:ext cx="3132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Potential for excellent analytics research </a:t>
            </a:r>
            <a:endParaRPr lang="en-US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4644008" y="1664804"/>
            <a:ext cx="3124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Concern </a:t>
            </a:r>
            <a:r>
              <a:rPr lang="en-GB" sz="1600" dirty="0"/>
              <a:t>for data ownership and </a:t>
            </a:r>
            <a:r>
              <a:rPr lang="en-GB" sz="1600" dirty="0" smtClean="0"/>
              <a:t>institutional confidentiality</a:t>
            </a:r>
            <a:endParaRPr lang="en-GB" sz="1600" dirty="0"/>
          </a:p>
          <a:p>
            <a:endParaRPr lang="en-US" sz="16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1007604" y="3356992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Ensuring </a:t>
            </a:r>
            <a:r>
              <a:rPr lang="en-US" sz="1600" dirty="0" err="1" smtClean="0"/>
              <a:t>Futurelearn</a:t>
            </a:r>
            <a:r>
              <a:rPr lang="en-US" sz="1600" dirty="0" smtClean="0"/>
              <a:t> Quality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2020" y="3320988"/>
            <a:ext cx="2808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Keeping Institutional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1237" y="4617132"/>
            <a:ext cx="140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dirty="0" smtClean="0"/>
              <a:t>ertification </a:t>
            </a:r>
            <a:endParaRPr lang="en-US" sz="16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12060" y="4509120"/>
            <a:ext cx="212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dirty="0" smtClean="0"/>
              <a:t>redit </a:t>
            </a:r>
            <a:r>
              <a:rPr lang="en-GB" sz="1600" dirty="0"/>
              <a:t>bearing </a:t>
            </a:r>
            <a:endParaRPr lang="en-GB" sz="1600" dirty="0" smtClean="0"/>
          </a:p>
          <a:p>
            <a:r>
              <a:rPr lang="en-GB" sz="1600" dirty="0" smtClean="0"/>
              <a:t>assessment</a:t>
            </a:r>
            <a:endParaRPr lang="en-GB" sz="1600" dirty="0"/>
          </a:p>
          <a:p>
            <a:endParaRPr lang="en-US" sz="16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43908" y="3212976"/>
            <a:ext cx="91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Vs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68905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		OERs are allowed</a:t>
            </a:r>
          </a:p>
          <a:p>
            <a:r>
              <a:rPr lang="en-GB" dirty="0" smtClean="0"/>
              <a:t>		But high quality is required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need resources that can be accessed by </a:t>
            </a:r>
            <a:br>
              <a:rPr lang="en-GB" dirty="0" smtClean="0"/>
            </a:br>
            <a:r>
              <a:rPr lang="en-GB" dirty="0" smtClean="0"/>
              <a:t>anyone – not just registered students…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Learning Resources in MOOCs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268760"/>
            <a:ext cx="1441636" cy="144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92896"/>
            <a:ext cx="3279088" cy="1620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44" y="1268760"/>
            <a:ext cx="2172072" cy="49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2701057" cy="4716524"/>
          </a:xfrm>
        </p:spPr>
        <p:txBody>
          <a:bodyPr/>
          <a:lstStyle/>
          <a:p>
            <a:r>
              <a:rPr lang="en-GB" dirty="0" smtClean="0"/>
              <a:t>Who owns the work? </a:t>
            </a:r>
          </a:p>
          <a:p>
            <a:r>
              <a:rPr lang="en-GB" dirty="0" smtClean="0"/>
              <a:t>The text </a:t>
            </a:r>
            <a:r>
              <a:rPr lang="en-GB" dirty="0"/>
              <a:t>book?</a:t>
            </a:r>
          </a:p>
          <a:p>
            <a:r>
              <a:rPr lang="en-GB" dirty="0" smtClean="0"/>
              <a:t>What happens if the expert </a:t>
            </a:r>
            <a:r>
              <a:rPr lang="en-GB" dirty="0"/>
              <a:t>goes</a:t>
            </a:r>
            <a:r>
              <a:rPr lang="en-GB" dirty="0" smtClean="0"/>
              <a:t>?</a:t>
            </a:r>
          </a:p>
          <a:p>
            <a:r>
              <a:rPr lang="en-US" dirty="0" smtClean="0"/>
              <a:t>MOOCs will force us to sort out these issues if not already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Ownership of Materials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940431" y="1412776"/>
            <a:ext cx="6192688" cy="47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  <a:r>
              <a:rPr lang="en-US" dirty="0"/>
              <a:t>internal to the University:  CITE – academics – librarians</a:t>
            </a:r>
            <a:endParaRPr lang="en-GB" dirty="0"/>
          </a:p>
          <a:p>
            <a:r>
              <a:rPr lang="en-US" dirty="0"/>
              <a:t>Academic disciplines within the University – Humanities and Maritime archaeology?</a:t>
            </a:r>
            <a:endParaRPr lang="en-GB" dirty="0"/>
          </a:p>
          <a:p>
            <a:r>
              <a:rPr lang="en-US" dirty="0"/>
              <a:t>Groups across institutions – Oceanography at Southampton and OU</a:t>
            </a:r>
            <a:endParaRPr lang="en-GB" dirty="0"/>
          </a:p>
          <a:p>
            <a:r>
              <a:rPr lang="en-US" dirty="0"/>
              <a:t>Librarians at OU, Southampton and elsewhere</a:t>
            </a:r>
            <a:endParaRPr lang="en-GB" dirty="0"/>
          </a:p>
          <a:p>
            <a:r>
              <a:rPr lang="en-US" dirty="0"/>
              <a:t>Partners of </a:t>
            </a:r>
            <a:r>
              <a:rPr lang="en-US" dirty="0" err="1"/>
              <a:t>FutureLearn</a:t>
            </a:r>
            <a:r>
              <a:rPr lang="en-US" dirty="0"/>
              <a:t> – Universities within and beyond Russell Group</a:t>
            </a:r>
            <a:endParaRPr lang="en-GB" dirty="0"/>
          </a:p>
          <a:p>
            <a:r>
              <a:rPr lang="en-US" dirty="0"/>
              <a:t>Universities and other </a:t>
            </a:r>
            <a:r>
              <a:rPr lang="en-US" dirty="0" err="1"/>
              <a:t>organisations</a:t>
            </a:r>
            <a:r>
              <a:rPr lang="en-US" dirty="0"/>
              <a:t> within </a:t>
            </a:r>
            <a:r>
              <a:rPr lang="en-US" dirty="0" err="1"/>
              <a:t>FutureLearn</a:t>
            </a:r>
            <a:r>
              <a:rPr lang="en-US" dirty="0"/>
              <a:t> – BL and British Council and Southampton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Multiple opportunities for increasing </a:t>
            </a:r>
            <a:r>
              <a:rPr lang="en-GB" dirty="0"/>
              <a:t>c</a:t>
            </a:r>
            <a:r>
              <a:rPr lang="en-GB" dirty="0" smtClean="0"/>
              <a:t>ollaboration in MOOCs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7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3708" y="2456892"/>
            <a:ext cx="6769508" cy="291692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Hugh Davis:  </a:t>
            </a:r>
            <a:r>
              <a:rPr lang="en-US" sz="2400" dirty="0" err="1" smtClean="0"/>
              <a:t>hcd@soton.ac.uk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users.ecs.soton.ac.uk</a:t>
            </a:r>
            <a:r>
              <a:rPr lang="en-US" sz="2400" dirty="0" smtClean="0"/>
              <a:t>/</a:t>
            </a:r>
            <a:r>
              <a:rPr lang="en-US" sz="2400" dirty="0" err="1" smtClean="0"/>
              <a:t>hcd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9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r>
              <a:rPr lang="en-US" dirty="0" smtClean="0"/>
              <a:t>		       </a:t>
            </a:r>
            <a:r>
              <a:rPr lang="en-US" dirty="0" err="1" smtClean="0"/>
              <a:t>Openlearn</a:t>
            </a:r>
            <a:r>
              <a:rPr lang="en-US" dirty="0" smtClean="0"/>
              <a:t> (OU)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1"/>
            <a:ext cx="3600400" cy="4209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664" y="1844824"/>
            <a:ext cx="3723736" cy="43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to share? The course or the learning object?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36" y="1232756"/>
            <a:ext cx="3960440" cy="5068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7" y="1268760"/>
            <a:ext cx="4356484" cy="50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Resource Repositories/ Shares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147914" cy="4176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04764"/>
            <a:ext cx="45901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Hewlett Foundation (OCW, = MIT, OU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Mellon Foundation, and loads more….</a:t>
            </a:r>
          </a:p>
          <a:p>
            <a:r>
              <a:rPr lang="en-US" dirty="0" smtClean="0"/>
              <a:t>JISC/HEFCE (JORUM, EdShare)</a:t>
            </a:r>
          </a:p>
          <a:p>
            <a:r>
              <a:rPr lang="en-US" dirty="0" smtClean="0"/>
              <a:t>UNESCO</a:t>
            </a:r>
          </a:p>
          <a:p>
            <a:r>
              <a:rPr lang="en-US" dirty="0" smtClean="0"/>
              <a:t>Us? (Freely contributing, wiki xxx)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Who’s Paying?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55" y="3537012"/>
            <a:ext cx="3809791" cy="2535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340768"/>
            <a:ext cx="2750408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412776"/>
            <a:ext cx="8748713" cy="4716524"/>
          </a:xfrm>
        </p:spPr>
        <p:txBody>
          <a:bodyPr/>
          <a:lstStyle/>
          <a:p>
            <a:r>
              <a:rPr lang="en-US" dirty="0" smtClean="0"/>
              <a:t>	Thousands of </a:t>
            </a:r>
            <a:r>
              <a:rPr lang="en-US" dirty="0"/>
              <a:t>Videos</a:t>
            </a:r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    http</a:t>
            </a:r>
            <a:r>
              <a:rPr lang="en-US" sz="1400" dirty="0"/>
              <a:t>://</a:t>
            </a:r>
            <a:r>
              <a:rPr lang="en-US" sz="1400" dirty="0" err="1" smtClean="0"/>
              <a:t>www.youtube.com</a:t>
            </a:r>
            <a:r>
              <a:rPr lang="en-US" sz="1400" dirty="0" smtClean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</a:t>
            </a:r>
            <a:r>
              <a:rPr lang="en-US" sz="1400" dirty="0" err="1" smtClean="0"/>
              <a:t>nTFEUsudhfss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Khan Academy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24744"/>
            <a:ext cx="4248472" cy="50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564904"/>
            <a:ext cx="4536504" cy="28174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There is a tension as to why people do OER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Politics of OER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3968" y="4581128"/>
            <a:ext cx="47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Cultural Imperialism – if the USA gives developing countries an US centric education, they will learn to love uncle Sam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349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belief that knowledge does not belong to anyone and education should be free</a:t>
            </a:r>
          </a:p>
          <a:p>
            <a:endParaRPr lang="en-US" sz="1600" dirty="0" err="1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140" y="2492896"/>
            <a:ext cx="1117600" cy="181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68" y="2492896"/>
            <a:ext cx="1885153" cy="12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0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cite.potx</Template>
  <TotalTime>3267</TotalTime>
  <Words>1632</Words>
  <Application>Microsoft Macintosh PowerPoint</Application>
  <PresentationFormat>On-screen Show (4:3)</PresentationFormat>
  <Paragraphs>362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cite</vt:lpstr>
      <vt:lpstr>The Open Educational Movement: MOOCs and OERs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Avalanche Alert?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 for Mobile Learning</vt:lpstr>
      <vt:lpstr>PowerPoint Presentation</vt:lpstr>
      <vt:lpstr>PowerPoint Presentation</vt:lpstr>
      <vt:lpstr>Proposed Platform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Any Questions?  Hugh Davis:  hcd@soton.ac.uk users.ecs.soton.ac.uk/hcd</vt:lpstr>
    </vt:vector>
  </TitlesOfParts>
  <Manager>M.S.Treagust@soton.ac.uk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CITE PowerPoint template</dc:title>
  <dc:creator>ajdw;M.S.Treagust@soton.ac.uk</dc:creator>
  <dc:description>v1 of CITE PowerPoint tempate created 30/03/12</dc:description>
  <cp:lastModifiedBy>Hugh Davis</cp:lastModifiedBy>
  <cp:revision>357</cp:revision>
  <dcterms:created xsi:type="dcterms:W3CDTF">2008-04-22T13:46:56Z</dcterms:created>
  <dcterms:modified xsi:type="dcterms:W3CDTF">2013-04-25T23:19:51Z</dcterms:modified>
</cp:coreProperties>
</file>