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94629" autoAdjust="0"/>
  </p:normalViewPr>
  <p:slideViewPr>
    <p:cSldViewPr>
      <p:cViewPr>
        <p:scale>
          <a:sx n="70" d="100"/>
          <a:sy n="70" d="100"/>
        </p:scale>
        <p:origin x="-624" y="-42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30" y="12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GB" sz="14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GB" sz="14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GB" sz="14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23B64E88-0894-47AD-BEE4-5B3FA372E163}" type="slidenum">
              <a:t>‹#›</a:t>
            </a:fld>
            <a:endParaRPr lang="en-GB" sz="14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0283065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C13151F5-A7A1-463F-97AB-E24516E2704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303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en-GB" sz="2000" b="0" i="0" u="none" strike="noStrike" kern="1200">
        <a:ln>
          <a:noFill/>
        </a:ln>
        <a:latin typeface="Liberation Sans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en-GB"/>
              <a:t>There are many core elements of game design that apply very well when designing a curriculum, when playing a well designed game, it will teach you the core game mechanics in order to complete sections of the game. Translating these teachings methods into a course can help make it more enjoyable and memorable.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en-GB"/>
              <a:t>Although video games have been prevalent for more than 30 years, their use in the classroom has been fairly limited until recently, this was mainly due to a lack of understanding in how to apply games in a learning environment. Much research has been done into the applications of games as learning aides.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8641D25-902E-4189-9294-7FCDD54B292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40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251DEAC-4A2A-402F-90E0-00513D62661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20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579F6D2-6F7D-4C36-98F3-AE44356525D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85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B1F0783-DCDA-4899-B6CB-B559C57436B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86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EF53C2E-F7CB-468C-A20E-F4627048C7A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72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92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768475"/>
            <a:ext cx="43592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123911A-BC8D-4860-B8D4-3CEF466783F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34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8873B81-8D83-498E-BD17-828FD8B1DF2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10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3D42D2D-896B-4882-8664-0CF8F6D4C1D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17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626F09-CE1D-4767-9642-8239233CB7A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2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987D046-3AC5-4035-8EEA-8D249BF9DE6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2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C4A575B-54EE-401F-A3C1-9B431758389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09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8870040" cy="4384440"/>
          </a:xfrm>
          <a:prstGeom prst="rect">
            <a:avLst/>
          </a:prstGeom>
          <a:noFill/>
          <a:ln>
            <a:noFill/>
          </a:ln>
          <a:effectLst>
            <a:outerShdw dist="10182" dir="2700000" algn="tl">
              <a:srgbClr val="FFFFFF"/>
            </a:outerShdw>
          </a:effectLst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B09E79D9-AA1F-4B97-8008-1AC881F1A200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hangingPunct="0">
        <a:tabLst/>
        <a:defRPr lang="en-GB" sz="4400" b="0" i="0" u="none" strike="noStrike" kern="1200">
          <a:ln>
            <a:noFill/>
          </a:ln>
          <a:latin typeface="Liberation Sans" pitchFamily="18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en-GB" sz="3200" b="0" i="0" u="none" strike="noStrike" kern="1200">
          <a:ln>
            <a:noFill/>
          </a:ln>
          <a:solidFill>
            <a:srgbClr val="000000"/>
          </a:solidFill>
          <a:latin typeface="Liberation Sans" pitchFamily="18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oktopost.com/&#8220;gamify&#8221;-your-social-media-marketing-campaigns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amification.co/2013/03/08/gamifying-the-classroom-with-world-of-classcraft/" TargetMode="External"/><Relationship Id="rId5" Type="http://schemas.openxmlformats.org/officeDocument/2006/relationships/hyperlink" Target="http://gamesineducation.org/" TargetMode="External"/><Relationship Id="rId4" Type="http://schemas.openxmlformats.org/officeDocument/2006/relationships/hyperlink" Target="http://minecraftedu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 err="1">
                <a:latin typeface="Lao UI" pitchFamily="34" charset="0"/>
                <a:cs typeface="Lao UI" pitchFamily="34" charset="0"/>
              </a:rPr>
              <a:t>Gamification</a:t>
            </a:r>
            <a:endParaRPr lang="en-GB" dirty="0">
              <a:latin typeface="Lao UI" pitchFamily="34" charset="0"/>
              <a:cs typeface="Lao UI" pitchFamily="34" charset="0"/>
            </a:endParaRP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0" y="1768475"/>
            <a:ext cx="8870950" cy="4384675"/>
          </a:xfrm>
        </p:spPr>
        <p:txBody>
          <a:bodyPr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Group N</a:t>
            </a:r>
          </a:p>
          <a:p>
            <a:pPr marL="0" lvl="0" indent="0" algn="ctr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Peter Fox, Tom Williams, </a:t>
            </a:r>
            <a:r>
              <a:rPr lang="en-GB" dirty="0" err="1">
                <a:latin typeface="Lao UI" pitchFamily="34" charset="0"/>
                <a:cs typeface="Lao UI" pitchFamily="34" charset="0"/>
              </a:rPr>
              <a:t>Plamen</a:t>
            </a:r>
            <a:r>
              <a:rPr lang="en-GB" dirty="0">
                <a:latin typeface="Lao UI" pitchFamily="34" charset="0"/>
                <a:cs typeface="Lao UI" pitchFamily="34" charset="0"/>
              </a:rPr>
              <a:t> </a:t>
            </a:r>
            <a:r>
              <a:rPr lang="en-GB" dirty="0" err="1">
                <a:latin typeface="Lao UI" pitchFamily="34" charset="0"/>
                <a:cs typeface="Lao UI" pitchFamily="34" charset="0"/>
              </a:rPr>
              <a:t>Mangov</a:t>
            </a:r>
            <a:r>
              <a:rPr lang="en-GB" dirty="0">
                <a:latin typeface="Lao UI" pitchFamily="34" charset="0"/>
                <a:cs typeface="Lao UI" pitchFamily="34" charset="0"/>
              </a:rPr>
              <a:t>, Matthew </a:t>
            </a:r>
            <a:r>
              <a:rPr lang="en-GB" dirty="0" err="1" smtClean="0">
                <a:latin typeface="Lao UI" pitchFamily="34" charset="0"/>
                <a:cs typeface="Lao UI" pitchFamily="34" charset="0"/>
              </a:rPr>
              <a:t>Hammick</a:t>
            </a:r>
            <a:endParaRPr lang="en-GB" dirty="0" smtClean="0">
              <a:latin typeface="Lao UI" pitchFamily="34" charset="0"/>
              <a:cs typeface="Lao UI" pitchFamily="34" charset="0"/>
            </a:endParaRPr>
          </a:p>
          <a:p>
            <a:pPr marL="0" lvl="0" indent="0" algn="ctr">
              <a:buNone/>
            </a:pPr>
            <a:endParaRPr lang="en-GB" dirty="0" smtClean="0">
              <a:latin typeface="Lao UI" pitchFamily="34" charset="0"/>
              <a:cs typeface="Lao UI" pitchFamily="34" charset="0"/>
            </a:endParaRPr>
          </a:p>
          <a:p>
            <a:pPr marL="0" lvl="0" indent="0" algn="ctr">
              <a:buNone/>
            </a:pPr>
            <a:r>
              <a:rPr lang="en-GB" dirty="0" smtClean="0">
                <a:latin typeface="Lao UI" pitchFamily="34" charset="0"/>
                <a:cs typeface="Lao UI" pitchFamily="34" charset="0"/>
              </a:rPr>
              <a:t>Tutor: </a:t>
            </a:r>
            <a:r>
              <a:rPr lang="en-GB" dirty="0" err="1" smtClean="0">
                <a:latin typeface="Lao UI" pitchFamily="34" charset="0"/>
                <a:cs typeface="Lao UI" pitchFamily="34" charset="0"/>
              </a:rPr>
              <a:t>Gennaro</a:t>
            </a:r>
            <a:r>
              <a:rPr lang="en-GB" dirty="0" smtClean="0">
                <a:latin typeface="Lao UI" pitchFamily="34" charset="0"/>
                <a:cs typeface="Lao UI" pitchFamily="34" charset="0"/>
              </a:rPr>
              <a:t> </a:t>
            </a:r>
            <a:r>
              <a:rPr lang="en-GB" dirty="0" err="1" smtClean="0">
                <a:latin typeface="Lao UI" pitchFamily="34" charset="0"/>
                <a:cs typeface="Lao UI" pitchFamily="34" charset="0"/>
              </a:rPr>
              <a:t>Parlato</a:t>
            </a:r>
            <a:endParaRPr lang="en-GB" dirty="0">
              <a:latin typeface="Lao UI" pitchFamily="34" charset="0"/>
              <a:cs typeface="Lao UI" pitchFamily="34" charset="0"/>
            </a:endParaRPr>
          </a:p>
          <a:p>
            <a:pPr marL="0" lvl="0" indent="0" algn="ctr">
              <a:buNone/>
            </a:pPr>
            <a:endParaRPr lang="en-GB" dirty="0">
              <a:latin typeface="Lao UI" pitchFamily="34" charset="0"/>
              <a:cs typeface="Lao UI" pitchFamily="34" charset="0"/>
            </a:endParaRPr>
          </a:p>
          <a:p>
            <a:pPr marL="0" lvl="0" indent="0" algn="ctr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Topic 14:</a:t>
            </a:r>
          </a:p>
          <a:p>
            <a:pPr marL="0" lvl="0" indent="0" algn="ctr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Gaming as a driver for application online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 rot="1040400">
            <a:off x="6835083" y="649397"/>
            <a:ext cx="2955240" cy="18676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Social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8870950" cy="4384675"/>
          </a:xfrm>
          <a:effectLst/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pPr lvl="0"/>
            <a:r>
              <a:rPr lang="en-GB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Social </a:t>
            </a:r>
            <a:r>
              <a:rPr lang="en-GB" dirty="0" smtClean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networks </a:t>
            </a:r>
            <a:r>
              <a:rPr lang="en-GB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are a great </a:t>
            </a:r>
            <a:r>
              <a:rPr lang="en-GB" dirty="0" smtClean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way of </a:t>
            </a:r>
            <a:r>
              <a:rPr lang="en-GB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supporting </a:t>
            </a:r>
            <a:r>
              <a:rPr lang="en-GB" dirty="0" err="1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gamified</a:t>
            </a:r>
            <a:r>
              <a:rPr lang="en-GB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 apps</a:t>
            </a:r>
          </a:p>
          <a:p>
            <a:pPr lvl="0"/>
            <a:r>
              <a:rPr lang="en-GB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Users of the network share a lot of things with each other, especially something they find fun and enjoyable</a:t>
            </a:r>
          </a:p>
          <a:p>
            <a:pPr lvl="0"/>
            <a:r>
              <a:rPr lang="en-GB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This means users are likely to encourage friends to use the app and increasing its usage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512000" y="5616000"/>
            <a:ext cx="2167560" cy="17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Motivation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8870950" cy="4384675"/>
          </a:xfrm>
          <a:effectLst/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Autonomy</a:t>
            </a:r>
          </a:p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Mastery</a:t>
            </a:r>
          </a:p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Purpose</a:t>
            </a:r>
          </a:p>
          <a:p>
            <a:pPr lvl="0"/>
            <a:endParaRPr lang="en-GB" dirty="0">
              <a:latin typeface="Lao UI" pitchFamily="34" charset="0"/>
              <a:cs typeface="Lao UI" pitchFamily="34" charset="0"/>
            </a:endParaRPr>
          </a:p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These characteristics are inherently present in games</a:t>
            </a:r>
          </a:p>
          <a:p>
            <a:pPr lvl="0"/>
            <a:endParaRPr lang="en-GB" dirty="0">
              <a:latin typeface="Lao UI" pitchFamily="34" charset="0"/>
              <a:cs typeface="Lao U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t="10091"/>
          <a:stretch>
            <a:fillRect/>
          </a:stretch>
        </p:blipFill>
        <p:spPr>
          <a:xfrm>
            <a:off x="7128000" y="719640"/>
            <a:ext cx="2666520" cy="2570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Summary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8870950" cy="4384675"/>
          </a:xfrm>
          <a:effectLst/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pPr lvl="0"/>
            <a:r>
              <a:rPr lang="en-GB" dirty="0" err="1">
                <a:latin typeface="Lao UI" pitchFamily="34" charset="0"/>
                <a:cs typeface="Lao UI" pitchFamily="34" charset="0"/>
              </a:rPr>
              <a:t>Gamification</a:t>
            </a:r>
            <a:r>
              <a:rPr lang="en-GB" dirty="0">
                <a:latin typeface="Lao UI" pitchFamily="34" charset="0"/>
                <a:cs typeface="Lao UI" pitchFamily="34" charset="0"/>
              </a:rPr>
              <a:t> is used in many settings, a lot of time the users don't even realise it.</a:t>
            </a:r>
          </a:p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It's use is on the rise, expected by 2015, top 2000 public companies will use </a:t>
            </a:r>
            <a:r>
              <a:rPr lang="en-GB" dirty="0" err="1">
                <a:latin typeface="Lao UI" pitchFamily="34" charset="0"/>
                <a:cs typeface="Lao UI" pitchFamily="34" charset="0"/>
              </a:rPr>
              <a:t>gamification</a:t>
            </a:r>
            <a:endParaRPr lang="en-GB" dirty="0">
              <a:latin typeface="Lao UI" pitchFamily="34" charset="0"/>
              <a:cs typeface="Lao UI" pitchFamily="34" charset="0"/>
            </a:endParaRPr>
          </a:p>
          <a:p>
            <a:pPr lvl="0"/>
            <a:endParaRPr lang="en-GB" dirty="0">
              <a:latin typeface="Lao UI" pitchFamily="34" charset="0"/>
              <a:cs typeface="Lao U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References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804988"/>
            <a:ext cx="8870950" cy="4384675"/>
          </a:xfrm>
          <a:effectLst/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pPr lvl="0"/>
            <a:r>
              <a:rPr lang="en-GB" sz="1300" dirty="0">
                <a:latin typeface="Lao UI" pitchFamily="34" charset="0"/>
                <a:cs typeface="Lao UI" pitchFamily="34" charset="0"/>
              </a:rPr>
              <a:t>http://www.yukaichou.com/gamification-examples/top-10-gamification-examples-human-race/</a:t>
            </a:r>
          </a:p>
          <a:p>
            <a:pPr lvl="0"/>
            <a:r>
              <a:rPr lang="en-GB" sz="1300" dirty="0">
                <a:latin typeface="Lao UI" pitchFamily="34" charset="0"/>
                <a:cs typeface="Lao UI" pitchFamily="34" charset="0"/>
              </a:rPr>
              <a:t>http://blog.badgeville.com/2012/11/21/when-gamification-is-good-for-social-business/</a:t>
            </a:r>
          </a:p>
          <a:p>
            <a:pPr lvl="0"/>
            <a:r>
              <a:rPr lang="en-GB" sz="1300" dirty="0">
                <a:latin typeface="Lao UI" pitchFamily="34" charset="0"/>
                <a:cs typeface="Lao UI" pitchFamily="34" charset="0"/>
              </a:rPr>
              <a:t>http://www.informationweek.com/thebrainyard/news/social_networking_private_platforms/232901543</a:t>
            </a:r>
          </a:p>
          <a:p>
            <a:pPr lvl="0"/>
            <a:r>
              <a:rPr lang="en-GB" sz="1300" dirty="0" err="1">
                <a:latin typeface="Lao UI" pitchFamily="34" charset="0"/>
                <a:cs typeface="Lao UI" pitchFamily="34" charset="0"/>
              </a:rPr>
              <a:t>Vassileva</a:t>
            </a:r>
            <a:r>
              <a:rPr lang="en-GB" sz="1300" dirty="0">
                <a:latin typeface="Lao UI" pitchFamily="34" charset="0"/>
                <a:cs typeface="Lao UI" pitchFamily="34" charset="0"/>
              </a:rPr>
              <a:t>, </a:t>
            </a:r>
            <a:r>
              <a:rPr lang="en-GB" sz="1300" dirty="0" err="1">
                <a:latin typeface="Lao UI" pitchFamily="34" charset="0"/>
                <a:cs typeface="Lao UI" pitchFamily="34" charset="0"/>
              </a:rPr>
              <a:t>Julita</a:t>
            </a:r>
            <a:r>
              <a:rPr lang="en-GB" sz="1300" dirty="0">
                <a:latin typeface="Lao UI" pitchFamily="34" charset="0"/>
                <a:cs typeface="Lao UI" pitchFamily="34" charset="0"/>
              </a:rPr>
              <a:t>. "Motivating participation in social computing applications: a user </a:t>
            </a:r>
            <a:r>
              <a:rPr lang="en-GB" sz="1300" dirty="0" err="1">
                <a:latin typeface="Lao UI" pitchFamily="34" charset="0"/>
                <a:cs typeface="Lao UI" pitchFamily="34" charset="0"/>
              </a:rPr>
              <a:t>modeling</a:t>
            </a:r>
            <a:r>
              <a:rPr lang="en-GB" sz="1300" dirty="0">
                <a:latin typeface="Lao UI" pitchFamily="34" charset="0"/>
                <a:cs typeface="Lao UI" pitchFamily="34" charset="0"/>
              </a:rPr>
              <a:t> perspective." User </a:t>
            </a:r>
            <a:r>
              <a:rPr lang="en-GB" sz="1300" dirty="0" err="1">
                <a:latin typeface="Lao UI" pitchFamily="34" charset="0"/>
                <a:cs typeface="Lao UI" pitchFamily="34" charset="0"/>
              </a:rPr>
              <a:t>Modeling</a:t>
            </a:r>
            <a:r>
              <a:rPr lang="en-GB" sz="1300" dirty="0">
                <a:latin typeface="Lao UI" pitchFamily="34" charset="0"/>
                <a:cs typeface="Lao UI" pitchFamily="34" charset="0"/>
              </a:rPr>
              <a:t> and User-Adapted Interaction 22.1-2 (2012): 177-201.</a:t>
            </a:r>
          </a:p>
          <a:p>
            <a:pPr lvl="0"/>
            <a:r>
              <a:rPr lang="en-GB" sz="1300" dirty="0">
                <a:latin typeface="Lao UI" pitchFamily="34" charset="0"/>
                <a:cs typeface="Lao UI" pitchFamily="34" charset="0"/>
              </a:rPr>
              <a:t>http://blog.oktopost.com/%E2%80%9Cgamify%E2%80%9D-your-social-media-marketing-campaigns/</a:t>
            </a:r>
            <a:endParaRPr lang="en-GB" sz="1300" dirty="0">
              <a:latin typeface="Lao UI" pitchFamily="34" charset="0"/>
              <a:cs typeface="Lao UI" pitchFamily="34" charset="0"/>
              <a:hlinkClick r:id="rId3"/>
            </a:endParaRPr>
          </a:p>
          <a:p>
            <a:pPr lvl="0"/>
            <a:r>
              <a:rPr lang="en-GB" sz="1300" dirty="0">
                <a:latin typeface="Lao UI" pitchFamily="34" charset="0"/>
                <a:cs typeface="Lao UI" pitchFamily="34" charset="0"/>
              </a:rPr>
              <a:t>Squire, Kurt D. "Video games in education." Int. J. </a:t>
            </a:r>
            <a:r>
              <a:rPr lang="en-GB" sz="1300" dirty="0" err="1">
                <a:latin typeface="Lao UI" pitchFamily="34" charset="0"/>
                <a:cs typeface="Lao UI" pitchFamily="34" charset="0"/>
              </a:rPr>
              <a:t>Intell</a:t>
            </a:r>
            <a:r>
              <a:rPr lang="en-GB" sz="1300" dirty="0">
                <a:latin typeface="Lao UI" pitchFamily="34" charset="0"/>
                <a:cs typeface="Lao UI" pitchFamily="34" charset="0"/>
              </a:rPr>
              <a:t>. Games &amp; Simulation 2.1 (2003): 49-62.</a:t>
            </a:r>
          </a:p>
          <a:p>
            <a:pPr lvl="0"/>
            <a:r>
              <a:rPr lang="en-GB" sz="1300" dirty="0">
                <a:latin typeface="Lao UI" pitchFamily="34" charset="0"/>
                <a:cs typeface="Lao UI" pitchFamily="34" charset="0"/>
              </a:rPr>
              <a:t>Chandler, Curtis. "The Use of Game Dynamics to Enhance Curriculum and Instruction: What Teachers Can Learn from the Design of Video Games." Journal of Curriculum and Instruction 6.2 (2013): 60-75.</a:t>
            </a:r>
          </a:p>
          <a:p>
            <a:pPr lvl="0"/>
            <a:r>
              <a:rPr lang="en-GB" sz="1300" dirty="0" err="1">
                <a:latin typeface="Lao UI" pitchFamily="34" charset="0"/>
                <a:cs typeface="Lao UI" pitchFamily="34" charset="0"/>
              </a:rPr>
              <a:t>Mingfong</a:t>
            </a:r>
            <a:r>
              <a:rPr lang="en-GB" sz="1300" dirty="0">
                <a:latin typeface="Lao UI" pitchFamily="34" charset="0"/>
                <a:cs typeface="Lao UI" pitchFamily="34" charset="0"/>
              </a:rPr>
              <a:t> Jan and Kurt Squire. 2010. Learning argumentation through a role-playing game-based curriculum. In Proceedings of the 9th International Conference of the Learning Sciences - Volume 2 (ICLS '10), Kimberly Gomez, </a:t>
            </a:r>
            <a:r>
              <a:rPr lang="en-GB" sz="1300" dirty="0" err="1">
                <a:latin typeface="Lao UI" pitchFamily="34" charset="0"/>
                <a:cs typeface="Lao UI" pitchFamily="34" charset="0"/>
              </a:rPr>
              <a:t>Leilah</a:t>
            </a:r>
            <a:r>
              <a:rPr lang="en-GB" sz="1300" dirty="0">
                <a:latin typeface="Lao UI" pitchFamily="34" charset="0"/>
                <a:cs typeface="Lao UI" pitchFamily="34" charset="0"/>
              </a:rPr>
              <a:t> Lyons, and Joshua </a:t>
            </a:r>
            <a:r>
              <a:rPr lang="en-GB" sz="1300" dirty="0" err="1">
                <a:latin typeface="Lao UI" pitchFamily="34" charset="0"/>
                <a:cs typeface="Lao UI" pitchFamily="34" charset="0"/>
              </a:rPr>
              <a:t>Radinsky</a:t>
            </a:r>
            <a:r>
              <a:rPr lang="en-GB" sz="1300" dirty="0">
                <a:latin typeface="Lao UI" pitchFamily="34" charset="0"/>
                <a:cs typeface="Lao UI" pitchFamily="34" charset="0"/>
              </a:rPr>
              <a:t> (Eds.), Vol. 2. International Society of the Learning Sciences 247-248.</a:t>
            </a:r>
          </a:p>
          <a:p>
            <a:pPr lvl="0"/>
            <a:r>
              <a:rPr lang="en-GB" sz="1300" dirty="0" err="1">
                <a:latin typeface="Lao UI" pitchFamily="34" charset="0"/>
                <a:cs typeface="Lao UI" pitchFamily="34" charset="0"/>
              </a:rPr>
              <a:t>Akilli</a:t>
            </a:r>
            <a:r>
              <a:rPr lang="en-GB" sz="1300" dirty="0">
                <a:latin typeface="Lao UI" pitchFamily="34" charset="0"/>
                <a:cs typeface="Lao UI" pitchFamily="34" charset="0"/>
              </a:rPr>
              <a:t>, </a:t>
            </a:r>
            <a:r>
              <a:rPr lang="en-GB" sz="1300" dirty="0" err="1">
                <a:latin typeface="Lao UI" pitchFamily="34" charset="0"/>
                <a:cs typeface="Lao UI" pitchFamily="34" charset="0"/>
              </a:rPr>
              <a:t>Göknur</a:t>
            </a:r>
            <a:r>
              <a:rPr lang="en-GB" sz="1300" dirty="0">
                <a:latin typeface="Lao UI" pitchFamily="34" charset="0"/>
                <a:cs typeface="Lao UI" pitchFamily="34" charset="0"/>
              </a:rPr>
              <a:t> Kaplan. "Games and simulations: A new approach in education." Gaming and Simulations: Concepts, Methodologies, Tools and Applications (3 Volumes) 1 (2010): 150.</a:t>
            </a:r>
          </a:p>
          <a:p>
            <a:pPr lvl="0"/>
            <a:r>
              <a:rPr lang="en-GB" sz="1300" dirty="0">
                <a:latin typeface="Lao UI" pitchFamily="34" charset="0"/>
                <a:cs typeface="Lao UI" pitchFamily="34" charset="0"/>
              </a:rPr>
              <a:t>http://minecraftedu.com/</a:t>
            </a:r>
            <a:endParaRPr lang="en-GB" sz="1300" dirty="0">
              <a:latin typeface="Lao UI" pitchFamily="34" charset="0"/>
              <a:cs typeface="Lao UI" pitchFamily="34" charset="0"/>
              <a:hlinkClick r:id="rId4"/>
            </a:endParaRPr>
          </a:p>
          <a:p>
            <a:pPr lvl="0"/>
            <a:r>
              <a:rPr lang="en-GB" sz="1300" dirty="0">
                <a:latin typeface="Lao UI" pitchFamily="34" charset="0"/>
                <a:cs typeface="Lao UI" pitchFamily="34" charset="0"/>
              </a:rPr>
              <a:t>http://gamesineducation.org/</a:t>
            </a:r>
            <a:endParaRPr lang="en-GB" sz="1300" dirty="0">
              <a:latin typeface="Lao UI" pitchFamily="34" charset="0"/>
              <a:cs typeface="Lao UI" pitchFamily="34" charset="0"/>
              <a:hlinkClick r:id="rId5"/>
            </a:endParaRPr>
          </a:p>
          <a:p>
            <a:pPr lvl="0"/>
            <a:r>
              <a:rPr lang="en-GB" sz="1300" dirty="0">
                <a:latin typeface="Lao UI" pitchFamily="34" charset="0"/>
                <a:cs typeface="Lao UI" pitchFamily="34" charset="0"/>
              </a:rPr>
              <a:t>http://www.gamification.co/2013/03/08/gamifying-the-classroom-with-world-of-classcraft/</a:t>
            </a:r>
            <a:endParaRPr lang="en-GB" sz="1300" dirty="0">
              <a:latin typeface="Lao UI" pitchFamily="34" charset="0"/>
              <a:cs typeface="Lao UI" pitchFamily="34" charset="0"/>
              <a:hlinkClick r:id="rId6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Presenters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56827" y="5364013"/>
            <a:ext cx="2808288" cy="393700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pPr lvl="0" algn="ctr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Peter Fox</a:t>
            </a:r>
          </a:p>
        </p:txBody>
      </p:sp>
      <p:sp>
        <p:nvSpPr>
          <p:cNvPr id="7" name="Text Placeholder 6"/>
          <p:cNvSpPr txBox="1">
            <a:spLocks noGrp="1"/>
          </p:cNvSpPr>
          <p:nvPr>
            <p:ph type="body" idx="4294967295"/>
          </p:nvPr>
        </p:nvSpPr>
        <p:spPr>
          <a:xfrm>
            <a:off x="3600152" y="5363107"/>
            <a:ext cx="3168650" cy="392113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pPr lvl="0" algn="ctr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Thomas Williams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40958" y="2196568"/>
            <a:ext cx="8998708" cy="3166539"/>
            <a:chOff x="647823" y="2195660"/>
            <a:chExt cx="8998708" cy="3166539"/>
          </a:xfrm>
        </p:grpSpPr>
        <p:grpSp>
          <p:nvGrpSpPr>
            <p:cNvPr id="4" name="Group 3"/>
            <p:cNvGrpSpPr/>
            <p:nvPr/>
          </p:nvGrpSpPr>
          <p:grpSpPr>
            <a:xfrm>
              <a:off x="647823" y="2197799"/>
              <a:ext cx="6076802" cy="3164400"/>
              <a:chOff x="2001598" y="2197799"/>
              <a:chExt cx="6076802" cy="3164400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2001598" y="2197799"/>
                <a:ext cx="2839189" cy="31643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5241600" y="2197800"/>
                <a:ext cx="2836800" cy="31643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2225" y="2195660"/>
              <a:ext cx="2464306" cy="3166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Placeholder 2"/>
          <p:cNvSpPr txBox="1">
            <a:spLocks/>
          </p:cNvSpPr>
          <p:nvPr/>
        </p:nvSpPr>
        <p:spPr>
          <a:xfrm>
            <a:off x="6768504" y="5363107"/>
            <a:ext cx="3033488" cy="393700"/>
          </a:xfrm>
          <a:prstGeom prst="rect">
            <a:avLst/>
          </a:prstGeom>
          <a:noFill/>
          <a:ln>
            <a:noFill/>
          </a:ln>
          <a:effectLst>
            <a:outerShdw dist="10182" dir="2700000" algn="tl">
              <a:srgbClr val="FFFFFF"/>
            </a:outerShdw>
          </a:effectLst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tabLst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pPr algn="ctr">
              <a:buFont typeface="StarSymbol"/>
              <a:buNone/>
            </a:pPr>
            <a:r>
              <a:rPr lang="en-GB" dirty="0" err="1" smtClean="0">
                <a:latin typeface="Lao UI" pitchFamily="34" charset="0"/>
                <a:cs typeface="Lao UI" pitchFamily="34" charset="0"/>
              </a:rPr>
              <a:t>Plamen</a:t>
            </a:r>
            <a:r>
              <a:rPr lang="en-GB" dirty="0" smtClean="0">
                <a:latin typeface="Lao UI" pitchFamily="34" charset="0"/>
                <a:cs typeface="Lao UI" pitchFamily="34" charset="0"/>
              </a:rPr>
              <a:t> </a:t>
            </a:r>
            <a:r>
              <a:rPr lang="en-GB" dirty="0" err="1" smtClean="0">
                <a:latin typeface="Lao UI" pitchFamily="34" charset="0"/>
                <a:cs typeface="Lao UI" pitchFamily="34" charset="0"/>
              </a:rPr>
              <a:t>Mangov</a:t>
            </a:r>
            <a:endParaRPr lang="en-GB" dirty="0">
              <a:latin typeface="Lao UI" pitchFamily="34" charset="0"/>
              <a:cs typeface="Lao U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What is “</a:t>
            </a:r>
            <a:r>
              <a:rPr lang="en-GB" dirty="0" err="1">
                <a:latin typeface="Lao UI" pitchFamily="34" charset="0"/>
                <a:cs typeface="Lao UI" pitchFamily="34" charset="0"/>
              </a:rPr>
              <a:t>Gamification</a:t>
            </a:r>
            <a:r>
              <a:rPr lang="en-GB" dirty="0">
                <a:latin typeface="Lao UI" pitchFamily="34" charset="0"/>
                <a:cs typeface="Lao UI" pitchFamily="34" charset="0"/>
              </a:rPr>
              <a:t>”?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8870950" cy="4384675"/>
          </a:xfrm>
          <a:effectLst/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r>
              <a:rPr lang="en-GB" dirty="0" err="1">
                <a:latin typeface="Lao UI" pitchFamily="34" charset="0"/>
                <a:cs typeface="Lao UI" pitchFamily="34" charset="0"/>
              </a:rPr>
              <a:t>Gamification</a:t>
            </a:r>
            <a:r>
              <a:rPr lang="en-GB" dirty="0">
                <a:latin typeface="Lao UI" pitchFamily="34" charset="0"/>
                <a:cs typeface="Lao UI" pitchFamily="34" charset="0"/>
              </a:rPr>
              <a:t> is the process of incorporating game design elements into non-game, regular applications and systems</a:t>
            </a:r>
          </a:p>
          <a:p>
            <a:r>
              <a:rPr lang="en-GB" dirty="0">
                <a:latin typeface="Lao UI" pitchFamily="34" charset="0"/>
                <a:cs typeface="Lao UI" pitchFamily="34" charset="0"/>
              </a:rPr>
              <a:t>The idea behind it is to make users engage more with the system or to make a mundane task more enjoyable.</a:t>
            </a:r>
          </a:p>
          <a:p>
            <a:r>
              <a:rPr lang="en-GB" dirty="0">
                <a:latin typeface="Lao UI" pitchFamily="34" charset="0"/>
                <a:cs typeface="Lao UI" pitchFamily="34" charset="0"/>
              </a:rPr>
              <a:t>It has uses across a wide range of environments, a few of which we will discuss.</a:t>
            </a:r>
          </a:p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Educational, motivational, social and business environments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Game design in Curricula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8870950" cy="4384675"/>
          </a:xfrm>
          <a:effectLst/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Core elements of game design apply very well to curriculum design</a:t>
            </a:r>
          </a:p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Well designed games teach you the core game mechanics</a:t>
            </a:r>
          </a:p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Make a more enjoyable and memorable course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Games as an educational tool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8870950" cy="4384675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Video games have been prevalent for more than 30 years</a:t>
            </a:r>
          </a:p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Use in the classroom has been fairly limited until recently</a:t>
            </a:r>
          </a:p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Due to a lack of understanding in how to apply games to a learning environment</a:t>
            </a:r>
          </a:p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Video games have been used successfully as a learning tool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72000" y="4283893"/>
            <a:ext cx="4173120" cy="25084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Games as an educational tool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7824" y="1403573"/>
            <a:ext cx="89972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There are now annual conferences on the topic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err="1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MinecraftEdu</a:t>
            </a:r>
            <a:endParaRPr lang="en-GB" sz="2400" dirty="0" smtClean="0">
              <a:solidFill>
                <a:schemeClr val="tx1"/>
              </a:solidFill>
              <a:effectLst>
                <a:outerShdw blurRad="50800" dist="38100" dir="5400000" algn="t" rotWithShape="0">
                  <a:schemeClr val="bg1"/>
                </a:outerShdw>
              </a:effectLst>
              <a:latin typeface="Lao UI" pitchFamily="34" charset="0"/>
              <a:cs typeface="Lao UI" pitchFamily="34" charset="0"/>
            </a:endParaRPr>
          </a:p>
          <a:p>
            <a:pPr marL="800100" lvl="1" indent="-342900" hangingPunct="0">
              <a:buFont typeface="Arial" pitchFamily="34" charset="0"/>
              <a:buChar char="•"/>
            </a:pPr>
            <a:r>
              <a:rPr lang="en-GB" sz="2400" dirty="0" err="1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Minecraft</a:t>
            </a:r>
            <a:r>
              <a:rPr lang="en-GB" sz="2400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, a </a:t>
            </a:r>
            <a:r>
              <a:rPr lang="en-GB" sz="2400" dirty="0" err="1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lego</a:t>
            </a:r>
            <a:r>
              <a:rPr lang="en-GB" sz="2400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 like sandbox game</a:t>
            </a:r>
          </a:p>
          <a:p>
            <a:pPr marL="800100" lvl="1" indent="-342900" hangingPunct="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1st and 2nd grade students taught mouse and keyboard skills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World of </a:t>
            </a:r>
            <a:r>
              <a:rPr lang="en-GB" sz="2400" dirty="0" err="1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Classcraft</a:t>
            </a:r>
            <a:endParaRPr lang="en-GB" sz="2400" dirty="0" smtClean="0">
              <a:solidFill>
                <a:schemeClr val="tx1"/>
              </a:solidFill>
              <a:effectLst>
                <a:outerShdw blurRad="50800" dist="38100" dir="5400000" algn="t" rotWithShape="0">
                  <a:schemeClr val="bg1"/>
                </a:outerShdw>
              </a:effectLst>
              <a:latin typeface="Lao UI" pitchFamily="34" charset="0"/>
              <a:cs typeface="Lao UI" pitchFamily="34" charset="0"/>
            </a:endParaRPr>
          </a:p>
          <a:p>
            <a:pPr marL="800100" lvl="1" indent="-342900" hangingPunct="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Role playing, earn experience and levels for tasks completed</a:t>
            </a:r>
          </a:p>
          <a:p>
            <a:pPr marL="800100" lvl="1" indent="-342900" hangingPunct="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Entire classroom turned </a:t>
            </a:r>
          </a:p>
          <a:p>
            <a:pPr marL="808038" lvl="1" hangingPunct="0"/>
            <a:r>
              <a:rPr lang="en-GB" sz="2400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into a game, not just select </a:t>
            </a:r>
          </a:p>
          <a:p>
            <a:pPr marL="808038" lvl="1" hangingPunct="0"/>
            <a:r>
              <a:rPr lang="en-GB" sz="2400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moments</a:t>
            </a:r>
          </a:p>
          <a:p>
            <a:pPr marL="800100" lvl="1" indent="-342900" hangingPunct="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Concepts e.g. monsters are </a:t>
            </a:r>
          </a:p>
          <a:p>
            <a:pPr marL="808038" lvl="1" hangingPunct="0"/>
            <a:r>
              <a:rPr lang="en-GB" sz="2400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homework, boss battles are </a:t>
            </a:r>
          </a:p>
          <a:p>
            <a:pPr marL="808038" lvl="1" hangingPunct="0"/>
            <a:r>
              <a:rPr lang="en-GB" sz="2400" dirty="0" smtClean="0">
                <a:solidFill>
                  <a:schemeClr val="tx1"/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tests</a:t>
            </a:r>
            <a:endParaRPr lang="en-GB" sz="2400" dirty="0" smtClean="0">
              <a:effectLst>
                <a:outerShdw blurRad="50800" dist="38100" dir="5400000" algn="t" rotWithShape="0">
                  <a:schemeClr val="bg1"/>
                </a:outerShdw>
              </a:effectLst>
              <a:latin typeface="Lao UI" pitchFamily="34" charset="0"/>
              <a:cs typeface="Lao UI" pitchFamily="34" charset="0"/>
            </a:endParaRPr>
          </a:p>
          <a:p>
            <a:endParaRPr lang="en-GB" sz="2400" dirty="0">
              <a:effectLst>
                <a:outerShdw blurRad="50800" dist="38100" dir="5400000" algn="t" rotWithShape="0">
                  <a:schemeClr val="bg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uiExpand="1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680272" y="4427909"/>
            <a:ext cx="4279680" cy="24073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Business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8870950" cy="4384675"/>
          </a:xfrm>
          <a:effectLst/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pPr lvl="0"/>
            <a:r>
              <a:rPr lang="en-GB" sz="2400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A small game featuring/introducing a new product.</a:t>
            </a:r>
          </a:p>
          <a:p>
            <a:pPr lvl="0"/>
            <a:r>
              <a:rPr lang="en-GB" sz="2400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People play and gain some small in-game reward</a:t>
            </a:r>
          </a:p>
          <a:p>
            <a:pPr lvl="0"/>
            <a:r>
              <a:rPr lang="en-GB" sz="2400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Keep  exposing themselves to the advertisement</a:t>
            </a:r>
          </a:p>
          <a:p>
            <a:pPr lvl="0"/>
            <a:r>
              <a:rPr lang="en-GB" sz="2400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Doritos Dash of Destruction</a:t>
            </a:r>
          </a:p>
          <a:p>
            <a:pPr lvl="1" rtl="0" hangingPunct="0"/>
            <a:r>
              <a:rPr lang="en-GB" sz="2400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Features a T-Rex trying to intercept delivery vans full of crisps.</a:t>
            </a:r>
          </a:p>
          <a:p>
            <a:pPr lvl="0">
              <a:tabLst>
                <a:tab pos="6273800" algn="l"/>
              </a:tabLst>
            </a:pPr>
            <a:r>
              <a:rPr lang="en-GB" sz="2400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Share with friends(the </a:t>
            </a:r>
            <a:r>
              <a:rPr lang="en-GB" sz="2400" dirty="0" smtClean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social</a:t>
            </a:r>
          </a:p>
          <a:p>
            <a:pPr marL="449263" lvl="0" indent="0">
              <a:buNone/>
              <a:tabLst>
                <a:tab pos="6273800" algn="l"/>
              </a:tabLst>
            </a:pPr>
            <a:r>
              <a:rPr lang="en-GB" sz="2400" dirty="0" smtClean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aspect</a:t>
            </a:r>
            <a:r>
              <a:rPr lang="en-GB" sz="2400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, sharing inherent </a:t>
            </a:r>
            <a:r>
              <a:rPr lang="en-GB" sz="2400" dirty="0" smtClean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to </a:t>
            </a:r>
          </a:p>
          <a:p>
            <a:pPr marL="449263" lvl="0" indent="0">
              <a:buNone/>
              <a:tabLst>
                <a:tab pos="6273800" algn="l"/>
              </a:tabLst>
            </a:pPr>
            <a:r>
              <a:rPr lang="en-GB" sz="2400" dirty="0" smtClean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social networks)</a:t>
            </a:r>
            <a:endParaRPr lang="en-GB" sz="2400" dirty="0">
              <a:effectLst>
                <a:outerShdw blurRad="50800" dist="38100" dir="5400000" algn="t" rotWithShape="0">
                  <a:schemeClr val="bg1"/>
                </a:outerShdw>
              </a:effectLst>
              <a:latin typeface="Lao UI" pitchFamily="34" charset="0"/>
              <a:cs typeface="Lao UI" pitchFamily="34" charset="0"/>
            </a:endParaRPr>
          </a:p>
          <a:p>
            <a:pPr lvl="1" rtl="0" hangingPunct="0">
              <a:tabLst>
                <a:tab pos="6273800" algn="l"/>
              </a:tabLst>
            </a:pPr>
            <a:r>
              <a:rPr lang="en-GB" sz="2400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Creates more exposure.</a:t>
            </a:r>
          </a:p>
          <a:p>
            <a:pPr lvl="1" rtl="0" hangingPunct="0">
              <a:tabLst>
                <a:tab pos="6273800" algn="l"/>
              </a:tabLst>
            </a:pPr>
            <a:r>
              <a:rPr lang="en-GB" sz="2400" dirty="0">
                <a:effectLst>
                  <a:outerShdw blurRad="50800" dist="38100" dir="5400000" algn="t" rotWithShape="0">
                    <a:schemeClr val="bg1"/>
                  </a:outerShdw>
                </a:effectLst>
                <a:latin typeface="Lao UI" pitchFamily="34" charset="0"/>
                <a:cs typeface="Lao UI" pitchFamily="34" charset="0"/>
              </a:rPr>
              <a:t>Creates self-sustained hype for the product.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uiExpand="1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849" y="971525"/>
            <a:ext cx="8510190" cy="5181955"/>
          </a:xfrm>
        </p:spPr>
        <p:txBody>
          <a:bodyPr/>
          <a:lstStyle/>
          <a:p>
            <a:r>
              <a:rPr lang="en-US" sz="4400" dirty="0" smtClean="0">
                <a:latin typeface="Lao UI" pitchFamily="34" charset="0"/>
                <a:cs typeface="Lao UI" pitchFamily="34" charset="0"/>
              </a:rPr>
              <a:t>Challenges </a:t>
            </a:r>
          </a:p>
          <a:p>
            <a:r>
              <a:rPr lang="en-US" sz="4400" dirty="0" smtClean="0">
                <a:latin typeface="Lao UI" pitchFamily="34" charset="0"/>
                <a:cs typeface="Lao UI" pitchFamily="34" charset="0"/>
              </a:rPr>
              <a:t>Rewards</a:t>
            </a:r>
          </a:p>
          <a:p>
            <a:r>
              <a:rPr lang="en-US" sz="4400" dirty="0" smtClean="0">
                <a:latin typeface="Lao UI" pitchFamily="34" charset="0"/>
                <a:cs typeface="Lao UI" pitchFamily="34" charset="0"/>
              </a:rPr>
              <a:t>Points</a:t>
            </a:r>
          </a:p>
          <a:p>
            <a:endParaRPr lang="en-US" dirty="0">
              <a:latin typeface="Lao UI" pitchFamily="34" charset="0"/>
              <a:cs typeface="Lao UI" pitchFamily="34" charset="0"/>
            </a:endParaRPr>
          </a:p>
        </p:txBody>
      </p:sp>
      <p:pic>
        <p:nvPicPr>
          <p:cNvPr id="1026" name="Picture 2" descr="C:\Users\Diamorph\Downloads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440" y="971525"/>
            <a:ext cx="2592288" cy="502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26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>
                <a:latin typeface="Lao UI" pitchFamily="34" charset="0"/>
                <a:cs typeface="Lao UI" pitchFamily="34" charset="0"/>
              </a:rPr>
              <a:t>Social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8870950" cy="4384675"/>
          </a:xfrm>
          <a:effectLst/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r>
              <a:rPr lang="en-GB" dirty="0">
                <a:latin typeface="Lao UI" pitchFamily="34" charset="0"/>
                <a:cs typeface="Lao UI" pitchFamily="34" charset="0"/>
              </a:rPr>
              <a:t>Applications often used in businesses for internal motivation.</a:t>
            </a:r>
          </a:p>
          <a:p>
            <a:r>
              <a:rPr lang="en-GB" dirty="0">
                <a:latin typeface="Lao UI" pitchFamily="34" charset="0"/>
                <a:cs typeface="Lao UI" pitchFamily="34" charset="0"/>
              </a:rPr>
              <a:t>Employees take part in an activity to gain reward</a:t>
            </a:r>
          </a:p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Scoreboards (competition)</a:t>
            </a:r>
          </a:p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Material rewards (personal gain</a:t>
            </a:r>
            <a:r>
              <a:rPr lang="en-GB" dirty="0" smtClean="0">
                <a:latin typeface="Lao UI" pitchFamily="34" charset="0"/>
                <a:cs typeface="Lao UI" pitchFamily="34" charset="0"/>
              </a:rPr>
              <a:t>)</a:t>
            </a:r>
            <a:endParaRPr lang="en-GB" dirty="0">
              <a:latin typeface="Lao UI" pitchFamily="34" charset="0"/>
              <a:cs typeface="Lao UI" pitchFamily="34" charset="0"/>
            </a:endParaRPr>
          </a:p>
          <a:p>
            <a:pPr lvl="0"/>
            <a:r>
              <a:rPr lang="en-GB" dirty="0">
                <a:latin typeface="Lao UI" pitchFamily="34" charset="0"/>
                <a:cs typeface="Lao UI" pitchFamily="34" charset="0"/>
              </a:rPr>
              <a:t>Keeps employees on task while improving motivation and skillset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</TotalTime>
  <Words>780</Words>
  <Application>Microsoft Office PowerPoint</Application>
  <PresentationFormat>Custom</PresentationFormat>
  <Paragraphs>87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</vt:lpstr>
      <vt:lpstr>Gamification</vt:lpstr>
      <vt:lpstr>Presenters</vt:lpstr>
      <vt:lpstr>What is “Gamification”?</vt:lpstr>
      <vt:lpstr>Game design in Curricula</vt:lpstr>
      <vt:lpstr>Games as an educational tool</vt:lpstr>
      <vt:lpstr>Games as an educational tool</vt:lpstr>
      <vt:lpstr>Business</vt:lpstr>
      <vt:lpstr>PowerPoint Presentation</vt:lpstr>
      <vt:lpstr>Social</vt:lpstr>
      <vt:lpstr>Social</vt:lpstr>
      <vt:lpstr>Motivation</vt:lpstr>
      <vt:lpstr>Summary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Gamification</dc:title>
  <dc:creator>tw10g12</dc:creator>
  <cp:lastModifiedBy>Diamorph</cp:lastModifiedBy>
  <cp:revision>10</cp:revision>
  <dcterms:created xsi:type="dcterms:W3CDTF">2013-04-20T14:22:25Z</dcterms:created>
  <dcterms:modified xsi:type="dcterms:W3CDTF">2013-04-22T07:53:06Z</dcterms:modified>
</cp:coreProperties>
</file>