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5"/>
  </p:notesMasterIdLst>
  <p:sldIdLst>
    <p:sldId id="256" r:id="rId2"/>
    <p:sldId id="257" r:id="rId3"/>
    <p:sldId id="259" r:id="rId4"/>
    <p:sldId id="258" r:id="rId5"/>
    <p:sldId id="260" r:id="rId6"/>
    <p:sldId id="264" r:id="rId7"/>
    <p:sldId id="262" r:id="rId8"/>
    <p:sldId id="265" r:id="rId9"/>
    <p:sldId id="272" r:id="rId10"/>
    <p:sldId id="274" r:id="rId11"/>
    <p:sldId id="275" r:id="rId12"/>
    <p:sldId id="276" r:id="rId13"/>
    <p:sldId id="263" r:id="rId14"/>
    <p:sldId id="267" r:id="rId15"/>
    <p:sldId id="268" r:id="rId16"/>
    <p:sldId id="269" r:id="rId17"/>
    <p:sldId id="270" r:id="rId18"/>
    <p:sldId id="271" r:id="rId19"/>
    <p:sldId id="277" r:id="rId20"/>
    <p:sldId id="280" r:id="rId21"/>
    <p:sldId id="261"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ohith B" initials="LB"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593" autoAdjust="0"/>
    <p:restoredTop sz="76549" autoAdjust="0"/>
  </p:normalViewPr>
  <p:slideViewPr>
    <p:cSldViewPr>
      <p:cViewPr varScale="1">
        <p:scale>
          <a:sx n="75" d="100"/>
          <a:sy n="75" d="100"/>
        </p:scale>
        <p:origin x="-12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75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78CE3-1AA8-49C6-8421-BAFF2F597512}" type="datetimeFigureOut">
              <a:rPr lang="en-GB" smtClean="0"/>
              <a:pPr/>
              <a:t>4/22/13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C0BD6-0B52-4C4E-B12D-41A90922B94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igital.cabinetoffice.gov.uk/2011/07/28/an-introduction-to-assisted-digital/" TargetMode="External"/><Relationship Id="rId4" Type="http://schemas.openxmlformats.org/officeDocument/2006/relationships/hyperlink" Target="http://www.bbc.co.uk/news/education-20899109"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etonlineathome.org/" TargetMode="External"/><Relationship Id="rId4" Type="http://schemas.openxmlformats.org/officeDocument/2006/relationships/hyperlink" Target="https://www.gov.uk/government/policies/transforming-uk-broadband" TargetMode="External"/><Relationship Id="rId5" Type="http://schemas.openxmlformats.org/officeDocument/2006/relationships/hyperlink" Target="http://www.telegraph.co.uk/technology/broadband/9226314/The-villagers-digging-for-victory.html"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andertoons.com/internet/cartoon/6507/tic-tac-toe-no-were-playing-hashta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a:t>
            </a:r>
          </a:p>
          <a:p>
            <a:endParaRPr lang="en-GB" dirty="0" smtClean="0"/>
          </a:p>
          <a:p>
            <a:r>
              <a:rPr lang="en-GB" dirty="0" smtClean="0"/>
              <a:t>We are Group S;</a:t>
            </a:r>
            <a:r>
              <a:rPr lang="en-GB" baseline="0" dirty="0" smtClean="0"/>
              <a:t> Our tutor is Bob Damper.</a:t>
            </a:r>
          </a:p>
          <a:p>
            <a:r>
              <a:rPr lang="en-GB" baseline="0" dirty="0" smtClean="0"/>
              <a:t>The topic of our presentation is the “The Digital Divide”.</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 would be easy to assume the digital divide in an economically developed country such as the United Kingdom would be less prevalent, but instead it is more. In fact, it is exacerbated - the prevalence of digital technologies and the Internet means that those who do not have access feel their absence even more keenly; as the Internet becomes increasingly entwined with everyday life the people who are cut off from it will see themselves denied the ability to undertake opportunities offered to their digitally-enabled fellows.</a:t>
            </a:r>
          </a:p>
          <a:p>
            <a:endParaRPr lang="en-GB" dirty="0" smtClean="0"/>
          </a:p>
          <a:p>
            <a:r>
              <a:rPr lang="en-GB" dirty="0" smtClean="0"/>
              <a:t>The digital divide also makes itself known in the speed of internet access - outlying communities are often stuck relying on 20th-century infrastructure while major cities are upgraded with the most modern fibre-optic connections. The difference in the quality and speed of the Internet connections provided by the two are stark and readily apparent, and since plans to roll out newer infrastructure to those outlying communities and less population-dense areas are in the distant future, another divide cracks open between the high-speed cities and the slower speeds of the countryside.</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digital divide also makes itself known in the speed of internet access - outlying communities are often stuck relying on 20th-century infrastructure while major cities are upgraded with the most modern fibre-optic connections. The difference in the quality and speed of the Internet connections provided by the two are stark and readily apparent, and since plans to roll out newer infrastructure to those outlying communities and less population-dense areas are in the distant future, another divide cracks open between the high-speed cities and the slower speeds of the countryside.</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i="0" kern="1200" dirty="0" smtClean="0">
                <a:solidFill>
                  <a:schemeClr val="tx1"/>
                </a:solidFill>
                <a:latin typeface="+mn-lt"/>
                <a:ea typeface="+mn-ea"/>
                <a:cs typeface="+mn-cs"/>
              </a:rPr>
              <a:t>The Digital Divide Abroad (</a:t>
            </a:r>
            <a:r>
              <a:rPr lang="en-GB" sz="1200" b="1" i="0" kern="1200" dirty="0" err="1" smtClean="0">
                <a:solidFill>
                  <a:schemeClr val="tx1"/>
                </a:solidFill>
                <a:latin typeface="+mn-lt"/>
                <a:ea typeface="+mn-ea"/>
                <a:cs typeface="+mn-cs"/>
              </a:rPr>
              <a:t>arthur</a:t>
            </a:r>
            <a:r>
              <a:rPr lang="en-GB" sz="1200" b="1" i="0" kern="1200" dirty="0" smtClean="0">
                <a:solidFill>
                  <a:schemeClr val="tx1"/>
                </a:solidFill>
                <a:latin typeface="+mn-lt"/>
                <a:ea typeface="+mn-ea"/>
                <a:cs typeface="+mn-cs"/>
              </a:rPr>
              <a:t>)</a:t>
            </a:r>
          </a:p>
          <a:p>
            <a:endParaRPr lang="en-GB" sz="1200" b="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 </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1.       Both a global and national issue</a:t>
            </a:r>
          </a:p>
          <a:p>
            <a:r>
              <a:rPr lang="en-GB" sz="1200" b="0" i="0" kern="1200" dirty="0" smtClean="0">
                <a:solidFill>
                  <a:schemeClr val="tx1"/>
                </a:solidFill>
                <a:latin typeface="+mn-lt"/>
                <a:ea typeface="+mn-ea"/>
                <a:cs typeface="+mn-cs"/>
              </a:rPr>
              <a:t>	a.       Mostly a global issue � the divide is not very pronounced within lesser developed countries themselves</a:t>
            </a:r>
          </a:p>
          <a:p>
            <a:r>
              <a:rPr lang="en-GB" sz="1200" b="0" i="0" kern="1200" dirty="0" smtClean="0">
                <a:solidFill>
                  <a:schemeClr val="tx1"/>
                </a:solidFill>
                <a:latin typeface="+mn-lt"/>
                <a:ea typeface="+mn-ea"/>
                <a:cs typeface="+mn-cs"/>
              </a:rPr>
              <a:t>	b.      Divide lies between wealthy and third world countries � is only increasing the gap</a:t>
            </a:r>
          </a:p>
          <a:p>
            <a:r>
              <a:rPr lang="en-GB" sz="1200" b="0" i="0" kern="1200" dirty="0" smtClean="0">
                <a:solidFill>
                  <a:schemeClr val="tx1"/>
                </a:solidFill>
                <a:latin typeface="+mn-lt"/>
                <a:ea typeface="+mn-ea"/>
                <a:cs typeface="+mn-cs"/>
              </a:rPr>
              <a:t>	c.       Has a number of consequences on education on social phenomena which we will discuss later on</a:t>
            </a:r>
          </a:p>
          <a:p>
            <a:r>
              <a:rPr lang="en-GB" sz="1200" b="0" i="0" kern="1200" dirty="0" smtClean="0">
                <a:solidFill>
                  <a:schemeClr val="tx1"/>
                </a:solidFill>
                <a:latin typeface="+mn-lt"/>
                <a:ea typeface="+mn-ea"/>
                <a:cs typeface="+mn-cs"/>
              </a:rPr>
              <a:t>	d.      Can be both created naturally or artificially</a:t>
            </a:r>
          </a:p>
          <a:p>
            <a:r>
              <a:rPr lang="en-GB" sz="1200" b="0" i="0" kern="1200" dirty="0" smtClean="0">
                <a:solidFill>
                  <a:schemeClr val="tx1"/>
                </a:solidFill>
                <a:latin typeface="+mn-lt"/>
                <a:ea typeface="+mn-ea"/>
                <a:cs typeface="+mn-cs"/>
              </a:rPr>
              <a:t>2.       Naturally</a:t>
            </a:r>
          </a:p>
          <a:p>
            <a:r>
              <a:rPr lang="en-GB" sz="1200" b="0" i="0" kern="1200" dirty="0" smtClean="0">
                <a:solidFill>
                  <a:schemeClr val="tx1"/>
                </a:solidFill>
                <a:latin typeface="+mn-lt"/>
                <a:ea typeface="+mn-ea"/>
                <a:cs typeface="+mn-cs"/>
              </a:rPr>
              <a:t>	a.       Western countries typically have higher adoption rates when it comes to technology</a:t>
            </a:r>
          </a:p>
          <a:p>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i</a:t>
            </a:r>
            <a:r>
              <a:rPr lang="en-GB" sz="1200" b="0" i="0" kern="1200" dirty="0" smtClean="0">
                <a:solidFill>
                  <a:schemeClr val="tx1"/>
                </a:solidFill>
                <a:latin typeface="+mn-lt"/>
                <a:ea typeface="+mn-ea"/>
                <a:cs typeface="+mn-cs"/>
              </a:rPr>
              <a:t>.      Mobile phone and internet subscriptions</a:t>
            </a:r>
          </a:p>
          <a:p>
            <a:r>
              <a:rPr lang="en-GB" sz="1200" b="0" i="0" kern="1200" dirty="0" smtClean="0">
                <a:solidFill>
                  <a:schemeClr val="tx1"/>
                </a:solidFill>
                <a:latin typeface="+mn-lt"/>
                <a:ea typeface="+mn-ea"/>
                <a:cs typeface="+mn-cs"/>
              </a:rPr>
              <a:t>		For example in 2011 54,1 % of Europeans had a mobile phone vs. 3.8 % of Africans</a:t>
            </a:r>
          </a:p>
          <a:p>
            <a:r>
              <a:rPr lang="en-GB" sz="1200" b="0" i="0" kern="1200" dirty="0" smtClean="0">
                <a:solidFill>
                  <a:schemeClr val="tx1"/>
                </a:solidFill>
                <a:latin typeface="+mn-lt"/>
                <a:ea typeface="+mn-ea"/>
                <a:cs typeface="+mn-cs"/>
              </a:rPr>
              <a:t>		ii.      Interestingly the divide in subscriptions per capita is closing in recent years, whereas the divide in</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kbps per capita is dramatically increasing � there is not only a divide in the amount of people using the internet but also a digital divide in the quality of services offered</a:t>
            </a:r>
          </a:p>
          <a:p>
            <a:r>
              <a:rPr lang="en-GB" sz="1200" b="0" i="0" kern="1200" dirty="0" smtClean="0">
                <a:solidFill>
                  <a:schemeClr val="tx1"/>
                </a:solidFill>
                <a:latin typeface="+mn-lt"/>
                <a:ea typeface="+mn-ea"/>
                <a:cs typeface="+mn-cs"/>
              </a:rPr>
              <a:t>3.       Artificial digital divide</a:t>
            </a:r>
          </a:p>
          <a:p>
            <a:r>
              <a:rPr lang="en-GB" sz="1200" b="0" i="0" kern="1200" dirty="0" smtClean="0">
                <a:solidFill>
                  <a:schemeClr val="tx1"/>
                </a:solidFill>
                <a:latin typeface="+mn-lt"/>
                <a:ea typeface="+mn-ea"/>
                <a:cs typeface="+mn-cs"/>
              </a:rPr>
              <a:t>	a.       Usually created by internet censorship</a:t>
            </a:r>
          </a:p>
          <a:p>
            <a:r>
              <a:rPr lang="en-GB" sz="1200" b="0" i="0" kern="1200" dirty="0" smtClean="0">
                <a:solidFill>
                  <a:schemeClr val="tx1"/>
                </a:solidFill>
                <a:latin typeface="+mn-lt"/>
                <a:ea typeface="+mn-ea"/>
                <a:cs typeface="+mn-cs"/>
              </a:rPr>
              <a:t>	b.      Inhabitants become unable to access certain resources</a:t>
            </a:r>
          </a:p>
          <a:p>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i</a:t>
            </a:r>
            <a:r>
              <a:rPr lang="en-GB" sz="1200" b="0" i="0" kern="1200" dirty="0" smtClean="0">
                <a:solidFill>
                  <a:schemeClr val="tx1"/>
                </a:solidFill>
                <a:latin typeface="+mn-lt"/>
                <a:ea typeface="+mn-ea"/>
                <a:cs typeface="+mn-cs"/>
              </a:rPr>
              <a:t>.      Outcome is mostly the same as with a natural digital divide</a:t>
            </a:r>
          </a:p>
          <a:p>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Tom’s bit… all up to him</a:t>
            </a:r>
            <a:endParaRPr lang="en-US" dirty="0"/>
          </a:p>
        </p:txBody>
      </p:sp>
      <p:sp>
        <p:nvSpPr>
          <p:cNvPr id="4" name="Slide Number Placeholder 3"/>
          <p:cNvSpPr>
            <a:spLocks noGrp="1"/>
          </p:cNvSpPr>
          <p:nvPr>
            <p:ph type="sldNum" sz="quarter" idx="10"/>
          </p:nvPr>
        </p:nvSpPr>
        <p:spPr/>
        <p:txBody>
          <a:bodyPr/>
          <a:lstStyle/>
          <a:p>
            <a:fld id="{64D631E7-DF4F-EF4B-99CF-6CA49D511CF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number of different problems leading to a digital divide in the </a:t>
            </a:r>
            <a:r>
              <a:rPr lang="en-US" baseline="0" dirty="0" err="1" smtClean="0"/>
              <a:t>uk</a:t>
            </a:r>
            <a:r>
              <a:rPr lang="en-US" baseline="0" dirty="0" smtClean="0"/>
              <a:t> so there are therefore a number of different solutions</a:t>
            </a:r>
          </a:p>
          <a:p>
            <a:endParaRPr lang="en-US" baseline="0" dirty="0" smtClean="0"/>
          </a:p>
          <a:p>
            <a:r>
              <a:rPr lang="en-US" dirty="0" smtClean="0"/>
              <a:t>Data</a:t>
            </a:r>
            <a:r>
              <a:rPr lang="en-US" baseline="0" dirty="0" smtClean="0"/>
              <a:t> source: </a:t>
            </a:r>
            <a:r>
              <a:rPr lang="en-US" dirty="0" smtClean="0"/>
              <a:t>http://www.ons.gov.uk/ons/rel/rdit2/internet-access---households-and-individuals/2012/stb-internet-access--households-and-individuals--2012.html#tab-Reasons-for-no-household-Internet-access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4D631E7-DF4F-EF4B-99CF-6CA49D511CF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dirty="0" smtClean="0">
                <a:solidFill>
                  <a:schemeClr val="tx1"/>
                </a:solidFill>
                <a:latin typeface="+mn-lt"/>
                <a:ea typeface="+mn-ea"/>
                <a:cs typeface="+mn-cs"/>
                <a:hlinkClick r:id="rId3"/>
              </a:rPr>
              <a:t>http://digital.cabinetoffice.gov.uk/2011/07/28/an-introduction-to-assisted-digital/</a:t>
            </a:r>
            <a:endParaRPr lang="en-GB" sz="1200" u="sng" kern="1200" dirty="0" smtClean="0">
              <a:solidFill>
                <a:schemeClr val="tx1"/>
              </a:solidFill>
              <a:latin typeface="+mn-lt"/>
              <a:ea typeface="+mn-ea"/>
              <a:cs typeface="+mn-cs"/>
            </a:endParaRPr>
          </a:p>
          <a:p>
            <a:endParaRPr lang="en-GB" sz="1200" u="sng"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hlinkClick r:id="rId4"/>
              </a:rPr>
              <a:t>http://www.bbc.co.uk/news/education-20899109</a:t>
            </a:r>
            <a:r>
              <a:rPr lang="en-GB" dirty="0" smtClean="0"/>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http://</a:t>
            </a:r>
            <a:r>
              <a:rPr lang="en-GB" sz="1200" kern="1200" dirty="0" err="1" smtClean="0">
                <a:solidFill>
                  <a:schemeClr val="tx1"/>
                </a:solidFill>
                <a:latin typeface="+mn-lt"/>
                <a:ea typeface="+mn-ea"/>
                <a:cs typeface="+mn-cs"/>
              </a:rPr>
              <a:t>www.ukonlinecentres.com</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http://www.go-on.co.uk</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Image source: http://www.telegraph.co.uk/technology/internet/9226442/Martha-Lane-Fox-heads-new-board-to-push-digital-government.html</a:t>
            </a:r>
          </a:p>
          <a:p>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D631E7-DF4F-EF4B-99CF-6CA49D511CF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latin typeface="+mn-lt"/>
                <a:ea typeface="+mn-ea"/>
                <a:cs typeface="+mn-cs"/>
                <a:hlinkClick r:id="rId3"/>
              </a:rPr>
              <a:t>http://www.getonlineathome.org/</a:t>
            </a:r>
            <a:endParaRPr lang="en-GB" sz="1200" kern="1200" dirty="0" smtClean="0">
              <a:solidFill>
                <a:schemeClr val="tx1"/>
              </a:solidFill>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latin typeface="+mn-lt"/>
                <a:ea typeface="+mn-ea"/>
                <a:cs typeface="+mn-cs"/>
                <a:hlinkClick r:id="rId4"/>
              </a:rPr>
              <a:t>https://www.gov.uk/government/policies/transforming-uk-broadband</a:t>
            </a:r>
            <a:endParaRPr lang="en-GB" sz="1200"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latin typeface="+mn-lt"/>
                <a:ea typeface="+mn-ea"/>
                <a:cs typeface="+mn-cs"/>
                <a:hlinkClick r:id="rId5"/>
              </a:rPr>
              <a:t>http://www.telegraph.co.uk/technology/broadband/9226314/The-villagers-digging-for-victory.html</a:t>
            </a:r>
            <a:r>
              <a:rPr lang="en-GB" dirty="0" smtClean="0"/>
              <a:t> </a:t>
            </a:r>
            <a:endParaRPr lang="en-GB" sz="1200" kern="1200" dirty="0" smtClean="0">
              <a:solidFill>
                <a:schemeClr val="tx1"/>
              </a:solidFill>
              <a:latin typeface="+mn-lt"/>
              <a:ea typeface="+mn-ea"/>
              <a:cs typeface="+mn-cs"/>
            </a:endParaRPr>
          </a:p>
          <a:p>
            <a:endParaRPr lang="en-US" dirty="0" smtClean="0"/>
          </a:p>
          <a:p>
            <a:r>
              <a:rPr lang="en-US" dirty="0" smtClean="0"/>
              <a:t>http://www.bbc.co.uk/news/technology-21442348</a:t>
            </a:r>
          </a:p>
          <a:p>
            <a:endParaRPr lang="en-US" dirty="0"/>
          </a:p>
        </p:txBody>
      </p:sp>
      <p:sp>
        <p:nvSpPr>
          <p:cNvPr id="4" name="Slide Number Placeholder 3"/>
          <p:cNvSpPr>
            <a:spLocks noGrp="1"/>
          </p:cNvSpPr>
          <p:nvPr>
            <p:ph type="sldNum" sz="quarter" idx="10"/>
          </p:nvPr>
        </p:nvSpPr>
        <p:spPr/>
        <p:txBody>
          <a:bodyPr/>
          <a:lstStyle/>
          <a:p>
            <a:fld id="{64D631E7-DF4F-EF4B-99CF-6CA49D511CF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source: http://www.theopen-road.com/october-round-up/one-laptop-per-child-ethiopia-1</a:t>
            </a:r>
          </a:p>
          <a:p>
            <a:r>
              <a:rPr lang="en-US" dirty="0" smtClean="0"/>
              <a:t>Left Source: http://en.wikipedia.org/wiki/OLPC_XO-1</a:t>
            </a:r>
          </a:p>
          <a:p>
            <a:endParaRPr lang="en-US" dirty="0"/>
          </a:p>
        </p:txBody>
      </p:sp>
      <p:sp>
        <p:nvSpPr>
          <p:cNvPr id="4" name="Slide Number Placeholder 3"/>
          <p:cNvSpPr>
            <a:spLocks noGrp="1"/>
          </p:cNvSpPr>
          <p:nvPr>
            <p:ph type="sldNum" sz="quarter" idx="10"/>
          </p:nvPr>
        </p:nvSpPr>
        <p:spPr/>
        <p:txBody>
          <a:bodyPr/>
          <a:lstStyle/>
          <a:p>
            <a:fld id="{64D631E7-DF4F-EF4B-99CF-6CA49D511CF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buNone/>
            </a:pPr>
            <a:r>
              <a:rPr lang="en-GB" sz="1400" dirty="0" smtClean="0">
                <a:solidFill>
                  <a:schemeClr val="accent6">
                    <a:lumMod val="75000"/>
                  </a:schemeClr>
                </a:solidFill>
              </a:rPr>
              <a:t>Nationally</a:t>
            </a:r>
          </a:p>
          <a:p>
            <a:r>
              <a:rPr lang="en-GB" sz="1200" dirty="0" smtClean="0">
                <a:solidFill>
                  <a:schemeClr val="accent2">
                    <a:lumMod val="75000"/>
                  </a:schemeClr>
                </a:solidFill>
              </a:rPr>
              <a:t>Social networking </a:t>
            </a:r>
            <a:r>
              <a:rPr lang="en-GB" sz="1200" dirty="0" smtClean="0"/>
              <a:t>is an essential tool in the current marketplace. Not being able  to connect with people could be detrimental to any career. Not to mention that the primary method of communication.</a:t>
            </a:r>
          </a:p>
          <a:p>
            <a:pPr>
              <a:buNone/>
            </a:pPr>
            <a:r>
              <a:rPr lang="en-GB" sz="1200" dirty="0" smtClean="0"/>
              <a:t>OFCOM</a:t>
            </a:r>
            <a:r>
              <a:rPr lang="en-GB" sz="1200" baseline="30000" dirty="0" smtClean="0"/>
              <a:t>4</a:t>
            </a:r>
            <a:r>
              <a:rPr lang="en-GB" sz="1200" dirty="0" smtClean="0"/>
              <a:t>, revealed that in 2012, 75% of the population of the UK have access to an internet and this figure is projected in increase with the advent of tablets</a:t>
            </a:r>
          </a:p>
          <a:p>
            <a:r>
              <a:rPr lang="en-GB" sz="1200" dirty="0" smtClean="0">
                <a:solidFill>
                  <a:schemeClr val="accent2">
                    <a:lumMod val="75000"/>
                  </a:schemeClr>
                </a:solidFill>
              </a:rPr>
              <a:t>Assimilation</a:t>
            </a:r>
            <a:r>
              <a:rPr lang="en-GB" sz="1200" dirty="0" smtClean="0"/>
              <a:t> of new technology is fast because as most of the product is developed within the EEA, the cost is affordable. Adoption of new technologies is also driven my consumerist culture fuelled by the capitalistic drive of the economy.</a:t>
            </a:r>
          </a:p>
          <a:p>
            <a:endParaRPr lang="en-GB" dirty="0" smtClean="0"/>
          </a:p>
          <a:p>
            <a:endParaRPr lang="en-GB" dirty="0" smtClean="0"/>
          </a:p>
          <a:p>
            <a:pPr>
              <a:buNone/>
            </a:pPr>
            <a:r>
              <a:rPr lang="en-GB" sz="1400" dirty="0" smtClean="0">
                <a:solidFill>
                  <a:schemeClr val="accent6">
                    <a:lumMod val="75000"/>
                  </a:schemeClr>
                </a:solidFill>
              </a:rPr>
              <a:t>Global</a:t>
            </a:r>
          </a:p>
          <a:p>
            <a:r>
              <a:rPr lang="en-GB" sz="1200" dirty="0" smtClean="0"/>
              <a:t>The lack of proper </a:t>
            </a:r>
            <a:r>
              <a:rPr lang="en-GB" sz="1200" dirty="0" smtClean="0">
                <a:solidFill>
                  <a:schemeClr val="accent2">
                    <a:lumMod val="75000"/>
                  </a:schemeClr>
                </a:solidFill>
              </a:rPr>
              <a:t>infrastructure</a:t>
            </a:r>
            <a:r>
              <a:rPr lang="en-GB" sz="1200" dirty="0" smtClean="0"/>
              <a:t> is the primary cause of the digital divide in LEDCs.  This makes collaboration with domestic and foreign entities difficult and inhibits the development of a region.</a:t>
            </a:r>
          </a:p>
          <a:p>
            <a:r>
              <a:rPr lang="en-GB" sz="1200" dirty="0" smtClean="0">
                <a:solidFill>
                  <a:schemeClr val="accent2">
                    <a:lumMod val="75000"/>
                  </a:schemeClr>
                </a:solidFill>
              </a:rPr>
              <a:t>Education</a:t>
            </a:r>
            <a:r>
              <a:rPr lang="en-GB" sz="1200" dirty="0" smtClean="0"/>
              <a:t> has proven to be the most effective method of rectifying this problem. However, the dependency on technology may effectively cripple systems where they may develop a divide between those who had access to the technology in comparisons with those who didn't.</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Global Implications of Digital Divide</a:t>
            </a:r>
          </a:p>
          <a:p>
            <a:endParaRPr lang="en-GB" dirty="0" smtClean="0"/>
          </a:p>
          <a:p>
            <a:r>
              <a:rPr lang="en-GB" dirty="0" smtClean="0"/>
              <a:t>	Digital divide has a negative influence on:</a:t>
            </a:r>
          </a:p>
          <a:p>
            <a:endParaRPr lang="en-GB" dirty="0" smtClean="0"/>
          </a:p>
          <a:p>
            <a:r>
              <a:rPr lang="en-GB" dirty="0" smtClean="0"/>
              <a:t>    		cultural exchange</a:t>
            </a:r>
          </a:p>
          <a:p>
            <a:r>
              <a:rPr lang="en-GB" dirty="0" smtClean="0"/>
              <a:t>		lack of technology in certain regions makes it harder to communicate with the population of those places</a:t>
            </a:r>
          </a:p>
          <a:p>
            <a:endParaRPr lang="en-GB" dirty="0" smtClean="0"/>
          </a:p>
          <a:p>
            <a:r>
              <a:rPr lang="en-GB" dirty="0" smtClean="0"/>
              <a:t>		development of a culture</a:t>
            </a:r>
          </a:p>
          <a:p>
            <a:endParaRPr lang="en-GB" dirty="0" smtClean="0"/>
          </a:p>
          <a:p>
            <a:r>
              <a:rPr lang="en-GB" dirty="0" smtClean="0"/>
              <a:t>		level of education</a:t>
            </a:r>
          </a:p>
          <a:p>
            <a:endParaRPr lang="en-GB" dirty="0" smtClean="0"/>
          </a:p>
          <a:p>
            <a:r>
              <a:rPr lang="en-GB" dirty="0" smtClean="0"/>
              <a:t>	Free content exchange helps in reducing poverty and inequality. (</a:t>
            </a:r>
            <a:r>
              <a:rPr lang="en-GB" dirty="0" err="1" smtClean="0"/>
              <a:t>Pekka</a:t>
            </a:r>
            <a:r>
              <a:rPr lang="en-GB" dirty="0" smtClean="0"/>
              <a:t> </a:t>
            </a:r>
            <a:r>
              <a:rPr lang="en-GB" dirty="0" err="1" smtClean="0"/>
              <a:t>Himanen</a:t>
            </a:r>
            <a:r>
              <a:rPr lang="en-GB" dirty="0" smtClean="0"/>
              <a:t>) The population of countries with poor access to online resources is unable to escape poverty and inequality and this further broadens the gap between developed and third world countries.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Implications of Digital Divide</a:t>
            </a:r>
          </a:p>
          <a:p>
            <a:endParaRPr lang="en-GB" dirty="0" smtClean="0"/>
          </a:p>
          <a:p>
            <a:r>
              <a:rPr lang="en-GB" dirty="0" smtClean="0"/>
              <a:t>	Nationally, digital divide affects individuals in a number of ways. They:</a:t>
            </a:r>
          </a:p>
          <a:p>
            <a:endParaRPr lang="en-GB" dirty="0" smtClean="0"/>
          </a:p>
          <a:p>
            <a:r>
              <a:rPr lang="en-GB" dirty="0" smtClean="0"/>
              <a:t>		miss out on career opportunities</a:t>
            </a:r>
          </a:p>
          <a:p>
            <a:r>
              <a:rPr lang="en-GB" dirty="0" smtClean="0"/>
              <a:t>		a lot of companies are now posting job vacancies on employment websites</a:t>
            </a:r>
          </a:p>
          <a:p>
            <a:endParaRPr lang="en-GB" dirty="0" smtClean="0"/>
          </a:p>
          <a:p>
            <a:r>
              <a:rPr lang="en-GB" dirty="0" smtClean="0"/>
              <a:t>		are unable to connect with peers on social networking websites</a:t>
            </a:r>
          </a:p>
          <a:p>
            <a:endParaRPr lang="en-GB" dirty="0" smtClean="0"/>
          </a:p>
          <a:p>
            <a:r>
              <a:rPr lang="en-GB" dirty="0" smtClean="0"/>
              <a:t>	The phenomena also has some technological implications. Countries with a noticeable divide are less likely to adopt new technologies because the population simply isn't too concerned or motivated. Developed countries keep improving while third world countries remain more or less the same in terms of technology.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Meet</a:t>
            </a:r>
            <a:r>
              <a:rPr lang="en-GB" baseline="0" dirty="0" smtClean="0"/>
              <a:t> the team.</a:t>
            </a:r>
          </a:p>
          <a:p>
            <a:endParaRPr lang="en-GB" baseline="0" dirty="0" smtClean="0"/>
          </a:p>
          <a:p>
            <a:r>
              <a:rPr lang="en-GB" baseline="0" dirty="0" smtClean="0"/>
              <a:t>Unfortunately, </a:t>
            </a:r>
            <a:r>
              <a:rPr lang="en-GB" baseline="0" dirty="0" err="1" smtClean="0"/>
              <a:t>Ibz</a:t>
            </a:r>
            <a:r>
              <a:rPr lang="en-GB" baseline="0" dirty="0" smtClean="0"/>
              <a:t> is missing his </a:t>
            </a:r>
            <a:r>
              <a:rPr lang="en-GB" baseline="0" dirty="0" err="1" smtClean="0"/>
              <a:t>mugshot</a:t>
            </a:r>
            <a:r>
              <a:rPr lang="en-GB" baseline="0" dirty="0" smtClean="0"/>
              <a:t> because he was camping in the woods.</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compilation</a:t>
            </a:r>
            <a:r>
              <a:rPr lang="en-GB" baseline="0" dirty="0" smtClean="0"/>
              <a:t> of all the references.</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Include any no </a:t>
            </a:r>
            <a:r>
              <a:rPr lang="en-GB" dirty="0" err="1" smtClean="0"/>
              <a:t>referencable</a:t>
            </a:r>
            <a:r>
              <a:rPr lang="en-GB" dirty="0" smtClean="0"/>
              <a:t> internet</a:t>
            </a:r>
            <a:r>
              <a:rPr lang="en-GB" baseline="0" dirty="0" smtClean="0"/>
              <a:t> resources.</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Include any no </a:t>
            </a:r>
            <a:r>
              <a:rPr lang="en-GB" dirty="0" err="1" smtClean="0"/>
              <a:t>referencable</a:t>
            </a:r>
            <a:r>
              <a:rPr lang="en-GB" dirty="0" smtClean="0"/>
              <a:t> internet</a:t>
            </a:r>
            <a:r>
              <a:rPr lang="en-GB" baseline="0" dirty="0" smtClean="0"/>
              <a:t> resources.</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we shall explore what the “Digital Divide is. How</a:t>
            </a:r>
            <a:r>
              <a:rPr lang="en-GB" baseline="0" dirty="0" smtClean="0"/>
              <a:t> does it affect the general population (at a macroscopic level)? How does it affect you? Or those near you?</a:t>
            </a:r>
          </a:p>
          <a:p>
            <a:endParaRPr lang="en-GB" baseline="0" dirty="0" smtClean="0"/>
          </a:p>
          <a:p>
            <a:r>
              <a:rPr lang="en-GB" baseline="0" dirty="0" smtClean="0"/>
              <a:t>Once we explore what it is, we need to find out how, and more importantly, why this is happening.</a:t>
            </a:r>
          </a:p>
          <a:p>
            <a:endParaRPr lang="en-GB" baseline="0" dirty="0" smtClean="0"/>
          </a:p>
          <a:p>
            <a:r>
              <a:rPr lang="en-GB" baseline="0" dirty="0" smtClean="0"/>
              <a:t>We shall look a Modern Britain, an example of an MEDC (more-economically-developed-country) and how this differs to the same issues in a LEDC (less-economically-developed-country)</a:t>
            </a:r>
          </a:p>
          <a:p>
            <a:endParaRPr lang="en-GB" baseline="0" dirty="0" smtClean="0"/>
          </a:p>
          <a:p>
            <a:r>
              <a:rPr lang="en-GB" baseline="0" dirty="0" smtClean="0"/>
              <a:t>We shall also discuss the actions at present time to address the issue.</a:t>
            </a:r>
          </a:p>
          <a:p>
            <a:endParaRPr lang="en-GB" baseline="0" dirty="0" smtClean="0"/>
          </a:p>
          <a:p>
            <a:r>
              <a:rPr lang="en-GB" baseline="0" dirty="0" smtClean="0"/>
              <a:t>Finally, we explore the social and technical implication of the divide.</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Ways in which new technology is adopted and spreads in regions where the communications infrastructure is fragmented and the real cost of devices is relatively high, may be significantly different to patterns observed in more highly developed regions.</a:t>
            </a:r>
          </a:p>
          <a:p>
            <a:r>
              <a:rPr lang="en-GB" dirty="0" smtClean="0"/>
              <a:t>Even in highly developed regions there may be large variations in the reach and impact of technologies related to disposable incomes, spending priorities and levels of education.</a:t>
            </a:r>
          </a:p>
          <a:p>
            <a:r>
              <a:rPr lang="en-GB" dirty="0" smtClean="0"/>
              <a:t>These </a:t>
            </a:r>
            <a:r>
              <a:rPr lang="en-GB" dirty="0" err="1" smtClean="0"/>
              <a:t>pheneomena</a:t>
            </a:r>
            <a:r>
              <a:rPr lang="en-GB" dirty="0" smtClean="0"/>
              <a:t> are sometimes referred to as the ‘digital divide’. </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Causes</a:t>
            </a:r>
          </a:p>
          <a:p>
            <a:r>
              <a:rPr lang="en-GB" dirty="0" smtClean="0"/>
              <a:t>Discuss the SPECIFIC</a:t>
            </a:r>
            <a:r>
              <a:rPr lang="en-GB" baseline="0" dirty="0" smtClean="0"/>
              <a:t> causes later; for now:</a:t>
            </a:r>
            <a:endParaRPr lang="en-GB" dirty="0" smtClean="0"/>
          </a:p>
          <a:p>
            <a:endParaRPr lang="en-GB" dirty="0" smtClean="0"/>
          </a:p>
          <a:p>
            <a:r>
              <a:rPr lang="en-GB" dirty="0" smtClean="0"/>
              <a:t>Broadly</a:t>
            </a:r>
            <a:r>
              <a:rPr lang="en-GB" baseline="0" dirty="0" smtClean="0"/>
              <a:t> speaking there are 3 main features, which the lack of, would cause a digital divide -</a:t>
            </a:r>
          </a:p>
          <a:p>
            <a:pPr>
              <a:buFont typeface="Arial" pitchFamily="34" charset="0"/>
              <a:buChar char="•"/>
            </a:pPr>
            <a:r>
              <a:rPr lang="en-GB" baseline="0" dirty="0" smtClean="0"/>
              <a:t> ACCESS – this encompasses the infrastructure, connectivity and the availability of devices</a:t>
            </a:r>
          </a:p>
          <a:p>
            <a:pPr>
              <a:buFont typeface="Arial" pitchFamily="34" charset="0"/>
              <a:buChar char="•"/>
            </a:pPr>
            <a:r>
              <a:rPr lang="en-GB" baseline="0" dirty="0" smtClean="0"/>
              <a:t> KNOWLEDGE – if one doesn’t know HOW, he will not use a resource, nor will BE ABLE to use that resource</a:t>
            </a:r>
          </a:p>
          <a:p>
            <a:pPr>
              <a:buFont typeface="Arial" pitchFamily="34" charset="0"/>
              <a:buChar char="•"/>
            </a:pPr>
            <a:r>
              <a:rPr lang="en-GB" baseline="0" dirty="0" smtClean="0"/>
              <a:t> APPLICABILITY – this contributes to the “2</a:t>
            </a:r>
            <a:r>
              <a:rPr lang="en-GB" baseline="30000" dirty="0" smtClean="0"/>
              <a:t>nd</a:t>
            </a:r>
            <a:r>
              <a:rPr lang="en-GB" baseline="0" dirty="0" smtClean="0"/>
              <a:t> level Digital Divide” between producers of internet content and its consumers.</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Access,</a:t>
            </a:r>
            <a:r>
              <a:rPr lang="en-GB" baseline="0" dirty="0" smtClean="0"/>
              <a:t> or rather, the lack of access to the resources in the internet causes a divide between those with the access and those without. </a:t>
            </a:r>
          </a:p>
          <a:p>
            <a:r>
              <a:rPr lang="en-GB" baseline="0" dirty="0" smtClean="0"/>
              <a:t>Clearly, if anyone of us lost access to the internet for more than a period of 3 hours, we would </a:t>
            </a:r>
            <a:r>
              <a:rPr lang="en-GB" baseline="0" dirty="0" err="1" smtClean="0"/>
              <a:t>undoubtly</a:t>
            </a:r>
            <a:r>
              <a:rPr lang="en-GB" baseline="0" dirty="0" smtClean="0"/>
              <a:t> go into shock.</a:t>
            </a:r>
          </a:p>
          <a:p>
            <a:endParaRPr lang="en-GB" baseline="0" dirty="0" smtClean="0"/>
          </a:p>
          <a:p>
            <a:r>
              <a:rPr lang="en-GB" baseline="0" dirty="0" smtClean="0"/>
              <a:t>This has drastic implications which are discusses later</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lack of information</a:t>
            </a:r>
            <a:r>
              <a:rPr lang="en-GB" baseline="0" dirty="0" smtClean="0"/>
              <a:t> on how to access the resources that are available often creates a social divide. As illustrated, often is the case between different generations.</a:t>
            </a:r>
          </a:p>
          <a:p>
            <a:endParaRPr lang="en-GB" baseline="0" dirty="0" smtClean="0"/>
          </a:p>
          <a:p>
            <a:r>
              <a:rPr lang="en-GB" dirty="0" smtClean="0"/>
              <a:t>Source: </a:t>
            </a:r>
            <a:r>
              <a:rPr lang="en-GB" dirty="0" smtClean="0">
                <a:hlinkClick r:id="rId3"/>
              </a:rPr>
              <a:t>http://www.andertoons.com/internet/cartoon/6507/tic-tac-toe-no-were-playing-hashtag/</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2</a:t>
            </a:r>
            <a:r>
              <a:rPr lang="en-GB" baseline="30000" dirty="0" smtClean="0"/>
              <a:t>nd</a:t>
            </a:r>
            <a:r>
              <a:rPr lang="en-GB" dirty="0" smtClean="0"/>
              <a:t> level</a:t>
            </a:r>
            <a:r>
              <a:rPr lang="en-GB" baseline="0" dirty="0" smtClean="0"/>
              <a:t> digital divide: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Web 2.0 technologies like </a:t>
            </a:r>
            <a:r>
              <a:rPr lang="en-GB" dirty="0" err="1" smtClean="0"/>
              <a:t>Facebook</a:t>
            </a:r>
            <a:r>
              <a:rPr lang="en-GB" dirty="0" smtClean="0"/>
              <a:t>, YouTube, Twitter, and Blogs enable users to participate online and create content without having to understand how the technology actually works, leading to an ever increasing digital divide between those who have the skills and understanding to interact more fully with the technology and those who are passive consumers of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 ready example is how amateur streamers have</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Studies show that there are direct correlations between</a:t>
            </a:r>
            <a:r>
              <a:rPr lang="en-GB" baseline="0" dirty="0" smtClean="0"/>
              <a:t> PCI and the adoption of technology to facilitate internet access. </a:t>
            </a:r>
          </a:p>
          <a:p>
            <a:endParaRPr lang="en-GB" baseline="0" dirty="0" smtClean="0"/>
          </a:p>
          <a:p>
            <a:r>
              <a:rPr lang="en-GB" baseline="0" dirty="0" smtClean="0"/>
              <a:t>However, the pricing of telecommunications access does not show up as statistically or economically important in explaining the Internet gap.</a:t>
            </a:r>
          </a:p>
          <a:p>
            <a:r>
              <a:rPr lang="en-GB" baseline="0" dirty="0" smtClean="0"/>
              <a:t>This result should not be construed as implying that pricing policies are not important.</a:t>
            </a:r>
          </a:p>
          <a:p>
            <a:r>
              <a:rPr lang="en-GB" baseline="0" dirty="0" smtClean="0"/>
              <a:t>Rather, it suggests that such issues are swamped by economic, demographic and institutional factors in samples with widely varying Internet penetration rates.</a:t>
            </a:r>
          </a:p>
          <a:p>
            <a:endParaRPr lang="en-GB" dirty="0" smtClean="0"/>
          </a:p>
          <a:p>
            <a:r>
              <a:rPr lang="en-GB" dirty="0" smtClean="0"/>
              <a:t>And lastly education; studies conducted by</a:t>
            </a:r>
            <a:r>
              <a:rPr lang="en-GB" baseline="0" dirty="0" smtClean="0"/>
              <a:t> the NTIA show that where the infrastructure exists, education becomes </a:t>
            </a:r>
            <a:r>
              <a:rPr lang="en-GB" baseline="0" dirty="0" err="1" smtClean="0"/>
              <a:t>irrelavant</a:t>
            </a:r>
            <a:r>
              <a:rPr lang="en-GB" baseline="0" dirty="0" smtClean="0"/>
              <a:t> as a </a:t>
            </a:r>
            <a:r>
              <a:rPr lang="en-GB" baseline="0" dirty="0" err="1" smtClean="0"/>
              <a:t>couase</a:t>
            </a:r>
            <a:r>
              <a:rPr lang="en-GB" baseline="0" dirty="0" smtClean="0"/>
              <a:t> as computer literacy is not taught in schools – rather it is gained by usage. However, in Africa, recent programmes (such as the one-laptop-per-child schemes have shown remarkable effect in IT literacy of the ENTIRE community.</a:t>
            </a:r>
            <a:endParaRPr lang="en-GB" dirty="0"/>
          </a:p>
        </p:txBody>
      </p:sp>
      <p:sp>
        <p:nvSpPr>
          <p:cNvPr id="4" name="Slide Number Placeholder 3"/>
          <p:cNvSpPr>
            <a:spLocks noGrp="1"/>
          </p:cNvSpPr>
          <p:nvPr>
            <p:ph type="sldNum" sz="quarter" idx="10"/>
          </p:nvPr>
        </p:nvSpPr>
        <p:spPr/>
        <p:txBody>
          <a:bodyPr/>
          <a:lstStyle/>
          <a:p>
            <a:fld id="{0FCC0BD6-0B52-4C4E-B12D-41A90922B94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E06CE4-FE3A-4CF0-83DF-24B433A7D290}" type="datetimeFigureOut">
              <a:rPr lang="en-GB" smtClean="0"/>
              <a:pPr/>
              <a:t>4/22/13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E06CE4-FE3A-4CF0-83DF-24B433A7D290}" type="datetimeFigureOut">
              <a:rPr lang="en-GB" smtClean="0"/>
              <a:pPr/>
              <a:t>4/22/13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E06CE4-FE3A-4CF0-83DF-24B433A7D290}" type="datetimeFigureOut">
              <a:rPr lang="en-GB" smtClean="0"/>
              <a:pPr/>
              <a:t>4/22/13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E06CE4-FE3A-4CF0-83DF-24B433A7D290}" type="datetimeFigureOut">
              <a:rPr lang="en-GB" smtClean="0"/>
              <a:pPr/>
              <a:t>4/22/13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06CE4-FE3A-4CF0-83DF-24B433A7D290}" type="datetimeFigureOut">
              <a:rPr lang="en-GB" smtClean="0"/>
              <a:pPr/>
              <a:t>4/22/13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E06CE4-FE3A-4CF0-83DF-24B433A7D290}" type="datetimeFigureOut">
              <a:rPr lang="en-GB" smtClean="0"/>
              <a:pPr/>
              <a:t>4/22/13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E06CE4-FE3A-4CF0-83DF-24B433A7D290}" type="datetimeFigureOut">
              <a:rPr lang="en-GB" smtClean="0"/>
              <a:pPr/>
              <a:t>4/22/13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E06CE4-FE3A-4CF0-83DF-24B433A7D290}" type="datetimeFigureOut">
              <a:rPr lang="en-GB" smtClean="0"/>
              <a:pPr/>
              <a:t>4/22/13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06CE4-FE3A-4CF0-83DF-24B433A7D290}" type="datetimeFigureOut">
              <a:rPr lang="en-GB" smtClean="0"/>
              <a:pPr/>
              <a:t>4/22/13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06CE4-FE3A-4CF0-83DF-24B433A7D290}" type="datetimeFigureOut">
              <a:rPr lang="en-GB" smtClean="0"/>
              <a:pPr/>
              <a:t>4/22/13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06CE4-FE3A-4CF0-83DF-24B433A7D290}" type="datetimeFigureOut">
              <a:rPr lang="en-GB" smtClean="0"/>
              <a:pPr/>
              <a:t>4/22/13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22EB7-B11C-4E89-AD71-9CF2C4AB3ED1}"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06CE4-FE3A-4CF0-83DF-24B433A7D290}" type="datetimeFigureOut">
              <a:rPr lang="en-GB" smtClean="0"/>
              <a:pPr/>
              <a:t>4/22/13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22EB7-B11C-4E89-AD71-9CF2C4AB3ED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1470025"/>
          </a:xfrm>
        </p:spPr>
        <p:txBody>
          <a:bodyPr>
            <a:normAutofit/>
          </a:bodyPr>
          <a:lstStyle/>
          <a:p>
            <a:r>
              <a:rPr lang="en-GB" sz="5400" dirty="0" smtClean="0">
                <a:solidFill>
                  <a:schemeClr val="tx2">
                    <a:lumMod val="75000"/>
                  </a:schemeClr>
                </a:solidFill>
              </a:rPr>
              <a:t>Digital Divide</a:t>
            </a:r>
            <a:endParaRPr lang="en-GB" sz="5400" dirty="0">
              <a:solidFill>
                <a:schemeClr val="tx2">
                  <a:lumMod val="75000"/>
                </a:schemeClr>
              </a:solidFill>
            </a:endParaRPr>
          </a:p>
        </p:txBody>
      </p:sp>
      <p:sp>
        <p:nvSpPr>
          <p:cNvPr id="3" name="Subtitle 2"/>
          <p:cNvSpPr>
            <a:spLocks noGrp="1"/>
          </p:cNvSpPr>
          <p:nvPr>
            <p:ph type="subTitle" idx="1"/>
          </p:nvPr>
        </p:nvSpPr>
        <p:spPr>
          <a:xfrm>
            <a:off x="1371600" y="4462264"/>
            <a:ext cx="6400800" cy="1343000"/>
          </a:xfrm>
        </p:spPr>
        <p:txBody>
          <a:bodyPr>
            <a:normAutofit/>
          </a:bodyPr>
          <a:lstStyle/>
          <a:p>
            <a:r>
              <a:rPr lang="en-GB" sz="2400" dirty="0" smtClean="0"/>
              <a:t>COMP1205 – Group Presentations</a:t>
            </a:r>
          </a:p>
          <a:p>
            <a:r>
              <a:rPr lang="en-GB" sz="2400" dirty="0" smtClean="0"/>
              <a:t>Group S</a:t>
            </a:r>
          </a:p>
          <a:p>
            <a:r>
              <a:rPr lang="en-GB" sz="2400" dirty="0" smtClean="0"/>
              <a:t>Tutor : Robert Damper</a:t>
            </a:r>
          </a:p>
        </p:txBody>
      </p:sp>
      <p:sp>
        <p:nvSpPr>
          <p:cNvPr id="6" name="TextBox 5"/>
          <p:cNvSpPr txBox="1"/>
          <p:nvPr/>
        </p:nvSpPr>
        <p:spPr>
          <a:xfrm>
            <a:off x="1403648" y="3212976"/>
            <a:ext cx="6336704" cy="1015663"/>
          </a:xfrm>
          <a:prstGeom prst="rect">
            <a:avLst/>
          </a:prstGeom>
          <a:noFill/>
        </p:spPr>
        <p:txBody>
          <a:bodyPr wrap="square" rtlCol="0">
            <a:spAutoFit/>
          </a:bodyPr>
          <a:lstStyle/>
          <a:p>
            <a:pPr algn="ctr"/>
            <a:r>
              <a:rPr lang="en-GB" sz="2000" dirty="0" smtClean="0">
                <a:solidFill>
                  <a:schemeClr val="tx2">
                    <a:lumMod val="60000"/>
                    <a:lumOff val="40000"/>
                  </a:schemeClr>
                </a:solidFill>
              </a:rPr>
              <a:t>By </a:t>
            </a:r>
            <a:r>
              <a:rPr lang="en-GB" sz="2000" dirty="0" smtClean="0">
                <a:solidFill>
                  <a:schemeClr val="tx2">
                    <a:lumMod val="60000"/>
                    <a:lumOff val="40000"/>
                  </a:schemeClr>
                </a:solidFill>
              </a:rPr>
              <a:t>Arthur </a:t>
            </a:r>
            <a:r>
              <a:rPr lang="en-GB" sz="2000" dirty="0" smtClean="0">
                <a:solidFill>
                  <a:schemeClr val="tx2">
                    <a:lumMod val="60000"/>
                    <a:lumOff val="40000"/>
                  </a:schemeClr>
                </a:solidFill>
              </a:rPr>
              <a:t>Fabre , </a:t>
            </a:r>
            <a:r>
              <a:rPr lang="en-GB" sz="2000" dirty="0" err="1" smtClean="0">
                <a:solidFill>
                  <a:schemeClr val="tx2">
                    <a:lumMod val="60000"/>
                    <a:lumOff val="40000"/>
                  </a:schemeClr>
                </a:solidFill>
              </a:rPr>
              <a:t>Izaan</a:t>
            </a:r>
            <a:r>
              <a:rPr lang="en-GB" sz="2000" dirty="0" smtClean="0">
                <a:solidFill>
                  <a:schemeClr val="tx2">
                    <a:lumMod val="60000"/>
                    <a:lumOff val="40000"/>
                  </a:schemeClr>
                </a:solidFill>
              </a:rPr>
              <a:t> </a:t>
            </a:r>
            <a:r>
              <a:rPr lang="en-GB" sz="2000" dirty="0" err="1" smtClean="0">
                <a:solidFill>
                  <a:schemeClr val="tx2">
                    <a:lumMod val="60000"/>
                    <a:lumOff val="40000"/>
                  </a:schemeClr>
                </a:solidFill>
              </a:rPr>
              <a:t>Siddiq</a:t>
            </a:r>
            <a:r>
              <a:rPr lang="en-GB" sz="2000" dirty="0" smtClean="0">
                <a:solidFill>
                  <a:schemeClr val="tx2">
                    <a:lumMod val="60000"/>
                    <a:lumOff val="40000"/>
                  </a:schemeClr>
                </a:solidFill>
              </a:rPr>
              <a:t> , </a:t>
            </a:r>
            <a:r>
              <a:rPr lang="en-GB" sz="2000" dirty="0" err="1" smtClean="0">
                <a:solidFill>
                  <a:schemeClr val="tx2">
                    <a:lumMod val="60000"/>
                    <a:lumOff val="40000"/>
                  </a:schemeClr>
                </a:solidFill>
              </a:rPr>
              <a:t>Shu</a:t>
            </a:r>
            <a:r>
              <a:rPr lang="en-GB" sz="2000" dirty="0" smtClean="0">
                <a:solidFill>
                  <a:schemeClr val="tx2">
                    <a:lumMod val="60000"/>
                    <a:lumOff val="40000"/>
                  </a:schemeClr>
                </a:solidFill>
              </a:rPr>
              <a:t> Sam Chen , Ibrahim </a:t>
            </a:r>
            <a:r>
              <a:rPr lang="en-GB" sz="2000" dirty="0" err="1" smtClean="0">
                <a:solidFill>
                  <a:schemeClr val="tx2">
                    <a:lumMod val="60000"/>
                    <a:lumOff val="40000"/>
                  </a:schemeClr>
                </a:solidFill>
              </a:rPr>
              <a:t>Dirar</a:t>
            </a:r>
            <a:r>
              <a:rPr lang="en-GB" sz="2000" dirty="0" smtClean="0">
                <a:solidFill>
                  <a:schemeClr val="tx2">
                    <a:lumMod val="60000"/>
                    <a:lumOff val="40000"/>
                  </a:schemeClr>
                </a:solidFill>
              </a:rPr>
              <a:t> , Denys Demchenko , Tom Kemp , </a:t>
            </a:r>
            <a:r>
              <a:rPr lang="en-GB" sz="2000" dirty="0" err="1" smtClean="0">
                <a:solidFill>
                  <a:schemeClr val="tx2">
                    <a:lumMod val="60000"/>
                    <a:lumOff val="40000"/>
                  </a:schemeClr>
                </a:solidFill>
              </a:rPr>
              <a:t>Lohith</a:t>
            </a:r>
            <a:r>
              <a:rPr lang="en-GB" sz="2000" dirty="0" smtClean="0">
                <a:solidFill>
                  <a:schemeClr val="tx2">
                    <a:lumMod val="60000"/>
                    <a:lumOff val="40000"/>
                  </a:schemeClr>
                </a:solidFill>
              </a:rPr>
              <a:t> </a:t>
            </a:r>
            <a:r>
              <a:rPr lang="en-GB" sz="2000" dirty="0" err="1" smtClean="0">
                <a:solidFill>
                  <a:schemeClr val="tx2">
                    <a:lumMod val="60000"/>
                    <a:lumOff val="40000"/>
                  </a:schemeClr>
                </a:solidFill>
              </a:rPr>
              <a:t>Bommireddipalli</a:t>
            </a:r>
            <a:r>
              <a:rPr lang="en-GB" sz="2000" dirty="0" smtClean="0">
                <a:solidFill>
                  <a:schemeClr val="tx2">
                    <a:lumMod val="60000"/>
                    <a:lumOff val="40000"/>
                  </a:schemeClr>
                </a:solidFill>
              </a:rPr>
              <a:t> </a:t>
            </a:r>
            <a:endParaRPr lang="en-GB" sz="2000" dirty="0">
              <a:solidFill>
                <a:schemeClr val="tx2">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Digital Divide in Britain</a:t>
            </a:r>
            <a:endParaRPr lang="en-GB" dirty="0">
              <a:solidFill>
                <a:schemeClr val="tx2">
                  <a:lumMod val="60000"/>
                  <a:lumOff val="40000"/>
                </a:schemeClr>
              </a:solidFill>
            </a:endParaRPr>
          </a:p>
        </p:txBody>
      </p:sp>
      <p:pic>
        <p:nvPicPr>
          <p:cNvPr id="45058" name="Picture 2" descr="http://www.prettyjeff.com/wp-content/uploads/2011/10/No-Internet.png"/>
          <p:cNvPicPr>
            <a:picLocks noChangeAspect="1" noChangeArrowheads="1"/>
          </p:cNvPicPr>
          <p:nvPr/>
        </p:nvPicPr>
        <p:blipFill>
          <a:blip r:embed="rId3" cstate="print"/>
          <a:srcRect/>
          <a:stretch>
            <a:fillRect/>
          </a:stretch>
        </p:blipFill>
        <p:spPr bwMode="auto">
          <a:xfrm>
            <a:off x="1331640" y="2060848"/>
            <a:ext cx="6667500" cy="32480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Digital Divide in Britain</a:t>
            </a:r>
            <a:endParaRPr lang="en-GB" dirty="0">
              <a:solidFill>
                <a:schemeClr val="tx2">
                  <a:lumMod val="60000"/>
                  <a:lumOff val="40000"/>
                </a:schemeClr>
              </a:solidFill>
            </a:endParaRPr>
          </a:p>
        </p:txBody>
      </p:sp>
      <p:pic>
        <p:nvPicPr>
          <p:cNvPr id="52226" name="Picture 2" descr="Seismic Waves"/>
          <p:cNvPicPr>
            <a:picLocks noChangeAspect="1" noChangeArrowheads="1"/>
          </p:cNvPicPr>
          <p:nvPr/>
        </p:nvPicPr>
        <p:blipFill>
          <a:blip r:embed="rId3" cstate="print"/>
          <a:srcRect/>
          <a:stretch>
            <a:fillRect/>
          </a:stretch>
        </p:blipFill>
        <p:spPr bwMode="auto">
          <a:xfrm>
            <a:off x="395536" y="2132856"/>
            <a:ext cx="8348946" cy="2448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Digital Divide in LEDCs</a:t>
            </a:r>
            <a:endParaRPr lang="en-GB" dirty="0">
              <a:solidFill>
                <a:schemeClr val="tx2">
                  <a:lumMod val="60000"/>
                  <a:lumOff val="40000"/>
                </a:schemeClr>
              </a:solidFill>
            </a:endParaRPr>
          </a:p>
        </p:txBody>
      </p:sp>
      <p:sp>
        <p:nvSpPr>
          <p:cNvPr id="3" name="Content Placeholder 2"/>
          <p:cNvSpPr>
            <a:spLocks noGrp="1"/>
          </p:cNvSpPr>
          <p:nvPr>
            <p:ph idx="1"/>
          </p:nvPr>
        </p:nvSpPr>
        <p:spPr>
          <a:xfrm>
            <a:off x="457200" y="1600200"/>
            <a:ext cx="7355160" cy="4525963"/>
          </a:xfrm>
        </p:spPr>
        <p:txBody>
          <a:bodyPr>
            <a:normAutofit/>
          </a:bodyPr>
          <a:lstStyle/>
          <a:p>
            <a:r>
              <a:rPr lang="en-GB" dirty="0" smtClean="0">
                <a:solidFill>
                  <a:schemeClr val="accent6">
                    <a:lumMod val="75000"/>
                  </a:schemeClr>
                </a:solidFill>
              </a:rPr>
              <a:t>Global Issue</a:t>
            </a:r>
          </a:p>
          <a:p>
            <a:pPr>
              <a:buNone/>
            </a:pPr>
            <a:r>
              <a:rPr lang="en-GB" sz="2000" dirty="0" smtClean="0"/>
              <a:t>	Adverse socio-economic effect between LEDCs and MEDCs.</a:t>
            </a:r>
          </a:p>
          <a:p>
            <a:pPr>
              <a:buNone/>
            </a:pPr>
            <a:r>
              <a:rPr lang="en-GB" sz="2000" dirty="0"/>
              <a:t>	</a:t>
            </a:r>
            <a:r>
              <a:rPr lang="en-GB" sz="2000" dirty="0" smtClean="0"/>
              <a:t>Not so pronounced among LEDCs themselves</a:t>
            </a:r>
          </a:p>
          <a:p>
            <a:r>
              <a:rPr lang="en-GB" dirty="0" smtClean="0">
                <a:solidFill>
                  <a:schemeClr val="accent6">
                    <a:lumMod val="75000"/>
                  </a:schemeClr>
                </a:solidFill>
              </a:rPr>
              <a:t>Integration of technology into lifestyle</a:t>
            </a:r>
          </a:p>
          <a:p>
            <a:pPr>
              <a:buNone/>
            </a:pPr>
            <a:r>
              <a:rPr lang="en-GB" sz="2000" dirty="0" smtClean="0"/>
              <a:t>	For </a:t>
            </a:r>
            <a:r>
              <a:rPr lang="en-GB" sz="2000" dirty="0"/>
              <a:t>example in 2011 54,1 % of Europeans had a mobile phone vs. 3.8 % of </a:t>
            </a:r>
            <a:r>
              <a:rPr lang="en-GB" sz="2000" dirty="0" smtClean="0"/>
              <a:t>Africans.</a:t>
            </a:r>
            <a:endParaRPr lang="en-GB" sz="2000" dirty="0"/>
          </a:p>
          <a:p>
            <a:r>
              <a:rPr lang="en-GB" dirty="0" smtClean="0">
                <a:solidFill>
                  <a:schemeClr val="accent6">
                    <a:lumMod val="75000"/>
                  </a:schemeClr>
                </a:solidFill>
              </a:rPr>
              <a:t>Artificial Digital Divide</a:t>
            </a:r>
          </a:p>
          <a:p>
            <a:pPr>
              <a:buNone/>
            </a:pPr>
            <a:r>
              <a:rPr lang="en-GB" sz="2100" dirty="0" smtClean="0"/>
              <a:t>	Internet Censorship </a:t>
            </a:r>
            <a:r>
              <a:rPr lang="en-GB" sz="2100" dirty="0"/>
              <a:t>causes the population to be unable to access resources causing social difference between the population and the rest of the world</a:t>
            </a:r>
          </a:p>
          <a:p>
            <a:endParaRPr lang="en-GB" dirty="0"/>
          </a:p>
          <a:p>
            <a:pPr>
              <a:buNone/>
            </a:pPr>
            <a:endParaRPr lang="en-GB"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A comparison of the problems</a:t>
            </a:r>
            <a:endParaRPr lang="en-GB" dirty="0">
              <a:solidFill>
                <a:schemeClr val="tx2">
                  <a:lumMod val="60000"/>
                  <a:lumOff val="40000"/>
                </a:schemeClr>
              </a:solidFill>
            </a:endParaRPr>
          </a:p>
        </p:txBody>
      </p:sp>
      <p:sp>
        <p:nvSpPr>
          <p:cNvPr id="3" name="Text Placeholder 2"/>
          <p:cNvSpPr>
            <a:spLocks noGrp="1"/>
          </p:cNvSpPr>
          <p:nvPr>
            <p:ph type="body" idx="1"/>
          </p:nvPr>
        </p:nvSpPr>
        <p:spPr/>
        <p:txBody>
          <a:bodyPr/>
          <a:lstStyle/>
          <a:p>
            <a:r>
              <a:rPr lang="en-GB" dirty="0" smtClean="0"/>
              <a:t>Britain (MEDC)</a:t>
            </a:r>
            <a:endParaRPr lang="en-GB" dirty="0"/>
          </a:p>
        </p:txBody>
      </p:sp>
      <p:sp>
        <p:nvSpPr>
          <p:cNvPr id="4" name="Content Placeholder 3"/>
          <p:cNvSpPr>
            <a:spLocks noGrp="1"/>
          </p:cNvSpPr>
          <p:nvPr>
            <p:ph sz="half" idx="2"/>
          </p:nvPr>
        </p:nvSpPr>
        <p:spPr/>
        <p:txBody>
          <a:bodyPr/>
          <a:lstStyle/>
          <a:p>
            <a:r>
              <a:rPr lang="en-GB" dirty="0" smtClean="0"/>
              <a:t>Motivated mainly by </a:t>
            </a:r>
            <a:r>
              <a:rPr lang="en-GB" u="sng" dirty="0" smtClean="0"/>
              <a:t>social</a:t>
            </a:r>
            <a:r>
              <a:rPr lang="en-GB" dirty="0" smtClean="0"/>
              <a:t> considerations.</a:t>
            </a:r>
          </a:p>
          <a:p>
            <a:endParaRPr lang="en-GB" dirty="0" smtClean="0"/>
          </a:p>
          <a:p>
            <a:r>
              <a:rPr lang="en-GB" dirty="0" smtClean="0"/>
              <a:t>Ready assimilation of any new technology as it is </a:t>
            </a:r>
            <a:r>
              <a:rPr lang="en-GB" u="sng" dirty="0" smtClean="0"/>
              <a:t>relatively</a:t>
            </a:r>
            <a:r>
              <a:rPr lang="en-GB" dirty="0" smtClean="0"/>
              <a:t> cheap.</a:t>
            </a:r>
          </a:p>
          <a:p>
            <a:endParaRPr lang="en-GB" dirty="0" smtClean="0"/>
          </a:p>
          <a:p>
            <a:endParaRPr lang="en-GB" dirty="0"/>
          </a:p>
        </p:txBody>
      </p:sp>
      <p:sp>
        <p:nvSpPr>
          <p:cNvPr id="5" name="Text Placeholder 4"/>
          <p:cNvSpPr>
            <a:spLocks noGrp="1"/>
          </p:cNvSpPr>
          <p:nvPr>
            <p:ph type="body" sz="quarter" idx="3"/>
          </p:nvPr>
        </p:nvSpPr>
        <p:spPr/>
        <p:txBody>
          <a:bodyPr/>
          <a:lstStyle/>
          <a:p>
            <a:r>
              <a:rPr lang="en-GB" dirty="0" smtClean="0"/>
              <a:t>LEDCs</a:t>
            </a:r>
            <a:endParaRPr lang="en-GB" dirty="0"/>
          </a:p>
        </p:txBody>
      </p:sp>
      <p:sp>
        <p:nvSpPr>
          <p:cNvPr id="6" name="Content Placeholder 5"/>
          <p:cNvSpPr>
            <a:spLocks noGrp="1"/>
          </p:cNvSpPr>
          <p:nvPr>
            <p:ph sz="quarter" idx="4"/>
          </p:nvPr>
        </p:nvSpPr>
        <p:spPr>
          <a:xfrm>
            <a:off x="4645025" y="2174874"/>
            <a:ext cx="4041775" cy="3990429"/>
          </a:xfrm>
        </p:spPr>
        <p:txBody>
          <a:bodyPr>
            <a:normAutofit/>
          </a:bodyPr>
          <a:lstStyle/>
          <a:p>
            <a:r>
              <a:rPr lang="en-GB" dirty="0" smtClean="0"/>
              <a:t>Motivated by </a:t>
            </a:r>
            <a:r>
              <a:rPr lang="en-GB" u="sng" dirty="0" smtClean="0"/>
              <a:t>economic</a:t>
            </a:r>
            <a:r>
              <a:rPr lang="en-GB" dirty="0" smtClean="0"/>
              <a:t> constraints.</a:t>
            </a:r>
          </a:p>
          <a:p>
            <a:pPr>
              <a:buNone/>
            </a:pPr>
            <a:endParaRPr lang="en-GB" dirty="0" smtClean="0"/>
          </a:p>
          <a:p>
            <a:r>
              <a:rPr lang="en-GB" dirty="0" smtClean="0"/>
              <a:t>Adoption of technology is limited by </a:t>
            </a:r>
            <a:r>
              <a:rPr lang="en-GB" u="sng" dirty="0" smtClean="0"/>
              <a:t>availability</a:t>
            </a:r>
            <a:r>
              <a:rPr lang="en-GB" dirty="0" smtClean="0"/>
              <a:t> and </a:t>
            </a:r>
            <a:r>
              <a:rPr lang="en-GB" u="sng" dirty="0" smtClean="0"/>
              <a:t>education</a:t>
            </a:r>
            <a:r>
              <a:rPr lang="en-GB" dirty="0" smtClean="0"/>
              <a:t>.</a:t>
            </a:r>
          </a:p>
          <a:p>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P spid="5" grpId="0" build="allAtOnce"/>
      <p:bldP spid="6" grpId="0" build="allAtOnce"/>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dirty="0">
                <a:solidFill>
                  <a:schemeClr val="tx2">
                    <a:lumMod val="60000"/>
                    <a:lumOff val="40000"/>
                  </a:schemeClr>
                </a:solidFill>
              </a:rPr>
              <a:t>What steps are being taken to address the digital divide?</a:t>
            </a:r>
          </a:p>
        </p:txBody>
      </p:sp>
      <p:sp>
        <p:nvSpPr>
          <p:cNvPr id="3" name="Subtitle 2"/>
          <p:cNvSpPr>
            <a:spLocks noGrp="1"/>
          </p:cNvSpPr>
          <p:nvPr>
            <p:ph type="subTitle" idx="1"/>
          </p:nvPr>
        </p:nvSpPr>
        <p:spPr/>
        <p:txBody>
          <a:bodyPr/>
          <a:lstStyle/>
          <a:p>
            <a:pPr>
              <a:buFont typeface="Arial"/>
              <a:buChar char="•"/>
            </a:pPr>
            <a:r>
              <a:rPr lang="en-US" dirty="0" smtClean="0"/>
              <a:t>Modern Britain</a:t>
            </a:r>
          </a:p>
          <a:p>
            <a:pPr>
              <a:buFont typeface="Arial"/>
              <a:buChar char="•"/>
            </a:pPr>
            <a:r>
              <a:rPr lang="en-US" dirty="0" smtClean="0"/>
              <a:t>Less developed regions</a:t>
            </a:r>
          </a:p>
          <a:p>
            <a:pPr>
              <a:buFont typeface="Arial"/>
              <a:buChar char="•"/>
            </a:pPr>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solidFill>
                  <a:schemeClr val="tx2">
                    <a:lumMod val="60000"/>
                    <a:lumOff val="40000"/>
                  </a:schemeClr>
                </a:solidFill>
              </a:rPr>
              <a:t>Modern Britain</a:t>
            </a:r>
          </a:p>
        </p:txBody>
      </p:sp>
      <p:graphicFrame>
        <p:nvGraphicFramePr>
          <p:cNvPr id="6" name="Table 5"/>
          <p:cNvGraphicFramePr>
            <a:graphicFrameLocks noGrp="1"/>
          </p:cNvGraphicFramePr>
          <p:nvPr/>
        </p:nvGraphicFramePr>
        <p:xfrm>
          <a:off x="457200" y="1750185"/>
          <a:ext cx="8229600" cy="4252917"/>
        </p:xfrm>
        <a:graphic>
          <a:graphicData uri="http://schemas.openxmlformats.org/drawingml/2006/table">
            <a:tbl>
              <a:tblPr firstRow="1" bandRow="1">
                <a:tableStyleId>{69CF1AB2-1976-4502-BF36-3FF5EA218861}</a:tableStyleId>
              </a:tblPr>
              <a:tblGrid>
                <a:gridCol w="5791200"/>
                <a:gridCol w="2438400"/>
              </a:tblGrid>
              <a:tr h="455267">
                <a:tc>
                  <a:txBody>
                    <a:bodyPr/>
                    <a:lstStyle/>
                    <a:p>
                      <a:pPr algn="l" fontAlgn="b"/>
                      <a:r>
                        <a:rPr lang="en-US" sz="1900" b="0" u="none" strike="noStrike" dirty="0"/>
                        <a:t>Don't need Internet (not useful, not interesting, etc)</a:t>
                      </a:r>
                      <a:endParaRPr lang="en-US" sz="1900" b="0" i="0" u="none" strike="noStrike" dirty="0">
                        <a:solidFill>
                          <a:srgbClr val="000000"/>
                        </a:solidFill>
                        <a:latin typeface="Arial"/>
                      </a:endParaRPr>
                    </a:p>
                  </a:txBody>
                  <a:tcPr marL="12700" marR="12700" marT="12700" marB="0" anchor="b"/>
                </a:tc>
                <a:tc>
                  <a:txBody>
                    <a:bodyPr/>
                    <a:lstStyle/>
                    <a:p>
                      <a:pPr algn="ctr" fontAlgn="b"/>
                      <a:r>
                        <a:rPr lang="en-US" sz="1900" b="0" u="none" strike="noStrike" dirty="0" smtClean="0"/>
                        <a:t>54%</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dirty="0"/>
                        <a:t>Lack of skills</a:t>
                      </a:r>
                      <a:endParaRPr lang="en-US" sz="1900" b="0" i="0" u="none" strike="noStrike" dirty="0">
                        <a:solidFill>
                          <a:srgbClr val="000000"/>
                        </a:solidFill>
                        <a:latin typeface="Arial"/>
                      </a:endParaRPr>
                    </a:p>
                  </a:txBody>
                  <a:tcPr marL="12700" marR="12700" marT="12700" marB="0" anchor="b"/>
                </a:tc>
                <a:tc>
                  <a:txBody>
                    <a:bodyPr/>
                    <a:lstStyle/>
                    <a:p>
                      <a:pPr algn="ctr" fontAlgn="b"/>
                      <a:r>
                        <a:rPr lang="en-US" sz="1900" u="none" strike="noStrike" dirty="0" smtClean="0"/>
                        <a:t>22%</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dirty="0"/>
                        <a:t>Equipment costs too high</a:t>
                      </a:r>
                      <a:endParaRPr lang="en-US" sz="1900" b="0" i="0" u="none" strike="noStrike" dirty="0">
                        <a:solidFill>
                          <a:srgbClr val="000000"/>
                        </a:solidFill>
                        <a:latin typeface="Arial"/>
                      </a:endParaRPr>
                    </a:p>
                  </a:txBody>
                  <a:tcPr marL="12700" marR="12700" marT="12700" marB="0" anchor="b"/>
                </a:tc>
                <a:tc>
                  <a:txBody>
                    <a:bodyPr/>
                    <a:lstStyle/>
                    <a:p>
                      <a:pPr algn="ctr" fontAlgn="b"/>
                      <a:r>
                        <a:rPr lang="en-US" sz="1900" u="none" strike="noStrike" dirty="0" smtClean="0"/>
                        <a:t>15%</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dirty="0"/>
                        <a:t>Other</a:t>
                      </a:r>
                      <a:endParaRPr lang="en-US" sz="1900" b="0" i="0" u="none" strike="noStrike" dirty="0">
                        <a:solidFill>
                          <a:srgbClr val="000000"/>
                        </a:solidFill>
                        <a:latin typeface="Arial"/>
                      </a:endParaRPr>
                    </a:p>
                  </a:txBody>
                  <a:tcPr marL="12700" marR="12700" marT="12700" marB="0" anchor="b"/>
                </a:tc>
                <a:tc>
                  <a:txBody>
                    <a:bodyPr/>
                    <a:lstStyle/>
                    <a:p>
                      <a:pPr algn="ctr" fontAlgn="b"/>
                      <a:r>
                        <a:rPr lang="en-US" sz="1900" u="none" strike="noStrike" dirty="0" smtClean="0"/>
                        <a:t>15%</a:t>
                      </a:r>
                      <a:endParaRPr lang="en-US" sz="1900" b="0" i="0" u="none" strike="noStrike" dirty="0">
                        <a:solidFill>
                          <a:srgbClr val="000000"/>
                        </a:solidFill>
                        <a:latin typeface="Arial"/>
                      </a:endParaRPr>
                    </a:p>
                  </a:txBody>
                  <a:tcPr marL="12700" marR="12700" marT="12700" marB="0" anchor="b"/>
                </a:tc>
              </a:tr>
              <a:tr h="455267">
                <a:tc>
                  <a:txBody>
                    <a:bodyPr/>
                    <a:lstStyle/>
                    <a:p>
                      <a:pPr algn="l" fontAlgn="b"/>
                      <a:r>
                        <a:rPr lang="en-US" sz="1900" u="none" strike="noStrike"/>
                        <a:t>Access costs too high (telephone, broadband subscription)</a:t>
                      </a:r>
                      <a:endParaRPr lang="en-US" sz="1900" b="0" i="0" u="none" strike="noStrike">
                        <a:solidFill>
                          <a:srgbClr val="000000"/>
                        </a:solidFill>
                        <a:latin typeface="Arial"/>
                      </a:endParaRPr>
                    </a:p>
                  </a:txBody>
                  <a:tcPr marL="12700" marR="12700" marT="12700" marB="0" anchor="b"/>
                </a:tc>
                <a:tc>
                  <a:txBody>
                    <a:bodyPr/>
                    <a:lstStyle/>
                    <a:p>
                      <a:pPr algn="ctr" fontAlgn="b"/>
                      <a:r>
                        <a:rPr lang="en-US" sz="1900" u="none" strike="noStrike" dirty="0" smtClean="0"/>
                        <a:t>14%</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a:t>Have access to the Internet elsewhere</a:t>
                      </a:r>
                      <a:endParaRPr lang="en-US" sz="1900" b="0" i="0" u="none" strike="noStrike">
                        <a:solidFill>
                          <a:srgbClr val="000000"/>
                        </a:solidFill>
                        <a:latin typeface="Arial"/>
                      </a:endParaRPr>
                    </a:p>
                  </a:txBody>
                  <a:tcPr marL="12700" marR="12700" marT="12700" marB="0" anchor="b"/>
                </a:tc>
                <a:tc>
                  <a:txBody>
                    <a:bodyPr/>
                    <a:lstStyle/>
                    <a:p>
                      <a:pPr algn="ctr" fontAlgn="b"/>
                      <a:r>
                        <a:rPr lang="en-US" sz="1900" u="none" strike="noStrike" dirty="0" smtClean="0"/>
                        <a:t>8%</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dirty="0"/>
                        <a:t>Privacy or security concerns</a:t>
                      </a:r>
                      <a:endParaRPr lang="en-US" sz="1900" b="0" i="0" u="none" strike="noStrike" dirty="0">
                        <a:solidFill>
                          <a:srgbClr val="000000"/>
                        </a:solidFill>
                        <a:latin typeface="Arial"/>
                      </a:endParaRPr>
                    </a:p>
                  </a:txBody>
                  <a:tcPr marL="12700" marR="12700" marT="12700" marB="0" anchor="b"/>
                </a:tc>
                <a:tc>
                  <a:txBody>
                    <a:bodyPr/>
                    <a:lstStyle/>
                    <a:p>
                      <a:pPr algn="ctr" fontAlgn="b"/>
                      <a:r>
                        <a:rPr lang="en-US" sz="1900" u="none" strike="noStrike" dirty="0" smtClean="0"/>
                        <a:t>4%</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dirty="0"/>
                        <a:t>Physical or sensorial disability</a:t>
                      </a:r>
                      <a:endParaRPr lang="en-US" sz="1900" b="0" i="0" u="none" strike="noStrike" dirty="0">
                        <a:solidFill>
                          <a:srgbClr val="000000"/>
                        </a:solidFill>
                        <a:latin typeface="Arial"/>
                      </a:endParaRPr>
                    </a:p>
                  </a:txBody>
                  <a:tcPr marL="12700" marR="12700" marT="12700" marB="0" anchor="b"/>
                </a:tc>
                <a:tc>
                  <a:txBody>
                    <a:bodyPr/>
                    <a:lstStyle/>
                    <a:p>
                      <a:pPr algn="ctr" fontAlgn="b"/>
                      <a:r>
                        <a:rPr lang="en-US" sz="1900" u="none" strike="noStrike" dirty="0" smtClean="0"/>
                        <a:t>3%</a:t>
                      </a:r>
                      <a:endParaRPr lang="en-US" sz="1900" b="0" i="0" u="none" strike="noStrike" dirty="0">
                        <a:solidFill>
                          <a:srgbClr val="000000"/>
                        </a:solidFill>
                        <a:latin typeface="Arial"/>
                      </a:endParaRPr>
                    </a:p>
                  </a:txBody>
                  <a:tcPr marL="12700" marR="12700" marT="12700" marB="0" anchor="b"/>
                </a:tc>
              </a:tr>
              <a:tr h="452170">
                <a:tc>
                  <a:txBody>
                    <a:bodyPr/>
                    <a:lstStyle/>
                    <a:p>
                      <a:pPr algn="l" fontAlgn="b"/>
                      <a:r>
                        <a:rPr lang="en-US" sz="1900" u="none" strike="noStrike" kern="1200" dirty="0" smtClean="0">
                          <a:solidFill>
                            <a:schemeClr val="dk1"/>
                          </a:solidFill>
                          <a:latin typeface="+mn-lt"/>
                          <a:ea typeface="+mn-ea"/>
                          <a:cs typeface="+mn-cs"/>
                        </a:rPr>
                        <a:t>Broadband Internet is not available in our area</a:t>
                      </a:r>
                      <a:endParaRPr lang="en-US" sz="1900" u="none" strike="noStrike" kern="1200" dirty="0">
                        <a:solidFill>
                          <a:schemeClr val="dk1"/>
                        </a:solidFill>
                        <a:latin typeface="+mn-lt"/>
                        <a:ea typeface="+mn-ea"/>
                        <a:cs typeface="+mn-cs"/>
                      </a:endParaRPr>
                    </a:p>
                  </a:txBody>
                  <a:tcPr marL="12700" marR="12700" marT="12700" marB="0" anchor="b"/>
                </a:tc>
                <a:tc>
                  <a:txBody>
                    <a:bodyPr/>
                    <a:lstStyle/>
                    <a:p>
                      <a:pPr algn="ctr" fontAlgn="b"/>
                      <a:r>
                        <a:rPr lang="en-US" sz="1900" b="0" i="0" u="none" strike="noStrike" dirty="0" smtClean="0">
                          <a:solidFill>
                            <a:srgbClr val="000000"/>
                          </a:solidFill>
                          <a:latin typeface="Arial"/>
                        </a:rPr>
                        <a:t>~</a:t>
                      </a:r>
                      <a:endParaRPr lang="en-US" sz="1900" b="0" i="0" u="none" strike="noStrike" dirty="0">
                        <a:solidFill>
                          <a:srgbClr val="000000"/>
                        </a:solidFill>
                        <a:latin typeface="Arial"/>
                      </a:endParaRPr>
                    </a:p>
                  </a:txBody>
                  <a:tcPr marL="12700" marR="12700" marT="12700" marB="0" anchor="b"/>
                </a:tc>
              </a:tr>
            </a:tbl>
          </a:graphicData>
        </a:graphic>
      </p:graphicFrame>
      <p:sp>
        <p:nvSpPr>
          <p:cNvPr id="7" name="TextBox 6"/>
          <p:cNvSpPr txBox="1"/>
          <p:nvPr/>
        </p:nvSpPr>
        <p:spPr>
          <a:xfrm>
            <a:off x="461765" y="1295400"/>
            <a:ext cx="8148835" cy="369332"/>
          </a:xfrm>
          <a:prstGeom prst="rect">
            <a:avLst/>
          </a:prstGeom>
          <a:noFill/>
        </p:spPr>
        <p:txBody>
          <a:bodyPr wrap="none" rtlCol="0">
            <a:spAutoFit/>
          </a:bodyPr>
          <a:lstStyle/>
          <a:p>
            <a:r>
              <a:rPr lang="en-US" dirty="0" smtClean="0"/>
              <a:t>5.2 million households don’t have internet access. The expressed reasons are:</a:t>
            </a:r>
            <a:endParaRPr lang="en-US" dirty="0"/>
          </a:p>
        </p:txBody>
      </p:sp>
      <p:sp>
        <p:nvSpPr>
          <p:cNvPr id="8" name="TextBox 7"/>
          <p:cNvSpPr txBox="1"/>
          <p:nvPr/>
        </p:nvSpPr>
        <p:spPr>
          <a:xfrm>
            <a:off x="457200" y="6096000"/>
            <a:ext cx="4452924" cy="369332"/>
          </a:xfrm>
          <a:prstGeom prst="rect">
            <a:avLst/>
          </a:prstGeom>
          <a:noFill/>
        </p:spPr>
        <p:txBody>
          <a:bodyPr wrap="none" rtlCol="0">
            <a:spAutoFit/>
          </a:bodyPr>
          <a:lstStyle/>
          <a:p>
            <a:r>
              <a:rPr lang="en-US" dirty="0" smtClean="0"/>
              <a:t>Source: Office for National Statistics 2012 </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181600"/>
          </a:xfrm>
        </p:spPr>
        <p:txBody>
          <a:bodyPr/>
          <a:lstStyle/>
          <a:p>
            <a:r>
              <a:rPr lang="en-US" sz="2600" dirty="0" smtClean="0"/>
              <a:t>Digital Advisory Board</a:t>
            </a:r>
          </a:p>
          <a:p>
            <a:r>
              <a:rPr lang="en-US" sz="2600" dirty="0" smtClean="0"/>
              <a:t>Digital Champion - Martha Lane Fox</a:t>
            </a:r>
          </a:p>
          <a:p>
            <a:endParaRPr lang="en-US" sz="2600" dirty="0" smtClean="0"/>
          </a:p>
          <a:p>
            <a:r>
              <a:rPr lang="en-US" sz="2600" dirty="0" smtClean="0"/>
              <a:t>Education</a:t>
            </a:r>
          </a:p>
          <a:p>
            <a:pPr lvl="1"/>
            <a:r>
              <a:rPr lang="en-US" sz="2600" dirty="0" smtClean="0"/>
              <a:t>Race Online 2012</a:t>
            </a:r>
          </a:p>
          <a:p>
            <a:pPr lvl="1"/>
            <a:r>
              <a:rPr lang="en-US" sz="2600" dirty="0" smtClean="0"/>
              <a:t>Go ON UK</a:t>
            </a:r>
          </a:p>
          <a:p>
            <a:pPr lvl="1"/>
            <a:r>
              <a:rPr lang="en-US" sz="2600" dirty="0" smtClean="0"/>
              <a:t>Assisted Digital</a:t>
            </a:r>
          </a:p>
          <a:p>
            <a:pPr lvl="1"/>
            <a:r>
              <a:rPr lang="en-US" sz="2600" dirty="0" smtClean="0"/>
              <a:t>UK Online </a:t>
            </a:r>
            <a:r>
              <a:rPr lang="en-US" sz="2600" dirty="0" err="1" smtClean="0"/>
              <a:t>Centres</a:t>
            </a:r>
            <a:endParaRPr lang="en-US" sz="2600" dirty="0" smtClean="0"/>
          </a:p>
          <a:p>
            <a:pPr lvl="1"/>
            <a:endParaRPr lang="en-US" sz="2600" dirty="0" smtClean="0"/>
          </a:p>
          <a:p>
            <a:pPr marL="342900" lvl="1" indent="-342900">
              <a:buFont typeface="Arial"/>
              <a:buChar char="•"/>
            </a:pPr>
            <a:r>
              <a:rPr lang="en-US" sz="2600" dirty="0" smtClean="0"/>
              <a:t>‘Digital by default’ services</a:t>
            </a:r>
          </a:p>
          <a:p>
            <a:endParaRPr lang="en-US" dirty="0" smtClean="0"/>
          </a:p>
        </p:txBody>
      </p:sp>
      <p:sp>
        <p:nvSpPr>
          <p:cNvPr id="4" name="Title 1"/>
          <p:cNvSpPr txBox="1">
            <a:spLocks/>
          </p:cNvSpPr>
          <p:nvPr/>
        </p:nvSpPr>
        <p:spPr>
          <a:xfrm>
            <a:off x="609600" y="762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Skills &amp; Willingness</a:t>
            </a:r>
            <a:endParaRPr kumimoji="0" lang="en-US" sz="4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6" name="Picture 5"/>
          <p:cNvPicPr>
            <a:picLocks noChangeAspect="1"/>
          </p:cNvPicPr>
          <p:nvPr/>
        </p:nvPicPr>
        <p:blipFill>
          <a:blip r:embed="rId3" cstate="print"/>
          <a:srcRect l="12859" r="10287"/>
          <a:stretch>
            <a:fillRect/>
          </a:stretch>
        </p:blipFill>
        <p:spPr>
          <a:xfrm>
            <a:off x="6477000" y="1219200"/>
            <a:ext cx="2277097" cy="1854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fontScale="90000"/>
          </a:bodyPr>
          <a:lstStyle/>
          <a:p>
            <a:r>
              <a:rPr lang="en-US" dirty="0" smtClean="0">
                <a:solidFill>
                  <a:schemeClr val="tx2">
                    <a:lumMod val="60000"/>
                    <a:lumOff val="40000"/>
                  </a:schemeClr>
                </a:solidFill>
              </a:rPr>
              <a:t>Equipment costs &amp; infrastructure</a:t>
            </a:r>
            <a:endParaRPr lang="en-US" dirty="0">
              <a:solidFill>
                <a:schemeClr val="tx2">
                  <a:lumMod val="60000"/>
                  <a:lumOff val="40000"/>
                </a:schemeClr>
              </a:solidFill>
            </a:endParaRPr>
          </a:p>
        </p:txBody>
      </p:sp>
      <p:sp>
        <p:nvSpPr>
          <p:cNvPr id="5" name="Content Placeholder 2"/>
          <p:cNvSpPr>
            <a:spLocks noGrp="1"/>
          </p:cNvSpPr>
          <p:nvPr>
            <p:ph idx="1"/>
          </p:nvPr>
        </p:nvSpPr>
        <p:spPr>
          <a:xfrm>
            <a:off x="457200" y="1295400"/>
            <a:ext cx="8229600" cy="5181600"/>
          </a:xfrm>
        </p:spPr>
        <p:txBody>
          <a:bodyPr/>
          <a:lstStyle/>
          <a:p>
            <a:r>
              <a:rPr lang="en-US" sz="2200" dirty="0" smtClean="0"/>
              <a:t>Get online @ home</a:t>
            </a:r>
          </a:p>
          <a:p>
            <a:pPr lvl="1"/>
            <a:r>
              <a:rPr lang="en-US" sz="2200" dirty="0" smtClean="0"/>
              <a:t>£99 for refurbished desktop PC (if eligible - £149 if not)</a:t>
            </a:r>
          </a:p>
          <a:p>
            <a:pPr lvl="1"/>
            <a:r>
              <a:rPr lang="en-US" sz="2200" dirty="0" smtClean="0"/>
              <a:t>£169 for a laptop computer (if eligible - £199 if not)</a:t>
            </a:r>
          </a:p>
          <a:p>
            <a:pPr lvl="1"/>
            <a:r>
              <a:rPr lang="en-US" sz="2200" dirty="0" err="1" smtClean="0"/>
              <a:t>Subsidised</a:t>
            </a:r>
            <a:r>
              <a:rPr lang="en-US" sz="2200" dirty="0" smtClean="0"/>
              <a:t> internet connection</a:t>
            </a:r>
          </a:p>
          <a:p>
            <a:pPr lvl="1"/>
            <a:endParaRPr lang="en-US" sz="2200" dirty="0" smtClean="0"/>
          </a:p>
          <a:p>
            <a:r>
              <a:rPr lang="en-US" sz="2200" dirty="0" smtClean="0"/>
              <a:t>Government investment in network infrastructure where private companies aren’t providing good enough services</a:t>
            </a:r>
          </a:p>
          <a:p>
            <a:pPr lvl="1"/>
            <a:r>
              <a:rPr lang="en-US" sz="2200" dirty="0" smtClean="0"/>
              <a:t>£530 million put aside (left over from digital switch over) for developing broadband in rural areas</a:t>
            </a:r>
          </a:p>
          <a:p>
            <a:pPr lvl="1"/>
            <a:r>
              <a:rPr lang="en-US" sz="2200" dirty="0" smtClean="0"/>
              <a:t>Target of everyone in UK having at least 2Mbps by 2015</a:t>
            </a:r>
          </a:p>
          <a:p>
            <a:pPr>
              <a:buNone/>
            </a:pPr>
            <a:endParaRPr lang="en-US" sz="2200" dirty="0" smtClean="0"/>
          </a:p>
          <a:p>
            <a:r>
              <a:rPr lang="en-US" sz="2200" dirty="0" smtClean="0"/>
              <a:t>Community projects: Broadband for the Rural North </a:t>
            </a:r>
          </a:p>
          <a:p>
            <a:pPr>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tx2">
                    <a:lumMod val="60000"/>
                    <a:lumOff val="40000"/>
                  </a:schemeClr>
                </a:solidFill>
              </a:rPr>
              <a:t>Less developed regions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US" sz="2400" dirty="0" smtClean="0"/>
              <a:t>One laptop per child</a:t>
            </a:r>
            <a:endParaRPr lang="en-US" sz="2400" dirty="0"/>
          </a:p>
        </p:txBody>
      </p:sp>
      <p:pic>
        <p:nvPicPr>
          <p:cNvPr id="4" name="Picture 3"/>
          <p:cNvPicPr>
            <a:picLocks noChangeAspect="1"/>
          </p:cNvPicPr>
          <p:nvPr/>
        </p:nvPicPr>
        <p:blipFill>
          <a:blip r:embed="rId3" cstate="print"/>
          <a:stretch>
            <a:fillRect/>
          </a:stretch>
        </p:blipFill>
        <p:spPr>
          <a:xfrm>
            <a:off x="280325" y="2468562"/>
            <a:ext cx="3682075" cy="3398838"/>
          </a:xfrm>
          <a:prstGeom prst="rect">
            <a:avLst/>
          </a:prstGeom>
        </p:spPr>
      </p:pic>
      <p:pic>
        <p:nvPicPr>
          <p:cNvPr id="6" name="Picture 5"/>
          <p:cNvPicPr>
            <a:picLocks noChangeAspect="1"/>
          </p:cNvPicPr>
          <p:nvPr/>
        </p:nvPicPr>
        <p:blipFill>
          <a:blip r:embed="rId4" cstate="print"/>
          <a:stretch>
            <a:fillRect/>
          </a:stretch>
        </p:blipFill>
        <p:spPr>
          <a:xfrm>
            <a:off x="4419600" y="2620962"/>
            <a:ext cx="4191000" cy="31470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Implications </a:t>
            </a:r>
            <a:endParaRPr lang="en-GB" dirty="0">
              <a:solidFill>
                <a:schemeClr val="tx2">
                  <a:lumMod val="60000"/>
                  <a:lumOff val="40000"/>
                </a:schemeClr>
              </a:solidFill>
            </a:endParaRPr>
          </a:p>
        </p:txBody>
      </p:sp>
      <p:sp>
        <p:nvSpPr>
          <p:cNvPr id="3" name="Content Placeholder 2"/>
          <p:cNvSpPr>
            <a:spLocks noGrp="1"/>
          </p:cNvSpPr>
          <p:nvPr>
            <p:ph idx="1"/>
          </p:nvPr>
        </p:nvSpPr>
        <p:spPr/>
        <p:txBody>
          <a:bodyPr anchor="ctr">
            <a:normAutofit/>
          </a:bodyPr>
          <a:lstStyle/>
          <a:p>
            <a:pPr>
              <a:buNone/>
            </a:pPr>
            <a:r>
              <a:rPr lang="en-GB" dirty="0" smtClean="0">
                <a:solidFill>
                  <a:schemeClr val="accent6">
                    <a:lumMod val="75000"/>
                  </a:schemeClr>
                </a:solidFill>
              </a:rPr>
              <a:t>Nationally</a:t>
            </a:r>
          </a:p>
          <a:p>
            <a:r>
              <a:rPr lang="en-GB" sz="2800" dirty="0" smtClean="0">
                <a:solidFill>
                  <a:schemeClr val="accent2">
                    <a:lumMod val="75000"/>
                  </a:schemeClr>
                </a:solidFill>
              </a:rPr>
              <a:t>Social networking </a:t>
            </a:r>
          </a:p>
          <a:p>
            <a:r>
              <a:rPr lang="en-GB" sz="2800" dirty="0" smtClean="0">
                <a:solidFill>
                  <a:schemeClr val="accent2">
                    <a:lumMod val="75000"/>
                  </a:schemeClr>
                </a:solidFill>
              </a:rPr>
              <a:t>Assimilation</a:t>
            </a:r>
          </a:p>
          <a:p>
            <a:endParaRPr lang="en-GB" sz="2800" dirty="0" smtClean="0">
              <a:solidFill>
                <a:schemeClr val="accent2">
                  <a:lumMod val="75000"/>
                </a:schemeClr>
              </a:solidFill>
            </a:endParaRPr>
          </a:p>
          <a:p>
            <a:pPr>
              <a:buNone/>
            </a:pPr>
            <a:r>
              <a:rPr lang="en-GB" sz="2800" dirty="0" smtClean="0">
                <a:solidFill>
                  <a:schemeClr val="accent6">
                    <a:lumMod val="75000"/>
                  </a:schemeClr>
                </a:solidFill>
              </a:rPr>
              <a:t>Global</a:t>
            </a:r>
          </a:p>
          <a:p>
            <a:r>
              <a:rPr lang="en-GB" sz="2800" dirty="0" smtClean="0">
                <a:solidFill>
                  <a:schemeClr val="accent2">
                    <a:lumMod val="75000"/>
                  </a:schemeClr>
                </a:solidFill>
              </a:rPr>
              <a:t>Infrastructure</a:t>
            </a:r>
          </a:p>
          <a:p>
            <a:r>
              <a:rPr lang="en-GB" sz="2800" dirty="0" smtClean="0">
                <a:solidFill>
                  <a:schemeClr val="accent2">
                    <a:lumMod val="75000"/>
                  </a:schemeClr>
                </a:solidFill>
              </a:rPr>
              <a:t>Education</a:t>
            </a:r>
            <a:endParaRPr lang="en-GB" sz="2800" dirty="0" smtClean="0"/>
          </a:p>
          <a:p>
            <a:endParaRPr lang="en-GB"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s://dl.dropboxusercontent.com/u/1788922/DSC04322.png"/>
          <p:cNvPicPr>
            <a:picLocks noChangeAspect="1" noChangeArrowheads="1"/>
          </p:cNvPicPr>
          <p:nvPr/>
        </p:nvPicPr>
        <p:blipFill>
          <a:blip r:embed="rId3" cstate="print"/>
          <a:srcRect l="7692" r="7692"/>
          <a:stretch>
            <a:fillRect/>
          </a:stretch>
        </p:blipFill>
        <p:spPr bwMode="auto">
          <a:xfrm>
            <a:off x="611560" y="764704"/>
            <a:ext cx="1706036" cy="2016224"/>
          </a:xfrm>
          <a:prstGeom prst="rect">
            <a:avLst/>
          </a:prstGeom>
          <a:noFill/>
        </p:spPr>
      </p:pic>
      <p:sp>
        <p:nvSpPr>
          <p:cNvPr id="1028" name="AutoShape 4" descr="http://www.facebook.com/ajax/messaging/attachment.php?attach_id=9bf56bee482ce3142eee1ae4aaf4318d&amp;mid=mid.1366582816728%3A2cac491c1ce4a28e88&amp;hash=AQBhMKYPtBOqRZD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http://www.facebook.com/ajax/messaging/attachment.php?attach_id=9bf56bee482ce3142eee1ae4aaf4318d&amp;mid=mid.1366582816728%3A2cac491c1ce4a28e88&amp;hash=AQBhMKYPtBOqRZD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http://www.facebook.com/ajax/messaging/attachment.php?attach_id=9bf56bee482ce3142eee1ae4aaf4318d&amp;mid=mid.1366582816728%3A2cac491c1ce4a28e88&amp;hash=AQBhMKYPtBOqRZD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8" descr="tomkemp.jpg"/>
          <p:cNvPicPr>
            <a:picLocks noChangeAspect="1"/>
          </p:cNvPicPr>
          <p:nvPr/>
        </p:nvPicPr>
        <p:blipFill>
          <a:blip r:embed="rId4" cstate="print"/>
          <a:stretch>
            <a:fillRect/>
          </a:stretch>
        </p:blipFill>
        <p:spPr>
          <a:xfrm>
            <a:off x="2699792" y="764704"/>
            <a:ext cx="1594640" cy="1960240"/>
          </a:xfrm>
          <a:prstGeom prst="rect">
            <a:avLst/>
          </a:prstGeom>
        </p:spPr>
      </p:pic>
      <p:sp>
        <p:nvSpPr>
          <p:cNvPr id="10" name="TextBox 9"/>
          <p:cNvSpPr txBox="1"/>
          <p:nvPr/>
        </p:nvSpPr>
        <p:spPr>
          <a:xfrm>
            <a:off x="755576" y="2924944"/>
            <a:ext cx="1523174" cy="369332"/>
          </a:xfrm>
          <a:prstGeom prst="rect">
            <a:avLst/>
          </a:prstGeom>
          <a:noFill/>
        </p:spPr>
        <p:txBody>
          <a:bodyPr wrap="none" rtlCol="0">
            <a:spAutoFit/>
          </a:bodyPr>
          <a:lstStyle/>
          <a:p>
            <a:r>
              <a:rPr lang="en-GB" dirty="0" err="1" smtClean="0"/>
              <a:t>Shu</a:t>
            </a:r>
            <a:r>
              <a:rPr lang="en-GB" dirty="0" smtClean="0"/>
              <a:t> Sam Chen</a:t>
            </a:r>
            <a:endParaRPr lang="en-GB" dirty="0"/>
          </a:p>
        </p:txBody>
      </p:sp>
      <p:sp>
        <p:nvSpPr>
          <p:cNvPr id="11" name="TextBox 10"/>
          <p:cNvSpPr txBox="1"/>
          <p:nvPr/>
        </p:nvSpPr>
        <p:spPr>
          <a:xfrm>
            <a:off x="2843808" y="2924944"/>
            <a:ext cx="1173078" cy="369332"/>
          </a:xfrm>
          <a:prstGeom prst="rect">
            <a:avLst/>
          </a:prstGeom>
          <a:noFill/>
        </p:spPr>
        <p:txBody>
          <a:bodyPr wrap="none" rtlCol="0">
            <a:spAutoFit/>
          </a:bodyPr>
          <a:lstStyle/>
          <a:p>
            <a:r>
              <a:rPr lang="en-GB" dirty="0" smtClean="0"/>
              <a:t>Tom Kemp</a:t>
            </a:r>
            <a:endParaRPr lang="en-GB" dirty="0"/>
          </a:p>
        </p:txBody>
      </p:sp>
      <p:pic>
        <p:nvPicPr>
          <p:cNvPr id="1034" name="Picture 10" descr="https://www.efolio.soton.ac.uk/images/profile_pictures_default/af1g12.jpg"/>
          <p:cNvPicPr>
            <a:picLocks noChangeAspect="1" noChangeArrowheads="1"/>
          </p:cNvPicPr>
          <p:nvPr/>
        </p:nvPicPr>
        <p:blipFill>
          <a:blip r:embed="rId5" cstate="print"/>
          <a:srcRect/>
          <a:stretch>
            <a:fillRect/>
          </a:stretch>
        </p:blipFill>
        <p:spPr bwMode="auto">
          <a:xfrm>
            <a:off x="4644008" y="764704"/>
            <a:ext cx="1584176" cy="2030092"/>
          </a:xfrm>
          <a:prstGeom prst="rect">
            <a:avLst/>
          </a:prstGeom>
          <a:noFill/>
        </p:spPr>
      </p:pic>
      <p:sp>
        <p:nvSpPr>
          <p:cNvPr id="13" name="TextBox 12"/>
          <p:cNvSpPr txBox="1"/>
          <p:nvPr/>
        </p:nvSpPr>
        <p:spPr>
          <a:xfrm>
            <a:off x="4716016" y="2924944"/>
            <a:ext cx="1376082" cy="369332"/>
          </a:xfrm>
          <a:prstGeom prst="rect">
            <a:avLst/>
          </a:prstGeom>
          <a:noFill/>
        </p:spPr>
        <p:txBody>
          <a:bodyPr wrap="none" rtlCol="0">
            <a:spAutoFit/>
          </a:bodyPr>
          <a:lstStyle/>
          <a:p>
            <a:r>
              <a:rPr lang="en-GB" dirty="0" smtClean="0"/>
              <a:t>Arthur Fabre</a:t>
            </a:r>
            <a:endParaRPr lang="en-GB" dirty="0"/>
          </a:p>
        </p:txBody>
      </p:sp>
      <p:pic>
        <p:nvPicPr>
          <p:cNvPr id="1036" name="Picture 12" descr="https://www.efolio.soton.ac.uk/images/profile_pictures_default/dd3g12.jpg"/>
          <p:cNvPicPr>
            <a:picLocks noChangeAspect="1" noChangeArrowheads="1"/>
          </p:cNvPicPr>
          <p:nvPr/>
        </p:nvPicPr>
        <p:blipFill>
          <a:blip r:embed="rId6" cstate="print"/>
          <a:srcRect/>
          <a:stretch>
            <a:fillRect/>
          </a:stretch>
        </p:blipFill>
        <p:spPr bwMode="auto">
          <a:xfrm>
            <a:off x="6660232" y="764704"/>
            <a:ext cx="1584176" cy="2030092"/>
          </a:xfrm>
          <a:prstGeom prst="rect">
            <a:avLst/>
          </a:prstGeom>
          <a:noFill/>
        </p:spPr>
      </p:pic>
      <p:sp>
        <p:nvSpPr>
          <p:cNvPr id="15" name="TextBox 14"/>
          <p:cNvSpPr txBox="1"/>
          <p:nvPr/>
        </p:nvSpPr>
        <p:spPr>
          <a:xfrm>
            <a:off x="6516216" y="2924944"/>
            <a:ext cx="1922578" cy="369332"/>
          </a:xfrm>
          <a:prstGeom prst="rect">
            <a:avLst/>
          </a:prstGeom>
          <a:noFill/>
        </p:spPr>
        <p:txBody>
          <a:bodyPr wrap="none" rtlCol="0">
            <a:spAutoFit/>
          </a:bodyPr>
          <a:lstStyle/>
          <a:p>
            <a:r>
              <a:rPr lang="en-GB" dirty="0" smtClean="0"/>
              <a:t>Denys Demchenko</a:t>
            </a:r>
            <a:endParaRPr lang="en-GB" dirty="0"/>
          </a:p>
        </p:txBody>
      </p:sp>
      <p:pic>
        <p:nvPicPr>
          <p:cNvPr id="1037" name="Picture 13" descr="C:\Users\Lohith\Downloads\47768_155863537757650_2119807_n.jpg"/>
          <p:cNvPicPr>
            <a:picLocks noChangeAspect="1" noChangeArrowheads="1"/>
          </p:cNvPicPr>
          <p:nvPr/>
        </p:nvPicPr>
        <p:blipFill>
          <a:blip r:embed="rId7" cstate="print"/>
          <a:srcRect/>
          <a:stretch>
            <a:fillRect/>
          </a:stretch>
        </p:blipFill>
        <p:spPr bwMode="auto">
          <a:xfrm>
            <a:off x="1115616" y="3861048"/>
            <a:ext cx="1636903" cy="1872208"/>
          </a:xfrm>
          <a:prstGeom prst="rect">
            <a:avLst/>
          </a:prstGeom>
          <a:noFill/>
        </p:spPr>
      </p:pic>
      <p:sp>
        <p:nvSpPr>
          <p:cNvPr id="17" name="TextBox 16"/>
          <p:cNvSpPr txBox="1"/>
          <p:nvPr/>
        </p:nvSpPr>
        <p:spPr>
          <a:xfrm>
            <a:off x="1187624" y="5877272"/>
            <a:ext cx="1423916" cy="369332"/>
          </a:xfrm>
          <a:prstGeom prst="rect">
            <a:avLst/>
          </a:prstGeom>
          <a:noFill/>
        </p:spPr>
        <p:txBody>
          <a:bodyPr wrap="none" rtlCol="0">
            <a:spAutoFit/>
          </a:bodyPr>
          <a:lstStyle/>
          <a:p>
            <a:r>
              <a:rPr lang="en-GB" dirty="0" smtClean="0"/>
              <a:t>Ibrahim </a:t>
            </a:r>
            <a:r>
              <a:rPr lang="en-GB" dirty="0" err="1" smtClean="0"/>
              <a:t>Dirar</a:t>
            </a:r>
            <a:endParaRPr lang="en-GB" dirty="0"/>
          </a:p>
        </p:txBody>
      </p:sp>
      <p:sp>
        <p:nvSpPr>
          <p:cNvPr id="18" name="TextBox 17"/>
          <p:cNvSpPr txBox="1"/>
          <p:nvPr/>
        </p:nvSpPr>
        <p:spPr>
          <a:xfrm>
            <a:off x="5868144" y="5805264"/>
            <a:ext cx="1944215" cy="646331"/>
          </a:xfrm>
          <a:prstGeom prst="rect">
            <a:avLst/>
          </a:prstGeom>
          <a:noFill/>
        </p:spPr>
        <p:txBody>
          <a:bodyPr wrap="square" rtlCol="0">
            <a:spAutoFit/>
          </a:bodyPr>
          <a:lstStyle/>
          <a:p>
            <a:pPr algn="ctr"/>
            <a:r>
              <a:rPr lang="en-GB" dirty="0" err="1" smtClean="0"/>
              <a:t>Lohith</a:t>
            </a:r>
            <a:r>
              <a:rPr lang="en-GB" dirty="0" smtClean="0"/>
              <a:t> </a:t>
            </a:r>
            <a:r>
              <a:rPr lang="en-GB" dirty="0" err="1" smtClean="0"/>
              <a:t>Bommireddipalli</a:t>
            </a:r>
            <a:endParaRPr lang="en-GB" dirty="0"/>
          </a:p>
        </p:txBody>
      </p:sp>
      <p:sp>
        <p:nvSpPr>
          <p:cNvPr id="19" name="TextBox 18"/>
          <p:cNvSpPr txBox="1"/>
          <p:nvPr/>
        </p:nvSpPr>
        <p:spPr>
          <a:xfrm>
            <a:off x="3811480" y="5877272"/>
            <a:ext cx="1355820" cy="369332"/>
          </a:xfrm>
          <a:prstGeom prst="rect">
            <a:avLst/>
          </a:prstGeom>
          <a:noFill/>
        </p:spPr>
        <p:txBody>
          <a:bodyPr wrap="none" rtlCol="0">
            <a:spAutoFit/>
          </a:bodyPr>
          <a:lstStyle/>
          <a:p>
            <a:r>
              <a:rPr lang="en-GB" dirty="0" err="1" smtClean="0"/>
              <a:t>Izaan</a:t>
            </a:r>
            <a:r>
              <a:rPr lang="en-GB" dirty="0" smtClean="0"/>
              <a:t> </a:t>
            </a:r>
            <a:r>
              <a:rPr lang="en-GB" dirty="0" err="1" smtClean="0"/>
              <a:t>Siddiqi</a:t>
            </a:r>
            <a:endParaRPr lang="en-GB" dirty="0" smtClean="0"/>
          </a:p>
        </p:txBody>
      </p:sp>
      <p:pic>
        <p:nvPicPr>
          <p:cNvPr id="1039" name="Picture 15" descr="https://www.efolio.soton.ac.uk/images/profile_pictures_default/ims1g12.jpg"/>
          <p:cNvPicPr>
            <a:picLocks noChangeAspect="1" noChangeArrowheads="1"/>
          </p:cNvPicPr>
          <p:nvPr/>
        </p:nvPicPr>
        <p:blipFill>
          <a:blip r:embed="rId8" cstate="print"/>
          <a:srcRect/>
          <a:stretch>
            <a:fillRect/>
          </a:stretch>
        </p:blipFill>
        <p:spPr bwMode="auto">
          <a:xfrm>
            <a:off x="3759100" y="3861048"/>
            <a:ext cx="1460972" cy="1872208"/>
          </a:xfrm>
          <a:prstGeom prst="rect">
            <a:avLst/>
          </a:prstGeom>
          <a:noFill/>
        </p:spPr>
      </p:pic>
      <p:pic>
        <p:nvPicPr>
          <p:cNvPr id="1041" name="Picture 17" descr="https://www.efolio.soton.ac.uk/images/profile_pictures_default/lbb1e12.jpg"/>
          <p:cNvPicPr>
            <a:picLocks noChangeAspect="1" noChangeArrowheads="1"/>
          </p:cNvPicPr>
          <p:nvPr/>
        </p:nvPicPr>
        <p:blipFill>
          <a:blip r:embed="rId9" cstate="print"/>
          <a:srcRect/>
          <a:stretch>
            <a:fillRect/>
          </a:stretch>
        </p:blipFill>
        <p:spPr bwMode="auto">
          <a:xfrm>
            <a:off x="6012160" y="3861048"/>
            <a:ext cx="1460972" cy="1872208"/>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a:bodyPr>
          <a:lstStyle/>
          <a:p>
            <a:r>
              <a:rPr lang="en-GB" sz="5100" dirty="0" smtClean="0">
                <a:solidFill>
                  <a:schemeClr val="tx2">
                    <a:lumMod val="60000"/>
                    <a:lumOff val="40000"/>
                  </a:schemeClr>
                </a:solidFill>
              </a:rPr>
              <a:t>Conclusion</a:t>
            </a:r>
            <a:endParaRPr lang="en-GB" sz="5100" dirty="0">
              <a:solidFill>
                <a:schemeClr val="tx2">
                  <a:lumMod val="60000"/>
                  <a:lumOff val="40000"/>
                </a:schemeClr>
              </a:solidFill>
            </a:endParaRPr>
          </a:p>
        </p:txBody>
      </p:sp>
      <p:sp>
        <p:nvSpPr>
          <p:cNvPr id="3" name="TextBox 2"/>
          <p:cNvSpPr txBox="1"/>
          <p:nvPr/>
        </p:nvSpPr>
        <p:spPr>
          <a:xfrm>
            <a:off x="0" y="3212976"/>
            <a:ext cx="9144000" cy="553998"/>
          </a:xfrm>
          <a:prstGeom prst="rect">
            <a:avLst/>
          </a:prstGeom>
          <a:noFill/>
        </p:spPr>
        <p:txBody>
          <a:bodyPr wrap="square" rtlCol="0">
            <a:spAutoFit/>
          </a:bodyPr>
          <a:lstStyle/>
          <a:p>
            <a:pPr algn="ctr"/>
            <a:r>
              <a:rPr lang="en-GB" sz="3000" dirty="0" smtClean="0">
                <a:solidFill>
                  <a:schemeClr val="accent6">
                    <a:lumMod val="75000"/>
                  </a:schemeClr>
                </a:solidFill>
              </a:rPr>
              <a:t>Any </a:t>
            </a:r>
            <a:r>
              <a:rPr lang="en-GB" sz="3000" dirty="0" smtClean="0">
                <a:solidFill>
                  <a:schemeClr val="accent6">
                    <a:lumMod val="75000"/>
                  </a:schemeClr>
                </a:solidFill>
              </a:rPr>
              <a:t>questions?</a:t>
            </a:r>
            <a:endParaRPr lang="en-GB" sz="3000"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References</a:t>
            </a:r>
            <a:endParaRPr lang="en-GB" dirty="0">
              <a:solidFill>
                <a:schemeClr val="tx2">
                  <a:lumMod val="60000"/>
                  <a:lumOff val="40000"/>
                </a:schemeClr>
              </a:solidFill>
            </a:endParaRPr>
          </a:p>
        </p:txBody>
      </p:sp>
      <p:sp>
        <p:nvSpPr>
          <p:cNvPr id="4" name="TextBox 3"/>
          <p:cNvSpPr txBox="1"/>
          <p:nvPr/>
        </p:nvSpPr>
        <p:spPr>
          <a:xfrm>
            <a:off x="611560" y="1556792"/>
            <a:ext cx="8064896" cy="4801314"/>
          </a:xfrm>
          <a:prstGeom prst="rect">
            <a:avLst/>
          </a:prstGeom>
          <a:noFill/>
        </p:spPr>
        <p:txBody>
          <a:bodyPr wrap="square" rtlCol="0">
            <a:spAutoFit/>
          </a:bodyPr>
          <a:lstStyle/>
          <a:p>
            <a:r>
              <a:rPr lang="en-GB" dirty="0" smtClean="0"/>
              <a:t>[1] Digital Divide, Internet Encyclopaedia, Wikipedia.</a:t>
            </a:r>
          </a:p>
          <a:p>
            <a:r>
              <a:rPr lang="en-GB" dirty="0" smtClean="0"/>
              <a:t>Available from : http://en.wikipedia.org/wiki/Digital_divide [Accessed 20 April 2013]</a:t>
            </a:r>
          </a:p>
          <a:p>
            <a:r>
              <a:rPr lang="en-GB" dirty="0" smtClean="0"/>
              <a:t>[2] NORRIS,  PIPPA, 2003, </a:t>
            </a:r>
            <a:r>
              <a:rPr lang="en-GB" i="1" dirty="0" smtClean="0"/>
              <a:t>“Digital Divide: Civic engagement, information poverty, and the Internet worldwide”</a:t>
            </a:r>
            <a:r>
              <a:rPr lang="en-GB" dirty="0" smtClean="0"/>
              <a:t>, 1-3</a:t>
            </a:r>
          </a:p>
          <a:p>
            <a:r>
              <a:rPr lang="en-GB" dirty="0" smtClean="0"/>
              <a:t>[3] Chinn, </a:t>
            </a:r>
            <a:r>
              <a:rPr lang="en-GB" dirty="0" err="1" smtClean="0"/>
              <a:t>Menzie</a:t>
            </a:r>
            <a:r>
              <a:rPr lang="en-GB" dirty="0" smtClean="0"/>
              <a:t> D. , </a:t>
            </a:r>
            <a:r>
              <a:rPr lang="en-GB" dirty="0" err="1" smtClean="0"/>
              <a:t>Fairlie</a:t>
            </a:r>
            <a:r>
              <a:rPr lang="en-GB" dirty="0" smtClean="0"/>
              <a:t> Robert W. (2004)  </a:t>
            </a:r>
            <a:r>
              <a:rPr lang="en-GB" i="1" dirty="0" smtClean="0"/>
              <a:t>The Determinants of the Global Digital Divide : A cross country analysis of computer and internet penetration</a:t>
            </a:r>
            <a:r>
              <a:rPr lang="en-GB" dirty="0" smtClean="0"/>
              <a:t>. </a:t>
            </a:r>
            <a:r>
              <a:rPr lang="en-GB" dirty="0" err="1" smtClean="0"/>
              <a:t>Center</a:t>
            </a:r>
            <a:r>
              <a:rPr lang="en-GB" dirty="0" smtClean="0"/>
              <a:t> Discussion Paper. Yale University.</a:t>
            </a:r>
          </a:p>
          <a:p>
            <a:r>
              <a:rPr lang="en-GB" dirty="0" smtClean="0"/>
              <a:t>Available from : http://www.econ.yale.edu/growth_pdf/cdp881.pdf [Accessed on 20 Apr 2013]</a:t>
            </a:r>
          </a:p>
          <a:p>
            <a:r>
              <a:rPr lang="en-GB" dirty="0" smtClean="0"/>
              <a:t>[4] OFCOM (2012). Research report.</a:t>
            </a:r>
          </a:p>
          <a:p>
            <a:r>
              <a:rPr lang="en-GB" dirty="0" err="1" smtClean="0"/>
              <a:t>Availble</a:t>
            </a:r>
            <a:r>
              <a:rPr lang="en-GB" dirty="0" smtClean="0"/>
              <a:t> from : http://stakeholders.ofcom.org.uk/binaries/research/consumer-experience/tce-12/1_intro_summary.pdf [Accessed 20 Apr 2013]</a:t>
            </a:r>
          </a:p>
          <a:p>
            <a:r>
              <a:rPr lang="en-GB" dirty="0" smtClean="0"/>
              <a:t>[5] KRAEMER, K. L. , 2011 , One Laptop Per Child (OLPC): A Novel Computerization Movement? , </a:t>
            </a:r>
            <a:r>
              <a:rPr lang="en-GB" i="1" dirty="0" smtClean="0"/>
              <a:t>Proceedings of the 44th Hawaii International Conference on System Sciences</a:t>
            </a:r>
            <a:r>
              <a:rPr lang="en-GB" dirty="0" smtClean="0"/>
              <a:t>, 11, 1530-1605</a:t>
            </a:r>
          </a:p>
          <a:p>
            <a:endParaRPr lang="en-GB" dirty="0" smtClean="0"/>
          </a:p>
          <a:p>
            <a:endParaRPr lang="en-GB"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Bibliography</a:t>
            </a:r>
          </a:p>
        </p:txBody>
      </p:sp>
      <p:sp>
        <p:nvSpPr>
          <p:cNvPr id="4" name="TextBox 3"/>
          <p:cNvSpPr txBox="1"/>
          <p:nvPr/>
        </p:nvSpPr>
        <p:spPr>
          <a:xfrm>
            <a:off x="251520" y="1556792"/>
            <a:ext cx="8640960" cy="5078314"/>
          </a:xfrm>
          <a:prstGeom prst="rect">
            <a:avLst/>
          </a:prstGeom>
          <a:noFill/>
        </p:spPr>
        <p:txBody>
          <a:bodyPr wrap="square" rtlCol="0">
            <a:spAutoFit/>
          </a:bodyPr>
          <a:lstStyle/>
          <a:p>
            <a:pPr>
              <a:buFont typeface="Arial"/>
              <a:buChar char="•"/>
            </a:pPr>
            <a:r>
              <a:rPr lang="en-GB" dirty="0" smtClean="0"/>
              <a:t>Get online @ Home - http://www.getonlineathome.org</a:t>
            </a:r>
            <a:r>
              <a:rPr lang="en-GB" dirty="0" smtClean="0"/>
              <a:t>/</a:t>
            </a:r>
          </a:p>
          <a:p>
            <a:pPr>
              <a:buFont typeface="Arial"/>
              <a:buChar char="•"/>
            </a:pPr>
            <a:endParaRPr lang="en-GB" dirty="0" smtClean="0"/>
          </a:p>
          <a:p>
            <a:pPr>
              <a:buFont typeface="Arial"/>
              <a:buChar char="•"/>
            </a:pPr>
            <a:r>
              <a:rPr lang="en-GB" dirty="0" smtClean="0"/>
              <a:t>Stimulating private sector investment to achieve a transformation in broadband in the UK by 2015 - https://www.gov.uk/government/policies/transforming-uk-</a:t>
            </a:r>
            <a:r>
              <a:rPr lang="en-GB" dirty="0" smtClean="0"/>
              <a:t>broadband</a:t>
            </a:r>
          </a:p>
          <a:p>
            <a:pPr>
              <a:buFont typeface="Arial"/>
              <a:buChar char="•"/>
            </a:pPr>
            <a:endParaRPr lang="en-GB" dirty="0" smtClean="0"/>
          </a:p>
          <a:p>
            <a:pPr>
              <a:buFont typeface="Arial"/>
              <a:buChar char="•"/>
            </a:pPr>
            <a:r>
              <a:rPr lang="en-GB" dirty="0" smtClean="0"/>
              <a:t>The villagers digging for victory - http://www.telegraph.co.uk/technology/broadband/9226314/The-villagers-digging-for-</a:t>
            </a:r>
            <a:r>
              <a:rPr lang="en-GB" dirty="0" smtClean="0"/>
              <a:t>victory.html</a:t>
            </a:r>
          </a:p>
          <a:p>
            <a:pPr>
              <a:buFont typeface="Arial"/>
              <a:buChar char="•"/>
            </a:pPr>
            <a:endParaRPr lang="en-GB" dirty="0" smtClean="0"/>
          </a:p>
          <a:p>
            <a:pPr>
              <a:buFont typeface="Arial"/>
              <a:buChar char="•"/>
            </a:pPr>
            <a:r>
              <a:rPr lang="en-GB" dirty="0" smtClean="0"/>
              <a:t>Fast fibre: A community shows the way - http://www.bbc.co.uk/news/technology-</a:t>
            </a:r>
            <a:r>
              <a:rPr lang="en-GB" dirty="0" smtClean="0"/>
              <a:t>21442348</a:t>
            </a:r>
          </a:p>
          <a:p>
            <a:pPr>
              <a:buFont typeface="Arial"/>
              <a:buChar char="•"/>
            </a:pPr>
            <a:endParaRPr lang="en-GB" dirty="0" smtClean="0"/>
          </a:p>
          <a:p>
            <a:pPr>
              <a:buFont typeface="Arial"/>
              <a:buChar char="•"/>
            </a:pPr>
            <a:r>
              <a:rPr lang="en-GB" dirty="0" smtClean="0"/>
              <a:t>An introduction to Assisted Digital - http://digital.cabinetoffice.gov.uk/2011/07/28/an-introduction-to-assisted-digital</a:t>
            </a:r>
            <a:r>
              <a:rPr lang="en-GB" dirty="0" smtClean="0"/>
              <a:t>/</a:t>
            </a:r>
          </a:p>
          <a:p>
            <a:pPr>
              <a:buFont typeface="Arial"/>
              <a:buChar char="•"/>
            </a:pPr>
            <a:endParaRPr lang="en-GB" dirty="0" smtClean="0"/>
          </a:p>
          <a:p>
            <a:pPr>
              <a:buFont typeface="Arial"/>
              <a:buChar char="•"/>
            </a:pPr>
            <a:r>
              <a:rPr lang="en-GB" dirty="0" smtClean="0"/>
              <a:t>A third of poorest pupils 'without internet at home' - http://www.bbc.co.uk/news/education-</a:t>
            </a:r>
            <a:r>
              <a:rPr lang="en-GB" dirty="0" smtClean="0"/>
              <a:t>20899109</a:t>
            </a:r>
          </a:p>
          <a:p>
            <a:pPr>
              <a:buFont typeface="Arial"/>
              <a:buChar char="•"/>
            </a:pPr>
            <a:endParaRPr lang="en-GB"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Bibliography</a:t>
            </a:r>
            <a:endParaRPr lang="en-GB" dirty="0">
              <a:solidFill>
                <a:schemeClr val="tx2">
                  <a:lumMod val="60000"/>
                  <a:lumOff val="40000"/>
                </a:schemeClr>
              </a:solidFill>
            </a:endParaRPr>
          </a:p>
        </p:txBody>
      </p:sp>
      <p:sp>
        <p:nvSpPr>
          <p:cNvPr id="4" name="TextBox 3"/>
          <p:cNvSpPr txBox="1"/>
          <p:nvPr/>
        </p:nvSpPr>
        <p:spPr>
          <a:xfrm>
            <a:off x="251520" y="1556792"/>
            <a:ext cx="8640960" cy="3970318"/>
          </a:xfrm>
          <a:prstGeom prst="rect">
            <a:avLst/>
          </a:prstGeom>
          <a:noFill/>
        </p:spPr>
        <p:txBody>
          <a:bodyPr wrap="square" rtlCol="0">
            <a:spAutoFit/>
          </a:bodyPr>
          <a:lstStyle/>
          <a:p>
            <a:pPr>
              <a:buFont typeface="Arial"/>
              <a:buChar char="•"/>
            </a:pPr>
            <a:r>
              <a:rPr lang="en-GB" dirty="0" smtClean="0"/>
              <a:t>UK Online Centres - http://www.ukonlinecentres.com</a:t>
            </a:r>
            <a:r>
              <a:rPr lang="en-GB" dirty="0" smtClean="0"/>
              <a:t>/</a:t>
            </a:r>
          </a:p>
          <a:p>
            <a:pPr>
              <a:buFont typeface="Arial"/>
              <a:buChar char="•"/>
            </a:pPr>
            <a:endParaRPr lang="en-GB" dirty="0" smtClean="0"/>
          </a:p>
          <a:p>
            <a:pPr>
              <a:buFont typeface="Arial"/>
              <a:buChar char="•"/>
            </a:pPr>
            <a:r>
              <a:rPr lang="en-GB" dirty="0" smtClean="0"/>
              <a:t>Go ON UK - http://www.go-on.co.uk</a:t>
            </a:r>
            <a:r>
              <a:rPr lang="en-GB" dirty="0" smtClean="0"/>
              <a:t>/</a:t>
            </a:r>
          </a:p>
          <a:p>
            <a:pPr>
              <a:buFont typeface="Arial"/>
              <a:buChar char="•"/>
            </a:pPr>
            <a:endParaRPr lang="en-GB" dirty="0" smtClean="0"/>
          </a:p>
          <a:p>
            <a:pPr>
              <a:buFont typeface="Arial"/>
              <a:buChar char="•"/>
            </a:pPr>
            <a:r>
              <a:rPr lang="en-GB" dirty="0" smtClean="0"/>
              <a:t>Statistical bulletin: Internet Access - Households and Individuals, 2012 - http://www.ons.gov.uk/ons/rel/rdit2/internet-access---households-and-individuals/2012/stb-internet-access--households-and-individuals--2012.html</a:t>
            </a:r>
          </a:p>
          <a:p>
            <a:endParaRPr lang="en-GB" dirty="0" smtClean="0"/>
          </a:p>
          <a:p>
            <a:pPr>
              <a:buFont typeface="Arial"/>
              <a:buChar char="•"/>
            </a:pPr>
            <a:r>
              <a:rPr lang="en-GB" dirty="0" smtClean="0"/>
              <a:t>Laptop </a:t>
            </a:r>
            <a:r>
              <a:rPr lang="en-GB" dirty="0" smtClean="0"/>
              <a:t>Per Child (OLPC): A Novel Computerization Movement? - http://ieeexplore.ieee.org/xpl/articleDetails.jsp?tp=&amp;arnumber=5718728&amp;contentType=Conference+</a:t>
            </a:r>
            <a:r>
              <a:rPr lang="en-GB" dirty="0" smtClean="0"/>
              <a:t>Publications</a:t>
            </a:r>
          </a:p>
          <a:p>
            <a:pPr>
              <a:buFont typeface="Arial"/>
              <a:buChar char="•"/>
            </a:pPr>
            <a:endParaRPr lang="en-GB" dirty="0" smtClean="0"/>
          </a:p>
          <a:p>
            <a:pPr>
              <a:buFont typeface="Arial"/>
              <a:buChar char="•"/>
            </a:pPr>
            <a:r>
              <a:rPr lang="en-GB" dirty="0" smtClean="0"/>
              <a:t>Digital Divide in the UK? - http://www.21stcenturychallenges.org/challenges/digital-divide/ </a:t>
            </a:r>
            <a:endParaRPr lang="en-GB"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Outline</a:t>
            </a:r>
            <a:endParaRPr lang="en-GB"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GB" dirty="0" smtClean="0"/>
              <a:t>What is the “Digital Divide”?</a:t>
            </a:r>
          </a:p>
          <a:p>
            <a:r>
              <a:rPr lang="en-GB" dirty="0" smtClean="0"/>
              <a:t>Causes</a:t>
            </a:r>
          </a:p>
          <a:p>
            <a:r>
              <a:rPr lang="en-GB" dirty="0" smtClean="0"/>
              <a:t>Modern Britain</a:t>
            </a:r>
          </a:p>
          <a:p>
            <a:r>
              <a:rPr lang="en-GB" dirty="0" smtClean="0"/>
              <a:t>Less Economically Developed Countries</a:t>
            </a:r>
          </a:p>
          <a:p>
            <a:r>
              <a:rPr lang="en-GB" dirty="0" smtClean="0"/>
              <a:t>Tackling the issue</a:t>
            </a:r>
          </a:p>
          <a:p>
            <a:r>
              <a:rPr lang="en-GB" dirty="0" smtClean="0"/>
              <a:t>Implications</a:t>
            </a:r>
          </a:p>
          <a:p>
            <a:r>
              <a:rPr lang="en-GB" dirty="0" smtClean="0"/>
              <a:t>Conclusion</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What is the “Digital Divide”?</a:t>
            </a:r>
            <a:endParaRPr lang="en-GB" dirty="0">
              <a:solidFill>
                <a:schemeClr val="tx2">
                  <a:lumMod val="60000"/>
                  <a:lumOff val="40000"/>
                </a:schemeClr>
              </a:solidFill>
            </a:endParaRPr>
          </a:p>
        </p:txBody>
      </p:sp>
      <p:sp>
        <p:nvSpPr>
          <p:cNvPr id="3" name="Content Placeholder 2"/>
          <p:cNvSpPr>
            <a:spLocks noGrp="1"/>
          </p:cNvSpPr>
          <p:nvPr>
            <p:ph idx="1"/>
          </p:nvPr>
        </p:nvSpPr>
        <p:spPr>
          <a:xfrm>
            <a:off x="457200" y="2320280"/>
            <a:ext cx="8229600" cy="2332856"/>
          </a:xfrm>
        </p:spPr>
        <p:txBody>
          <a:bodyPr>
            <a:normAutofit/>
          </a:bodyPr>
          <a:lstStyle/>
          <a:p>
            <a:pPr>
              <a:buNone/>
            </a:pPr>
            <a:r>
              <a:rPr lang="en-GB" sz="2000" dirty="0" smtClean="0"/>
              <a:t>Is defined as,</a:t>
            </a:r>
            <a:r>
              <a:rPr lang="en-GB" sz="2000" baseline="30000" dirty="0" smtClean="0"/>
              <a:t>1</a:t>
            </a:r>
          </a:p>
          <a:p>
            <a:pPr>
              <a:buNone/>
            </a:pPr>
            <a:r>
              <a:rPr lang="en-GB" sz="2000" dirty="0"/>
              <a:t>	</a:t>
            </a:r>
            <a:r>
              <a:rPr lang="en-GB" sz="2000" i="1" dirty="0" smtClean="0"/>
              <a:t>“an economic inequality between groups, broadly construed, in terms of access to, use of, or knowledge of information and communication technologies “</a:t>
            </a:r>
            <a:endParaRPr lang="en-GB" sz="20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Causes</a:t>
            </a:r>
            <a:endParaRPr lang="en-GB" dirty="0">
              <a:solidFill>
                <a:schemeClr val="tx2">
                  <a:lumMod val="60000"/>
                  <a:lumOff val="40000"/>
                </a:schemeClr>
              </a:solidFill>
            </a:endParaRPr>
          </a:p>
        </p:txBody>
      </p:sp>
      <p:sp>
        <p:nvSpPr>
          <p:cNvPr id="3" name="Content Placeholder 2"/>
          <p:cNvSpPr>
            <a:spLocks noGrp="1"/>
          </p:cNvSpPr>
          <p:nvPr>
            <p:ph idx="1"/>
          </p:nvPr>
        </p:nvSpPr>
        <p:spPr/>
        <p:txBody>
          <a:bodyPr anchor="ctr">
            <a:normAutofit/>
          </a:bodyPr>
          <a:lstStyle/>
          <a:p>
            <a:pPr marL="0" indent="0" algn="ctr">
              <a:buNone/>
            </a:pPr>
            <a:r>
              <a:rPr lang="en-GB" dirty="0" smtClean="0"/>
              <a:t>Whilst the causes to the digital divide have been attributed to several specific </a:t>
            </a:r>
            <a:r>
              <a:rPr lang="en-GB" dirty="0" smtClean="0">
                <a:solidFill>
                  <a:schemeClr val="accent6">
                    <a:lumMod val="75000"/>
                  </a:schemeClr>
                </a:solidFill>
              </a:rPr>
              <a:t>socio-economic factors</a:t>
            </a:r>
            <a:r>
              <a:rPr lang="en-GB" dirty="0" smtClean="0"/>
              <a:t>, broadly speaking, there are 3 main requirements, which the lack of, would create a divide.</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60000"/>
                    <a:lumOff val="40000"/>
                  </a:schemeClr>
                </a:solidFill>
              </a:rPr>
              <a:t>Access</a:t>
            </a:r>
          </a:p>
        </p:txBody>
      </p:sp>
      <p:pic>
        <p:nvPicPr>
          <p:cNvPr id="18434" name="Picture 2" descr="http://www.brucesallan.com/wp-content/uploads/2013/03/No-Internet.jpg"/>
          <p:cNvPicPr>
            <a:picLocks noChangeAspect="1" noChangeArrowheads="1"/>
          </p:cNvPicPr>
          <p:nvPr/>
        </p:nvPicPr>
        <p:blipFill>
          <a:blip r:embed="rId3" cstate="print"/>
          <a:srcRect/>
          <a:stretch>
            <a:fillRect/>
          </a:stretch>
        </p:blipFill>
        <p:spPr bwMode="auto">
          <a:xfrm>
            <a:off x="971600" y="1916832"/>
            <a:ext cx="4446785" cy="3384376"/>
          </a:xfrm>
          <a:prstGeom prst="rect">
            <a:avLst/>
          </a:prstGeom>
          <a:noFill/>
        </p:spPr>
      </p:pic>
      <p:pic>
        <p:nvPicPr>
          <p:cNvPr id="18436" name="Picture 4" descr="The Five Stages of Internet Denial comic"/>
          <p:cNvPicPr>
            <a:picLocks noChangeAspect="1" noChangeArrowheads="1"/>
          </p:cNvPicPr>
          <p:nvPr/>
        </p:nvPicPr>
        <p:blipFill>
          <a:blip r:embed="rId4" cstate="print"/>
          <a:srcRect/>
          <a:stretch>
            <a:fillRect/>
          </a:stretch>
        </p:blipFill>
        <p:spPr bwMode="auto">
          <a:xfrm>
            <a:off x="5508104" y="1772816"/>
            <a:ext cx="2497777" cy="367240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Knowledge</a:t>
            </a:r>
            <a:endParaRPr lang="en-GB" dirty="0">
              <a:solidFill>
                <a:schemeClr val="tx2">
                  <a:lumMod val="60000"/>
                  <a:lumOff val="40000"/>
                </a:schemeClr>
              </a:solidFill>
            </a:endParaRPr>
          </a:p>
        </p:txBody>
      </p:sp>
      <p:pic>
        <p:nvPicPr>
          <p:cNvPr id="21506" name="Picture 2" descr="http://d1mpb3f4gq7nrb.cloudfront.net/img/toons/cartoon6507.png"/>
          <p:cNvPicPr>
            <a:picLocks noChangeAspect="1" noChangeArrowheads="1"/>
          </p:cNvPicPr>
          <p:nvPr/>
        </p:nvPicPr>
        <p:blipFill>
          <a:blip r:embed="rId3" cstate="print"/>
          <a:srcRect/>
          <a:stretch>
            <a:fillRect/>
          </a:stretch>
        </p:blipFill>
        <p:spPr bwMode="auto">
          <a:xfrm>
            <a:off x="1691680" y="1412776"/>
            <a:ext cx="5904656" cy="442849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Applicability</a:t>
            </a:r>
            <a:endParaRPr lang="en-GB" dirty="0">
              <a:solidFill>
                <a:schemeClr val="tx2">
                  <a:lumMod val="60000"/>
                  <a:lumOff val="40000"/>
                </a:schemeClr>
              </a:solidFill>
            </a:endParaRPr>
          </a:p>
        </p:txBody>
      </p:sp>
      <p:pic>
        <p:nvPicPr>
          <p:cNvPr id="41986" name="Picture 2" descr="http://tuftscms.files.wordpress.com/2013/01/frank-cotham-do-i-need-to-remind-you-that-i-have-a-huge-internet-following-new-yorker-cartoon.jpg"/>
          <p:cNvPicPr>
            <a:picLocks noChangeAspect="1" noChangeArrowheads="1"/>
          </p:cNvPicPr>
          <p:nvPr/>
        </p:nvPicPr>
        <p:blipFill>
          <a:blip r:embed="rId3" cstate="print"/>
          <a:srcRect/>
          <a:stretch>
            <a:fillRect/>
          </a:stretch>
        </p:blipFill>
        <p:spPr bwMode="auto">
          <a:xfrm>
            <a:off x="1475656" y="1412776"/>
            <a:ext cx="6192688" cy="464778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60000"/>
                    <a:lumOff val="40000"/>
                  </a:schemeClr>
                </a:solidFill>
              </a:rPr>
              <a:t>Causes</a:t>
            </a:r>
            <a:endParaRPr lang="en-GB" dirty="0">
              <a:solidFill>
                <a:schemeClr val="tx2">
                  <a:lumMod val="60000"/>
                  <a:lumOff val="40000"/>
                </a:schemeClr>
              </a:solidFill>
            </a:endParaRPr>
          </a:p>
        </p:txBody>
      </p:sp>
      <p:sp>
        <p:nvSpPr>
          <p:cNvPr id="3" name="Content Placeholder 2"/>
          <p:cNvSpPr>
            <a:spLocks noGrp="1"/>
          </p:cNvSpPr>
          <p:nvPr>
            <p:ph idx="1"/>
          </p:nvPr>
        </p:nvSpPr>
        <p:spPr>
          <a:xfrm>
            <a:off x="457200" y="1981200"/>
            <a:ext cx="8229600" cy="2520280"/>
          </a:xfrm>
        </p:spPr>
        <p:txBody>
          <a:bodyPr anchor="ctr"/>
          <a:lstStyle/>
          <a:p>
            <a:r>
              <a:rPr lang="en-GB" dirty="0" smtClean="0"/>
              <a:t>Per-capita-income</a:t>
            </a:r>
            <a:r>
              <a:rPr lang="en-GB" baseline="30000" dirty="0" smtClean="0"/>
              <a:t>3</a:t>
            </a:r>
          </a:p>
          <a:p>
            <a:r>
              <a:rPr lang="en-GB" dirty="0" smtClean="0"/>
              <a:t>Telecommunication access</a:t>
            </a:r>
          </a:p>
          <a:p>
            <a:r>
              <a:rPr lang="en-GB" dirty="0" smtClean="0"/>
              <a:t>Education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379</TotalTime>
  <Words>3002</Words>
  <Application>Microsoft Office PowerPoint</Application>
  <PresentationFormat>On-screen Show (4:3)</PresentationFormat>
  <Paragraphs>324</Paragraphs>
  <Slides>23</Slides>
  <Notes>22</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Digital Divide</vt:lpstr>
      <vt:lpstr>Slide 2</vt:lpstr>
      <vt:lpstr>Outline</vt:lpstr>
      <vt:lpstr>What is the “Digital Divide”?</vt:lpstr>
      <vt:lpstr>Causes</vt:lpstr>
      <vt:lpstr>Access</vt:lpstr>
      <vt:lpstr>Knowledge</vt:lpstr>
      <vt:lpstr>Applicability</vt:lpstr>
      <vt:lpstr>Causes</vt:lpstr>
      <vt:lpstr>Digital Divide in Britain</vt:lpstr>
      <vt:lpstr>Digital Divide in Britain</vt:lpstr>
      <vt:lpstr>Digital Divide in LEDCs</vt:lpstr>
      <vt:lpstr>A comparison of the problems</vt:lpstr>
      <vt:lpstr>What steps are being taken to address the digital divide?</vt:lpstr>
      <vt:lpstr>Modern Britain</vt:lpstr>
      <vt:lpstr>Slide 16</vt:lpstr>
      <vt:lpstr>Equipment costs &amp; infrastructure</vt:lpstr>
      <vt:lpstr>Less developed regions</vt:lpstr>
      <vt:lpstr>Implications </vt:lpstr>
      <vt:lpstr>Conclusion</vt:lpstr>
      <vt:lpstr>References</vt:lpstr>
      <vt:lpstr>Bibliography</vt:lpstr>
      <vt:lpstr>Bibliography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Divide</dc:title>
  <dc:creator>Lohith B</dc:creator>
  <cp:lastModifiedBy>Thomas Kemp</cp:lastModifiedBy>
  <cp:revision>34</cp:revision>
  <dcterms:created xsi:type="dcterms:W3CDTF">2013-04-22T06:52:59Z</dcterms:created>
  <dcterms:modified xsi:type="dcterms:W3CDTF">2013-04-22T06:57:18Z</dcterms:modified>
</cp:coreProperties>
</file>