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>
        <p:scale>
          <a:sx n="70" d="100"/>
          <a:sy n="70" d="100"/>
        </p:scale>
        <p:origin x="-624" y="-4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30" y="1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3B64E88-0894-47AD-BEE4-5B3FA372E163}" type="slidenum">
              <a:t>‹#›</a:t>
            </a:fld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830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13151F5-A7A1-463F-97AB-E24516E270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0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/>
              <a:t>There are many core elements of game design that apply very well when designing a curriculum, when playing a well designed game, it will teach you the core game mechanics in order to complete sections of the game. Translating these teachings methods into a course can help make it more enjoyable and memorable.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Although video games have been prevalent for more than 30 years, their use in the classroom has been fairly limited until recently, this was mainly due to a lack of understanding in how to apply games in a learning environment. Much research has been done into the applications of games as learning aides.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41D25-902E-4189-9294-7FCDD54B29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51DEAC-4A2A-402F-90E0-00513D6266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79F6D2-6F7D-4C36-98F3-AE44356525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1F0783-DCDA-4899-B6CB-B559C57436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F53C2E-F7CB-468C-A20E-F4627048C7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3911A-BC8D-4860-B8D4-3CEF466783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873B81-8D83-498E-BD17-828FD8B1DF2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D42D2D-896B-4882-8664-0CF8F6D4C1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26F09-CE1D-4767-9642-8239233CB7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87D046-3AC5-4035-8EEA-8D249BF9DE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4A575B-54EE-401F-A3C1-9B43175838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  <a:effectLst>
            <a:outerShdw dist="10182" dir="2700000" algn="tl">
              <a:srgbClr val="FFFFFF"/>
            </a:outerShdw>
          </a:effectLst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09E79D9-AA1F-4B97-8008-1AC881F1A20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solidFill>
            <a:srgbClr val="000000"/>
          </a:solidFill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oktopost.com/&#8220;gamify&#8221;-your-social-media-marketing-campaign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amification.co/2013/03/08/gamifying-the-classroom-with-world-of-classcraft/" TargetMode="External"/><Relationship Id="rId5" Type="http://schemas.openxmlformats.org/officeDocument/2006/relationships/hyperlink" Target="http://gamesineducation.org/" TargetMode="External"/><Relationship Id="rId4" Type="http://schemas.openxmlformats.org/officeDocument/2006/relationships/hyperlink" Target="http://minecraftedu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err="1">
                <a:latin typeface="Lao UI" pitchFamily="34" charset="0"/>
                <a:cs typeface="Lao UI" pitchFamily="34" charset="0"/>
              </a:rPr>
              <a:t>Gamification</a:t>
            </a:r>
            <a:endParaRPr lang="en-GB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768475"/>
            <a:ext cx="8870950" cy="43846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Group N</a:t>
            </a:r>
          </a:p>
          <a:p>
            <a:pPr marL="0" lvl="0" indent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Peter Fox, Tom Williams, </a:t>
            </a:r>
            <a:r>
              <a:rPr lang="en-GB" dirty="0" err="1">
                <a:latin typeface="Lao UI" pitchFamily="34" charset="0"/>
                <a:cs typeface="Lao UI" pitchFamily="34" charset="0"/>
              </a:rPr>
              <a:t>Plamen</a:t>
            </a:r>
            <a:r>
              <a:rPr lang="en-GB" dirty="0">
                <a:latin typeface="Lao UI" pitchFamily="34" charset="0"/>
                <a:cs typeface="Lao UI" pitchFamily="34" charset="0"/>
              </a:rPr>
              <a:t> </a:t>
            </a:r>
            <a:r>
              <a:rPr lang="en-GB" dirty="0" err="1">
                <a:latin typeface="Lao UI" pitchFamily="34" charset="0"/>
                <a:cs typeface="Lao UI" pitchFamily="34" charset="0"/>
              </a:rPr>
              <a:t>Mangov</a:t>
            </a:r>
            <a:r>
              <a:rPr lang="en-GB" dirty="0">
                <a:latin typeface="Lao UI" pitchFamily="34" charset="0"/>
                <a:cs typeface="Lao UI" pitchFamily="34" charset="0"/>
              </a:rPr>
              <a:t>, Matthew </a:t>
            </a:r>
            <a:r>
              <a:rPr lang="en-GB" dirty="0" err="1" smtClean="0">
                <a:latin typeface="Lao UI" pitchFamily="34" charset="0"/>
                <a:cs typeface="Lao UI" pitchFamily="34" charset="0"/>
              </a:rPr>
              <a:t>Hammick</a:t>
            </a:r>
            <a:endParaRPr lang="en-GB" dirty="0" smtClean="0">
              <a:latin typeface="Lao UI" pitchFamily="34" charset="0"/>
              <a:cs typeface="Lao UI" pitchFamily="34" charset="0"/>
            </a:endParaRPr>
          </a:p>
          <a:p>
            <a:pPr marL="0" lvl="0" indent="0" algn="ctr">
              <a:buNone/>
            </a:pPr>
            <a:endParaRPr lang="en-GB" dirty="0" smtClean="0">
              <a:latin typeface="Lao UI" pitchFamily="34" charset="0"/>
              <a:cs typeface="Lao UI" pitchFamily="34" charset="0"/>
            </a:endParaRPr>
          </a:p>
          <a:p>
            <a:pPr marL="0" lvl="0" indent="0" algn="ctr">
              <a:buNone/>
            </a:pPr>
            <a:r>
              <a:rPr lang="en-GB" dirty="0" smtClean="0">
                <a:latin typeface="Lao UI" pitchFamily="34" charset="0"/>
                <a:cs typeface="Lao UI" pitchFamily="34" charset="0"/>
              </a:rPr>
              <a:t>Tutor: </a:t>
            </a:r>
            <a:r>
              <a:rPr lang="en-GB" dirty="0" err="1" smtClean="0">
                <a:latin typeface="Lao UI" pitchFamily="34" charset="0"/>
                <a:cs typeface="Lao UI" pitchFamily="34" charset="0"/>
              </a:rPr>
              <a:t>Gennaro</a:t>
            </a:r>
            <a:r>
              <a:rPr lang="en-GB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GB" dirty="0" err="1" smtClean="0">
                <a:latin typeface="Lao UI" pitchFamily="34" charset="0"/>
                <a:cs typeface="Lao UI" pitchFamily="34" charset="0"/>
              </a:rPr>
              <a:t>Parlato</a:t>
            </a:r>
            <a:endParaRPr lang="en-GB" dirty="0">
              <a:latin typeface="Lao UI" pitchFamily="34" charset="0"/>
              <a:cs typeface="Lao UI" pitchFamily="34" charset="0"/>
            </a:endParaRPr>
          </a:p>
          <a:p>
            <a:pPr marL="0" lvl="0" indent="0" algn="ctr">
              <a:buNone/>
            </a:pPr>
            <a:endParaRPr lang="en-GB" dirty="0">
              <a:latin typeface="Lao UI" pitchFamily="34" charset="0"/>
              <a:cs typeface="Lao UI" pitchFamily="34" charset="0"/>
            </a:endParaRPr>
          </a:p>
          <a:p>
            <a:pPr marL="0" lvl="0" indent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Topic 14:</a:t>
            </a:r>
          </a:p>
          <a:p>
            <a:pPr marL="0" lvl="0" indent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Gaming as a driver for application online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40400">
            <a:off x="6835083" y="649397"/>
            <a:ext cx="2955240" cy="186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Social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Social </a:t>
            </a:r>
            <a:r>
              <a:rPr lang="en-GB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networks </a:t>
            </a:r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are a great </a:t>
            </a:r>
            <a:r>
              <a:rPr lang="en-GB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way of </a:t>
            </a:r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supporting </a:t>
            </a:r>
            <a:r>
              <a:rPr lang="en-GB" dirty="0" err="1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gamified</a:t>
            </a:r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 apps</a:t>
            </a:r>
          </a:p>
          <a:p>
            <a:pPr lvl="0"/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Users of the network share a lot of things with each other, especially something they find fun and enjoyable</a:t>
            </a:r>
          </a:p>
          <a:p>
            <a:pPr lvl="0"/>
            <a:r>
              <a:rPr lang="en-GB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This means users are likely to encourage friends to use the app and increasing its usage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12000" y="5616000"/>
            <a:ext cx="216756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Motivation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Autonomy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Mastery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Purpose</a:t>
            </a:r>
          </a:p>
          <a:p>
            <a:pPr lvl="0"/>
            <a:endParaRPr lang="en-GB" dirty="0">
              <a:latin typeface="Lao UI" pitchFamily="34" charset="0"/>
              <a:cs typeface="Lao UI" pitchFamily="34" charset="0"/>
            </a:endParaRP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These characteristics are inherently present in games</a:t>
            </a:r>
          </a:p>
          <a:p>
            <a:pPr lvl="0"/>
            <a:endParaRPr lang="en-GB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0091"/>
          <a:stretch>
            <a:fillRect/>
          </a:stretch>
        </p:blipFill>
        <p:spPr>
          <a:xfrm>
            <a:off x="7128000" y="719640"/>
            <a:ext cx="2666520" cy="25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Summary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dirty="0" err="1">
                <a:latin typeface="Lao UI" pitchFamily="34" charset="0"/>
                <a:cs typeface="Lao UI" pitchFamily="34" charset="0"/>
              </a:rPr>
              <a:t>Gamification</a:t>
            </a:r>
            <a:r>
              <a:rPr lang="en-GB" dirty="0">
                <a:latin typeface="Lao UI" pitchFamily="34" charset="0"/>
                <a:cs typeface="Lao UI" pitchFamily="34" charset="0"/>
              </a:rPr>
              <a:t> is used in many settings, a lot of time the users don't even realise it.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It's use is on the rise, expected by 2015, top 2000 public companies will use </a:t>
            </a:r>
            <a:r>
              <a:rPr lang="en-GB" dirty="0" err="1">
                <a:latin typeface="Lao UI" pitchFamily="34" charset="0"/>
                <a:cs typeface="Lao UI" pitchFamily="34" charset="0"/>
              </a:rPr>
              <a:t>gamification</a:t>
            </a:r>
            <a:endParaRPr lang="en-GB" dirty="0">
              <a:latin typeface="Lao UI" pitchFamily="34" charset="0"/>
              <a:cs typeface="Lao UI" pitchFamily="34" charset="0"/>
            </a:endParaRPr>
          </a:p>
          <a:p>
            <a:pPr lvl="0"/>
            <a:endParaRPr lang="en-GB" dirty="0">
              <a:latin typeface="Lao UI" pitchFamily="34" charset="0"/>
              <a:cs typeface="Lao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References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04988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http://www.yukaichou.com/gamification-examples/top-10-gamification-examples-human-race/</a:t>
            </a: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http://blog.badgeville.com/2012/11/21/when-gamification-is-good-for-social-business/</a:t>
            </a: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http://www.informationweek.com/thebrainyard/news/social_networking_private_platforms/232901543</a:t>
            </a:r>
          </a:p>
          <a:p>
            <a:pPr lvl="0"/>
            <a:r>
              <a:rPr lang="en-GB" sz="1300" dirty="0" err="1">
                <a:latin typeface="Lao UI" pitchFamily="34" charset="0"/>
                <a:cs typeface="Lao UI" pitchFamily="34" charset="0"/>
              </a:rPr>
              <a:t>Vassileva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,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Julita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. "Motivating participation in social computing applications: a user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modeling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perspective." User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Modeling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and User-Adapted Interaction 22.1-2 (2012): 177-201.</a:t>
            </a: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http://blog.oktopost.com/%E2%80%9Cgamify%E2%80%9D-your-social-media-marketing-campaigns/</a:t>
            </a:r>
            <a:endParaRPr lang="en-GB" sz="1300" dirty="0">
              <a:latin typeface="Lao UI" pitchFamily="34" charset="0"/>
              <a:cs typeface="Lao UI" pitchFamily="34" charset="0"/>
              <a:hlinkClick r:id="rId3"/>
            </a:endParaRP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Squire, Kurt D. "Video games in education." Int. J.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Intell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. Games &amp; Simulation 2.1 (2003): 49-62.</a:t>
            </a: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Chandler, Curtis. "The Use of Game Dynamics to Enhance Curriculum and Instruction: What Teachers Can Learn from the Design of Video Games." Journal of Curriculum and Instruction 6.2 (2013): 60-75.</a:t>
            </a:r>
          </a:p>
          <a:p>
            <a:pPr lvl="0"/>
            <a:r>
              <a:rPr lang="en-GB" sz="1300" dirty="0" err="1">
                <a:latin typeface="Lao UI" pitchFamily="34" charset="0"/>
                <a:cs typeface="Lao UI" pitchFamily="34" charset="0"/>
              </a:rPr>
              <a:t>Mingfong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Jan and Kurt Squire. 2010. Learning argumentation through a role-playing game-based curriculum. In Proceedings of the 9th International Conference of the Learning Sciences - Volume 2 (ICLS '10), Kimberly Gomez,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Leilah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Lyons, and Joshua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Radinsky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(Eds.), Vol. 2. International Society of the Learning Sciences 247-248.</a:t>
            </a:r>
          </a:p>
          <a:p>
            <a:pPr lvl="0"/>
            <a:r>
              <a:rPr lang="en-GB" sz="1300" dirty="0" err="1">
                <a:latin typeface="Lao UI" pitchFamily="34" charset="0"/>
                <a:cs typeface="Lao UI" pitchFamily="34" charset="0"/>
              </a:rPr>
              <a:t>Akilli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, </a:t>
            </a:r>
            <a:r>
              <a:rPr lang="en-GB" sz="1300" dirty="0" err="1">
                <a:latin typeface="Lao UI" pitchFamily="34" charset="0"/>
                <a:cs typeface="Lao UI" pitchFamily="34" charset="0"/>
              </a:rPr>
              <a:t>Göknur</a:t>
            </a:r>
            <a:r>
              <a:rPr lang="en-GB" sz="1300" dirty="0">
                <a:latin typeface="Lao UI" pitchFamily="34" charset="0"/>
                <a:cs typeface="Lao UI" pitchFamily="34" charset="0"/>
              </a:rPr>
              <a:t> Kaplan. "Games and simulations: A new approach in education." Gaming and Simulations: Concepts, Methodologies, Tools and Applications (3 Volumes) 1 (2010): 150.</a:t>
            </a: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http://minecraftedu.com/</a:t>
            </a:r>
            <a:endParaRPr lang="en-GB" sz="1300" dirty="0">
              <a:latin typeface="Lao UI" pitchFamily="34" charset="0"/>
              <a:cs typeface="Lao UI" pitchFamily="34" charset="0"/>
              <a:hlinkClick r:id="rId4"/>
            </a:endParaRP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http://gamesineducation.org/</a:t>
            </a:r>
            <a:endParaRPr lang="en-GB" sz="1300" dirty="0">
              <a:latin typeface="Lao UI" pitchFamily="34" charset="0"/>
              <a:cs typeface="Lao UI" pitchFamily="34" charset="0"/>
              <a:hlinkClick r:id="rId5"/>
            </a:endParaRPr>
          </a:p>
          <a:p>
            <a:pPr lvl="0"/>
            <a:r>
              <a:rPr lang="en-GB" sz="1300" dirty="0">
                <a:latin typeface="Lao UI" pitchFamily="34" charset="0"/>
                <a:cs typeface="Lao UI" pitchFamily="34" charset="0"/>
              </a:rPr>
              <a:t>http://www.gamification.co/2013/03/08/gamifying-the-classroom-with-world-of-classcraft/</a:t>
            </a:r>
            <a:endParaRPr lang="en-GB" sz="1300" dirty="0">
              <a:latin typeface="Lao UI" pitchFamily="34" charset="0"/>
              <a:cs typeface="Lao UI" pitchFamily="34" charset="0"/>
              <a:hlinkClick r:id="rId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Presenters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6827" y="5364013"/>
            <a:ext cx="2808288" cy="3937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Peter Fox</a:t>
            </a:r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3600152" y="5363107"/>
            <a:ext cx="3168650" cy="392113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 algn="ctr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Thomas Williams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0958" y="2196568"/>
            <a:ext cx="8998708" cy="3166539"/>
            <a:chOff x="647823" y="2195660"/>
            <a:chExt cx="8998708" cy="3166539"/>
          </a:xfrm>
        </p:grpSpPr>
        <p:grpSp>
          <p:nvGrpSpPr>
            <p:cNvPr id="4" name="Group 3"/>
            <p:cNvGrpSpPr/>
            <p:nvPr/>
          </p:nvGrpSpPr>
          <p:grpSpPr>
            <a:xfrm>
              <a:off x="647823" y="2197799"/>
              <a:ext cx="6076802" cy="3164400"/>
              <a:chOff x="2001598" y="2197799"/>
              <a:chExt cx="6076802" cy="31644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2001598" y="2197799"/>
                <a:ext cx="2839189" cy="3164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5241600" y="2197800"/>
                <a:ext cx="2836800" cy="3164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225" y="2195660"/>
              <a:ext cx="2464306" cy="316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6768504" y="5363107"/>
            <a:ext cx="3033488" cy="393700"/>
          </a:xfrm>
          <a:prstGeom prst="rect">
            <a:avLst/>
          </a:prstGeom>
          <a:noFill/>
          <a:ln>
            <a:noFill/>
          </a:ln>
          <a:effectLst>
            <a:outerShdw dist="10182" dir="2700000" algn="tl">
              <a:srgbClr val="FFFFFF"/>
            </a:outerShdw>
          </a:effectLst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en-GB" dirty="0" err="1" smtClean="0">
                <a:latin typeface="Lao UI" pitchFamily="34" charset="0"/>
                <a:cs typeface="Lao UI" pitchFamily="34" charset="0"/>
              </a:rPr>
              <a:t>Plamen</a:t>
            </a:r>
            <a:r>
              <a:rPr lang="en-GB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GB" dirty="0" err="1" smtClean="0">
                <a:latin typeface="Lao UI" pitchFamily="34" charset="0"/>
                <a:cs typeface="Lao UI" pitchFamily="34" charset="0"/>
              </a:rPr>
              <a:t>Mangov</a:t>
            </a:r>
            <a:endParaRPr lang="en-GB" dirty="0">
              <a:latin typeface="Lao UI" pitchFamily="34" charset="0"/>
              <a:cs typeface="Lao U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What is “</a:t>
            </a:r>
            <a:r>
              <a:rPr lang="en-GB" dirty="0" err="1">
                <a:latin typeface="Lao UI" pitchFamily="34" charset="0"/>
                <a:cs typeface="Lao UI" pitchFamily="34" charset="0"/>
              </a:rPr>
              <a:t>Gamification</a:t>
            </a:r>
            <a:r>
              <a:rPr lang="en-GB" dirty="0">
                <a:latin typeface="Lao UI" pitchFamily="34" charset="0"/>
                <a:cs typeface="Lao UI" pitchFamily="34" charset="0"/>
              </a:rPr>
              <a:t>”?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r>
              <a:rPr lang="en-GB" dirty="0" err="1">
                <a:latin typeface="Lao UI" pitchFamily="34" charset="0"/>
                <a:cs typeface="Lao UI" pitchFamily="34" charset="0"/>
              </a:rPr>
              <a:t>Gamification</a:t>
            </a:r>
            <a:r>
              <a:rPr lang="en-GB" dirty="0">
                <a:latin typeface="Lao UI" pitchFamily="34" charset="0"/>
                <a:cs typeface="Lao UI" pitchFamily="34" charset="0"/>
              </a:rPr>
              <a:t> is the process of incorporating game design elements into non-game, regular applications and systems</a:t>
            </a:r>
          </a:p>
          <a:p>
            <a:r>
              <a:rPr lang="en-GB" dirty="0">
                <a:latin typeface="Lao UI" pitchFamily="34" charset="0"/>
                <a:cs typeface="Lao UI" pitchFamily="34" charset="0"/>
              </a:rPr>
              <a:t>The idea behind it is to make users engage more with the system or to make a mundane task more enjoyable.</a:t>
            </a:r>
          </a:p>
          <a:p>
            <a:r>
              <a:rPr lang="en-GB" dirty="0">
                <a:latin typeface="Lao UI" pitchFamily="34" charset="0"/>
                <a:cs typeface="Lao UI" pitchFamily="34" charset="0"/>
              </a:rPr>
              <a:t>It has uses across a wide range of environments, a few of which we will discuss.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Educational, motivational, social and business environments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Game design in Curricula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Core elements of game design apply very well to curriculum design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Well designed games teach you the core game mechanics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Make a more enjoyable and memorable course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Games as an educational tool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Video games have been prevalent for more than 30 years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Use in the classroom has been fairly limited until recently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Due to a lack of understanding in how to apply games to a learning environment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Video games have been used successfully as a learning tool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72000" y="4283893"/>
            <a:ext cx="4173120" cy="250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Games as an educational tool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824" y="1403573"/>
            <a:ext cx="8997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There are now annual conferences on the topic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MinecraftEdu</a:t>
            </a:r>
            <a:endParaRPr lang="en-GB" sz="2400" dirty="0" smtClean="0">
              <a:solidFill>
                <a:schemeClr val="tx1"/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Lao UI" pitchFamily="34" charset="0"/>
              <a:cs typeface="Lao UI" pitchFamily="34" charset="0"/>
            </a:endParaRP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GB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Minecraft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, a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lego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 like sandbox game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1st and 2nd grade students taught mouse and keyboard skills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World of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Classcraft</a:t>
            </a:r>
            <a:endParaRPr lang="en-GB" sz="2400" dirty="0" smtClean="0">
              <a:solidFill>
                <a:schemeClr val="tx1"/>
              </a:solidFill>
              <a:effectLst>
                <a:outerShdw blurRad="50800" dist="38100" dir="5400000" algn="t" rotWithShape="0">
                  <a:schemeClr val="bg1"/>
                </a:outerShdw>
              </a:effectLst>
              <a:latin typeface="Lao UI" pitchFamily="34" charset="0"/>
              <a:cs typeface="Lao UI" pitchFamily="34" charset="0"/>
            </a:endParaRP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Role playing, earn experience and levels for tasks completed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Entire classroom turned </a:t>
            </a:r>
          </a:p>
          <a:p>
            <a:pPr marL="808038" lvl="1" hangingPunct="0"/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into a game, not just select </a:t>
            </a:r>
          </a:p>
          <a:p>
            <a:pPr marL="808038" lvl="1" hangingPunct="0"/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moments</a:t>
            </a:r>
          </a:p>
          <a:p>
            <a:pPr marL="800100" lvl="1" indent="-34290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Concepts e.g. monsters are </a:t>
            </a:r>
          </a:p>
          <a:p>
            <a:pPr marL="808038" lvl="1" hangingPunct="0"/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homework, boss battles are </a:t>
            </a:r>
          </a:p>
          <a:p>
            <a:pPr marL="808038" lvl="1" hangingPunct="0"/>
            <a:r>
              <a:rPr lang="en-GB" sz="24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tests</a:t>
            </a:r>
            <a:endParaRPr lang="en-GB" sz="2400" dirty="0" smtClean="0">
              <a:effectLst>
                <a:outerShdw blurRad="50800" dist="38100" dir="5400000" algn="t" rotWithShape="0">
                  <a:schemeClr val="bg1"/>
                </a:outerShdw>
              </a:effectLst>
              <a:latin typeface="Lao UI" pitchFamily="34" charset="0"/>
              <a:cs typeface="Lao UI" pitchFamily="34" charset="0"/>
            </a:endParaRPr>
          </a:p>
          <a:p>
            <a:endParaRPr lang="en-GB" sz="2400" dirty="0"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272" y="4427909"/>
            <a:ext cx="4279680" cy="2407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Business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A small game featuring/introducing a new product.</a:t>
            </a:r>
          </a:p>
          <a:p>
            <a:pPr lvl="0"/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People play and gain some small in-game reward</a:t>
            </a:r>
          </a:p>
          <a:p>
            <a:pPr lvl="0"/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Keep  exposing themselves to the advertisement</a:t>
            </a:r>
          </a:p>
          <a:p>
            <a:pPr lvl="0"/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Doritos Dash of Destruction</a:t>
            </a:r>
          </a:p>
          <a:p>
            <a:pPr lvl="1" rtl="0" hangingPunct="0"/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Features a T-Rex trying to intercept delivery vans full of crisps.</a:t>
            </a:r>
          </a:p>
          <a:p>
            <a:pPr lvl="0">
              <a:tabLst>
                <a:tab pos="6273800" algn="l"/>
              </a:tabLst>
            </a:pPr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Share with friends(the </a:t>
            </a:r>
            <a:r>
              <a:rPr lang="en-GB" sz="2400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social</a:t>
            </a:r>
          </a:p>
          <a:p>
            <a:pPr marL="449263" lvl="0" indent="0">
              <a:buNone/>
              <a:tabLst>
                <a:tab pos="6273800" algn="l"/>
              </a:tabLst>
            </a:pPr>
            <a:r>
              <a:rPr lang="en-GB" sz="2400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aspect</a:t>
            </a:r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, sharing inherent </a:t>
            </a:r>
            <a:r>
              <a:rPr lang="en-GB" sz="2400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to </a:t>
            </a:r>
          </a:p>
          <a:p>
            <a:pPr marL="449263" lvl="0" indent="0">
              <a:buNone/>
              <a:tabLst>
                <a:tab pos="6273800" algn="l"/>
              </a:tabLst>
            </a:pPr>
            <a:r>
              <a:rPr lang="en-GB" sz="2400" dirty="0" smtClean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social networks)</a:t>
            </a:r>
            <a:endParaRPr lang="en-GB" sz="2400" dirty="0">
              <a:effectLst>
                <a:outerShdw blurRad="50800" dist="38100" dir="5400000" algn="t" rotWithShape="0">
                  <a:schemeClr val="bg1"/>
                </a:outerShdw>
              </a:effectLst>
              <a:latin typeface="Lao UI" pitchFamily="34" charset="0"/>
              <a:cs typeface="Lao UI" pitchFamily="34" charset="0"/>
            </a:endParaRPr>
          </a:p>
          <a:p>
            <a:pPr lvl="1" rtl="0" hangingPunct="0">
              <a:tabLst>
                <a:tab pos="6273800" algn="l"/>
              </a:tabLst>
            </a:pPr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Creates more exposure.</a:t>
            </a:r>
          </a:p>
          <a:p>
            <a:pPr lvl="1" rtl="0" hangingPunct="0">
              <a:tabLst>
                <a:tab pos="6273800" algn="l"/>
              </a:tabLst>
            </a:pPr>
            <a:r>
              <a:rPr lang="en-GB" sz="2400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Lao UI" pitchFamily="34" charset="0"/>
                <a:cs typeface="Lao UI" pitchFamily="34" charset="0"/>
              </a:rPr>
              <a:t>Creates self-sustained hype for the product.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49" y="971525"/>
            <a:ext cx="8510190" cy="5181955"/>
          </a:xfrm>
        </p:spPr>
        <p:txBody>
          <a:bodyPr/>
          <a:lstStyle/>
          <a:p>
            <a:r>
              <a:rPr lang="en-US" sz="4400" dirty="0" smtClean="0">
                <a:latin typeface="Lao UI" pitchFamily="34" charset="0"/>
                <a:cs typeface="Lao UI" pitchFamily="34" charset="0"/>
              </a:rPr>
              <a:t>Challenges </a:t>
            </a:r>
          </a:p>
          <a:p>
            <a:r>
              <a:rPr lang="en-US" sz="4400" dirty="0" smtClean="0">
                <a:latin typeface="Lao UI" pitchFamily="34" charset="0"/>
                <a:cs typeface="Lao UI" pitchFamily="34" charset="0"/>
              </a:rPr>
              <a:t>Rewards</a:t>
            </a:r>
          </a:p>
          <a:p>
            <a:r>
              <a:rPr lang="en-US" sz="4400" dirty="0" smtClean="0">
                <a:latin typeface="Lao UI" pitchFamily="34" charset="0"/>
                <a:cs typeface="Lao UI" pitchFamily="34" charset="0"/>
              </a:rPr>
              <a:t>Points</a:t>
            </a:r>
          </a:p>
          <a:p>
            <a:endParaRPr lang="en-US" dirty="0">
              <a:latin typeface="Lao UI" pitchFamily="34" charset="0"/>
              <a:cs typeface="Lao UI" pitchFamily="34" charset="0"/>
            </a:endParaRPr>
          </a:p>
        </p:txBody>
      </p:sp>
      <p:pic>
        <p:nvPicPr>
          <p:cNvPr id="1026" name="Picture 2" descr="C:\Users\Diamorph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971525"/>
            <a:ext cx="2592288" cy="50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latin typeface="Lao UI" pitchFamily="34" charset="0"/>
                <a:cs typeface="Lao UI" pitchFamily="34" charset="0"/>
              </a:rPr>
              <a:t>Social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8870950" cy="4384675"/>
          </a:xfrm>
          <a:effectLst/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r>
              <a:rPr lang="en-GB" dirty="0">
                <a:latin typeface="Lao UI" pitchFamily="34" charset="0"/>
                <a:cs typeface="Lao UI" pitchFamily="34" charset="0"/>
              </a:rPr>
              <a:t>Applications often used in businesses for internal motivation.</a:t>
            </a:r>
          </a:p>
          <a:p>
            <a:r>
              <a:rPr lang="en-GB" dirty="0">
                <a:latin typeface="Lao UI" pitchFamily="34" charset="0"/>
                <a:cs typeface="Lao UI" pitchFamily="34" charset="0"/>
              </a:rPr>
              <a:t>Employees take part in an activity to gain reward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Scoreboards (competition)</a:t>
            </a: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Material rewards (personal gain</a:t>
            </a:r>
            <a:r>
              <a:rPr lang="en-GB" dirty="0" smtClean="0">
                <a:latin typeface="Lao UI" pitchFamily="34" charset="0"/>
                <a:cs typeface="Lao UI" pitchFamily="34" charset="0"/>
              </a:rPr>
              <a:t>)</a:t>
            </a:r>
            <a:endParaRPr lang="en-GB" dirty="0">
              <a:latin typeface="Lao UI" pitchFamily="34" charset="0"/>
              <a:cs typeface="Lao UI" pitchFamily="34" charset="0"/>
            </a:endParaRPr>
          </a:p>
          <a:p>
            <a:pPr lvl="0"/>
            <a:r>
              <a:rPr lang="en-GB" dirty="0">
                <a:latin typeface="Lao UI" pitchFamily="34" charset="0"/>
                <a:cs typeface="Lao UI" pitchFamily="34" charset="0"/>
              </a:rPr>
              <a:t>Keeps employees on task while improving motivation and skillset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780</Words>
  <Application>Microsoft Office PowerPoint</Application>
  <PresentationFormat>Custom</PresentationFormat>
  <Paragraphs>87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Gamification</vt:lpstr>
      <vt:lpstr>Presenters</vt:lpstr>
      <vt:lpstr>What is “Gamification”?</vt:lpstr>
      <vt:lpstr>Game design in Curricula</vt:lpstr>
      <vt:lpstr>Games as an educational tool</vt:lpstr>
      <vt:lpstr>Games as an educational tool</vt:lpstr>
      <vt:lpstr>Business</vt:lpstr>
      <vt:lpstr>PowerPoint Presentation</vt:lpstr>
      <vt:lpstr>Social</vt:lpstr>
      <vt:lpstr>Social</vt:lpstr>
      <vt:lpstr>Motivation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tw10g12</dc:creator>
  <cp:lastModifiedBy>Diamorph</cp:lastModifiedBy>
  <cp:revision>10</cp:revision>
  <dcterms:created xsi:type="dcterms:W3CDTF">2013-04-20T14:22:25Z</dcterms:created>
  <dcterms:modified xsi:type="dcterms:W3CDTF">2013-04-22T07:53:06Z</dcterms:modified>
</cp:coreProperties>
</file>