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6" r:id="rId9"/>
    <p:sldId id="262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3783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CC563-F931-4180-86DB-9088C4AD978A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01613-7D43-40DF-B4AB-5F3D8F764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26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01613-7D43-40DF-B4AB-5F3D8F7641C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7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01613-7D43-40DF-B4AB-5F3D8F7641C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77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A7C0AD-0883-40AA-A9B3-1FCDE30A78D9}" type="datetimeFigureOut">
              <a:rPr lang="en-GB" smtClean="0"/>
              <a:t>22/04/2013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8B4AC98-F56E-4498-9571-CFBCCDD7054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llying.co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gislation.gov.uk/ukpga/2003/21/section/127" TargetMode="External"/><Relationship Id="rId3" Type="http://schemas.openxmlformats.org/officeDocument/2006/relationships/hyperlink" Target="http://www.nspcc.org.uk/inform/resourcesforprofessionals/bullying/bullying_statistics_wda85732.html" TargetMode="External"/><Relationship Id="rId7" Type="http://schemas.openxmlformats.org/officeDocument/2006/relationships/hyperlink" Target="http://www.legislation.gov.uk/ukpga/1997/40/conten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gislation.gov.uk/ukpga/1988/27/contents" TargetMode="External"/><Relationship Id="rId5" Type="http://schemas.openxmlformats.org/officeDocument/2006/relationships/hyperlink" Target="http://www.stopcyberbullying.org/what_is_cyberbullying_exactly.html" TargetMode="External"/><Relationship Id="rId10" Type="http://schemas.openxmlformats.org/officeDocument/2006/relationships/hyperlink" Target="http://www.cyberbullying.us/Top_Ten_Tips_Teens_Prevention.pdf" TargetMode="External"/><Relationship Id="rId4" Type="http://schemas.openxmlformats.org/officeDocument/2006/relationships/hyperlink" Target="https://www.education.gov.uk/publications/eOrderingDownload/DCSF-RR218.pdf" TargetMode="External"/><Relationship Id="rId9" Type="http://schemas.openxmlformats.org/officeDocument/2006/relationships/hyperlink" Target="http://www.americanhumane.org/children/stop-child-abuse/fact-sheets/cyber-bullying-prevention-and-intervention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Cyber Bullying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+mn-lt"/>
              </a:rPr>
              <a:t>A presentation by Lemon Grenades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497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Prevention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4680520" cy="475252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Set </a:t>
            </a:r>
            <a:r>
              <a:rPr lang="en-GB" dirty="0">
                <a:latin typeface="+mn-lt"/>
              </a:rPr>
              <a:t>clear expectations with your child</a:t>
            </a:r>
          </a:p>
          <a:p>
            <a:pPr lvl="1">
              <a:buFont typeface="Wingdings" pitchFamily="2" charset="2"/>
              <a:buChar char="v"/>
            </a:pPr>
            <a:r>
              <a:rPr lang="en-GB" sz="2000" dirty="0">
                <a:latin typeface="+mn-lt"/>
              </a:rPr>
              <a:t>Teach them about technology and the risks of cyber bullying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Keep an eye on your child’s online activities</a:t>
            </a:r>
          </a:p>
          <a:p>
            <a:pPr lvl="1">
              <a:buFont typeface="Wingdings" pitchFamily="2" charset="2"/>
              <a:buChar char="v"/>
            </a:pPr>
            <a:r>
              <a:rPr lang="en-GB" sz="2000" dirty="0" smtClean="0">
                <a:latin typeface="+mn-lt"/>
              </a:rPr>
              <a:t>Parental control software</a:t>
            </a:r>
          </a:p>
          <a:p>
            <a:pPr lvl="1">
              <a:buFont typeface="Wingdings" pitchFamily="2" charset="2"/>
              <a:buChar char="v"/>
            </a:pPr>
            <a:r>
              <a:rPr lang="en-GB" sz="2000" dirty="0" smtClean="0">
                <a:latin typeface="+mn-lt"/>
              </a:rPr>
              <a:t>Computers in common areas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Set up privacy control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Don’t be a cyber bully!</a:t>
            </a:r>
          </a:p>
        </p:txBody>
      </p:sp>
      <p:pic>
        <p:nvPicPr>
          <p:cNvPr id="1026" name="Picture 2" descr="http://pcsplace.com/wp-content/uploads/5waystoBlockRestrictAccesstoWebsites_873E/blockorrestrictwebsit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744" y="1844824"/>
            <a:ext cx="3027040" cy="3783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22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Seeking help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Kindly pass on these </a:t>
            </a:r>
            <a:r>
              <a:rPr lang="en-GB" dirty="0" smtClean="0">
                <a:latin typeface="+mn-lt"/>
              </a:rPr>
              <a:t>contact details </a:t>
            </a:r>
            <a:r>
              <a:rPr lang="en-GB" dirty="0" smtClean="0">
                <a:latin typeface="+mn-lt"/>
              </a:rPr>
              <a:t>if you know anyone that </a:t>
            </a:r>
            <a:r>
              <a:rPr lang="en-GB" dirty="0" smtClean="0">
                <a:latin typeface="+mn-lt"/>
              </a:rPr>
              <a:t>is in need of </a:t>
            </a:r>
            <a:r>
              <a:rPr lang="en-GB" dirty="0" smtClean="0">
                <a:latin typeface="+mn-lt"/>
              </a:rPr>
              <a:t>help or support</a:t>
            </a:r>
            <a:r>
              <a:rPr lang="en-GB" dirty="0" smtClean="0">
                <a:latin typeface="+mn-lt"/>
              </a:rPr>
              <a:t>:</a:t>
            </a:r>
          </a:p>
          <a:p>
            <a:pPr marL="0" indent="0">
              <a:buNone/>
            </a:pPr>
            <a:endParaRPr lang="en-GB" dirty="0" smtClean="0">
              <a:latin typeface="+mn-lt"/>
            </a:endParaRPr>
          </a:p>
          <a:p>
            <a:pPr marL="0" indent="0">
              <a:buNone/>
            </a:pPr>
            <a:r>
              <a:rPr lang="en-GB" b="1" dirty="0" smtClean="0">
                <a:latin typeface="+mn-lt"/>
              </a:rPr>
              <a:t>Samaritans</a:t>
            </a:r>
            <a:r>
              <a:rPr lang="en-GB" dirty="0">
                <a:latin typeface="+mn-lt"/>
              </a:rPr>
              <a:t> (08457 90 90 90) </a:t>
            </a:r>
            <a:r>
              <a:rPr lang="en-GB" dirty="0" smtClean="0">
                <a:latin typeface="+mn-lt"/>
              </a:rPr>
              <a:t>available 24 hours, every day of the year. Also available on e-mail </a:t>
            </a:r>
            <a:r>
              <a:rPr lang="en-GB" dirty="0">
                <a:latin typeface="+mn-lt"/>
              </a:rPr>
              <a:t>at jo@samaritans.org. </a:t>
            </a:r>
            <a:endParaRPr lang="en-GB" dirty="0" smtClean="0">
              <a:latin typeface="+mn-lt"/>
            </a:endParaRPr>
          </a:p>
          <a:p>
            <a:pPr marL="0" indent="0">
              <a:buNone/>
            </a:pPr>
            <a:r>
              <a:rPr lang="en-GB" sz="800" b="1" dirty="0" smtClean="0">
                <a:latin typeface="+mn-lt"/>
              </a:rPr>
              <a:t>  </a:t>
            </a:r>
            <a:endParaRPr lang="en-GB" sz="800" b="1" dirty="0">
              <a:latin typeface="+mn-lt"/>
            </a:endParaRPr>
          </a:p>
          <a:p>
            <a:pPr marL="0" indent="0">
              <a:buNone/>
            </a:pPr>
            <a:r>
              <a:rPr lang="en-GB" b="1" dirty="0" smtClean="0">
                <a:latin typeface="+mn-lt"/>
              </a:rPr>
              <a:t>Childline</a:t>
            </a:r>
            <a:r>
              <a:rPr lang="en-GB" dirty="0">
                <a:latin typeface="+mn-lt"/>
              </a:rPr>
              <a:t> (0800 1111) </a:t>
            </a:r>
            <a:r>
              <a:rPr lang="en-GB" dirty="0" smtClean="0">
                <a:latin typeface="+mn-lt"/>
              </a:rPr>
              <a:t>is a </a:t>
            </a:r>
            <a:r>
              <a:rPr lang="en-GB" dirty="0">
                <a:latin typeface="+mn-lt"/>
              </a:rPr>
              <a:t>helpline for children and young people in the UK. </a:t>
            </a:r>
            <a:r>
              <a:rPr lang="en-GB" dirty="0" smtClean="0">
                <a:latin typeface="+mn-lt"/>
              </a:rPr>
              <a:t> The number will not show up on your bill and is cost-free.</a:t>
            </a:r>
          </a:p>
          <a:p>
            <a:pPr marL="0" indent="0">
              <a:buNone/>
            </a:pPr>
            <a:r>
              <a:rPr lang="en-GB" sz="800" dirty="0" smtClean="0">
                <a:latin typeface="+mn-lt"/>
              </a:rPr>
              <a:t> </a:t>
            </a:r>
          </a:p>
          <a:p>
            <a:pPr marL="0" indent="0">
              <a:buNone/>
            </a:pPr>
            <a:r>
              <a:rPr lang="en-GB" b="1" dirty="0" smtClean="0">
                <a:latin typeface="+mn-lt"/>
              </a:rPr>
              <a:t>Bullying </a:t>
            </a:r>
            <a:r>
              <a:rPr lang="en-GB" b="1" dirty="0">
                <a:latin typeface="+mn-lt"/>
              </a:rPr>
              <a:t>UK </a:t>
            </a:r>
            <a:r>
              <a:rPr lang="en-GB" dirty="0">
                <a:latin typeface="+mn-lt"/>
              </a:rPr>
              <a:t>(</a:t>
            </a:r>
            <a:r>
              <a:rPr lang="en-GB" dirty="0">
                <a:latin typeface="+mn-lt"/>
                <a:hlinkClick r:id="rId3"/>
              </a:rPr>
              <a:t>http://www.bullying.co.uk</a:t>
            </a:r>
            <a:r>
              <a:rPr lang="en-GB" dirty="0" smtClean="0">
                <a:latin typeface="+mn-lt"/>
                <a:hlinkClick r:id="rId3"/>
              </a:rPr>
              <a:t>/</a:t>
            </a:r>
            <a:r>
              <a:rPr lang="en-GB" dirty="0" smtClean="0">
                <a:latin typeface="+mn-lt"/>
              </a:rPr>
              <a:t>) is a website for people of all ages affected by bullying.</a:t>
            </a:r>
            <a:endParaRPr lang="en-GB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08520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95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GB" dirty="0">
                <a:latin typeface="+mn-lt"/>
              </a:rPr>
              <a:t>National Society for the Prevention of Cruelty to Children (NSPCC) [online]. (2013). Available </a:t>
            </a:r>
            <a:r>
              <a:rPr lang="en-GB" dirty="0" smtClean="0">
                <a:latin typeface="+mn-lt"/>
              </a:rPr>
              <a:t>at: </a:t>
            </a:r>
            <a:r>
              <a:rPr lang="en-GB" dirty="0" smtClean="0">
                <a:latin typeface="+mn-lt"/>
                <a:hlinkClick r:id="rId3"/>
              </a:rPr>
              <a:t>http</a:t>
            </a:r>
            <a:r>
              <a:rPr lang="en-GB" dirty="0">
                <a:latin typeface="+mn-lt"/>
                <a:hlinkClick r:id="rId3"/>
              </a:rPr>
              <a:t>://</a:t>
            </a:r>
            <a:r>
              <a:rPr lang="en-GB" dirty="0" smtClean="0">
                <a:latin typeface="+mn-lt"/>
                <a:hlinkClick r:id="rId3"/>
              </a:rPr>
              <a:t>www.nspcc.org.uk/inform/resourcesforprofessionals/bullying/bullying_statistics_wda85732.html</a:t>
            </a:r>
            <a:r>
              <a:rPr lang="en-GB" dirty="0" smtClean="0">
                <a:latin typeface="+mn-lt"/>
              </a:rPr>
              <a:t> </a:t>
            </a:r>
            <a:r>
              <a:rPr lang="en-GB" dirty="0">
                <a:latin typeface="+mn-lt"/>
              </a:rPr>
              <a:t>[Accessed 21 April 2013</a:t>
            </a:r>
            <a:r>
              <a:rPr lang="en-GB" dirty="0" smtClean="0">
                <a:latin typeface="+mn-lt"/>
              </a:rPr>
              <a:t>].</a:t>
            </a:r>
          </a:p>
          <a:p>
            <a:pPr>
              <a:buFont typeface="Wingdings" pitchFamily="2" charset="2"/>
              <a:buChar char="v"/>
            </a:pPr>
            <a:endParaRPr lang="en-GB" dirty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From</a:t>
            </a:r>
            <a:r>
              <a:rPr lang="en-GB" dirty="0">
                <a:latin typeface="+mn-lt"/>
              </a:rPr>
              <a:t>: Chamberlain, </a:t>
            </a:r>
            <a:r>
              <a:rPr lang="en-GB" dirty="0" err="1">
                <a:latin typeface="+mn-lt"/>
              </a:rPr>
              <a:t>Tamsin</a:t>
            </a:r>
            <a:r>
              <a:rPr lang="en-GB" dirty="0">
                <a:latin typeface="+mn-lt"/>
              </a:rPr>
              <a:t>, George, </a:t>
            </a:r>
            <a:r>
              <a:rPr lang="en-GB" dirty="0" err="1">
                <a:latin typeface="+mn-lt"/>
              </a:rPr>
              <a:t>Nalia</a:t>
            </a:r>
            <a:r>
              <a:rPr lang="en-GB" dirty="0">
                <a:latin typeface="+mn-lt"/>
              </a:rPr>
              <a:t>, Golden, Sarah, Walker, Fiona and Benton, Tom (2010) </a:t>
            </a:r>
            <a:r>
              <a:rPr lang="en-GB" dirty="0">
                <a:latin typeface="+mn-lt"/>
                <a:hlinkClick r:id="rId4"/>
              </a:rPr>
              <a:t>Tellus4 national report (PDF)</a:t>
            </a:r>
            <a:r>
              <a:rPr lang="en-GB" dirty="0">
                <a:latin typeface="+mn-lt"/>
              </a:rPr>
              <a:t>. London: Department for Children, Schools and Families (DCSF).</a:t>
            </a:r>
            <a:br>
              <a:rPr lang="en-GB" dirty="0">
                <a:latin typeface="+mn-lt"/>
              </a:rPr>
            </a:br>
            <a:endParaRPr lang="en-GB" dirty="0" smtClean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>
                <a:latin typeface="+mn-lt"/>
              </a:rPr>
              <a:t>Stop </a:t>
            </a:r>
            <a:r>
              <a:rPr lang="en-GB" dirty="0" err="1">
                <a:latin typeface="+mn-lt"/>
              </a:rPr>
              <a:t>Cyberbullying</a:t>
            </a:r>
            <a:r>
              <a:rPr lang="en-GB" dirty="0">
                <a:latin typeface="+mn-lt"/>
              </a:rPr>
              <a:t> [Online], (2013), Available </a:t>
            </a:r>
            <a:r>
              <a:rPr lang="en-GB" dirty="0" smtClean="0">
                <a:latin typeface="+mn-lt"/>
              </a:rPr>
              <a:t>at: </a:t>
            </a:r>
            <a:r>
              <a:rPr lang="en-GB" u="sng" dirty="0" smtClean="0">
                <a:latin typeface="+mn-lt"/>
                <a:hlinkClick r:id="rId5"/>
              </a:rPr>
              <a:t>http</a:t>
            </a:r>
            <a:r>
              <a:rPr lang="en-GB" u="sng" dirty="0">
                <a:latin typeface="+mn-lt"/>
                <a:hlinkClick r:id="rId5"/>
              </a:rPr>
              <a:t>://</a:t>
            </a:r>
            <a:r>
              <a:rPr lang="en-GB" u="sng" dirty="0" smtClean="0">
                <a:latin typeface="+mn-lt"/>
                <a:hlinkClick r:id="rId5"/>
              </a:rPr>
              <a:t>www.stopcyberbullying.org/what_is_cyberbullying_exactly.html</a:t>
            </a:r>
            <a:r>
              <a:rPr lang="en-GB" dirty="0" smtClean="0">
                <a:latin typeface="+mn-lt"/>
              </a:rPr>
              <a:t> [</a:t>
            </a:r>
            <a:r>
              <a:rPr lang="en-GB" dirty="0">
                <a:latin typeface="+mn-lt"/>
              </a:rPr>
              <a:t>Accessed 21 April 2013]</a:t>
            </a:r>
            <a:br>
              <a:rPr lang="en-GB" dirty="0">
                <a:latin typeface="+mn-lt"/>
              </a:rPr>
            </a:br>
            <a:endParaRPr lang="en-GB" dirty="0" smtClean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>
                <a:latin typeface="+mn-lt"/>
              </a:rPr>
              <a:t>The Malicious Communications Act (1988) </a:t>
            </a:r>
            <a:r>
              <a:rPr lang="en-GB" dirty="0" smtClean="0">
                <a:latin typeface="+mn-lt"/>
              </a:rPr>
              <a:t>legislation.gov.uk. Available at: </a:t>
            </a:r>
            <a:r>
              <a:rPr lang="en-GB" u="sng" dirty="0" smtClean="0">
                <a:latin typeface="+mn-lt"/>
                <a:hlinkClick r:id="rId6"/>
              </a:rPr>
              <a:t>http</a:t>
            </a:r>
            <a:r>
              <a:rPr lang="en-GB" u="sng" dirty="0">
                <a:latin typeface="+mn-lt"/>
                <a:hlinkClick r:id="rId6"/>
              </a:rPr>
              <a:t>://www.legislation.gov.uk/ukpga/1988/27/contents</a:t>
            </a:r>
            <a:r>
              <a:rPr lang="en-GB" b="1" dirty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[Accessed 21</a:t>
            </a:r>
            <a:r>
              <a:rPr lang="en-GB" dirty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April 2013]</a:t>
            </a:r>
          </a:p>
          <a:p>
            <a:pPr>
              <a:buFont typeface="Wingdings" pitchFamily="2" charset="2"/>
              <a:buChar char="v"/>
            </a:pPr>
            <a:endParaRPr lang="en-GB" dirty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The </a:t>
            </a:r>
            <a:r>
              <a:rPr lang="en-GB" dirty="0">
                <a:latin typeface="+mn-lt"/>
              </a:rPr>
              <a:t>Protection from Harassment Act (1997) </a:t>
            </a:r>
            <a:r>
              <a:rPr lang="en-GB" dirty="0" smtClean="0">
                <a:latin typeface="+mn-lt"/>
              </a:rPr>
              <a:t>legislation.gov.uk. Available at: </a:t>
            </a:r>
            <a:r>
              <a:rPr lang="en-GB" u="sng" dirty="0">
                <a:latin typeface="+mn-lt"/>
                <a:hlinkClick r:id="rId7"/>
              </a:rPr>
              <a:t>http://www.legislation.gov.uk/ukpga/1997/40/contents</a:t>
            </a:r>
            <a:r>
              <a:rPr lang="en-GB" b="1" dirty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[Accessed 21 April 2013]</a:t>
            </a:r>
          </a:p>
          <a:p>
            <a:pPr>
              <a:buFont typeface="Wingdings" pitchFamily="2" charset="2"/>
              <a:buChar char="v"/>
            </a:pPr>
            <a:endParaRPr lang="en-GB" dirty="0" smtClean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The </a:t>
            </a:r>
            <a:r>
              <a:rPr lang="en-GB" dirty="0">
                <a:latin typeface="+mn-lt"/>
              </a:rPr>
              <a:t>Communications Act (2003) </a:t>
            </a:r>
            <a:r>
              <a:rPr lang="en-GB" dirty="0" smtClean="0">
                <a:latin typeface="+mn-lt"/>
              </a:rPr>
              <a:t>legislation.gov.uk. Available at:  </a:t>
            </a:r>
            <a:r>
              <a:rPr lang="en-GB" u="sng" dirty="0">
                <a:latin typeface="+mn-lt"/>
                <a:hlinkClick r:id="rId8"/>
              </a:rPr>
              <a:t>http://www.legislation.gov.uk/ukpga/2003/21/section/127</a:t>
            </a:r>
            <a:r>
              <a:rPr lang="en-GB" b="1" dirty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[Accessed 21 April 2013]</a:t>
            </a:r>
          </a:p>
          <a:p>
            <a:pPr>
              <a:buFont typeface="Wingdings" pitchFamily="2" charset="2"/>
              <a:buChar char="v"/>
            </a:pPr>
            <a:endParaRPr lang="en-GB" dirty="0" smtClean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i="1" dirty="0">
                <a:latin typeface="+mn-lt"/>
              </a:rPr>
              <a:t>Cyber Bullying Prevention and Intervention</a:t>
            </a:r>
            <a:r>
              <a:rPr lang="en-GB" dirty="0">
                <a:latin typeface="+mn-lt"/>
              </a:rPr>
              <a:t>. 2013. American Humane Association [ONLINE]. Available </a:t>
            </a:r>
            <a:r>
              <a:rPr lang="en-GB" dirty="0" smtClean="0">
                <a:latin typeface="+mn-lt"/>
              </a:rPr>
              <a:t>at: </a:t>
            </a:r>
            <a:r>
              <a:rPr lang="en-GB" u="sng" dirty="0">
                <a:latin typeface="+mn-lt"/>
                <a:hlinkClick r:id="rId9"/>
              </a:rPr>
              <a:t>http://</a:t>
            </a:r>
            <a:r>
              <a:rPr lang="en-GB" u="sng" dirty="0" smtClean="0">
                <a:latin typeface="+mn-lt"/>
                <a:hlinkClick r:id="rId9"/>
              </a:rPr>
              <a:t>www.americanhumane.org/children/stop-child-abuse/fact-sheets/cyber-bullying-prevention-and-intervention.html</a:t>
            </a:r>
            <a:r>
              <a:rPr lang="en-GB" dirty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[Accessed </a:t>
            </a:r>
            <a:r>
              <a:rPr lang="en-GB" dirty="0">
                <a:latin typeface="+mn-lt"/>
              </a:rPr>
              <a:t>21 April 2013</a:t>
            </a:r>
            <a:r>
              <a:rPr lang="en-GB" dirty="0" smtClean="0">
                <a:latin typeface="+mn-lt"/>
              </a:rPr>
              <a:t>].</a:t>
            </a:r>
          </a:p>
          <a:p>
            <a:pPr>
              <a:buFont typeface="Wingdings" pitchFamily="2" charset="2"/>
              <a:buChar char="v"/>
            </a:pPr>
            <a:endParaRPr lang="en-GB" dirty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i="1" dirty="0" smtClean="0">
                <a:latin typeface="+mn-lt"/>
              </a:rPr>
              <a:t>Preventing </a:t>
            </a:r>
            <a:r>
              <a:rPr lang="en-GB" i="1" dirty="0" err="1">
                <a:latin typeface="+mn-lt"/>
              </a:rPr>
              <a:t>Cyberbullying</a:t>
            </a:r>
            <a:r>
              <a:rPr lang="en-GB" dirty="0">
                <a:latin typeface="+mn-lt"/>
              </a:rPr>
              <a:t>. 2012. </a:t>
            </a:r>
            <a:r>
              <a:rPr lang="en-GB" dirty="0" err="1">
                <a:latin typeface="+mn-lt"/>
              </a:rPr>
              <a:t>Cyberbullying</a:t>
            </a:r>
            <a:r>
              <a:rPr lang="en-GB" dirty="0">
                <a:latin typeface="+mn-lt"/>
              </a:rPr>
              <a:t> Research Centre. [ONLINE] Available at: </a:t>
            </a:r>
            <a:r>
              <a:rPr lang="en-GB" dirty="0">
                <a:latin typeface="+mn-lt"/>
                <a:hlinkClick r:id="rId10"/>
              </a:rPr>
              <a:t>http://</a:t>
            </a:r>
            <a:r>
              <a:rPr lang="en-GB" dirty="0" smtClean="0">
                <a:latin typeface="+mn-lt"/>
                <a:hlinkClick r:id="rId10"/>
              </a:rPr>
              <a:t>www.cyberbullying.us/Top_Ten_Tips_Teens_Prevention.pdf</a:t>
            </a:r>
            <a:r>
              <a:rPr lang="en-GB" dirty="0" smtClean="0">
                <a:latin typeface="+mn-lt"/>
              </a:rPr>
              <a:t> </a:t>
            </a:r>
            <a:r>
              <a:rPr lang="en-GB" dirty="0">
                <a:latin typeface="+mn-lt"/>
              </a:rPr>
              <a:t>[Accessed 21 April 2013].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endParaRPr lang="en-GB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08520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70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are Lemon Grenades?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875970"/>
            <a:ext cx="1573310" cy="20977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56906"/>
            <a:ext cx="1573310" cy="20977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68760"/>
            <a:ext cx="1573310" cy="20977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881771"/>
            <a:ext cx="1573310" cy="20977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256906"/>
            <a:ext cx="1573310" cy="20977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229" y="3885250"/>
            <a:ext cx="1573310" cy="20977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229" y="1256906"/>
            <a:ext cx="1573310" cy="20977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66" y="3855669"/>
            <a:ext cx="1617682" cy="21569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9552" y="3376169"/>
            <a:ext cx="1111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>
                <a:solidFill>
                  <a:schemeClr val="accent6"/>
                </a:solidFill>
              </a:rPr>
              <a:t>Jiyun</a:t>
            </a:r>
            <a:r>
              <a:rPr lang="en-GB" sz="1600" dirty="0" smtClean="0">
                <a:solidFill>
                  <a:schemeClr val="accent6"/>
                </a:solidFill>
              </a:rPr>
              <a:t> Kim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55677" y="3376169"/>
            <a:ext cx="1683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accent6"/>
                </a:solidFill>
              </a:rPr>
              <a:t>Trisha </a:t>
            </a:r>
            <a:r>
              <a:rPr lang="en-GB" sz="1600" dirty="0" err="1" smtClean="0">
                <a:solidFill>
                  <a:schemeClr val="accent6"/>
                </a:solidFill>
              </a:rPr>
              <a:t>Khallaghi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44008" y="3356992"/>
            <a:ext cx="1306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accent6"/>
                </a:solidFill>
              </a:rPr>
              <a:t>Lewis Milne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32240" y="3376169"/>
            <a:ext cx="974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accent6"/>
                </a:solidFill>
              </a:rPr>
              <a:t>Victor Li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552" y="6012577"/>
            <a:ext cx="1715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>
                <a:solidFill>
                  <a:schemeClr val="accent6"/>
                </a:solidFill>
              </a:rPr>
              <a:t>Almatkhan</a:t>
            </a:r>
            <a:r>
              <a:rPr lang="en-GB" sz="1600" dirty="0" smtClean="0">
                <a:solidFill>
                  <a:schemeClr val="accent6"/>
                </a:solidFill>
              </a:rPr>
              <a:t> </a:t>
            </a:r>
          </a:p>
          <a:p>
            <a:r>
              <a:rPr lang="en-GB" sz="1600" dirty="0" err="1" smtClean="0">
                <a:solidFill>
                  <a:schemeClr val="accent6"/>
                </a:solidFill>
              </a:rPr>
              <a:t>Kuanyshkereyev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10305" y="5982996"/>
            <a:ext cx="15702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accent6"/>
                </a:solidFill>
              </a:rPr>
              <a:t>Simon </a:t>
            </a:r>
            <a:r>
              <a:rPr lang="en-GB" sz="1600" dirty="0" err="1" smtClean="0">
                <a:solidFill>
                  <a:schemeClr val="accent6"/>
                </a:solidFill>
              </a:rPr>
              <a:t>Abaigbe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44008" y="5973716"/>
            <a:ext cx="11304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accent6"/>
                </a:solidFill>
              </a:rPr>
              <a:t>Ian Barker</a:t>
            </a:r>
            <a:endParaRPr lang="en-GB" sz="1600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32240" y="5982996"/>
            <a:ext cx="1750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>
                <a:solidFill>
                  <a:schemeClr val="accent6"/>
                </a:solidFill>
              </a:rPr>
              <a:t>Trung</a:t>
            </a:r>
            <a:r>
              <a:rPr lang="en-GB" sz="1600" dirty="0" smtClean="0">
                <a:solidFill>
                  <a:schemeClr val="accent6"/>
                </a:solidFill>
              </a:rPr>
              <a:t> Tung Tang</a:t>
            </a:r>
            <a:endParaRPr lang="en-GB" sz="16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44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GB" b="1" dirty="0" smtClean="0">
                <a:latin typeface="+mn-lt"/>
              </a:rPr>
              <a:t>38% </a:t>
            </a:r>
            <a:r>
              <a:rPr lang="en-GB" dirty="0" smtClean="0">
                <a:latin typeface="+mn-lt"/>
              </a:rPr>
              <a:t>of young people affected by cyber-bullying</a:t>
            </a:r>
          </a:p>
          <a:p>
            <a:pPr>
              <a:buFont typeface="Wingdings" pitchFamily="2" charset="2"/>
              <a:buChar char="v"/>
            </a:pPr>
            <a:r>
              <a:rPr lang="en-GB" b="1" dirty="0" smtClean="0">
                <a:latin typeface="+mn-lt"/>
              </a:rPr>
              <a:t>31,599 </a:t>
            </a:r>
            <a:r>
              <a:rPr lang="en-GB" dirty="0" smtClean="0">
                <a:latin typeface="+mn-lt"/>
              </a:rPr>
              <a:t>children called </a:t>
            </a:r>
            <a:r>
              <a:rPr lang="en-GB" dirty="0" err="1" smtClean="0">
                <a:latin typeface="+mn-lt"/>
              </a:rPr>
              <a:t>ChildLine</a:t>
            </a:r>
            <a:r>
              <a:rPr lang="en-GB" dirty="0" smtClean="0">
                <a:latin typeface="+mn-lt"/>
              </a:rPr>
              <a:t> in 2011/12 about bullying</a:t>
            </a:r>
          </a:p>
          <a:p>
            <a:pPr>
              <a:buFont typeface="Wingdings" pitchFamily="2" charset="2"/>
              <a:buChar char="v"/>
            </a:pPr>
            <a:r>
              <a:rPr lang="en-GB" b="1" dirty="0" smtClean="0">
                <a:latin typeface="+mn-lt"/>
              </a:rPr>
              <a:t>46% </a:t>
            </a:r>
            <a:r>
              <a:rPr lang="en-GB" dirty="0" smtClean="0">
                <a:latin typeface="+mn-lt"/>
              </a:rPr>
              <a:t>of children and young people say they have been bullied at school at some point in their lives</a:t>
            </a:r>
          </a:p>
          <a:p>
            <a:pPr>
              <a:buFont typeface="Wingdings" pitchFamily="2" charset="2"/>
              <a:buChar char="v"/>
            </a:pPr>
            <a:r>
              <a:rPr lang="en-GB" b="1" dirty="0" smtClean="0">
                <a:latin typeface="+mn-lt"/>
              </a:rPr>
              <a:t>38% </a:t>
            </a:r>
            <a:r>
              <a:rPr lang="en-GB" dirty="0" smtClean="0">
                <a:latin typeface="+mn-lt"/>
              </a:rPr>
              <a:t>of disabled children are worried about being bullied</a:t>
            </a:r>
          </a:p>
          <a:p>
            <a:pPr>
              <a:buFont typeface="Wingdings" pitchFamily="2" charset="2"/>
              <a:buChar char="v"/>
            </a:pPr>
            <a:r>
              <a:rPr lang="en-GB" b="1" dirty="0" smtClean="0">
                <a:latin typeface="+mn-lt"/>
              </a:rPr>
              <a:t>18% </a:t>
            </a:r>
            <a:r>
              <a:rPr lang="en-GB" dirty="0" smtClean="0">
                <a:latin typeface="+mn-lt"/>
              </a:rPr>
              <a:t>of children and young people who are worried about bullying said they would not talk to their parents about it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57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cyber-bullying?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When does a person count as ‘cyber bullied’?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It’s not the ‘real world’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A pressure release</a:t>
            </a:r>
          </a:p>
        </p:txBody>
      </p:sp>
      <p:pic>
        <p:nvPicPr>
          <p:cNvPr id="7170" name="Picture 2" descr="http://1.bp.blogspot.com/-C5Bcc9ds6iI/TbcvrE9RpoI/AAAAAAAAABM/SIMXIc8JCh4/s1600/Cyberbullying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996952"/>
            <a:ext cx="3429124" cy="34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91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40"/>
            <a:ext cx="8229600" cy="1600200"/>
          </a:xfrm>
        </p:spPr>
        <p:txBody>
          <a:bodyPr/>
          <a:lstStyle/>
          <a:p>
            <a:r>
              <a:rPr lang="en-GB" dirty="0" smtClean="0"/>
              <a:t>Cyber-bullying and the </a:t>
            </a:r>
            <a:r>
              <a:rPr lang="en-GB" sz="5800" dirty="0" smtClean="0"/>
              <a:t>Law</a:t>
            </a:r>
            <a:endParaRPr lang="en-GB" sz="5800" dirty="0"/>
          </a:p>
        </p:txBody>
      </p:sp>
      <p:pic>
        <p:nvPicPr>
          <p:cNvPr id="5122" name="Picture 2" descr="http://fc09.deviantart.net/fs71/f/2012/022/e/a/pixel_guy_fawkes_by_tsundere_kko-d4nah0x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32856"/>
            <a:ext cx="3816424" cy="375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GB" dirty="0" smtClean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>
                <a:latin typeface="+mn-lt"/>
              </a:rPr>
              <a:t>Three main laws</a:t>
            </a:r>
          </a:p>
          <a:p>
            <a:pPr lvl="1">
              <a:buFont typeface="Wingdings" pitchFamily="2" charset="2"/>
              <a:buChar char="v"/>
            </a:pPr>
            <a:r>
              <a:rPr lang="en-GB" sz="2000" dirty="0">
                <a:latin typeface="+mn-lt"/>
              </a:rPr>
              <a:t>The Malicious Communications Act, 1988</a:t>
            </a:r>
          </a:p>
          <a:p>
            <a:pPr lvl="1">
              <a:buFont typeface="Wingdings" pitchFamily="2" charset="2"/>
              <a:buChar char="v"/>
            </a:pPr>
            <a:r>
              <a:rPr lang="en-GB" sz="2000" dirty="0">
                <a:latin typeface="+mn-lt"/>
              </a:rPr>
              <a:t>The Protection from Harassment Act, 1997</a:t>
            </a:r>
          </a:p>
          <a:p>
            <a:pPr lvl="1">
              <a:buFont typeface="Wingdings" pitchFamily="2" charset="2"/>
              <a:buChar char="v"/>
            </a:pPr>
            <a:r>
              <a:rPr lang="en-GB" sz="2000" dirty="0">
                <a:latin typeface="+mn-lt"/>
              </a:rPr>
              <a:t>The Communications Act, </a:t>
            </a:r>
            <a:r>
              <a:rPr lang="en-GB" sz="2000" dirty="0" smtClean="0">
                <a:latin typeface="+mn-lt"/>
              </a:rPr>
              <a:t>2003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Consequences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Laws regarding Internet Service Providers (ISPs)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1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600200"/>
          </a:xfrm>
        </p:spPr>
        <p:txBody>
          <a:bodyPr/>
          <a:lstStyle/>
          <a:p>
            <a:r>
              <a:rPr lang="en-GB" dirty="0" smtClean="0"/>
              <a:t>Case study: </a:t>
            </a:r>
            <a:br>
              <a:rPr lang="en-GB" dirty="0" smtClean="0"/>
            </a:br>
            <a:r>
              <a:rPr lang="en-GB" sz="6000" dirty="0" err="1" smtClean="0"/>
              <a:t>Jessi</a:t>
            </a:r>
            <a:r>
              <a:rPr lang="en-GB" sz="6000" dirty="0" smtClean="0"/>
              <a:t> Slaughter</a:t>
            </a:r>
            <a:endParaRPr lang="en-GB" sz="6000" dirty="0"/>
          </a:p>
        </p:txBody>
      </p:sp>
      <p:pic>
        <p:nvPicPr>
          <p:cNvPr id="6146" name="Picture 2" descr="http://cache.ohinternet.com/images/6/61/Jessi_Slaugh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084851"/>
            <a:ext cx="3024336" cy="40324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23265"/>
            <a:ext cx="8229600" cy="211384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11 year-old victim of internet bullying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Escalation stemmed from reaction videos</a:t>
            </a:r>
            <a:endParaRPr lang="en-GB" dirty="0" smtClean="0">
              <a:latin typeface="+mn-lt"/>
            </a:endParaRP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Police investigation around it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Appeared on Good Morning America</a:t>
            </a:r>
          </a:p>
        </p:txBody>
      </p:sp>
      <p:sp>
        <p:nvSpPr>
          <p:cNvPr id="4" name="AutoShape 4" descr="http://static.fjcdn.com/pictures/4chan_a5bc4f_80849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6" descr="http://static.fjcdn.com/pictures/4chan_a5bc4f_808493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317" y="4293096"/>
            <a:ext cx="3377349" cy="200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2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ache.gawkerassets.com/assets/images/7/2010/09/340x_jessi-slaughter-given-pcp-by-her-father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3238500" cy="24574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784" y="3140968"/>
            <a:ext cx="5770984" cy="31738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  <a:latin typeface="+mn-lt"/>
              </a:rPr>
              <a:t>“People STFU This Is A Very Private Matter And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Im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Dealing With It.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>
                <a:solidFill>
                  <a:schemeClr val="tx1"/>
                </a:solidFill>
                <a:latin typeface="+mn-lt"/>
              </a:rPr>
              <a:t>This Post Ruined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Muh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Life…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>
                <a:solidFill>
                  <a:schemeClr val="tx1"/>
                </a:solidFill>
                <a:latin typeface="+mn-lt"/>
              </a:rPr>
              <a:t>And Yes That Was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Muh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Status On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Myspace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!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Cuzz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I Saw A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Squril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Fall Out Of A Tree In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Muh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BakYard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>
                <a:solidFill>
                  <a:schemeClr val="tx1"/>
                </a:solidFill>
                <a:latin typeface="+mn-lt"/>
              </a:rPr>
              <a:t>It Was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Funnah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To Meh!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 err="1">
                <a:solidFill>
                  <a:schemeClr val="tx1"/>
                </a:solidFill>
                <a:latin typeface="+mn-lt"/>
              </a:rPr>
              <a:t>Muh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Mom Has Read This And Is Talking To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Dahvie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On The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Fone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Right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Nao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>
                <a:solidFill>
                  <a:schemeClr val="tx1"/>
                </a:solidFill>
                <a:latin typeface="+mn-lt"/>
              </a:rPr>
              <a:t>So I Would Shut Your Mouths If I Were You!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>
                <a:solidFill>
                  <a:schemeClr val="tx1"/>
                </a:solidFill>
                <a:latin typeface="+mn-lt"/>
              </a:rPr>
              <a:t>I Have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Muh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Life And </a:t>
            </a:r>
            <a:r>
              <a:rPr lang="en-GB" i="1" dirty="0" err="1">
                <a:solidFill>
                  <a:schemeClr val="tx1"/>
                </a:solidFill>
                <a:latin typeface="+mn-lt"/>
              </a:rPr>
              <a:t>Dahvie</a:t>
            </a:r>
            <a:r>
              <a:rPr lang="en-GB" i="1" dirty="0">
                <a:solidFill>
                  <a:schemeClr val="tx1"/>
                </a:solidFill>
                <a:latin typeface="+mn-lt"/>
              </a:rPr>
              <a:t> Has His.</a:t>
            </a:r>
            <a:br>
              <a:rPr lang="en-GB" i="1" dirty="0">
                <a:solidFill>
                  <a:schemeClr val="tx1"/>
                </a:solidFill>
                <a:latin typeface="+mn-lt"/>
              </a:rPr>
            </a:br>
            <a:r>
              <a:rPr lang="en-GB" i="1" dirty="0">
                <a:solidFill>
                  <a:schemeClr val="tx1"/>
                </a:solidFill>
                <a:latin typeface="+mn-lt"/>
              </a:rPr>
              <a:t>We Are Just Friends</a:t>
            </a:r>
            <a:r>
              <a:rPr lang="en-GB" i="1" dirty="0" smtClean="0">
                <a:solidFill>
                  <a:schemeClr val="tx1"/>
                </a:solidFill>
                <a:latin typeface="+mn-lt"/>
              </a:rPr>
              <a:t>!”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  <a:latin typeface="+mn-lt"/>
              </a:rPr>
              <a:t>	</a:t>
            </a:r>
            <a:r>
              <a:rPr lang="en-GB" i="1" dirty="0" smtClean="0">
                <a:solidFill>
                  <a:schemeClr val="tx1"/>
                </a:solidFill>
                <a:latin typeface="+mn-lt"/>
              </a:rPr>
              <a:t>	- Jessica </a:t>
            </a:r>
            <a:r>
              <a:rPr lang="en-GB" i="1" dirty="0" err="1" smtClean="0">
                <a:solidFill>
                  <a:schemeClr val="tx1"/>
                </a:solidFill>
                <a:latin typeface="+mn-lt"/>
              </a:rPr>
              <a:t>Leonhardt</a:t>
            </a:r>
            <a:endParaRPr lang="en-GB" i="1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700" dirty="0" smtClean="0">
                <a:solidFill>
                  <a:schemeClr val="tx1"/>
                </a:solidFill>
                <a:latin typeface="+mn-lt"/>
              </a:rPr>
              <a:t>One of </a:t>
            </a:r>
            <a:r>
              <a:rPr lang="en-GB" sz="2700" dirty="0" err="1" smtClean="0">
                <a:solidFill>
                  <a:schemeClr val="tx1"/>
                </a:solidFill>
                <a:latin typeface="+mn-lt"/>
              </a:rPr>
              <a:t>Jessi’s</a:t>
            </a:r>
            <a:r>
              <a:rPr lang="en-GB" sz="2700" dirty="0" smtClean="0">
                <a:solidFill>
                  <a:schemeClr val="tx1"/>
                </a:solidFill>
                <a:latin typeface="+mn-lt"/>
              </a:rPr>
              <a:t> first responses to the harassment on </a:t>
            </a:r>
            <a:r>
              <a:rPr lang="en-GB" sz="2700" dirty="0" err="1" smtClean="0">
                <a:solidFill>
                  <a:schemeClr val="tx1"/>
                </a:solidFill>
                <a:latin typeface="+mn-lt"/>
              </a:rPr>
              <a:t>StickyDrama</a:t>
            </a:r>
            <a:endParaRPr lang="en-GB" sz="270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91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3.kym-cdn.com/photos/images/newsfeed/000/060/815/4ch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8" y="666325"/>
            <a:ext cx="4285373" cy="5570985"/>
          </a:xfrm>
          <a:prstGeom prst="rect">
            <a:avLst/>
          </a:prstGeom>
          <a:noFill/>
          <a:ln w="19050"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4289" y="4941168"/>
            <a:ext cx="1966183" cy="156070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sz="1900" dirty="0" smtClean="0">
                <a:solidFill>
                  <a:schemeClr val="accent6"/>
                </a:solidFill>
                <a:latin typeface="+mn-lt"/>
              </a:rPr>
              <a:t>The ‘Etiquette of 4chan’ that greeted users the day </a:t>
            </a:r>
            <a:r>
              <a:rPr lang="en-GB" sz="1900" dirty="0" err="1" smtClean="0">
                <a:solidFill>
                  <a:schemeClr val="accent6"/>
                </a:solidFill>
                <a:latin typeface="+mn-lt"/>
              </a:rPr>
              <a:t>Jessi</a:t>
            </a:r>
            <a:r>
              <a:rPr lang="en-GB" sz="1900" dirty="0" smtClean="0">
                <a:solidFill>
                  <a:schemeClr val="accent6"/>
                </a:solidFill>
                <a:latin typeface="+mn-lt"/>
              </a:rPr>
              <a:t> Slaughter appeared on Good Morning America</a:t>
            </a:r>
          </a:p>
        </p:txBody>
      </p:sp>
    </p:spTree>
    <p:extLst>
      <p:ext uri="{BB962C8B-B14F-4D97-AF65-F5344CB8AC3E}">
        <p14:creationId xmlns:p14="http://schemas.microsoft.com/office/powerpoint/2010/main" val="13122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Taking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How does one take action if e.g. their child is being cyber bullied?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>
                <a:latin typeface="+mn-lt"/>
              </a:rPr>
              <a:t>Addressing the problem by using several steps</a:t>
            </a:r>
          </a:p>
        </p:txBody>
      </p:sp>
      <p:pic>
        <p:nvPicPr>
          <p:cNvPr id="2050" name="Picture 2" descr="http://www.shropshire.gov.uk/res.nsf/814EF171B4F87B3D802570B90042CFAC/$file/Child%20-%20homewo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140968"/>
            <a:ext cx="5480298" cy="31020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1075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333</TotalTime>
  <Words>375</Words>
  <Application>Microsoft Office PowerPoint</Application>
  <PresentationFormat>On-screen Show (4:3)</PresentationFormat>
  <Paragraphs>74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Cyber Bullying</vt:lpstr>
      <vt:lpstr>Who are Lemon Grenades?</vt:lpstr>
      <vt:lpstr>Introduction</vt:lpstr>
      <vt:lpstr>What is cyber-bullying?</vt:lpstr>
      <vt:lpstr>Cyber-bullying and the Law</vt:lpstr>
      <vt:lpstr>Case study:  Jessi Slaughter</vt:lpstr>
      <vt:lpstr>PowerPoint Presentation</vt:lpstr>
      <vt:lpstr>PowerPoint Presentation</vt:lpstr>
      <vt:lpstr>Taking action</vt:lpstr>
      <vt:lpstr>Prevention</vt:lpstr>
      <vt:lpstr>Seeking help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Bullying</dc:title>
  <dc:creator>Ian</dc:creator>
  <cp:lastModifiedBy>Ian</cp:lastModifiedBy>
  <cp:revision>22</cp:revision>
  <dcterms:created xsi:type="dcterms:W3CDTF">2013-04-21T20:15:01Z</dcterms:created>
  <dcterms:modified xsi:type="dcterms:W3CDTF">2013-04-22T02:24:59Z</dcterms:modified>
</cp:coreProperties>
</file>