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76" r:id="rId1"/>
  </p:sldMasterIdLst>
  <p:notesMasterIdLst>
    <p:notesMasterId r:id="rId36"/>
  </p:notesMasterIdLst>
  <p:sldIdLst>
    <p:sldId id="256" r:id="rId2"/>
    <p:sldId id="296" r:id="rId3"/>
    <p:sldId id="257" r:id="rId4"/>
    <p:sldId id="258" r:id="rId5"/>
    <p:sldId id="287" r:id="rId6"/>
    <p:sldId id="288" r:id="rId7"/>
    <p:sldId id="274" r:id="rId8"/>
    <p:sldId id="293" r:id="rId9"/>
    <p:sldId id="294" r:id="rId10"/>
    <p:sldId id="295" r:id="rId11"/>
    <p:sldId id="275" r:id="rId12"/>
    <p:sldId id="292" r:id="rId13"/>
    <p:sldId id="291" r:id="rId14"/>
    <p:sldId id="272" r:id="rId15"/>
    <p:sldId id="271" r:id="rId16"/>
    <p:sldId id="269" r:id="rId17"/>
    <p:sldId id="259" r:id="rId18"/>
    <p:sldId id="262" r:id="rId19"/>
    <p:sldId id="260" r:id="rId20"/>
    <p:sldId id="261" r:id="rId21"/>
    <p:sldId id="263" r:id="rId22"/>
    <p:sldId id="265" r:id="rId23"/>
    <p:sldId id="264" r:id="rId24"/>
    <p:sldId id="266" r:id="rId25"/>
    <p:sldId id="273" r:id="rId26"/>
    <p:sldId id="281" r:id="rId27"/>
    <p:sldId id="280" r:id="rId28"/>
    <p:sldId id="282" r:id="rId29"/>
    <p:sldId id="283" r:id="rId30"/>
    <p:sldId id="285" r:id="rId31"/>
    <p:sldId id="286" r:id="rId32"/>
    <p:sldId id="276" r:id="rId33"/>
    <p:sldId id="277"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44" autoAdjust="0"/>
    <p:restoredTop sz="94660" autoAdjust="0"/>
  </p:normalViewPr>
  <p:slideViewPr>
    <p:cSldViewPr snapToGrid="0">
      <p:cViewPr varScale="1">
        <p:scale>
          <a:sx n="103" d="100"/>
          <a:sy n="103" d="100"/>
        </p:scale>
        <p:origin x="-108" y="-306"/>
      </p:cViewPr>
      <p:guideLst>
        <p:guide orient="horz" pos="2160"/>
        <p:guide pos="3840"/>
      </p:guideLst>
    </p:cSldViewPr>
  </p:slideViewPr>
  <p:outlineViewPr>
    <p:cViewPr>
      <p:scale>
        <a:sx n="33" d="100"/>
        <a:sy n="33" d="100"/>
      </p:scale>
      <p:origin x="0" y="543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574EC-21C5-4EDF-BE6D-368D8135A1D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79F4300D-609A-4084-A107-5028F958875B}">
      <dgm:prSet phldrT="[Text]"/>
      <dgm:spPr/>
      <dgm:t>
        <a:bodyPr/>
        <a:lstStyle/>
        <a:p>
          <a:r>
            <a:rPr lang="en-GB" dirty="0" smtClean="0"/>
            <a:t>Personal Computer</a:t>
          </a:r>
          <a:endParaRPr lang="en-GB" dirty="0"/>
        </a:p>
      </dgm:t>
    </dgm:pt>
    <dgm:pt modelId="{A95A8E14-5D2C-46BD-ACAA-17F30AD613A8}" type="parTrans" cxnId="{5C51531A-E27B-4762-A1B6-909D23E0E39F}">
      <dgm:prSet/>
      <dgm:spPr/>
      <dgm:t>
        <a:bodyPr/>
        <a:lstStyle/>
        <a:p>
          <a:endParaRPr lang="en-GB"/>
        </a:p>
      </dgm:t>
    </dgm:pt>
    <dgm:pt modelId="{4D778182-046A-4DBF-82DC-B3756F1B2DA6}" type="sibTrans" cxnId="{5C51531A-E27B-4762-A1B6-909D23E0E39F}">
      <dgm:prSet/>
      <dgm:spPr/>
      <dgm:t>
        <a:bodyPr/>
        <a:lstStyle/>
        <a:p>
          <a:endParaRPr lang="en-GB"/>
        </a:p>
      </dgm:t>
    </dgm:pt>
    <dgm:pt modelId="{7B1C4F1D-E6BC-444C-A8FC-5C1F7715896E}">
      <dgm:prSet phldrT="[Text]"/>
      <dgm:spPr/>
      <dgm:t>
        <a:bodyPr/>
        <a:lstStyle/>
        <a:p>
          <a:r>
            <a:rPr lang="en-GB" dirty="0" smtClean="0"/>
            <a:t>Challenges</a:t>
          </a:r>
          <a:endParaRPr lang="en-GB" dirty="0"/>
        </a:p>
      </dgm:t>
    </dgm:pt>
    <dgm:pt modelId="{CEF905AE-32E8-4F2D-8A03-501EFC6D9E1A}" type="parTrans" cxnId="{985A2517-B46A-4615-81A4-04DACD0E28F3}">
      <dgm:prSet/>
      <dgm:spPr/>
      <dgm:t>
        <a:bodyPr/>
        <a:lstStyle/>
        <a:p>
          <a:endParaRPr lang="en-GB"/>
        </a:p>
      </dgm:t>
    </dgm:pt>
    <dgm:pt modelId="{2A596B3B-244E-4604-9704-9E9DB8BA2F62}" type="sibTrans" cxnId="{985A2517-B46A-4615-81A4-04DACD0E28F3}">
      <dgm:prSet/>
      <dgm:spPr/>
      <dgm:t>
        <a:bodyPr/>
        <a:lstStyle/>
        <a:p>
          <a:endParaRPr lang="en-GB"/>
        </a:p>
      </dgm:t>
    </dgm:pt>
    <dgm:pt modelId="{67E253FF-C6B6-412B-968D-7948321AD879}">
      <dgm:prSet phldrT="[Text]"/>
      <dgm:spPr/>
      <dgm:t>
        <a:bodyPr/>
        <a:lstStyle/>
        <a:p>
          <a:r>
            <a:rPr lang="en-GB" dirty="0" smtClean="0"/>
            <a:t>Data Centre</a:t>
          </a:r>
          <a:endParaRPr lang="en-GB" dirty="0"/>
        </a:p>
      </dgm:t>
    </dgm:pt>
    <dgm:pt modelId="{80B7E516-43F4-43D0-A2CB-75BA704415D2}" type="parTrans" cxnId="{5A7DF3B8-9EC3-40C4-B4FD-EABA2707D582}">
      <dgm:prSet/>
      <dgm:spPr/>
      <dgm:t>
        <a:bodyPr/>
        <a:lstStyle/>
        <a:p>
          <a:endParaRPr lang="en-GB"/>
        </a:p>
      </dgm:t>
    </dgm:pt>
    <dgm:pt modelId="{6703E7A0-7850-4973-B48E-8B69CBFF0D47}" type="sibTrans" cxnId="{5A7DF3B8-9EC3-40C4-B4FD-EABA2707D582}">
      <dgm:prSet/>
      <dgm:spPr/>
      <dgm:t>
        <a:bodyPr/>
        <a:lstStyle/>
        <a:p>
          <a:endParaRPr lang="en-GB"/>
        </a:p>
      </dgm:t>
    </dgm:pt>
    <dgm:pt modelId="{7797C21E-5E07-4DE3-9D0B-AD76FBC6129F}">
      <dgm:prSet phldrT="[Text]"/>
      <dgm:spPr/>
      <dgm:t>
        <a:bodyPr/>
        <a:lstStyle/>
        <a:p>
          <a:r>
            <a:rPr lang="en-GB" dirty="0" smtClean="0"/>
            <a:t>Challenges</a:t>
          </a:r>
          <a:endParaRPr lang="en-GB" dirty="0"/>
        </a:p>
      </dgm:t>
    </dgm:pt>
    <dgm:pt modelId="{39BE9F53-427C-40BD-9528-8B378610B01A}" type="parTrans" cxnId="{A14D1D20-97B9-4121-9824-E68DF2211A1E}">
      <dgm:prSet/>
      <dgm:spPr/>
      <dgm:t>
        <a:bodyPr/>
        <a:lstStyle/>
        <a:p>
          <a:endParaRPr lang="en-GB"/>
        </a:p>
      </dgm:t>
    </dgm:pt>
    <dgm:pt modelId="{00E0BBA4-4E89-4440-A8CE-5DA3E477A04D}" type="sibTrans" cxnId="{A14D1D20-97B9-4121-9824-E68DF2211A1E}">
      <dgm:prSet/>
      <dgm:spPr/>
      <dgm:t>
        <a:bodyPr/>
        <a:lstStyle/>
        <a:p>
          <a:endParaRPr lang="en-GB"/>
        </a:p>
      </dgm:t>
    </dgm:pt>
    <dgm:pt modelId="{E55E6D4C-7C1F-4F0F-B394-F56F00BE290A}">
      <dgm:prSet phldrT="[Text]"/>
      <dgm:spPr/>
      <dgm:t>
        <a:bodyPr/>
        <a:lstStyle/>
        <a:p>
          <a:endParaRPr lang="en-GB" dirty="0"/>
        </a:p>
      </dgm:t>
    </dgm:pt>
    <dgm:pt modelId="{42DE7DF5-0EB6-4682-A8E6-0CE0020F035A}" type="parTrans" cxnId="{63910BD0-48E3-4BDE-83B1-99026F73E877}">
      <dgm:prSet/>
      <dgm:spPr/>
      <dgm:t>
        <a:bodyPr/>
        <a:lstStyle/>
        <a:p>
          <a:endParaRPr lang="en-GB"/>
        </a:p>
      </dgm:t>
    </dgm:pt>
    <dgm:pt modelId="{686BBC79-41BD-4D9F-822A-2B7A40AF9A96}" type="sibTrans" cxnId="{63910BD0-48E3-4BDE-83B1-99026F73E877}">
      <dgm:prSet/>
      <dgm:spPr/>
      <dgm:t>
        <a:bodyPr/>
        <a:lstStyle/>
        <a:p>
          <a:endParaRPr lang="en-GB"/>
        </a:p>
      </dgm:t>
    </dgm:pt>
    <dgm:pt modelId="{8095CE1F-4CBD-4D92-9EBD-745C27917FE4}">
      <dgm:prSet phldrT="[Text]"/>
      <dgm:spPr/>
      <dgm:t>
        <a:bodyPr/>
        <a:lstStyle/>
        <a:p>
          <a:r>
            <a:rPr lang="en-GB" dirty="0" smtClean="0"/>
            <a:t>Virtualisation</a:t>
          </a:r>
          <a:endParaRPr lang="en-GB" dirty="0"/>
        </a:p>
      </dgm:t>
    </dgm:pt>
    <dgm:pt modelId="{A7ED2D1B-CB8F-46F1-A49F-C71A8F5CDC3D}" type="parTrans" cxnId="{656A1DCE-924F-4E22-BEEA-A6E7CE3A525C}">
      <dgm:prSet/>
      <dgm:spPr/>
      <dgm:t>
        <a:bodyPr/>
        <a:lstStyle/>
        <a:p>
          <a:endParaRPr lang="en-GB"/>
        </a:p>
      </dgm:t>
    </dgm:pt>
    <dgm:pt modelId="{DAC93EBD-3D90-4100-9EE0-8105DA93D8C8}" type="sibTrans" cxnId="{656A1DCE-924F-4E22-BEEA-A6E7CE3A525C}">
      <dgm:prSet/>
      <dgm:spPr/>
      <dgm:t>
        <a:bodyPr/>
        <a:lstStyle/>
        <a:p>
          <a:endParaRPr lang="en-GB"/>
        </a:p>
      </dgm:t>
    </dgm:pt>
    <dgm:pt modelId="{76AAFBD5-0672-43DC-A478-8D5E335689B9}">
      <dgm:prSet phldrT="[Text]"/>
      <dgm:spPr/>
      <dgm:t>
        <a:bodyPr/>
        <a:lstStyle/>
        <a:p>
          <a:r>
            <a:rPr lang="en-GB" dirty="0" smtClean="0"/>
            <a:t>Cooling Systems</a:t>
          </a:r>
          <a:endParaRPr lang="en-GB" dirty="0"/>
        </a:p>
      </dgm:t>
    </dgm:pt>
    <dgm:pt modelId="{428A491B-76B2-4DD3-B1A8-D058BB1AB631}" type="parTrans" cxnId="{8878AED4-63DA-471C-91CB-2D6857542932}">
      <dgm:prSet/>
      <dgm:spPr/>
      <dgm:t>
        <a:bodyPr/>
        <a:lstStyle/>
        <a:p>
          <a:endParaRPr lang="en-GB"/>
        </a:p>
      </dgm:t>
    </dgm:pt>
    <dgm:pt modelId="{C0FAB17C-DCEC-44D8-9971-A86C6E142238}" type="sibTrans" cxnId="{8878AED4-63DA-471C-91CB-2D6857542932}">
      <dgm:prSet/>
      <dgm:spPr/>
      <dgm:t>
        <a:bodyPr/>
        <a:lstStyle/>
        <a:p>
          <a:endParaRPr lang="en-GB"/>
        </a:p>
      </dgm:t>
    </dgm:pt>
    <dgm:pt modelId="{DA7D8860-8994-48BF-9823-31BF5E21FF4E}">
      <dgm:prSet phldrT="[Text]"/>
      <dgm:spPr/>
      <dgm:t>
        <a:bodyPr/>
        <a:lstStyle/>
        <a:p>
          <a:endParaRPr lang="en-GB" dirty="0"/>
        </a:p>
      </dgm:t>
    </dgm:pt>
    <dgm:pt modelId="{B09130EC-4FF8-41CC-B03A-088A18822181}" type="parTrans" cxnId="{D86C0790-0AE2-47F7-AE90-6FE6D90E0834}">
      <dgm:prSet/>
      <dgm:spPr/>
      <dgm:t>
        <a:bodyPr/>
        <a:lstStyle/>
        <a:p>
          <a:endParaRPr lang="en-GB"/>
        </a:p>
      </dgm:t>
    </dgm:pt>
    <dgm:pt modelId="{53980CF3-5434-4ED6-95C2-49628FB282A4}" type="sibTrans" cxnId="{D86C0790-0AE2-47F7-AE90-6FE6D90E0834}">
      <dgm:prSet/>
      <dgm:spPr/>
      <dgm:t>
        <a:bodyPr/>
        <a:lstStyle/>
        <a:p>
          <a:endParaRPr lang="en-GB"/>
        </a:p>
      </dgm:t>
    </dgm:pt>
    <dgm:pt modelId="{3136129C-8FB3-410B-B260-B161AC6BD344}">
      <dgm:prSet phldrT="[Text]"/>
      <dgm:spPr/>
      <dgm:t>
        <a:bodyPr/>
        <a:lstStyle/>
        <a:p>
          <a:r>
            <a:rPr lang="en-GB" dirty="0" smtClean="0"/>
            <a:t>Manufacturing</a:t>
          </a:r>
          <a:endParaRPr lang="en-GB" dirty="0"/>
        </a:p>
      </dgm:t>
    </dgm:pt>
    <dgm:pt modelId="{4E756AEC-1DDA-45F0-9465-754FE3D8FE65}" type="parTrans" cxnId="{FAE25A94-3113-4F60-AA68-A43604E11642}">
      <dgm:prSet/>
      <dgm:spPr/>
      <dgm:t>
        <a:bodyPr/>
        <a:lstStyle/>
        <a:p>
          <a:endParaRPr lang="en-GB"/>
        </a:p>
      </dgm:t>
    </dgm:pt>
    <dgm:pt modelId="{573F5C6B-3024-45EE-A19D-4B75938911B9}" type="sibTrans" cxnId="{FAE25A94-3113-4F60-AA68-A43604E11642}">
      <dgm:prSet/>
      <dgm:spPr/>
      <dgm:t>
        <a:bodyPr/>
        <a:lstStyle/>
        <a:p>
          <a:endParaRPr lang="en-GB"/>
        </a:p>
      </dgm:t>
    </dgm:pt>
    <dgm:pt modelId="{A8DDCBC4-4500-4EB7-A90E-5484C0AAECEF}">
      <dgm:prSet phldrT="[Text]"/>
      <dgm:spPr/>
      <dgm:t>
        <a:bodyPr/>
        <a:lstStyle/>
        <a:p>
          <a:r>
            <a:rPr lang="en-GB" dirty="0" smtClean="0"/>
            <a:t>PC Recycling</a:t>
          </a:r>
          <a:endParaRPr lang="en-GB" dirty="0"/>
        </a:p>
      </dgm:t>
    </dgm:pt>
    <dgm:pt modelId="{C07DAB96-5BFA-4942-BD9C-E40152039669}" type="parTrans" cxnId="{E496F0E2-85CF-4907-94A8-A75C8ED26388}">
      <dgm:prSet/>
      <dgm:spPr/>
      <dgm:t>
        <a:bodyPr/>
        <a:lstStyle/>
        <a:p>
          <a:endParaRPr lang="en-GB"/>
        </a:p>
      </dgm:t>
    </dgm:pt>
    <dgm:pt modelId="{F9C2D709-D290-48C4-894F-572B94412BAB}" type="sibTrans" cxnId="{E496F0E2-85CF-4907-94A8-A75C8ED26388}">
      <dgm:prSet/>
      <dgm:spPr/>
      <dgm:t>
        <a:bodyPr/>
        <a:lstStyle/>
        <a:p>
          <a:endParaRPr lang="en-GB"/>
        </a:p>
      </dgm:t>
    </dgm:pt>
    <dgm:pt modelId="{01C18DFC-BFB0-476D-94A8-560ED86C381E}" type="pres">
      <dgm:prSet presAssocID="{C85574EC-21C5-4EDF-BE6D-368D8135A1D3}" presName="linearFlow" presStyleCnt="0">
        <dgm:presLayoutVars>
          <dgm:dir/>
          <dgm:animLvl val="lvl"/>
          <dgm:resizeHandles val="exact"/>
        </dgm:presLayoutVars>
      </dgm:prSet>
      <dgm:spPr/>
    </dgm:pt>
    <dgm:pt modelId="{F1C47C0C-B558-4E03-84F8-8C4A653C5006}" type="pres">
      <dgm:prSet presAssocID="{79F4300D-609A-4084-A107-5028F958875B}" presName="composite" presStyleCnt="0"/>
      <dgm:spPr/>
    </dgm:pt>
    <dgm:pt modelId="{8E35ED59-9CF6-4EFE-9058-7183A2441746}" type="pres">
      <dgm:prSet presAssocID="{79F4300D-609A-4084-A107-5028F958875B}" presName="parTx" presStyleLbl="node1" presStyleIdx="0" presStyleCnt="2">
        <dgm:presLayoutVars>
          <dgm:chMax val="0"/>
          <dgm:chPref val="0"/>
          <dgm:bulletEnabled val="1"/>
        </dgm:presLayoutVars>
      </dgm:prSet>
      <dgm:spPr/>
    </dgm:pt>
    <dgm:pt modelId="{B9CE8FC4-A513-469A-B424-600FFF0D0D87}" type="pres">
      <dgm:prSet presAssocID="{79F4300D-609A-4084-A107-5028F958875B}" presName="parSh" presStyleLbl="node1" presStyleIdx="0" presStyleCnt="2"/>
      <dgm:spPr/>
    </dgm:pt>
    <dgm:pt modelId="{D7070295-D6D2-44A5-94F6-DC0F13D6488A}" type="pres">
      <dgm:prSet presAssocID="{79F4300D-609A-4084-A107-5028F958875B}" presName="desTx" presStyleLbl="fgAcc1" presStyleIdx="0" presStyleCnt="2">
        <dgm:presLayoutVars>
          <dgm:bulletEnabled val="1"/>
        </dgm:presLayoutVars>
      </dgm:prSet>
      <dgm:spPr/>
      <dgm:t>
        <a:bodyPr/>
        <a:lstStyle/>
        <a:p>
          <a:endParaRPr lang="en-GB"/>
        </a:p>
      </dgm:t>
    </dgm:pt>
    <dgm:pt modelId="{077863A3-2130-468B-B03A-95E2FF3B1A1B}" type="pres">
      <dgm:prSet presAssocID="{4D778182-046A-4DBF-82DC-B3756F1B2DA6}" presName="sibTrans" presStyleLbl="sibTrans2D1" presStyleIdx="0" presStyleCnt="1"/>
      <dgm:spPr/>
    </dgm:pt>
    <dgm:pt modelId="{7A7BE680-3997-4266-8CE9-CAE3FFBC9757}" type="pres">
      <dgm:prSet presAssocID="{4D778182-046A-4DBF-82DC-B3756F1B2DA6}" presName="connTx" presStyleLbl="sibTrans2D1" presStyleIdx="0" presStyleCnt="1"/>
      <dgm:spPr/>
    </dgm:pt>
    <dgm:pt modelId="{B2936CAE-495D-42CA-8C2D-FBAF63E7E967}" type="pres">
      <dgm:prSet presAssocID="{67E253FF-C6B6-412B-968D-7948321AD879}" presName="composite" presStyleCnt="0"/>
      <dgm:spPr/>
    </dgm:pt>
    <dgm:pt modelId="{DB69E994-ACEA-48F0-BC5C-9CE3728B8193}" type="pres">
      <dgm:prSet presAssocID="{67E253FF-C6B6-412B-968D-7948321AD879}" presName="parTx" presStyleLbl="node1" presStyleIdx="0" presStyleCnt="2">
        <dgm:presLayoutVars>
          <dgm:chMax val="0"/>
          <dgm:chPref val="0"/>
          <dgm:bulletEnabled val="1"/>
        </dgm:presLayoutVars>
      </dgm:prSet>
      <dgm:spPr/>
    </dgm:pt>
    <dgm:pt modelId="{92CB051E-C9A6-4DC4-97D2-F6D67762C393}" type="pres">
      <dgm:prSet presAssocID="{67E253FF-C6B6-412B-968D-7948321AD879}" presName="parSh" presStyleLbl="node1" presStyleIdx="1" presStyleCnt="2"/>
      <dgm:spPr/>
    </dgm:pt>
    <dgm:pt modelId="{298A5D7C-31DF-43B8-ACAE-BA050A2C4404}" type="pres">
      <dgm:prSet presAssocID="{67E253FF-C6B6-412B-968D-7948321AD879}" presName="desTx" presStyleLbl="fgAcc1" presStyleIdx="1" presStyleCnt="2">
        <dgm:presLayoutVars>
          <dgm:bulletEnabled val="1"/>
        </dgm:presLayoutVars>
      </dgm:prSet>
      <dgm:spPr/>
    </dgm:pt>
  </dgm:ptLst>
  <dgm:cxnLst>
    <dgm:cxn modelId="{78CCDCC5-9A01-43FC-8B47-199C56029F63}" type="presOf" srcId="{76AAFBD5-0672-43DC-A478-8D5E335689B9}" destId="{298A5D7C-31DF-43B8-ACAE-BA050A2C4404}" srcOrd="0" destOrd="2" presId="urn:microsoft.com/office/officeart/2005/8/layout/process3"/>
    <dgm:cxn modelId="{5037529F-BE79-4FA0-96F5-0D1646D4F943}" type="presOf" srcId="{7797C21E-5E07-4DE3-9D0B-AD76FBC6129F}" destId="{298A5D7C-31DF-43B8-ACAE-BA050A2C4404}" srcOrd="0" destOrd="0" presId="urn:microsoft.com/office/officeart/2005/8/layout/process3"/>
    <dgm:cxn modelId="{336D15EB-7C22-4439-8A7F-67ECFD8FA498}" type="presOf" srcId="{C85574EC-21C5-4EDF-BE6D-368D8135A1D3}" destId="{01C18DFC-BFB0-476D-94A8-560ED86C381E}" srcOrd="0" destOrd="0" presId="urn:microsoft.com/office/officeart/2005/8/layout/process3"/>
    <dgm:cxn modelId="{5C51531A-E27B-4762-A1B6-909D23E0E39F}" srcId="{C85574EC-21C5-4EDF-BE6D-368D8135A1D3}" destId="{79F4300D-609A-4084-A107-5028F958875B}" srcOrd="0" destOrd="0" parTransId="{A95A8E14-5D2C-46BD-ACAA-17F30AD613A8}" sibTransId="{4D778182-046A-4DBF-82DC-B3756F1B2DA6}"/>
    <dgm:cxn modelId="{CD52FF1D-BE91-43E0-8D1D-ACB784198E71}" type="presOf" srcId="{E55E6D4C-7C1F-4F0F-B394-F56F00BE290A}" destId="{D7070295-D6D2-44A5-94F6-DC0F13D6488A}" srcOrd="0" destOrd="4" presId="urn:microsoft.com/office/officeart/2005/8/layout/process3"/>
    <dgm:cxn modelId="{8D4DCA4D-1CD4-493E-813E-B79C4C3CF5D9}" type="presOf" srcId="{3136129C-8FB3-410B-B260-B161AC6BD344}" destId="{D7070295-D6D2-44A5-94F6-DC0F13D6488A}" srcOrd="0" destOrd="1" presId="urn:microsoft.com/office/officeart/2005/8/layout/process3"/>
    <dgm:cxn modelId="{153A8583-8EC7-41F3-ACC4-51B3F8876BC2}" type="presOf" srcId="{4D778182-046A-4DBF-82DC-B3756F1B2DA6}" destId="{7A7BE680-3997-4266-8CE9-CAE3FFBC9757}" srcOrd="1" destOrd="0" presId="urn:microsoft.com/office/officeart/2005/8/layout/process3"/>
    <dgm:cxn modelId="{FFE9DE69-751C-45AA-9136-D0B72B25DA1B}" type="presOf" srcId="{67E253FF-C6B6-412B-968D-7948321AD879}" destId="{92CB051E-C9A6-4DC4-97D2-F6D67762C393}" srcOrd="1" destOrd="0" presId="urn:microsoft.com/office/officeart/2005/8/layout/process3"/>
    <dgm:cxn modelId="{81F1DD0B-538E-489A-8A99-D81E0A8BCF54}" type="presOf" srcId="{79F4300D-609A-4084-A107-5028F958875B}" destId="{B9CE8FC4-A513-469A-B424-600FFF0D0D87}" srcOrd="1" destOrd="0" presId="urn:microsoft.com/office/officeart/2005/8/layout/process3"/>
    <dgm:cxn modelId="{63910BD0-48E3-4BDE-83B1-99026F73E877}" srcId="{79F4300D-609A-4084-A107-5028F958875B}" destId="{E55E6D4C-7C1F-4F0F-B394-F56F00BE290A}" srcOrd="4" destOrd="0" parTransId="{42DE7DF5-0EB6-4682-A8E6-0CE0020F035A}" sibTransId="{686BBC79-41BD-4D9F-822A-2B7A40AF9A96}"/>
    <dgm:cxn modelId="{C3E2C728-0D9E-46B4-B100-4B21068B5EF5}" type="presOf" srcId="{79F4300D-609A-4084-A107-5028F958875B}" destId="{8E35ED59-9CF6-4EFE-9058-7183A2441746}" srcOrd="0" destOrd="0" presId="urn:microsoft.com/office/officeart/2005/8/layout/process3"/>
    <dgm:cxn modelId="{261BC029-2400-4530-8C4D-6AFDE1E30466}" type="presOf" srcId="{7B1C4F1D-E6BC-444C-A8FC-5C1F7715896E}" destId="{D7070295-D6D2-44A5-94F6-DC0F13D6488A}" srcOrd="0" destOrd="0" presId="urn:microsoft.com/office/officeart/2005/8/layout/process3"/>
    <dgm:cxn modelId="{105F2FFB-DD28-4AC8-B6DB-7506C0958C3C}" type="presOf" srcId="{67E253FF-C6B6-412B-968D-7948321AD879}" destId="{DB69E994-ACEA-48F0-BC5C-9CE3728B8193}" srcOrd="0" destOrd="0" presId="urn:microsoft.com/office/officeart/2005/8/layout/process3"/>
    <dgm:cxn modelId="{656A1DCE-924F-4E22-BEEA-A6E7CE3A525C}" srcId="{67E253FF-C6B6-412B-968D-7948321AD879}" destId="{8095CE1F-4CBD-4D92-9EBD-745C27917FE4}" srcOrd="1" destOrd="0" parTransId="{A7ED2D1B-CB8F-46F1-A49F-C71A8F5CDC3D}" sibTransId="{DAC93EBD-3D90-4100-9EE0-8105DA93D8C8}"/>
    <dgm:cxn modelId="{A14D1D20-97B9-4121-9824-E68DF2211A1E}" srcId="{67E253FF-C6B6-412B-968D-7948321AD879}" destId="{7797C21E-5E07-4DE3-9D0B-AD76FBC6129F}" srcOrd="0" destOrd="0" parTransId="{39BE9F53-427C-40BD-9528-8B378610B01A}" sibTransId="{00E0BBA4-4E89-4440-A8CE-5DA3E477A04D}"/>
    <dgm:cxn modelId="{01684437-D708-4CA3-85BB-9D3CFC0DC4A1}" type="presOf" srcId="{A8DDCBC4-4500-4EB7-A90E-5484C0AAECEF}" destId="{D7070295-D6D2-44A5-94F6-DC0F13D6488A}" srcOrd="0" destOrd="2" presId="urn:microsoft.com/office/officeart/2005/8/layout/process3"/>
    <dgm:cxn modelId="{E496F0E2-85CF-4907-94A8-A75C8ED26388}" srcId="{79F4300D-609A-4084-A107-5028F958875B}" destId="{A8DDCBC4-4500-4EB7-A90E-5484C0AAECEF}" srcOrd="2" destOrd="0" parTransId="{C07DAB96-5BFA-4942-BD9C-E40152039669}" sibTransId="{F9C2D709-D290-48C4-894F-572B94412BAB}"/>
    <dgm:cxn modelId="{F042588D-A2E7-4450-B7B6-9F7EA068B19F}" type="presOf" srcId="{8095CE1F-4CBD-4D92-9EBD-745C27917FE4}" destId="{298A5D7C-31DF-43B8-ACAE-BA050A2C4404}" srcOrd="0" destOrd="1" presId="urn:microsoft.com/office/officeart/2005/8/layout/process3"/>
    <dgm:cxn modelId="{8878AED4-63DA-471C-91CB-2D6857542932}" srcId="{67E253FF-C6B6-412B-968D-7948321AD879}" destId="{76AAFBD5-0672-43DC-A478-8D5E335689B9}" srcOrd="2" destOrd="0" parTransId="{428A491B-76B2-4DD3-B1A8-D058BB1AB631}" sibTransId="{C0FAB17C-DCEC-44D8-9971-A86C6E142238}"/>
    <dgm:cxn modelId="{6C0B3D9D-0B37-448F-946E-B9321078C223}" type="presOf" srcId="{4D778182-046A-4DBF-82DC-B3756F1B2DA6}" destId="{077863A3-2130-468B-B03A-95E2FF3B1A1B}" srcOrd="0" destOrd="0" presId="urn:microsoft.com/office/officeart/2005/8/layout/process3"/>
    <dgm:cxn modelId="{FAE25A94-3113-4F60-AA68-A43604E11642}" srcId="{79F4300D-609A-4084-A107-5028F958875B}" destId="{3136129C-8FB3-410B-B260-B161AC6BD344}" srcOrd="1" destOrd="0" parTransId="{4E756AEC-1DDA-45F0-9465-754FE3D8FE65}" sibTransId="{573F5C6B-3024-45EE-A19D-4B75938911B9}"/>
    <dgm:cxn modelId="{5A7DF3B8-9EC3-40C4-B4FD-EABA2707D582}" srcId="{C85574EC-21C5-4EDF-BE6D-368D8135A1D3}" destId="{67E253FF-C6B6-412B-968D-7948321AD879}" srcOrd="1" destOrd="0" parTransId="{80B7E516-43F4-43D0-A2CB-75BA704415D2}" sibTransId="{6703E7A0-7850-4973-B48E-8B69CBFF0D47}"/>
    <dgm:cxn modelId="{D86C0790-0AE2-47F7-AE90-6FE6D90E0834}" srcId="{79F4300D-609A-4084-A107-5028F958875B}" destId="{DA7D8860-8994-48BF-9823-31BF5E21FF4E}" srcOrd="3" destOrd="0" parTransId="{B09130EC-4FF8-41CC-B03A-088A18822181}" sibTransId="{53980CF3-5434-4ED6-95C2-49628FB282A4}"/>
    <dgm:cxn modelId="{985A2517-B46A-4615-81A4-04DACD0E28F3}" srcId="{79F4300D-609A-4084-A107-5028F958875B}" destId="{7B1C4F1D-E6BC-444C-A8FC-5C1F7715896E}" srcOrd="0" destOrd="0" parTransId="{CEF905AE-32E8-4F2D-8A03-501EFC6D9E1A}" sibTransId="{2A596B3B-244E-4604-9704-9E9DB8BA2F62}"/>
    <dgm:cxn modelId="{537E584D-4D64-4974-904C-50CFF7865204}" type="presOf" srcId="{DA7D8860-8994-48BF-9823-31BF5E21FF4E}" destId="{D7070295-D6D2-44A5-94F6-DC0F13D6488A}" srcOrd="0" destOrd="3" presId="urn:microsoft.com/office/officeart/2005/8/layout/process3"/>
    <dgm:cxn modelId="{F4FFF13F-1BDA-43FD-A157-830B3B819FDB}" type="presParOf" srcId="{01C18DFC-BFB0-476D-94A8-560ED86C381E}" destId="{F1C47C0C-B558-4E03-84F8-8C4A653C5006}" srcOrd="0" destOrd="0" presId="urn:microsoft.com/office/officeart/2005/8/layout/process3"/>
    <dgm:cxn modelId="{5C28DF18-6633-46C4-AEDD-50D3C7C137CB}" type="presParOf" srcId="{F1C47C0C-B558-4E03-84F8-8C4A653C5006}" destId="{8E35ED59-9CF6-4EFE-9058-7183A2441746}" srcOrd="0" destOrd="0" presId="urn:microsoft.com/office/officeart/2005/8/layout/process3"/>
    <dgm:cxn modelId="{39B6108A-9E71-45C2-BFD0-DA102981E9AF}" type="presParOf" srcId="{F1C47C0C-B558-4E03-84F8-8C4A653C5006}" destId="{B9CE8FC4-A513-469A-B424-600FFF0D0D87}" srcOrd="1" destOrd="0" presId="urn:microsoft.com/office/officeart/2005/8/layout/process3"/>
    <dgm:cxn modelId="{8A238B34-800B-4AE8-AF64-CF9CB6B1A2DE}" type="presParOf" srcId="{F1C47C0C-B558-4E03-84F8-8C4A653C5006}" destId="{D7070295-D6D2-44A5-94F6-DC0F13D6488A}" srcOrd="2" destOrd="0" presId="urn:microsoft.com/office/officeart/2005/8/layout/process3"/>
    <dgm:cxn modelId="{D20EA23E-1074-44B5-A5ED-B7FEABCF8679}" type="presParOf" srcId="{01C18DFC-BFB0-476D-94A8-560ED86C381E}" destId="{077863A3-2130-468B-B03A-95E2FF3B1A1B}" srcOrd="1" destOrd="0" presId="urn:microsoft.com/office/officeart/2005/8/layout/process3"/>
    <dgm:cxn modelId="{C96198E3-E9D1-439D-BD3F-08D9B9F9143B}" type="presParOf" srcId="{077863A3-2130-468B-B03A-95E2FF3B1A1B}" destId="{7A7BE680-3997-4266-8CE9-CAE3FFBC9757}" srcOrd="0" destOrd="0" presId="urn:microsoft.com/office/officeart/2005/8/layout/process3"/>
    <dgm:cxn modelId="{7D115909-C424-4295-A1D6-31E2E7B40C35}" type="presParOf" srcId="{01C18DFC-BFB0-476D-94A8-560ED86C381E}" destId="{B2936CAE-495D-42CA-8C2D-FBAF63E7E967}" srcOrd="2" destOrd="0" presId="urn:microsoft.com/office/officeart/2005/8/layout/process3"/>
    <dgm:cxn modelId="{348B69F6-F5D5-42FA-9DE5-678FF4D204B9}" type="presParOf" srcId="{B2936CAE-495D-42CA-8C2D-FBAF63E7E967}" destId="{DB69E994-ACEA-48F0-BC5C-9CE3728B8193}" srcOrd="0" destOrd="0" presId="urn:microsoft.com/office/officeart/2005/8/layout/process3"/>
    <dgm:cxn modelId="{4597A1E3-7739-404D-9D29-7331D60252FD}" type="presParOf" srcId="{B2936CAE-495D-42CA-8C2D-FBAF63E7E967}" destId="{92CB051E-C9A6-4DC4-97D2-F6D67762C393}" srcOrd="1" destOrd="0" presId="urn:microsoft.com/office/officeart/2005/8/layout/process3"/>
    <dgm:cxn modelId="{846C23D6-0852-49BD-A349-CA17C9316ED3}" type="presParOf" srcId="{B2936CAE-495D-42CA-8C2D-FBAF63E7E967}" destId="{298A5D7C-31DF-43B8-ACAE-BA050A2C440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5574EC-21C5-4EDF-BE6D-368D8135A1D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79F4300D-609A-4084-A107-5028F958875B}">
      <dgm:prSet phldrT="[Text]"/>
      <dgm:spPr/>
      <dgm:t>
        <a:bodyPr/>
        <a:lstStyle/>
        <a:p>
          <a:r>
            <a:rPr lang="en-GB" dirty="0" smtClean="0"/>
            <a:t>Personal Computer</a:t>
          </a:r>
          <a:endParaRPr lang="en-GB" dirty="0"/>
        </a:p>
      </dgm:t>
    </dgm:pt>
    <dgm:pt modelId="{A95A8E14-5D2C-46BD-ACAA-17F30AD613A8}" type="parTrans" cxnId="{5C51531A-E27B-4762-A1B6-909D23E0E39F}">
      <dgm:prSet/>
      <dgm:spPr/>
      <dgm:t>
        <a:bodyPr/>
        <a:lstStyle/>
        <a:p>
          <a:endParaRPr lang="en-GB"/>
        </a:p>
      </dgm:t>
    </dgm:pt>
    <dgm:pt modelId="{4D778182-046A-4DBF-82DC-B3756F1B2DA6}" type="sibTrans" cxnId="{5C51531A-E27B-4762-A1B6-909D23E0E39F}">
      <dgm:prSet/>
      <dgm:spPr/>
      <dgm:t>
        <a:bodyPr/>
        <a:lstStyle/>
        <a:p>
          <a:endParaRPr lang="en-GB"/>
        </a:p>
      </dgm:t>
    </dgm:pt>
    <dgm:pt modelId="{7B1C4F1D-E6BC-444C-A8FC-5C1F7715896E}">
      <dgm:prSet phldrT="[Text]"/>
      <dgm:spPr/>
      <dgm:t>
        <a:bodyPr/>
        <a:lstStyle/>
        <a:p>
          <a:r>
            <a:rPr lang="en-GB" dirty="0" smtClean="0"/>
            <a:t>Problems</a:t>
          </a:r>
          <a:endParaRPr lang="en-GB" dirty="0"/>
        </a:p>
      </dgm:t>
    </dgm:pt>
    <dgm:pt modelId="{CEF905AE-32E8-4F2D-8A03-501EFC6D9E1A}" type="parTrans" cxnId="{985A2517-B46A-4615-81A4-04DACD0E28F3}">
      <dgm:prSet/>
      <dgm:spPr/>
      <dgm:t>
        <a:bodyPr/>
        <a:lstStyle/>
        <a:p>
          <a:endParaRPr lang="en-GB"/>
        </a:p>
      </dgm:t>
    </dgm:pt>
    <dgm:pt modelId="{2A596B3B-244E-4604-9704-9E9DB8BA2F62}" type="sibTrans" cxnId="{985A2517-B46A-4615-81A4-04DACD0E28F3}">
      <dgm:prSet/>
      <dgm:spPr/>
      <dgm:t>
        <a:bodyPr/>
        <a:lstStyle/>
        <a:p>
          <a:endParaRPr lang="en-GB"/>
        </a:p>
      </dgm:t>
    </dgm:pt>
    <dgm:pt modelId="{3136129C-8FB3-410B-B260-B161AC6BD344}">
      <dgm:prSet phldrT="[Text]"/>
      <dgm:spPr/>
      <dgm:t>
        <a:bodyPr/>
        <a:lstStyle/>
        <a:p>
          <a:r>
            <a:rPr lang="en-GB" dirty="0" smtClean="0">
              <a:solidFill>
                <a:schemeClr val="tx1">
                  <a:lumMod val="85000"/>
                </a:schemeClr>
              </a:solidFill>
            </a:rPr>
            <a:t>Manufacturing</a:t>
          </a:r>
          <a:endParaRPr lang="en-GB" dirty="0">
            <a:solidFill>
              <a:schemeClr val="tx1">
                <a:lumMod val="85000"/>
              </a:schemeClr>
            </a:solidFill>
          </a:endParaRPr>
        </a:p>
      </dgm:t>
    </dgm:pt>
    <dgm:pt modelId="{4E756AEC-1DDA-45F0-9465-754FE3D8FE65}" type="parTrans" cxnId="{FAE25A94-3113-4F60-AA68-A43604E11642}">
      <dgm:prSet/>
      <dgm:spPr/>
      <dgm:t>
        <a:bodyPr/>
        <a:lstStyle/>
        <a:p>
          <a:endParaRPr lang="en-GB"/>
        </a:p>
      </dgm:t>
    </dgm:pt>
    <dgm:pt modelId="{573F5C6B-3024-45EE-A19D-4B75938911B9}" type="sibTrans" cxnId="{FAE25A94-3113-4F60-AA68-A43604E11642}">
      <dgm:prSet/>
      <dgm:spPr/>
      <dgm:t>
        <a:bodyPr/>
        <a:lstStyle/>
        <a:p>
          <a:endParaRPr lang="en-GB"/>
        </a:p>
      </dgm:t>
    </dgm:pt>
    <dgm:pt modelId="{A8DDCBC4-4500-4EB7-A90E-5484C0AAECEF}">
      <dgm:prSet phldrT="[Text]"/>
      <dgm:spPr/>
      <dgm:t>
        <a:bodyPr/>
        <a:lstStyle/>
        <a:p>
          <a:r>
            <a:rPr lang="en-GB" dirty="0" smtClean="0">
              <a:solidFill>
                <a:schemeClr val="tx1">
                  <a:lumMod val="85000"/>
                </a:schemeClr>
              </a:solidFill>
            </a:rPr>
            <a:t>PC Recycling</a:t>
          </a:r>
          <a:endParaRPr lang="en-GB" dirty="0">
            <a:solidFill>
              <a:schemeClr val="tx1">
                <a:lumMod val="85000"/>
              </a:schemeClr>
            </a:solidFill>
          </a:endParaRPr>
        </a:p>
      </dgm:t>
    </dgm:pt>
    <dgm:pt modelId="{C07DAB96-5BFA-4942-BD9C-E40152039669}" type="parTrans" cxnId="{E496F0E2-85CF-4907-94A8-A75C8ED26388}">
      <dgm:prSet/>
      <dgm:spPr/>
      <dgm:t>
        <a:bodyPr/>
        <a:lstStyle/>
        <a:p>
          <a:endParaRPr lang="en-GB"/>
        </a:p>
      </dgm:t>
    </dgm:pt>
    <dgm:pt modelId="{F9C2D709-D290-48C4-894F-572B94412BAB}" type="sibTrans" cxnId="{E496F0E2-85CF-4907-94A8-A75C8ED26388}">
      <dgm:prSet/>
      <dgm:spPr/>
      <dgm:t>
        <a:bodyPr/>
        <a:lstStyle/>
        <a:p>
          <a:endParaRPr lang="en-GB"/>
        </a:p>
      </dgm:t>
    </dgm:pt>
    <dgm:pt modelId="{01C18DFC-BFB0-476D-94A8-560ED86C381E}" type="pres">
      <dgm:prSet presAssocID="{C85574EC-21C5-4EDF-BE6D-368D8135A1D3}" presName="linearFlow" presStyleCnt="0">
        <dgm:presLayoutVars>
          <dgm:dir/>
          <dgm:animLvl val="lvl"/>
          <dgm:resizeHandles val="exact"/>
        </dgm:presLayoutVars>
      </dgm:prSet>
      <dgm:spPr/>
    </dgm:pt>
    <dgm:pt modelId="{F1C47C0C-B558-4E03-84F8-8C4A653C5006}" type="pres">
      <dgm:prSet presAssocID="{79F4300D-609A-4084-A107-5028F958875B}" presName="composite" presStyleCnt="0"/>
      <dgm:spPr/>
    </dgm:pt>
    <dgm:pt modelId="{8E35ED59-9CF6-4EFE-9058-7183A2441746}" type="pres">
      <dgm:prSet presAssocID="{79F4300D-609A-4084-A107-5028F958875B}" presName="parTx" presStyleLbl="node1" presStyleIdx="0" presStyleCnt="1">
        <dgm:presLayoutVars>
          <dgm:chMax val="0"/>
          <dgm:chPref val="0"/>
          <dgm:bulletEnabled val="1"/>
        </dgm:presLayoutVars>
      </dgm:prSet>
      <dgm:spPr/>
    </dgm:pt>
    <dgm:pt modelId="{B9CE8FC4-A513-469A-B424-600FFF0D0D87}" type="pres">
      <dgm:prSet presAssocID="{79F4300D-609A-4084-A107-5028F958875B}" presName="parSh" presStyleLbl="node1" presStyleIdx="0" presStyleCnt="1"/>
      <dgm:spPr/>
    </dgm:pt>
    <dgm:pt modelId="{D7070295-D6D2-44A5-94F6-DC0F13D6488A}" type="pres">
      <dgm:prSet presAssocID="{79F4300D-609A-4084-A107-5028F958875B}" presName="desTx" presStyleLbl="fgAcc1" presStyleIdx="0" presStyleCnt="1">
        <dgm:presLayoutVars>
          <dgm:bulletEnabled val="1"/>
        </dgm:presLayoutVars>
      </dgm:prSet>
      <dgm:spPr/>
      <dgm:t>
        <a:bodyPr/>
        <a:lstStyle/>
        <a:p>
          <a:endParaRPr lang="en-GB"/>
        </a:p>
      </dgm:t>
    </dgm:pt>
  </dgm:ptLst>
  <dgm:cxnLst>
    <dgm:cxn modelId="{FAE25A94-3113-4F60-AA68-A43604E11642}" srcId="{79F4300D-609A-4084-A107-5028F958875B}" destId="{3136129C-8FB3-410B-B260-B161AC6BD344}" srcOrd="1" destOrd="0" parTransId="{4E756AEC-1DDA-45F0-9465-754FE3D8FE65}" sibTransId="{573F5C6B-3024-45EE-A19D-4B75938911B9}"/>
    <dgm:cxn modelId="{8E9C4A6C-42CA-4692-86DD-7019CA80E697}" type="presOf" srcId="{A8DDCBC4-4500-4EB7-A90E-5484C0AAECEF}" destId="{D7070295-D6D2-44A5-94F6-DC0F13D6488A}" srcOrd="0" destOrd="2" presId="urn:microsoft.com/office/officeart/2005/8/layout/process3"/>
    <dgm:cxn modelId="{26464F9D-FF47-4617-B41C-6EB182AD7294}" type="presOf" srcId="{79F4300D-609A-4084-A107-5028F958875B}" destId="{8E35ED59-9CF6-4EFE-9058-7183A2441746}" srcOrd="0" destOrd="0" presId="urn:microsoft.com/office/officeart/2005/8/layout/process3"/>
    <dgm:cxn modelId="{241F4559-1B5D-4066-A34E-DF261586936F}" type="presOf" srcId="{3136129C-8FB3-410B-B260-B161AC6BD344}" destId="{D7070295-D6D2-44A5-94F6-DC0F13D6488A}" srcOrd="0" destOrd="1" presId="urn:microsoft.com/office/officeart/2005/8/layout/process3"/>
    <dgm:cxn modelId="{A94F4B4B-2DA4-4A0F-BE26-79847246F0E6}" type="presOf" srcId="{7B1C4F1D-E6BC-444C-A8FC-5C1F7715896E}" destId="{D7070295-D6D2-44A5-94F6-DC0F13D6488A}" srcOrd="0" destOrd="0" presId="urn:microsoft.com/office/officeart/2005/8/layout/process3"/>
    <dgm:cxn modelId="{98502F98-F8ED-4E23-B9DE-91065CBBEF82}" type="presOf" srcId="{79F4300D-609A-4084-A107-5028F958875B}" destId="{B9CE8FC4-A513-469A-B424-600FFF0D0D87}" srcOrd="1" destOrd="0" presId="urn:microsoft.com/office/officeart/2005/8/layout/process3"/>
    <dgm:cxn modelId="{985A2517-B46A-4615-81A4-04DACD0E28F3}" srcId="{79F4300D-609A-4084-A107-5028F958875B}" destId="{7B1C4F1D-E6BC-444C-A8FC-5C1F7715896E}" srcOrd="0" destOrd="0" parTransId="{CEF905AE-32E8-4F2D-8A03-501EFC6D9E1A}" sibTransId="{2A596B3B-244E-4604-9704-9E9DB8BA2F62}"/>
    <dgm:cxn modelId="{E496F0E2-85CF-4907-94A8-A75C8ED26388}" srcId="{79F4300D-609A-4084-A107-5028F958875B}" destId="{A8DDCBC4-4500-4EB7-A90E-5484C0AAECEF}" srcOrd="2" destOrd="0" parTransId="{C07DAB96-5BFA-4942-BD9C-E40152039669}" sibTransId="{F9C2D709-D290-48C4-894F-572B94412BAB}"/>
    <dgm:cxn modelId="{5C51531A-E27B-4762-A1B6-909D23E0E39F}" srcId="{C85574EC-21C5-4EDF-BE6D-368D8135A1D3}" destId="{79F4300D-609A-4084-A107-5028F958875B}" srcOrd="0" destOrd="0" parTransId="{A95A8E14-5D2C-46BD-ACAA-17F30AD613A8}" sibTransId="{4D778182-046A-4DBF-82DC-B3756F1B2DA6}"/>
    <dgm:cxn modelId="{B9A1AD71-1F8A-4B2F-B55E-31DE5D125219}" type="presOf" srcId="{C85574EC-21C5-4EDF-BE6D-368D8135A1D3}" destId="{01C18DFC-BFB0-476D-94A8-560ED86C381E}" srcOrd="0" destOrd="0" presId="urn:microsoft.com/office/officeart/2005/8/layout/process3"/>
    <dgm:cxn modelId="{CB4A2440-75A2-4A4B-B779-509D36755D7E}" type="presParOf" srcId="{01C18DFC-BFB0-476D-94A8-560ED86C381E}" destId="{F1C47C0C-B558-4E03-84F8-8C4A653C5006}" srcOrd="0" destOrd="0" presId="urn:microsoft.com/office/officeart/2005/8/layout/process3"/>
    <dgm:cxn modelId="{ED60A649-EEE8-48F1-9C56-35F1F739531B}" type="presParOf" srcId="{F1C47C0C-B558-4E03-84F8-8C4A653C5006}" destId="{8E35ED59-9CF6-4EFE-9058-7183A2441746}" srcOrd="0" destOrd="0" presId="urn:microsoft.com/office/officeart/2005/8/layout/process3"/>
    <dgm:cxn modelId="{FFF2576B-C81B-4EA0-BDAE-6C6351084929}" type="presParOf" srcId="{F1C47C0C-B558-4E03-84F8-8C4A653C5006}" destId="{B9CE8FC4-A513-469A-B424-600FFF0D0D87}" srcOrd="1" destOrd="0" presId="urn:microsoft.com/office/officeart/2005/8/layout/process3"/>
    <dgm:cxn modelId="{4D3C4CCC-739F-45EB-A16E-BF8FF47E2091}" type="presParOf" srcId="{F1C47C0C-B558-4E03-84F8-8C4A653C5006}" destId="{D7070295-D6D2-44A5-94F6-DC0F13D6488A}"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5574EC-21C5-4EDF-BE6D-368D8135A1D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79F4300D-609A-4084-A107-5028F958875B}">
      <dgm:prSet phldrT="[Text]"/>
      <dgm:spPr/>
      <dgm:t>
        <a:bodyPr/>
        <a:lstStyle/>
        <a:p>
          <a:r>
            <a:rPr lang="en-GB" dirty="0" smtClean="0"/>
            <a:t>Personal Computer</a:t>
          </a:r>
          <a:endParaRPr lang="en-GB" dirty="0"/>
        </a:p>
      </dgm:t>
    </dgm:pt>
    <dgm:pt modelId="{A95A8E14-5D2C-46BD-ACAA-17F30AD613A8}" type="parTrans" cxnId="{5C51531A-E27B-4762-A1B6-909D23E0E39F}">
      <dgm:prSet/>
      <dgm:spPr/>
      <dgm:t>
        <a:bodyPr/>
        <a:lstStyle/>
        <a:p>
          <a:endParaRPr lang="en-GB"/>
        </a:p>
      </dgm:t>
    </dgm:pt>
    <dgm:pt modelId="{4D778182-046A-4DBF-82DC-B3756F1B2DA6}" type="sibTrans" cxnId="{5C51531A-E27B-4762-A1B6-909D23E0E39F}">
      <dgm:prSet/>
      <dgm:spPr/>
      <dgm:t>
        <a:bodyPr/>
        <a:lstStyle/>
        <a:p>
          <a:endParaRPr lang="en-GB"/>
        </a:p>
      </dgm:t>
    </dgm:pt>
    <dgm:pt modelId="{7B1C4F1D-E6BC-444C-A8FC-5C1F7715896E}">
      <dgm:prSet phldrT="[Text]"/>
      <dgm:spPr/>
      <dgm:t>
        <a:bodyPr/>
        <a:lstStyle/>
        <a:p>
          <a:r>
            <a:rPr lang="en-GB" dirty="0" smtClean="0">
              <a:solidFill>
                <a:schemeClr val="tx1">
                  <a:lumMod val="85000"/>
                </a:schemeClr>
              </a:solidFill>
            </a:rPr>
            <a:t>Challenges</a:t>
          </a:r>
          <a:endParaRPr lang="en-GB" dirty="0">
            <a:solidFill>
              <a:schemeClr val="tx1">
                <a:lumMod val="85000"/>
              </a:schemeClr>
            </a:solidFill>
          </a:endParaRPr>
        </a:p>
      </dgm:t>
    </dgm:pt>
    <dgm:pt modelId="{CEF905AE-32E8-4F2D-8A03-501EFC6D9E1A}" type="parTrans" cxnId="{985A2517-B46A-4615-81A4-04DACD0E28F3}">
      <dgm:prSet/>
      <dgm:spPr/>
      <dgm:t>
        <a:bodyPr/>
        <a:lstStyle/>
        <a:p>
          <a:endParaRPr lang="en-GB"/>
        </a:p>
      </dgm:t>
    </dgm:pt>
    <dgm:pt modelId="{2A596B3B-244E-4604-9704-9E9DB8BA2F62}" type="sibTrans" cxnId="{985A2517-B46A-4615-81A4-04DACD0E28F3}">
      <dgm:prSet/>
      <dgm:spPr/>
      <dgm:t>
        <a:bodyPr/>
        <a:lstStyle/>
        <a:p>
          <a:endParaRPr lang="en-GB"/>
        </a:p>
      </dgm:t>
    </dgm:pt>
    <dgm:pt modelId="{3136129C-8FB3-410B-B260-B161AC6BD344}">
      <dgm:prSet phldrT="[Text]"/>
      <dgm:spPr/>
      <dgm:t>
        <a:bodyPr/>
        <a:lstStyle/>
        <a:p>
          <a:r>
            <a:rPr lang="en-GB" dirty="0" smtClean="0"/>
            <a:t>Manufacturing</a:t>
          </a:r>
          <a:endParaRPr lang="en-GB" dirty="0"/>
        </a:p>
      </dgm:t>
    </dgm:pt>
    <dgm:pt modelId="{4E756AEC-1DDA-45F0-9465-754FE3D8FE65}" type="parTrans" cxnId="{FAE25A94-3113-4F60-AA68-A43604E11642}">
      <dgm:prSet/>
      <dgm:spPr/>
      <dgm:t>
        <a:bodyPr/>
        <a:lstStyle/>
        <a:p>
          <a:endParaRPr lang="en-GB"/>
        </a:p>
      </dgm:t>
    </dgm:pt>
    <dgm:pt modelId="{573F5C6B-3024-45EE-A19D-4B75938911B9}" type="sibTrans" cxnId="{FAE25A94-3113-4F60-AA68-A43604E11642}">
      <dgm:prSet/>
      <dgm:spPr/>
      <dgm:t>
        <a:bodyPr/>
        <a:lstStyle/>
        <a:p>
          <a:endParaRPr lang="en-GB"/>
        </a:p>
      </dgm:t>
    </dgm:pt>
    <dgm:pt modelId="{A8DDCBC4-4500-4EB7-A90E-5484C0AAECEF}">
      <dgm:prSet phldrT="[Text]"/>
      <dgm:spPr/>
      <dgm:t>
        <a:bodyPr/>
        <a:lstStyle/>
        <a:p>
          <a:r>
            <a:rPr lang="en-GB" dirty="0" smtClean="0">
              <a:solidFill>
                <a:schemeClr val="tx1">
                  <a:lumMod val="85000"/>
                </a:schemeClr>
              </a:solidFill>
            </a:rPr>
            <a:t>PC Recycling</a:t>
          </a:r>
          <a:endParaRPr lang="en-GB" dirty="0">
            <a:solidFill>
              <a:schemeClr val="tx1">
                <a:lumMod val="85000"/>
              </a:schemeClr>
            </a:solidFill>
          </a:endParaRPr>
        </a:p>
      </dgm:t>
    </dgm:pt>
    <dgm:pt modelId="{C07DAB96-5BFA-4942-BD9C-E40152039669}" type="parTrans" cxnId="{E496F0E2-85CF-4907-94A8-A75C8ED26388}">
      <dgm:prSet/>
      <dgm:spPr/>
      <dgm:t>
        <a:bodyPr/>
        <a:lstStyle/>
        <a:p>
          <a:endParaRPr lang="en-GB"/>
        </a:p>
      </dgm:t>
    </dgm:pt>
    <dgm:pt modelId="{F9C2D709-D290-48C4-894F-572B94412BAB}" type="sibTrans" cxnId="{E496F0E2-85CF-4907-94A8-A75C8ED26388}">
      <dgm:prSet/>
      <dgm:spPr/>
      <dgm:t>
        <a:bodyPr/>
        <a:lstStyle/>
        <a:p>
          <a:endParaRPr lang="en-GB"/>
        </a:p>
      </dgm:t>
    </dgm:pt>
    <dgm:pt modelId="{01C18DFC-BFB0-476D-94A8-560ED86C381E}" type="pres">
      <dgm:prSet presAssocID="{C85574EC-21C5-4EDF-BE6D-368D8135A1D3}" presName="linearFlow" presStyleCnt="0">
        <dgm:presLayoutVars>
          <dgm:dir/>
          <dgm:animLvl val="lvl"/>
          <dgm:resizeHandles val="exact"/>
        </dgm:presLayoutVars>
      </dgm:prSet>
      <dgm:spPr/>
    </dgm:pt>
    <dgm:pt modelId="{F1C47C0C-B558-4E03-84F8-8C4A653C5006}" type="pres">
      <dgm:prSet presAssocID="{79F4300D-609A-4084-A107-5028F958875B}" presName="composite" presStyleCnt="0"/>
      <dgm:spPr/>
    </dgm:pt>
    <dgm:pt modelId="{8E35ED59-9CF6-4EFE-9058-7183A2441746}" type="pres">
      <dgm:prSet presAssocID="{79F4300D-609A-4084-A107-5028F958875B}" presName="parTx" presStyleLbl="node1" presStyleIdx="0" presStyleCnt="1">
        <dgm:presLayoutVars>
          <dgm:chMax val="0"/>
          <dgm:chPref val="0"/>
          <dgm:bulletEnabled val="1"/>
        </dgm:presLayoutVars>
      </dgm:prSet>
      <dgm:spPr/>
    </dgm:pt>
    <dgm:pt modelId="{B9CE8FC4-A513-469A-B424-600FFF0D0D87}" type="pres">
      <dgm:prSet presAssocID="{79F4300D-609A-4084-A107-5028F958875B}" presName="parSh" presStyleLbl="node1" presStyleIdx="0" presStyleCnt="1"/>
      <dgm:spPr/>
    </dgm:pt>
    <dgm:pt modelId="{D7070295-D6D2-44A5-94F6-DC0F13D6488A}" type="pres">
      <dgm:prSet presAssocID="{79F4300D-609A-4084-A107-5028F958875B}" presName="desTx" presStyleLbl="fgAcc1" presStyleIdx="0" presStyleCnt="1">
        <dgm:presLayoutVars>
          <dgm:bulletEnabled val="1"/>
        </dgm:presLayoutVars>
      </dgm:prSet>
      <dgm:spPr/>
      <dgm:t>
        <a:bodyPr/>
        <a:lstStyle/>
        <a:p>
          <a:endParaRPr lang="en-GB"/>
        </a:p>
      </dgm:t>
    </dgm:pt>
  </dgm:ptLst>
  <dgm:cxnLst>
    <dgm:cxn modelId="{7B541341-4DA1-4503-A4D7-E20E8ED1CA59}" type="presOf" srcId="{3136129C-8FB3-410B-B260-B161AC6BD344}" destId="{D7070295-D6D2-44A5-94F6-DC0F13D6488A}" srcOrd="0" destOrd="1" presId="urn:microsoft.com/office/officeart/2005/8/layout/process3"/>
    <dgm:cxn modelId="{B00084A5-5270-499F-AAF8-91032E26A594}" type="presOf" srcId="{C85574EC-21C5-4EDF-BE6D-368D8135A1D3}" destId="{01C18DFC-BFB0-476D-94A8-560ED86C381E}" srcOrd="0" destOrd="0" presId="urn:microsoft.com/office/officeart/2005/8/layout/process3"/>
    <dgm:cxn modelId="{2836D914-23D9-4312-AEC8-4F1882CB11F7}" type="presOf" srcId="{7B1C4F1D-E6BC-444C-A8FC-5C1F7715896E}" destId="{D7070295-D6D2-44A5-94F6-DC0F13D6488A}" srcOrd="0" destOrd="0" presId="urn:microsoft.com/office/officeart/2005/8/layout/process3"/>
    <dgm:cxn modelId="{E710014F-E06C-4F59-B97B-E6D6AA12DF62}" type="presOf" srcId="{79F4300D-609A-4084-A107-5028F958875B}" destId="{B9CE8FC4-A513-469A-B424-600FFF0D0D87}" srcOrd="1" destOrd="0" presId="urn:microsoft.com/office/officeart/2005/8/layout/process3"/>
    <dgm:cxn modelId="{E5854BCE-A398-41A4-9204-354BA31D2400}" type="presOf" srcId="{79F4300D-609A-4084-A107-5028F958875B}" destId="{8E35ED59-9CF6-4EFE-9058-7183A2441746}" srcOrd="0" destOrd="0" presId="urn:microsoft.com/office/officeart/2005/8/layout/process3"/>
    <dgm:cxn modelId="{2237676B-1CE8-4FE1-846B-F1D84AA902B1}" type="presOf" srcId="{A8DDCBC4-4500-4EB7-A90E-5484C0AAECEF}" destId="{D7070295-D6D2-44A5-94F6-DC0F13D6488A}" srcOrd="0" destOrd="2" presId="urn:microsoft.com/office/officeart/2005/8/layout/process3"/>
    <dgm:cxn modelId="{FAE25A94-3113-4F60-AA68-A43604E11642}" srcId="{79F4300D-609A-4084-A107-5028F958875B}" destId="{3136129C-8FB3-410B-B260-B161AC6BD344}" srcOrd="1" destOrd="0" parTransId="{4E756AEC-1DDA-45F0-9465-754FE3D8FE65}" sibTransId="{573F5C6B-3024-45EE-A19D-4B75938911B9}"/>
    <dgm:cxn modelId="{985A2517-B46A-4615-81A4-04DACD0E28F3}" srcId="{79F4300D-609A-4084-A107-5028F958875B}" destId="{7B1C4F1D-E6BC-444C-A8FC-5C1F7715896E}" srcOrd="0" destOrd="0" parTransId="{CEF905AE-32E8-4F2D-8A03-501EFC6D9E1A}" sibTransId="{2A596B3B-244E-4604-9704-9E9DB8BA2F62}"/>
    <dgm:cxn modelId="{5C51531A-E27B-4762-A1B6-909D23E0E39F}" srcId="{C85574EC-21C5-4EDF-BE6D-368D8135A1D3}" destId="{79F4300D-609A-4084-A107-5028F958875B}" srcOrd="0" destOrd="0" parTransId="{A95A8E14-5D2C-46BD-ACAA-17F30AD613A8}" sibTransId="{4D778182-046A-4DBF-82DC-B3756F1B2DA6}"/>
    <dgm:cxn modelId="{E496F0E2-85CF-4907-94A8-A75C8ED26388}" srcId="{79F4300D-609A-4084-A107-5028F958875B}" destId="{A8DDCBC4-4500-4EB7-A90E-5484C0AAECEF}" srcOrd="2" destOrd="0" parTransId="{C07DAB96-5BFA-4942-BD9C-E40152039669}" sibTransId="{F9C2D709-D290-48C4-894F-572B94412BAB}"/>
    <dgm:cxn modelId="{E48CA2DF-6AB6-4BEB-BD20-72612DACCFE8}" type="presParOf" srcId="{01C18DFC-BFB0-476D-94A8-560ED86C381E}" destId="{F1C47C0C-B558-4E03-84F8-8C4A653C5006}" srcOrd="0" destOrd="0" presId="urn:microsoft.com/office/officeart/2005/8/layout/process3"/>
    <dgm:cxn modelId="{DC0399C7-D01D-4A61-884E-E879F13FA131}" type="presParOf" srcId="{F1C47C0C-B558-4E03-84F8-8C4A653C5006}" destId="{8E35ED59-9CF6-4EFE-9058-7183A2441746}" srcOrd="0" destOrd="0" presId="urn:microsoft.com/office/officeart/2005/8/layout/process3"/>
    <dgm:cxn modelId="{D58C07F6-A313-44B4-BEC8-AD872B114880}" type="presParOf" srcId="{F1C47C0C-B558-4E03-84F8-8C4A653C5006}" destId="{B9CE8FC4-A513-469A-B424-600FFF0D0D87}" srcOrd="1" destOrd="0" presId="urn:microsoft.com/office/officeart/2005/8/layout/process3"/>
    <dgm:cxn modelId="{3E361A33-BFCD-4BF3-8096-7855707E8DC4}" type="presParOf" srcId="{F1C47C0C-B558-4E03-84F8-8C4A653C5006}" destId="{D7070295-D6D2-44A5-94F6-DC0F13D6488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5574EC-21C5-4EDF-BE6D-368D8135A1D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79F4300D-609A-4084-A107-5028F958875B}">
      <dgm:prSet phldrT="[Text]"/>
      <dgm:spPr/>
      <dgm:t>
        <a:bodyPr/>
        <a:lstStyle/>
        <a:p>
          <a:r>
            <a:rPr lang="en-GB" dirty="0" smtClean="0"/>
            <a:t>Personal Computer</a:t>
          </a:r>
          <a:endParaRPr lang="en-GB" dirty="0"/>
        </a:p>
      </dgm:t>
    </dgm:pt>
    <dgm:pt modelId="{A95A8E14-5D2C-46BD-ACAA-17F30AD613A8}" type="parTrans" cxnId="{5C51531A-E27B-4762-A1B6-909D23E0E39F}">
      <dgm:prSet/>
      <dgm:spPr/>
      <dgm:t>
        <a:bodyPr/>
        <a:lstStyle/>
        <a:p>
          <a:endParaRPr lang="en-GB"/>
        </a:p>
      </dgm:t>
    </dgm:pt>
    <dgm:pt modelId="{4D778182-046A-4DBF-82DC-B3756F1B2DA6}" type="sibTrans" cxnId="{5C51531A-E27B-4762-A1B6-909D23E0E39F}">
      <dgm:prSet/>
      <dgm:spPr/>
      <dgm:t>
        <a:bodyPr/>
        <a:lstStyle/>
        <a:p>
          <a:endParaRPr lang="en-GB"/>
        </a:p>
      </dgm:t>
    </dgm:pt>
    <dgm:pt modelId="{7B1C4F1D-E6BC-444C-A8FC-5C1F7715896E}">
      <dgm:prSet phldrT="[Text]"/>
      <dgm:spPr/>
      <dgm:t>
        <a:bodyPr/>
        <a:lstStyle/>
        <a:p>
          <a:r>
            <a:rPr lang="en-GB" dirty="0" smtClean="0">
              <a:solidFill>
                <a:schemeClr val="tx1">
                  <a:lumMod val="85000"/>
                </a:schemeClr>
              </a:solidFill>
            </a:rPr>
            <a:t>Challenges</a:t>
          </a:r>
          <a:endParaRPr lang="en-GB" dirty="0">
            <a:solidFill>
              <a:schemeClr val="tx1">
                <a:lumMod val="85000"/>
              </a:schemeClr>
            </a:solidFill>
          </a:endParaRPr>
        </a:p>
      </dgm:t>
    </dgm:pt>
    <dgm:pt modelId="{CEF905AE-32E8-4F2D-8A03-501EFC6D9E1A}" type="parTrans" cxnId="{985A2517-B46A-4615-81A4-04DACD0E28F3}">
      <dgm:prSet/>
      <dgm:spPr/>
      <dgm:t>
        <a:bodyPr/>
        <a:lstStyle/>
        <a:p>
          <a:endParaRPr lang="en-GB"/>
        </a:p>
      </dgm:t>
    </dgm:pt>
    <dgm:pt modelId="{2A596B3B-244E-4604-9704-9E9DB8BA2F62}" type="sibTrans" cxnId="{985A2517-B46A-4615-81A4-04DACD0E28F3}">
      <dgm:prSet/>
      <dgm:spPr/>
      <dgm:t>
        <a:bodyPr/>
        <a:lstStyle/>
        <a:p>
          <a:endParaRPr lang="en-GB"/>
        </a:p>
      </dgm:t>
    </dgm:pt>
    <dgm:pt modelId="{3136129C-8FB3-410B-B260-B161AC6BD344}">
      <dgm:prSet phldrT="[Text]"/>
      <dgm:spPr/>
      <dgm:t>
        <a:bodyPr/>
        <a:lstStyle/>
        <a:p>
          <a:r>
            <a:rPr lang="en-GB" dirty="0" smtClean="0">
              <a:solidFill>
                <a:schemeClr val="tx1">
                  <a:lumMod val="85000"/>
                </a:schemeClr>
              </a:solidFill>
            </a:rPr>
            <a:t>Manufacturing</a:t>
          </a:r>
          <a:endParaRPr lang="en-GB" dirty="0">
            <a:solidFill>
              <a:schemeClr val="tx1">
                <a:lumMod val="85000"/>
              </a:schemeClr>
            </a:solidFill>
          </a:endParaRPr>
        </a:p>
      </dgm:t>
    </dgm:pt>
    <dgm:pt modelId="{4E756AEC-1DDA-45F0-9465-754FE3D8FE65}" type="parTrans" cxnId="{FAE25A94-3113-4F60-AA68-A43604E11642}">
      <dgm:prSet/>
      <dgm:spPr/>
      <dgm:t>
        <a:bodyPr/>
        <a:lstStyle/>
        <a:p>
          <a:endParaRPr lang="en-GB"/>
        </a:p>
      </dgm:t>
    </dgm:pt>
    <dgm:pt modelId="{573F5C6B-3024-45EE-A19D-4B75938911B9}" type="sibTrans" cxnId="{FAE25A94-3113-4F60-AA68-A43604E11642}">
      <dgm:prSet/>
      <dgm:spPr/>
      <dgm:t>
        <a:bodyPr/>
        <a:lstStyle/>
        <a:p>
          <a:endParaRPr lang="en-GB"/>
        </a:p>
      </dgm:t>
    </dgm:pt>
    <dgm:pt modelId="{A8DDCBC4-4500-4EB7-A90E-5484C0AAECEF}">
      <dgm:prSet phldrT="[Text]"/>
      <dgm:spPr/>
      <dgm:t>
        <a:bodyPr/>
        <a:lstStyle/>
        <a:p>
          <a:r>
            <a:rPr lang="en-GB" dirty="0" smtClean="0"/>
            <a:t>PC Recycling</a:t>
          </a:r>
          <a:endParaRPr lang="en-GB" dirty="0"/>
        </a:p>
      </dgm:t>
    </dgm:pt>
    <dgm:pt modelId="{C07DAB96-5BFA-4942-BD9C-E40152039669}" type="parTrans" cxnId="{E496F0E2-85CF-4907-94A8-A75C8ED26388}">
      <dgm:prSet/>
      <dgm:spPr/>
      <dgm:t>
        <a:bodyPr/>
        <a:lstStyle/>
        <a:p>
          <a:endParaRPr lang="en-GB"/>
        </a:p>
      </dgm:t>
    </dgm:pt>
    <dgm:pt modelId="{F9C2D709-D290-48C4-894F-572B94412BAB}" type="sibTrans" cxnId="{E496F0E2-85CF-4907-94A8-A75C8ED26388}">
      <dgm:prSet/>
      <dgm:spPr/>
      <dgm:t>
        <a:bodyPr/>
        <a:lstStyle/>
        <a:p>
          <a:endParaRPr lang="en-GB"/>
        </a:p>
      </dgm:t>
    </dgm:pt>
    <dgm:pt modelId="{01C18DFC-BFB0-476D-94A8-560ED86C381E}" type="pres">
      <dgm:prSet presAssocID="{C85574EC-21C5-4EDF-BE6D-368D8135A1D3}" presName="linearFlow" presStyleCnt="0">
        <dgm:presLayoutVars>
          <dgm:dir/>
          <dgm:animLvl val="lvl"/>
          <dgm:resizeHandles val="exact"/>
        </dgm:presLayoutVars>
      </dgm:prSet>
      <dgm:spPr/>
    </dgm:pt>
    <dgm:pt modelId="{F1C47C0C-B558-4E03-84F8-8C4A653C5006}" type="pres">
      <dgm:prSet presAssocID="{79F4300D-609A-4084-A107-5028F958875B}" presName="composite" presStyleCnt="0"/>
      <dgm:spPr/>
    </dgm:pt>
    <dgm:pt modelId="{8E35ED59-9CF6-4EFE-9058-7183A2441746}" type="pres">
      <dgm:prSet presAssocID="{79F4300D-609A-4084-A107-5028F958875B}" presName="parTx" presStyleLbl="node1" presStyleIdx="0" presStyleCnt="1">
        <dgm:presLayoutVars>
          <dgm:chMax val="0"/>
          <dgm:chPref val="0"/>
          <dgm:bulletEnabled val="1"/>
        </dgm:presLayoutVars>
      </dgm:prSet>
      <dgm:spPr/>
    </dgm:pt>
    <dgm:pt modelId="{B9CE8FC4-A513-469A-B424-600FFF0D0D87}" type="pres">
      <dgm:prSet presAssocID="{79F4300D-609A-4084-A107-5028F958875B}" presName="parSh" presStyleLbl="node1" presStyleIdx="0" presStyleCnt="1"/>
      <dgm:spPr/>
    </dgm:pt>
    <dgm:pt modelId="{D7070295-D6D2-44A5-94F6-DC0F13D6488A}" type="pres">
      <dgm:prSet presAssocID="{79F4300D-609A-4084-A107-5028F958875B}" presName="desTx" presStyleLbl="fgAcc1" presStyleIdx="0" presStyleCnt="1">
        <dgm:presLayoutVars>
          <dgm:bulletEnabled val="1"/>
        </dgm:presLayoutVars>
      </dgm:prSet>
      <dgm:spPr/>
      <dgm:t>
        <a:bodyPr/>
        <a:lstStyle/>
        <a:p>
          <a:endParaRPr lang="en-GB"/>
        </a:p>
      </dgm:t>
    </dgm:pt>
  </dgm:ptLst>
  <dgm:cxnLst>
    <dgm:cxn modelId="{7E280466-464F-4C35-9EF8-90F891B09E6D}" type="presOf" srcId="{7B1C4F1D-E6BC-444C-A8FC-5C1F7715896E}" destId="{D7070295-D6D2-44A5-94F6-DC0F13D6488A}" srcOrd="0" destOrd="0" presId="urn:microsoft.com/office/officeart/2005/8/layout/process3"/>
    <dgm:cxn modelId="{4E8D6713-1653-4978-8BA1-25A383D9880B}" type="presOf" srcId="{A8DDCBC4-4500-4EB7-A90E-5484C0AAECEF}" destId="{D7070295-D6D2-44A5-94F6-DC0F13D6488A}" srcOrd="0" destOrd="2" presId="urn:microsoft.com/office/officeart/2005/8/layout/process3"/>
    <dgm:cxn modelId="{30C53BFF-9146-4657-812D-9137631D1F50}" type="presOf" srcId="{79F4300D-609A-4084-A107-5028F958875B}" destId="{B9CE8FC4-A513-469A-B424-600FFF0D0D87}" srcOrd="1" destOrd="0" presId="urn:microsoft.com/office/officeart/2005/8/layout/process3"/>
    <dgm:cxn modelId="{96D552A5-8B82-40E9-A965-DAEF565F2B95}" type="presOf" srcId="{3136129C-8FB3-410B-B260-B161AC6BD344}" destId="{D7070295-D6D2-44A5-94F6-DC0F13D6488A}" srcOrd="0" destOrd="1" presId="urn:microsoft.com/office/officeart/2005/8/layout/process3"/>
    <dgm:cxn modelId="{FAE25A94-3113-4F60-AA68-A43604E11642}" srcId="{79F4300D-609A-4084-A107-5028F958875B}" destId="{3136129C-8FB3-410B-B260-B161AC6BD344}" srcOrd="1" destOrd="0" parTransId="{4E756AEC-1DDA-45F0-9465-754FE3D8FE65}" sibTransId="{573F5C6B-3024-45EE-A19D-4B75938911B9}"/>
    <dgm:cxn modelId="{985A2517-B46A-4615-81A4-04DACD0E28F3}" srcId="{79F4300D-609A-4084-A107-5028F958875B}" destId="{7B1C4F1D-E6BC-444C-A8FC-5C1F7715896E}" srcOrd="0" destOrd="0" parTransId="{CEF905AE-32E8-4F2D-8A03-501EFC6D9E1A}" sibTransId="{2A596B3B-244E-4604-9704-9E9DB8BA2F62}"/>
    <dgm:cxn modelId="{5C51531A-E27B-4762-A1B6-909D23E0E39F}" srcId="{C85574EC-21C5-4EDF-BE6D-368D8135A1D3}" destId="{79F4300D-609A-4084-A107-5028F958875B}" srcOrd="0" destOrd="0" parTransId="{A95A8E14-5D2C-46BD-ACAA-17F30AD613A8}" sibTransId="{4D778182-046A-4DBF-82DC-B3756F1B2DA6}"/>
    <dgm:cxn modelId="{0B5338B9-9DE7-4152-9921-8142011E2AE9}" type="presOf" srcId="{C85574EC-21C5-4EDF-BE6D-368D8135A1D3}" destId="{01C18DFC-BFB0-476D-94A8-560ED86C381E}" srcOrd="0" destOrd="0" presId="urn:microsoft.com/office/officeart/2005/8/layout/process3"/>
    <dgm:cxn modelId="{373E0A99-F568-4FA0-B152-B2A593D21DDB}" type="presOf" srcId="{79F4300D-609A-4084-A107-5028F958875B}" destId="{8E35ED59-9CF6-4EFE-9058-7183A2441746}" srcOrd="0" destOrd="0" presId="urn:microsoft.com/office/officeart/2005/8/layout/process3"/>
    <dgm:cxn modelId="{E496F0E2-85CF-4907-94A8-A75C8ED26388}" srcId="{79F4300D-609A-4084-A107-5028F958875B}" destId="{A8DDCBC4-4500-4EB7-A90E-5484C0AAECEF}" srcOrd="2" destOrd="0" parTransId="{C07DAB96-5BFA-4942-BD9C-E40152039669}" sibTransId="{F9C2D709-D290-48C4-894F-572B94412BAB}"/>
    <dgm:cxn modelId="{0424F7B3-5521-48C1-8FE0-94DF3E3B6FF9}" type="presParOf" srcId="{01C18DFC-BFB0-476D-94A8-560ED86C381E}" destId="{F1C47C0C-B558-4E03-84F8-8C4A653C5006}" srcOrd="0" destOrd="0" presId="urn:microsoft.com/office/officeart/2005/8/layout/process3"/>
    <dgm:cxn modelId="{D04A7D43-D507-4421-8990-994FAA379E66}" type="presParOf" srcId="{F1C47C0C-B558-4E03-84F8-8C4A653C5006}" destId="{8E35ED59-9CF6-4EFE-9058-7183A2441746}" srcOrd="0" destOrd="0" presId="urn:microsoft.com/office/officeart/2005/8/layout/process3"/>
    <dgm:cxn modelId="{61F68806-F844-4DDB-AB1A-B5E5DFABBA2D}" type="presParOf" srcId="{F1C47C0C-B558-4E03-84F8-8C4A653C5006}" destId="{B9CE8FC4-A513-469A-B424-600FFF0D0D87}" srcOrd="1" destOrd="0" presId="urn:microsoft.com/office/officeart/2005/8/layout/process3"/>
    <dgm:cxn modelId="{646694E6-FD61-4234-A5D4-65368FF660B0}" type="presParOf" srcId="{F1C47C0C-B558-4E03-84F8-8C4A653C5006}" destId="{D7070295-D6D2-44A5-94F6-DC0F13D6488A}"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5574EC-21C5-4EDF-BE6D-368D8135A1D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7797C21E-5E07-4DE3-9D0B-AD76FBC6129F}">
      <dgm:prSet phldrT="[Text]"/>
      <dgm:spPr/>
      <dgm:t>
        <a:bodyPr/>
        <a:lstStyle/>
        <a:p>
          <a:r>
            <a:rPr lang="en-GB" dirty="0" smtClean="0"/>
            <a:t>Challenges</a:t>
          </a:r>
          <a:endParaRPr lang="en-GB" dirty="0"/>
        </a:p>
      </dgm:t>
    </dgm:pt>
    <dgm:pt modelId="{39BE9F53-427C-40BD-9528-8B378610B01A}" type="parTrans" cxnId="{A14D1D20-97B9-4121-9824-E68DF2211A1E}">
      <dgm:prSet/>
      <dgm:spPr/>
      <dgm:t>
        <a:bodyPr/>
        <a:lstStyle/>
        <a:p>
          <a:endParaRPr lang="en-GB"/>
        </a:p>
      </dgm:t>
    </dgm:pt>
    <dgm:pt modelId="{00E0BBA4-4E89-4440-A8CE-5DA3E477A04D}" type="sibTrans" cxnId="{A14D1D20-97B9-4121-9824-E68DF2211A1E}">
      <dgm:prSet/>
      <dgm:spPr/>
      <dgm:t>
        <a:bodyPr/>
        <a:lstStyle/>
        <a:p>
          <a:endParaRPr lang="en-GB"/>
        </a:p>
      </dgm:t>
    </dgm:pt>
    <dgm:pt modelId="{E55E6D4C-7C1F-4F0F-B394-F56F00BE290A}">
      <dgm:prSet phldrT="[Text]"/>
      <dgm:spPr/>
      <dgm:t>
        <a:bodyPr/>
        <a:lstStyle/>
        <a:p>
          <a:r>
            <a:rPr lang="en-GB" smtClean="0"/>
            <a:t>Data Centre</a:t>
          </a:r>
          <a:endParaRPr lang="en-GB" dirty="0"/>
        </a:p>
      </dgm:t>
    </dgm:pt>
    <dgm:pt modelId="{42DE7DF5-0EB6-4682-A8E6-0CE0020F035A}" type="parTrans" cxnId="{63910BD0-48E3-4BDE-83B1-99026F73E877}">
      <dgm:prSet/>
      <dgm:spPr/>
      <dgm:t>
        <a:bodyPr/>
        <a:lstStyle/>
        <a:p>
          <a:endParaRPr lang="en-GB"/>
        </a:p>
      </dgm:t>
    </dgm:pt>
    <dgm:pt modelId="{686BBC79-41BD-4D9F-822A-2B7A40AF9A96}" type="sibTrans" cxnId="{63910BD0-48E3-4BDE-83B1-99026F73E877}">
      <dgm:prSet/>
      <dgm:spPr/>
      <dgm:t>
        <a:bodyPr/>
        <a:lstStyle/>
        <a:p>
          <a:endParaRPr lang="en-GB"/>
        </a:p>
      </dgm:t>
    </dgm:pt>
    <dgm:pt modelId="{8095CE1F-4CBD-4D92-9EBD-745C27917FE4}">
      <dgm:prSet phldrT="[Text]"/>
      <dgm:spPr/>
      <dgm:t>
        <a:bodyPr/>
        <a:lstStyle/>
        <a:p>
          <a:r>
            <a:rPr lang="en-GB" dirty="0" smtClean="0">
              <a:solidFill>
                <a:schemeClr val="tx1">
                  <a:lumMod val="85000"/>
                </a:schemeClr>
              </a:solidFill>
            </a:rPr>
            <a:t>Virtualisation</a:t>
          </a:r>
          <a:endParaRPr lang="en-GB" dirty="0">
            <a:solidFill>
              <a:schemeClr val="tx1">
                <a:lumMod val="85000"/>
              </a:schemeClr>
            </a:solidFill>
          </a:endParaRPr>
        </a:p>
      </dgm:t>
    </dgm:pt>
    <dgm:pt modelId="{A7ED2D1B-CB8F-46F1-A49F-C71A8F5CDC3D}" type="parTrans" cxnId="{656A1DCE-924F-4E22-BEEA-A6E7CE3A525C}">
      <dgm:prSet/>
      <dgm:spPr/>
      <dgm:t>
        <a:bodyPr/>
        <a:lstStyle/>
        <a:p>
          <a:endParaRPr lang="en-GB"/>
        </a:p>
      </dgm:t>
    </dgm:pt>
    <dgm:pt modelId="{DAC93EBD-3D90-4100-9EE0-8105DA93D8C8}" type="sibTrans" cxnId="{656A1DCE-924F-4E22-BEEA-A6E7CE3A525C}">
      <dgm:prSet/>
      <dgm:spPr/>
      <dgm:t>
        <a:bodyPr/>
        <a:lstStyle/>
        <a:p>
          <a:endParaRPr lang="en-GB"/>
        </a:p>
      </dgm:t>
    </dgm:pt>
    <dgm:pt modelId="{76AAFBD5-0672-43DC-A478-8D5E335689B9}">
      <dgm:prSet phldrT="[Text]"/>
      <dgm:spPr/>
      <dgm:t>
        <a:bodyPr/>
        <a:lstStyle/>
        <a:p>
          <a:r>
            <a:rPr lang="en-GB" dirty="0" smtClean="0">
              <a:solidFill>
                <a:schemeClr val="tx1">
                  <a:lumMod val="85000"/>
                </a:schemeClr>
              </a:solidFill>
            </a:rPr>
            <a:t>Cooling Systems</a:t>
          </a:r>
          <a:endParaRPr lang="en-GB" dirty="0">
            <a:solidFill>
              <a:schemeClr val="tx1">
                <a:lumMod val="85000"/>
              </a:schemeClr>
            </a:solidFill>
          </a:endParaRPr>
        </a:p>
      </dgm:t>
    </dgm:pt>
    <dgm:pt modelId="{428A491B-76B2-4DD3-B1A8-D058BB1AB631}" type="parTrans" cxnId="{8878AED4-63DA-471C-91CB-2D6857542932}">
      <dgm:prSet/>
      <dgm:spPr/>
      <dgm:t>
        <a:bodyPr/>
        <a:lstStyle/>
        <a:p>
          <a:endParaRPr lang="en-GB"/>
        </a:p>
      </dgm:t>
    </dgm:pt>
    <dgm:pt modelId="{C0FAB17C-DCEC-44D8-9971-A86C6E142238}" type="sibTrans" cxnId="{8878AED4-63DA-471C-91CB-2D6857542932}">
      <dgm:prSet/>
      <dgm:spPr/>
      <dgm:t>
        <a:bodyPr/>
        <a:lstStyle/>
        <a:p>
          <a:endParaRPr lang="en-GB"/>
        </a:p>
      </dgm:t>
    </dgm:pt>
    <dgm:pt modelId="{01C18DFC-BFB0-476D-94A8-560ED86C381E}" type="pres">
      <dgm:prSet presAssocID="{C85574EC-21C5-4EDF-BE6D-368D8135A1D3}" presName="linearFlow" presStyleCnt="0">
        <dgm:presLayoutVars>
          <dgm:dir/>
          <dgm:animLvl val="lvl"/>
          <dgm:resizeHandles val="exact"/>
        </dgm:presLayoutVars>
      </dgm:prSet>
      <dgm:spPr/>
    </dgm:pt>
    <dgm:pt modelId="{734CEB4C-44A0-43A7-ADDE-85B3B4046748}" type="pres">
      <dgm:prSet presAssocID="{E55E6D4C-7C1F-4F0F-B394-F56F00BE290A}" presName="composite" presStyleCnt="0"/>
      <dgm:spPr/>
    </dgm:pt>
    <dgm:pt modelId="{2A47CED5-284B-430C-BD09-47ABA0B7C7C7}" type="pres">
      <dgm:prSet presAssocID="{E55E6D4C-7C1F-4F0F-B394-F56F00BE290A}" presName="parTx" presStyleLbl="node1" presStyleIdx="0" presStyleCnt="1">
        <dgm:presLayoutVars>
          <dgm:chMax val="0"/>
          <dgm:chPref val="0"/>
          <dgm:bulletEnabled val="1"/>
        </dgm:presLayoutVars>
      </dgm:prSet>
      <dgm:spPr/>
    </dgm:pt>
    <dgm:pt modelId="{05D526C2-F55D-419B-A133-7B956EC2E5DB}" type="pres">
      <dgm:prSet presAssocID="{E55E6D4C-7C1F-4F0F-B394-F56F00BE290A}" presName="parSh" presStyleLbl="node1" presStyleIdx="0" presStyleCnt="1"/>
      <dgm:spPr/>
    </dgm:pt>
    <dgm:pt modelId="{C3112AC5-E0FC-4BE0-8CA4-42E2EFD0191E}" type="pres">
      <dgm:prSet presAssocID="{E55E6D4C-7C1F-4F0F-B394-F56F00BE290A}" presName="desTx" presStyleLbl="fgAcc1" presStyleIdx="0" presStyleCnt="1">
        <dgm:presLayoutVars>
          <dgm:bulletEnabled val="1"/>
        </dgm:presLayoutVars>
      </dgm:prSet>
      <dgm:spPr/>
    </dgm:pt>
  </dgm:ptLst>
  <dgm:cxnLst>
    <dgm:cxn modelId="{656A1DCE-924F-4E22-BEEA-A6E7CE3A525C}" srcId="{E55E6D4C-7C1F-4F0F-B394-F56F00BE290A}" destId="{8095CE1F-4CBD-4D92-9EBD-745C27917FE4}" srcOrd="1" destOrd="0" parTransId="{A7ED2D1B-CB8F-46F1-A49F-C71A8F5CDC3D}" sibTransId="{DAC93EBD-3D90-4100-9EE0-8105DA93D8C8}"/>
    <dgm:cxn modelId="{70109DD3-8B83-4429-A4CD-8B5E94C2C629}" type="presOf" srcId="{7797C21E-5E07-4DE3-9D0B-AD76FBC6129F}" destId="{C3112AC5-E0FC-4BE0-8CA4-42E2EFD0191E}" srcOrd="0" destOrd="0" presId="urn:microsoft.com/office/officeart/2005/8/layout/process3"/>
    <dgm:cxn modelId="{E15BFFFD-0F0E-4538-83E6-1CF60D8234CD}" type="presOf" srcId="{E55E6D4C-7C1F-4F0F-B394-F56F00BE290A}" destId="{05D526C2-F55D-419B-A133-7B956EC2E5DB}" srcOrd="1" destOrd="0" presId="urn:microsoft.com/office/officeart/2005/8/layout/process3"/>
    <dgm:cxn modelId="{98FD5026-7F68-4A44-A605-BC1A65FC3E04}" type="presOf" srcId="{C85574EC-21C5-4EDF-BE6D-368D8135A1D3}" destId="{01C18DFC-BFB0-476D-94A8-560ED86C381E}" srcOrd="0" destOrd="0" presId="urn:microsoft.com/office/officeart/2005/8/layout/process3"/>
    <dgm:cxn modelId="{C63463ED-97FF-40CD-94AA-6A3481CAE93F}" type="presOf" srcId="{8095CE1F-4CBD-4D92-9EBD-745C27917FE4}" destId="{C3112AC5-E0FC-4BE0-8CA4-42E2EFD0191E}" srcOrd="0" destOrd="1" presId="urn:microsoft.com/office/officeart/2005/8/layout/process3"/>
    <dgm:cxn modelId="{A14D1D20-97B9-4121-9824-E68DF2211A1E}" srcId="{E55E6D4C-7C1F-4F0F-B394-F56F00BE290A}" destId="{7797C21E-5E07-4DE3-9D0B-AD76FBC6129F}" srcOrd="0" destOrd="0" parTransId="{39BE9F53-427C-40BD-9528-8B378610B01A}" sibTransId="{00E0BBA4-4E89-4440-A8CE-5DA3E477A04D}"/>
    <dgm:cxn modelId="{E070DA03-9B37-421F-9A3E-61058189D998}" type="presOf" srcId="{E55E6D4C-7C1F-4F0F-B394-F56F00BE290A}" destId="{2A47CED5-284B-430C-BD09-47ABA0B7C7C7}" srcOrd="0" destOrd="0" presId="urn:microsoft.com/office/officeart/2005/8/layout/process3"/>
    <dgm:cxn modelId="{63910BD0-48E3-4BDE-83B1-99026F73E877}" srcId="{C85574EC-21C5-4EDF-BE6D-368D8135A1D3}" destId="{E55E6D4C-7C1F-4F0F-B394-F56F00BE290A}" srcOrd="0" destOrd="0" parTransId="{42DE7DF5-0EB6-4682-A8E6-0CE0020F035A}" sibTransId="{686BBC79-41BD-4D9F-822A-2B7A40AF9A96}"/>
    <dgm:cxn modelId="{8878AED4-63DA-471C-91CB-2D6857542932}" srcId="{E55E6D4C-7C1F-4F0F-B394-F56F00BE290A}" destId="{76AAFBD5-0672-43DC-A478-8D5E335689B9}" srcOrd="2" destOrd="0" parTransId="{428A491B-76B2-4DD3-B1A8-D058BB1AB631}" sibTransId="{C0FAB17C-DCEC-44D8-9971-A86C6E142238}"/>
    <dgm:cxn modelId="{C917A019-4AD3-4828-9E9A-96ECF772B35E}" type="presOf" srcId="{76AAFBD5-0672-43DC-A478-8D5E335689B9}" destId="{C3112AC5-E0FC-4BE0-8CA4-42E2EFD0191E}" srcOrd="0" destOrd="2" presId="urn:microsoft.com/office/officeart/2005/8/layout/process3"/>
    <dgm:cxn modelId="{5548DC10-F63C-495C-9309-8E3C4AB784CC}" type="presParOf" srcId="{01C18DFC-BFB0-476D-94A8-560ED86C381E}" destId="{734CEB4C-44A0-43A7-ADDE-85B3B4046748}" srcOrd="0" destOrd="0" presId="urn:microsoft.com/office/officeart/2005/8/layout/process3"/>
    <dgm:cxn modelId="{8CB1ACE8-7B3D-4200-A20D-1BA4B665E5DA}" type="presParOf" srcId="{734CEB4C-44A0-43A7-ADDE-85B3B4046748}" destId="{2A47CED5-284B-430C-BD09-47ABA0B7C7C7}" srcOrd="0" destOrd="0" presId="urn:microsoft.com/office/officeart/2005/8/layout/process3"/>
    <dgm:cxn modelId="{C106850D-F087-4D97-A909-F92C7B146605}" type="presParOf" srcId="{734CEB4C-44A0-43A7-ADDE-85B3B4046748}" destId="{05D526C2-F55D-419B-A133-7B956EC2E5DB}" srcOrd="1" destOrd="0" presId="urn:microsoft.com/office/officeart/2005/8/layout/process3"/>
    <dgm:cxn modelId="{6216C370-A936-4763-A23B-AE9F1E03711A}" type="presParOf" srcId="{734CEB4C-44A0-43A7-ADDE-85B3B4046748}" destId="{C3112AC5-E0FC-4BE0-8CA4-42E2EFD0191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5574EC-21C5-4EDF-BE6D-368D8135A1D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7797C21E-5E07-4DE3-9D0B-AD76FBC6129F}">
      <dgm:prSet phldrT="[Text]"/>
      <dgm:spPr/>
      <dgm:t>
        <a:bodyPr/>
        <a:lstStyle/>
        <a:p>
          <a:r>
            <a:rPr lang="en-GB" dirty="0" smtClean="0">
              <a:solidFill>
                <a:schemeClr val="tx1">
                  <a:lumMod val="85000"/>
                </a:schemeClr>
              </a:solidFill>
            </a:rPr>
            <a:t>Challenges</a:t>
          </a:r>
          <a:endParaRPr lang="en-GB" dirty="0">
            <a:solidFill>
              <a:schemeClr val="tx1">
                <a:lumMod val="85000"/>
              </a:schemeClr>
            </a:solidFill>
          </a:endParaRPr>
        </a:p>
      </dgm:t>
    </dgm:pt>
    <dgm:pt modelId="{39BE9F53-427C-40BD-9528-8B378610B01A}" type="parTrans" cxnId="{A14D1D20-97B9-4121-9824-E68DF2211A1E}">
      <dgm:prSet/>
      <dgm:spPr/>
      <dgm:t>
        <a:bodyPr/>
        <a:lstStyle/>
        <a:p>
          <a:endParaRPr lang="en-GB"/>
        </a:p>
      </dgm:t>
    </dgm:pt>
    <dgm:pt modelId="{00E0BBA4-4E89-4440-A8CE-5DA3E477A04D}" type="sibTrans" cxnId="{A14D1D20-97B9-4121-9824-E68DF2211A1E}">
      <dgm:prSet/>
      <dgm:spPr/>
      <dgm:t>
        <a:bodyPr/>
        <a:lstStyle/>
        <a:p>
          <a:endParaRPr lang="en-GB"/>
        </a:p>
      </dgm:t>
    </dgm:pt>
    <dgm:pt modelId="{E55E6D4C-7C1F-4F0F-B394-F56F00BE290A}">
      <dgm:prSet phldrT="[Text]"/>
      <dgm:spPr/>
      <dgm:t>
        <a:bodyPr/>
        <a:lstStyle/>
        <a:p>
          <a:r>
            <a:rPr lang="en-GB" smtClean="0"/>
            <a:t>Data Centre</a:t>
          </a:r>
          <a:endParaRPr lang="en-GB" dirty="0"/>
        </a:p>
      </dgm:t>
    </dgm:pt>
    <dgm:pt modelId="{42DE7DF5-0EB6-4682-A8E6-0CE0020F035A}" type="parTrans" cxnId="{63910BD0-48E3-4BDE-83B1-99026F73E877}">
      <dgm:prSet/>
      <dgm:spPr/>
      <dgm:t>
        <a:bodyPr/>
        <a:lstStyle/>
        <a:p>
          <a:endParaRPr lang="en-GB"/>
        </a:p>
      </dgm:t>
    </dgm:pt>
    <dgm:pt modelId="{686BBC79-41BD-4D9F-822A-2B7A40AF9A96}" type="sibTrans" cxnId="{63910BD0-48E3-4BDE-83B1-99026F73E877}">
      <dgm:prSet/>
      <dgm:spPr/>
      <dgm:t>
        <a:bodyPr/>
        <a:lstStyle/>
        <a:p>
          <a:endParaRPr lang="en-GB"/>
        </a:p>
      </dgm:t>
    </dgm:pt>
    <dgm:pt modelId="{8095CE1F-4CBD-4D92-9EBD-745C27917FE4}">
      <dgm:prSet phldrT="[Text]"/>
      <dgm:spPr/>
      <dgm:t>
        <a:bodyPr/>
        <a:lstStyle/>
        <a:p>
          <a:r>
            <a:rPr lang="en-GB" dirty="0" smtClean="0"/>
            <a:t>Virtualisation</a:t>
          </a:r>
          <a:endParaRPr lang="en-GB" dirty="0"/>
        </a:p>
      </dgm:t>
    </dgm:pt>
    <dgm:pt modelId="{A7ED2D1B-CB8F-46F1-A49F-C71A8F5CDC3D}" type="parTrans" cxnId="{656A1DCE-924F-4E22-BEEA-A6E7CE3A525C}">
      <dgm:prSet/>
      <dgm:spPr/>
      <dgm:t>
        <a:bodyPr/>
        <a:lstStyle/>
        <a:p>
          <a:endParaRPr lang="en-GB"/>
        </a:p>
      </dgm:t>
    </dgm:pt>
    <dgm:pt modelId="{DAC93EBD-3D90-4100-9EE0-8105DA93D8C8}" type="sibTrans" cxnId="{656A1DCE-924F-4E22-BEEA-A6E7CE3A525C}">
      <dgm:prSet/>
      <dgm:spPr/>
      <dgm:t>
        <a:bodyPr/>
        <a:lstStyle/>
        <a:p>
          <a:endParaRPr lang="en-GB"/>
        </a:p>
      </dgm:t>
    </dgm:pt>
    <dgm:pt modelId="{76AAFBD5-0672-43DC-A478-8D5E335689B9}">
      <dgm:prSet phldrT="[Text]"/>
      <dgm:spPr/>
      <dgm:t>
        <a:bodyPr/>
        <a:lstStyle/>
        <a:p>
          <a:r>
            <a:rPr lang="en-GB" dirty="0" smtClean="0">
              <a:solidFill>
                <a:schemeClr val="tx1">
                  <a:lumMod val="85000"/>
                </a:schemeClr>
              </a:solidFill>
            </a:rPr>
            <a:t>Cooling Systems</a:t>
          </a:r>
          <a:endParaRPr lang="en-GB" dirty="0">
            <a:solidFill>
              <a:schemeClr val="tx1">
                <a:lumMod val="85000"/>
              </a:schemeClr>
            </a:solidFill>
          </a:endParaRPr>
        </a:p>
      </dgm:t>
    </dgm:pt>
    <dgm:pt modelId="{428A491B-76B2-4DD3-B1A8-D058BB1AB631}" type="parTrans" cxnId="{8878AED4-63DA-471C-91CB-2D6857542932}">
      <dgm:prSet/>
      <dgm:spPr/>
      <dgm:t>
        <a:bodyPr/>
        <a:lstStyle/>
        <a:p>
          <a:endParaRPr lang="en-GB"/>
        </a:p>
      </dgm:t>
    </dgm:pt>
    <dgm:pt modelId="{C0FAB17C-DCEC-44D8-9971-A86C6E142238}" type="sibTrans" cxnId="{8878AED4-63DA-471C-91CB-2D6857542932}">
      <dgm:prSet/>
      <dgm:spPr/>
      <dgm:t>
        <a:bodyPr/>
        <a:lstStyle/>
        <a:p>
          <a:endParaRPr lang="en-GB"/>
        </a:p>
      </dgm:t>
    </dgm:pt>
    <dgm:pt modelId="{01C18DFC-BFB0-476D-94A8-560ED86C381E}" type="pres">
      <dgm:prSet presAssocID="{C85574EC-21C5-4EDF-BE6D-368D8135A1D3}" presName="linearFlow" presStyleCnt="0">
        <dgm:presLayoutVars>
          <dgm:dir/>
          <dgm:animLvl val="lvl"/>
          <dgm:resizeHandles val="exact"/>
        </dgm:presLayoutVars>
      </dgm:prSet>
      <dgm:spPr/>
    </dgm:pt>
    <dgm:pt modelId="{734CEB4C-44A0-43A7-ADDE-85B3B4046748}" type="pres">
      <dgm:prSet presAssocID="{E55E6D4C-7C1F-4F0F-B394-F56F00BE290A}" presName="composite" presStyleCnt="0"/>
      <dgm:spPr/>
    </dgm:pt>
    <dgm:pt modelId="{2A47CED5-284B-430C-BD09-47ABA0B7C7C7}" type="pres">
      <dgm:prSet presAssocID="{E55E6D4C-7C1F-4F0F-B394-F56F00BE290A}" presName="parTx" presStyleLbl="node1" presStyleIdx="0" presStyleCnt="1">
        <dgm:presLayoutVars>
          <dgm:chMax val="0"/>
          <dgm:chPref val="0"/>
          <dgm:bulletEnabled val="1"/>
        </dgm:presLayoutVars>
      </dgm:prSet>
      <dgm:spPr/>
    </dgm:pt>
    <dgm:pt modelId="{05D526C2-F55D-419B-A133-7B956EC2E5DB}" type="pres">
      <dgm:prSet presAssocID="{E55E6D4C-7C1F-4F0F-B394-F56F00BE290A}" presName="parSh" presStyleLbl="node1" presStyleIdx="0" presStyleCnt="1"/>
      <dgm:spPr/>
    </dgm:pt>
    <dgm:pt modelId="{C3112AC5-E0FC-4BE0-8CA4-42E2EFD0191E}" type="pres">
      <dgm:prSet presAssocID="{E55E6D4C-7C1F-4F0F-B394-F56F00BE290A}" presName="desTx" presStyleLbl="fgAcc1" presStyleIdx="0" presStyleCnt="1">
        <dgm:presLayoutVars>
          <dgm:bulletEnabled val="1"/>
        </dgm:presLayoutVars>
      </dgm:prSet>
      <dgm:spPr/>
    </dgm:pt>
  </dgm:ptLst>
  <dgm:cxnLst>
    <dgm:cxn modelId="{AF884048-5949-4039-9C72-9BBB26FB1FDF}" type="presOf" srcId="{7797C21E-5E07-4DE3-9D0B-AD76FBC6129F}" destId="{C3112AC5-E0FC-4BE0-8CA4-42E2EFD0191E}" srcOrd="0" destOrd="0" presId="urn:microsoft.com/office/officeart/2005/8/layout/process3"/>
    <dgm:cxn modelId="{B5BAB229-07FF-49BF-8B58-7C84B0304A37}" type="presOf" srcId="{E55E6D4C-7C1F-4F0F-B394-F56F00BE290A}" destId="{05D526C2-F55D-419B-A133-7B956EC2E5DB}" srcOrd="1" destOrd="0" presId="urn:microsoft.com/office/officeart/2005/8/layout/process3"/>
    <dgm:cxn modelId="{D78A4895-7EED-4649-95A6-7CEAF41F1914}" type="presOf" srcId="{76AAFBD5-0672-43DC-A478-8D5E335689B9}" destId="{C3112AC5-E0FC-4BE0-8CA4-42E2EFD0191E}" srcOrd="0" destOrd="2" presId="urn:microsoft.com/office/officeart/2005/8/layout/process3"/>
    <dgm:cxn modelId="{A14D1D20-97B9-4121-9824-E68DF2211A1E}" srcId="{E55E6D4C-7C1F-4F0F-B394-F56F00BE290A}" destId="{7797C21E-5E07-4DE3-9D0B-AD76FBC6129F}" srcOrd="0" destOrd="0" parTransId="{39BE9F53-427C-40BD-9528-8B378610B01A}" sibTransId="{00E0BBA4-4E89-4440-A8CE-5DA3E477A04D}"/>
    <dgm:cxn modelId="{2A8FE65D-EA16-4244-BECC-2E6E46A149A4}" type="presOf" srcId="{C85574EC-21C5-4EDF-BE6D-368D8135A1D3}" destId="{01C18DFC-BFB0-476D-94A8-560ED86C381E}" srcOrd="0" destOrd="0" presId="urn:microsoft.com/office/officeart/2005/8/layout/process3"/>
    <dgm:cxn modelId="{BD65EE43-6CF5-48B9-B022-07701C330722}" type="presOf" srcId="{E55E6D4C-7C1F-4F0F-B394-F56F00BE290A}" destId="{2A47CED5-284B-430C-BD09-47ABA0B7C7C7}" srcOrd="0" destOrd="0" presId="urn:microsoft.com/office/officeart/2005/8/layout/process3"/>
    <dgm:cxn modelId="{63910BD0-48E3-4BDE-83B1-99026F73E877}" srcId="{C85574EC-21C5-4EDF-BE6D-368D8135A1D3}" destId="{E55E6D4C-7C1F-4F0F-B394-F56F00BE290A}" srcOrd="0" destOrd="0" parTransId="{42DE7DF5-0EB6-4682-A8E6-0CE0020F035A}" sibTransId="{686BBC79-41BD-4D9F-822A-2B7A40AF9A96}"/>
    <dgm:cxn modelId="{8878AED4-63DA-471C-91CB-2D6857542932}" srcId="{E55E6D4C-7C1F-4F0F-B394-F56F00BE290A}" destId="{76AAFBD5-0672-43DC-A478-8D5E335689B9}" srcOrd="2" destOrd="0" parTransId="{428A491B-76B2-4DD3-B1A8-D058BB1AB631}" sibTransId="{C0FAB17C-DCEC-44D8-9971-A86C6E142238}"/>
    <dgm:cxn modelId="{5E3DA979-1655-47DE-BAB9-B5235FF2DBB5}" type="presOf" srcId="{8095CE1F-4CBD-4D92-9EBD-745C27917FE4}" destId="{C3112AC5-E0FC-4BE0-8CA4-42E2EFD0191E}" srcOrd="0" destOrd="1" presId="urn:microsoft.com/office/officeart/2005/8/layout/process3"/>
    <dgm:cxn modelId="{656A1DCE-924F-4E22-BEEA-A6E7CE3A525C}" srcId="{E55E6D4C-7C1F-4F0F-B394-F56F00BE290A}" destId="{8095CE1F-4CBD-4D92-9EBD-745C27917FE4}" srcOrd="1" destOrd="0" parTransId="{A7ED2D1B-CB8F-46F1-A49F-C71A8F5CDC3D}" sibTransId="{DAC93EBD-3D90-4100-9EE0-8105DA93D8C8}"/>
    <dgm:cxn modelId="{4D1A124E-68A6-4997-A67A-81FD6881E030}" type="presParOf" srcId="{01C18DFC-BFB0-476D-94A8-560ED86C381E}" destId="{734CEB4C-44A0-43A7-ADDE-85B3B4046748}" srcOrd="0" destOrd="0" presId="urn:microsoft.com/office/officeart/2005/8/layout/process3"/>
    <dgm:cxn modelId="{C55F1E78-D8AF-4071-882A-B92A8922DCB7}" type="presParOf" srcId="{734CEB4C-44A0-43A7-ADDE-85B3B4046748}" destId="{2A47CED5-284B-430C-BD09-47ABA0B7C7C7}" srcOrd="0" destOrd="0" presId="urn:microsoft.com/office/officeart/2005/8/layout/process3"/>
    <dgm:cxn modelId="{090D7FD2-8051-437B-A540-EF5FB799327E}" type="presParOf" srcId="{734CEB4C-44A0-43A7-ADDE-85B3B4046748}" destId="{05D526C2-F55D-419B-A133-7B956EC2E5DB}" srcOrd="1" destOrd="0" presId="urn:microsoft.com/office/officeart/2005/8/layout/process3"/>
    <dgm:cxn modelId="{B29C6BFD-98B5-47FA-BCE3-DBF568332B4A}" type="presParOf" srcId="{734CEB4C-44A0-43A7-ADDE-85B3B4046748}" destId="{C3112AC5-E0FC-4BE0-8CA4-42E2EFD0191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5574EC-21C5-4EDF-BE6D-368D8135A1D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7797C21E-5E07-4DE3-9D0B-AD76FBC6129F}">
      <dgm:prSet phldrT="[Text]"/>
      <dgm:spPr/>
      <dgm:t>
        <a:bodyPr/>
        <a:lstStyle/>
        <a:p>
          <a:r>
            <a:rPr lang="en-GB" dirty="0" smtClean="0">
              <a:solidFill>
                <a:schemeClr val="tx1">
                  <a:lumMod val="85000"/>
                </a:schemeClr>
              </a:solidFill>
            </a:rPr>
            <a:t>Challenges</a:t>
          </a:r>
          <a:endParaRPr lang="en-GB" dirty="0">
            <a:solidFill>
              <a:schemeClr val="tx1">
                <a:lumMod val="85000"/>
              </a:schemeClr>
            </a:solidFill>
          </a:endParaRPr>
        </a:p>
      </dgm:t>
    </dgm:pt>
    <dgm:pt modelId="{39BE9F53-427C-40BD-9528-8B378610B01A}" type="parTrans" cxnId="{A14D1D20-97B9-4121-9824-E68DF2211A1E}">
      <dgm:prSet/>
      <dgm:spPr/>
      <dgm:t>
        <a:bodyPr/>
        <a:lstStyle/>
        <a:p>
          <a:endParaRPr lang="en-GB"/>
        </a:p>
      </dgm:t>
    </dgm:pt>
    <dgm:pt modelId="{00E0BBA4-4E89-4440-A8CE-5DA3E477A04D}" type="sibTrans" cxnId="{A14D1D20-97B9-4121-9824-E68DF2211A1E}">
      <dgm:prSet/>
      <dgm:spPr/>
      <dgm:t>
        <a:bodyPr/>
        <a:lstStyle/>
        <a:p>
          <a:endParaRPr lang="en-GB"/>
        </a:p>
      </dgm:t>
    </dgm:pt>
    <dgm:pt modelId="{E55E6D4C-7C1F-4F0F-B394-F56F00BE290A}">
      <dgm:prSet phldrT="[Text]"/>
      <dgm:spPr/>
      <dgm:t>
        <a:bodyPr/>
        <a:lstStyle/>
        <a:p>
          <a:r>
            <a:rPr lang="en-GB" smtClean="0"/>
            <a:t>Data Centre</a:t>
          </a:r>
          <a:endParaRPr lang="en-GB" dirty="0"/>
        </a:p>
      </dgm:t>
    </dgm:pt>
    <dgm:pt modelId="{42DE7DF5-0EB6-4682-A8E6-0CE0020F035A}" type="parTrans" cxnId="{63910BD0-48E3-4BDE-83B1-99026F73E877}">
      <dgm:prSet/>
      <dgm:spPr/>
      <dgm:t>
        <a:bodyPr/>
        <a:lstStyle/>
        <a:p>
          <a:endParaRPr lang="en-GB"/>
        </a:p>
      </dgm:t>
    </dgm:pt>
    <dgm:pt modelId="{686BBC79-41BD-4D9F-822A-2B7A40AF9A96}" type="sibTrans" cxnId="{63910BD0-48E3-4BDE-83B1-99026F73E877}">
      <dgm:prSet/>
      <dgm:spPr/>
      <dgm:t>
        <a:bodyPr/>
        <a:lstStyle/>
        <a:p>
          <a:endParaRPr lang="en-GB"/>
        </a:p>
      </dgm:t>
    </dgm:pt>
    <dgm:pt modelId="{8095CE1F-4CBD-4D92-9EBD-745C27917FE4}">
      <dgm:prSet phldrT="[Text]"/>
      <dgm:spPr/>
      <dgm:t>
        <a:bodyPr/>
        <a:lstStyle/>
        <a:p>
          <a:r>
            <a:rPr lang="en-GB" dirty="0" smtClean="0">
              <a:solidFill>
                <a:schemeClr val="tx1">
                  <a:lumMod val="85000"/>
                </a:schemeClr>
              </a:solidFill>
            </a:rPr>
            <a:t>Virtualisation</a:t>
          </a:r>
          <a:endParaRPr lang="en-GB" dirty="0">
            <a:solidFill>
              <a:schemeClr val="tx1">
                <a:lumMod val="85000"/>
              </a:schemeClr>
            </a:solidFill>
          </a:endParaRPr>
        </a:p>
      </dgm:t>
    </dgm:pt>
    <dgm:pt modelId="{A7ED2D1B-CB8F-46F1-A49F-C71A8F5CDC3D}" type="parTrans" cxnId="{656A1DCE-924F-4E22-BEEA-A6E7CE3A525C}">
      <dgm:prSet/>
      <dgm:spPr/>
      <dgm:t>
        <a:bodyPr/>
        <a:lstStyle/>
        <a:p>
          <a:endParaRPr lang="en-GB"/>
        </a:p>
      </dgm:t>
    </dgm:pt>
    <dgm:pt modelId="{DAC93EBD-3D90-4100-9EE0-8105DA93D8C8}" type="sibTrans" cxnId="{656A1DCE-924F-4E22-BEEA-A6E7CE3A525C}">
      <dgm:prSet/>
      <dgm:spPr/>
      <dgm:t>
        <a:bodyPr/>
        <a:lstStyle/>
        <a:p>
          <a:endParaRPr lang="en-GB"/>
        </a:p>
      </dgm:t>
    </dgm:pt>
    <dgm:pt modelId="{76AAFBD5-0672-43DC-A478-8D5E335689B9}">
      <dgm:prSet phldrT="[Text]"/>
      <dgm:spPr/>
      <dgm:t>
        <a:bodyPr/>
        <a:lstStyle/>
        <a:p>
          <a:r>
            <a:rPr lang="en-GB" dirty="0" smtClean="0"/>
            <a:t>Cooling Systems</a:t>
          </a:r>
          <a:endParaRPr lang="en-GB" dirty="0"/>
        </a:p>
      </dgm:t>
    </dgm:pt>
    <dgm:pt modelId="{428A491B-76B2-4DD3-B1A8-D058BB1AB631}" type="parTrans" cxnId="{8878AED4-63DA-471C-91CB-2D6857542932}">
      <dgm:prSet/>
      <dgm:spPr/>
      <dgm:t>
        <a:bodyPr/>
        <a:lstStyle/>
        <a:p>
          <a:endParaRPr lang="en-GB"/>
        </a:p>
      </dgm:t>
    </dgm:pt>
    <dgm:pt modelId="{C0FAB17C-DCEC-44D8-9971-A86C6E142238}" type="sibTrans" cxnId="{8878AED4-63DA-471C-91CB-2D6857542932}">
      <dgm:prSet/>
      <dgm:spPr/>
      <dgm:t>
        <a:bodyPr/>
        <a:lstStyle/>
        <a:p>
          <a:endParaRPr lang="en-GB"/>
        </a:p>
      </dgm:t>
    </dgm:pt>
    <dgm:pt modelId="{01C18DFC-BFB0-476D-94A8-560ED86C381E}" type="pres">
      <dgm:prSet presAssocID="{C85574EC-21C5-4EDF-BE6D-368D8135A1D3}" presName="linearFlow" presStyleCnt="0">
        <dgm:presLayoutVars>
          <dgm:dir/>
          <dgm:animLvl val="lvl"/>
          <dgm:resizeHandles val="exact"/>
        </dgm:presLayoutVars>
      </dgm:prSet>
      <dgm:spPr/>
    </dgm:pt>
    <dgm:pt modelId="{734CEB4C-44A0-43A7-ADDE-85B3B4046748}" type="pres">
      <dgm:prSet presAssocID="{E55E6D4C-7C1F-4F0F-B394-F56F00BE290A}" presName="composite" presStyleCnt="0"/>
      <dgm:spPr/>
    </dgm:pt>
    <dgm:pt modelId="{2A47CED5-284B-430C-BD09-47ABA0B7C7C7}" type="pres">
      <dgm:prSet presAssocID="{E55E6D4C-7C1F-4F0F-B394-F56F00BE290A}" presName="parTx" presStyleLbl="node1" presStyleIdx="0" presStyleCnt="1">
        <dgm:presLayoutVars>
          <dgm:chMax val="0"/>
          <dgm:chPref val="0"/>
          <dgm:bulletEnabled val="1"/>
        </dgm:presLayoutVars>
      </dgm:prSet>
      <dgm:spPr/>
    </dgm:pt>
    <dgm:pt modelId="{05D526C2-F55D-419B-A133-7B956EC2E5DB}" type="pres">
      <dgm:prSet presAssocID="{E55E6D4C-7C1F-4F0F-B394-F56F00BE290A}" presName="parSh" presStyleLbl="node1" presStyleIdx="0" presStyleCnt="1"/>
      <dgm:spPr/>
    </dgm:pt>
    <dgm:pt modelId="{C3112AC5-E0FC-4BE0-8CA4-42E2EFD0191E}" type="pres">
      <dgm:prSet presAssocID="{E55E6D4C-7C1F-4F0F-B394-F56F00BE290A}" presName="desTx" presStyleLbl="fgAcc1" presStyleIdx="0" presStyleCnt="1">
        <dgm:presLayoutVars>
          <dgm:bulletEnabled val="1"/>
        </dgm:presLayoutVars>
      </dgm:prSet>
      <dgm:spPr/>
    </dgm:pt>
  </dgm:ptLst>
  <dgm:cxnLst>
    <dgm:cxn modelId="{285A0D93-DDA1-4D8F-9D10-B5BB0B38AC0D}" type="presOf" srcId="{7797C21E-5E07-4DE3-9D0B-AD76FBC6129F}" destId="{C3112AC5-E0FC-4BE0-8CA4-42E2EFD0191E}" srcOrd="0" destOrd="0" presId="urn:microsoft.com/office/officeart/2005/8/layout/process3"/>
    <dgm:cxn modelId="{078ED8E9-A018-4578-90D6-9A97E2540E9F}" type="presOf" srcId="{C85574EC-21C5-4EDF-BE6D-368D8135A1D3}" destId="{01C18DFC-BFB0-476D-94A8-560ED86C381E}" srcOrd="0" destOrd="0" presId="urn:microsoft.com/office/officeart/2005/8/layout/process3"/>
    <dgm:cxn modelId="{656A1DCE-924F-4E22-BEEA-A6E7CE3A525C}" srcId="{E55E6D4C-7C1F-4F0F-B394-F56F00BE290A}" destId="{8095CE1F-4CBD-4D92-9EBD-745C27917FE4}" srcOrd="1" destOrd="0" parTransId="{A7ED2D1B-CB8F-46F1-A49F-C71A8F5CDC3D}" sibTransId="{DAC93EBD-3D90-4100-9EE0-8105DA93D8C8}"/>
    <dgm:cxn modelId="{DCEE19C1-E599-44E1-BECC-ED3B142466EE}" type="presOf" srcId="{8095CE1F-4CBD-4D92-9EBD-745C27917FE4}" destId="{C3112AC5-E0FC-4BE0-8CA4-42E2EFD0191E}" srcOrd="0" destOrd="1" presId="urn:microsoft.com/office/officeart/2005/8/layout/process3"/>
    <dgm:cxn modelId="{A14D1D20-97B9-4121-9824-E68DF2211A1E}" srcId="{E55E6D4C-7C1F-4F0F-B394-F56F00BE290A}" destId="{7797C21E-5E07-4DE3-9D0B-AD76FBC6129F}" srcOrd="0" destOrd="0" parTransId="{39BE9F53-427C-40BD-9528-8B378610B01A}" sibTransId="{00E0BBA4-4E89-4440-A8CE-5DA3E477A04D}"/>
    <dgm:cxn modelId="{8878AED4-63DA-471C-91CB-2D6857542932}" srcId="{E55E6D4C-7C1F-4F0F-B394-F56F00BE290A}" destId="{76AAFBD5-0672-43DC-A478-8D5E335689B9}" srcOrd="2" destOrd="0" parTransId="{428A491B-76B2-4DD3-B1A8-D058BB1AB631}" sibTransId="{C0FAB17C-DCEC-44D8-9971-A86C6E142238}"/>
    <dgm:cxn modelId="{63910BD0-48E3-4BDE-83B1-99026F73E877}" srcId="{C85574EC-21C5-4EDF-BE6D-368D8135A1D3}" destId="{E55E6D4C-7C1F-4F0F-B394-F56F00BE290A}" srcOrd="0" destOrd="0" parTransId="{42DE7DF5-0EB6-4682-A8E6-0CE0020F035A}" sibTransId="{686BBC79-41BD-4D9F-822A-2B7A40AF9A96}"/>
    <dgm:cxn modelId="{FC8F04B4-18D0-4308-922F-3F8D46981544}" type="presOf" srcId="{E55E6D4C-7C1F-4F0F-B394-F56F00BE290A}" destId="{05D526C2-F55D-419B-A133-7B956EC2E5DB}" srcOrd="1" destOrd="0" presId="urn:microsoft.com/office/officeart/2005/8/layout/process3"/>
    <dgm:cxn modelId="{84E5094F-F275-426A-A68F-F2895CF91883}" type="presOf" srcId="{E55E6D4C-7C1F-4F0F-B394-F56F00BE290A}" destId="{2A47CED5-284B-430C-BD09-47ABA0B7C7C7}" srcOrd="0" destOrd="0" presId="urn:microsoft.com/office/officeart/2005/8/layout/process3"/>
    <dgm:cxn modelId="{882590FE-8782-43BE-8C40-535A607B5540}" type="presOf" srcId="{76AAFBD5-0672-43DC-A478-8D5E335689B9}" destId="{C3112AC5-E0FC-4BE0-8CA4-42E2EFD0191E}" srcOrd="0" destOrd="2" presId="urn:microsoft.com/office/officeart/2005/8/layout/process3"/>
    <dgm:cxn modelId="{78FF4B5C-E029-4A2F-8AB5-EF223D5156AA}" type="presParOf" srcId="{01C18DFC-BFB0-476D-94A8-560ED86C381E}" destId="{734CEB4C-44A0-43A7-ADDE-85B3B4046748}" srcOrd="0" destOrd="0" presId="urn:microsoft.com/office/officeart/2005/8/layout/process3"/>
    <dgm:cxn modelId="{D2BF1F1E-C6E0-4986-B587-FF2C8FE97FEC}" type="presParOf" srcId="{734CEB4C-44A0-43A7-ADDE-85B3B4046748}" destId="{2A47CED5-284B-430C-BD09-47ABA0B7C7C7}" srcOrd="0" destOrd="0" presId="urn:microsoft.com/office/officeart/2005/8/layout/process3"/>
    <dgm:cxn modelId="{65A55BD8-2B7F-47BF-9F5B-BC2150CF8B60}" type="presParOf" srcId="{734CEB4C-44A0-43A7-ADDE-85B3B4046748}" destId="{05D526C2-F55D-419B-A133-7B956EC2E5DB}" srcOrd="1" destOrd="0" presId="urn:microsoft.com/office/officeart/2005/8/layout/process3"/>
    <dgm:cxn modelId="{1E94C443-C2F7-4A42-AEBC-00789A0A3EBA}" type="presParOf" srcId="{734CEB4C-44A0-43A7-ADDE-85B3B4046748}" destId="{C3112AC5-E0FC-4BE0-8CA4-42E2EFD0191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E8FC4-A513-469A-B424-600FFF0D0D87}">
      <dsp:nvSpPr>
        <dsp:cNvPr id="0" name=""/>
        <dsp:cNvSpPr/>
      </dsp:nvSpPr>
      <dsp:spPr>
        <a:xfrm>
          <a:off x="3941" y="324291"/>
          <a:ext cx="3383318" cy="17277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118110" numCol="1" spcCol="1270" anchor="t" anchorCtr="0">
          <a:noAutofit/>
        </a:bodyPr>
        <a:lstStyle/>
        <a:p>
          <a:pPr lvl="0" algn="l" defTabSz="1377950">
            <a:lnSpc>
              <a:spcPct val="90000"/>
            </a:lnSpc>
            <a:spcBef>
              <a:spcPct val="0"/>
            </a:spcBef>
            <a:spcAft>
              <a:spcPct val="35000"/>
            </a:spcAft>
          </a:pPr>
          <a:r>
            <a:rPr lang="en-GB" sz="3100" kern="1200" dirty="0" smtClean="0"/>
            <a:t>Personal Computer</a:t>
          </a:r>
          <a:endParaRPr lang="en-GB" sz="3100" kern="1200" dirty="0"/>
        </a:p>
      </dsp:txBody>
      <dsp:txXfrm>
        <a:off x="3941" y="324291"/>
        <a:ext cx="3383318" cy="1151846"/>
      </dsp:txXfrm>
    </dsp:sp>
    <dsp:sp modelId="{D7070295-D6D2-44A5-94F6-DC0F13D6488A}">
      <dsp:nvSpPr>
        <dsp:cNvPr id="0" name=""/>
        <dsp:cNvSpPr/>
      </dsp:nvSpPr>
      <dsp:spPr>
        <a:xfrm>
          <a:off x="696910" y="1476138"/>
          <a:ext cx="3383318" cy="290160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t" anchorCtr="0">
          <a:noAutofit/>
        </a:bodyPr>
        <a:lstStyle/>
        <a:p>
          <a:pPr marL="285750" lvl="1" indent="-285750" algn="l" defTabSz="1377950">
            <a:lnSpc>
              <a:spcPct val="90000"/>
            </a:lnSpc>
            <a:spcBef>
              <a:spcPct val="0"/>
            </a:spcBef>
            <a:spcAft>
              <a:spcPct val="15000"/>
            </a:spcAft>
            <a:buChar char="••"/>
          </a:pPr>
          <a:r>
            <a:rPr lang="en-GB" sz="3100" kern="1200" dirty="0" smtClean="0"/>
            <a:t>Challenges</a:t>
          </a:r>
          <a:endParaRPr lang="en-GB" sz="3100" kern="1200" dirty="0"/>
        </a:p>
        <a:p>
          <a:pPr marL="285750" lvl="1" indent="-285750" algn="l" defTabSz="1377950">
            <a:lnSpc>
              <a:spcPct val="90000"/>
            </a:lnSpc>
            <a:spcBef>
              <a:spcPct val="0"/>
            </a:spcBef>
            <a:spcAft>
              <a:spcPct val="15000"/>
            </a:spcAft>
            <a:buChar char="••"/>
          </a:pPr>
          <a:r>
            <a:rPr lang="en-GB" sz="3100" kern="1200" dirty="0" smtClean="0"/>
            <a:t>Manufacturing</a:t>
          </a:r>
          <a:endParaRPr lang="en-GB" sz="3100" kern="1200" dirty="0"/>
        </a:p>
        <a:p>
          <a:pPr marL="285750" lvl="1" indent="-285750" algn="l" defTabSz="1377950">
            <a:lnSpc>
              <a:spcPct val="90000"/>
            </a:lnSpc>
            <a:spcBef>
              <a:spcPct val="0"/>
            </a:spcBef>
            <a:spcAft>
              <a:spcPct val="15000"/>
            </a:spcAft>
            <a:buChar char="••"/>
          </a:pPr>
          <a:r>
            <a:rPr lang="en-GB" sz="3100" kern="1200" dirty="0" smtClean="0"/>
            <a:t>PC Recycling</a:t>
          </a:r>
          <a:endParaRPr lang="en-GB" sz="3100" kern="1200" dirty="0"/>
        </a:p>
        <a:p>
          <a:pPr marL="285750" lvl="1" indent="-285750" algn="l" defTabSz="1377950">
            <a:lnSpc>
              <a:spcPct val="90000"/>
            </a:lnSpc>
            <a:spcBef>
              <a:spcPct val="0"/>
            </a:spcBef>
            <a:spcAft>
              <a:spcPct val="15000"/>
            </a:spcAft>
            <a:buChar char="••"/>
          </a:pPr>
          <a:endParaRPr lang="en-GB" sz="3100" kern="1200" dirty="0"/>
        </a:p>
        <a:p>
          <a:pPr marL="285750" lvl="1" indent="-285750" algn="l" defTabSz="1377950">
            <a:lnSpc>
              <a:spcPct val="90000"/>
            </a:lnSpc>
            <a:spcBef>
              <a:spcPct val="0"/>
            </a:spcBef>
            <a:spcAft>
              <a:spcPct val="15000"/>
            </a:spcAft>
            <a:buChar char="••"/>
          </a:pPr>
          <a:endParaRPr lang="en-GB" sz="3100" kern="1200" dirty="0"/>
        </a:p>
      </dsp:txBody>
      <dsp:txXfrm>
        <a:off x="781895" y="1561123"/>
        <a:ext cx="3213348" cy="2731630"/>
      </dsp:txXfrm>
    </dsp:sp>
    <dsp:sp modelId="{077863A3-2130-468B-B03A-95E2FF3B1A1B}">
      <dsp:nvSpPr>
        <dsp:cNvPr id="0" name=""/>
        <dsp:cNvSpPr/>
      </dsp:nvSpPr>
      <dsp:spPr>
        <a:xfrm>
          <a:off x="3900158" y="479040"/>
          <a:ext cx="1087345" cy="842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3900158" y="647510"/>
        <a:ext cx="834641" cy="505408"/>
      </dsp:txXfrm>
    </dsp:sp>
    <dsp:sp modelId="{92CB051E-C9A6-4DC4-97D2-F6D67762C393}">
      <dsp:nvSpPr>
        <dsp:cNvPr id="0" name=""/>
        <dsp:cNvSpPr/>
      </dsp:nvSpPr>
      <dsp:spPr>
        <a:xfrm>
          <a:off x="5438854" y="324291"/>
          <a:ext cx="3383318" cy="17277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118110" numCol="1" spcCol="1270" anchor="t" anchorCtr="0">
          <a:noAutofit/>
        </a:bodyPr>
        <a:lstStyle/>
        <a:p>
          <a:pPr lvl="0" algn="l" defTabSz="1377950">
            <a:lnSpc>
              <a:spcPct val="90000"/>
            </a:lnSpc>
            <a:spcBef>
              <a:spcPct val="0"/>
            </a:spcBef>
            <a:spcAft>
              <a:spcPct val="35000"/>
            </a:spcAft>
          </a:pPr>
          <a:r>
            <a:rPr lang="en-GB" sz="3100" kern="1200" dirty="0" smtClean="0"/>
            <a:t>Data Centre</a:t>
          </a:r>
          <a:endParaRPr lang="en-GB" sz="3100" kern="1200" dirty="0"/>
        </a:p>
      </dsp:txBody>
      <dsp:txXfrm>
        <a:off x="5438854" y="324291"/>
        <a:ext cx="3383318" cy="1151846"/>
      </dsp:txXfrm>
    </dsp:sp>
    <dsp:sp modelId="{298A5D7C-31DF-43B8-ACAE-BA050A2C4404}">
      <dsp:nvSpPr>
        <dsp:cNvPr id="0" name=""/>
        <dsp:cNvSpPr/>
      </dsp:nvSpPr>
      <dsp:spPr>
        <a:xfrm>
          <a:off x="6131823" y="1476138"/>
          <a:ext cx="3383318" cy="290160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t" anchorCtr="0">
          <a:noAutofit/>
        </a:bodyPr>
        <a:lstStyle/>
        <a:p>
          <a:pPr marL="285750" lvl="1" indent="-285750" algn="l" defTabSz="1377950">
            <a:lnSpc>
              <a:spcPct val="90000"/>
            </a:lnSpc>
            <a:spcBef>
              <a:spcPct val="0"/>
            </a:spcBef>
            <a:spcAft>
              <a:spcPct val="15000"/>
            </a:spcAft>
            <a:buChar char="••"/>
          </a:pPr>
          <a:r>
            <a:rPr lang="en-GB" sz="3100" kern="1200" dirty="0" smtClean="0"/>
            <a:t>Challenges</a:t>
          </a:r>
          <a:endParaRPr lang="en-GB" sz="3100" kern="1200" dirty="0"/>
        </a:p>
        <a:p>
          <a:pPr marL="285750" lvl="1" indent="-285750" algn="l" defTabSz="1377950">
            <a:lnSpc>
              <a:spcPct val="90000"/>
            </a:lnSpc>
            <a:spcBef>
              <a:spcPct val="0"/>
            </a:spcBef>
            <a:spcAft>
              <a:spcPct val="15000"/>
            </a:spcAft>
            <a:buChar char="••"/>
          </a:pPr>
          <a:r>
            <a:rPr lang="en-GB" sz="3100" kern="1200" dirty="0" smtClean="0"/>
            <a:t>Virtualisation</a:t>
          </a:r>
          <a:endParaRPr lang="en-GB" sz="3100" kern="1200" dirty="0"/>
        </a:p>
        <a:p>
          <a:pPr marL="285750" lvl="1" indent="-285750" algn="l" defTabSz="1377950">
            <a:lnSpc>
              <a:spcPct val="90000"/>
            </a:lnSpc>
            <a:spcBef>
              <a:spcPct val="0"/>
            </a:spcBef>
            <a:spcAft>
              <a:spcPct val="15000"/>
            </a:spcAft>
            <a:buChar char="••"/>
          </a:pPr>
          <a:r>
            <a:rPr lang="en-GB" sz="3100" kern="1200" dirty="0" smtClean="0"/>
            <a:t>Cooling Systems</a:t>
          </a:r>
          <a:endParaRPr lang="en-GB" sz="3100" kern="1200" dirty="0"/>
        </a:p>
      </dsp:txBody>
      <dsp:txXfrm>
        <a:off x="6216808" y="1561123"/>
        <a:ext cx="3213348" cy="2731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E8FC4-A513-469A-B424-600FFF0D0D87}">
      <dsp:nvSpPr>
        <dsp:cNvPr id="0" name=""/>
        <dsp:cNvSpPr/>
      </dsp:nvSpPr>
      <dsp:spPr>
        <a:xfrm>
          <a:off x="0" y="11015"/>
          <a:ext cx="6068622" cy="22464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198120" numCol="1" spcCol="1270" anchor="t" anchorCtr="0">
          <a:noAutofit/>
        </a:bodyPr>
        <a:lstStyle/>
        <a:p>
          <a:pPr lvl="0" algn="l" defTabSz="2311400">
            <a:lnSpc>
              <a:spcPct val="90000"/>
            </a:lnSpc>
            <a:spcBef>
              <a:spcPct val="0"/>
            </a:spcBef>
            <a:spcAft>
              <a:spcPct val="35000"/>
            </a:spcAft>
          </a:pPr>
          <a:r>
            <a:rPr lang="en-GB" sz="5200" kern="1200" dirty="0" smtClean="0"/>
            <a:t>Personal Computer</a:t>
          </a:r>
          <a:endParaRPr lang="en-GB" sz="5200" kern="1200" dirty="0"/>
        </a:p>
      </dsp:txBody>
      <dsp:txXfrm>
        <a:off x="0" y="11015"/>
        <a:ext cx="6068622" cy="1497600"/>
      </dsp:txXfrm>
    </dsp:sp>
    <dsp:sp modelId="{D7070295-D6D2-44A5-94F6-DC0F13D6488A}">
      <dsp:nvSpPr>
        <dsp:cNvPr id="0" name=""/>
        <dsp:cNvSpPr/>
      </dsp:nvSpPr>
      <dsp:spPr>
        <a:xfrm>
          <a:off x="1242970" y="1508615"/>
          <a:ext cx="6068622" cy="318240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9824" tIns="369824" rIns="369824" bIns="369824" numCol="1" spcCol="1270" anchor="t" anchorCtr="0">
          <a:noAutofit/>
        </a:bodyPr>
        <a:lstStyle/>
        <a:p>
          <a:pPr marL="285750" lvl="1" indent="-285750" algn="l" defTabSz="2311400">
            <a:lnSpc>
              <a:spcPct val="90000"/>
            </a:lnSpc>
            <a:spcBef>
              <a:spcPct val="0"/>
            </a:spcBef>
            <a:spcAft>
              <a:spcPct val="15000"/>
            </a:spcAft>
            <a:buChar char="••"/>
          </a:pPr>
          <a:r>
            <a:rPr lang="en-GB" sz="5200" kern="1200" dirty="0" smtClean="0"/>
            <a:t>Problems</a:t>
          </a:r>
          <a:endParaRPr lang="en-GB" sz="5200" kern="1200" dirty="0"/>
        </a:p>
        <a:p>
          <a:pPr marL="285750" lvl="1" indent="-285750" algn="l" defTabSz="2311400">
            <a:lnSpc>
              <a:spcPct val="90000"/>
            </a:lnSpc>
            <a:spcBef>
              <a:spcPct val="0"/>
            </a:spcBef>
            <a:spcAft>
              <a:spcPct val="15000"/>
            </a:spcAft>
            <a:buChar char="••"/>
          </a:pPr>
          <a:r>
            <a:rPr lang="en-GB" sz="5200" kern="1200" dirty="0" smtClean="0">
              <a:solidFill>
                <a:schemeClr val="tx1">
                  <a:lumMod val="85000"/>
                </a:schemeClr>
              </a:solidFill>
            </a:rPr>
            <a:t>Manufacturing</a:t>
          </a:r>
          <a:endParaRPr lang="en-GB" sz="5200" kern="1200" dirty="0">
            <a:solidFill>
              <a:schemeClr val="tx1">
                <a:lumMod val="85000"/>
              </a:schemeClr>
            </a:solidFill>
          </a:endParaRPr>
        </a:p>
        <a:p>
          <a:pPr marL="285750" lvl="1" indent="-285750" algn="l" defTabSz="2311400">
            <a:lnSpc>
              <a:spcPct val="90000"/>
            </a:lnSpc>
            <a:spcBef>
              <a:spcPct val="0"/>
            </a:spcBef>
            <a:spcAft>
              <a:spcPct val="15000"/>
            </a:spcAft>
            <a:buChar char="••"/>
          </a:pPr>
          <a:r>
            <a:rPr lang="en-GB" sz="5200" kern="1200" dirty="0" smtClean="0">
              <a:solidFill>
                <a:schemeClr val="tx1">
                  <a:lumMod val="85000"/>
                </a:schemeClr>
              </a:solidFill>
            </a:rPr>
            <a:t>PC Recycling</a:t>
          </a:r>
          <a:endParaRPr lang="en-GB" sz="5200" kern="1200" dirty="0">
            <a:solidFill>
              <a:schemeClr val="tx1">
                <a:lumMod val="85000"/>
              </a:schemeClr>
            </a:solidFill>
          </a:endParaRPr>
        </a:p>
      </dsp:txBody>
      <dsp:txXfrm>
        <a:off x="1336179" y="1601824"/>
        <a:ext cx="5882204" cy="2995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E8FC4-A513-469A-B424-600FFF0D0D87}">
      <dsp:nvSpPr>
        <dsp:cNvPr id="0" name=""/>
        <dsp:cNvSpPr/>
      </dsp:nvSpPr>
      <dsp:spPr>
        <a:xfrm>
          <a:off x="0" y="11015"/>
          <a:ext cx="6068622" cy="22464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198120" numCol="1" spcCol="1270" anchor="t" anchorCtr="0">
          <a:noAutofit/>
        </a:bodyPr>
        <a:lstStyle/>
        <a:p>
          <a:pPr lvl="0" algn="l" defTabSz="2311400">
            <a:lnSpc>
              <a:spcPct val="90000"/>
            </a:lnSpc>
            <a:spcBef>
              <a:spcPct val="0"/>
            </a:spcBef>
            <a:spcAft>
              <a:spcPct val="35000"/>
            </a:spcAft>
          </a:pPr>
          <a:r>
            <a:rPr lang="en-GB" sz="5200" kern="1200" dirty="0" smtClean="0"/>
            <a:t>Personal Computer</a:t>
          </a:r>
          <a:endParaRPr lang="en-GB" sz="5200" kern="1200" dirty="0"/>
        </a:p>
      </dsp:txBody>
      <dsp:txXfrm>
        <a:off x="0" y="11015"/>
        <a:ext cx="6068622" cy="1497600"/>
      </dsp:txXfrm>
    </dsp:sp>
    <dsp:sp modelId="{D7070295-D6D2-44A5-94F6-DC0F13D6488A}">
      <dsp:nvSpPr>
        <dsp:cNvPr id="0" name=""/>
        <dsp:cNvSpPr/>
      </dsp:nvSpPr>
      <dsp:spPr>
        <a:xfrm>
          <a:off x="1242970" y="1508615"/>
          <a:ext cx="6068622" cy="318240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9824" tIns="369824" rIns="369824" bIns="369824" numCol="1" spcCol="1270" anchor="t" anchorCtr="0">
          <a:noAutofit/>
        </a:bodyPr>
        <a:lstStyle/>
        <a:p>
          <a:pPr marL="285750" lvl="1" indent="-285750" algn="l" defTabSz="2311400">
            <a:lnSpc>
              <a:spcPct val="90000"/>
            </a:lnSpc>
            <a:spcBef>
              <a:spcPct val="0"/>
            </a:spcBef>
            <a:spcAft>
              <a:spcPct val="15000"/>
            </a:spcAft>
            <a:buChar char="••"/>
          </a:pPr>
          <a:r>
            <a:rPr lang="en-GB" sz="5200" kern="1200" dirty="0" smtClean="0">
              <a:solidFill>
                <a:schemeClr val="tx1">
                  <a:lumMod val="85000"/>
                </a:schemeClr>
              </a:solidFill>
            </a:rPr>
            <a:t>Challenges</a:t>
          </a:r>
          <a:endParaRPr lang="en-GB" sz="5200" kern="1200" dirty="0">
            <a:solidFill>
              <a:schemeClr val="tx1">
                <a:lumMod val="85000"/>
              </a:schemeClr>
            </a:solidFill>
          </a:endParaRPr>
        </a:p>
        <a:p>
          <a:pPr marL="285750" lvl="1" indent="-285750" algn="l" defTabSz="2311400">
            <a:lnSpc>
              <a:spcPct val="90000"/>
            </a:lnSpc>
            <a:spcBef>
              <a:spcPct val="0"/>
            </a:spcBef>
            <a:spcAft>
              <a:spcPct val="15000"/>
            </a:spcAft>
            <a:buChar char="••"/>
          </a:pPr>
          <a:r>
            <a:rPr lang="en-GB" sz="5200" kern="1200" dirty="0" smtClean="0"/>
            <a:t>Manufacturing</a:t>
          </a:r>
          <a:endParaRPr lang="en-GB" sz="5200" kern="1200" dirty="0"/>
        </a:p>
        <a:p>
          <a:pPr marL="285750" lvl="1" indent="-285750" algn="l" defTabSz="2311400">
            <a:lnSpc>
              <a:spcPct val="90000"/>
            </a:lnSpc>
            <a:spcBef>
              <a:spcPct val="0"/>
            </a:spcBef>
            <a:spcAft>
              <a:spcPct val="15000"/>
            </a:spcAft>
            <a:buChar char="••"/>
          </a:pPr>
          <a:r>
            <a:rPr lang="en-GB" sz="5200" kern="1200" dirty="0" smtClean="0">
              <a:solidFill>
                <a:schemeClr val="tx1">
                  <a:lumMod val="85000"/>
                </a:schemeClr>
              </a:solidFill>
            </a:rPr>
            <a:t>PC Recycling</a:t>
          </a:r>
          <a:endParaRPr lang="en-GB" sz="5200" kern="1200" dirty="0">
            <a:solidFill>
              <a:schemeClr val="tx1">
                <a:lumMod val="85000"/>
              </a:schemeClr>
            </a:solidFill>
          </a:endParaRPr>
        </a:p>
      </dsp:txBody>
      <dsp:txXfrm>
        <a:off x="1336179" y="1601824"/>
        <a:ext cx="5882204" cy="29959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E8FC4-A513-469A-B424-600FFF0D0D87}">
      <dsp:nvSpPr>
        <dsp:cNvPr id="0" name=""/>
        <dsp:cNvSpPr/>
      </dsp:nvSpPr>
      <dsp:spPr>
        <a:xfrm>
          <a:off x="0" y="11015"/>
          <a:ext cx="6068622" cy="22464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198120" numCol="1" spcCol="1270" anchor="t" anchorCtr="0">
          <a:noAutofit/>
        </a:bodyPr>
        <a:lstStyle/>
        <a:p>
          <a:pPr lvl="0" algn="l" defTabSz="2311400">
            <a:lnSpc>
              <a:spcPct val="90000"/>
            </a:lnSpc>
            <a:spcBef>
              <a:spcPct val="0"/>
            </a:spcBef>
            <a:spcAft>
              <a:spcPct val="35000"/>
            </a:spcAft>
          </a:pPr>
          <a:r>
            <a:rPr lang="en-GB" sz="5200" kern="1200" dirty="0" smtClean="0"/>
            <a:t>Personal Computer</a:t>
          </a:r>
          <a:endParaRPr lang="en-GB" sz="5200" kern="1200" dirty="0"/>
        </a:p>
      </dsp:txBody>
      <dsp:txXfrm>
        <a:off x="0" y="11015"/>
        <a:ext cx="6068622" cy="1497600"/>
      </dsp:txXfrm>
    </dsp:sp>
    <dsp:sp modelId="{D7070295-D6D2-44A5-94F6-DC0F13D6488A}">
      <dsp:nvSpPr>
        <dsp:cNvPr id="0" name=""/>
        <dsp:cNvSpPr/>
      </dsp:nvSpPr>
      <dsp:spPr>
        <a:xfrm>
          <a:off x="1242970" y="1508615"/>
          <a:ext cx="6068622" cy="318240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9824" tIns="369824" rIns="369824" bIns="369824" numCol="1" spcCol="1270" anchor="t" anchorCtr="0">
          <a:noAutofit/>
        </a:bodyPr>
        <a:lstStyle/>
        <a:p>
          <a:pPr marL="285750" lvl="1" indent="-285750" algn="l" defTabSz="2311400">
            <a:lnSpc>
              <a:spcPct val="90000"/>
            </a:lnSpc>
            <a:spcBef>
              <a:spcPct val="0"/>
            </a:spcBef>
            <a:spcAft>
              <a:spcPct val="15000"/>
            </a:spcAft>
            <a:buChar char="••"/>
          </a:pPr>
          <a:r>
            <a:rPr lang="en-GB" sz="5200" kern="1200" dirty="0" smtClean="0">
              <a:solidFill>
                <a:schemeClr val="tx1">
                  <a:lumMod val="85000"/>
                </a:schemeClr>
              </a:solidFill>
            </a:rPr>
            <a:t>Challenges</a:t>
          </a:r>
          <a:endParaRPr lang="en-GB" sz="5200" kern="1200" dirty="0">
            <a:solidFill>
              <a:schemeClr val="tx1">
                <a:lumMod val="85000"/>
              </a:schemeClr>
            </a:solidFill>
          </a:endParaRPr>
        </a:p>
        <a:p>
          <a:pPr marL="285750" lvl="1" indent="-285750" algn="l" defTabSz="2311400">
            <a:lnSpc>
              <a:spcPct val="90000"/>
            </a:lnSpc>
            <a:spcBef>
              <a:spcPct val="0"/>
            </a:spcBef>
            <a:spcAft>
              <a:spcPct val="15000"/>
            </a:spcAft>
            <a:buChar char="••"/>
          </a:pPr>
          <a:r>
            <a:rPr lang="en-GB" sz="5200" kern="1200" dirty="0" smtClean="0">
              <a:solidFill>
                <a:schemeClr val="tx1">
                  <a:lumMod val="85000"/>
                </a:schemeClr>
              </a:solidFill>
            </a:rPr>
            <a:t>Manufacturing</a:t>
          </a:r>
          <a:endParaRPr lang="en-GB" sz="5200" kern="1200" dirty="0">
            <a:solidFill>
              <a:schemeClr val="tx1">
                <a:lumMod val="85000"/>
              </a:schemeClr>
            </a:solidFill>
          </a:endParaRPr>
        </a:p>
        <a:p>
          <a:pPr marL="285750" lvl="1" indent="-285750" algn="l" defTabSz="2311400">
            <a:lnSpc>
              <a:spcPct val="90000"/>
            </a:lnSpc>
            <a:spcBef>
              <a:spcPct val="0"/>
            </a:spcBef>
            <a:spcAft>
              <a:spcPct val="15000"/>
            </a:spcAft>
            <a:buChar char="••"/>
          </a:pPr>
          <a:r>
            <a:rPr lang="en-GB" sz="5200" kern="1200" dirty="0" smtClean="0"/>
            <a:t>PC Recycling</a:t>
          </a:r>
          <a:endParaRPr lang="en-GB" sz="5200" kern="1200" dirty="0"/>
        </a:p>
      </dsp:txBody>
      <dsp:txXfrm>
        <a:off x="1336179" y="1601824"/>
        <a:ext cx="5882204" cy="29959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526C2-F55D-419B-A133-7B956EC2E5DB}">
      <dsp:nvSpPr>
        <dsp:cNvPr id="0" name=""/>
        <dsp:cNvSpPr/>
      </dsp:nvSpPr>
      <dsp:spPr>
        <a:xfrm>
          <a:off x="0" y="11015"/>
          <a:ext cx="6513259" cy="22464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198120" numCol="1" spcCol="1270" anchor="t" anchorCtr="0">
          <a:noAutofit/>
        </a:bodyPr>
        <a:lstStyle/>
        <a:p>
          <a:pPr lvl="0" algn="l" defTabSz="2311400">
            <a:lnSpc>
              <a:spcPct val="90000"/>
            </a:lnSpc>
            <a:spcBef>
              <a:spcPct val="0"/>
            </a:spcBef>
            <a:spcAft>
              <a:spcPct val="35000"/>
            </a:spcAft>
          </a:pPr>
          <a:r>
            <a:rPr lang="en-GB" sz="5200" kern="1200" smtClean="0"/>
            <a:t>Data Centre</a:t>
          </a:r>
          <a:endParaRPr lang="en-GB" sz="5200" kern="1200" dirty="0"/>
        </a:p>
      </dsp:txBody>
      <dsp:txXfrm>
        <a:off x="0" y="11015"/>
        <a:ext cx="6513259" cy="1497600"/>
      </dsp:txXfrm>
    </dsp:sp>
    <dsp:sp modelId="{C3112AC5-E0FC-4BE0-8CA4-42E2EFD0191E}">
      <dsp:nvSpPr>
        <dsp:cNvPr id="0" name=""/>
        <dsp:cNvSpPr/>
      </dsp:nvSpPr>
      <dsp:spPr>
        <a:xfrm>
          <a:off x="1334041" y="1508615"/>
          <a:ext cx="6513259" cy="318240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9824" tIns="369824" rIns="369824" bIns="369824" numCol="1" spcCol="1270" anchor="t" anchorCtr="0">
          <a:noAutofit/>
        </a:bodyPr>
        <a:lstStyle/>
        <a:p>
          <a:pPr marL="285750" lvl="1" indent="-285750" algn="l" defTabSz="2311400">
            <a:lnSpc>
              <a:spcPct val="90000"/>
            </a:lnSpc>
            <a:spcBef>
              <a:spcPct val="0"/>
            </a:spcBef>
            <a:spcAft>
              <a:spcPct val="15000"/>
            </a:spcAft>
            <a:buChar char="••"/>
          </a:pPr>
          <a:r>
            <a:rPr lang="en-GB" sz="5200" kern="1200" dirty="0" smtClean="0"/>
            <a:t>Challenges</a:t>
          </a:r>
          <a:endParaRPr lang="en-GB" sz="5200" kern="1200" dirty="0"/>
        </a:p>
        <a:p>
          <a:pPr marL="285750" lvl="1" indent="-285750" algn="l" defTabSz="2311400">
            <a:lnSpc>
              <a:spcPct val="90000"/>
            </a:lnSpc>
            <a:spcBef>
              <a:spcPct val="0"/>
            </a:spcBef>
            <a:spcAft>
              <a:spcPct val="15000"/>
            </a:spcAft>
            <a:buChar char="••"/>
          </a:pPr>
          <a:r>
            <a:rPr lang="en-GB" sz="5200" kern="1200" dirty="0" smtClean="0">
              <a:solidFill>
                <a:schemeClr val="tx1">
                  <a:lumMod val="85000"/>
                </a:schemeClr>
              </a:solidFill>
            </a:rPr>
            <a:t>Virtualisation</a:t>
          </a:r>
          <a:endParaRPr lang="en-GB" sz="5200" kern="1200" dirty="0">
            <a:solidFill>
              <a:schemeClr val="tx1">
                <a:lumMod val="85000"/>
              </a:schemeClr>
            </a:solidFill>
          </a:endParaRPr>
        </a:p>
        <a:p>
          <a:pPr marL="285750" lvl="1" indent="-285750" algn="l" defTabSz="2311400">
            <a:lnSpc>
              <a:spcPct val="90000"/>
            </a:lnSpc>
            <a:spcBef>
              <a:spcPct val="0"/>
            </a:spcBef>
            <a:spcAft>
              <a:spcPct val="15000"/>
            </a:spcAft>
            <a:buChar char="••"/>
          </a:pPr>
          <a:r>
            <a:rPr lang="en-GB" sz="5200" kern="1200" dirty="0" smtClean="0">
              <a:solidFill>
                <a:schemeClr val="tx1">
                  <a:lumMod val="85000"/>
                </a:schemeClr>
              </a:solidFill>
            </a:rPr>
            <a:t>Cooling Systems</a:t>
          </a:r>
          <a:endParaRPr lang="en-GB" sz="5200" kern="1200" dirty="0">
            <a:solidFill>
              <a:schemeClr val="tx1">
                <a:lumMod val="85000"/>
              </a:schemeClr>
            </a:solidFill>
          </a:endParaRPr>
        </a:p>
      </dsp:txBody>
      <dsp:txXfrm>
        <a:off x="1427250" y="1601824"/>
        <a:ext cx="6326841" cy="29959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526C2-F55D-419B-A133-7B956EC2E5DB}">
      <dsp:nvSpPr>
        <dsp:cNvPr id="0" name=""/>
        <dsp:cNvSpPr/>
      </dsp:nvSpPr>
      <dsp:spPr>
        <a:xfrm>
          <a:off x="0" y="11015"/>
          <a:ext cx="6513259" cy="22464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198120" numCol="1" spcCol="1270" anchor="t" anchorCtr="0">
          <a:noAutofit/>
        </a:bodyPr>
        <a:lstStyle/>
        <a:p>
          <a:pPr lvl="0" algn="l" defTabSz="2311400">
            <a:lnSpc>
              <a:spcPct val="90000"/>
            </a:lnSpc>
            <a:spcBef>
              <a:spcPct val="0"/>
            </a:spcBef>
            <a:spcAft>
              <a:spcPct val="35000"/>
            </a:spcAft>
          </a:pPr>
          <a:r>
            <a:rPr lang="en-GB" sz="5200" kern="1200" smtClean="0"/>
            <a:t>Data Centre</a:t>
          </a:r>
          <a:endParaRPr lang="en-GB" sz="5200" kern="1200" dirty="0"/>
        </a:p>
      </dsp:txBody>
      <dsp:txXfrm>
        <a:off x="0" y="11015"/>
        <a:ext cx="6513259" cy="1497600"/>
      </dsp:txXfrm>
    </dsp:sp>
    <dsp:sp modelId="{C3112AC5-E0FC-4BE0-8CA4-42E2EFD0191E}">
      <dsp:nvSpPr>
        <dsp:cNvPr id="0" name=""/>
        <dsp:cNvSpPr/>
      </dsp:nvSpPr>
      <dsp:spPr>
        <a:xfrm>
          <a:off x="1334041" y="1508615"/>
          <a:ext cx="6513259" cy="318240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9824" tIns="369824" rIns="369824" bIns="369824" numCol="1" spcCol="1270" anchor="t" anchorCtr="0">
          <a:noAutofit/>
        </a:bodyPr>
        <a:lstStyle/>
        <a:p>
          <a:pPr marL="285750" lvl="1" indent="-285750" algn="l" defTabSz="2311400">
            <a:lnSpc>
              <a:spcPct val="90000"/>
            </a:lnSpc>
            <a:spcBef>
              <a:spcPct val="0"/>
            </a:spcBef>
            <a:spcAft>
              <a:spcPct val="15000"/>
            </a:spcAft>
            <a:buChar char="••"/>
          </a:pPr>
          <a:r>
            <a:rPr lang="en-GB" sz="5200" kern="1200" dirty="0" smtClean="0">
              <a:solidFill>
                <a:schemeClr val="tx1">
                  <a:lumMod val="85000"/>
                </a:schemeClr>
              </a:solidFill>
            </a:rPr>
            <a:t>Challenges</a:t>
          </a:r>
          <a:endParaRPr lang="en-GB" sz="5200" kern="1200" dirty="0">
            <a:solidFill>
              <a:schemeClr val="tx1">
                <a:lumMod val="85000"/>
              </a:schemeClr>
            </a:solidFill>
          </a:endParaRPr>
        </a:p>
        <a:p>
          <a:pPr marL="285750" lvl="1" indent="-285750" algn="l" defTabSz="2311400">
            <a:lnSpc>
              <a:spcPct val="90000"/>
            </a:lnSpc>
            <a:spcBef>
              <a:spcPct val="0"/>
            </a:spcBef>
            <a:spcAft>
              <a:spcPct val="15000"/>
            </a:spcAft>
            <a:buChar char="••"/>
          </a:pPr>
          <a:r>
            <a:rPr lang="en-GB" sz="5200" kern="1200" dirty="0" smtClean="0"/>
            <a:t>Virtualisation</a:t>
          </a:r>
          <a:endParaRPr lang="en-GB" sz="5200" kern="1200" dirty="0"/>
        </a:p>
        <a:p>
          <a:pPr marL="285750" lvl="1" indent="-285750" algn="l" defTabSz="2311400">
            <a:lnSpc>
              <a:spcPct val="90000"/>
            </a:lnSpc>
            <a:spcBef>
              <a:spcPct val="0"/>
            </a:spcBef>
            <a:spcAft>
              <a:spcPct val="15000"/>
            </a:spcAft>
            <a:buChar char="••"/>
          </a:pPr>
          <a:r>
            <a:rPr lang="en-GB" sz="5200" kern="1200" dirty="0" smtClean="0">
              <a:solidFill>
                <a:schemeClr val="tx1">
                  <a:lumMod val="85000"/>
                </a:schemeClr>
              </a:solidFill>
            </a:rPr>
            <a:t>Cooling Systems</a:t>
          </a:r>
          <a:endParaRPr lang="en-GB" sz="5200" kern="1200" dirty="0">
            <a:solidFill>
              <a:schemeClr val="tx1">
                <a:lumMod val="85000"/>
              </a:schemeClr>
            </a:solidFill>
          </a:endParaRPr>
        </a:p>
      </dsp:txBody>
      <dsp:txXfrm>
        <a:off x="1427250" y="1601824"/>
        <a:ext cx="6326841" cy="29959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526C2-F55D-419B-A133-7B956EC2E5DB}">
      <dsp:nvSpPr>
        <dsp:cNvPr id="0" name=""/>
        <dsp:cNvSpPr/>
      </dsp:nvSpPr>
      <dsp:spPr>
        <a:xfrm>
          <a:off x="0" y="11015"/>
          <a:ext cx="6513259" cy="22464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198120" numCol="1" spcCol="1270" anchor="t" anchorCtr="0">
          <a:noAutofit/>
        </a:bodyPr>
        <a:lstStyle/>
        <a:p>
          <a:pPr lvl="0" algn="l" defTabSz="2311400">
            <a:lnSpc>
              <a:spcPct val="90000"/>
            </a:lnSpc>
            <a:spcBef>
              <a:spcPct val="0"/>
            </a:spcBef>
            <a:spcAft>
              <a:spcPct val="35000"/>
            </a:spcAft>
          </a:pPr>
          <a:r>
            <a:rPr lang="en-GB" sz="5200" kern="1200" smtClean="0"/>
            <a:t>Data Centre</a:t>
          </a:r>
          <a:endParaRPr lang="en-GB" sz="5200" kern="1200" dirty="0"/>
        </a:p>
      </dsp:txBody>
      <dsp:txXfrm>
        <a:off x="0" y="11015"/>
        <a:ext cx="6513259" cy="1497600"/>
      </dsp:txXfrm>
    </dsp:sp>
    <dsp:sp modelId="{C3112AC5-E0FC-4BE0-8CA4-42E2EFD0191E}">
      <dsp:nvSpPr>
        <dsp:cNvPr id="0" name=""/>
        <dsp:cNvSpPr/>
      </dsp:nvSpPr>
      <dsp:spPr>
        <a:xfrm>
          <a:off x="1334041" y="1508615"/>
          <a:ext cx="6513259" cy="318240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9824" tIns="369824" rIns="369824" bIns="369824" numCol="1" spcCol="1270" anchor="t" anchorCtr="0">
          <a:noAutofit/>
        </a:bodyPr>
        <a:lstStyle/>
        <a:p>
          <a:pPr marL="285750" lvl="1" indent="-285750" algn="l" defTabSz="2311400">
            <a:lnSpc>
              <a:spcPct val="90000"/>
            </a:lnSpc>
            <a:spcBef>
              <a:spcPct val="0"/>
            </a:spcBef>
            <a:spcAft>
              <a:spcPct val="15000"/>
            </a:spcAft>
            <a:buChar char="••"/>
          </a:pPr>
          <a:r>
            <a:rPr lang="en-GB" sz="5200" kern="1200" dirty="0" smtClean="0">
              <a:solidFill>
                <a:schemeClr val="tx1">
                  <a:lumMod val="85000"/>
                </a:schemeClr>
              </a:solidFill>
            </a:rPr>
            <a:t>Challenges</a:t>
          </a:r>
          <a:endParaRPr lang="en-GB" sz="5200" kern="1200" dirty="0">
            <a:solidFill>
              <a:schemeClr val="tx1">
                <a:lumMod val="85000"/>
              </a:schemeClr>
            </a:solidFill>
          </a:endParaRPr>
        </a:p>
        <a:p>
          <a:pPr marL="285750" lvl="1" indent="-285750" algn="l" defTabSz="2311400">
            <a:lnSpc>
              <a:spcPct val="90000"/>
            </a:lnSpc>
            <a:spcBef>
              <a:spcPct val="0"/>
            </a:spcBef>
            <a:spcAft>
              <a:spcPct val="15000"/>
            </a:spcAft>
            <a:buChar char="••"/>
          </a:pPr>
          <a:r>
            <a:rPr lang="en-GB" sz="5200" kern="1200" dirty="0" smtClean="0">
              <a:solidFill>
                <a:schemeClr val="tx1">
                  <a:lumMod val="85000"/>
                </a:schemeClr>
              </a:solidFill>
            </a:rPr>
            <a:t>Virtualisation</a:t>
          </a:r>
          <a:endParaRPr lang="en-GB" sz="5200" kern="1200" dirty="0">
            <a:solidFill>
              <a:schemeClr val="tx1">
                <a:lumMod val="85000"/>
              </a:schemeClr>
            </a:solidFill>
          </a:endParaRPr>
        </a:p>
        <a:p>
          <a:pPr marL="285750" lvl="1" indent="-285750" algn="l" defTabSz="2311400">
            <a:lnSpc>
              <a:spcPct val="90000"/>
            </a:lnSpc>
            <a:spcBef>
              <a:spcPct val="0"/>
            </a:spcBef>
            <a:spcAft>
              <a:spcPct val="15000"/>
            </a:spcAft>
            <a:buChar char="••"/>
          </a:pPr>
          <a:r>
            <a:rPr lang="en-GB" sz="5200" kern="1200" dirty="0" smtClean="0"/>
            <a:t>Cooling Systems</a:t>
          </a:r>
          <a:endParaRPr lang="en-GB" sz="5200" kern="1200" dirty="0"/>
        </a:p>
      </dsp:txBody>
      <dsp:txXfrm>
        <a:off x="1427250" y="1601824"/>
        <a:ext cx="6326841" cy="29959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A9FD1-5AC7-4F58-A14D-2DF99538B2C1}" type="datetimeFigureOut">
              <a:rPr lang="en-GB" smtClean="0"/>
              <a:t>21/04/2013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7B9439-17D6-4CF3-8127-3F567D97587F}" type="slidenum">
              <a:rPr lang="en-GB" smtClean="0"/>
              <a:t>‹#›</a:t>
            </a:fld>
            <a:endParaRPr lang="en-GB"/>
          </a:p>
        </p:txBody>
      </p:sp>
    </p:spTree>
    <p:extLst>
      <p:ext uri="{BB962C8B-B14F-4D97-AF65-F5344CB8AC3E}">
        <p14:creationId xmlns:p14="http://schemas.microsoft.com/office/powerpoint/2010/main" val="21610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newmediarockstars.com/2012/02/what-batman-can-teach-you-about-social-media/"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theglobeandmail.com/report-on-business/economy/canada-competes/why-cold-canada-is-becoming-a-hot-spot-for-data-centres/article6598555/"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smtClean="0">
                <a:solidFill>
                  <a:schemeClr val="tx1"/>
                </a:solidFill>
                <a:effectLst/>
                <a:latin typeface="+mn-lt"/>
                <a:ea typeface="+mn-ea"/>
                <a:cs typeface="+mn-cs"/>
              </a:rPr>
              <a:t>Talk about the two sides of the problem (PC versus industrial sized computing)</a:t>
            </a:r>
          </a:p>
          <a:p>
            <a:pPr rtl="0" fontAlgn="base"/>
            <a:endParaRPr lang="en-GB" sz="1200" b="0" i="0" u="none" strike="noStrike" kern="1200" dirty="0" smtClean="0">
              <a:solidFill>
                <a:schemeClr val="tx1"/>
              </a:solidFill>
              <a:effectLst/>
              <a:latin typeface="+mn-lt"/>
              <a:ea typeface="+mn-ea"/>
              <a:cs typeface="+mn-cs"/>
            </a:endParaRPr>
          </a:p>
          <a:p>
            <a:pPr rtl="0" fontAlgn="base"/>
            <a:r>
              <a:rPr lang="en-GB" sz="1200" b="0" i="0" u="none" strike="noStrike" kern="1200" dirty="0" smtClean="0">
                <a:solidFill>
                  <a:schemeClr val="tx1"/>
                </a:solidFill>
                <a:effectLst/>
                <a:latin typeface="+mn-lt"/>
                <a:ea typeface="+mn-ea"/>
                <a:cs typeface="+mn-cs"/>
              </a:rPr>
              <a:t>I will introduce some of the problems with personal computers</a:t>
            </a:r>
          </a:p>
        </p:txBody>
      </p:sp>
      <p:sp>
        <p:nvSpPr>
          <p:cNvPr id="4" name="Slide Number Placeholder 3"/>
          <p:cNvSpPr>
            <a:spLocks noGrp="1"/>
          </p:cNvSpPr>
          <p:nvPr>
            <p:ph type="sldNum" sz="quarter" idx="10"/>
          </p:nvPr>
        </p:nvSpPr>
        <p:spPr/>
        <p:txBody>
          <a:bodyPr/>
          <a:lstStyle/>
          <a:p>
            <a:fld id="{9D7B9439-17D6-4CF3-8127-3F567D97587F}" type="slidenum">
              <a:rPr lang="en-GB" smtClean="0"/>
              <a:t>4</a:t>
            </a:fld>
            <a:endParaRPr lang="en-GB"/>
          </a:p>
        </p:txBody>
      </p:sp>
    </p:spTree>
    <p:extLst>
      <p:ext uri="{BB962C8B-B14F-4D97-AF65-F5344CB8AC3E}">
        <p14:creationId xmlns:p14="http://schemas.microsoft.com/office/powerpoint/2010/main" val="3857486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its lowest utilisation, the bare minimum to run</a:t>
            </a:r>
            <a:r>
              <a:rPr lang="en-GB" baseline="0" dirty="0" smtClean="0"/>
              <a:t> it, it costs £70 per day, and consumes 700W.</a:t>
            </a:r>
            <a:endParaRPr lang="en-GB" dirty="0"/>
          </a:p>
        </p:txBody>
      </p:sp>
      <p:sp>
        <p:nvSpPr>
          <p:cNvPr id="4" name="Slide Number Placeholder 3"/>
          <p:cNvSpPr>
            <a:spLocks noGrp="1"/>
          </p:cNvSpPr>
          <p:nvPr>
            <p:ph type="sldNum" sz="quarter" idx="10"/>
          </p:nvPr>
        </p:nvSpPr>
        <p:spPr/>
        <p:txBody>
          <a:bodyPr/>
          <a:lstStyle/>
          <a:p>
            <a:fld id="{9D7B9439-17D6-4CF3-8127-3F567D97587F}" type="slidenum">
              <a:rPr lang="en-GB" smtClean="0"/>
              <a:t>19</a:t>
            </a:fld>
            <a:endParaRPr lang="en-GB"/>
          </a:p>
        </p:txBody>
      </p:sp>
    </p:spTree>
    <p:extLst>
      <p:ext uri="{BB962C8B-B14F-4D97-AF65-F5344CB8AC3E}">
        <p14:creationId xmlns:p14="http://schemas.microsoft.com/office/powerpoint/2010/main" val="379575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say</a:t>
            </a:r>
            <a:r>
              <a:rPr lang="en-GB" baseline="0" dirty="0" smtClean="0"/>
              <a:t> there are three of these data centres, each running at their lowest utilisation.</a:t>
            </a:r>
            <a:endParaRPr lang="en-GB" dirty="0"/>
          </a:p>
        </p:txBody>
      </p:sp>
      <p:sp>
        <p:nvSpPr>
          <p:cNvPr id="4" name="Slide Number Placeholder 3"/>
          <p:cNvSpPr>
            <a:spLocks noGrp="1"/>
          </p:cNvSpPr>
          <p:nvPr>
            <p:ph type="sldNum" sz="quarter" idx="10"/>
          </p:nvPr>
        </p:nvSpPr>
        <p:spPr/>
        <p:txBody>
          <a:bodyPr/>
          <a:lstStyle/>
          <a:p>
            <a:fld id="{9D7B9439-17D6-4CF3-8127-3F567D97587F}" type="slidenum">
              <a:rPr lang="en-GB" smtClean="0"/>
              <a:t>20</a:t>
            </a:fld>
            <a:endParaRPr lang="en-GB"/>
          </a:p>
        </p:txBody>
      </p:sp>
    </p:spTree>
    <p:extLst>
      <p:ext uri="{BB962C8B-B14F-4D97-AF65-F5344CB8AC3E}">
        <p14:creationId xmlns:p14="http://schemas.microsoft.com/office/powerpoint/2010/main" val="83735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do this would cost £70 per data</a:t>
            </a:r>
            <a:r>
              <a:rPr lang="en-GB" baseline="0" dirty="0" smtClean="0"/>
              <a:t> centre, per day, giving a total of £210 per day, and consuming 2.1 MW.</a:t>
            </a:r>
            <a:endParaRPr lang="en-GB" dirty="0"/>
          </a:p>
        </p:txBody>
      </p:sp>
      <p:sp>
        <p:nvSpPr>
          <p:cNvPr id="4" name="Slide Number Placeholder 3"/>
          <p:cNvSpPr>
            <a:spLocks noGrp="1"/>
          </p:cNvSpPr>
          <p:nvPr>
            <p:ph type="sldNum" sz="quarter" idx="10"/>
          </p:nvPr>
        </p:nvSpPr>
        <p:spPr/>
        <p:txBody>
          <a:bodyPr/>
          <a:lstStyle/>
          <a:p>
            <a:fld id="{9D7B9439-17D6-4CF3-8127-3F567D97587F}" type="slidenum">
              <a:rPr lang="en-GB" smtClean="0"/>
              <a:t>21</a:t>
            </a:fld>
            <a:endParaRPr lang="en-GB"/>
          </a:p>
        </p:txBody>
      </p:sp>
    </p:spTree>
    <p:extLst>
      <p:ext uri="{BB962C8B-B14F-4D97-AF65-F5344CB8AC3E}">
        <p14:creationId xmlns:p14="http://schemas.microsoft.com/office/powerpoint/2010/main" val="1420096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using virtualisation three virtual data centres can be hosted on one physical data centre.</a:t>
            </a:r>
            <a:endParaRPr lang="en-GB" dirty="0"/>
          </a:p>
        </p:txBody>
      </p:sp>
      <p:sp>
        <p:nvSpPr>
          <p:cNvPr id="4" name="Slide Number Placeholder 3"/>
          <p:cNvSpPr>
            <a:spLocks noGrp="1"/>
          </p:cNvSpPr>
          <p:nvPr>
            <p:ph type="sldNum" sz="quarter" idx="10"/>
          </p:nvPr>
        </p:nvSpPr>
        <p:spPr/>
        <p:txBody>
          <a:bodyPr/>
          <a:lstStyle/>
          <a:p>
            <a:fld id="{9D7B9439-17D6-4CF3-8127-3F567D97587F}" type="slidenum">
              <a:rPr lang="en-GB" smtClean="0"/>
              <a:t>22</a:t>
            </a:fld>
            <a:endParaRPr lang="en-GB"/>
          </a:p>
        </p:txBody>
      </p:sp>
    </p:spTree>
    <p:extLst>
      <p:ext uri="{BB962C8B-B14F-4D97-AF65-F5344CB8AC3E}">
        <p14:creationId xmlns:p14="http://schemas.microsoft.com/office/powerpoint/2010/main" val="450920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run these virtual data centres on one physical data centre at high utilisation, it will cost only £100 per day, and consume 1MW.</a:t>
            </a:r>
            <a:endParaRPr lang="en-GB" dirty="0"/>
          </a:p>
        </p:txBody>
      </p:sp>
      <p:sp>
        <p:nvSpPr>
          <p:cNvPr id="4" name="Slide Number Placeholder 3"/>
          <p:cNvSpPr>
            <a:spLocks noGrp="1"/>
          </p:cNvSpPr>
          <p:nvPr>
            <p:ph type="sldNum" sz="quarter" idx="10"/>
          </p:nvPr>
        </p:nvSpPr>
        <p:spPr/>
        <p:txBody>
          <a:bodyPr/>
          <a:lstStyle/>
          <a:p>
            <a:fld id="{9D7B9439-17D6-4CF3-8127-3F567D97587F}" type="slidenum">
              <a:rPr lang="en-GB" smtClean="0"/>
              <a:t>23</a:t>
            </a:fld>
            <a:endParaRPr lang="en-GB"/>
          </a:p>
        </p:txBody>
      </p:sp>
    </p:spTree>
    <p:extLst>
      <p:ext uri="{BB962C8B-B14F-4D97-AF65-F5344CB8AC3E}">
        <p14:creationId xmlns:p14="http://schemas.microsoft.com/office/powerpoint/2010/main" val="3420829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OMG</a:t>
            </a:r>
            <a:r>
              <a:rPr lang="en-GB" dirty="0" smtClean="0"/>
              <a:t>!</a:t>
            </a:r>
            <a:endParaRPr lang="en-GB" dirty="0"/>
          </a:p>
        </p:txBody>
      </p:sp>
      <p:sp>
        <p:nvSpPr>
          <p:cNvPr id="4" name="Slide Number Placeholder 3"/>
          <p:cNvSpPr>
            <a:spLocks noGrp="1"/>
          </p:cNvSpPr>
          <p:nvPr>
            <p:ph type="sldNum" sz="quarter" idx="10"/>
          </p:nvPr>
        </p:nvSpPr>
        <p:spPr/>
        <p:txBody>
          <a:bodyPr/>
          <a:lstStyle/>
          <a:p>
            <a:fld id="{9D7B9439-17D6-4CF3-8127-3F567D97587F}" type="slidenum">
              <a:rPr lang="en-GB" smtClean="0"/>
              <a:t>24</a:t>
            </a:fld>
            <a:endParaRPr lang="en-GB"/>
          </a:p>
        </p:txBody>
      </p:sp>
    </p:spTree>
    <p:extLst>
      <p:ext uri="{BB962C8B-B14F-4D97-AF65-F5344CB8AC3E}">
        <p14:creationId xmlns:p14="http://schemas.microsoft.com/office/powerpoint/2010/main" val="2157992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7B9439-17D6-4CF3-8127-3F567D97587F}" type="slidenum">
              <a:rPr lang="en-GB" smtClean="0"/>
              <a:t>25</a:t>
            </a:fld>
            <a:endParaRPr lang="en-GB"/>
          </a:p>
        </p:txBody>
      </p:sp>
    </p:spTree>
    <p:extLst>
      <p:ext uri="{BB962C8B-B14F-4D97-AF65-F5344CB8AC3E}">
        <p14:creationId xmlns:p14="http://schemas.microsoft.com/office/powerpoint/2010/main" val="3366879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smtClean="0">
                <a:solidFill>
                  <a:schemeClr val="tx1"/>
                </a:solidFill>
                <a:effectLst/>
                <a:latin typeface="+mn-lt"/>
                <a:ea typeface="+mn-ea"/>
                <a:cs typeface="+mn-cs"/>
              </a:rPr>
              <a:t>It only takes four years for the cost of powering data centre to match the cost of data centre itself. 35 per cent of those power goes to cooling systems. If data centres can be cooled by different means, you can essentially shave off 37 per cent of power cost. </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7B9439-17D6-4CF3-8127-3F567D97587F}" type="slidenum">
              <a:rPr lang="en-GB" smtClean="0"/>
              <a:t>26</a:t>
            </a:fld>
            <a:endParaRPr lang="en-GB"/>
          </a:p>
        </p:txBody>
      </p:sp>
    </p:spTree>
    <p:extLst>
      <p:ext uri="{BB962C8B-B14F-4D97-AF65-F5344CB8AC3E}">
        <p14:creationId xmlns:p14="http://schemas.microsoft.com/office/powerpoint/2010/main" val="299736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smtClean="0">
                <a:solidFill>
                  <a:schemeClr val="tx1"/>
                </a:solidFill>
                <a:effectLst/>
                <a:latin typeface="+mn-lt"/>
                <a:ea typeface="+mn-ea"/>
                <a:cs typeface="+mn-cs"/>
              </a:rPr>
              <a:t>To put this into perspective, Facebook’s new server farm in Sweden costs US$760 million. That’s US$190 million of power a year! $66.5 million of this goes to cooling. </a:t>
            </a:r>
            <a:endParaRPr lang="en-GB" sz="1200" b="0" i="0" kern="1200" dirty="0" smtClean="0">
              <a:solidFill>
                <a:schemeClr val="tx1"/>
              </a:solidFill>
              <a:effectLst/>
              <a:latin typeface="+mn-lt"/>
              <a:ea typeface="+mn-ea"/>
              <a:cs typeface="+mn-cs"/>
            </a:endParaRPr>
          </a:p>
          <a:p>
            <a:pPr rtl="0"/>
            <a:r>
              <a:rPr lang="en-GB" sz="1200" b="0" i="0" u="none" strike="noStrike" kern="1200" dirty="0" smtClean="0">
                <a:solidFill>
                  <a:schemeClr val="tx1"/>
                </a:solidFill>
                <a:effectLst/>
                <a:latin typeface="+mn-lt"/>
                <a:ea typeface="+mn-ea"/>
                <a:cs typeface="+mn-cs"/>
              </a:rPr>
              <a:t>It costs $682 million to be Batman. If Mark </a:t>
            </a:r>
            <a:r>
              <a:rPr lang="en-GB" sz="1200" b="0" i="0" u="none" strike="noStrike" kern="1200" dirty="0" err="1" smtClean="0">
                <a:solidFill>
                  <a:schemeClr val="tx1"/>
                </a:solidFill>
                <a:effectLst/>
                <a:latin typeface="+mn-lt"/>
                <a:ea typeface="+mn-ea"/>
                <a:cs typeface="+mn-cs"/>
              </a:rPr>
              <a:t>Zuckerberg</a:t>
            </a:r>
            <a:r>
              <a:rPr lang="en-GB" sz="1200" b="0" i="0" u="none" strike="noStrike" kern="1200" dirty="0" smtClean="0">
                <a:solidFill>
                  <a:schemeClr val="tx1"/>
                </a:solidFill>
                <a:effectLst/>
                <a:latin typeface="+mn-lt"/>
                <a:ea typeface="+mn-ea"/>
                <a:cs typeface="+mn-cs"/>
              </a:rPr>
              <a:t> could save this amount a year, he could technically become Batman in just a little over 10 years from this saving in Sweden alone!</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7B9439-17D6-4CF3-8127-3F567D97587F}" type="slidenum">
              <a:rPr lang="en-GB" smtClean="0"/>
              <a:t>27</a:t>
            </a:fld>
            <a:endParaRPr lang="en-GB"/>
          </a:p>
        </p:txBody>
      </p:sp>
    </p:spTree>
    <p:extLst>
      <p:ext uri="{BB962C8B-B14F-4D97-AF65-F5344CB8AC3E}">
        <p14:creationId xmlns:p14="http://schemas.microsoft.com/office/powerpoint/2010/main" val="446522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smtClean="0">
                <a:solidFill>
                  <a:schemeClr val="tx1"/>
                </a:solidFill>
                <a:effectLst/>
                <a:latin typeface="+mn-lt"/>
                <a:ea typeface="+mn-ea"/>
                <a:cs typeface="+mn-cs"/>
              </a:rPr>
              <a:t>To put this into perspective, Facebook’s new server farm in Sweden costs US$760 million. That’s US$190 million of power a year! $66.5 million of this goes to cooling. </a:t>
            </a:r>
            <a:endParaRPr lang="en-GB" sz="1200" b="0" i="0" kern="1200" dirty="0" smtClean="0">
              <a:solidFill>
                <a:schemeClr val="tx1"/>
              </a:solidFill>
              <a:effectLst/>
              <a:latin typeface="+mn-lt"/>
              <a:ea typeface="+mn-ea"/>
              <a:cs typeface="+mn-cs"/>
            </a:endParaRPr>
          </a:p>
          <a:p>
            <a:pPr rtl="0"/>
            <a:r>
              <a:rPr lang="en-GB" sz="1200" b="0" i="0" u="none" strike="noStrike" kern="1200" dirty="0" smtClean="0">
                <a:solidFill>
                  <a:schemeClr val="tx1"/>
                </a:solidFill>
                <a:effectLst/>
                <a:latin typeface="+mn-lt"/>
                <a:ea typeface="+mn-ea"/>
                <a:cs typeface="+mn-cs"/>
              </a:rPr>
              <a:t>It costs $682 million to be Batman. If Mark </a:t>
            </a:r>
            <a:r>
              <a:rPr lang="en-GB" sz="1200" b="0" i="0" u="none" strike="noStrike" kern="1200" dirty="0" err="1" smtClean="0">
                <a:solidFill>
                  <a:schemeClr val="tx1"/>
                </a:solidFill>
                <a:effectLst/>
                <a:latin typeface="+mn-lt"/>
                <a:ea typeface="+mn-ea"/>
                <a:cs typeface="+mn-cs"/>
              </a:rPr>
              <a:t>Zuckerberg</a:t>
            </a:r>
            <a:r>
              <a:rPr lang="en-GB" sz="1200" b="0" i="0" u="none" strike="noStrike" kern="1200" dirty="0" smtClean="0">
                <a:solidFill>
                  <a:schemeClr val="tx1"/>
                </a:solidFill>
                <a:effectLst/>
                <a:latin typeface="+mn-lt"/>
                <a:ea typeface="+mn-ea"/>
                <a:cs typeface="+mn-cs"/>
              </a:rPr>
              <a:t> could save this amount a year, he could technically become Batman in just a little over 10 years from this saving in Sweden alone!</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7B9439-17D6-4CF3-8127-3F567D97587F}" type="slidenum">
              <a:rPr lang="en-GB" smtClean="0"/>
              <a:t>28</a:t>
            </a:fld>
            <a:endParaRPr lang="en-GB"/>
          </a:p>
        </p:txBody>
      </p:sp>
    </p:spTree>
    <p:extLst>
      <p:ext uri="{BB962C8B-B14F-4D97-AF65-F5344CB8AC3E}">
        <p14:creationId xmlns:p14="http://schemas.microsoft.com/office/powerpoint/2010/main" val="52551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smtClean="0">
                <a:solidFill>
                  <a:schemeClr val="tx1"/>
                </a:solidFill>
                <a:effectLst/>
                <a:latin typeface="+mn-lt"/>
                <a:ea typeface="+mn-ea"/>
                <a:cs typeface="+mn-cs"/>
              </a:rPr>
              <a:t>Not only is waste from the operation of computers, but from the creation of computers</a:t>
            </a:r>
          </a:p>
          <a:p>
            <a:pPr rtl="0" fontAlgn="base"/>
            <a:endParaRPr lang="en-GB" sz="1200" b="0" i="0" u="none" strike="noStrike" kern="1200" dirty="0" smtClean="0">
              <a:solidFill>
                <a:schemeClr val="tx1"/>
              </a:solidFill>
              <a:effectLst/>
              <a:latin typeface="+mn-lt"/>
              <a:ea typeface="+mn-ea"/>
              <a:cs typeface="+mn-cs"/>
            </a:endParaRPr>
          </a:p>
          <a:p>
            <a:pPr rtl="0" fontAlgn="base"/>
            <a:r>
              <a:rPr lang="en-GB" sz="1200" b="0" i="0" u="none" strike="noStrike" kern="1200" dirty="0" smtClean="0">
                <a:solidFill>
                  <a:schemeClr val="tx1"/>
                </a:solidFill>
                <a:effectLst/>
                <a:latin typeface="+mn-lt"/>
                <a:ea typeface="+mn-ea"/>
                <a:cs typeface="+mn-cs"/>
              </a:rPr>
              <a:t>This means we can’t just look at how we can make the running costs greener, but how can we make the production greener</a:t>
            </a:r>
          </a:p>
          <a:p>
            <a:pPr rtl="0" fontAlgn="base"/>
            <a:endParaRPr lang="en-GB" sz="1200" b="0" i="0" u="none" strike="noStrike" kern="1200" dirty="0" smtClean="0">
              <a:solidFill>
                <a:schemeClr val="tx1"/>
              </a:solidFill>
              <a:effectLst/>
              <a:latin typeface="+mn-lt"/>
              <a:ea typeface="+mn-ea"/>
              <a:cs typeface="+mn-cs"/>
            </a:endParaRPr>
          </a:p>
          <a:p>
            <a:pPr rtl="0" fontAlgn="base"/>
            <a:r>
              <a:rPr lang="en-GB" sz="1200" b="0" i="0" u="none" strike="noStrike" kern="1200" dirty="0" smtClean="0">
                <a:solidFill>
                  <a:schemeClr val="tx1"/>
                </a:solidFill>
                <a:effectLst/>
                <a:latin typeface="+mn-lt"/>
                <a:ea typeface="+mn-ea"/>
                <a:cs typeface="+mn-cs"/>
              </a:rPr>
              <a:t>We must look at the materials used and the emissions caused by the creation of those materials and how things can be improved</a:t>
            </a:r>
          </a:p>
        </p:txBody>
      </p:sp>
      <p:sp>
        <p:nvSpPr>
          <p:cNvPr id="4" name="Slide Number Placeholder 3"/>
          <p:cNvSpPr>
            <a:spLocks noGrp="1"/>
          </p:cNvSpPr>
          <p:nvPr>
            <p:ph type="sldNum" sz="quarter" idx="10"/>
          </p:nvPr>
        </p:nvSpPr>
        <p:spPr/>
        <p:txBody>
          <a:bodyPr/>
          <a:lstStyle/>
          <a:p>
            <a:fld id="{9D7B9439-17D6-4CF3-8127-3F567D97587F}" type="slidenum">
              <a:rPr lang="en-GB" smtClean="0"/>
              <a:t>5</a:t>
            </a:fld>
            <a:endParaRPr lang="en-GB"/>
          </a:p>
        </p:txBody>
      </p:sp>
    </p:spTree>
    <p:extLst>
      <p:ext uri="{BB962C8B-B14F-4D97-AF65-F5344CB8AC3E}">
        <p14:creationId xmlns:p14="http://schemas.microsoft.com/office/powerpoint/2010/main" val="2356345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smtClean="0">
                <a:solidFill>
                  <a:schemeClr val="tx1"/>
                </a:solidFill>
                <a:effectLst/>
                <a:latin typeface="+mn-lt"/>
                <a:ea typeface="+mn-ea"/>
                <a:cs typeface="+mn-cs"/>
              </a:rPr>
              <a:t>To put this into perspective, Facebook’s new server farm in Sweden costs US$760 million. That’s US$190 million of power a year! $66.5 million of this goes to cooling. </a:t>
            </a:r>
            <a:endParaRPr lang="en-GB" sz="1200" b="0" i="0" kern="1200" dirty="0" smtClean="0">
              <a:solidFill>
                <a:schemeClr val="tx1"/>
              </a:solidFill>
              <a:effectLst/>
              <a:latin typeface="+mn-lt"/>
              <a:ea typeface="+mn-ea"/>
              <a:cs typeface="+mn-cs"/>
            </a:endParaRPr>
          </a:p>
          <a:p>
            <a:pPr rtl="0"/>
            <a:r>
              <a:rPr lang="en-GB" sz="1200" b="0" i="0" u="none" strike="noStrike" kern="1200" dirty="0" smtClean="0">
                <a:solidFill>
                  <a:schemeClr val="tx1"/>
                </a:solidFill>
                <a:effectLst/>
                <a:latin typeface="+mn-lt"/>
                <a:ea typeface="+mn-ea"/>
                <a:cs typeface="+mn-cs"/>
              </a:rPr>
              <a:t>It costs $682 million to be Batman. If Mark </a:t>
            </a:r>
            <a:r>
              <a:rPr lang="en-GB" sz="1200" b="0" i="0" u="none" strike="noStrike" kern="1200" dirty="0" err="1" smtClean="0">
                <a:solidFill>
                  <a:schemeClr val="tx1"/>
                </a:solidFill>
                <a:effectLst/>
                <a:latin typeface="+mn-lt"/>
                <a:ea typeface="+mn-ea"/>
                <a:cs typeface="+mn-cs"/>
              </a:rPr>
              <a:t>Zuckerberg</a:t>
            </a:r>
            <a:r>
              <a:rPr lang="en-GB" sz="1200" b="0" i="0" u="none" strike="noStrike" kern="1200" dirty="0" smtClean="0">
                <a:solidFill>
                  <a:schemeClr val="tx1"/>
                </a:solidFill>
                <a:effectLst/>
                <a:latin typeface="+mn-lt"/>
                <a:ea typeface="+mn-ea"/>
                <a:cs typeface="+mn-cs"/>
              </a:rPr>
              <a:t> could save this amount a year, he could technically become Batman in just a little over 10 years from this saving in Sweden alone!</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7B9439-17D6-4CF3-8127-3F567D97587F}" type="slidenum">
              <a:rPr lang="en-GB" smtClean="0"/>
              <a:t>29</a:t>
            </a:fld>
            <a:endParaRPr lang="en-GB"/>
          </a:p>
        </p:txBody>
      </p:sp>
    </p:spTree>
    <p:extLst>
      <p:ext uri="{BB962C8B-B14F-4D97-AF65-F5344CB8AC3E}">
        <p14:creationId xmlns:p14="http://schemas.microsoft.com/office/powerpoint/2010/main" val="4173916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smtClean="0">
                <a:solidFill>
                  <a:schemeClr val="tx1"/>
                </a:solidFill>
                <a:effectLst/>
                <a:latin typeface="+mn-lt"/>
                <a:ea typeface="+mn-ea"/>
                <a:cs typeface="+mn-cs"/>
              </a:rPr>
              <a:t>To put this into perspective, Facebook’s new server farm in Sweden costs US$760 million. That’s US$253 million of power a year! $93 million of this goes to cooling. </a:t>
            </a:r>
            <a:endParaRPr lang="en-GB" sz="1200" b="0" i="0" kern="1200" dirty="0" smtClean="0">
              <a:solidFill>
                <a:schemeClr val="tx1"/>
              </a:solidFill>
              <a:effectLst/>
              <a:latin typeface="+mn-lt"/>
              <a:ea typeface="+mn-ea"/>
              <a:cs typeface="+mn-cs"/>
            </a:endParaRPr>
          </a:p>
          <a:p>
            <a:pPr rtl="0"/>
            <a:r>
              <a:rPr lang="en-GB" sz="1200" b="0" i="0" u="none" strike="noStrike" kern="1200" dirty="0" smtClean="0">
                <a:solidFill>
                  <a:schemeClr val="tx1"/>
                </a:solidFill>
                <a:effectLst/>
                <a:latin typeface="+mn-lt"/>
                <a:ea typeface="+mn-ea"/>
                <a:cs typeface="+mn-cs"/>
              </a:rPr>
              <a:t>It costs $682 million to be Batman. If Mark </a:t>
            </a:r>
            <a:r>
              <a:rPr lang="en-GB" sz="1200" b="0" i="0" u="none" strike="noStrike" kern="1200" dirty="0" err="1" smtClean="0">
                <a:solidFill>
                  <a:schemeClr val="tx1"/>
                </a:solidFill>
                <a:effectLst/>
                <a:latin typeface="+mn-lt"/>
                <a:ea typeface="+mn-ea"/>
                <a:cs typeface="+mn-cs"/>
              </a:rPr>
              <a:t>Zuckerberg</a:t>
            </a:r>
            <a:r>
              <a:rPr lang="en-GB" sz="1200" b="0" i="0" u="none" strike="noStrike" kern="1200" dirty="0" smtClean="0">
                <a:solidFill>
                  <a:schemeClr val="tx1"/>
                </a:solidFill>
                <a:effectLst/>
                <a:latin typeface="+mn-lt"/>
                <a:ea typeface="+mn-ea"/>
                <a:cs typeface="+mn-cs"/>
              </a:rPr>
              <a:t> could save this amount a year, he could technically become Batman in just a little over 10 years from this saving in Sweden alone!</a:t>
            </a:r>
            <a:endParaRPr lang="en-GB" sz="1200" b="0" i="0" kern="1200" dirty="0" smtClean="0">
              <a:solidFill>
                <a:schemeClr val="tx1"/>
              </a:solidFill>
              <a:effectLst/>
              <a:latin typeface="+mn-lt"/>
              <a:ea typeface="+mn-ea"/>
              <a:cs typeface="+mn-cs"/>
            </a:endParaRP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9D7B9439-17D6-4CF3-8127-3F567D97587F}" type="slidenum">
              <a:rPr lang="en-GB" smtClean="0"/>
              <a:t>30</a:t>
            </a:fld>
            <a:endParaRPr lang="en-GB"/>
          </a:p>
        </p:txBody>
      </p:sp>
    </p:spTree>
    <p:extLst>
      <p:ext uri="{BB962C8B-B14F-4D97-AF65-F5344CB8AC3E}">
        <p14:creationId xmlns:p14="http://schemas.microsoft.com/office/powerpoint/2010/main" val="446522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http://newmediarockstars.com/2012/02/what-batman-can-teach-you-about-social-media/</a:t>
            </a:r>
            <a:endParaRPr lang="en-GB" dirty="0"/>
          </a:p>
        </p:txBody>
      </p:sp>
      <p:sp>
        <p:nvSpPr>
          <p:cNvPr id="4" name="Slide Number Placeholder 3"/>
          <p:cNvSpPr>
            <a:spLocks noGrp="1"/>
          </p:cNvSpPr>
          <p:nvPr>
            <p:ph type="sldNum" sz="quarter" idx="10"/>
          </p:nvPr>
        </p:nvSpPr>
        <p:spPr/>
        <p:txBody>
          <a:bodyPr/>
          <a:lstStyle/>
          <a:p>
            <a:fld id="{9D7B9439-17D6-4CF3-8127-3F567D97587F}" type="slidenum">
              <a:rPr lang="en-GB" smtClean="0"/>
              <a:t>31</a:t>
            </a:fld>
            <a:endParaRPr lang="en-GB"/>
          </a:p>
        </p:txBody>
      </p:sp>
    </p:spTree>
    <p:extLst>
      <p:ext uri="{BB962C8B-B14F-4D97-AF65-F5344CB8AC3E}">
        <p14:creationId xmlns:p14="http://schemas.microsoft.com/office/powerpoint/2010/main" val="3535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In the past few years, there have been an interesting development in locating data centres. Multinational companies now tend to build their new data centres near Arctic Circle to benefit to ‘free convection’. This means that these companies could make significant saving from having to cool these servers down using traditional method. </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But more importantly, this reduction in consumption of power leads to less power usage which is the main cause of environmental problems. Less energy usage, less power required, less pollution.</a:t>
            </a:r>
            <a:endParaRPr lang="en-GB" dirty="0"/>
          </a:p>
        </p:txBody>
      </p:sp>
      <p:sp>
        <p:nvSpPr>
          <p:cNvPr id="4" name="Slide Number Placeholder 3"/>
          <p:cNvSpPr>
            <a:spLocks noGrp="1"/>
          </p:cNvSpPr>
          <p:nvPr>
            <p:ph type="sldNum" sz="quarter" idx="10"/>
          </p:nvPr>
        </p:nvSpPr>
        <p:spPr/>
        <p:txBody>
          <a:bodyPr/>
          <a:lstStyle/>
          <a:p>
            <a:fld id="{9D7B9439-17D6-4CF3-8127-3F567D97587F}" type="slidenum">
              <a:rPr lang="en-GB" smtClean="0"/>
              <a:t>32</a:t>
            </a:fld>
            <a:endParaRPr lang="en-GB"/>
          </a:p>
        </p:txBody>
      </p:sp>
    </p:spTree>
    <p:extLst>
      <p:ext uri="{BB962C8B-B14F-4D97-AF65-F5344CB8AC3E}">
        <p14:creationId xmlns:p14="http://schemas.microsoft.com/office/powerpoint/2010/main" val="2083827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smtClean="0">
                <a:solidFill>
                  <a:schemeClr val="tx1"/>
                </a:solidFill>
                <a:effectLst/>
                <a:latin typeface="+mn-lt"/>
                <a:ea typeface="+mn-ea"/>
                <a:cs typeface="+mn-cs"/>
              </a:rPr>
              <a:t>For instance, in Canada, servers can run without ‘</a:t>
            </a:r>
            <a:r>
              <a:rPr lang="en-GB" sz="1200" b="0" i="0" u="none" strike="noStrike" kern="1200" dirty="0" err="1" smtClean="0">
                <a:solidFill>
                  <a:schemeClr val="tx1"/>
                </a:solidFill>
                <a:effectLst/>
                <a:latin typeface="+mn-lt"/>
                <a:ea typeface="+mn-ea"/>
                <a:cs typeface="+mn-cs"/>
              </a:rPr>
              <a:t>chillers</a:t>
            </a:r>
            <a:r>
              <a:rPr lang="en-GB" sz="1200" b="0" i="0" u="none" strike="noStrike" kern="1200" dirty="0" smtClean="0">
                <a:solidFill>
                  <a:schemeClr val="tx1"/>
                </a:solidFill>
                <a:effectLst/>
                <a:latin typeface="+mn-lt"/>
                <a:ea typeface="+mn-ea"/>
                <a:cs typeface="+mn-cs"/>
              </a:rPr>
              <a:t>’ on for 210 days of the year because of the climate. </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u="none" strike="noStrike" kern="1200" dirty="0" smtClean="0">
                <a:solidFill>
                  <a:schemeClr val="tx1"/>
                </a:solidFill>
                <a:effectLst/>
                <a:latin typeface="+mn-lt"/>
                <a:ea typeface="+mn-ea"/>
                <a:cs typeface="+mn-cs"/>
              </a:rPr>
              <a:t>Companies like Facebook and Google has been building their new data centres near Arctic Circle. However, this option is still very limited. This is because there are only a few countries near Arctic Circle where the infrastructure, especially internet, is good enough to handle such large data centre. </a:t>
            </a:r>
            <a:endParaRPr lang="en-GB" dirty="0" smtClean="0">
              <a:hlinkClick r:id="rId3"/>
            </a:endParaRPr>
          </a:p>
          <a:p>
            <a:endParaRPr lang="en-GB" dirty="0" smtClean="0">
              <a:hlinkClick r:id="rId3"/>
            </a:endParaRPr>
          </a:p>
          <a:p>
            <a:r>
              <a:rPr lang="en-GB" dirty="0" smtClean="0">
                <a:hlinkClick r:id="rId3"/>
              </a:rPr>
              <a:t>http://www.theglobeandmail.com/report-on-business/economy/canada-competes/why-cold-canada-is-becoming-a-hot-spot-for-data-centres/article6598555/</a:t>
            </a:r>
            <a:endParaRPr lang="en-GB" dirty="0"/>
          </a:p>
        </p:txBody>
      </p:sp>
      <p:sp>
        <p:nvSpPr>
          <p:cNvPr id="4" name="Slide Number Placeholder 3"/>
          <p:cNvSpPr>
            <a:spLocks noGrp="1"/>
          </p:cNvSpPr>
          <p:nvPr>
            <p:ph type="sldNum" sz="quarter" idx="10"/>
          </p:nvPr>
        </p:nvSpPr>
        <p:spPr/>
        <p:txBody>
          <a:bodyPr/>
          <a:lstStyle/>
          <a:p>
            <a:fld id="{9D7B9439-17D6-4CF3-8127-3F567D97587F}" type="slidenum">
              <a:rPr lang="en-GB" smtClean="0"/>
              <a:t>33</a:t>
            </a:fld>
            <a:endParaRPr lang="en-GB"/>
          </a:p>
        </p:txBody>
      </p:sp>
    </p:spTree>
    <p:extLst>
      <p:ext uri="{BB962C8B-B14F-4D97-AF65-F5344CB8AC3E}">
        <p14:creationId xmlns:p14="http://schemas.microsoft.com/office/powerpoint/2010/main" val="1761684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smtClean="0">
                <a:solidFill>
                  <a:schemeClr val="tx1"/>
                </a:solidFill>
                <a:effectLst/>
                <a:latin typeface="+mn-lt"/>
                <a:ea typeface="+mn-ea"/>
                <a:cs typeface="+mn-cs"/>
              </a:rPr>
              <a:t>Often machines become obsolete in 2 or less years</a:t>
            </a:r>
          </a:p>
          <a:p>
            <a:pPr rtl="0" fontAlgn="base"/>
            <a:endParaRPr lang="en-GB" sz="1200" b="0" i="0" u="none" strike="noStrike" kern="1200" dirty="0" smtClean="0">
              <a:solidFill>
                <a:schemeClr val="tx1"/>
              </a:solidFill>
              <a:effectLst/>
              <a:latin typeface="+mn-lt"/>
              <a:ea typeface="+mn-ea"/>
              <a:cs typeface="+mn-cs"/>
            </a:endParaRPr>
          </a:p>
          <a:p>
            <a:pPr rtl="0" fontAlgn="base"/>
            <a:r>
              <a:rPr lang="en-GB" sz="1200" b="0" i="0" u="none" strike="noStrike" kern="1200" dirty="0" smtClean="0">
                <a:solidFill>
                  <a:schemeClr val="tx1"/>
                </a:solidFill>
                <a:effectLst/>
                <a:latin typeface="+mn-lt"/>
                <a:ea typeface="+mn-ea"/>
                <a:cs typeface="+mn-cs"/>
              </a:rPr>
              <a:t>And these machines are very rarely recycled, this contributes hugely to the world’s landfill sites which are filling up fast</a:t>
            </a:r>
          </a:p>
          <a:p>
            <a:pPr rtl="0" fontAlgn="base"/>
            <a:endParaRPr lang="en-GB" sz="1200" b="0" i="0" u="none" strike="noStrike" kern="1200" dirty="0" smtClean="0">
              <a:solidFill>
                <a:schemeClr val="tx1"/>
              </a:solidFill>
              <a:effectLst/>
              <a:latin typeface="+mn-lt"/>
              <a:ea typeface="+mn-ea"/>
              <a:cs typeface="+mn-cs"/>
            </a:endParaRPr>
          </a:p>
          <a:p>
            <a:pPr rtl="0" fontAlgn="base"/>
            <a:r>
              <a:rPr lang="en-GB" sz="1200" b="0" i="0" u="none" strike="noStrike" kern="1200" dirty="0" smtClean="0">
                <a:solidFill>
                  <a:schemeClr val="tx1"/>
                </a:solidFill>
                <a:effectLst/>
                <a:latin typeface="+mn-lt"/>
                <a:ea typeface="+mn-ea"/>
                <a:cs typeface="+mn-cs"/>
              </a:rPr>
              <a:t>Some materials used in computers aren’t recyclable, so could we possibly change which materials are used?</a:t>
            </a:r>
          </a:p>
          <a:p>
            <a:pPr rtl="0" fontAlgn="base"/>
            <a:endParaRPr lang="en-GB" sz="1200" b="0" i="0" u="none" strike="noStrike" kern="1200" dirty="0" smtClean="0">
              <a:solidFill>
                <a:schemeClr val="tx1"/>
              </a:solidFill>
              <a:effectLst/>
              <a:latin typeface="+mn-lt"/>
              <a:ea typeface="+mn-ea"/>
              <a:cs typeface="+mn-cs"/>
            </a:endParaRPr>
          </a:p>
          <a:p>
            <a:pPr rtl="0" fontAlgn="base"/>
            <a:r>
              <a:rPr lang="en-GB" sz="1200" b="0" i="0" u="none" strike="noStrike" kern="1200" dirty="0" smtClean="0">
                <a:solidFill>
                  <a:schemeClr val="tx1"/>
                </a:solidFill>
                <a:effectLst/>
                <a:latin typeface="+mn-lt"/>
                <a:ea typeface="+mn-ea"/>
                <a:cs typeface="+mn-cs"/>
              </a:rPr>
              <a:t>We must also think about the recyclability of computers, how can we make best use of old hardware, or even reduce the need to upgrade?</a:t>
            </a:r>
          </a:p>
        </p:txBody>
      </p:sp>
      <p:sp>
        <p:nvSpPr>
          <p:cNvPr id="4" name="Slide Number Placeholder 3"/>
          <p:cNvSpPr>
            <a:spLocks noGrp="1"/>
          </p:cNvSpPr>
          <p:nvPr>
            <p:ph type="sldNum" sz="quarter" idx="10"/>
          </p:nvPr>
        </p:nvSpPr>
        <p:spPr/>
        <p:txBody>
          <a:bodyPr/>
          <a:lstStyle/>
          <a:p>
            <a:fld id="{9D7B9439-17D6-4CF3-8127-3F567D97587F}" type="slidenum">
              <a:rPr lang="en-GB" smtClean="0"/>
              <a:t>6</a:t>
            </a:fld>
            <a:endParaRPr lang="en-GB"/>
          </a:p>
        </p:txBody>
      </p:sp>
    </p:spTree>
    <p:extLst>
      <p:ext uri="{BB962C8B-B14F-4D97-AF65-F5344CB8AC3E}">
        <p14:creationId xmlns:p14="http://schemas.microsoft.com/office/powerpoint/2010/main" val="248133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7B9439-17D6-4CF3-8127-3F567D97587F}" type="slidenum">
              <a:rPr lang="en-GB" smtClean="0"/>
              <a:t>11</a:t>
            </a:fld>
            <a:endParaRPr lang="en-GB"/>
          </a:p>
        </p:txBody>
      </p:sp>
    </p:spTree>
    <p:extLst>
      <p:ext uri="{BB962C8B-B14F-4D97-AF65-F5344CB8AC3E}">
        <p14:creationId xmlns:p14="http://schemas.microsoft.com/office/powerpoint/2010/main" val="309326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smtClean="0">
                <a:solidFill>
                  <a:schemeClr val="tx1"/>
                </a:solidFill>
                <a:effectLst/>
                <a:latin typeface="+mn-lt"/>
                <a:ea typeface="+mn-ea"/>
                <a:cs typeface="+mn-cs"/>
              </a:rPr>
              <a:t>choices made by the individual whether to recycle or not.</a:t>
            </a:r>
          </a:p>
          <a:p>
            <a:pPr rtl="0" fontAlgn="base"/>
            <a:r>
              <a:rPr lang="en-GB" sz="1200" b="0" i="0" u="none" strike="noStrike" kern="1200" dirty="0" smtClean="0">
                <a:solidFill>
                  <a:schemeClr val="tx1"/>
                </a:solidFill>
                <a:effectLst/>
                <a:latin typeface="+mn-lt"/>
                <a:ea typeface="+mn-ea"/>
                <a:cs typeface="+mn-cs"/>
              </a:rPr>
              <a:t>Most obvious choice is to reuse. Is it necessary to buy a new computer? </a:t>
            </a:r>
          </a:p>
          <a:p>
            <a:pPr rtl="0" fontAlgn="base"/>
            <a:r>
              <a:rPr lang="en-GB" sz="1200" b="0" i="0" u="none" strike="noStrike" kern="1200" dirty="0" smtClean="0">
                <a:solidFill>
                  <a:schemeClr val="tx1"/>
                </a:solidFill>
                <a:effectLst/>
                <a:latin typeface="+mn-lt"/>
                <a:ea typeface="+mn-ea"/>
                <a:cs typeface="+mn-cs"/>
              </a:rPr>
              <a:t>is it still usable and can it be given away?</a:t>
            </a:r>
          </a:p>
          <a:p>
            <a:pPr rtl="0" fontAlgn="base"/>
            <a:r>
              <a:rPr lang="en-GB" sz="1200" b="0" i="0" u="none" strike="noStrike" kern="1200" dirty="0" smtClean="0">
                <a:solidFill>
                  <a:schemeClr val="tx1"/>
                </a:solidFill>
                <a:effectLst/>
                <a:latin typeface="+mn-lt"/>
                <a:ea typeface="+mn-ea"/>
                <a:cs typeface="+mn-cs"/>
              </a:rPr>
              <a:t>Maybe a sensible thing to do is to upgrade your computer with new parts RAM, graphics card etc. this will reduce waste over time.</a:t>
            </a:r>
          </a:p>
          <a:p>
            <a:pPr rtl="0" fontAlgn="base"/>
            <a:r>
              <a:rPr lang="en-GB" sz="1200" b="0" i="0" u="none" strike="noStrike" kern="1200" dirty="0" smtClean="0">
                <a:solidFill>
                  <a:schemeClr val="tx1"/>
                </a:solidFill>
                <a:effectLst/>
                <a:latin typeface="+mn-lt"/>
                <a:ea typeface="+mn-ea"/>
                <a:cs typeface="+mn-cs"/>
              </a:rPr>
              <a:t>Refurbishing computers saves making a big investment, can give you the specs you need easily. </a:t>
            </a:r>
          </a:p>
        </p:txBody>
      </p:sp>
      <p:sp>
        <p:nvSpPr>
          <p:cNvPr id="4" name="Slide Number Placeholder 3"/>
          <p:cNvSpPr>
            <a:spLocks noGrp="1"/>
          </p:cNvSpPr>
          <p:nvPr>
            <p:ph type="sldNum" sz="quarter" idx="10"/>
          </p:nvPr>
        </p:nvSpPr>
        <p:spPr/>
        <p:txBody>
          <a:bodyPr/>
          <a:lstStyle/>
          <a:p>
            <a:fld id="{9D7B9439-17D6-4CF3-8127-3F567D97587F}" type="slidenum">
              <a:rPr lang="en-GB" smtClean="0"/>
              <a:t>12</a:t>
            </a:fld>
            <a:endParaRPr lang="en-GB"/>
          </a:p>
        </p:txBody>
      </p:sp>
    </p:spTree>
    <p:extLst>
      <p:ext uri="{BB962C8B-B14F-4D97-AF65-F5344CB8AC3E}">
        <p14:creationId xmlns:p14="http://schemas.microsoft.com/office/powerpoint/2010/main" val="254429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smtClean="0">
                <a:solidFill>
                  <a:schemeClr val="tx1"/>
                </a:solidFill>
                <a:effectLst/>
                <a:latin typeface="+mn-lt"/>
                <a:ea typeface="+mn-ea"/>
                <a:cs typeface="+mn-cs"/>
              </a:rPr>
              <a:t>Computers contain toxic materials, lead, chromium, cadmium and mercury. which means in landfill these chemicals find their way back into the environment, and obviously if incinerated these chemicals are readily released into the air.</a:t>
            </a:r>
          </a:p>
          <a:p>
            <a:pPr rtl="0" fontAlgn="base"/>
            <a:r>
              <a:rPr lang="en-GB" sz="1200" b="0" i="0" u="none" strike="noStrike" kern="1200" dirty="0" smtClean="0">
                <a:solidFill>
                  <a:schemeClr val="tx1"/>
                </a:solidFill>
                <a:effectLst/>
                <a:latin typeface="+mn-lt"/>
                <a:ea typeface="+mn-ea"/>
                <a:cs typeface="+mn-cs"/>
              </a:rPr>
              <a:t>Valuable resource for secondary raw materials. can be reprocessed into the same materials or broken down into constituent materials.</a:t>
            </a:r>
          </a:p>
          <a:p>
            <a:pPr rtl="0" fontAlgn="base"/>
            <a:r>
              <a:rPr lang="en-GB" sz="1200" b="0" i="0" u="none" strike="noStrike" kern="1200" dirty="0" smtClean="0">
                <a:solidFill>
                  <a:schemeClr val="tx1"/>
                </a:solidFill>
                <a:effectLst/>
                <a:latin typeface="+mn-lt"/>
                <a:ea typeface="+mn-ea"/>
                <a:cs typeface="+mn-cs"/>
              </a:rPr>
              <a:t>Green design can be used to create computers that use more recyclable materials and are also highly upgradable extending their useful lifetime.</a:t>
            </a: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9D7B9439-17D6-4CF3-8127-3F567D97587F}" type="slidenum">
              <a:rPr lang="en-GB" smtClean="0"/>
              <a:t>13</a:t>
            </a:fld>
            <a:endParaRPr lang="en-GB"/>
          </a:p>
        </p:txBody>
      </p:sp>
    </p:spTree>
    <p:extLst>
      <p:ext uri="{BB962C8B-B14F-4D97-AF65-F5344CB8AC3E}">
        <p14:creationId xmlns:p14="http://schemas.microsoft.com/office/powerpoint/2010/main" val="2693897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Virtualisation, the process of creating a virtual</a:t>
            </a:r>
            <a:r>
              <a:rPr lang="en-GB" baseline="0" dirty="0" smtClean="0"/>
              <a:t> version of an object rather than having a physical version, can be used to reduce the power consumption of data centres by hosting several virtual data centres on a single data centre.</a:t>
            </a:r>
            <a:endParaRPr lang="en-GB" dirty="0"/>
          </a:p>
        </p:txBody>
      </p:sp>
      <p:sp>
        <p:nvSpPr>
          <p:cNvPr id="4" name="Slide Number Placeholder 3"/>
          <p:cNvSpPr>
            <a:spLocks noGrp="1"/>
          </p:cNvSpPr>
          <p:nvPr>
            <p:ph type="sldNum" sz="quarter" idx="10"/>
          </p:nvPr>
        </p:nvSpPr>
        <p:spPr/>
        <p:txBody>
          <a:bodyPr/>
          <a:lstStyle/>
          <a:p>
            <a:fld id="{9D7B9439-17D6-4CF3-8127-3F567D97587F}" type="slidenum">
              <a:rPr lang="en-GB" smtClean="0"/>
              <a:t>16</a:t>
            </a:fld>
            <a:endParaRPr lang="en-GB"/>
          </a:p>
        </p:txBody>
      </p:sp>
    </p:spTree>
    <p:extLst>
      <p:ext uri="{BB962C8B-B14F-4D97-AF65-F5344CB8AC3E}">
        <p14:creationId xmlns:p14="http://schemas.microsoft.com/office/powerpoint/2010/main" val="373739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a:t>
            </a:r>
            <a:r>
              <a:rPr lang="en-GB" baseline="0" dirty="0" smtClean="0"/>
              <a:t> say there is a data centre.</a:t>
            </a:r>
            <a:endParaRPr lang="en-GB" dirty="0"/>
          </a:p>
        </p:txBody>
      </p:sp>
      <p:sp>
        <p:nvSpPr>
          <p:cNvPr id="4" name="Slide Number Placeholder 3"/>
          <p:cNvSpPr>
            <a:spLocks noGrp="1"/>
          </p:cNvSpPr>
          <p:nvPr>
            <p:ph type="sldNum" sz="quarter" idx="10"/>
          </p:nvPr>
        </p:nvSpPr>
        <p:spPr/>
        <p:txBody>
          <a:bodyPr/>
          <a:lstStyle/>
          <a:p>
            <a:fld id="{9D7B9439-17D6-4CF3-8127-3F567D97587F}" type="slidenum">
              <a:rPr lang="en-GB" smtClean="0"/>
              <a:t>17</a:t>
            </a:fld>
            <a:endParaRPr lang="en-GB"/>
          </a:p>
        </p:txBody>
      </p:sp>
    </p:spTree>
    <p:extLst>
      <p:ext uri="{BB962C8B-B14F-4D97-AF65-F5344CB8AC3E}">
        <p14:creationId xmlns:p14="http://schemas.microsoft.com/office/powerpoint/2010/main" val="1826959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high utilisation,</a:t>
            </a:r>
            <a:r>
              <a:rPr lang="en-GB" baseline="0" dirty="0" smtClean="0"/>
              <a:t> it costs £100 per day, and consumes 1MW.</a:t>
            </a:r>
            <a:endParaRPr lang="en-GB" dirty="0"/>
          </a:p>
        </p:txBody>
      </p:sp>
      <p:sp>
        <p:nvSpPr>
          <p:cNvPr id="4" name="Slide Number Placeholder 3"/>
          <p:cNvSpPr>
            <a:spLocks noGrp="1"/>
          </p:cNvSpPr>
          <p:nvPr>
            <p:ph type="sldNum" sz="quarter" idx="10"/>
          </p:nvPr>
        </p:nvSpPr>
        <p:spPr/>
        <p:txBody>
          <a:bodyPr/>
          <a:lstStyle/>
          <a:p>
            <a:fld id="{9D7B9439-17D6-4CF3-8127-3F567D97587F}" type="slidenum">
              <a:rPr lang="en-GB" smtClean="0"/>
              <a:t>18</a:t>
            </a:fld>
            <a:endParaRPr lang="en-GB"/>
          </a:p>
        </p:txBody>
      </p:sp>
    </p:spTree>
    <p:extLst>
      <p:ext uri="{BB962C8B-B14F-4D97-AF65-F5344CB8AC3E}">
        <p14:creationId xmlns:p14="http://schemas.microsoft.com/office/powerpoint/2010/main" val="2922131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4150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23422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613472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4843559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8010854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5054010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60626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3234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7805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107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4/18/2013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5681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4/18/2013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6653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4/18/2013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018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4/18/2013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4813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4/18/2013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242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4/18/2013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169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4/18/2013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55218345"/>
      </p:ext>
    </p:extLst>
  </p:cSld>
  <p:clrMap bg1="dk1" tx1="lt1" bg2="dk2" tx2="lt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 id="2147484289" r:id="rId13"/>
    <p:sldLayoutId id="2147484290" r:id="rId14"/>
    <p:sldLayoutId id="2147484291" r:id="rId15"/>
    <p:sldLayoutId id="214748429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dx.doi.org/10.1109/MITP.2008.10" TargetMode="External"/><Relationship Id="rId2" Type="http://schemas.openxmlformats.org/officeDocument/2006/relationships/hyperlink" Target="http://bit.ly/X0C7G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48026"/>
            <a:ext cx="7766936" cy="1646302"/>
          </a:xfrm>
        </p:spPr>
        <p:txBody>
          <a:bodyPr>
            <a:normAutofit/>
          </a:bodyPr>
          <a:lstStyle/>
          <a:p>
            <a:r>
              <a:rPr lang="en-GB" sz="8800" dirty="0" smtClean="0"/>
              <a:t>Green IT</a:t>
            </a:r>
            <a:endParaRPr lang="en-GB" sz="8800" dirty="0"/>
          </a:p>
        </p:txBody>
      </p:sp>
      <p:sp>
        <p:nvSpPr>
          <p:cNvPr id="3" name="Subtitle 2"/>
          <p:cNvSpPr>
            <a:spLocks noGrp="1"/>
          </p:cNvSpPr>
          <p:nvPr>
            <p:ph type="subTitle" idx="1"/>
          </p:nvPr>
        </p:nvSpPr>
        <p:spPr>
          <a:xfrm>
            <a:off x="1497830" y="2332869"/>
            <a:ext cx="7766936" cy="1096899"/>
          </a:xfrm>
        </p:spPr>
        <p:txBody>
          <a:bodyPr>
            <a:noAutofit/>
          </a:bodyPr>
          <a:lstStyle/>
          <a:p>
            <a:pPr>
              <a:spcBef>
                <a:spcPts val="0"/>
              </a:spcBef>
            </a:pPr>
            <a:r>
              <a:rPr lang="en-GB" sz="3200" dirty="0"/>
              <a:t>Solutions &amp; </a:t>
            </a:r>
            <a:r>
              <a:rPr lang="en-GB" sz="3200" dirty="0" smtClean="0"/>
              <a:t>Benefits</a:t>
            </a:r>
          </a:p>
          <a:p>
            <a:pPr>
              <a:spcBef>
                <a:spcPts val="0"/>
              </a:spcBef>
            </a:pPr>
            <a:r>
              <a:rPr lang="en-GB" sz="3200" dirty="0" smtClean="0"/>
              <a:t>Group J</a:t>
            </a:r>
          </a:p>
          <a:p>
            <a:pPr>
              <a:spcBef>
                <a:spcPts val="0"/>
              </a:spcBef>
            </a:pPr>
            <a:r>
              <a:rPr lang="en-GB" sz="2800" dirty="0" smtClean="0"/>
              <a:t>Tutor: Dr Nicholas Gibbins</a:t>
            </a:r>
          </a:p>
          <a:p>
            <a:pPr>
              <a:spcBef>
                <a:spcPts val="0"/>
              </a:spcBef>
            </a:pPr>
            <a:endParaRPr lang="en-GB" sz="2400" dirty="0" smtClean="0"/>
          </a:p>
          <a:p>
            <a:pPr>
              <a:spcBef>
                <a:spcPts val="0"/>
              </a:spcBef>
            </a:pPr>
            <a:r>
              <a:rPr lang="en-GB" sz="2400" dirty="0" smtClean="0"/>
              <a:t>Pollawat Poonjiradejma</a:t>
            </a:r>
          </a:p>
          <a:p>
            <a:pPr>
              <a:spcBef>
                <a:spcPts val="0"/>
              </a:spcBef>
            </a:pPr>
            <a:r>
              <a:rPr lang="en-GB" sz="2400" dirty="0" smtClean="0"/>
              <a:t>Lyubomir Vasilev</a:t>
            </a:r>
          </a:p>
          <a:p>
            <a:pPr>
              <a:spcBef>
                <a:spcPts val="0"/>
              </a:spcBef>
            </a:pPr>
            <a:r>
              <a:rPr lang="en-GB" sz="2400" dirty="0" smtClean="0"/>
              <a:t>George Salter</a:t>
            </a:r>
          </a:p>
          <a:p>
            <a:pPr>
              <a:spcBef>
                <a:spcPts val="0"/>
              </a:spcBef>
            </a:pPr>
            <a:r>
              <a:rPr lang="en-GB" sz="2400" dirty="0" smtClean="0"/>
              <a:t>Nathan Thorpe</a:t>
            </a:r>
          </a:p>
          <a:p>
            <a:pPr>
              <a:spcBef>
                <a:spcPts val="0"/>
              </a:spcBef>
            </a:pPr>
            <a:r>
              <a:rPr lang="en-GB" sz="2400" dirty="0"/>
              <a:t>Mohammad </a:t>
            </a:r>
            <a:r>
              <a:rPr lang="en-GB" sz="2400" dirty="0" err="1"/>
              <a:t>Hossein</a:t>
            </a:r>
            <a:r>
              <a:rPr lang="en-GB" sz="2400" dirty="0"/>
              <a:t> </a:t>
            </a:r>
            <a:r>
              <a:rPr lang="en-GB" sz="2400" dirty="0" err="1" smtClean="0"/>
              <a:t>Sharifkazemi</a:t>
            </a:r>
            <a:endParaRPr lang="en-GB" sz="2400" dirty="0" smtClean="0"/>
          </a:p>
          <a:p>
            <a:pPr>
              <a:spcBef>
                <a:spcPts val="0"/>
              </a:spcBef>
            </a:pPr>
            <a:r>
              <a:rPr lang="en-GB" sz="2400" dirty="0" smtClean="0"/>
              <a:t>Julian Yon</a:t>
            </a:r>
            <a:endParaRPr lang="en-GB" sz="2400" dirty="0"/>
          </a:p>
        </p:txBody>
      </p:sp>
    </p:spTree>
    <p:extLst>
      <p:ext uri="{BB962C8B-B14F-4D97-AF65-F5344CB8AC3E}">
        <p14:creationId xmlns:p14="http://schemas.microsoft.com/office/powerpoint/2010/main" val="2484621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50" y="2166938"/>
            <a:ext cx="43053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458" y="1012392"/>
            <a:ext cx="7047923" cy="4132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29458" y="6096000"/>
            <a:ext cx="2010230" cy="369332"/>
          </a:xfrm>
          <a:prstGeom prst="rect">
            <a:avLst/>
          </a:prstGeom>
          <a:noFill/>
        </p:spPr>
        <p:txBody>
          <a:bodyPr wrap="none" rtlCol="0">
            <a:spAutoFit/>
          </a:bodyPr>
          <a:lstStyle/>
          <a:p>
            <a:r>
              <a:rPr lang="en-GB" dirty="0" smtClean="0"/>
              <a:t>Source: IEEE 2008</a:t>
            </a:r>
            <a:endParaRPr lang="en-GB" dirty="0"/>
          </a:p>
        </p:txBody>
      </p:sp>
    </p:spTree>
    <p:extLst>
      <p:ext uri="{BB962C8B-B14F-4D97-AF65-F5344CB8AC3E}">
        <p14:creationId xmlns:p14="http://schemas.microsoft.com/office/powerpoint/2010/main" val="374369751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585692145"/>
              </p:ext>
            </p:extLst>
          </p:nvPr>
        </p:nvGraphicFramePr>
        <p:xfrm>
          <a:off x="1287462" y="904443"/>
          <a:ext cx="7311593" cy="4702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534342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enerationawakening.com/wp-content/uploads/2012/08/9d2419d2ling-symbol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169"/>
          <a:stretch/>
        </p:blipFill>
        <p:spPr bwMode="auto">
          <a:xfrm>
            <a:off x="877455" y="646545"/>
            <a:ext cx="7553901" cy="57912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2" name="Rectangle 1"/>
          <p:cNvSpPr/>
          <p:nvPr/>
        </p:nvSpPr>
        <p:spPr>
          <a:xfrm>
            <a:off x="498764" y="526473"/>
            <a:ext cx="8174181" cy="258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696363" y="895925"/>
            <a:ext cx="2272146" cy="769441"/>
          </a:xfrm>
          <a:prstGeom prst="rect">
            <a:avLst/>
          </a:prstGeom>
          <a:noFill/>
        </p:spPr>
        <p:txBody>
          <a:bodyPr wrap="square" rtlCol="0">
            <a:spAutoFit/>
          </a:bodyPr>
          <a:lstStyle/>
          <a:p>
            <a:r>
              <a:rPr lang="en-GB" sz="4400" b="1" dirty="0" smtClean="0"/>
              <a:t>REUSE</a:t>
            </a:r>
            <a:endParaRPr lang="en-GB" sz="4400" b="1" dirty="0"/>
          </a:p>
        </p:txBody>
      </p:sp>
      <p:sp>
        <p:nvSpPr>
          <p:cNvPr id="5" name="TextBox 4"/>
          <p:cNvSpPr txBox="1"/>
          <p:nvPr/>
        </p:nvSpPr>
        <p:spPr>
          <a:xfrm>
            <a:off x="7028872" y="4816763"/>
            <a:ext cx="3140364" cy="769441"/>
          </a:xfrm>
          <a:prstGeom prst="rect">
            <a:avLst/>
          </a:prstGeom>
          <a:noFill/>
        </p:spPr>
        <p:txBody>
          <a:bodyPr wrap="square" rtlCol="0">
            <a:spAutoFit/>
          </a:bodyPr>
          <a:lstStyle/>
          <a:p>
            <a:r>
              <a:rPr lang="en-GB" sz="4400" b="1" dirty="0" smtClean="0"/>
              <a:t>REFURBISH</a:t>
            </a:r>
            <a:endParaRPr lang="en-GB" sz="4400" b="1" dirty="0"/>
          </a:p>
        </p:txBody>
      </p:sp>
      <p:sp>
        <p:nvSpPr>
          <p:cNvPr id="6" name="TextBox 5"/>
          <p:cNvSpPr txBox="1"/>
          <p:nvPr/>
        </p:nvSpPr>
        <p:spPr>
          <a:xfrm>
            <a:off x="193964" y="4607533"/>
            <a:ext cx="2544619" cy="769441"/>
          </a:xfrm>
          <a:prstGeom prst="rect">
            <a:avLst/>
          </a:prstGeom>
          <a:noFill/>
        </p:spPr>
        <p:txBody>
          <a:bodyPr wrap="square" rtlCol="0">
            <a:spAutoFit/>
          </a:bodyPr>
          <a:lstStyle/>
          <a:p>
            <a:r>
              <a:rPr lang="en-GB" sz="4400" b="1" dirty="0" smtClean="0"/>
              <a:t>RECYCLE</a:t>
            </a:r>
            <a:endParaRPr lang="en-GB" sz="4400" b="1" dirty="0"/>
          </a:p>
        </p:txBody>
      </p:sp>
    </p:spTree>
    <p:extLst>
      <p:ext uri="{BB962C8B-B14F-4D97-AF65-F5344CB8AC3E}">
        <p14:creationId xmlns:p14="http://schemas.microsoft.com/office/powerpoint/2010/main" val="147202315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enerationawakening.com/wp-content/uploads/2012/08/9d2419d2ling-symbol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169"/>
          <a:stretch/>
        </p:blipFill>
        <p:spPr bwMode="auto">
          <a:xfrm>
            <a:off x="877455" y="646545"/>
            <a:ext cx="7553901" cy="57912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2" name="Rectangle 1"/>
          <p:cNvSpPr/>
          <p:nvPr/>
        </p:nvSpPr>
        <p:spPr>
          <a:xfrm>
            <a:off x="498764" y="526473"/>
            <a:ext cx="8174181" cy="258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696363" y="895925"/>
            <a:ext cx="2272146" cy="769441"/>
          </a:xfrm>
          <a:prstGeom prst="rect">
            <a:avLst/>
          </a:prstGeom>
          <a:noFill/>
        </p:spPr>
        <p:txBody>
          <a:bodyPr wrap="square" rtlCol="0">
            <a:spAutoFit/>
          </a:bodyPr>
          <a:lstStyle/>
          <a:p>
            <a:r>
              <a:rPr lang="en-GB" sz="4400" b="1" dirty="0" smtClean="0"/>
              <a:t>REUSE</a:t>
            </a:r>
            <a:endParaRPr lang="en-GB" sz="4400" b="1" dirty="0"/>
          </a:p>
        </p:txBody>
      </p:sp>
      <p:sp>
        <p:nvSpPr>
          <p:cNvPr id="5" name="TextBox 4"/>
          <p:cNvSpPr txBox="1"/>
          <p:nvPr/>
        </p:nvSpPr>
        <p:spPr>
          <a:xfrm>
            <a:off x="7028872" y="4816763"/>
            <a:ext cx="3140364" cy="769441"/>
          </a:xfrm>
          <a:prstGeom prst="rect">
            <a:avLst/>
          </a:prstGeom>
          <a:noFill/>
        </p:spPr>
        <p:txBody>
          <a:bodyPr wrap="square" rtlCol="0">
            <a:spAutoFit/>
          </a:bodyPr>
          <a:lstStyle/>
          <a:p>
            <a:r>
              <a:rPr lang="en-GB" sz="4400" b="1" dirty="0" smtClean="0"/>
              <a:t>REFURBISH</a:t>
            </a:r>
            <a:endParaRPr lang="en-GB" sz="4400" b="1" dirty="0"/>
          </a:p>
        </p:txBody>
      </p:sp>
      <p:sp>
        <p:nvSpPr>
          <p:cNvPr id="6" name="TextBox 5"/>
          <p:cNvSpPr txBox="1"/>
          <p:nvPr/>
        </p:nvSpPr>
        <p:spPr>
          <a:xfrm>
            <a:off x="193964" y="4607533"/>
            <a:ext cx="2544619" cy="769441"/>
          </a:xfrm>
          <a:prstGeom prst="rect">
            <a:avLst/>
          </a:prstGeom>
          <a:noFill/>
        </p:spPr>
        <p:txBody>
          <a:bodyPr wrap="square" rtlCol="0">
            <a:spAutoFit/>
          </a:bodyPr>
          <a:lstStyle/>
          <a:p>
            <a:r>
              <a:rPr lang="en-GB" sz="4400" b="1" dirty="0" smtClean="0"/>
              <a:t>RECYCLE</a:t>
            </a:r>
            <a:endParaRPr lang="en-GB" sz="4400" b="1" dirty="0"/>
          </a:p>
        </p:txBody>
      </p:sp>
    </p:spTree>
    <p:extLst>
      <p:ext uri="{BB962C8B-B14F-4D97-AF65-F5344CB8AC3E}">
        <p14:creationId xmlns:p14="http://schemas.microsoft.com/office/powerpoint/2010/main" val="1472023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273379614"/>
              </p:ext>
            </p:extLst>
          </p:nvPr>
        </p:nvGraphicFramePr>
        <p:xfrm>
          <a:off x="945717" y="941388"/>
          <a:ext cx="7847301" cy="4702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931640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gsmtweet.com/wp-content/uploads/2013/03/Data-Centre-Design.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gsmtweet.com/wp-content/uploads/2013/03/Data-Centre-Design.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gsmtweet.com/wp-content/uploads/2013/03/Data-Centre-Design.jpe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http://gsmtweet.com/wp-content/uploads/2013/03/Data-Centre-Design.jpe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32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0631055" cy="686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31386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683881932"/>
              </p:ext>
            </p:extLst>
          </p:nvPr>
        </p:nvGraphicFramePr>
        <p:xfrm>
          <a:off x="945717" y="941388"/>
          <a:ext cx="7847301" cy="4702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314257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n 4"/>
          <p:cNvSpPr/>
          <p:nvPr/>
        </p:nvSpPr>
        <p:spPr>
          <a:xfrm>
            <a:off x="1519708" y="1107584"/>
            <a:ext cx="1944710" cy="4031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353059" y="2738405"/>
            <a:ext cx="3982180" cy="769441"/>
          </a:xfrm>
          <a:prstGeom prst="rect">
            <a:avLst/>
          </a:prstGeom>
          <a:noFill/>
        </p:spPr>
        <p:txBody>
          <a:bodyPr wrap="none" rtlCol="0">
            <a:spAutoFit/>
          </a:bodyPr>
          <a:lstStyle/>
          <a:p>
            <a:r>
              <a:rPr lang="en-GB" sz="4400" dirty="0" smtClean="0"/>
              <a:t>= 1 Data Centre</a:t>
            </a:r>
            <a:endParaRPr lang="en-GB" sz="4400" dirty="0"/>
          </a:p>
        </p:txBody>
      </p:sp>
      <p:sp>
        <p:nvSpPr>
          <p:cNvPr id="9" name="TextBox 8"/>
          <p:cNvSpPr txBox="1"/>
          <p:nvPr/>
        </p:nvSpPr>
        <p:spPr>
          <a:xfrm>
            <a:off x="1182255" y="6123709"/>
            <a:ext cx="2497992" cy="369332"/>
          </a:xfrm>
          <a:prstGeom prst="rect">
            <a:avLst/>
          </a:prstGeom>
          <a:noFill/>
        </p:spPr>
        <p:txBody>
          <a:bodyPr wrap="none" rtlCol="0">
            <a:spAutoFit/>
          </a:bodyPr>
          <a:lstStyle/>
          <a:p>
            <a:r>
              <a:rPr lang="en-GB" dirty="0" smtClean="0"/>
              <a:t>Source: </a:t>
            </a:r>
            <a:r>
              <a:rPr lang="en-GB" dirty="0"/>
              <a:t>Berl et al. 2009</a:t>
            </a:r>
            <a:endParaRPr lang="en-GB" dirty="0"/>
          </a:p>
        </p:txBody>
      </p:sp>
    </p:spTree>
    <p:extLst>
      <p:ext uri="{BB962C8B-B14F-4D97-AF65-F5344CB8AC3E}">
        <p14:creationId xmlns:p14="http://schemas.microsoft.com/office/powerpoint/2010/main" val="240211897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1519708" y="1107584"/>
            <a:ext cx="1944710" cy="4031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n 2"/>
          <p:cNvSpPr/>
          <p:nvPr/>
        </p:nvSpPr>
        <p:spPr>
          <a:xfrm>
            <a:off x="1519708" y="1107584"/>
            <a:ext cx="1944710" cy="4031087"/>
          </a:xfrm>
          <a:prstGeom prst="ca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018208" y="2278057"/>
            <a:ext cx="3765774" cy="2123658"/>
          </a:xfrm>
          <a:prstGeom prst="rect">
            <a:avLst/>
          </a:prstGeom>
          <a:noFill/>
        </p:spPr>
        <p:txBody>
          <a:bodyPr wrap="none" rtlCol="0">
            <a:spAutoFit/>
          </a:bodyPr>
          <a:lstStyle/>
          <a:p>
            <a:r>
              <a:rPr lang="en-GB" sz="4400" dirty="0" smtClean="0"/>
              <a:t>High Utilisation</a:t>
            </a:r>
          </a:p>
          <a:p>
            <a:r>
              <a:rPr lang="en-GB" sz="4400" dirty="0" smtClean="0"/>
              <a:t>£100 a day</a:t>
            </a:r>
          </a:p>
          <a:p>
            <a:r>
              <a:rPr lang="en-GB" sz="4400" dirty="0" smtClean="0"/>
              <a:t>1MW</a:t>
            </a:r>
            <a:endParaRPr lang="en-GB" sz="4400" dirty="0"/>
          </a:p>
        </p:txBody>
      </p:sp>
      <p:sp>
        <p:nvSpPr>
          <p:cNvPr id="5" name="TextBox 4"/>
          <p:cNvSpPr txBox="1"/>
          <p:nvPr/>
        </p:nvSpPr>
        <p:spPr>
          <a:xfrm>
            <a:off x="1182255" y="6123709"/>
            <a:ext cx="2497992" cy="369332"/>
          </a:xfrm>
          <a:prstGeom prst="rect">
            <a:avLst/>
          </a:prstGeom>
          <a:noFill/>
        </p:spPr>
        <p:txBody>
          <a:bodyPr wrap="none" rtlCol="0">
            <a:spAutoFit/>
          </a:bodyPr>
          <a:lstStyle/>
          <a:p>
            <a:r>
              <a:rPr lang="en-GB" dirty="0" smtClean="0"/>
              <a:t>Source: </a:t>
            </a:r>
            <a:r>
              <a:rPr lang="en-GB" dirty="0"/>
              <a:t>Berl et al. 2009</a:t>
            </a:r>
            <a:endParaRPr lang="en-GB" dirty="0"/>
          </a:p>
        </p:txBody>
      </p:sp>
    </p:spTree>
    <p:extLst>
      <p:ext uri="{BB962C8B-B14F-4D97-AF65-F5344CB8AC3E}">
        <p14:creationId xmlns:p14="http://schemas.microsoft.com/office/powerpoint/2010/main" val="1823791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1519708" y="1107584"/>
            <a:ext cx="1944710" cy="4031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n 2"/>
          <p:cNvSpPr/>
          <p:nvPr/>
        </p:nvSpPr>
        <p:spPr>
          <a:xfrm>
            <a:off x="1519708" y="2047741"/>
            <a:ext cx="1944710" cy="3090930"/>
          </a:xfrm>
          <a:prstGeom prst="ca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018208" y="2278057"/>
            <a:ext cx="4348819" cy="2123658"/>
          </a:xfrm>
          <a:prstGeom prst="rect">
            <a:avLst/>
          </a:prstGeom>
          <a:noFill/>
        </p:spPr>
        <p:txBody>
          <a:bodyPr wrap="none" rtlCol="0">
            <a:spAutoFit/>
          </a:bodyPr>
          <a:lstStyle/>
          <a:p>
            <a:r>
              <a:rPr lang="en-GB" sz="4400" dirty="0" smtClean="0"/>
              <a:t>Lowest Utilisation</a:t>
            </a:r>
          </a:p>
          <a:p>
            <a:r>
              <a:rPr lang="en-GB" sz="4400" dirty="0" smtClean="0"/>
              <a:t>£70 a day</a:t>
            </a:r>
          </a:p>
          <a:p>
            <a:r>
              <a:rPr lang="en-GB" sz="4400" dirty="0" smtClean="0"/>
              <a:t>700W</a:t>
            </a:r>
            <a:endParaRPr lang="en-GB" sz="4400" dirty="0"/>
          </a:p>
        </p:txBody>
      </p:sp>
      <p:sp>
        <p:nvSpPr>
          <p:cNvPr id="6" name="TextBox 5"/>
          <p:cNvSpPr txBox="1"/>
          <p:nvPr/>
        </p:nvSpPr>
        <p:spPr>
          <a:xfrm>
            <a:off x="1182255" y="6123709"/>
            <a:ext cx="2497992" cy="369332"/>
          </a:xfrm>
          <a:prstGeom prst="rect">
            <a:avLst/>
          </a:prstGeom>
          <a:noFill/>
        </p:spPr>
        <p:txBody>
          <a:bodyPr wrap="none" rtlCol="0">
            <a:spAutoFit/>
          </a:bodyPr>
          <a:lstStyle/>
          <a:p>
            <a:r>
              <a:rPr lang="en-GB" dirty="0" smtClean="0"/>
              <a:t>Source: </a:t>
            </a:r>
            <a:r>
              <a:rPr lang="en-GB" dirty="0"/>
              <a:t>Berl et al. 2009</a:t>
            </a:r>
            <a:endParaRPr lang="en-GB" dirty="0"/>
          </a:p>
        </p:txBody>
      </p:sp>
    </p:spTree>
    <p:extLst>
      <p:ext uri="{BB962C8B-B14F-4D97-AF65-F5344CB8AC3E}">
        <p14:creationId xmlns:p14="http://schemas.microsoft.com/office/powerpoint/2010/main" val="470358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ropbox\Camera Uploads\2013-03-13 12.24.20.jpg"/>
          <p:cNvPicPr>
            <a:picLocks noChangeAspect="1" noChangeArrowheads="1"/>
          </p:cNvPicPr>
          <p:nvPr/>
        </p:nvPicPr>
        <p:blipFill rotWithShape="1">
          <a:blip r:embed="rId2">
            <a:extLst>
              <a:ext uri="{28A0092B-C50C-407E-A947-70E740481C1C}">
                <a14:useLocalDpi xmlns:a14="http://schemas.microsoft.com/office/drawing/2010/main" val="0"/>
              </a:ext>
            </a:extLst>
          </a:blip>
          <a:srcRect t="6892" b="5737"/>
          <a:stretch/>
        </p:blipFill>
        <p:spPr bwMode="auto">
          <a:xfrm>
            <a:off x="0" y="-1"/>
            <a:ext cx="10510982" cy="6887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54962" y="749191"/>
            <a:ext cx="1509580" cy="369332"/>
          </a:xfrm>
          <a:prstGeom prst="rect">
            <a:avLst/>
          </a:prstGeom>
          <a:noFill/>
        </p:spPr>
        <p:txBody>
          <a:bodyPr wrap="none" rtlCol="0">
            <a:spAutoFit/>
          </a:bodyPr>
          <a:lstStyle/>
          <a:p>
            <a:r>
              <a:rPr lang="en-GB" dirty="0" smtClean="0"/>
              <a:t>George Salter</a:t>
            </a:r>
            <a:endParaRPr lang="en-GB" dirty="0"/>
          </a:p>
        </p:txBody>
      </p:sp>
      <p:sp>
        <p:nvSpPr>
          <p:cNvPr id="4" name="TextBox 3"/>
          <p:cNvSpPr txBox="1"/>
          <p:nvPr/>
        </p:nvSpPr>
        <p:spPr>
          <a:xfrm>
            <a:off x="5873762" y="2998246"/>
            <a:ext cx="1634230" cy="369332"/>
          </a:xfrm>
          <a:prstGeom prst="rect">
            <a:avLst/>
          </a:prstGeom>
          <a:noFill/>
        </p:spPr>
        <p:txBody>
          <a:bodyPr wrap="none" rtlCol="0">
            <a:spAutoFit/>
          </a:bodyPr>
          <a:lstStyle/>
          <a:p>
            <a:r>
              <a:rPr lang="en-GB" dirty="0" smtClean="0"/>
              <a:t>Nathan Thorpe</a:t>
            </a:r>
            <a:endParaRPr lang="en-GB" dirty="0"/>
          </a:p>
        </p:txBody>
      </p:sp>
      <p:sp>
        <p:nvSpPr>
          <p:cNvPr id="5" name="TextBox 4"/>
          <p:cNvSpPr txBox="1"/>
          <p:nvPr/>
        </p:nvSpPr>
        <p:spPr>
          <a:xfrm>
            <a:off x="4500701" y="749191"/>
            <a:ext cx="1797287" cy="369332"/>
          </a:xfrm>
          <a:prstGeom prst="rect">
            <a:avLst/>
          </a:prstGeom>
          <a:noFill/>
        </p:spPr>
        <p:txBody>
          <a:bodyPr wrap="none" rtlCol="0">
            <a:spAutoFit/>
          </a:bodyPr>
          <a:lstStyle/>
          <a:p>
            <a:r>
              <a:rPr lang="en-GB" dirty="0" smtClean="0"/>
              <a:t>Lyubomir Vasilev</a:t>
            </a:r>
            <a:endParaRPr lang="en-GB" dirty="0"/>
          </a:p>
        </p:txBody>
      </p:sp>
      <p:sp>
        <p:nvSpPr>
          <p:cNvPr id="6" name="TextBox 5"/>
          <p:cNvSpPr txBox="1"/>
          <p:nvPr/>
        </p:nvSpPr>
        <p:spPr>
          <a:xfrm>
            <a:off x="2242410" y="4797981"/>
            <a:ext cx="2458430" cy="369332"/>
          </a:xfrm>
          <a:prstGeom prst="rect">
            <a:avLst/>
          </a:prstGeom>
          <a:noFill/>
        </p:spPr>
        <p:txBody>
          <a:bodyPr wrap="none" rtlCol="0">
            <a:spAutoFit/>
          </a:bodyPr>
          <a:lstStyle/>
          <a:p>
            <a:r>
              <a:rPr lang="en-GB" dirty="0" smtClean="0"/>
              <a:t>Pollawat Poonjiradejma</a:t>
            </a:r>
            <a:endParaRPr lang="en-GB" dirty="0"/>
          </a:p>
        </p:txBody>
      </p:sp>
      <p:sp>
        <p:nvSpPr>
          <p:cNvPr id="7" name="TextBox 6"/>
          <p:cNvSpPr txBox="1"/>
          <p:nvPr/>
        </p:nvSpPr>
        <p:spPr>
          <a:xfrm>
            <a:off x="2017573" y="610691"/>
            <a:ext cx="1454052" cy="646331"/>
          </a:xfrm>
          <a:prstGeom prst="rect">
            <a:avLst/>
          </a:prstGeom>
          <a:noFill/>
        </p:spPr>
        <p:txBody>
          <a:bodyPr wrap="none" rtlCol="0">
            <a:spAutoFit/>
          </a:bodyPr>
          <a:lstStyle/>
          <a:p>
            <a:r>
              <a:rPr lang="en-GB" dirty="0" err="1"/>
              <a:t>Hossein</a:t>
            </a:r>
            <a:r>
              <a:rPr lang="en-GB" dirty="0"/>
              <a:t> </a:t>
            </a:r>
            <a:endParaRPr lang="en-GB" dirty="0" smtClean="0"/>
          </a:p>
          <a:p>
            <a:r>
              <a:rPr lang="en-GB" dirty="0" err="1" smtClean="0"/>
              <a:t>Sharifkazemi</a:t>
            </a:r>
            <a:endParaRPr lang="en-GB" dirty="0"/>
          </a:p>
        </p:txBody>
      </p:sp>
      <p:sp>
        <p:nvSpPr>
          <p:cNvPr id="8" name="TextBox 7"/>
          <p:cNvSpPr txBox="1"/>
          <p:nvPr/>
        </p:nvSpPr>
        <p:spPr>
          <a:xfrm>
            <a:off x="1087157" y="2422108"/>
            <a:ext cx="1155253" cy="369332"/>
          </a:xfrm>
          <a:prstGeom prst="rect">
            <a:avLst/>
          </a:prstGeom>
          <a:noFill/>
        </p:spPr>
        <p:txBody>
          <a:bodyPr wrap="none" rtlCol="0">
            <a:spAutoFit/>
          </a:bodyPr>
          <a:lstStyle/>
          <a:p>
            <a:r>
              <a:rPr lang="en-GB" dirty="0" smtClean="0"/>
              <a:t>Julian Yon</a:t>
            </a:r>
            <a:endParaRPr lang="en-GB" dirty="0"/>
          </a:p>
        </p:txBody>
      </p:sp>
    </p:spTree>
    <p:extLst>
      <p:ext uri="{BB962C8B-B14F-4D97-AF65-F5344CB8AC3E}">
        <p14:creationId xmlns:p14="http://schemas.microsoft.com/office/powerpoint/2010/main" val="281349688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1519708" y="1107584"/>
            <a:ext cx="1944710" cy="4031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n 2"/>
          <p:cNvSpPr/>
          <p:nvPr/>
        </p:nvSpPr>
        <p:spPr>
          <a:xfrm>
            <a:off x="1519708" y="2047741"/>
            <a:ext cx="1944710" cy="3090930"/>
          </a:xfrm>
          <a:prstGeom prst="ca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an 3"/>
          <p:cNvSpPr/>
          <p:nvPr/>
        </p:nvSpPr>
        <p:spPr>
          <a:xfrm>
            <a:off x="4299398" y="1107584"/>
            <a:ext cx="1944710" cy="4031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an 4"/>
          <p:cNvSpPr/>
          <p:nvPr/>
        </p:nvSpPr>
        <p:spPr>
          <a:xfrm>
            <a:off x="4299398" y="2047741"/>
            <a:ext cx="1944710" cy="3090930"/>
          </a:xfrm>
          <a:prstGeom prst="ca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n 5"/>
          <p:cNvSpPr/>
          <p:nvPr/>
        </p:nvSpPr>
        <p:spPr>
          <a:xfrm>
            <a:off x="7169241" y="1107584"/>
            <a:ext cx="1944710" cy="4031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n 6"/>
          <p:cNvSpPr/>
          <p:nvPr/>
        </p:nvSpPr>
        <p:spPr>
          <a:xfrm>
            <a:off x="7169241" y="2047741"/>
            <a:ext cx="1944710" cy="3090930"/>
          </a:xfrm>
          <a:prstGeom prst="ca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904402" y="5291714"/>
            <a:ext cx="1636987" cy="1446550"/>
          </a:xfrm>
          <a:prstGeom prst="rect">
            <a:avLst/>
          </a:prstGeom>
          <a:noFill/>
        </p:spPr>
        <p:txBody>
          <a:bodyPr wrap="none" rtlCol="0">
            <a:spAutoFit/>
          </a:bodyPr>
          <a:lstStyle/>
          <a:p>
            <a:pPr algn="ctr"/>
            <a:r>
              <a:rPr lang="en-GB" sz="4400" dirty="0" smtClean="0"/>
              <a:t>£70</a:t>
            </a:r>
          </a:p>
          <a:p>
            <a:pPr algn="ctr"/>
            <a:r>
              <a:rPr lang="en-GB" sz="4400" dirty="0" smtClean="0"/>
              <a:t>700W</a:t>
            </a:r>
            <a:endParaRPr lang="en-GB" sz="4400" dirty="0"/>
          </a:p>
        </p:txBody>
      </p:sp>
      <p:sp>
        <p:nvSpPr>
          <p:cNvPr id="9" name="TextBox 8"/>
          <p:cNvSpPr txBox="1"/>
          <p:nvPr/>
        </p:nvSpPr>
        <p:spPr>
          <a:xfrm>
            <a:off x="4684092" y="5291714"/>
            <a:ext cx="1636987" cy="1446550"/>
          </a:xfrm>
          <a:prstGeom prst="rect">
            <a:avLst/>
          </a:prstGeom>
          <a:noFill/>
        </p:spPr>
        <p:txBody>
          <a:bodyPr wrap="none" rtlCol="0">
            <a:spAutoFit/>
          </a:bodyPr>
          <a:lstStyle/>
          <a:p>
            <a:pPr algn="ctr"/>
            <a:r>
              <a:rPr lang="en-GB" sz="4400" dirty="0" smtClean="0"/>
              <a:t>£70</a:t>
            </a:r>
          </a:p>
          <a:p>
            <a:pPr algn="ctr"/>
            <a:r>
              <a:rPr lang="en-GB" sz="4400" dirty="0" smtClean="0"/>
              <a:t>700W</a:t>
            </a:r>
            <a:endParaRPr lang="en-GB" sz="4400" dirty="0"/>
          </a:p>
        </p:txBody>
      </p:sp>
      <p:sp>
        <p:nvSpPr>
          <p:cNvPr id="10" name="TextBox 9"/>
          <p:cNvSpPr txBox="1"/>
          <p:nvPr/>
        </p:nvSpPr>
        <p:spPr>
          <a:xfrm>
            <a:off x="7553935" y="5291714"/>
            <a:ext cx="1636987" cy="1446550"/>
          </a:xfrm>
          <a:prstGeom prst="rect">
            <a:avLst/>
          </a:prstGeom>
          <a:noFill/>
        </p:spPr>
        <p:txBody>
          <a:bodyPr wrap="none" rtlCol="0">
            <a:spAutoFit/>
          </a:bodyPr>
          <a:lstStyle/>
          <a:p>
            <a:pPr algn="ctr"/>
            <a:r>
              <a:rPr lang="en-GB" sz="4400" dirty="0" smtClean="0"/>
              <a:t>£70</a:t>
            </a:r>
          </a:p>
          <a:p>
            <a:pPr algn="ctr"/>
            <a:r>
              <a:rPr lang="en-GB" sz="4400" dirty="0" smtClean="0"/>
              <a:t>700W</a:t>
            </a:r>
            <a:endParaRPr lang="en-GB" sz="4400" dirty="0"/>
          </a:p>
        </p:txBody>
      </p:sp>
    </p:spTree>
    <p:extLst>
      <p:ext uri="{BB962C8B-B14F-4D97-AF65-F5344CB8AC3E}">
        <p14:creationId xmlns:p14="http://schemas.microsoft.com/office/powerpoint/2010/main" val="2252104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1519708" y="1107584"/>
            <a:ext cx="1944710" cy="4031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n 2"/>
          <p:cNvSpPr/>
          <p:nvPr/>
        </p:nvSpPr>
        <p:spPr>
          <a:xfrm>
            <a:off x="1519708" y="2047741"/>
            <a:ext cx="1944710" cy="3090930"/>
          </a:xfrm>
          <a:prstGeom prst="ca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904402" y="5291714"/>
            <a:ext cx="1636987" cy="1446550"/>
          </a:xfrm>
          <a:prstGeom prst="rect">
            <a:avLst/>
          </a:prstGeom>
          <a:noFill/>
        </p:spPr>
        <p:txBody>
          <a:bodyPr wrap="none" rtlCol="0">
            <a:spAutoFit/>
          </a:bodyPr>
          <a:lstStyle/>
          <a:p>
            <a:pPr algn="ctr"/>
            <a:r>
              <a:rPr lang="en-GB" sz="4400" dirty="0" smtClean="0"/>
              <a:t>£70</a:t>
            </a:r>
          </a:p>
          <a:p>
            <a:pPr algn="ctr"/>
            <a:r>
              <a:rPr lang="en-GB" sz="4400" dirty="0" smtClean="0"/>
              <a:t>700W</a:t>
            </a:r>
            <a:endParaRPr lang="en-GB" sz="4400" dirty="0"/>
          </a:p>
        </p:txBody>
      </p:sp>
      <p:sp>
        <p:nvSpPr>
          <p:cNvPr id="5" name="TextBox 4"/>
          <p:cNvSpPr txBox="1"/>
          <p:nvPr/>
        </p:nvSpPr>
        <p:spPr>
          <a:xfrm>
            <a:off x="3850783" y="2617703"/>
            <a:ext cx="5481629" cy="2123658"/>
          </a:xfrm>
          <a:prstGeom prst="rect">
            <a:avLst/>
          </a:prstGeom>
          <a:noFill/>
        </p:spPr>
        <p:txBody>
          <a:bodyPr wrap="none" rtlCol="0">
            <a:spAutoFit/>
          </a:bodyPr>
          <a:lstStyle/>
          <a:p>
            <a:r>
              <a:rPr lang="en-GB" sz="4400" dirty="0" smtClean="0"/>
              <a:t>X 3 = £210</a:t>
            </a:r>
          </a:p>
          <a:p>
            <a:r>
              <a:rPr lang="en-GB" sz="4400" dirty="0"/>
              <a:t>	</a:t>
            </a:r>
            <a:r>
              <a:rPr lang="en-GB" sz="4400" dirty="0" smtClean="0"/>
              <a:t>		2.1MW</a:t>
            </a:r>
          </a:p>
          <a:p>
            <a:r>
              <a:rPr lang="en-GB" sz="4400" dirty="0" smtClean="0"/>
              <a:t>At its lowest utilisation</a:t>
            </a:r>
            <a:endParaRPr lang="en-GB" sz="4400" dirty="0"/>
          </a:p>
        </p:txBody>
      </p:sp>
    </p:spTree>
    <p:extLst>
      <p:ext uri="{BB962C8B-B14F-4D97-AF65-F5344CB8AC3E}">
        <p14:creationId xmlns:p14="http://schemas.microsoft.com/office/powerpoint/2010/main" val="939745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1519708" y="1107584"/>
            <a:ext cx="1944710" cy="4031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n 2"/>
          <p:cNvSpPr/>
          <p:nvPr/>
        </p:nvSpPr>
        <p:spPr>
          <a:xfrm>
            <a:off x="1519708" y="1107584"/>
            <a:ext cx="1944710" cy="4031087"/>
          </a:xfrm>
          <a:prstGeom prst="ca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an 3"/>
          <p:cNvSpPr/>
          <p:nvPr/>
        </p:nvSpPr>
        <p:spPr>
          <a:xfrm>
            <a:off x="4299398" y="1107584"/>
            <a:ext cx="1944710" cy="4031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n 5"/>
          <p:cNvSpPr/>
          <p:nvPr/>
        </p:nvSpPr>
        <p:spPr>
          <a:xfrm>
            <a:off x="7169241" y="1107584"/>
            <a:ext cx="1944710" cy="4031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748398" y="5291714"/>
            <a:ext cx="1487330" cy="1446550"/>
          </a:xfrm>
          <a:prstGeom prst="rect">
            <a:avLst/>
          </a:prstGeom>
          <a:noFill/>
        </p:spPr>
        <p:txBody>
          <a:bodyPr wrap="none" rtlCol="0">
            <a:spAutoFit/>
          </a:bodyPr>
          <a:lstStyle/>
          <a:p>
            <a:pPr algn="ctr"/>
            <a:r>
              <a:rPr lang="en-GB" sz="4400" dirty="0" smtClean="0"/>
              <a:t>£100</a:t>
            </a:r>
          </a:p>
          <a:p>
            <a:pPr algn="ctr"/>
            <a:r>
              <a:rPr lang="en-GB" sz="4400" dirty="0" smtClean="0"/>
              <a:t>1MW</a:t>
            </a:r>
            <a:endParaRPr lang="en-GB" sz="4400" dirty="0"/>
          </a:p>
        </p:txBody>
      </p:sp>
      <p:sp>
        <p:nvSpPr>
          <p:cNvPr id="9" name="TextBox 8"/>
          <p:cNvSpPr txBox="1"/>
          <p:nvPr/>
        </p:nvSpPr>
        <p:spPr>
          <a:xfrm>
            <a:off x="4849201" y="5291714"/>
            <a:ext cx="976549" cy="1446550"/>
          </a:xfrm>
          <a:prstGeom prst="rect">
            <a:avLst/>
          </a:prstGeom>
          <a:noFill/>
        </p:spPr>
        <p:txBody>
          <a:bodyPr wrap="none" rtlCol="0">
            <a:spAutoFit/>
          </a:bodyPr>
          <a:lstStyle/>
          <a:p>
            <a:pPr algn="ctr"/>
            <a:r>
              <a:rPr lang="en-GB" sz="4400" dirty="0" smtClean="0"/>
              <a:t>£0</a:t>
            </a:r>
          </a:p>
          <a:p>
            <a:pPr algn="ctr"/>
            <a:r>
              <a:rPr lang="en-GB" sz="4400" dirty="0" smtClean="0"/>
              <a:t>0W</a:t>
            </a:r>
            <a:endParaRPr lang="en-GB" sz="4400" dirty="0"/>
          </a:p>
        </p:txBody>
      </p:sp>
      <p:sp>
        <p:nvSpPr>
          <p:cNvPr id="10" name="TextBox 9"/>
          <p:cNvSpPr txBox="1"/>
          <p:nvPr/>
        </p:nvSpPr>
        <p:spPr>
          <a:xfrm>
            <a:off x="7719044" y="5291714"/>
            <a:ext cx="976549" cy="1446550"/>
          </a:xfrm>
          <a:prstGeom prst="rect">
            <a:avLst/>
          </a:prstGeom>
          <a:noFill/>
        </p:spPr>
        <p:txBody>
          <a:bodyPr wrap="none" rtlCol="0">
            <a:spAutoFit/>
          </a:bodyPr>
          <a:lstStyle/>
          <a:p>
            <a:pPr algn="ctr"/>
            <a:r>
              <a:rPr lang="en-GB" sz="4400" dirty="0" smtClean="0"/>
              <a:t>£0</a:t>
            </a:r>
          </a:p>
          <a:p>
            <a:pPr algn="ctr"/>
            <a:r>
              <a:rPr lang="en-GB" sz="4400" dirty="0" smtClean="0"/>
              <a:t>0W</a:t>
            </a:r>
            <a:endParaRPr lang="en-GB" sz="4400" dirty="0"/>
          </a:p>
        </p:txBody>
      </p:sp>
    </p:spTree>
    <p:extLst>
      <p:ext uri="{BB962C8B-B14F-4D97-AF65-F5344CB8AC3E}">
        <p14:creationId xmlns:p14="http://schemas.microsoft.com/office/powerpoint/2010/main" val="1048940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1519708" y="1107584"/>
            <a:ext cx="1944710" cy="4031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n 2"/>
          <p:cNvSpPr/>
          <p:nvPr/>
        </p:nvSpPr>
        <p:spPr>
          <a:xfrm>
            <a:off x="1519708" y="1107584"/>
            <a:ext cx="1944710" cy="4031087"/>
          </a:xfrm>
          <a:prstGeom prst="ca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018208" y="2278057"/>
            <a:ext cx="3765774" cy="2123658"/>
          </a:xfrm>
          <a:prstGeom prst="rect">
            <a:avLst/>
          </a:prstGeom>
          <a:noFill/>
        </p:spPr>
        <p:txBody>
          <a:bodyPr wrap="none" rtlCol="0">
            <a:spAutoFit/>
          </a:bodyPr>
          <a:lstStyle/>
          <a:p>
            <a:r>
              <a:rPr lang="en-GB" sz="4400" dirty="0" smtClean="0"/>
              <a:t>High Utilisation</a:t>
            </a:r>
          </a:p>
          <a:p>
            <a:r>
              <a:rPr lang="en-GB" sz="4400" dirty="0" smtClean="0"/>
              <a:t>£100 a day</a:t>
            </a:r>
          </a:p>
          <a:p>
            <a:r>
              <a:rPr lang="en-GB" sz="4400" dirty="0" smtClean="0"/>
              <a:t>1MW</a:t>
            </a:r>
            <a:endParaRPr lang="en-GB" sz="4400" dirty="0"/>
          </a:p>
        </p:txBody>
      </p:sp>
      <p:sp>
        <p:nvSpPr>
          <p:cNvPr id="5" name="TextBox 4"/>
          <p:cNvSpPr txBox="1"/>
          <p:nvPr/>
        </p:nvSpPr>
        <p:spPr>
          <a:xfrm>
            <a:off x="1748398" y="5291714"/>
            <a:ext cx="1487330" cy="1446550"/>
          </a:xfrm>
          <a:prstGeom prst="rect">
            <a:avLst/>
          </a:prstGeom>
          <a:noFill/>
        </p:spPr>
        <p:txBody>
          <a:bodyPr wrap="none" rtlCol="0">
            <a:spAutoFit/>
          </a:bodyPr>
          <a:lstStyle/>
          <a:p>
            <a:pPr algn="ctr"/>
            <a:r>
              <a:rPr lang="en-GB" sz="4400" dirty="0" smtClean="0"/>
              <a:t>£100</a:t>
            </a:r>
          </a:p>
          <a:p>
            <a:pPr algn="ctr"/>
            <a:r>
              <a:rPr lang="en-GB" sz="4400" dirty="0" smtClean="0"/>
              <a:t>1MW</a:t>
            </a:r>
            <a:endParaRPr lang="en-GB" sz="4400" dirty="0"/>
          </a:p>
        </p:txBody>
      </p:sp>
    </p:spTree>
    <p:extLst>
      <p:ext uri="{BB962C8B-B14F-4D97-AF65-F5344CB8AC3E}">
        <p14:creationId xmlns:p14="http://schemas.microsoft.com/office/powerpoint/2010/main" val="304905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atcutesite.com/uploads/2012/01/suprised_koala_eating_le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769" y="309093"/>
            <a:ext cx="5422466" cy="632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690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855494501"/>
              </p:ext>
            </p:extLst>
          </p:nvPr>
        </p:nvGraphicFramePr>
        <p:xfrm>
          <a:off x="945717" y="941388"/>
          <a:ext cx="7847301" cy="4702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31640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lifewelllived.co.uk/wp-content/uploads/2013/01/data-cent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728"/>
            <a:ext cx="12192000" cy="812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8858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5055" y="2059816"/>
            <a:ext cx="8680646" cy="646331"/>
          </a:xfrm>
          <a:prstGeom prst="rect">
            <a:avLst/>
          </a:prstGeom>
          <a:noFill/>
        </p:spPr>
        <p:txBody>
          <a:bodyPr wrap="none" rtlCol="0">
            <a:spAutoFit/>
          </a:bodyPr>
          <a:lstStyle/>
          <a:p>
            <a:r>
              <a:rPr lang="en-GB" sz="3600" b="1" dirty="0" smtClean="0"/>
              <a:t>TOTAL COST OF FACEBOOK’S SERVER FARM</a:t>
            </a:r>
            <a:endParaRPr lang="en-GB" sz="3600" b="1" dirty="0"/>
          </a:p>
        </p:txBody>
      </p:sp>
      <p:sp>
        <p:nvSpPr>
          <p:cNvPr id="3" name="TextBox 2"/>
          <p:cNvSpPr txBox="1"/>
          <p:nvPr/>
        </p:nvSpPr>
        <p:spPr>
          <a:xfrm>
            <a:off x="1431636" y="2669310"/>
            <a:ext cx="9476761" cy="1862048"/>
          </a:xfrm>
          <a:prstGeom prst="rect">
            <a:avLst/>
          </a:prstGeom>
          <a:noFill/>
        </p:spPr>
        <p:txBody>
          <a:bodyPr wrap="none" rtlCol="0">
            <a:spAutoFit/>
          </a:bodyPr>
          <a:lstStyle/>
          <a:p>
            <a:r>
              <a:rPr lang="en-GB" sz="11500" b="1" dirty="0" smtClean="0">
                <a:solidFill>
                  <a:srgbClr val="FFC000"/>
                </a:solidFill>
              </a:rPr>
              <a:t>$760,000,000</a:t>
            </a:r>
            <a:endParaRPr lang="en-GB" sz="11500" b="1" dirty="0">
              <a:solidFill>
                <a:srgbClr val="FFC000"/>
              </a:solidFill>
            </a:endParaRPr>
          </a:p>
        </p:txBody>
      </p:sp>
      <p:sp>
        <p:nvSpPr>
          <p:cNvPr id="4" name="TextBox 3"/>
          <p:cNvSpPr txBox="1"/>
          <p:nvPr/>
        </p:nvSpPr>
        <p:spPr>
          <a:xfrm>
            <a:off x="794328" y="6095938"/>
            <a:ext cx="1922065" cy="369332"/>
          </a:xfrm>
          <a:prstGeom prst="rect">
            <a:avLst/>
          </a:prstGeom>
          <a:noFill/>
        </p:spPr>
        <p:txBody>
          <a:bodyPr wrap="none" rtlCol="0">
            <a:spAutoFit/>
          </a:bodyPr>
          <a:lstStyle/>
          <a:p>
            <a:r>
              <a:rPr lang="en-GB" dirty="0" smtClean="0"/>
              <a:t>Source: Daily Mail</a:t>
            </a:r>
            <a:endParaRPr lang="en-GB" dirty="0"/>
          </a:p>
        </p:txBody>
      </p:sp>
    </p:spTree>
    <p:extLst>
      <p:ext uri="{BB962C8B-B14F-4D97-AF65-F5344CB8AC3E}">
        <p14:creationId xmlns:p14="http://schemas.microsoft.com/office/powerpoint/2010/main" val="151244202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674" y="711200"/>
            <a:ext cx="8894618" cy="4770537"/>
          </a:xfrm>
          <a:prstGeom prst="rect">
            <a:avLst/>
          </a:prstGeom>
          <a:noFill/>
        </p:spPr>
        <p:txBody>
          <a:bodyPr wrap="square" rtlCol="0">
            <a:spAutoFit/>
          </a:bodyPr>
          <a:lstStyle/>
          <a:p>
            <a:r>
              <a:rPr lang="en-GB" sz="2800" dirty="0" smtClean="0"/>
              <a:t>If the cost of power in four years is equal to the cost of data centre…</a:t>
            </a:r>
          </a:p>
          <a:p>
            <a:endParaRPr lang="en-GB" sz="2800" dirty="0"/>
          </a:p>
          <a:p>
            <a:r>
              <a:rPr lang="en-GB" sz="2800" dirty="0" smtClean="0"/>
              <a:t>$760 million / 4 = </a:t>
            </a:r>
          </a:p>
          <a:p>
            <a:endParaRPr lang="en-GB" sz="2800" dirty="0" smtClean="0"/>
          </a:p>
          <a:p>
            <a:pPr algn="ctr"/>
            <a:r>
              <a:rPr lang="en-GB" sz="8000" b="1" dirty="0" smtClean="0">
                <a:solidFill>
                  <a:srgbClr val="FFC000"/>
                </a:solidFill>
              </a:rPr>
              <a:t>$190,000,000</a:t>
            </a:r>
          </a:p>
          <a:p>
            <a:endParaRPr lang="en-GB" sz="2800" dirty="0" smtClean="0"/>
          </a:p>
          <a:p>
            <a:pPr algn="r"/>
            <a:r>
              <a:rPr lang="en-GB" sz="2800" dirty="0" smtClean="0"/>
              <a:t>worth of power every year</a:t>
            </a:r>
          </a:p>
          <a:p>
            <a:endParaRPr lang="en-GB" sz="2800" dirty="0"/>
          </a:p>
        </p:txBody>
      </p:sp>
      <p:sp>
        <p:nvSpPr>
          <p:cNvPr id="3" name="TextBox 2"/>
          <p:cNvSpPr txBox="1"/>
          <p:nvPr/>
        </p:nvSpPr>
        <p:spPr>
          <a:xfrm>
            <a:off x="729673" y="6151479"/>
            <a:ext cx="4440446" cy="369332"/>
          </a:xfrm>
          <a:prstGeom prst="rect">
            <a:avLst/>
          </a:prstGeom>
          <a:noFill/>
        </p:spPr>
        <p:txBody>
          <a:bodyPr wrap="none" rtlCol="0">
            <a:spAutoFit/>
          </a:bodyPr>
          <a:lstStyle/>
          <a:p>
            <a:r>
              <a:rPr lang="en-GB" dirty="0" smtClean="0"/>
              <a:t>Source: </a:t>
            </a:r>
            <a:r>
              <a:rPr lang="en-GB" dirty="0" err="1" smtClean="0"/>
              <a:t>Thome</a:t>
            </a:r>
            <a:r>
              <a:rPr lang="en-GB" dirty="0" smtClean="0"/>
              <a:t>, J., </a:t>
            </a:r>
            <a:r>
              <a:rPr lang="en-GB" dirty="0" err="1" smtClean="0"/>
              <a:t>Marcinichen</a:t>
            </a:r>
            <a:r>
              <a:rPr lang="en-GB" dirty="0" smtClean="0"/>
              <a:t>, J., Olivier, J.</a:t>
            </a:r>
            <a:endParaRPr lang="en-GB" dirty="0"/>
          </a:p>
        </p:txBody>
      </p:sp>
    </p:spTree>
    <p:extLst>
      <p:ext uri="{BB962C8B-B14F-4D97-AF65-F5344CB8AC3E}">
        <p14:creationId xmlns:p14="http://schemas.microsoft.com/office/powerpoint/2010/main" val="133429804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9674" y="711200"/>
            <a:ext cx="8894618" cy="4770537"/>
          </a:xfrm>
          <a:prstGeom prst="rect">
            <a:avLst/>
          </a:prstGeom>
          <a:noFill/>
        </p:spPr>
        <p:txBody>
          <a:bodyPr wrap="square" rtlCol="0">
            <a:spAutoFit/>
          </a:bodyPr>
          <a:lstStyle/>
          <a:p>
            <a:r>
              <a:rPr lang="en-GB" sz="2800" dirty="0" smtClean="0"/>
              <a:t>37 per cent of this goes to cooling</a:t>
            </a:r>
          </a:p>
          <a:p>
            <a:endParaRPr lang="en-GB" sz="2800" dirty="0"/>
          </a:p>
          <a:p>
            <a:r>
              <a:rPr lang="en-GB" sz="2800" dirty="0" smtClean="0"/>
              <a:t>$190 million x 0.35 = </a:t>
            </a:r>
          </a:p>
          <a:p>
            <a:endParaRPr lang="en-GB" sz="2800" dirty="0" smtClean="0"/>
          </a:p>
          <a:p>
            <a:endParaRPr lang="en-GB" sz="2800" dirty="0" smtClean="0"/>
          </a:p>
          <a:p>
            <a:pPr algn="ctr"/>
            <a:r>
              <a:rPr lang="en-GB" sz="8000" b="1" dirty="0" smtClean="0">
                <a:solidFill>
                  <a:srgbClr val="FFC000"/>
                </a:solidFill>
              </a:rPr>
              <a:t>$66,500,000</a:t>
            </a:r>
          </a:p>
          <a:p>
            <a:endParaRPr lang="en-GB" sz="2800" dirty="0" smtClean="0"/>
          </a:p>
          <a:p>
            <a:pPr algn="r"/>
            <a:r>
              <a:rPr lang="en-GB" sz="2800" dirty="0" smtClean="0"/>
              <a:t>worth of cooling every year</a:t>
            </a:r>
          </a:p>
          <a:p>
            <a:endParaRPr lang="en-GB" sz="2800" dirty="0"/>
          </a:p>
        </p:txBody>
      </p:sp>
      <p:sp>
        <p:nvSpPr>
          <p:cNvPr id="4" name="TextBox 3"/>
          <p:cNvSpPr txBox="1"/>
          <p:nvPr/>
        </p:nvSpPr>
        <p:spPr>
          <a:xfrm>
            <a:off x="618836" y="6253079"/>
            <a:ext cx="3866571" cy="369332"/>
          </a:xfrm>
          <a:prstGeom prst="rect">
            <a:avLst/>
          </a:prstGeom>
          <a:noFill/>
        </p:spPr>
        <p:txBody>
          <a:bodyPr wrap="none" rtlCol="0">
            <a:spAutoFit/>
          </a:bodyPr>
          <a:lstStyle/>
          <a:p>
            <a:r>
              <a:rPr lang="en-GB" dirty="0" smtClean="0"/>
              <a:t>Source: Falcon Electronics Pty Limited</a:t>
            </a:r>
            <a:endParaRPr lang="en-GB" dirty="0"/>
          </a:p>
        </p:txBody>
      </p:sp>
    </p:spTree>
    <p:extLst>
      <p:ext uri="{BB962C8B-B14F-4D97-AF65-F5344CB8AC3E}">
        <p14:creationId xmlns:p14="http://schemas.microsoft.com/office/powerpoint/2010/main" val="362650895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Structure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5924640"/>
              </p:ext>
            </p:extLst>
          </p:nvPr>
        </p:nvGraphicFramePr>
        <p:xfrm>
          <a:off x="714807" y="1523279"/>
          <a:ext cx="9519083" cy="4702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273945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egraphics.net/wg-downloads/free/wallpaper/wg-bat-symbol-1920wallpa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0363"/>
            <a:ext cx="12192000" cy="762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1367089"/>
            <a:ext cx="12191999" cy="646331"/>
          </a:xfrm>
          <a:prstGeom prst="rect">
            <a:avLst/>
          </a:prstGeom>
          <a:noFill/>
        </p:spPr>
        <p:txBody>
          <a:bodyPr wrap="square" rtlCol="0">
            <a:spAutoFit/>
          </a:bodyPr>
          <a:lstStyle/>
          <a:p>
            <a:pPr algn="ctr"/>
            <a:r>
              <a:rPr lang="en-GB" sz="3600" b="1" dirty="0" smtClean="0">
                <a:latin typeface="Rockwell" pitchFamily="18" charset="0"/>
              </a:rPr>
              <a:t>TOTAL COST OF BEING BATMAN</a:t>
            </a:r>
            <a:endParaRPr lang="en-GB" sz="3600" b="1" dirty="0">
              <a:latin typeface="Rockwell" pitchFamily="18" charset="0"/>
            </a:endParaRPr>
          </a:p>
        </p:txBody>
      </p:sp>
      <p:sp>
        <p:nvSpPr>
          <p:cNvPr id="3" name="TextBox 2"/>
          <p:cNvSpPr txBox="1"/>
          <p:nvPr/>
        </p:nvSpPr>
        <p:spPr>
          <a:xfrm>
            <a:off x="0" y="2438401"/>
            <a:ext cx="12192000" cy="1862048"/>
          </a:xfrm>
          <a:prstGeom prst="rect">
            <a:avLst/>
          </a:prstGeom>
          <a:noFill/>
        </p:spPr>
        <p:txBody>
          <a:bodyPr wrap="square" rtlCol="0">
            <a:spAutoFit/>
          </a:bodyPr>
          <a:lstStyle/>
          <a:p>
            <a:pPr algn="ctr"/>
            <a:r>
              <a:rPr lang="en-GB" sz="11500" b="1" dirty="0" smtClean="0">
                <a:solidFill>
                  <a:srgbClr val="FFC000"/>
                </a:solidFill>
                <a:latin typeface="DINPro-Black" pitchFamily="50" charset="0"/>
              </a:rPr>
              <a:t>$682,450,750</a:t>
            </a:r>
            <a:endParaRPr lang="en-GB" sz="11500" b="1" dirty="0">
              <a:solidFill>
                <a:srgbClr val="FFC000"/>
              </a:solidFill>
              <a:latin typeface="DINPro-Black" pitchFamily="50" charset="0"/>
            </a:endParaRPr>
          </a:p>
        </p:txBody>
      </p:sp>
      <p:sp>
        <p:nvSpPr>
          <p:cNvPr id="4" name="TextBox 3"/>
          <p:cNvSpPr txBox="1"/>
          <p:nvPr/>
        </p:nvSpPr>
        <p:spPr>
          <a:xfrm>
            <a:off x="794328" y="6095938"/>
            <a:ext cx="3329629" cy="369332"/>
          </a:xfrm>
          <a:prstGeom prst="rect">
            <a:avLst/>
          </a:prstGeom>
          <a:noFill/>
        </p:spPr>
        <p:txBody>
          <a:bodyPr wrap="none" rtlCol="0">
            <a:spAutoFit/>
          </a:bodyPr>
          <a:lstStyle/>
          <a:p>
            <a:r>
              <a:rPr lang="en-GB" dirty="0" smtClean="0"/>
              <a:t>Source: moneysupermarket.com</a:t>
            </a:r>
            <a:endParaRPr lang="en-GB" dirty="0"/>
          </a:p>
        </p:txBody>
      </p:sp>
    </p:spTree>
    <p:extLst>
      <p:ext uri="{BB962C8B-B14F-4D97-AF65-F5344CB8AC3E}">
        <p14:creationId xmlns:p14="http://schemas.microsoft.com/office/powerpoint/2010/main" val="275986123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dn.newmediarockstars.com/wp-content/uploads/2012/02/zuckerma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92" y="842384"/>
            <a:ext cx="7676861" cy="52778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upload.wikimedia.org/wikipedia/commons/1/13/Facebook_like_thum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48924">
            <a:off x="3264269" y="572788"/>
            <a:ext cx="6124916" cy="524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926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snbcmedia.msn.com/i/MSNBC/Components/Photo/_new/g-cvr-111202-artic-global-warming-530a.jpg"/>
          <p:cNvPicPr>
            <a:picLocks noChangeAspect="1" noChangeArrowheads="1"/>
          </p:cNvPicPr>
          <p:nvPr/>
        </p:nvPicPr>
        <p:blipFill rotWithShape="1">
          <a:blip r:embed="rId3">
            <a:extLst>
              <a:ext uri="{28A0092B-C50C-407E-A947-70E740481C1C}">
                <a14:useLocalDpi xmlns:a14="http://schemas.microsoft.com/office/drawing/2010/main" val="0"/>
              </a:ext>
            </a:extLst>
          </a:blip>
          <a:srcRect t="3917" r="1346" b="16693"/>
          <a:stretch/>
        </p:blipFill>
        <p:spPr bwMode="auto">
          <a:xfrm>
            <a:off x="-1" y="0"/>
            <a:ext cx="1219200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47732" y="4644521"/>
            <a:ext cx="3006657" cy="369332"/>
          </a:xfrm>
          <a:prstGeom prst="rect">
            <a:avLst/>
          </a:prstGeom>
          <a:noFill/>
        </p:spPr>
        <p:txBody>
          <a:bodyPr wrap="none" rtlCol="0">
            <a:spAutoFit/>
          </a:bodyPr>
          <a:lstStyle/>
          <a:p>
            <a:r>
              <a:rPr lang="en-GB" dirty="0" smtClean="0"/>
              <a:t>Baffin Bay above Arctic Circle</a:t>
            </a:r>
            <a:endParaRPr lang="en-GB" dirty="0"/>
          </a:p>
        </p:txBody>
      </p:sp>
    </p:spTree>
    <p:extLst>
      <p:ext uri="{BB962C8B-B14F-4D97-AF65-F5344CB8AC3E}">
        <p14:creationId xmlns:p14="http://schemas.microsoft.com/office/powerpoint/2010/main" val="417726697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e0.vingle.net/c_limit,q_85/hjlqrv4quhw0kx25ba8n.jpg"/>
          <p:cNvPicPr>
            <a:picLocks noChangeAspect="1" noChangeArrowheads="1"/>
          </p:cNvPicPr>
          <p:nvPr/>
        </p:nvPicPr>
        <p:blipFill rotWithShape="1">
          <a:blip r:embed="rId3">
            <a:extLst>
              <a:ext uri="{28A0092B-C50C-407E-A947-70E740481C1C}">
                <a14:useLocalDpi xmlns:a14="http://schemas.microsoft.com/office/drawing/2010/main" val="0"/>
              </a:ext>
            </a:extLst>
          </a:blip>
          <a:srcRect t="3190" b="6811"/>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20103" y="6297769"/>
            <a:ext cx="2433423" cy="369332"/>
          </a:xfrm>
          <a:prstGeom prst="rect">
            <a:avLst/>
          </a:prstGeom>
          <a:noFill/>
        </p:spPr>
        <p:txBody>
          <a:bodyPr wrap="none" rtlCol="0">
            <a:spAutoFit/>
          </a:bodyPr>
          <a:lstStyle/>
          <a:p>
            <a:r>
              <a:rPr lang="en-GB" dirty="0" smtClean="0"/>
              <a:t>Moraine Lake, Canada</a:t>
            </a:r>
            <a:endParaRPr lang="en-GB" dirty="0"/>
          </a:p>
        </p:txBody>
      </p:sp>
    </p:spTree>
    <p:extLst>
      <p:ext uri="{BB962C8B-B14F-4D97-AF65-F5344CB8AC3E}">
        <p14:creationId xmlns:p14="http://schemas.microsoft.com/office/powerpoint/2010/main" val="2093227266"/>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a:t>
            </a:r>
            <a:endParaRPr lang="en-GB" dirty="0"/>
          </a:p>
        </p:txBody>
      </p:sp>
      <p:sp>
        <p:nvSpPr>
          <p:cNvPr id="3" name="Content Placeholder 2"/>
          <p:cNvSpPr>
            <a:spLocks noGrp="1"/>
          </p:cNvSpPr>
          <p:nvPr>
            <p:ph idx="1"/>
          </p:nvPr>
        </p:nvSpPr>
        <p:spPr>
          <a:xfrm>
            <a:off x="677334" y="2160589"/>
            <a:ext cx="10707590" cy="3880773"/>
          </a:xfrm>
        </p:spPr>
        <p:txBody>
          <a:bodyPr/>
          <a:lstStyle/>
          <a:p>
            <a:r>
              <a:rPr lang="it-IT" dirty="0"/>
              <a:t>Berl, A., Dang, M. Q., Gelenbe, E., Girolamo, M., Giuliani, G., Meer, H. &amp; </a:t>
            </a:r>
            <a:r>
              <a:rPr lang="it-IT" dirty="0" smtClean="0"/>
              <a:t>Pentikousis, </a:t>
            </a:r>
            <a:r>
              <a:rPr lang="en-GB" dirty="0" smtClean="0"/>
              <a:t>K</a:t>
            </a:r>
            <a:r>
              <a:rPr lang="en-GB" dirty="0"/>
              <a:t>. (2009). Energy-Efficient Cloud Computing. </a:t>
            </a:r>
            <a:r>
              <a:rPr lang="en-GB" i="1" dirty="0"/>
              <a:t>The Computer Journal, 53, </a:t>
            </a:r>
            <a:r>
              <a:rPr lang="en-GB" i="1" dirty="0" smtClean="0"/>
              <a:t>7</a:t>
            </a:r>
            <a:r>
              <a:rPr lang="en-GB" dirty="0" smtClean="0"/>
              <a:t>, 1025-1051</a:t>
            </a:r>
            <a:r>
              <a:rPr lang="en-GB" dirty="0"/>
              <a:t>. doi:10.1093/</a:t>
            </a:r>
            <a:r>
              <a:rPr lang="en-GB" dirty="0" err="1"/>
              <a:t>comjnl</a:t>
            </a:r>
            <a:r>
              <a:rPr lang="en-GB" dirty="0"/>
              <a:t>/bxp080</a:t>
            </a:r>
            <a:endParaRPr lang="en-GB" dirty="0" smtClean="0"/>
          </a:p>
          <a:p>
            <a:r>
              <a:rPr lang="en-GB" dirty="0" smtClean="0"/>
              <a:t>Hirsch </a:t>
            </a:r>
            <a:r>
              <a:rPr lang="en-GB" dirty="0"/>
              <a:t>T. (2004) </a:t>
            </a:r>
            <a:r>
              <a:rPr lang="en-GB" i="1" dirty="0"/>
              <a:t>BBC</a:t>
            </a:r>
            <a:r>
              <a:rPr lang="en-GB" dirty="0"/>
              <a:t>, available from </a:t>
            </a:r>
            <a:r>
              <a:rPr lang="en-GB" u="sng" dirty="0">
                <a:hlinkClick r:id="rId2"/>
              </a:rPr>
              <a:t>http://bit.ly/X0C7GC</a:t>
            </a:r>
            <a:r>
              <a:rPr lang="en-GB" dirty="0"/>
              <a:t> [Accessed 21 April 2013]</a:t>
            </a:r>
          </a:p>
          <a:p>
            <a:r>
              <a:rPr lang="en-GB" dirty="0" err="1" smtClean="0"/>
              <a:t>Klatt</a:t>
            </a:r>
            <a:r>
              <a:rPr lang="en-GB" dirty="0" smtClean="0"/>
              <a:t> </a:t>
            </a:r>
            <a:r>
              <a:rPr lang="en-GB" dirty="0"/>
              <a:t>S. (2003</a:t>
            </a:r>
            <a:r>
              <a:rPr lang="en-GB" dirty="0" smtClean="0"/>
              <a:t>). Recycling Personal Computers. </a:t>
            </a:r>
            <a:r>
              <a:rPr lang="en-GB" i="1" dirty="0" smtClean="0"/>
              <a:t>Computers and the Environment: Understanding and Managing their Impacts Eco-Efficiency in Industry and Science</a:t>
            </a:r>
            <a:r>
              <a:rPr lang="en-GB" dirty="0" smtClean="0"/>
              <a:t>, 12, 211-229</a:t>
            </a:r>
            <a:r>
              <a:rPr lang="en-GB" dirty="0"/>
              <a:t>. </a:t>
            </a:r>
            <a:r>
              <a:rPr lang="en-GB" dirty="0" smtClean="0"/>
              <a:t>doi:10.1007/978-94-010-0033-8_11</a:t>
            </a:r>
          </a:p>
          <a:p>
            <a:r>
              <a:rPr lang="en-GB" dirty="0" err="1" smtClean="0"/>
              <a:t>Murugesan</a:t>
            </a:r>
            <a:r>
              <a:rPr lang="en-GB" dirty="0"/>
              <a:t>, S., </a:t>
            </a:r>
            <a:r>
              <a:rPr lang="en-GB" dirty="0" smtClean="0"/>
              <a:t>(2008). </a:t>
            </a:r>
            <a:r>
              <a:rPr lang="en-GB" dirty="0"/>
              <a:t>Harnessing green IT: Principles and practices. </a:t>
            </a:r>
            <a:r>
              <a:rPr lang="en-GB" i="1" dirty="0"/>
              <a:t>IT professional</a:t>
            </a:r>
            <a:r>
              <a:rPr lang="en-GB" dirty="0"/>
              <a:t>, (February</a:t>
            </a:r>
            <a:r>
              <a:rPr lang="en-GB" dirty="0" smtClean="0"/>
              <a:t>).</a:t>
            </a:r>
            <a:r>
              <a:rPr lang="en-GB" dirty="0">
                <a:hlinkClick r:id="rId3"/>
              </a:rPr>
              <a:t> </a:t>
            </a:r>
            <a:r>
              <a:rPr lang="en-GB" dirty="0"/>
              <a:t>d</a:t>
            </a:r>
            <a:r>
              <a:rPr lang="en-GB" dirty="0" smtClean="0"/>
              <a:t>oi:10.1109/MITP.2008.10.</a:t>
            </a:r>
          </a:p>
          <a:p>
            <a:r>
              <a:rPr lang="en-GB" dirty="0" err="1" smtClean="0"/>
              <a:t>Thome</a:t>
            </a:r>
            <a:r>
              <a:rPr lang="en-GB" dirty="0" smtClean="0"/>
              <a:t>, J., </a:t>
            </a:r>
            <a:r>
              <a:rPr lang="en-GB" dirty="0" err="1" smtClean="0"/>
              <a:t>Marcinichen</a:t>
            </a:r>
            <a:r>
              <a:rPr lang="en-GB" dirty="0" smtClean="0"/>
              <a:t>, J., Olivier, J. (2012). </a:t>
            </a:r>
            <a:r>
              <a:rPr lang="en-GB" i="1" dirty="0" smtClean="0"/>
              <a:t>Energy Efficient Thermal Management of Data Centre</a:t>
            </a:r>
            <a:r>
              <a:rPr lang="en-GB" dirty="0" smtClean="0"/>
              <a:t>, 513-567. doi:10.1007/978-1-4419-7124-1_12</a:t>
            </a:r>
            <a:endParaRPr lang="en-GB" dirty="0"/>
          </a:p>
        </p:txBody>
      </p:sp>
    </p:spTree>
    <p:extLst>
      <p:ext uri="{BB962C8B-B14F-4D97-AF65-F5344CB8AC3E}">
        <p14:creationId xmlns:p14="http://schemas.microsoft.com/office/powerpoint/2010/main" val="1936917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767576904"/>
              </p:ext>
            </p:extLst>
          </p:nvPr>
        </p:nvGraphicFramePr>
        <p:xfrm>
          <a:off x="1287462" y="904443"/>
          <a:ext cx="7311593" cy="4702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433262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Production Process of Computers:</a:t>
            </a:r>
            <a:endParaRPr lang="en-GB" dirty="0"/>
          </a:p>
        </p:txBody>
      </p:sp>
      <p:sp>
        <p:nvSpPr>
          <p:cNvPr id="3" name="Content Placeholder 2"/>
          <p:cNvSpPr>
            <a:spLocks noGrp="1"/>
          </p:cNvSpPr>
          <p:nvPr>
            <p:ph idx="1"/>
          </p:nvPr>
        </p:nvSpPr>
        <p:spPr/>
        <p:txBody>
          <a:bodyPr>
            <a:normAutofit lnSpcReduction="10000"/>
          </a:bodyPr>
          <a:lstStyle/>
          <a:p>
            <a:r>
              <a:rPr lang="en-GB" sz="2800" dirty="0" smtClean="0"/>
              <a:t>Production of computer creates waste</a:t>
            </a:r>
          </a:p>
          <a:p>
            <a:r>
              <a:rPr lang="en-GB" sz="2800" dirty="0" smtClean="0"/>
              <a:t>How can we make the creation process cleaner?</a:t>
            </a:r>
          </a:p>
          <a:p>
            <a:endParaRPr lang="en-GB" sz="2800" dirty="0"/>
          </a:p>
          <a:p>
            <a:pPr marL="0" indent="0">
              <a:buNone/>
            </a:pPr>
            <a:r>
              <a:rPr lang="en-GB" sz="2800" dirty="0"/>
              <a:t>“</a:t>
            </a:r>
            <a:r>
              <a:rPr lang="en-GB" sz="2800" i="1" dirty="0"/>
              <a:t>The average PC requires 10 times the weight of the product in chemicals and fossil fuels</a:t>
            </a:r>
            <a:r>
              <a:rPr lang="en-GB" sz="2800" dirty="0"/>
              <a:t>” to manufacture and “</a:t>
            </a:r>
            <a:r>
              <a:rPr lang="en-GB" sz="2800" i="1" dirty="0"/>
              <a:t>Many of the chemicals are toxic… that waste is then dumped in landfill sites… leading to significant health risks.</a:t>
            </a:r>
            <a:r>
              <a:rPr lang="en-GB" sz="2800" dirty="0"/>
              <a:t>” Hirsch (2004 p.1)</a:t>
            </a:r>
            <a:endParaRPr lang="en-GB" sz="2800" dirty="0" smtClean="0"/>
          </a:p>
          <a:p>
            <a:pPr marL="0" indent="0">
              <a:buNone/>
            </a:pPr>
            <a:endParaRPr lang="en-GB" sz="2800" dirty="0"/>
          </a:p>
        </p:txBody>
      </p:sp>
    </p:spTree>
    <p:extLst>
      <p:ext uri="{BB962C8B-B14F-4D97-AF65-F5344CB8AC3E}">
        <p14:creationId xmlns:p14="http://schemas.microsoft.com/office/powerpoint/2010/main" val="116608709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Recyclability of Computers</a:t>
            </a:r>
            <a:endParaRPr lang="en-GB" dirty="0"/>
          </a:p>
        </p:txBody>
      </p:sp>
      <p:sp>
        <p:nvSpPr>
          <p:cNvPr id="3" name="Content Placeholder 2"/>
          <p:cNvSpPr>
            <a:spLocks noGrp="1"/>
          </p:cNvSpPr>
          <p:nvPr>
            <p:ph idx="1"/>
          </p:nvPr>
        </p:nvSpPr>
        <p:spPr/>
        <p:txBody>
          <a:bodyPr>
            <a:noAutofit/>
          </a:bodyPr>
          <a:lstStyle/>
          <a:p>
            <a:pPr fontAlgn="base"/>
            <a:r>
              <a:rPr lang="en-GB" sz="2800" dirty="0"/>
              <a:t>Technology becomes </a:t>
            </a:r>
            <a:r>
              <a:rPr lang="en-GB" sz="2800" dirty="0" smtClean="0"/>
              <a:t>out-dated </a:t>
            </a:r>
            <a:r>
              <a:rPr lang="en-GB" sz="2800" dirty="0"/>
              <a:t>fast</a:t>
            </a:r>
          </a:p>
          <a:p>
            <a:pPr fontAlgn="base"/>
            <a:r>
              <a:rPr lang="en-GB" sz="2800" dirty="0"/>
              <a:t>Physical waste from old hardware and machines is a problem</a:t>
            </a:r>
          </a:p>
          <a:p>
            <a:pPr marL="0" indent="0">
              <a:buNone/>
            </a:pPr>
            <a:endParaRPr lang="en-GB" sz="2800" dirty="0" smtClean="0"/>
          </a:p>
          <a:p>
            <a:pPr marL="0" indent="0">
              <a:buNone/>
            </a:pPr>
            <a:r>
              <a:rPr lang="en-GB" sz="2800" i="1" dirty="0" smtClean="0"/>
              <a:t>“Electronic </a:t>
            </a:r>
            <a:r>
              <a:rPr lang="en-GB" sz="2800" i="1" dirty="0"/>
              <a:t>equipment waste is the single largest contributor of heavy metals to the U.S.’s waste stream, aside from lead-acid automotive batteries.”</a:t>
            </a:r>
            <a:r>
              <a:rPr lang="en-GB" sz="2800" dirty="0"/>
              <a:t> </a:t>
            </a:r>
            <a:r>
              <a:rPr lang="en-GB" sz="2800" dirty="0" err="1"/>
              <a:t>Klatt</a:t>
            </a:r>
            <a:r>
              <a:rPr lang="en-GB" sz="2800" dirty="0"/>
              <a:t> (2003 pg.212)</a:t>
            </a:r>
            <a:endParaRPr lang="en-GB" sz="2800" dirty="0"/>
          </a:p>
        </p:txBody>
      </p:sp>
    </p:spTree>
    <p:extLst>
      <p:ext uri="{BB962C8B-B14F-4D97-AF65-F5344CB8AC3E}">
        <p14:creationId xmlns:p14="http://schemas.microsoft.com/office/powerpoint/2010/main" val="126530858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048520501"/>
              </p:ext>
            </p:extLst>
          </p:nvPr>
        </p:nvGraphicFramePr>
        <p:xfrm>
          <a:off x="1287462" y="904443"/>
          <a:ext cx="7311593" cy="4702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34342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Solutions</a:t>
            </a:r>
            <a:endParaRPr lang="en-GB" dirty="0"/>
          </a:p>
        </p:txBody>
      </p:sp>
      <p:sp>
        <p:nvSpPr>
          <p:cNvPr id="3" name="Content Placeholder 2"/>
          <p:cNvSpPr>
            <a:spLocks noGrp="1"/>
          </p:cNvSpPr>
          <p:nvPr>
            <p:ph idx="1"/>
          </p:nvPr>
        </p:nvSpPr>
        <p:spPr>
          <a:xfrm>
            <a:off x="686570" y="1726480"/>
            <a:ext cx="8596668" cy="3880773"/>
          </a:xfrm>
        </p:spPr>
        <p:txBody>
          <a:bodyPr>
            <a:noAutofit/>
          </a:bodyPr>
          <a:lstStyle/>
          <a:p>
            <a:r>
              <a:rPr lang="en-GB" sz="2400" dirty="0" smtClean="0"/>
              <a:t>Green Materials</a:t>
            </a:r>
          </a:p>
          <a:p>
            <a:pPr lvl="1"/>
            <a:r>
              <a:rPr lang="en-GB" sz="2000" dirty="0" smtClean="0"/>
              <a:t>The use of non-toxic materials to constructs PCs that will consume less electricity and have a smaller impact on the environment</a:t>
            </a:r>
          </a:p>
          <a:p>
            <a:pPr lvl="1"/>
            <a:r>
              <a:rPr lang="en-GB" sz="2000" dirty="0" smtClean="0"/>
              <a:t>The use of fewer acids, photochemical and other materials in chip manufacturing</a:t>
            </a:r>
          </a:p>
          <a:p>
            <a:r>
              <a:rPr lang="en-GB" sz="2400" dirty="0" smtClean="0"/>
              <a:t>Designing power-effective computers parts</a:t>
            </a:r>
          </a:p>
          <a:p>
            <a:pPr lvl="1"/>
            <a:r>
              <a:rPr lang="en-GB" sz="2000" dirty="0" smtClean="0"/>
              <a:t>Multi-core processing, power-saving cache segments, 45 nm architecture</a:t>
            </a:r>
          </a:p>
          <a:p>
            <a:pPr lvl="1"/>
            <a:r>
              <a:rPr lang="en-GB" sz="2000" dirty="0" smtClean="0"/>
              <a:t>Energy efficient displays and flash memory</a:t>
            </a:r>
          </a:p>
          <a:p>
            <a:pPr lvl="1"/>
            <a:r>
              <a:rPr lang="en-GB" sz="2000" dirty="0" smtClean="0"/>
              <a:t>Laptops with power saving feature</a:t>
            </a:r>
            <a:endParaRPr lang="en-GB" sz="2000" dirty="0"/>
          </a:p>
        </p:txBody>
      </p:sp>
    </p:spTree>
    <p:extLst>
      <p:ext uri="{BB962C8B-B14F-4D97-AF65-F5344CB8AC3E}">
        <p14:creationId xmlns:p14="http://schemas.microsoft.com/office/powerpoint/2010/main" val="382743719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a:t>
            </a:r>
            <a:endParaRPr lang="en-GB" dirty="0"/>
          </a:p>
        </p:txBody>
      </p:sp>
      <p:sp>
        <p:nvSpPr>
          <p:cNvPr id="3" name="Content Placeholder 2"/>
          <p:cNvSpPr>
            <a:spLocks noGrp="1"/>
          </p:cNvSpPr>
          <p:nvPr>
            <p:ph idx="1"/>
          </p:nvPr>
        </p:nvSpPr>
        <p:spPr>
          <a:xfrm>
            <a:off x="705043" y="1708007"/>
            <a:ext cx="8596668" cy="3880773"/>
          </a:xfrm>
        </p:spPr>
        <p:txBody>
          <a:bodyPr>
            <a:normAutofit/>
          </a:bodyPr>
          <a:lstStyle/>
          <a:p>
            <a:r>
              <a:rPr lang="en-GB" sz="2400" dirty="0" smtClean="0"/>
              <a:t>Environmental</a:t>
            </a:r>
          </a:p>
          <a:p>
            <a:pPr lvl="1"/>
            <a:r>
              <a:rPr lang="en-GB" sz="2000" dirty="0" smtClean="0"/>
              <a:t>Reduction of manufacturing processes</a:t>
            </a:r>
          </a:p>
          <a:p>
            <a:pPr lvl="1"/>
            <a:r>
              <a:rPr lang="en-GB" sz="2000" dirty="0" smtClean="0"/>
              <a:t>Less power consumed during manufacturing processes</a:t>
            </a:r>
          </a:p>
          <a:p>
            <a:pPr lvl="1"/>
            <a:r>
              <a:rPr lang="en-GB" sz="2000" dirty="0" smtClean="0"/>
              <a:t>Thus reduces green house gases</a:t>
            </a:r>
          </a:p>
          <a:p>
            <a:r>
              <a:rPr lang="en-GB" sz="2400" dirty="0" smtClean="0"/>
              <a:t>Financial</a:t>
            </a:r>
          </a:p>
          <a:p>
            <a:pPr lvl="1"/>
            <a:r>
              <a:rPr lang="en-GB" sz="2000" dirty="0" smtClean="0"/>
              <a:t>Lowers operational costs</a:t>
            </a:r>
          </a:p>
          <a:p>
            <a:pPr lvl="1"/>
            <a:r>
              <a:rPr lang="en-GB" sz="2000" dirty="0" smtClean="0"/>
              <a:t>Meeting inter-governmental environmental obligations</a:t>
            </a:r>
          </a:p>
          <a:p>
            <a:pPr lvl="1"/>
            <a:r>
              <a:rPr lang="en-GB" sz="2000" dirty="0" smtClean="0"/>
              <a:t>Higher demand for environmentally friendly goods</a:t>
            </a:r>
          </a:p>
        </p:txBody>
      </p:sp>
    </p:spTree>
    <p:extLst>
      <p:ext uri="{BB962C8B-B14F-4D97-AF65-F5344CB8AC3E}">
        <p14:creationId xmlns:p14="http://schemas.microsoft.com/office/powerpoint/2010/main" val="116111238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4565</TotalTime>
  <Words>1626</Words>
  <Application>Microsoft Office PowerPoint</Application>
  <PresentationFormat>Custom</PresentationFormat>
  <Paragraphs>223</Paragraphs>
  <Slides>34</Slides>
  <Notes>24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Facet</vt:lpstr>
      <vt:lpstr>Green IT</vt:lpstr>
      <vt:lpstr>PowerPoint Presentation</vt:lpstr>
      <vt:lpstr>Presentation Structure</vt:lpstr>
      <vt:lpstr>PowerPoint Presentation</vt:lpstr>
      <vt:lpstr>The Production Process of Computers:</vt:lpstr>
      <vt:lpstr>Recyclability of Computers</vt:lpstr>
      <vt:lpstr>PowerPoint Presentation</vt:lpstr>
      <vt:lpstr>Solutions</vt:lpstr>
      <vt:lpstr>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IT Solutions &amp; Benefits</dc:title>
  <dc:creator>Pollawat Poonjiradejma</dc:creator>
  <cp:lastModifiedBy>Pollawat Poonjiradejma</cp:lastModifiedBy>
  <cp:revision>54</cp:revision>
  <dcterms:created xsi:type="dcterms:W3CDTF">2013-04-10T16:48:37Z</dcterms:created>
  <dcterms:modified xsi:type="dcterms:W3CDTF">2013-04-21T22:09:52Z</dcterms:modified>
</cp:coreProperties>
</file>