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4660"/>
  </p:normalViewPr>
  <p:slideViewPr>
    <p:cSldViewPr>
      <p:cViewPr>
        <p:scale>
          <a:sx n="73" d="100"/>
          <a:sy n="73" d="100"/>
        </p:scale>
        <p:origin x="-846" y="22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63189EC-1AC1-41CA-8B42-5F19D1233A08}" type="slidenum">
              <a:t>‹#›</a:t>
            </a:fld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91084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6BDAA73-4C0E-4507-9FFF-6D49A0809FD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8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EA0D62-993A-41F5-A5C1-520DE11024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865719-7CEE-41BB-8115-74A046D1C9A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236FE6-3707-4A5C-AF18-67742D4914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008E72-7584-4932-AE1F-F98C6BDAB93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6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D7F545-7DEF-4E9F-8BAF-483F8DDAE7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EBF42B-4203-477E-8C73-FAAAA0E7A1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6FCFFE-1027-449A-A956-62184566988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5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C1616A-D6FD-44DE-9951-351BF53271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8476C7-421B-41E9-9F46-4F4F2996B7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5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62B720-0021-4409-8370-D664EAA54B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B3C4EB-C015-4979-B0CC-1F4875D48FC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2956640-5BBF-4BEE-B866-536EAB39D06A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GB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GB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uite101.com/article/virtual-organizations--potential-advantages-and-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latformconsultancy.com/caseStudies/VirtualisationAndCitri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000" y="2245680"/>
            <a:ext cx="6048000" cy="715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/>
            </a:pPr>
            <a:r>
              <a:rPr lang="en-GB" sz="4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Virtuality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6000" y="4693679"/>
            <a:ext cx="3384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Group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000" y="7128000"/>
            <a:ext cx="9720000" cy="5461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Matthew Dasilva, Khalifa Aldaharni, Jon Bondoc, Joseph Carver, Christopher Picken, Alexandre Baker, and Adam Atkins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000" y="5040000"/>
            <a:ext cx="3311999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en-GB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Tutor: Dr. Alex Rogers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800000"/>
            <a:ext cx="9289316" cy="460365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Dr.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Pang. (2001). Understanding Virtual Organizations. ISACA. 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Eric </a:t>
            </a:r>
            <a:r>
              <a:rPr lang="en-GB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Coggins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. (2009). Virtual Organizations – Potential Advantages and Disadvantages. </a:t>
            </a:r>
            <a:endParaRPr lang="en-GB" sz="1800" b="0" i="0" u="none" strike="noStrike" kern="1200" dirty="0" smtClean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Available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: 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  <a:hlinkClick r:id="rId3"/>
              </a:rPr>
              <a:t>http://suite101.com/article/virtual-organizations--</a:t>
            </a:r>
            <a:r>
              <a:rPr lang="en-GB" sz="18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  <a:hlinkClick r:id="rId3"/>
              </a:rPr>
              <a:t>potential-advantages-and-</a:t>
            </a:r>
            <a:endParaRPr lang="en-GB" sz="1800" b="0" i="0" u="none" strike="noStrike" kern="1200" dirty="0" smtClean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disadvantages-a353182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. </a:t>
            </a:r>
            <a:endParaRPr lang="en-GB" sz="1800" b="0" i="0" u="none" strike="noStrike" kern="1200" dirty="0" smtClean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Last 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accessed 19 April 2013.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Marco </a:t>
            </a:r>
            <a:r>
              <a:rPr lang="en-GB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Vari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, </a:t>
            </a:r>
            <a:r>
              <a:rPr lang="en-GB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Guelfo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Tagliavini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, Kristina </a:t>
            </a:r>
            <a:r>
              <a:rPr lang="en-GB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Ter-Oganesova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, 2011, </a:t>
            </a:r>
            <a:endParaRPr lang="en-GB" sz="1800" b="0" i="0" u="none" strike="noStrike" kern="1200" dirty="0" smtClean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'Telework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: at the crossroads of social demand and technology offer', paper presented at FITCE </a:t>
            </a:r>
            <a:endParaRPr lang="en-GB" sz="1800" b="0" i="0" u="none" strike="noStrike" kern="1200" dirty="0" smtClean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Congress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, </a:t>
            </a:r>
            <a:endParaRPr lang="en-GB" sz="1800" b="0" i="0" u="none" strike="noStrike" kern="1200" dirty="0" smtClean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Rome</a:t>
            </a: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, date-3 Sept 2011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lvl="0" hangingPunct="0"/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Platform consultancy, 2013, </a:t>
            </a:r>
          </a:p>
          <a:p>
            <a:pPr lvl="0" hangingPunct="0"/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  <a:hlinkClick r:id="rId4"/>
              </a:rPr>
              <a:t>http</a:t>
            </a:r>
            <a:r>
              <a:rPr lang="en-GB" dirty="0">
                <a:latin typeface="Liberation Sans" pitchFamily="18"/>
                <a:ea typeface="DejaVu Sans" pitchFamily="2"/>
                <a:cs typeface="Lohit Hindi" pitchFamily="2"/>
                <a:hlinkClick r:id="rId4"/>
              </a:rPr>
              <a:t>://</a:t>
            </a:r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  <a:hlinkClick r:id="rId4"/>
              </a:rPr>
              <a:t>www.platformconsultancy.com/caseStudies/VirtualisationAndCitrix.php</a:t>
            </a:r>
            <a:endParaRPr lang="en-GB" dirty="0" smtClean="0">
              <a:latin typeface="Liberation Sans" pitchFamily="18"/>
              <a:ea typeface="DejaVu Sans" pitchFamily="2"/>
              <a:cs typeface="Lohit Hindi" pitchFamily="2"/>
            </a:endParaRPr>
          </a:p>
          <a:p>
            <a:pPr lvl="0" hangingPunct="0"/>
            <a:endParaRPr lang="en-GB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lvl="0" hangingPunct="0"/>
            <a:r>
              <a:rPr lang="en-GB" dirty="0" err="1" smtClean="0">
                <a:latin typeface="Liberation Sans" pitchFamily="18"/>
                <a:ea typeface="DejaVu Sans" pitchFamily="2"/>
                <a:cs typeface="Lohit Hindi" pitchFamily="2"/>
              </a:rPr>
              <a:t>LifeHacker</a:t>
            </a:r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, 2012, </a:t>
            </a:r>
          </a:p>
          <a:p>
            <a:pPr lvl="0" hangingPunct="0"/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http://lifehacker.com/5925310/how-to-take-a-conference-call-without-driving-everyone-else-crazy</a:t>
            </a:r>
            <a:endParaRPr lang="en-GB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00000" y="720000"/>
            <a:ext cx="180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6000">
            <a:solidFill>
              <a:srgbClr val="000000"/>
            </a:solidFill>
            <a:prstDash val="solid"/>
          </a:ln>
          <a:effectLst>
            <a:reflection stA="30000" endPos="20000" dist="50800" dir="5400000" sy="-100000" algn="bl" rotWithShape="0"/>
          </a:effectLst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</a:t>
            </a:r>
          </a:p>
        </p:txBody>
      </p:sp>
      <p:sp>
        <p:nvSpPr>
          <p:cNvPr id="3" name="Freeform 2"/>
          <p:cNvSpPr/>
          <p:nvPr/>
        </p:nvSpPr>
        <p:spPr>
          <a:xfrm>
            <a:off x="3060000" y="720000"/>
            <a:ext cx="180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6000">
            <a:solidFill>
              <a:srgbClr val="000000"/>
            </a:solidFill>
            <a:prstDash val="solid"/>
          </a:ln>
          <a:effectLst>
            <a:reflection stA="30000" endPos="20000" dist="50800" dir="5400000" sy="-100000" algn="bl" rotWithShape="0"/>
          </a:effectLst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220000" y="720000"/>
            <a:ext cx="180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6000">
            <a:solidFill>
              <a:srgbClr val="000000"/>
            </a:solidFill>
            <a:prstDash val="solid"/>
          </a:ln>
          <a:effectLst>
            <a:reflection stA="30000" endPos="20000" dist="50800" dir="5400000" sy="-100000" algn="bl" rotWithShape="0"/>
          </a:effectLst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380000" y="720000"/>
            <a:ext cx="180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36000">
            <a:solidFill>
              <a:srgbClr val="000000"/>
            </a:solidFill>
            <a:prstDash val="solid"/>
          </a:ln>
          <a:effectLst>
            <a:reflection stA="30000" endPos="20000" dist="50800" dir="5400000" sy="-100000" algn="bl" rotWithShape="0"/>
          </a:effectLst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80000" y="3996000"/>
            <a:ext cx="180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6000">
            <a:solidFill>
              <a:srgbClr val="000000"/>
            </a:solidFill>
            <a:prstDash val="solid"/>
          </a:ln>
          <a:effectLst>
            <a:reflection stA="30000" endPos="20000" dist="50800" dir="5400000" sy="-100000" algn="bl" rotWithShape="0"/>
          </a:effectLst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</a:t>
            </a:r>
          </a:p>
        </p:txBody>
      </p:sp>
      <p:sp>
        <p:nvSpPr>
          <p:cNvPr id="7" name="Freeform 6"/>
          <p:cNvSpPr/>
          <p:nvPr/>
        </p:nvSpPr>
        <p:spPr>
          <a:xfrm>
            <a:off x="4140000" y="3996000"/>
            <a:ext cx="180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  <a:effectLst>
            <a:reflection stA="30000" endPos="20000" dist="50800" dir="5400000" sy="-100000" algn="bl" rotWithShape="0"/>
          </a:effectLst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00000" y="3996000"/>
            <a:ext cx="180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  <a:effectLst>
            <a:reflection stA="30000" endPos="20000" dist="50800" dir="5400000" sy="-100000" algn="bl" rotWithShape="0"/>
          </a:effectLst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5999" y="6192000"/>
            <a:ext cx="1728000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Matthew Dasilva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Presenter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6000" y="6192000"/>
            <a:ext cx="1728000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Khalifa Aldaharni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Presenter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6000" y="2952359"/>
            <a:ext cx="1728000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Joseph Carver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Writer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3999" y="6206040"/>
            <a:ext cx="1872000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Christopher Picken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Presenter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000" y="2951999"/>
            <a:ext cx="1728000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Jon Bondoc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Writer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6000" y="2952359"/>
            <a:ext cx="1728000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Alexandre Baker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Writer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6000" y="2966039"/>
            <a:ext cx="1728000" cy="489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1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Adam Atkins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Writer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What is Virtuality?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800360"/>
            <a:ext cx="8973011" cy="268646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The ability to work from remote office, while still allowing them to attend </a:t>
            </a:r>
            <a:endParaRPr lang="en-GB" sz="2200" b="0" i="0" u="none" strike="noStrike" kern="1200" dirty="0" smtClean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2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meetings</a:t>
            </a: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Organisations do not need to have all their employees in one place.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Allows the employee to work from multiple locations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Helps multiple organisations work together in a more integrated environment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What is Virtuality?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6240" y="1452600"/>
            <a:ext cx="4127760" cy="312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94960" y="4104000"/>
            <a:ext cx="4865040" cy="3026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1152000" y="4320000"/>
            <a:ext cx="360000" cy="1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184000" y="6912000"/>
            <a:ext cx="432000" cy="1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err="1" smtClean="0"/>
              <a:t>Virtuality</a:t>
            </a:r>
            <a:r>
              <a:rPr lang="en-GB" dirty="0" smtClean="0"/>
              <a:t> – weighing it up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1733760"/>
            <a:ext cx="9102020" cy="242100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1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Advantages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The company's experts can be located around the world.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Faster reaction times to new events in the markets around the world</a:t>
            </a:r>
            <a:r>
              <a:rPr lang="en-GB" sz="22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dirty="0" smtClean="0"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Increases the scalability of the business – people can be drafted in as freelance</a:t>
            </a: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00" y="4325760"/>
            <a:ext cx="8295389" cy="27158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1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Disadvantages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Working from home reduces employees productivity.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The lack of personal appearances induces trust and respect </a:t>
            </a:r>
            <a:r>
              <a:rPr lang="en-GB" sz="22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issues</a:t>
            </a: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dirty="0" smtClean="0"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There may be a lack of feeling part of a team, especially when working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200" dirty="0">
                <a:latin typeface="Liberation Sans" pitchFamily="18"/>
                <a:ea typeface="DejaVu Sans" pitchFamily="2"/>
                <a:cs typeface="Lohit Hindi" pitchFamily="2"/>
              </a:rPr>
              <a:t>t</a:t>
            </a: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ogether on large projects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/>
              <a:t>Where Does It Work?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800720"/>
            <a:ext cx="9357796" cy="495759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Globalization of Businesses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Mobile Workers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Auditors, consultants, salesperson, and service technicians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Changes in employee values and attitude to work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Sharing of knowledge between team and </a:t>
            </a:r>
            <a:r>
              <a:rPr lang="en-GB" sz="22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organizations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dirty="0"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Usually Works in IT organisations where not much interaction is needed with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2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clients.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i.e. some programming can be outsourced to foreign countries – this is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200" dirty="0">
                <a:latin typeface="Liberation Sans" pitchFamily="18"/>
                <a:ea typeface="DejaVu Sans" pitchFamily="2"/>
                <a:cs typeface="Lohit Hindi" pitchFamily="2"/>
              </a:rPr>
              <a:t>a</a:t>
            </a: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dvantageous because programming jobs can be worked on in different countries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Where their time zones are different, thus allowing programmers to be constantly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Working on the job at hand.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GB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GB" smtClean="0"/>
              <a:t>Where Does It Work?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1800720"/>
            <a:ext cx="9250844" cy="106422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A case study by an IT consultancy showed how a business with multiple offices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Across the UK used ‘</a:t>
            </a:r>
            <a:r>
              <a:rPr lang="en-GB" sz="2200" dirty="0">
                <a:latin typeface="Liberation Sans" pitchFamily="18"/>
                <a:ea typeface="DejaVu Sans" pitchFamily="2"/>
                <a:cs typeface="Lohit Hindi" pitchFamily="2"/>
              </a:rPr>
              <a:t>C</a:t>
            </a: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itrix’ to allow staff to optionally work from home or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At the office.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2864941"/>
            <a:ext cx="5616624" cy="4327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8504" y="313176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Figure: Shows how Citrix can be used in the IT consultancy scenario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6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/>
              <a:t>Where Does It Not Work?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800000"/>
            <a:ext cx="9498860" cy="380728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742950" lvl="1" indent="-285750" hangingPunct="0">
              <a:buFont typeface="Arial" pitchFamily="34" charset="0"/>
              <a:buChar char="•"/>
            </a:pPr>
            <a:r>
              <a:rPr lang="en-GB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Doesn’t work in companies where a face-to-face interaction is needed with a client</a:t>
            </a:r>
          </a:p>
          <a:p>
            <a:pPr marL="742950" lvl="1" indent="-285750" hangingPunct="0">
              <a:buFont typeface="Arial" pitchFamily="34" charset="0"/>
              <a:buChar char="•"/>
            </a:pPr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Skype can be used as an alternative however a lot of people agree that this is not the </a:t>
            </a:r>
            <a:endParaRPr lang="en-GB" dirty="0">
              <a:latin typeface="Liberation Sans" pitchFamily="18"/>
              <a:ea typeface="DejaVu Sans" pitchFamily="2"/>
              <a:cs typeface="Lohit Hindi" pitchFamily="2"/>
            </a:endParaRPr>
          </a:p>
          <a:p>
            <a:pPr lvl="1" hangingPunct="0"/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Same as a face-to-face interaction.</a:t>
            </a:r>
            <a:endParaRPr lang="en-GB" dirty="0">
              <a:latin typeface="Liberation Sans" pitchFamily="18"/>
              <a:ea typeface="DejaVu Sans" pitchFamily="2"/>
              <a:cs typeface="Lohit Hindi" pitchFamily="2"/>
            </a:endParaRPr>
          </a:p>
          <a:p>
            <a:pPr lvl="1" hangingPunct="0"/>
            <a:endParaRPr lang="en-GB" dirty="0" smtClean="0">
              <a:latin typeface="Liberation Sans" pitchFamily="18"/>
              <a:ea typeface="DejaVu Sans" pitchFamily="2"/>
              <a:cs typeface="Lohit Hindi" pitchFamily="2"/>
            </a:endParaRPr>
          </a:p>
          <a:p>
            <a:pPr marL="742950" lvl="1" indent="-285750" hangingPunct="0">
              <a:buFont typeface="Arial" pitchFamily="34" charset="0"/>
              <a:buChar char="•"/>
            </a:pPr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In a company such as an advertising where one would be receiving large paper ad briefs, </a:t>
            </a:r>
          </a:p>
          <a:p>
            <a:pPr lvl="1" hangingPunct="0"/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this would be a lot easier for a person to look at in person rather than on a screen</a:t>
            </a:r>
          </a:p>
          <a:p>
            <a:pPr lvl="1" hangingPunct="0"/>
            <a:endParaRPr lang="en-GB" dirty="0">
              <a:latin typeface="Liberation Sans" pitchFamily="18"/>
              <a:ea typeface="DejaVu Sans" pitchFamily="2"/>
              <a:cs typeface="Lohit Hindi" pitchFamily="2"/>
            </a:endParaRPr>
          </a:p>
          <a:p>
            <a:pPr lvl="1" hangingPunct="0"/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In companies where a level of customer service is needed, such as test driving a car at a dealer</a:t>
            </a:r>
          </a:p>
          <a:p>
            <a:pPr lvl="1" hangingPunct="0"/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or in retail where an employee would need to be on hand to help customers in person</a:t>
            </a:r>
          </a:p>
          <a:p>
            <a:pPr lvl="1" hangingPunct="0"/>
            <a:endParaRPr lang="en-GB" dirty="0" smtClean="0">
              <a:latin typeface="Liberation Sans" pitchFamily="18"/>
              <a:ea typeface="DejaVu Sans" pitchFamily="2"/>
              <a:cs typeface="Lohit Hindi" pitchFamily="2"/>
            </a:endParaRPr>
          </a:p>
          <a:p>
            <a:pPr lvl="1" hangingPunct="0"/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Typically people prefer interactions to be in person, as it may be harder to build a rapport whilst</a:t>
            </a:r>
          </a:p>
          <a:p>
            <a:pPr lvl="1" hangingPunct="0"/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Using a technology such as </a:t>
            </a:r>
            <a:r>
              <a:rPr lang="en-GB" dirty="0">
                <a:latin typeface="Liberation Sans" pitchFamily="18"/>
                <a:ea typeface="DejaVu Sans" pitchFamily="2"/>
                <a:cs typeface="Lohit Hindi" pitchFamily="2"/>
              </a:rPr>
              <a:t>S</a:t>
            </a:r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kype where it is hard to make eye contact – which is often key</a:t>
            </a:r>
          </a:p>
          <a:p>
            <a:pPr lvl="1" hangingPunct="0"/>
            <a:r>
              <a:rPr lang="en-GB" dirty="0" smtClean="0">
                <a:latin typeface="Liberation Sans" pitchFamily="18"/>
                <a:ea typeface="DejaVu Sans" pitchFamily="2"/>
                <a:cs typeface="Lohit Hindi" pitchFamily="2"/>
              </a:rPr>
              <a:t>For building trust in, for instance, a business deal.</a:t>
            </a:r>
            <a:endParaRPr lang="en-GB" dirty="0">
              <a:latin typeface="Liberation Sans" pitchFamily="18"/>
              <a:ea typeface="DejaVu Sans" pitchFamily="2"/>
              <a:cs typeface="Lohit Hindi" pitchFamily="2"/>
            </a:endParaRPr>
          </a:p>
          <a:p>
            <a:pPr lvl="1" hangingPunct="0"/>
            <a:endParaRPr lang="en-GB" dirty="0" smtClean="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5334040"/>
            <a:ext cx="2084832" cy="2084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2" y="5147989"/>
            <a:ext cx="3330848" cy="206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Where can it be used?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801080"/>
            <a:ext cx="9002955" cy="43087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Mobile working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Telecenter</a:t>
            </a: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Virtual teams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Sharing of knowledge between team and </a:t>
            </a:r>
            <a:r>
              <a:rPr lang="en-GB" sz="2200" b="0" i="0" u="none" strike="noStrike" kern="1200" dirty="0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organizations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GB" sz="2200" dirty="0"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Volunteers online even use </a:t>
            </a:r>
            <a:r>
              <a:rPr lang="en-GB" sz="2200" dirty="0" err="1" smtClean="0">
                <a:latin typeface="Liberation Sans" pitchFamily="18"/>
                <a:ea typeface="DejaVu Sans" pitchFamily="2"/>
                <a:cs typeface="Lohit Hindi" pitchFamily="2"/>
              </a:rPr>
              <a:t>virtuality</a:t>
            </a: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 such as creating YouTube videos to help</a:t>
            </a:r>
          </a:p>
          <a:p>
            <a:pPr lvl="0" hangingPunct="0">
              <a:buSzPct val="45000"/>
            </a:pP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Others with their studies. A notable example of this is Khan Academy – </a:t>
            </a:r>
          </a:p>
          <a:p>
            <a:pPr lvl="0" hangingPunct="0">
              <a:buSzPct val="45000"/>
            </a:pP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  <a:hlinkClick r:id="rId3"/>
              </a:rPr>
              <a:t>https://www.khanacademy.org/</a:t>
            </a:r>
            <a:r>
              <a:rPr lang="en-GB" sz="2200" dirty="0" smtClean="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</a:p>
          <a:p>
            <a:pPr lvl="0" hangingPunct="0">
              <a:buSzPct val="45000"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lvl="0" hangingPunct="0">
              <a:buSzPct val="45000"/>
            </a:pPr>
            <a:endParaRPr lang="en-GB" sz="22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640</Words>
  <Application>Microsoft Office PowerPoint</Application>
  <PresentationFormat>Custom</PresentationFormat>
  <Paragraphs>111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PowerPoint Presentation</vt:lpstr>
      <vt:lpstr>PowerPoint Presentation</vt:lpstr>
      <vt:lpstr>What is Virtuality?</vt:lpstr>
      <vt:lpstr>What is Virtuality?</vt:lpstr>
      <vt:lpstr>Virtuality – weighing it up</vt:lpstr>
      <vt:lpstr>Where Does It Work?</vt:lpstr>
      <vt:lpstr>PowerPoint Presentation</vt:lpstr>
      <vt:lpstr>Where Does It Not Work?</vt:lpstr>
      <vt:lpstr>Where can it be used?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Adam Atkins</cp:lastModifiedBy>
  <cp:revision>20</cp:revision>
  <dcterms:created xsi:type="dcterms:W3CDTF">2013-04-19T12:39:00Z</dcterms:created>
  <dcterms:modified xsi:type="dcterms:W3CDTF">2013-04-21T20:46:46Z</dcterms:modified>
</cp:coreProperties>
</file>