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18"/>
  </p:notesMasterIdLst>
  <p:sldIdLst>
    <p:sldId id="256" r:id="rId3"/>
    <p:sldId id="257" r:id="rId4"/>
    <p:sldId id="258" r:id="rId5"/>
    <p:sldId id="260" r:id="rId6"/>
    <p:sldId id="262" r:id="rId7"/>
    <p:sldId id="263" r:id="rId8"/>
    <p:sldId id="259" r:id="rId9"/>
    <p:sldId id="264" r:id="rId10"/>
    <p:sldId id="265" r:id="rId11"/>
    <p:sldId id="266" r:id="rId12"/>
    <p:sldId id="267" r:id="rId13"/>
    <p:sldId id="268" r:id="rId14"/>
    <p:sldId id="271" r:id="rId15"/>
    <p:sldId id="269" r:id="rId16"/>
    <p:sldId id="270"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1" autoAdjust="0"/>
    <p:restoredTop sz="94675" autoAdjust="0"/>
  </p:normalViewPr>
  <p:slideViewPr>
    <p:cSldViewPr>
      <p:cViewPr varScale="1">
        <p:scale>
          <a:sx n="111" d="100"/>
          <a:sy n="111" d="100"/>
        </p:scale>
        <p:origin x="-1602" y="-90"/>
      </p:cViewPr>
      <p:guideLst>
        <p:guide orient="horz" pos="2160"/>
        <p:guide pos="2880"/>
      </p:guideLst>
    </p:cSldViewPr>
  </p:slideViewPr>
  <p:outlineViewPr>
    <p:cViewPr>
      <p:scale>
        <a:sx n="33" d="100"/>
        <a:sy n="33" d="100"/>
      </p:scale>
      <p:origin x="3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A8165DB-1923-49D9-BD5B-0D1F2E1B4421}" type="datetimeFigureOut">
              <a:rPr lang="en-GB" smtClean="0"/>
              <a:t>21/04/2013</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AE5AE56-387E-4804-8F45-8A2F8109EF64}" type="slidenum">
              <a:rPr lang="en-GB" smtClean="0"/>
              <a:t>‹#›</a:t>
            </a:fld>
            <a:endParaRPr lang="en-GB"/>
          </a:p>
        </p:txBody>
      </p:sp>
    </p:spTree>
    <p:extLst>
      <p:ext uri="{BB962C8B-B14F-4D97-AF65-F5344CB8AC3E}">
        <p14:creationId xmlns:p14="http://schemas.microsoft.com/office/powerpoint/2010/main" val="8165129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mtClean="0"/>
              <a:t>1- </a:t>
            </a:r>
            <a:endParaRPr lang="en-GB"/>
          </a:p>
        </p:txBody>
      </p:sp>
      <p:sp>
        <p:nvSpPr>
          <p:cNvPr id="4" name="Slide Number Placeholder 3"/>
          <p:cNvSpPr>
            <a:spLocks noGrp="1"/>
          </p:cNvSpPr>
          <p:nvPr>
            <p:ph type="sldNum" sz="quarter" idx="10"/>
          </p:nvPr>
        </p:nvSpPr>
        <p:spPr/>
        <p:txBody>
          <a:bodyPr/>
          <a:lstStyle/>
          <a:p>
            <a:fld id="{9AE5AE56-387E-4804-8F45-8A2F8109EF64}" type="slidenum">
              <a:rPr lang="en-GB" smtClean="0"/>
              <a:t>6</a:t>
            </a:fld>
            <a:endParaRPr lang="en-GB"/>
          </a:p>
        </p:txBody>
      </p:sp>
    </p:spTree>
    <p:extLst>
      <p:ext uri="{BB962C8B-B14F-4D97-AF65-F5344CB8AC3E}">
        <p14:creationId xmlns:p14="http://schemas.microsoft.com/office/powerpoint/2010/main" val="4565675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F76AB74E-C26A-4ECB-8D72-8E3975C1274D}" type="datetimeFigureOut">
              <a:rPr lang="en-GB" smtClean="0"/>
              <a:t>21/04/2013</a:t>
            </a:fld>
            <a:endParaRPr lang="en-GB"/>
          </a:p>
        </p:txBody>
      </p:sp>
      <p:sp>
        <p:nvSpPr>
          <p:cNvPr id="19" name="Footer Placeholder 18"/>
          <p:cNvSpPr>
            <a:spLocks noGrp="1"/>
          </p:cNvSpPr>
          <p:nvPr>
            <p:ph type="ftr" sz="quarter" idx="11"/>
          </p:nvPr>
        </p:nvSpPr>
        <p:spPr/>
        <p:txBody>
          <a:bodyPr/>
          <a:lstStyle/>
          <a:p>
            <a:endParaRPr lang="en-GB"/>
          </a:p>
        </p:txBody>
      </p:sp>
      <p:sp>
        <p:nvSpPr>
          <p:cNvPr id="27" name="Slide Number Placeholder 26"/>
          <p:cNvSpPr>
            <a:spLocks noGrp="1"/>
          </p:cNvSpPr>
          <p:nvPr>
            <p:ph type="sldNum" sz="quarter" idx="12"/>
          </p:nvPr>
        </p:nvSpPr>
        <p:spPr/>
        <p:txBody>
          <a:bodyPr/>
          <a:lstStyle/>
          <a:p>
            <a:fld id="{34946753-68EF-4886-BA8D-92C7E1DFC138}" type="slidenum">
              <a:rPr lang="en-GB" smtClean="0"/>
              <a:t>‹#›</a:t>
            </a:fld>
            <a:endParaRPr lang="en-GB"/>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76AB74E-C26A-4ECB-8D72-8E3975C1274D}" type="datetimeFigureOut">
              <a:rPr lang="en-GB" smtClean="0"/>
              <a:t>21/04/2013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4946753-68EF-4886-BA8D-92C7E1DFC138}"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76AB74E-C26A-4ECB-8D72-8E3975C1274D}" type="datetimeFigureOut">
              <a:rPr lang="en-GB" smtClean="0"/>
              <a:t>21/04/2013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4946753-68EF-4886-BA8D-92C7E1DFC138}" type="slidenum">
              <a:rPr lang="en-GB" smtClean="0"/>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F76AB74E-C26A-4ECB-8D72-8E3975C1274D}" type="datetimeFigureOut">
              <a:rPr lang="en-GB" smtClean="0">
                <a:solidFill>
                  <a:srgbClr val="DBF5F9">
                    <a:shade val="90000"/>
                  </a:srgbClr>
                </a:solidFill>
              </a:rPr>
              <a:pPr/>
              <a:t>21/04/2013</a:t>
            </a:fld>
            <a:endParaRPr lang="en-GB">
              <a:solidFill>
                <a:srgbClr val="DBF5F9">
                  <a:shade val="90000"/>
                </a:srgbClr>
              </a:solidFill>
            </a:endParaRPr>
          </a:p>
        </p:txBody>
      </p:sp>
      <p:sp>
        <p:nvSpPr>
          <p:cNvPr id="19" name="Footer Placeholder 18"/>
          <p:cNvSpPr>
            <a:spLocks noGrp="1"/>
          </p:cNvSpPr>
          <p:nvPr>
            <p:ph type="ftr" sz="quarter" idx="11"/>
          </p:nvPr>
        </p:nvSpPr>
        <p:spPr/>
        <p:txBody>
          <a:bodyPr/>
          <a:lstStyle/>
          <a:p>
            <a:endParaRPr lang="en-GB">
              <a:solidFill>
                <a:srgbClr val="DBF5F9">
                  <a:shade val="90000"/>
                </a:srgbClr>
              </a:solidFill>
            </a:endParaRPr>
          </a:p>
        </p:txBody>
      </p:sp>
      <p:sp>
        <p:nvSpPr>
          <p:cNvPr id="27" name="Slide Number Placeholder 26"/>
          <p:cNvSpPr>
            <a:spLocks noGrp="1"/>
          </p:cNvSpPr>
          <p:nvPr>
            <p:ph type="sldNum" sz="quarter" idx="12"/>
          </p:nvPr>
        </p:nvSpPr>
        <p:spPr/>
        <p:txBody>
          <a:bodyPr/>
          <a:lstStyle/>
          <a:p>
            <a:fld id="{34946753-68EF-4886-BA8D-92C7E1DFC138}" type="slidenum">
              <a:rPr lang="en-GB" smtClean="0">
                <a:solidFill>
                  <a:srgbClr val="DBF5F9">
                    <a:shade val="90000"/>
                  </a:srgbClr>
                </a:solidFill>
              </a:rPr>
              <a:pPr/>
              <a:t>‹#›</a:t>
            </a:fld>
            <a:endParaRPr lang="en-GB">
              <a:solidFill>
                <a:srgbClr val="DBF5F9">
                  <a:shade val="90000"/>
                </a:srgbClr>
              </a:solidFill>
            </a:endParaRPr>
          </a:p>
        </p:txBody>
      </p:sp>
    </p:spTree>
    <p:extLst>
      <p:ext uri="{BB962C8B-B14F-4D97-AF65-F5344CB8AC3E}">
        <p14:creationId xmlns:p14="http://schemas.microsoft.com/office/powerpoint/2010/main" val="1449828273"/>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76AB74E-C26A-4ECB-8D72-8E3975C1274D}" type="datetimeFigureOut">
              <a:rPr lang="en-GB" smtClean="0">
                <a:solidFill>
                  <a:srgbClr val="04617B">
                    <a:shade val="90000"/>
                  </a:srgbClr>
                </a:solidFill>
              </a:rPr>
              <a:pPr/>
              <a:t>21/04/2013</a:t>
            </a:fld>
            <a:endParaRPr lang="en-GB">
              <a:solidFill>
                <a:srgbClr val="04617B">
                  <a:shade val="90000"/>
                </a:srgbClr>
              </a:solidFill>
            </a:endParaRPr>
          </a:p>
        </p:txBody>
      </p:sp>
      <p:sp>
        <p:nvSpPr>
          <p:cNvPr id="5" name="Footer Placeholder 4"/>
          <p:cNvSpPr>
            <a:spLocks noGrp="1"/>
          </p:cNvSpPr>
          <p:nvPr>
            <p:ph type="ftr" sz="quarter" idx="11"/>
          </p:nvPr>
        </p:nvSpPr>
        <p:spPr/>
        <p:txBody>
          <a:bodyPr/>
          <a:lstStyle/>
          <a:p>
            <a:endParaRPr lang="en-GB">
              <a:solidFill>
                <a:srgbClr val="04617B">
                  <a:shade val="90000"/>
                </a:srgbClr>
              </a:solidFill>
            </a:endParaRPr>
          </a:p>
        </p:txBody>
      </p:sp>
      <p:sp>
        <p:nvSpPr>
          <p:cNvPr id="6" name="Slide Number Placeholder 5"/>
          <p:cNvSpPr>
            <a:spLocks noGrp="1"/>
          </p:cNvSpPr>
          <p:nvPr>
            <p:ph type="sldNum" sz="quarter" idx="12"/>
          </p:nvPr>
        </p:nvSpPr>
        <p:spPr/>
        <p:txBody>
          <a:bodyPr/>
          <a:lstStyle/>
          <a:p>
            <a:fld id="{34946753-68EF-4886-BA8D-92C7E1DFC138}" type="slidenum">
              <a:rPr lang="en-GB" smtClean="0">
                <a:solidFill>
                  <a:srgbClr val="04617B">
                    <a:shade val="90000"/>
                  </a:srgbClr>
                </a:solidFill>
              </a:rPr>
              <a:pPr/>
              <a:t>‹#›</a:t>
            </a:fld>
            <a:endParaRPr lang="en-GB">
              <a:solidFill>
                <a:srgbClr val="04617B">
                  <a:shade val="90000"/>
                </a:srgbClr>
              </a:solidFill>
            </a:endParaRPr>
          </a:p>
        </p:txBody>
      </p:sp>
    </p:spTree>
    <p:extLst>
      <p:ext uri="{BB962C8B-B14F-4D97-AF65-F5344CB8AC3E}">
        <p14:creationId xmlns:p14="http://schemas.microsoft.com/office/powerpoint/2010/main" val="34639202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F76AB74E-C26A-4ECB-8D72-8E3975C1274D}" type="datetimeFigureOut">
              <a:rPr lang="en-GB" smtClean="0">
                <a:solidFill>
                  <a:srgbClr val="DBF5F9">
                    <a:shade val="90000"/>
                  </a:srgbClr>
                </a:solidFill>
              </a:rPr>
              <a:pPr/>
              <a:t>21/04/2013</a:t>
            </a:fld>
            <a:endParaRPr lang="en-GB">
              <a:solidFill>
                <a:srgbClr val="DBF5F9">
                  <a:shade val="90000"/>
                </a:srgbClr>
              </a:solidFill>
            </a:endParaRPr>
          </a:p>
        </p:txBody>
      </p:sp>
      <p:sp>
        <p:nvSpPr>
          <p:cNvPr id="5" name="Footer Placeholder 4"/>
          <p:cNvSpPr>
            <a:spLocks noGrp="1"/>
          </p:cNvSpPr>
          <p:nvPr>
            <p:ph type="ftr" sz="quarter" idx="11"/>
          </p:nvPr>
        </p:nvSpPr>
        <p:spPr/>
        <p:txBody>
          <a:bodyPr/>
          <a:lstStyle/>
          <a:p>
            <a:endParaRPr lang="en-GB">
              <a:solidFill>
                <a:srgbClr val="DBF5F9">
                  <a:shade val="90000"/>
                </a:srgbClr>
              </a:solidFill>
            </a:endParaRPr>
          </a:p>
        </p:txBody>
      </p:sp>
      <p:sp>
        <p:nvSpPr>
          <p:cNvPr id="6" name="Slide Number Placeholder 5"/>
          <p:cNvSpPr>
            <a:spLocks noGrp="1"/>
          </p:cNvSpPr>
          <p:nvPr>
            <p:ph type="sldNum" sz="quarter" idx="12"/>
          </p:nvPr>
        </p:nvSpPr>
        <p:spPr/>
        <p:txBody>
          <a:bodyPr/>
          <a:lstStyle/>
          <a:p>
            <a:fld id="{34946753-68EF-4886-BA8D-92C7E1DFC138}" type="slidenum">
              <a:rPr lang="en-GB" smtClean="0">
                <a:solidFill>
                  <a:srgbClr val="DBF5F9">
                    <a:shade val="90000"/>
                  </a:srgbClr>
                </a:solidFill>
              </a:rPr>
              <a:pPr/>
              <a:t>‹#›</a:t>
            </a:fld>
            <a:endParaRPr lang="en-GB">
              <a:solidFill>
                <a:srgbClr val="DBF5F9">
                  <a:shade val="90000"/>
                </a:srgbClr>
              </a:solidFill>
            </a:endParaRPr>
          </a:p>
        </p:txBody>
      </p:sp>
    </p:spTree>
    <p:extLst>
      <p:ext uri="{BB962C8B-B14F-4D97-AF65-F5344CB8AC3E}">
        <p14:creationId xmlns:p14="http://schemas.microsoft.com/office/powerpoint/2010/main" val="3657014207"/>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F76AB74E-C26A-4ECB-8D72-8E3975C1274D}" type="datetimeFigureOut">
              <a:rPr lang="en-GB" smtClean="0">
                <a:solidFill>
                  <a:srgbClr val="04617B">
                    <a:shade val="90000"/>
                  </a:srgbClr>
                </a:solidFill>
              </a:rPr>
              <a:pPr/>
              <a:t>21/04/2013</a:t>
            </a:fld>
            <a:endParaRPr lang="en-GB">
              <a:solidFill>
                <a:srgbClr val="04617B">
                  <a:shade val="90000"/>
                </a:srgbClr>
              </a:solidFill>
            </a:endParaRPr>
          </a:p>
        </p:txBody>
      </p:sp>
      <p:sp>
        <p:nvSpPr>
          <p:cNvPr id="6" name="Footer Placeholder 5"/>
          <p:cNvSpPr>
            <a:spLocks noGrp="1"/>
          </p:cNvSpPr>
          <p:nvPr>
            <p:ph type="ftr" sz="quarter" idx="11"/>
          </p:nvPr>
        </p:nvSpPr>
        <p:spPr/>
        <p:txBody>
          <a:bodyPr/>
          <a:lstStyle/>
          <a:p>
            <a:endParaRPr lang="en-GB">
              <a:solidFill>
                <a:srgbClr val="04617B">
                  <a:shade val="90000"/>
                </a:srgbClr>
              </a:solidFill>
            </a:endParaRPr>
          </a:p>
        </p:txBody>
      </p:sp>
      <p:sp>
        <p:nvSpPr>
          <p:cNvPr id="7" name="Slide Number Placeholder 6"/>
          <p:cNvSpPr>
            <a:spLocks noGrp="1"/>
          </p:cNvSpPr>
          <p:nvPr>
            <p:ph type="sldNum" sz="quarter" idx="12"/>
          </p:nvPr>
        </p:nvSpPr>
        <p:spPr/>
        <p:txBody>
          <a:bodyPr/>
          <a:lstStyle/>
          <a:p>
            <a:fld id="{34946753-68EF-4886-BA8D-92C7E1DFC138}" type="slidenum">
              <a:rPr lang="en-GB" smtClean="0">
                <a:solidFill>
                  <a:srgbClr val="04617B">
                    <a:shade val="90000"/>
                  </a:srgbClr>
                </a:solidFill>
              </a:rPr>
              <a:pPr/>
              <a:t>‹#›</a:t>
            </a:fld>
            <a:endParaRPr lang="en-GB">
              <a:solidFill>
                <a:srgbClr val="04617B">
                  <a:shade val="90000"/>
                </a:srgbClr>
              </a:solidFill>
            </a:endParaRPr>
          </a:p>
        </p:txBody>
      </p:sp>
    </p:spTree>
    <p:extLst>
      <p:ext uri="{BB962C8B-B14F-4D97-AF65-F5344CB8AC3E}">
        <p14:creationId xmlns:p14="http://schemas.microsoft.com/office/powerpoint/2010/main" val="23906927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F76AB74E-C26A-4ECB-8D72-8E3975C1274D}" type="datetimeFigureOut">
              <a:rPr lang="en-GB" smtClean="0">
                <a:solidFill>
                  <a:srgbClr val="04617B">
                    <a:shade val="90000"/>
                  </a:srgbClr>
                </a:solidFill>
              </a:rPr>
              <a:pPr/>
              <a:t>21/04/2013</a:t>
            </a:fld>
            <a:endParaRPr lang="en-GB">
              <a:solidFill>
                <a:srgbClr val="04617B">
                  <a:shade val="90000"/>
                </a:srgbClr>
              </a:solidFill>
            </a:endParaRPr>
          </a:p>
        </p:txBody>
      </p:sp>
      <p:sp>
        <p:nvSpPr>
          <p:cNvPr id="8" name="Footer Placeholder 7"/>
          <p:cNvSpPr>
            <a:spLocks noGrp="1"/>
          </p:cNvSpPr>
          <p:nvPr>
            <p:ph type="ftr" sz="quarter" idx="11"/>
          </p:nvPr>
        </p:nvSpPr>
        <p:spPr/>
        <p:txBody>
          <a:bodyPr/>
          <a:lstStyle/>
          <a:p>
            <a:endParaRPr lang="en-GB">
              <a:solidFill>
                <a:srgbClr val="04617B">
                  <a:shade val="90000"/>
                </a:srgbClr>
              </a:solidFill>
            </a:endParaRPr>
          </a:p>
        </p:txBody>
      </p:sp>
      <p:sp>
        <p:nvSpPr>
          <p:cNvPr id="9" name="Slide Number Placeholder 8"/>
          <p:cNvSpPr>
            <a:spLocks noGrp="1"/>
          </p:cNvSpPr>
          <p:nvPr>
            <p:ph type="sldNum" sz="quarter" idx="12"/>
          </p:nvPr>
        </p:nvSpPr>
        <p:spPr/>
        <p:txBody>
          <a:bodyPr/>
          <a:lstStyle/>
          <a:p>
            <a:fld id="{34946753-68EF-4886-BA8D-92C7E1DFC138}" type="slidenum">
              <a:rPr lang="en-GB" smtClean="0">
                <a:solidFill>
                  <a:srgbClr val="04617B">
                    <a:shade val="90000"/>
                  </a:srgbClr>
                </a:solidFill>
              </a:rPr>
              <a:pPr/>
              <a:t>‹#›</a:t>
            </a:fld>
            <a:endParaRPr lang="en-GB">
              <a:solidFill>
                <a:srgbClr val="04617B">
                  <a:shade val="90000"/>
                </a:srgbClr>
              </a:solidFill>
            </a:endParaRPr>
          </a:p>
        </p:txBody>
      </p:sp>
    </p:spTree>
    <p:extLst>
      <p:ext uri="{BB962C8B-B14F-4D97-AF65-F5344CB8AC3E}">
        <p14:creationId xmlns:p14="http://schemas.microsoft.com/office/powerpoint/2010/main" val="10281268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F76AB74E-C26A-4ECB-8D72-8E3975C1274D}" type="datetimeFigureOut">
              <a:rPr lang="en-GB" smtClean="0">
                <a:solidFill>
                  <a:srgbClr val="04617B">
                    <a:shade val="90000"/>
                  </a:srgbClr>
                </a:solidFill>
              </a:rPr>
              <a:pPr/>
              <a:t>21/04/2013</a:t>
            </a:fld>
            <a:endParaRPr lang="en-GB">
              <a:solidFill>
                <a:srgbClr val="04617B">
                  <a:shade val="90000"/>
                </a:srgbClr>
              </a:solidFill>
            </a:endParaRPr>
          </a:p>
        </p:txBody>
      </p:sp>
      <p:sp>
        <p:nvSpPr>
          <p:cNvPr id="4" name="Footer Placeholder 3"/>
          <p:cNvSpPr>
            <a:spLocks noGrp="1"/>
          </p:cNvSpPr>
          <p:nvPr>
            <p:ph type="ftr" sz="quarter" idx="11"/>
          </p:nvPr>
        </p:nvSpPr>
        <p:spPr/>
        <p:txBody>
          <a:bodyPr/>
          <a:lstStyle/>
          <a:p>
            <a:endParaRPr lang="en-GB">
              <a:solidFill>
                <a:srgbClr val="04617B">
                  <a:shade val="90000"/>
                </a:srgbClr>
              </a:solidFill>
            </a:endParaRPr>
          </a:p>
        </p:txBody>
      </p:sp>
      <p:sp>
        <p:nvSpPr>
          <p:cNvPr id="5" name="Slide Number Placeholder 4"/>
          <p:cNvSpPr>
            <a:spLocks noGrp="1"/>
          </p:cNvSpPr>
          <p:nvPr>
            <p:ph type="sldNum" sz="quarter" idx="12"/>
          </p:nvPr>
        </p:nvSpPr>
        <p:spPr/>
        <p:txBody>
          <a:bodyPr/>
          <a:lstStyle/>
          <a:p>
            <a:fld id="{34946753-68EF-4886-BA8D-92C7E1DFC138}" type="slidenum">
              <a:rPr lang="en-GB" smtClean="0">
                <a:solidFill>
                  <a:srgbClr val="04617B">
                    <a:shade val="90000"/>
                  </a:srgbClr>
                </a:solidFill>
              </a:rPr>
              <a:pPr/>
              <a:t>‹#›</a:t>
            </a:fld>
            <a:endParaRPr lang="en-GB">
              <a:solidFill>
                <a:srgbClr val="04617B">
                  <a:shade val="90000"/>
                </a:srgbClr>
              </a:solidFill>
            </a:endParaRPr>
          </a:p>
        </p:txBody>
      </p:sp>
    </p:spTree>
    <p:extLst>
      <p:ext uri="{BB962C8B-B14F-4D97-AF65-F5344CB8AC3E}">
        <p14:creationId xmlns:p14="http://schemas.microsoft.com/office/powerpoint/2010/main" val="4755310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6AB74E-C26A-4ECB-8D72-8E3975C1274D}" type="datetimeFigureOut">
              <a:rPr lang="en-GB" smtClean="0">
                <a:solidFill>
                  <a:srgbClr val="04617B">
                    <a:shade val="90000"/>
                  </a:srgbClr>
                </a:solidFill>
              </a:rPr>
              <a:pPr/>
              <a:t>21/04/2013</a:t>
            </a:fld>
            <a:endParaRPr lang="en-GB">
              <a:solidFill>
                <a:srgbClr val="04617B">
                  <a:shade val="90000"/>
                </a:srgbClr>
              </a:solidFill>
            </a:endParaRPr>
          </a:p>
        </p:txBody>
      </p:sp>
      <p:sp>
        <p:nvSpPr>
          <p:cNvPr id="3" name="Footer Placeholder 2"/>
          <p:cNvSpPr>
            <a:spLocks noGrp="1"/>
          </p:cNvSpPr>
          <p:nvPr>
            <p:ph type="ftr" sz="quarter" idx="11"/>
          </p:nvPr>
        </p:nvSpPr>
        <p:spPr/>
        <p:txBody>
          <a:bodyPr/>
          <a:lstStyle/>
          <a:p>
            <a:endParaRPr lang="en-GB">
              <a:solidFill>
                <a:srgbClr val="04617B">
                  <a:shade val="90000"/>
                </a:srgbClr>
              </a:solidFill>
            </a:endParaRPr>
          </a:p>
        </p:txBody>
      </p:sp>
      <p:sp>
        <p:nvSpPr>
          <p:cNvPr id="4" name="Slide Number Placeholder 3"/>
          <p:cNvSpPr>
            <a:spLocks noGrp="1"/>
          </p:cNvSpPr>
          <p:nvPr>
            <p:ph type="sldNum" sz="quarter" idx="12"/>
          </p:nvPr>
        </p:nvSpPr>
        <p:spPr/>
        <p:txBody>
          <a:bodyPr/>
          <a:lstStyle/>
          <a:p>
            <a:fld id="{34946753-68EF-4886-BA8D-92C7E1DFC138}" type="slidenum">
              <a:rPr lang="en-GB" smtClean="0">
                <a:solidFill>
                  <a:srgbClr val="04617B">
                    <a:shade val="90000"/>
                  </a:srgbClr>
                </a:solidFill>
              </a:rPr>
              <a:pPr/>
              <a:t>‹#›</a:t>
            </a:fld>
            <a:endParaRPr lang="en-GB">
              <a:solidFill>
                <a:srgbClr val="04617B">
                  <a:shade val="90000"/>
                </a:srgbClr>
              </a:solidFill>
            </a:endParaRPr>
          </a:p>
        </p:txBody>
      </p:sp>
    </p:spTree>
    <p:extLst>
      <p:ext uri="{BB962C8B-B14F-4D97-AF65-F5344CB8AC3E}">
        <p14:creationId xmlns:p14="http://schemas.microsoft.com/office/powerpoint/2010/main" val="16359909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F76AB74E-C26A-4ECB-8D72-8E3975C1274D}" type="datetimeFigureOut">
              <a:rPr lang="en-GB" smtClean="0">
                <a:solidFill>
                  <a:srgbClr val="04617B">
                    <a:shade val="90000"/>
                  </a:srgbClr>
                </a:solidFill>
              </a:rPr>
              <a:pPr/>
              <a:t>21/04/2013</a:t>
            </a:fld>
            <a:endParaRPr lang="en-GB">
              <a:solidFill>
                <a:srgbClr val="04617B">
                  <a:shade val="90000"/>
                </a:srgbClr>
              </a:solidFill>
            </a:endParaRPr>
          </a:p>
        </p:txBody>
      </p:sp>
      <p:sp>
        <p:nvSpPr>
          <p:cNvPr id="6" name="Footer Placeholder 5"/>
          <p:cNvSpPr>
            <a:spLocks noGrp="1"/>
          </p:cNvSpPr>
          <p:nvPr>
            <p:ph type="ftr" sz="quarter" idx="11"/>
          </p:nvPr>
        </p:nvSpPr>
        <p:spPr/>
        <p:txBody>
          <a:bodyPr/>
          <a:lstStyle/>
          <a:p>
            <a:endParaRPr lang="en-GB">
              <a:solidFill>
                <a:srgbClr val="04617B">
                  <a:shade val="90000"/>
                </a:srgbClr>
              </a:solidFill>
            </a:endParaRPr>
          </a:p>
        </p:txBody>
      </p:sp>
      <p:sp>
        <p:nvSpPr>
          <p:cNvPr id="7" name="Slide Number Placeholder 6"/>
          <p:cNvSpPr>
            <a:spLocks noGrp="1"/>
          </p:cNvSpPr>
          <p:nvPr>
            <p:ph type="sldNum" sz="quarter" idx="12"/>
          </p:nvPr>
        </p:nvSpPr>
        <p:spPr/>
        <p:txBody>
          <a:bodyPr/>
          <a:lstStyle/>
          <a:p>
            <a:fld id="{34946753-68EF-4886-BA8D-92C7E1DFC138}" type="slidenum">
              <a:rPr lang="en-GB" smtClean="0">
                <a:solidFill>
                  <a:srgbClr val="04617B">
                    <a:shade val="90000"/>
                  </a:srgbClr>
                </a:solidFill>
              </a:rPr>
              <a:pPr/>
              <a:t>‹#›</a:t>
            </a:fld>
            <a:endParaRPr lang="en-GB">
              <a:solidFill>
                <a:srgbClr val="04617B">
                  <a:shade val="90000"/>
                </a:srgbClr>
              </a:solidFill>
            </a:endParaRPr>
          </a:p>
        </p:txBody>
      </p:sp>
    </p:spTree>
    <p:extLst>
      <p:ext uri="{BB962C8B-B14F-4D97-AF65-F5344CB8AC3E}">
        <p14:creationId xmlns:p14="http://schemas.microsoft.com/office/powerpoint/2010/main" val="25009034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76AB74E-C26A-4ECB-8D72-8E3975C1274D}" type="datetimeFigureOut">
              <a:rPr lang="en-GB" smtClean="0"/>
              <a:t>21/04/2013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4946753-68EF-4886-BA8D-92C7E1DFC138}" type="slidenum">
              <a:rPr lang="en-GB" smtClean="0"/>
              <a:t>‹#›</a:t>
            </a:fld>
            <a:endParaRPr lang="en-GB"/>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F76AB74E-C26A-4ECB-8D72-8E3975C1274D}" type="datetimeFigureOut">
              <a:rPr lang="en-GB" smtClean="0">
                <a:solidFill>
                  <a:srgbClr val="04617B">
                    <a:shade val="90000"/>
                  </a:srgbClr>
                </a:solidFill>
              </a:rPr>
              <a:pPr/>
              <a:t>21/04/2013</a:t>
            </a:fld>
            <a:endParaRPr lang="en-GB">
              <a:solidFill>
                <a:srgbClr val="04617B">
                  <a:shade val="90000"/>
                </a:srgbClr>
              </a:solidFill>
            </a:endParaRPr>
          </a:p>
        </p:txBody>
      </p:sp>
      <p:sp>
        <p:nvSpPr>
          <p:cNvPr id="6" name="Footer Placeholder 5"/>
          <p:cNvSpPr>
            <a:spLocks noGrp="1"/>
          </p:cNvSpPr>
          <p:nvPr>
            <p:ph type="ftr" sz="quarter" idx="11"/>
          </p:nvPr>
        </p:nvSpPr>
        <p:spPr/>
        <p:txBody>
          <a:bodyPr/>
          <a:lstStyle/>
          <a:p>
            <a:endParaRPr lang="en-GB">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34946753-68EF-4886-BA8D-92C7E1DFC138}" type="slidenum">
              <a:rPr lang="en-GB" smtClean="0">
                <a:solidFill>
                  <a:srgbClr val="04617B">
                    <a:shade val="90000"/>
                  </a:srgbClr>
                </a:solidFill>
              </a:rPr>
              <a:pPr/>
              <a:t>‹#›</a:t>
            </a:fld>
            <a:endParaRPr lang="en-GB">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13062583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76AB74E-C26A-4ECB-8D72-8E3975C1274D}" type="datetimeFigureOut">
              <a:rPr lang="en-GB" smtClean="0">
                <a:solidFill>
                  <a:srgbClr val="04617B">
                    <a:shade val="90000"/>
                  </a:srgbClr>
                </a:solidFill>
              </a:rPr>
              <a:pPr/>
              <a:t>21/04/2013</a:t>
            </a:fld>
            <a:endParaRPr lang="en-GB">
              <a:solidFill>
                <a:srgbClr val="04617B">
                  <a:shade val="90000"/>
                </a:srgbClr>
              </a:solidFill>
            </a:endParaRPr>
          </a:p>
        </p:txBody>
      </p:sp>
      <p:sp>
        <p:nvSpPr>
          <p:cNvPr id="5" name="Footer Placeholder 4"/>
          <p:cNvSpPr>
            <a:spLocks noGrp="1"/>
          </p:cNvSpPr>
          <p:nvPr>
            <p:ph type="ftr" sz="quarter" idx="11"/>
          </p:nvPr>
        </p:nvSpPr>
        <p:spPr/>
        <p:txBody>
          <a:bodyPr/>
          <a:lstStyle/>
          <a:p>
            <a:endParaRPr lang="en-GB">
              <a:solidFill>
                <a:srgbClr val="04617B">
                  <a:shade val="90000"/>
                </a:srgbClr>
              </a:solidFill>
            </a:endParaRPr>
          </a:p>
        </p:txBody>
      </p:sp>
      <p:sp>
        <p:nvSpPr>
          <p:cNvPr id="6" name="Slide Number Placeholder 5"/>
          <p:cNvSpPr>
            <a:spLocks noGrp="1"/>
          </p:cNvSpPr>
          <p:nvPr>
            <p:ph type="sldNum" sz="quarter" idx="12"/>
          </p:nvPr>
        </p:nvSpPr>
        <p:spPr/>
        <p:txBody>
          <a:bodyPr/>
          <a:lstStyle/>
          <a:p>
            <a:fld id="{34946753-68EF-4886-BA8D-92C7E1DFC138}" type="slidenum">
              <a:rPr lang="en-GB" smtClean="0">
                <a:solidFill>
                  <a:srgbClr val="04617B">
                    <a:shade val="90000"/>
                  </a:srgbClr>
                </a:solidFill>
              </a:rPr>
              <a:pPr/>
              <a:t>‹#›</a:t>
            </a:fld>
            <a:endParaRPr lang="en-GB">
              <a:solidFill>
                <a:srgbClr val="04617B">
                  <a:shade val="90000"/>
                </a:srgbClr>
              </a:solidFill>
            </a:endParaRPr>
          </a:p>
        </p:txBody>
      </p:sp>
    </p:spTree>
    <p:extLst>
      <p:ext uri="{BB962C8B-B14F-4D97-AF65-F5344CB8AC3E}">
        <p14:creationId xmlns:p14="http://schemas.microsoft.com/office/powerpoint/2010/main" val="38764908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76AB74E-C26A-4ECB-8D72-8E3975C1274D}" type="datetimeFigureOut">
              <a:rPr lang="en-GB" smtClean="0">
                <a:solidFill>
                  <a:srgbClr val="04617B">
                    <a:shade val="90000"/>
                  </a:srgbClr>
                </a:solidFill>
              </a:rPr>
              <a:pPr/>
              <a:t>21/04/2013</a:t>
            </a:fld>
            <a:endParaRPr lang="en-GB">
              <a:solidFill>
                <a:srgbClr val="04617B">
                  <a:shade val="90000"/>
                </a:srgbClr>
              </a:solidFill>
            </a:endParaRPr>
          </a:p>
        </p:txBody>
      </p:sp>
      <p:sp>
        <p:nvSpPr>
          <p:cNvPr id="5" name="Footer Placeholder 4"/>
          <p:cNvSpPr>
            <a:spLocks noGrp="1"/>
          </p:cNvSpPr>
          <p:nvPr>
            <p:ph type="ftr" sz="quarter" idx="11"/>
          </p:nvPr>
        </p:nvSpPr>
        <p:spPr/>
        <p:txBody>
          <a:bodyPr/>
          <a:lstStyle/>
          <a:p>
            <a:endParaRPr lang="en-GB">
              <a:solidFill>
                <a:srgbClr val="04617B">
                  <a:shade val="90000"/>
                </a:srgbClr>
              </a:solidFill>
            </a:endParaRPr>
          </a:p>
        </p:txBody>
      </p:sp>
      <p:sp>
        <p:nvSpPr>
          <p:cNvPr id="6" name="Slide Number Placeholder 5"/>
          <p:cNvSpPr>
            <a:spLocks noGrp="1"/>
          </p:cNvSpPr>
          <p:nvPr>
            <p:ph type="sldNum" sz="quarter" idx="12"/>
          </p:nvPr>
        </p:nvSpPr>
        <p:spPr/>
        <p:txBody>
          <a:bodyPr/>
          <a:lstStyle/>
          <a:p>
            <a:fld id="{34946753-68EF-4886-BA8D-92C7E1DFC138}" type="slidenum">
              <a:rPr lang="en-GB" smtClean="0">
                <a:solidFill>
                  <a:srgbClr val="04617B">
                    <a:shade val="90000"/>
                  </a:srgbClr>
                </a:solidFill>
              </a:rPr>
              <a:pPr/>
              <a:t>‹#›</a:t>
            </a:fld>
            <a:endParaRPr lang="en-GB">
              <a:solidFill>
                <a:srgbClr val="04617B">
                  <a:shade val="90000"/>
                </a:srgbClr>
              </a:solidFill>
            </a:endParaRPr>
          </a:p>
        </p:txBody>
      </p:sp>
    </p:spTree>
    <p:extLst>
      <p:ext uri="{BB962C8B-B14F-4D97-AF65-F5344CB8AC3E}">
        <p14:creationId xmlns:p14="http://schemas.microsoft.com/office/powerpoint/2010/main" val="42820836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F76AB74E-C26A-4ECB-8D72-8E3975C1274D}" type="datetimeFigureOut">
              <a:rPr lang="en-GB" smtClean="0"/>
              <a:t>21/04/2013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4946753-68EF-4886-BA8D-92C7E1DFC138}" type="slidenum">
              <a:rPr lang="en-GB" smtClean="0"/>
              <a:t>‹#›</a:t>
            </a:fld>
            <a:endParaRPr lang="en-GB"/>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F76AB74E-C26A-4ECB-8D72-8E3975C1274D}" type="datetimeFigureOut">
              <a:rPr lang="en-GB" smtClean="0"/>
              <a:t>21/04/2013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4946753-68EF-4886-BA8D-92C7E1DFC138}" type="slidenum">
              <a:rPr lang="en-GB" smtClean="0"/>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F76AB74E-C26A-4ECB-8D72-8E3975C1274D}" type="datetimeFigureOut">
              <a:rPr lang="en-GB" smtClean="0"/>
              <a:t>21/04/2013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4946753-68EF-4886-BA8D-92C7E1DFC138}" type="slidenum">
              <a:rPr lang="en-GB" smtClean="0"/>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F76AB74E-C26A-4ECB-8D72-8E3975C1274D}" type="datetimeFigureOut">
              <a:rPr lang="en-GB" smtClean="0"/>
              <a:t>21/04/2013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4946753-68EF-4886-BA8D-92C7E1DFC138}" type="slidenum">
              <a:rPr lang="en-GB" smtClean="0"/>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6AB74E-C26A-4ECB-8D72-8E3975C1274D}" type="datetimeFigureOut">
              <a:rPr lang="en-GB" smtClean="0"/>
              <a:t>21/04/2013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4946753-68EF-4886-BA8D-92C7E1DFC138}"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F76AB74E-C26A-4ECB-8D72-8E3975C1274D}" type="datetimeFigureOut">
              <a:rPr lang="en-GB" smtClean="0"/>
              <a:t>21/04/2013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4946753-68EF-4886-BA8D-92C7E1DFC138}" type="slidenum">
              <a:rPr lang="en-GB" smtClean="0"/>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F76AB74E-C26A-4ECB-8D72-8E3975C1274D}" type="datetimeFigureOut">
              <a:rPr lang="en-GB" smtClean="0"/>
              <a:t>21/04/2013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8077200" y="6356350"/>
            <a:ext cx="609600" cy="365125"/>
          </a:xfrm>
        </p:spPr>
        <p:txBody>
          <a:bodyPr/>
          <a:lstStyle/>
          <a:p>
            <a:fld id="{34946753-68EF-4886-BA8D-92C7E1DFC138}" type="slidenum">
              <a:rPr lang="en-GB" smtClean="0"/>
              <a:t>‹#›</a:t>
            </a:fld>
            <a:endParaRPr lang="en-GB"/>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F76AB74E-C26A-4ECB-8D72-8E3975C1274D}" type="datetimeFigureOut">
              <a:rPr lang="en-GB" smtClean="0"/>
              <a:t>21/04/2013</a:t>
            </a:fld>
            <a:endParaRPr lang="en-GB"/>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GB"/>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34946753-68EF-4886-BA8D-92C7E1DFC138}" type="slidenum">
              <a:rPr lang="en-GB" smtClean="0"/>
              <a:t>‹#›</a:t>
            </a:fld>
            <a:endParaRPr lang="en-GB"/>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F76AB74E-C26A-4ECB-8D72-8E3975C1274D}" type="datetimeFigureOut">
              <a:rPr lang="en-GB" smtClean="0">
                <a:solidFill>
                  <a:srgbClr val="04617B">
                    <a:shade val="90000"/>
                  </a:srgbClr>
                </a:solidFill>
              </a:rPr>
              <a:pPr/>
              <a:t>21/04/2013</a:t>
            </a:fld>
            <a:endParaRPr lang="en-GB">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GB">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34946753-68EF-4886-BA8D-92C7E1DFC138}" type="slidenum">
              <a:rPr lang="en-GB" smtClean="0">
                <a:solidFill>
                  <a:srgbClr val="04617B">
                    <a:shade val="90000"/>
                  </a:srgbClr>
                </a:solidFill>
              </a:rPr>
              <a:pPr/>
              <a:t>‹#›</a:t>
            </a:fld>
            <a:endParaRPr lang="en-GB">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grpSp>
    </p:spTree>
    <p:extLst>
      <p:ext uri="{BB962C8B-B14F-4D97-AF65-F5344CB8AC3E}">
        <p14:creationId xmlns:p14="http://schemas.microsoft.com/office/powerpoint/2010/main" val="413163586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hyperlink" Target="http://www.guardian.co.uk/news/datablog/2013/apr/12/data-protection-law-lagging-behind-technology" TargetMode="External"/><Relationship Id="rId2" Type="http://schemas.openxmlformats.org/officeDocument/2006/relationships/hyperlink" Target="http://www.legislation.gov.uk/ukpga/1998/29/schedule/1" TargetMode="External"/><Relationship Id="rId1" Type="http://schemas.openxmlformats.org/officeDocument/2006/relationships/slideLayout" Target="../slideLayouts/slideLayout1.xml"/><Relationship Id="rId6" Type="http://schemas.openxmlformats.org/officeDocument/2006/relationships/hyperlink" Target="http://www.idesigntimes.com/articles/4624/20130415/billy-joel-daughter-stalked-alexa-ray-alleged-stalker-found-paul-mccartney-private-security-detectiv.htm" TargetMode="External"/><Relationship Id="rId5" Type="http://schemas.openxmlformats.org/officeDocument/2006/relationships/hyperlink" Target="http://articles.baltimoresun.com/2013-04-19/news/bs-ed-facebook-20130419_1_facebook-privacy-privacy-policies-internet-privacy" TargetMode="External"/><Relationship Id="rId4" Type="http://schemas.openxmlformats.org/officeDocument/2006/relationships/hyperlink" Target="http://www.guardian.co.uk/money/2011/may/11/terms-conditions-small-print-big-problems"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techcrunch.com/2012/08/25/5-design-tricks-facebook-uses-to-affect-your-privacy-decisions/" TargetMode="External"/><Relationship Id="rId2" Type="http://schemas.openxmlformats.org/officeDocument/2006/relationships/hyperlink" Target="http://mashable.com/2012/09/04/most-facebook-apps-post-behind-your-back-exclusive/"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6.jpg"/><Relationship Id="rId5" Type="http://schemas.openxmlformats.org/officeDocument/2006/relationships/image" Target="../media/image5.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sz="5000" dirty="0" smtClean="0"/>
              <a:t>Personal Privacy and Security</a:t>
            </a:r>
            <a:endParaRPr lang="en-GB" sz="5000" dirty="0"/>
          </a:p>
        </p:txBody>
      </p:sp>
      <p:sp>
        <p:nvSpPr>
          <p:cNvPr id="3" name="Subtitle 2"/>
          <p:cNvSpPr>
            <a:spLocks noGrp="1"/>
          </p:cNvSpPr>
          <p:nvPr>
            <p:ph type="subTitle" idx="1"/>
          </p:nvPr>
        </p:nvSpPr>
        <p:spPr>
          <a:xfrm>
            <a:off x="533400" y="3228536"/>
            <a:ext cx="7854696" cy="560504"/>
          </a:xfrm>
        </p:spPr>
        <p:txBody>
          <a:bodyPr/>
          <a:lstStyle/>
          <a:p>
            <a:r>
              <a:rPr lang="en-GB" dirty="0" smtClean="0"/>
              <a:t>The Data Protection Act &amp; Facebook Privacy</a:t>
            </a:r>
            <a:endParaRPr lang="en-GB" dirty="0"/>
          </a:p>
        </p:txBody>
      </p:sp>
      <p:sp>
        <p:nvSpPr>
          <p:cNvPr id="4" name="Subtitle 2"/>
          <p:cNvSpPr txBox="1">
            <a:spLocks/>
          </p:cNvSpPr>
          <p:nvPr/>
        </p:nvSpPr>
        <p:spPr>
          <a:xfrm>
            <a:off x="650291" y="4869160"/>
            <a:ext cx="7854696" cy="962005"/>
          </a:xfrm>
          <a:prstGeom prst="rect">
            <a:avLst/>
          </a:prstGeom>
        </p:spPr>
        <p:txBody>
          <a:bodyPr vert="horz" lIns="0" rIns="18288">
            <a:normAutofit/>
          </a:bodyPr>
          <a:lstStyle>
            <a:lvl1pPr marL="0" marR="45720" indent="0" algn="r" rtl="0" eaLnBrk="1" latinLnBrk="0" hangingPunct="1">
              <a:spcBef>
                <a:spcPct val="20000"/>
              </a:spcBef>
              <a:buClr>
                <a:schemeClr val="accent3"/>
              </a:buClr>
              <a:buSzPct val="95000"/>
              <a:buFont typeface="Wingdings 2"/>
              <a:buNone/>
              <a:defRPr kumimoji="0" sz="2600" kern="1200">
                <a:solidFill>
                  <a:schemeClr val="tx1"/>
                </a:solidFill>
                <a:latin typeface="+mn-lt"/>
                <a:ea typeface="+mn-ea"/>
                <a:cs typeface="+mn-cs"/>
              </a:defRPr>
            </a:lvl1pPr>
            <a:lvl2pPr marL="457200" indent="0" algn="ctr" rtl="0" eaLnBrk="1" latinLnBrk="0" hangingPunct="1">
              <a:spcBef>
                <a:spcPct val="20000"/>
              </a:spcBef>
              <a:buClr>
                <a:schemeClr val="accent1"/>
              </a:buClr>
              <a:buSzPct val="85000"/>
              <a:buFont typeface="Wingdings 2"/>
              <a:buNone/>
              <a:defRPr kumimoji="0" sz="2400" kern="1200">
                <a:solidFill>
                  <a:schemeClr val="tx1"/>
                </a:solidFill>
                <a:latin typeface="+mn-lt"/>
                <a:ea typeface="+mn-ea"/>
                <a:cs typeface="+mn-cs"/>
              </a:defRPr>
            </a:lvl2pPr>
            <a:lvl3pPr marL="914400" indent="0" algn="ctr" rtl="0" eaLnBrk="1" latinLnBrk="0" hangingPunct="1">
              <a:spcBef>
                <a:spcPct val="20000"/>
              </a:spcBef>
              <a:buClr>
                <a:schemeClr val="accent2"/>
              </a:buClr>
              <a:buSzPct val="70000"/>
              <a:buFont typeface="Wingdings 2"/>
              <a:buNone/>
              <a:defRPr kumimoji="0" sz="2100" kern="1200">
                <a:solidFill>
                  <a:schemeClr val="tx1"/>
                </a:solidFill>
                <a:latin typeface="+mn-lt"/>
                <a:ea typeface="+mn-ea"/>
                <a:cs typeface="+mn-cs"/>
              </a:defRPr>
            </a:lvl3pPr>
            <a:lvl4pPr marL="1371600" indent="0" algn="ctr" rtl="0" eaLnBrk="1" latinLnBrk="0" hangingPunct="1">
              <a:spcBef>
                <a:spcPct val="20000"/>
              </a:spcBef>
              <a:buClr>
                <a:schemeClr val="accent3"/>
              </a:buClr>
              <a:buSzPct val="65000"/>
              <a:buFont typeface="Wingdings 2"/>
              <a:buNone/>
              <a:defRPr kumimoji="0" sz="2000" kern="1200">
                <a:solidFill>
                  <a:schemeClr val="tx1"/>
                </a:solidFill>
                <a:latin typeface="+mn-lt"/>
                <a:ea typeface="+mn-ea"/>
                <a:cs typeface="+mn-cs"/>
              </a:defRPr>
            </a:lvl4pPr>
            <a:lvl5pPr marL="1828800" indent="0" algn="ctr" rtl="0" eaLnBrk="1" latinLnBrk="0" hangingPunct="1">
              <a:spcBef>
                <a:spcPct val="20000"/>
              </a:spcBef>
              <a:buClr>
                <a:schemeClr val="accent4"/>
              </a:buClr>
              <a:buSzPct val="65000"/>
              <a:buFont typeface="Wingdings 2"/>
              <a:buNone/>
              <a:defRPr kumimoji="0" sz="2000" kern="1200">
                <a:solidFill>
                  <a:schemeClr val="tx1"/>
                </a:solidFill>
                <a:latin typeface="+mn-lt"/>
                <a:ea typeface="+mn-ea"/>
                <a:cs typeface="+mn-cs"/>
              </a:defRPr>
            </a:lvl5pPr>
            <a:lvl6pPr marL="2286000" indent="0" algn="ctr" rtl="0" eaLnBrk="1" latinLnBrk="0" hangingPunct="1">
              <a:spcBef>
                <a:spcPct val="20000"/>
              </a:spcBef>
              <a:buClr>
                <a:schemeClr val="accent5"/>
              </a:buClr>
              <a:buSzPct val="80000"/>
              <a:buFont typeface="Wingdings 2"/>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accent6"/>
              </a:buClr>
              <a:buSzPct val="80000"/>
              <a:buFont typeface="Wingdings 2"/>
              <a:buNone/>
              <a:defRPr kumimoji="0" sz="1600" kern="1200" baseline="0">
                <a:solidFill>
                  <a:schemeClr val="tx1"/>
                </a:solidFill>
                <a:latin typeface="+mn-lt"/>
                <a:ea typeface="+mn-ea"/>
                <a:cs typeface="+mn-cs"/>
              </a:defRPr>
            </a:lvl7pPr>
            <a:lvl8pPr marL="3200400" indent="0" algn="ctr" rtl="0" eaLnBrk="1" latinLnBrk="0" hangingPunct="1">
              <a:spcBef>
                <a:spcPct val="20000"/>
              </a:spcBef>
              <a:buClr>
                <a:schemeClr val="tx2"/>
              </a:buClr>
              <a:buNone/>
              <a:defRPr kumimoji="0" sz="1600" kern="1200">
                <a:solidFill>
                  <a:schemeClr val="tx1"/>
                </a:solidFill>
                <a:latin typeface="+mn-lt"/>
                <a:ea typeface="+mn-ea"/>
                <a:cs typeface="+mn-cs"/>
              </a:defRPr>
            </a:lvl8pPr>
            <a:lvl9pPr marL="3657600" indent="0" algn="ctr"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r>
              <a:rPr lang="en-GB" dirty="0" smtClean="0">
                <a:solidFill>
                  <a:schemeClr val="bg2">
                    <a:lumMod val="40000"/>
                    <a:lumOff val="60000"/>
                  </a:schemeClr>
                </a:solidFill>
              </a:rPr>
              <a:t>Group C</a:t>
            </a:r>
          </a:p>
        </p:txBody>
      </p:sp>
      <p:sp>
        <p:nvSpPr>
          <p:cNvPr id="5" name="Subtitle 2"/>
          <p:cNvSpPr txBox="1">
            <a:spLocks/>
          </p:cNvSpPr>
          <p:nvPr/>
        </p:nvSpPr>
        <p:spPr>
          <a:xfrm>
            <a:off x="539552" y="4869160"/>
            <a:ext cx="3049229" cy="962005"/>
          </a:xfrm>
          <a:prstGeom prst="rect">
            <a:avLst/>
          </a:prstGeom>
        </p:spPr>
        <p:txBody>
          <a:bodyPr vert="horz" lIns="0" rIns="18288">
            <a:normAutofit/>
          </a:bodyPr>
          <a:lstStyle>
            <a:lvl1pPr marL="0" marR="45720" indent="0" algn="r" rtl="0" eaLnBrk="1" latinLnBrk="0" hangingPunct="1">
              <a:spcBef>
                <a:spcPct val="20000"/>
              </a:spcBef>
              <a:buClr>
                <a:schemeClr val="accent3"/>
              </a:buClr>
              <a:buSzPct val="95000"/>
              <a:buFont typeface="Wingdings 2"/>
              <a:buNone/>
              <a:defRPr kumimoji="0" sz="2600" kern="1200">
                <a:solidFill>
                  <a:schemeClr val="tx1"/>
                </a:solidFill>
                <a:latin typeface="+mn-lt"/>
                <a:ea typeface="+mn-ea"/>
                <a:cs typeface="+mn-cs"/>
              </a:defRPr>
            </a:lvl1pPr>
            <a:lvl2pPr marL="457200" indent="0" algn="ctr" rtl="0" eaLnBrk="1" latinLnBrk="0" hangingPunct="1">
              <a:spcBef>
                <a:spcPct val="20000"/>
              </a:spcBef>
              <a:buClr>
                <a:schemeClr val="accent1"/>
              </a:buClr>
              <a:buSzPct val="85000"/>
              <a:buFont typeface="Wingdings 2"/>
              <a:buNone/>
              <a:defRPr kumimoji="0" sz="2400" kern="1200">
                <a:solidFill>
                  <a:schemeClr val="tx1"/>
                </a:solidFill>
                <a:latin typeface="+mn-lt"/>
                <a:ea typeface="+mn-ea"/>
                <a:cs typeface="+mn-cs"/>
              </a:defRPr>
            </a:lvl2pPr>
            <a:lvl3pPr marL="914400" indent="0" algn="ctr" rtl="0" eaLnBrk="1" latinLnBrk="0" hangingPunct="1">
              <a:spcBef>
                <a:spcPct val="20000"/>
              </a:spcBef>
              <a:buClr>
                <a:schemeClr val="accent2"/>
              </a:buClr>
              <a:buSzPct val="70000"/>
              <a:buFont typeface="Wingdings 2"/>
              <a:buNone/>
              <a:defRPr kumimoji="0" sz="2100" kern="1200">
                <a:solidFill>
                  <a:schemeClr val="tx1"/>
                </a:solidFill>
                <a:latin typeface="+mn-lt"/>
                <a:ea typeface="+mn-ea"/>
                <a:cs typeface="+mn-cs"/>
              </a:defRPr>
            </a:lvl3pPr>
            <a:lvl4pPr marL="1371600" indent="0" algn="ctr" rtl="0" eaLnBrk="1" latinLnBrk="0" hangingPunct="1">
              <a:spcBef>
                <a:spcPct val="20000"/>
              </a:spcBef>
              <a:buClr>
                <a:schemeClr val="accent3"/>
              </a:buClr>
              <a:buSzPct val="65000"/>
              <a:buFont typeface="Wingdings 2"/>
              <a:buNone/>
              <a:defRPr kumimoji="0" sz="2000" kern="1200">
                <a:solidFill>
                  <a:schemeClr val="tx1"/>
                </a:solidFill>
                <a:latin typeface="+mn-lt"/>
                <a:ea typeface="+mn-ea"/>
                <a:cs typeface="+mn-cs"/>
              </a:defRPr>
            </a:lvl4pPr>
            <a:lvl5pPr marL="1828800" indent="0" algn="ctr" rtl="0" eaLnBrk="1" latinLnBrk="0" hangingPunct="1">
              <a:spcBef>
                <a:spcPct val="20000"/>
              </a:spcBef>
              <a:buClr>
                <a:schemeClr val="accent4"/>
              </a:buClr>
              <a:buSzPct val="65000"/>
              <a:buFont typeface="Wingdings 2"/>
              <a:buNone/>
              <a:defRPr kumimoji="0" sz="2000" kern="1200">
                <a:solidFill>
                  <a:schemeClr val="tx1"/>
                </a:solidFill>
                <a:latin typeface="+mn-lt"/>
                <a:ea typeface="+mn-ea"/>
                <a:cs typeface="+mn-cs"/>
              </a:defRPr>
            </a:lvl5pPr>
            <a:lvl6pPr marL="2286000" indent="0" algn="ctr" rtl="0" eaLnBrk="1" latinLnBrk="0" hangingPunct="1">
              <a:spcBef>
                <a:spcPct val="20000"/>
              </a:spcBef>
              <a:buClr>
                <a:schemeClr val="accent5"/>
              </a:buClr>
              <a:buSzPct val="80000"/>
              <a:buFont typeface="Wingdings 2"/>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accent6"/>
              </a:buClr>
              <a:buSzPct val="80000"/>
              <a:buFont typeface="Wingdings 2"/>
              <a:buNone/>
              <a:defRPr kumimoji="0" sz="1600" kern="1200" baseline="0">
                <a:solidFill>
                  <a:schemeClr val="tx1"/>
                </a:solidFill>
                <a:latin typeface="+mn-lt"/>
                <a:ea typeface="+mn-ea"/>
                <a:cs typeface="+mn-cs"/>
              </a:defRPr>
            </a:lvl7pPr>
            <a:lvl8pPr marL="3200400" indent="0" algn="ctr" rtl="0" eaLnBrk="1" latinLnBrk="0" hangingPunct="1">
              <a:spcBef>
                <a:spcPct val="20000"/>
              </a:spcBef>
              <a:buClr>
                <a:schemeClr val="tx2"/>
              </a:buClr>
              <a:buNone/>
              <a:defRPr kumimoji="0" sz="1600" kern="1200">
                <a:solidFill>
                  <a:schemeClr val="tx1"/>
                </a:solidFill>
                <a:latin typeface="+mn-lt"/>
                <a:ea typeface="+mn-ea"/>
                <a:cs typeface="+mn-cs"/>
              </a:defRPr>
            </a:lvl8pPr>
            <a:lvl9pPr marL="3657600" indent="0" algn="ctr"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r>
              <a:rPr lang="en-GB" dirty="0" smtClean="0">
                <a:solidFill>
                  <a:schemeClr val="bg2">
                    <a:lumMod val="40000"/>
                    <a:lumOff val="60000"/>
                  </a:schemeClr>
                </a:solidFill>
              </a:rPr>
              <a:t>Tutor: </a:t>
            </a:r>
            <a:r>
              <a:rPr lang="en-GB" dirty="0" smtClean="0"/>
              <a:t>Corina Cirstea</a:t>
            </a:r>
          </a:p>
        </p:txBody>
      </p:sp>
    </p:spTree>
    <p:extLst>
      <p:ext uri="{BB962C8B-B14F-4D97-AF65-F5344CB8AC3E}">
        <p14:creationId xmlns:p14="http://schemas.microsoft.com/office/powerpoint/2010/main" val="58137497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ctrTitle"/>
          </p:nvPr>
        </p:nvSpPr>
        <p:spPr>
          <a:xfrm>
            <a:off x="467544" y="692696"/>
            <a:ext cx="7851648" cy="707504"/>
          </a:xfrm>
        </p:spPr>
        <p:txBody>
          <a:bodyPr>
            <a:normAutofit fontScale="90000"/>
          </a:bodyPr>
          <a:lstStyle/>
          <a:p>
            <a:pPr algn="l"/>
            <a:r>
              <a:rPr lang="en-GB" sz="5000" dirty="0" smtClean="0"/>
              <a:t>Facebook Apps Privacy</a:t>
            </a:r>
            <a:endParaRPr lang="en-GB" sz="5000" dirty="0"/>
          </a:p>
        </p:txBody>
      </p:sp>
      <p:sp>
        <p:nvSpPr>
          <p:cNvPr id="4" name="TextBox 3"/>
          <p:cNvSpPr txBox="1"/>
          <p:nvPr/>
        </p:nvSpPr>
        <p:spPr>
          <a:xfrm>
            <a:off x="473838" y="1592357"/>
            <a:ext cx="7632848" cy="1446550"/>
          </a:xfrm>
          <a:prstGeom prst="rect">
            <a:avLst/>
          </a:prstGeom>
          <a:noFill/>
        </p:spPr>
        <p:txBody>
          <a:bodyPr wrap="square" rtlCol="0">
            <a:spAutoFit/>
          </a:bodyPr>
          <a:lstStyle/>
          <a:p>
            <a:pPr marL="457200" indent="-457200">
              <a:buClr>
                <a:schemeClr val="accent3"/>
              </a:buClr>
              <a:buSzPct val="95000"/>
              <a:buFont typeface="Wingdings" pitchFamily="2" charset="2"/>
              <a:buChar char="§"/>
            </a:pPr>
            <a:r>
              <a:rPr lang="en-US" sz="2200" dirty="0" smtClean="0">
                <a:solidFill>
                  <a:prstClr val="white"/>
                </a:solidFill>
              </a:rPr>
              <a:t>People very rarely carefully read the app privacy info</a:t>
            </a:r>
          </a:p>
          <a:p>
            <a:pPr marL="457200" indent="-457200">
              <a:buClr>
                <a:schemeClr val="accent3"/>
              </a:buClr>
              <a:buSzPct val="95000"/>
              <a:buFont typeface="Wingdings" pitchFamily="2" charset="2"/>
              <a:buChar char="§"/>
            </a:pPr>
            <a:r>
              <a:rPr lang="en-US" sz="2200" dirty="0" smtClean="0">
                <a:solidFill>
                  <a:prstClr val="white"/>
                </a:solidFill>
              </a:rPr>
              <a:t>Recent changes to Facebook design make it even easier to skip the privacy info </a:t>
            </a:r>
            <a:r>
              <a:rPr lang="en-US" sz="2200" baseline="30000" dirty="0" smtClean="0">
                <a:solidFill>
                  <a:srgbClr val="FFC000"/>
                </a:solidFill>
              </a:rPr>
              <a:t>7</a:t>
            </a:r>
            <a:endParaRPr lang="en-US" sz="2200" dirty="0">
              <a:solidFill>
                <a:prstClr val="white"/>
              </a:solidFill>
            </a:endParaRPr>
          </a:p>
          <a:p>
            <a:pPr marL="457200" indent="-457200">
              <a:buClr>
                <a:schemeClr val="accent3"/>
              </a:buClr>
              <a:buSzPct val="95000"/>
              <a:buFont typeface="Wingdings" pitchFamily="2" charset="2"/>
              <a:buChar char="§"/>
            </a:pPr>
            <a:endParaRPr lang="en-GB" sz="2200" dirty="0" smtClean="0">
              <a:solidFill>
                <a:prstClr val="white"/>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568" y="2780928"/>
            <a:ext cx="4271184" cy="3990887"/>
          </a:xfrm>
          <a:prstGeom prst="rect">
            <a:avLst/>
          </a:prstGeom>
          <a:ln>
            <a:solidFill>
              <a:schemeClr val="bg1"/>
            </a:solidFill>
          </a:ln>
        </p:spPr>
      </p:pic>
      <p:sp>
        <p:nvSpPr>
          <p:cNvPr id="8" name="TextBox 7"/>
          <p:cNvSpPr txBox="1"/>
          <p:nvPr/>
        </p:nvSpPr>
        <p:spPr>
          <a:xfrm>
            <a:off x="5148064" y="3356992"/>
            <a:ext cx="3816424" cy="1107996"/>
          </a:xfrm>
          <a:prstGeom prst="rect">
            <a:avLst/>
          </a:prstGeom>
          <a:noFill/>
        </p:spPr>
        <p:txBody>
          <a:bodyPr wrap="square" rtlCol="0">
            <a:spAutoFit/>
          </a:bodyPr>
          <a:lstStyle/>
          <a:p>
            <a:pPr marL="457200" indent="-457200">
              <a:buClr>
                <a:schemeClr val="accent3"/>
              </a:buClr>
              <a:buSzPct val="95000"/>
              <a:buFont typeface="Wingdings" pitchFamily="2" charset="2"/>
              <a:buChar char="§"/>
            </a:pPr>
            <a:r>
              <a:rPr lang="en-US" sz="2200" dirty="0" smtClean="0">
                <a:solidFill>
                  <a:prstClr val="white"/>
                </a:solidFill>
              </a:rPr>
              <a:t>Old design clearly stated that your are allowing the app to access your info </a:t>
            </a:r>
            <a:r>
              <a:rPr lang="en-US" sz="2200" baseline="30000" dirty="0" smtClean="0">
                <a:solidFill>
                  <a:srgbClr val="FFC000"/>
                </a:solidFill>
              </a:rPr>
              <a:t>7</a:t>
            </a:r>
            <a:endParaRPr lang="en-GB" sz="2200" dirty="0" smtClean="0">
              <a:solidFill>
                <a:prstClr val="white"/>
              </a:solidFill>
            </a:endParaRPr>
          </a:p>
        </p:txBody>
      </p:sp>
      <p:sp>
        <p:nvSpPr>
          <p:cNvPr id="9" name="TextBox 8"/>
          <p:cNvSpPr txBox="1"/>
          <p:nvPr/>
        </p:nvSpPr>
        <p:spPr>
          <a:xfrm>
            <a:off x="5163989" y="5517232"/>
            <a:ext cx="3816424" cy="769441"/>
          </a:xfrm>
          <a:prstGeom prst="rect">
            <a:avLst/>
          </a:prstGeom>
          <a:noFill/>
        </p:spPr>
        <p:txBody>
          <a:bodyPr wrap="square" rtlCol="0">
            <a:spAutoFit/>
          </a:bodyPr>
          <a:lstStyle/>
          <a:p>
            <a:pPr marL="457200" indent="-457200">
              <a:buClr>
                <a:schemeClr val="accent3"/>
              </a:buClr>
              <a:buSzPct val="95000"/>
              <a:buFont typeface="Wingdings" pitchFamily="2" charset="2"/>
              <a:buChar char="§"/>
            </a:pPr>
            <a:r>
              <a:rPr lang="en-US" sz="2200" dirty="0" smtClean="0">
                <a:solidFill>
                  <a:prstClr val="white"/>
                </a:solidFill>
              </a:rPr>
              <a:t>New design only has a “Play Game” button </a:t>
            </a:r>
            <a:r>
              <a:rPr lang="en-US" sz="2200" baseline="30000" dirty="0" smtClean="0">
                <a:solidFill>
                  <a:srgbClr val="FFC000"/>
                </a:solidFill>
              </a:rPr>
              <a:t>7</a:t>
            </a:r>
            <a:endParaRPr lang="en-GB" sz="2200" dirty="0" smtClean="0">
              <a:solidFill>
                <a:prstClr val="white"/>
              </a:solidFill>
            </a:endParaRPr>
          </a:p>
        </p:txBody>
      </p:sp>
    </p:spTree>
    <p:extLst>
      <p:ext uri="{BB962C8B-B14F-4D97-AF65-F5344CB8AC3E}">
        <p14:creationId xmlns:p14="http://schemas.microsoft.com/office/powerpoint/2010/main" val="397203464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ctrTitle"/>
          </p:nvPr>
        </p:nvSpPr>
        <p:spPr>
          <a:xfrm>
            <a:off x="467544" y="692696"/>
            <a:ext cx="7851648" cy="707504"/>
          </a:xfrm>
        </p:spPr>
        <p:txBody>
          <a:bodyPr>
            <a:normAutofit fontScale="90000"/>
          </a:bodyPr>
          <a:lstStyle/>
          <a:p>
            <a:pPr algn="l"/>
            <a:r>
              <a:rPr lang="en-GB" sz="5000" dirty="0" smtClean="0"/>
              <a:t>Facebook Apps Privacy</a:t>
            </a:r>
            <a:endParaRPr lang="en-GB" sz="50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7272" y="1844824"/>
            <a:ext cx="4597888" cy="4806231"/>
          </a:xfrm>
          <a:prstGeom prst="rect">
            <a:avLst/>
          </a:prstGeom>
          <a:ln>
            <a:solidFill>
              <a:schemeClr val="bg1"/>
            </a:solidFill>
          </a:ln>
        </p:spPr>
      </p:pic>
      <p:sp>
        <p:nvSpPr>
          <p:cNvPr id="8" name="TextBox 7"/>
          <p:cNvSpPr txBox="1"/>
          <p:nvPr/>
        </p:nvSpPr>
        <p:spPr>
          <a:xfrm>
            <a:off x="5292080" y="2348880"/>
            <a:ext cx="3816424" cy="1446550"/>
          </a:xfrm>
          <a:prstGeom prst="rect">
            <a:avLst/>
          </a:prstGeom>
          <a:noFill/>
        </p:spPr>
        <p:txBody>
          <a:bodyPr wrap="square" rtlCol="0">
            <a:spAutoFit/>
          </a:bodyPr>
          <a:lstStyle/>
          <a:p>
            <a:pPr marL="457200" indent="-457200">
              <a:buClr>
                <a:schemeClr val="accent3"/>
              </a:buClr>
              <a:buSzPct val="95000"/>
              <a:buFont typeface="Wingdings" pitchFamily="2" charset="2"/>
              <a:buChar char="§"/>
            </a:pPr>
            <a:r>
              <a:rPr lang="en-US" sz="2200" dirty="0" smtClean="0">
                <a:solidFill>
                  <a:prstClr val="white"/>
                </a:solidFill>
              </a:rPr>
              <a:t>Old design explained every piece of personal data the app will access in detail </a:t>
            </a:r>
            <a:r>
              <a:rPr lang="en-US" sz="2200" baseline="30000" dirty="0" smtClean="0">
                <a:solidFill>
                  <a:srgbClr val="FFC000"/>
                </a:solidFill>
              </a:rPr>
              <a:t>7</a:t>
            </a:r>
            <a:endParaRPr lang="en-GB" sz="2200" dirty="0" smtClean="0">
              <a:solidFill>
                <a:prstClr val="white"/>
              </a:solidFill>
            </a:endParaRPr>
          </a:p>
        </p:txBody>
      </p:sp>
      <p:sp>
        <p:nvSpPr>
          <p:cNvPr id="9" name="TextBox 8"/>
          <p:cNvSpPr txBox="1"/>
          <p:nvPr/>
        </p:nvSpPr>
        <p:spPr>
          <a:xfrm>
            <a:off x="5291497" y="4869160"/>
            <a:ext cx="3816424" cy="1446550"/>
          </a:xfrm>
          <a:prstGeom prst="rect">
            <a:avLst/>
          </a:prstGeom>
          <a:noFill/>
        </p:spPr>
        <p:txBody>
          <a:bodyPr wrap="square" rtlCol="0">
            <a:spAutoFit/>
          </a:bodyPr>
          <a:lstStyle/>
          <a:p>
            <a:pPr marL="457200" indent="-457200">
              <a:buClr>
                <a:schemeClr val="accent3"/>
              </a:buClr>
              <a:buSzPct val="95000"/>
              <a:buFont typeface="Wingdings" pitchFamily="2" charset="2"/>
              <a:buChar char="§"/>
            </a:pPr>
            <a:r>
              <a:rPr lang="en-US" sz="2200" dirty="0" smtClean="0">
                <a:solidFill>
                  <a:prstClr val="white"/>
                </a:solidFill>
              </a:rPr>
              <a:t>New design hides all that info, you need to hover over the little “?” symbol to see details </a:t>
            </a:r>
            <a:r>
              <a:rPr lang="en-US" sz="2200" baseline="30000" dirty="0" smtClean="0">
                <a:solidFill>
                  <a:srgbClr val="FFC000"/>
                </a:solidFill>
              </a:rPr>
              <a:t>7</a:t>
            </a:r>
            <a:endParaRPr lang="en-GB" sz="2200" dirty="0" smtClean="0">
              <a:solidFill>
                <a:prstClr val="white"/>
              </a:solidFill>
            </a:endParaRPr>
          </a:p>
        </p:txBody>
      </p:sp>
    </p:spTree>
    <p:extLst>
      <p:ext uri="{BB962C8B-B14F-4D97-AF65-F5344CB8AC3E}">
        <p14:creationId xmlns:p14="http://schemas.microsoft.com/office/powerpoint/2010/main" val="23263865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ctrTitle"/>
          </p:nvPr>
        </p:nvSpPr>
        <p:spPr>
          <a:xfrm>
            <a:off x="467544" y="692696"/>
            <a:ext cx="7851648" cy="707504"/>
          </a:xfrm>
        </p:spPr>
        <p:txBody>
          <a:bodyPr>
            <a:normAutofit fontScale="90000"/>
          </a:bodyPr>
          <a:lstStyle/>
          <a:p>
            <a:pPr algn="l"/>
            <a:r>
              <a:rPr lang="en-GB" sz="5000" dirty="0" smtClean="0"/>
              <a:t>Final thoughts…</a:t>
            </a:r>
            <a:endParaRPr lang="en-GB" sz="5000" dirty="0"/>
          </a:p>
        </p:txBody>
      </p:sp>
      <p:sp>
        <p:nvSpPr>
          <p:cNvPr id="4" name="TextBox 3"/>
          <p:cNvSpPr txBox="1"/>
          <p:nvPr/>
        </p:nvSpPr>
        <p:spPr>
          <a:xfrm>
            <a:off x="473838" y="1844824"/>
            <a:ext cx="7632848" cy="1785104"/>
          </a:xfrm>
          <a:prstGeom prst="rect">
            <a:avLst/>
          </a:prstGeom>
          <a:noFill/>
        </p:spPr>
        <p:txBody>
          <a:bodyPr wrap="square" rtlCol="0">
            <a:spAutoFit/>
          </a:bodyPr>
          <a:lstStyle/>
          <a:p>
            <a:pPr marL="457200" indent="-457200">
              <a:buClr>
                <a:schemeClr val="accent3"/>
              </a:buClr>
              <a:buSzPct val="95000"/>
              <a:buFont typeface="Wingdings" pitchFamily="2" charset="2"/>
              <a:buChar char="§"/>
            </a:pPr>
            <a:r>
              <a:rPr lang="en-GB" sz="2200" dirty="0" smtClean="0">
                <a:solidFill>
                  <a:prstClr val="white"/>
                </a:solidFill>
              </a:rPr>
              <a:t>We now know the whats and the whos, let’s focus on the why?</a:t>
            </a:r>
          </a:p>
          <a:p>
            <a:pPr marL="457200" indent="-457200">
              <a:buClr>
                <a:schemeClr val="accent3"/>
              </a:buClr>
              <a:buSzPct val="95000"/>
              <a:buFont typeface="Wingdings" pitchFamily="2" charset="2"/>
              <a:buChar char="§"/>
            </a:pPr>
            <a:r>
              <a:rPr lang="en-GB" sz="2200" dirty="0" smtClean="0">
                <a:solidFill>
                  <a:prstClr val="white"/>
                </a:solidFill>
              </a:rPr>
              <a:t>Is it good or bad?</a:t>
            </a:r>
          </a:p>
          <a:p>
            <a:pPr marL="457200" indent="-457200">
              <a:buClr>
                <a:schemeClr val="accent3"/>
              </a:buClr>
              <a:buSzPct val="95000"/>
              <a:buFont typeface="Wingdings" pitchFamily="2" charset="2"/>
              <a:buChar char="§"/>
            </a:pPr>
            <a:r>
              <a:rPr lang="en-GB" sz="2200" dirty="0" smtClean="0">
                <a:solidFill>
                  <a:prstClr val="white"/>
                </a:solidFill>
              </a:rPr>
              <a:t>We know that most large companies could use our data to find out everything about us. But why would they?</a:t>
            </a:r>
          </a:p>
        </p:txBody>
      </p:sp>
      <p:pic>
        <p:nvPicPr>
          <p:cNvPr id="1026" name="Picture 2" descr="http://www.ratestogo.com/blog/wp-content/uploads/2009/01/thinke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90716" y="4077072"/>
            <a:ext cx="3599092" cy="2382599"/>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062029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ctrTitle"/>
          </p:nvPr>
        </p:nvSpPr>
        <p:spPr>
          <a:xfrm>
            <a:off x="467544" y="692696"/>
            <a:ext cx="7851648" cy="707504"/>
          </a:xfrm>
        </p:spPr>
        <p:txBody>
          <a:bodyPr>
            <a:normAutofit fontScale="90000"/>
          </a:bodyPr>
          <a:lstStyle/>
          <a:p>
            <a:pPr algn="l"/>
            <a:r>
              <a:rPr lang="en-GB" sz="5000" dirty="0" smtClean="0"/>
              <a:t>Final thoughts…</a:t>
            </a:r>
            <a:endParaRPr lang="en-GB" sz="5000" dirty="0"/>
          </a:p>
        </p:txBody>
      </p:sp>
      <p:sp>
        <p:nvSpPr>
          <p:cNvPr id="4" name="TextBox 3"/>
          <p:cNvSpPr txBox="1"/>
          <p:nvPr/>
        </p:nvSpPr>
        <p:spPr>
          <a:xfrm>
            <a:off x="473838" y="1844824"/>
            <a:ext cx="7632848" cy="2462213"/>
          </a:xfrm>
          <a:prstGeom prst="rect">
            <a:avLst/>
          </a:prstGeom>
          <a:noFill/>
        </p:spPr>
        <p:txBody>
          <a:bodyPr wrap="square" rtlCol="0">
            <a:spAutoFit/>
          </a:bodyPr>
          <a:lstStyle/>
          <a:p>
            <a:pPr marL="457200" indent="-457200">
              <a:buClr>
                <a:schemeClr val="accent3"/>
              </a:buClr>
              <a:buSzPct val="95000"/>
              <a:buFont typeface="Wingdings" pitchFamily="2" charset="2"/>
              <a:buChar char="§"/>
            </a:pPr>
            <a:r>
              <a:rPr lang="en-GB" sz="2200" dirty="0">
                <a:solidFill>
                  <a:prstClr val="white"/>
                </a:solidFill>
              </a:rPr>
              <a:t>The real danger seems to be Facebook stalking and phishing, rather than sharing statistical information with marketing companies</a:t>
            </a:r>
          </a:p>
          <a:p>
            <a:pPr marL="457200" indent="-457200">
              <a:buClr>
                <a:schemeClr val="accent3"/>
              </a:buClr>
              <a:buSzPct val="95000"/>
              <a:buFont typeface="Wingdings" pitchFamily="2" charset="2"/>
              <a:buChar char="§"/>
            </a:pPr>
            <a:r>
              <a:rPr lang="en-GB" sz="2200" dirty="0">
                <a:solidFill>
                  <a:prstClr val="white"/>
                </a:solidFill>
              </a:rPr>
              <a:t>That is something we can easily </a:t>
            </a:r>
            <a:r>
              <a:rPr lang="en-GB" sz="2200" dirty="0" smtClean="0">
                <a:solidFill>
                  <a:prstClr val="white"/>
                </a:solidFill>
              </a:rPr>
              <a:t>control</a:t>
            </a:r>
            <a:endParaRPr lang="en-GB" sz="2200" dirty="0">
              <a:solidFill>
                <a:prstClr val="white"/>
              </a:solidFill>
            </a:endParaRPr>
          </a:p>
          <a:p>
            <a:pPr marL="457200" indent="-457200">
              <a:buClr>
                <a:schemeClr val="accent3"/>
              </a:buClr>
              <a:buSzPct val="95000"/>
              <a:buFont typeface="Wingdings" pitchFamily="2" charset="2"/>
              <a:buChar char="§"/>
            </a:pPr>
            <a:r>
              <a:rPr lang="en-GB" sz="2200" dirty="0">
                <a:solidFill>
                  <a:prstClr val="white"/>
                </a:solidFill>
              </a:rPr>
              <a:t>With a little bit of caution, social networks can become a tool, for both the user, the network itself and third parties, such as marketing companies, rather than a </a:t>
            </a:r>
            <a:r>
              <a:rPr lang="en-GB" sz="2200" dirty="0" smtClean="0">
                <a:solidFill>
                  <a:prstClr val="white"/>
                </a:solidFill>
              </a:rPr>
              <a:t>threat</a:t>
            </a:r>
            <a:endParaRPr lang="en-GB" sz="2200" dirty="0">
              <a:solidFill>
                <a:prstClr val="white"/>
              </a:solidFill>
            </a:endParaRPr>
          </a:p>
        </p:txBody>
      </p:sp>
      <p:sp>
        <p:nvSpPr>
          <p:cNvPr id="2" name="AutoShape 2" descr="data:image/jpeg;base64,/9j/4AAQSkZJRgABAQAAAQABAAD/2wCEAAkGBhAQEBANDxAPDg4QDRAPDw0PEBAODw0PFBAVFBQQEhIXJyoeFxojGRISHy8gLycpLCwsFh8xNTAqNiYrLSkBCQoKDgwOGg8PGiofHSUpLCkpLC8sLCwpLCwsLCwsKSwsKiksLCksKSksKSwpLCosLCwpKSkpLCwsLCkpMCksMP/AABEIAMkA+wMBIgACEQEDEQH/xAAcAAEAAQUBAQAAAAAAAAAAAAAABAIDBQYHAQj/xABAEAACAgEBAwgHBQYFBQAAAAAAAQIDBBEFITEGBxITQVFhkSJCcYGSodEUMlNisRUjUnKCwRYkM6LCQ2Nz0vH/xAAaAQEAAwEBAQAAAAAAAAAAAAAAAgMEAQUG/8QAJREBAQABAwMEAwEBAAAAAAAAAAECAxEhBBIxEzJBURRhcSIz/9oADAMBAAIRAxEAPwDuIAAAAAAAAAAAAAAAAAAAosujFaykorvk1FebIf7fxNdPtWNr3dfVr+p3YTwW6ciE1rCUZrvjJSXmi4cAAADyUU1o+HkegC39nX5vil9R9nj48dfvS4lwAWvs8fzfHP6lUqk9Fv3cNG1+hWALaoj4/FI8+zx8fil9S6AKerWmm/4nr5lLx1+b45fUuAC2qF+b4pfUrjHTd+rbPQAAAAAAAAAAAAAAADF8peUFWBjWZd33YLSME9JW2PdGuPi35LV9h2TfiCnlHyoxtn1ddkz6KeqhXH0rbpL1YR7fbwXa0cf5Qc7mdktxx2sKnglXpO+S/NY/u/0pe1mo7e5QX52RPKyJdKct0YrXoVQ13VwXYl8+L3shwZ6GloYznLms+ed+Eu+2VsundOd0nxlbOVsvOWp5HHj/AAx8keVkiETbJGe1TTUovpQ1rkuEq265L2OO82bY3ODtLFa0veTWuNOVrbqvC37682vAwMYFSgMtPHLzHJnZ4dt5Jc4eNnvqd+Nl6avGsafT04uqfCa8n4G1HzQ6+DTcZRalCcW4zhJb1KLW9NHYObflu8yEsTJa+20xT6XBZNXBWpfxJ6KS8U+3Reb1HTen/rHw1aer3cXy3cAGNeAAAAAAAAAAAAAAAAAAAAAAAAAAAcO56uULty4YMX+6xYqU12Svsjrq/ZBxX9UjuJ8tcpsx3ZuXc/Xy737uskorySNPT475bq87wx0S5AtxRXw4pr3HoRRUupkyox9Vi70TqJFsVVLhEudAjXZfVpNwlKPa12PxPP2pXNOKm6p9jktyfj2aEu6RHapTgVYm0J4t1WbV/qY9inp+JXwsrfg4toi4ef09FNKMm9E1vjJrsT7/AAJMoEuM8dnOca+icXJjbXC2D6ULIRnCXfGSTT8mi6avzZZDnsrE6T1cI2U+6q2dcf8AbFG0Hz+U2tj0pd4AAi6AAAAAAAAAAAAAAAAAAAAAAAAHyrtuhwysmt8YZV8X7rZI+i+XO2bsTBuyaFHrY9WouS6UYdKyMXLTt06R85Z1877522NOy62Vk2kopynLWTSXDe2bOmxvNVal+EjZOD0vSfb+hsNWzI6cCzs6lJIy9J6eOMkYM8rah/4fqlxhF+7T5of4PofqyXsnJGZpRNqicsiMyrW1yHpfrWr+tfQyVPJmCgoSXWJbk7FGT07tdDO11kmFRVal3WtQu5I1xUlGOkZcY6vo6967mYZVSi5VT3zraXS/jg98ZfqvamdMnj6o07lXi9XZVdpulCyuXi4rrI/pPzGnntkl5dH5sKujsuj808ifueTZp8tDajX+RVcq8WrHlp+5pqhw09Lo+l89TYDytT31vwu+MAAVpgAAAAAAAAAAAAAAAAAAAAAAAMZyl2Z9pw8jGS1lZRNQ/wDJprD/AHKJ84ww31ibTTjJqSe5p71o13pn1Cc65w+RMNLNpUaQktJZFWm6e9J2x7pb9/fx48dfTakxvbflTq42zeNCxtyMhSzHVE6hnqvPrJUk+lGPoZkKGQycTaokuuJGqJdZnyTi6oGO2psZXulPTSvIhbL80YqWsffroZSJO2bs/rW23pGOmve/BFVy7eU8ZbdoyWwqtK3J+tN+9Ld+upkimEEkopaJLRLuRUYcrvd2/Gds2AARSAAAAAAAAAAAAAAAAAAAAAAAACNtLDV1NtD4W1Trb7ulFrX5kkAfPjg4txktJRk4yXdJPRrzTJVEjOc4mxuozHbFfuslOxPsVq0VkfPSX9T7jXqpHuaeffjK8zPHtuzLUSMjRIxGPIyVEjtVspTIl1yMfVIlwkU5RKJkZGz7Fp6NSfbJuXu4L9Pma3s7Hdk1Fdr017u9+RuUIpJJbkkkl4Ixa924a9DHnd6ADK1AAAAAAAAAAAAAAAAAAAAAAAAAAAAADE8p9gxzceVD0jNenVN+pYuD9j1afg2cXnTKucq5rozhOUJx1T6MovRrVeKO+Tmkm20kk223oklxbZ8wbY5SuO0cy+v97jXZl1ijw1i7H0ZwfY2tPabOm1bjxfDPrYd39bdRIyNEjCbIzasha02Rk+2uXo2R9sf78DOY+JPuXmj0e/G/LFcbE+mRNx4OT0X/AMInVxqj1l9kKoLjKUkl5s1zbfLaM08fE1jU907nrGdi7VFcUvHj7Cq88R2Y11rk1TB19dBqSk5RjJb1pGTi9/8ANF+RmTV+bbIjLZtCT3wdsZLufWza+TRtB5er769HTkmM2AAVpgAAAAAAAAAAAAAAAAAAAAAAYTlHyxw9nx1ybVGbWsKYendZ7ILs8XovE7JbxBmzyUklq2klxb3JHGdr882Ze3DAojjw4K2xK2327/Qj7PSNSz7svLeuZl23dvQc3KC9kfur3I1YdLnl+lWWrjHctqc4OzMbVWZdLkvUqbvn7Gq9dPealtHnxp3xw8S6+XZK1qqOvfpHpSfyOb1bNpj6vS/mevy4Eh2JLRJJdy3I049HjPKm69+EvlDyw2jnxcMixU47441C6EZLum97l7G9PA1DLxkZm+0x9z1LLp4ybRGZW3esS6dN63NcGtzRfht/Mh6McrIiu5Wz+pcnEsOkpuCyVdWTZY+lbOdkv4rJSm/Nk7GZDprJ1CLsIhk3LklypsxPRWrrb19F+lF9umu5rwOi4HL+EktVGfsfVz+F8TjuMzJ0Wk8tDDPyp9TLHw7NRyuxZbpTdb/7kWl5rVGUx8quxa1zhYu+ElJfI4nVkvvfmX67mn0oycJdkotxa96KcugnxU51VnmO1A5bhctM2nTWavgvVtXSfxL0v1Nq2Py/xrmoW/5ax7vTetcn4T7PfoZNTpdTDnbdow18Mv02gBMGVeAAAAAAAAAAAAAABC21tOOLj35U98aaZ2tcOl0YtqPvei948jTecjnG+xf5LE0nnTim5aKSxovg2u2b4pdi3vsT5EsSVk5X5E5XXTfSlKcnJt98m+P6Fdc52znl3Pp33TlZOT75PXd3fTRF1yPa0NCYTe+WHU1Lldoq4cN3geOwtSmWZ2mi1VIvyuLFlxZlaWZWFVyTmK5ZaRpyEpltsrtWSDYUSnUqizjq7BEiojxL8GWRCp9MybXaYyuRKhMtiqxk4XF6GQY2NhXG0s3V2MqrymxqXHzIUbStWEkdmy8l+XFmFKNN7dmG3prvlKjxh4d8fLx6zVbGcYzi1KMoqUZJ6qUWtU0+1aHz/ZpJNPgzoPNBt2VlN2DY9ZYs04a/hTb9H3SjL3SR5fWaEn+43dPqX210IAHmNYAAAAAAAAAABqnOjr+yslL1nRB+yWTWn8tTazWeciGuzMnw6mXlkVss0/fP7EcvFcPky3KYnIsTme7a8+R7OwjWWiywiSsKcslki85lDkUdI81I7p7PWynUHhwCqJSVRDq9EvQZYiXoE4hUmDL8JEaDLsZFsV1JUz3rCwpFMpnd0dk+FhdjIhVTJEZFkqNi/wBI2PmknptXJj2SwnJ+1WU/Vmspmy80Uddq5Uv4cFrzsp+hn6v/AJVboe92UAHhPQAAAAAAAAAAAMdyh2c8jFyMdadKymcY68Onp6Pz0MiDsu13Ly+ado4dlM5VXQnVZH70JroyX1XjwMdZI+l9s7AxsyHV5NUbV6re6cPGM1vicy5Rcy9i1ng29ZHj1N2imvBTW5+/Q9PHqsc/PFZLpXHw5XbMi9PeZja/JnMx5OFtFkX/ACt6+KXFmDeqejTT7mtH5HcqYr6Z7qURZUdjr0AHQKolJXE6LkS9AsxLsScQq9EuJlqJXqTQVORassPJTI11pHLJ2Rkcewm1yMdgU2T06MJy14aRe/38Dddh82+fkaOUY4tb9e7Vz08K1v8A7EpqTGb5VG423aMA7Elq2klxbeiR0Lme5P3VvLzrq51K/q4UKacZSrTlJz6L3pPWGnfozYuT3N1h4jjZKLyciO9XX6S6D766/uw9umvibSYOp6qak7cfDTpaXbzQAGBoAAAAAAAAAAAAAAAAWsjFhZHoWQjZF8YzipLyZrm0ubrCu10g633LScPhnr8tDaATxzyx8VHLDHLzHMc3mcr3uEaZr8vTol5J6GHyOaKK9TJh4wlC1fozswLp1OXyrujPi1wuzmpXZkWQ8LKU/wC6I8+ae31cqp/zVzj+jZ3totyxa3xhB+2KJfk/pz0r9uBS5qsrsuxn7Xav+IXNbl/iY3x2/wDqd6ezqvw4eSPP2bT+HHyO/kuenl9uEx5r8vttxvitf/Evw5sb/WvpXsjY/wCyO3/s2r8OPkVLBqX/AE4fCjv5TnpZfbiceblr72Qn/LV9ZEirm2cuCybPFQUV5tHaY1pcEl7EkVHPy79O+h91ybF5o5S+9XGC77bW38MDYNm81GLXo7JdJ91cI1r4nrJ/I3kFeXU539JTRxnnlA2fsLGx/wDRphB/x6dKfxvf8yeAUW281bJJ4AAcdAAAAAAAAAAAAAAAAAAAAAAAAAAAAAAAAAAAAAAAAAAAAAAAAAAB/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2053" name="Picture 5" descr="http://www.independent.co.uk/incoming/article8458088.ece/ALTERNATES/w620/facebook_log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63888" y="4509120"/>
            <a:ext cx="1037736" cy="1022672"/>
          </a:xfrm>
          <a:prstGeom prst="rect">
            <a:avLst/>
          </a:prstGeom>
          <a:noFill/>
          <a:ln>
            <a:solidFill>
              <a:schemeClr val="accent1">
                <a:lumMod val="75000"/>
              </a:schemeClr>
            </a:solidFill>
          </a:ln>
          <a:extLst>
            <a:ext uri="{909E8E84-426E-40DD-AFC4-6F175D3DCCD1}">
              <a14:hiddenFill xmlns:a14="http://schemas.microsoft.com/office/drawing/2010/main">
                <a:solidFill>
                  <a:srgbClr val="FFFFFF"/>
                </a:solidFill>
              </a14:hiddenFill>
            </a:ext>
          </a:extLst>
        </p:spPr>
      </p:pic>
      <p:pic>
        <p:nvPicPr>
          <p:cNvPr id="2055" name="Picture 7" descr="https://upload.wikimedia.org/wikipedia/commons/2/20/Empire_State_Building_by_David_Shankbon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0152" y="5352927"/>
            <a:ext cx="1025767" cy="1368152"/>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1600" y="5383178"/>
            <a:ext cx="1765079" cy="1409524"/>
          </a:xfrm>
          <a:prstGeom prst="rect">
            <a:avLst/>
          </a:prstGeom>
        </p:spPr>
      </p:pic>
      <p:cxnSp>
        <p:nvCxnSpPr>
          <p:cNvPr id="6" name="Straight Connector 5"/>
          <p:cNvCxnSpPr/>
          <p:nvPr/>
        </p:nvCxnSpPr>
        <p:spPr>
          <a:xfrm flipV="1">
            <a:off x="2123728" y="4869160"/>
            <a:ext cx="1440160" cy="93610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4601624" y="4797152"/>
            <a:ext cx="1338528" cy="10801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2123728" y="6237312"/>
            <a:ext cx="381642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505498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ctrTitle"/>
          </p:nvPr>
        </p:nvSpPr>
        <p:spPr>
          <a:xfrm>
            <a:off x="467544" y="692696"/>
            <a:ext cx="7851648" cy="707504"/>
          </a:xfrm>
        </p:spPr>
        <p:txBody>
          <a:bodyPr>
            <a:normAutofit fontScale="90000"/>
          </a:bodyPr>
          <a:lstStyle/>
          <a:p>
            <a:pPr algn="l"/>
            <a:r>
              <a:rPr lang="en-GB" sz="5000" dirty="0" smtClean="0"/>
              <a:t>References</a:t>
            </a:r>
            <a:endParaRPr lang="en-GB" sz="5000" dirty="0"/>
          </a:p>
        </p:txBody>
      </p:sp>
      <p:sp>
        <p:nvSpPr>
          <p:cNvPr id="4" name="TextBox 3"/>
          <p:cNvSpPr txBox="1"/>
          <p:nvPr/>
        </p:nvSpPr>
        <p:spPr>
          <a:xfrm>
            <a:off x="473838" y="1844824"/>
            <a:ext cx="7632848" cy="430887"/>
          </a:xfrm>
          <a:prstGeom prst="rect">
            <a:avLst/>
          </a:prstGeom>
          <a:noFill/>
        </p:spPr>
        <p:txBody>
          <a:bodyPr wrap="square" rtlCol="0">
            <a:spAutoFit/>
          </a:bodyPr>
          <a:lstStyle/>
          <a:p>
            <a:pPr marL="457200" indent="-457200">
              <a:buClr>
                <a:schemeClr val="accent3"/>
              </a:buClr>
              <a:buSzPct val="95000"/>
              <a:buFont typeface="Wingdings" pitchFamily="2" charset="2"/>
              <a:buChar char="§"/>
            </a:pPr>
            <a:r>
              <a:rPr lang="en-GB" sz="2200" dirty="0" smtClean="0">
                <a:solidFill>
                  <a:prstClr val="white"/>
                </a:solidFill>
              </a:rPr>
              <a:t>The Data Protection Act:</a:t>
            </a:r>
          </a:p>
        </p:txBody>
      </p:sp>
      <p:sp>
        <p:nvSpPr>
          <p:cNvPr id="5" name="TextBox 4"/>
          <p:cNvSpPr txBox="1"/>
          <p:nvPr/>
        </p:nvSpPr>
        <p:spPr>
          <a:xfrm>
            <a:off x="473838" y="2275711"/>
            <a:ext cx="7632848" cy="1631216"/>
          </a:xfrm>
          <a:prstGeom prst="rect">
            <a:avLst/>
          </a:prstGeom>
          <a:noFill/>
        </p:spPr>
        <p:txBody>
          <a:bodyPr wrap="square" rtlCol="0">
            <a:spAutoFit/>
          </a:bodyPr>
          <a:lstStyle/>
          <a:p>
            <a:pPr>
              <a:buClr>
                <a:schemeClr val="accent3"/>
              </a:buClr>
              <a:buSzPct val="95000"/>
            </a:pPr>
            <a:r>
              <a:rPr lang="en-US" sz="2200" dirty="0">
                <a:solidFill>
                  <a:prstClr val="white"/>
                </a:solidFill>
              </a:rPr>
              <a:t>       </a:t>
            </a:r>
            <a:r>
              <a:rPr lang="en-US" sz="2200" dirty="0" smtClean="0">
                <a:solidFill>
                  <a:prstClr val="white"/>
                </a:solidFill>
              </a:rPr>
              <a:t>1 </a:t>
            </a:r>
            <a:r>
              <a:rPr lang="en-US" sz="2200" dirty="0">
                <a:solidFill>
                  <a:prstClr val="white"/>
                </a:solidFill>
              </a:rPr>
              <a:t>- </a:t>
            </a:r>
            <a:r>
              <a:rPr lang="en-US" sz="1700" dirty="0">
                <a:hlinkClick r:id="rId2"/>
              </a:rPr>
              <a:t>http://</a:t>
            </a:r>
            <a:r>
              <a:rPr lang="en-US" sz="1700" dirty="0" smtClean="0">
                <a:hlinkClick r:id="rId2"/>
              </a:rPr>
              <a:t>www.legislation.gov.uk/ukpga/1998/29/schedule/1</a:t>
            </a:r>
            <a:endParaRPr lang="en-US" sz="1700" dirty="0" smtClean="0"/>
          </a:p>
          <a:p>
            <a:pPr>
              <a:buClr>
                <a:schemeClr val="accent3"/>
              </a:buClr>
              <a:buSzPct val="95000"/>
            </a:pPr>
            <a:r>
              <a:rPr lang="en-US" sz="2200" dirty="0">
                <a:solidFill>
                  <a:prstClr val="white"/>
                </a:solidFill>
              </a:rPr>
              <a:t>       2 - </a:t>
            </a:r>
            <a:r>
              <a:rPr lang="en-US" sz="1700" dirty="0">
                <a:hlinkClick r:id="rId3"/>
              </a:rPr>
              <a:t>http://</a:t>
            </a:r>
            <a:r>
              <a:rPr lang="en-US" sz="1700" dirty="0" smtClean="0">
                <a:hlinkClick r:id="rId3"/>
              </a:rPr>
              <a:t>www.guardian.co.uk/news/datablog/2013/apr/12/data-protection-law-lagging-behind-technology</a:t>
            </a:r>
            <a:endParaRPr lang="en-US" sz="1700" dirty="0"/>
          </a:p>
          <a:p>
            <a:pPr>
              <a:buClr>
                <a:schemeClr val="accent3"/>
              </a:buClr>
              <a:buSzPct val="95000"/>
            </a:pPr>
            <a:r>
              <a:rPr lang="en-US" sz="2200" dirty="0">
                <a:solidFill>
                  <a:prstClr val="white"/>
                </a:solidFill>
              </a:rPr>
              <a:t>       3 - </a:t>
            </a:r>
            <a:r>
              <a:rPr lang="en-US" sz="1700" dirty="0">
                <a:hlinkClick r:id="rId4"/>
              </a:rPr>
              <a:t>http://</a:t>
            </a:r>
            <a:r>
              <a:rPr lang="en-US" sz="1700" dirty="0" smtClean="0">
                <a:hlinkClick r:id="rId4"/>
              </a:rPr>
              <a:t>www.guardian.co.uk/money/2011/may/11/terms-conditions-small-print-big-problems</a:t>
            </a:r>
            <a:r>
              <a:rPr lang="en-US" sz="1700" dirty="0" smtClean="0"/>
              <a:t> </a:t>
            </a:r>
          </a:p>
        </p:txBody>
      </p:sp>
      <p:sp>
        <p:nvSpPr>
          <p:cNvPr id="8" name="TextBox 7"/>
          <p:cNvSpPr txBox="1"/>
          <p:nvPr/>
        </p:nvSpPr>
        <p:spPr>
          <a:xfrm>
            <a:off x="492579" y="4149080"/>
            <a:ext cx="7632848" cy="430887"/>
          </a:xfrm>
          <a:prstGeom prst="rect">
            <a:avLst/>
          </a:prstGeom>
          <a:noFill/>
        </p:spPr>
        <p:txBody>
          <a:bodyPr wrap="square" rtlCol="0">
            <a:spAutoFit/>
          </a:bodyPr>
          <a:lstStyle/>
          <a:p>
            <a:pPr marL="457200" indent="-457200">
              <a:buClr>
                <a:schemeClr val="accent3"/>
              </a:buClr>
              <a:buSzPct val="95000"/>
              <a:buFont typeface="Wingdings" pitchFamily="2" charset="2"/>
              <a:buChar char="§"/>
            </a:pPr>
            <a:r>
              <a:rPr lang="en-GB" sz="2200" dirty="0" smtClean="0">
                <a:solidFill>
                  <a:prstClr val="white"/>
                </a:solidFill>
              </a:rPr>
              <a:t>Facebook Privacy:</a:t>
            </a:r>
          </a:p>
        </p:txBody>
      </p:sp>
      <p:sp>
        <p:nvSpPr>
          <p:cNvPr id="9" name="TextBox 8"/>
          <p:cNvSpPr txBox="1"/>
          <p:nvPr/>
        </p:nvSpPr>
        <p:spPr>
          <a:xfrm>
            <a:off x="515304" y="4579967"/>
            <a:ext cx="7632848" cy="1554272"/>
          </a:xfrm>
          <a:prstGeom prst="rect">
            <a:avLst/>
          </a:prstGeom>
          <a:noFill/>
        </p:spPr>
        <p:txBody>
          <a:bodyPr wrap="square" rtlCol="0">
            <a:spAutoFit/>
          </a:bodyPr>
          <a:lstStyle/>
          <a:p>
            <a:pPr>
              <a:buClr>
                <a:schemeClr val="accent3"/>
              </a:buClr>
              <a:buSzPct val="95000"/>
            </a:pPr>
            <a:r>
              <a:rPr lang="en-US" sz="2200" dirty="0">
                <a:solidFill>
                  <a:prstClr val="white"/>
                </a:solidFill>
              </a:rPr>
              <a:t>       </a:t>
            </a:r>
            <a:r>
              <a:rPr lang="en-US" sz="2200" dirty="0" smtClean="0">
                <a:solidFill>
                  <a:prstClr val="white"/>
                </a:solidFill>
              </a:rPr>
              <a:t>4 - </a:t>
            </a:r>
            <a:r>
              <a:rPr lang="en-US" sz="1600" dirty="0">
                <a:hlinkClick r:id="rId5"/>
              </a:rPr>
              <a:t>http://</a:t>
            </a:r>
            <a:r>
              <a:rPr lang="en-US" sz="1600" dirty="0" smtClean="0">
                <a:hlinkClick r:id="rId5"/>
              </a:rPr>
              <a:t>articles.baltimoresun.com/2013-04-19/news/bs-ed-facebook-20130419_1_facebook-privacy-privacy-policies-internet-privacy</a:t>
            </a:r>
            <a:r>
              <a:rPr lang="en-US" sz="1700" dirty="0">
                <a:solidFill>
                  <a:prstClr val="white"/>
                </a:solidFill>
              </a:rPr>
              <a:t> </a:t>
            </a:r>
            <a:endParaRPr lang="en-US" sz="1700" dirty="0" smtClean="0">
              <a:solidFill>
                <a:prstClr val="white"/>
              </a:solidFill>
            </a:endParaRPr>
          </a:p>
          <a:p>
            <a:pPr>
              <a:buClr>
                <a:schemeClr val="accent3"/>
              </a:buClr>
              <a:buSzPct val="95000"/>
            </a:pPr>
            <a:r>
              <a:rPr lang="en-US" sz="1700" dirty="0">
                <a:solidFill>
                  <a:prstClr val="white"/>
                </a:solidFill>
              </a:rPr>
              <a:t>         </a:t>
            </a:r>
            <a:r>
              <a:rPr lang="en-US" sz="2200" dirty="0">
                <a:solidFill>
                  <a:prstClr val="white"/>
                </a:solidFill>
              </a:rPr>
              <a:t>5 -</a:t>
            </a:r>
            <a:r>
              <a:rPr lang="en-US" sz="1700" dirty="0">
                <a:solidFill>
                  <a:prstClr val="white"/>
                </a:solidFill>
              </a:rPr>
              <a:t> </a:t>
            </a:r>
            <a:r>
              <a:rPr lang="en-US" sz="1700" dirty="0">
                <a:solidFill>
                  <a:prstClr val="white"/>
                </a:solidFill>
                <a:hlinkClick r:id="rId6"/>
              </a:rPr>
              <a:t>http://</a:t>
            </a:r>
            <a:r>
              <a:rPr lang="en-US" sz="1700" dirty="0" smtClean="0">
                <a:solidFill>
                  <a:prstClr val="white"/>
                </a:solidFill>
                <a:hlinkClick r:id="rId6"/>
              </a:rPr>
              <a:t>www.idesigntimes.com/articles/4624/20130415/billy-joel-daughter-stalked-alexa-ray-alleged-stalker-found-paul-mccartney-private-security-detectiv.htm</a:t>
            </a:r>
            <a:r>
              <a:rPr lang="en-US" sz="1700" dirty="0" smtClean="0">
                <a:solidFill>
                  <a:prstClr val="white"/>
                </a:solidFill>
              </a:rPr>
              <a:t> </a:t>
            </a:r>
            <a:endParaRPr lang="en-US" sz="1600" dirty="0"/>
          </a:p>
        </p:txBody>
      </p:sp>
    </p:spTree>
    <p:extLst>
      <p:ext uri="{BB962C8B-B14F-4D97-AF65-F5344CB8AC3E}">
        <p14:creationId xmlns:p14="http://schemas.microsoft.com/office/powerpoint/2010/main" val="119997624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ctrTitle"/>
          </p:nvPr>
        </p:nvSpPr>
        <p:spPr>
          <a:xfrm>
            <a:off x="467544" y="692696"/>
            <a:ext cx="7851648" cy="707504"/>
          </a:xfrm>
        </p:spPr>
        <p:txBody>
          <a:bodyPr>
            <a:normAutofit fontScale="90000"/>
          </a:bodyPr>
          <a:lstStyle/>
          <a:p>
            <a:pPr algn="l"/>
            <a:r>
              <a:rPr lang="en-GB" sz="5000" dirty="0" smtClean="0"/>
              <a:t>References</a:t>
            </a:r>
            <a:endParaRPr lang="en-GB" sz="5000" dirty="0"/>
          </a:p>
        </p:txBody>
      </p:sp>
      <p:sp>
        <p:nvSpPr>
          <p:cNvPr id="4" name="TextBox 3"/>
          <p:cNvSpPr txBox="1"/>
          <p:nvPr/>
        </p:nvSpPr>
        <p:spPr>
          <a:xfrm>
            <a:off x="473838" y="1844824"/>
            <a:ext cx="7632848" cy="430887"/>
          </a:xfrm>
          <a:prstGeom prst="rect">
            <a:avLst/>
          </a:prstGeom>
          <a:noFill/>
        </p:spPr>
        <p:txBody>
          <a:bodyPr wrap="square" rtlCol="0">
            <a:spAutoFit/>
          </a:bodyPr>
          <a:lstStyle/>
          <a:p>
            <a:pPr marL="457200" indent="-457200">
              <a:buClr>
                <a:schemeClr val="accent3"/>
              </a:buClr>
              <a:buSzPct val="95000"/>
              <a:buFont typeface="Wingdings" pitchFamily="2" charset="2"/>
              <a:buChar char="§"/>
            </a:pPr>
            <a:r>
              <a:rPr lang="en-GB" sz="2200" dirty="0" smtClean="0">
                <a:solidFill>
                  <a:prstClr val="white"/>
                </a:solidFill>
              </a:rPr>
              <a:t>Facebook Apps Privacy:</a:t>
            </a:r>
          </a:p>
        </p:txBody>
      </p:sp>
      <p:sp>
        <p:nvSpPr>
          <p:cNvPr id="5" name="TextBox 4"/>
          <p:cNvSpPr txBox="1"/>
          <p:nvPr/>
        </p:nvSpPr>
        <p:spPr>
          <a:xfrm>
            <a:off x="473838" y="2275711"/>
            <a:ext cx="7632848" cy="1292662"/>
          </a:xfrm>
          <a:prstGeom prst="rect">
            <a:avLst/>
          </a:prstGeom>
          <a:noFill/>
        </p:spPr>
        <p:txBody>
          <a:bodyPr wrap="square" rtlCol="0">
            <a:spAutoFit/>
          </a:bodyPr>
          <a:lstStyle/>
          <a:p>
            <a:pPr>
              <a:buClr>
                <a:schemeClr val="accent3"/>
              </a:buClr>
              <a:buSzPct val="95000"/>
            </a:pPr>
            <a:r>
              <a:rPr lang="en-US" sz="2200" dirty="0">
                <a:solidFill>
                  <a:prstClr val="white"/>
                </a:solidFill>
              </a:rPr>
              <a:t>       </a:t>
            </a:r>
            <a:r>
              <a:rPr lang="en-US" sz="2200" dirty="0" smtClean="0">
                <a:solidFill>
                  <a:prstClr val="white"/>
                </a:solidFill>
              </a:rPr>
              <a:t>6 </a:t>
            </a:r>
            <a:r>
              <a:rPr lang="en-US" sz="2200" dirty="0">
                <a:solidFill>
                  <a:prstClr val="white"/>
                </a:solidFill>
              </a:rPr>
              <a:t>- </a:t>
            </a:r>
            <a:r>
              <a:rPr lang="en-US" sz="1700" dirty="0">
                <a:solidFill>
                  <a:prstClr val="white"/>
                </a:solidFill>
                <a:hlinkClick r:id="rId2"/>
              </a:rPr>
              <a:t>http://mashable.com/2012/09/04/most-facebook-apps-post-behind-your-back-exclusive</a:t>
            </a:r>
            <a:r>
              <a:rPr lang="en-US" sz="1700" dirty="0" smtClean="0">
                <a:solidFill>
                  <a:prstClr val="white"/>
                </a:solidFill>
                <a:hlinkClick r:id="rId2"/>
              </a:rPr>
              <a:t>/</a:t>
            </a:r>
            <a:r>
              <a:rPr lang="en-US" sz="1700" dirty="0" smtClean="0">
                <a:solidFill>
                  <a:prstClr val="white"/>
                </a:solidFill>
              </a:rPr>
              <a:t> </a:t>
            </a:r>
          </a:p>
          <a:p>
            <a:pPr>
              <a:buClr>
                <a:schemeClr val="accent3"/>
              </a:buClr>
              <a:buSzPct val="95000"/>
            </a:pPr>
            <a:r>
              <a:rPr lang="en-US" sz="2200" dirty="0">
                <a:solidFill>
                  <a:prstClr val="white"/>
                </a:solidFill>
              </a:rPr>
              <a:t>       </a:t>
            </a:r>
            <a:r>
              <a:rPr lang="en-US" sz="2200" dirty="0" smtClean="0">
                <a:solidFill>
                  <a:prstClr val="white"/>
                </a:solidFill>
              </a:rPr>
              <a:t>7 </a:t>
            </a:r>
            <a:r>
              <a:rPr lang="en-US" sz="2200" dirty="0">
                <a:solidFill>
                  <a:prstClr val="white"/>
                </a:solidFill>
              </a:rPr>
              <a:t>- </a:t>
            </a:r>
            <a:r>
              <a:rPr lang="en-US" sz="1700" dirty="0" smtClean="0">
                <a:solidFill>
                  <a:prstClr val="white"/>
                </a:solidFill>
                <a:hlinkClick r:id="rId3"/>
              </a:rPr>
              <a:t>http</a:t>
            </a:r>
            <a:r>
              <a:rPr lang="en-US" sz="1700" dirty="0">
                <a:solidFill>
                  <a:prstClr val="white"/>
                </a:solidFill>
                <a:hlinkClick r:id="rId3"/>
              </a:rPr>
              <a:t>://techcrunch.com/2012/08/25/5-design-tricks-facebook-uses-to-affect-your-privacy-decisions</a:t>
            </a:r>
            <a:r>
              <a:rPr lang="en-US" sz="1700" dirty="0" smtClean="0">
                <a:solidFill>
                  <a:prstClr val="white"/>
                </a:solidFill>
                <a:hlinkClick r:id="rId3"/>
              </a:rPr>
              <a:t>/</a:t>
            </a:r>
            <a:r>
              <a:rPr lang="en-US" sz="1700" dirty="0" smtClean="0">
                <a:solidFill>
                  <a:prstClr val="white"/>
                </a:solidFill>
              </a:rPr>
              <a:t> </a:t>
            </a:r>
          </a:p>
        </p:txBody>
      </p:sp>
    </p:spTree>
    <p:extLst>
      <p:ext uri="{BB962C8B-B14F-4D97-AF65-F5344CB8AC3E}">
        <p14:creationId xmlns:p14="http://schemas.microsoft.com/office/powerpoint/2010/main" val="402574620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0258" y="548680"/>
            <a:ext cx="1440160" cy="1440160"/>
          </a:xfrm>
          <a:prstGeom prst="rect">
            <a:avLst/>
          </a:prstGeom>
          <a:ln w="88900" cap="sq" cmpd="thickThin">
            <a:solidFill>
              <a:srgbClr val="000000"/>
            </a:solidFill>
            <a:prstDash val="solid"/>
            <a:miter lim="800000"/>
          </a:ln>
          <a:effectLst>
            <a:innerShdw blurRad="76200">
              <a:srgbClr val="000000"/>
            </a:innerShdw>
          </a:effectLst>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84467" y="548680"/>
            <a:ext cx="1920214" cy="1440160"/>
          </a:xfrm>
          <a:prstGeom prst="rect">
            <a:avLst/>
          </a:prstGeom>
          <a:ln w="88900" cap="sq" cmpd="thickThin">
            <a:solidFill>
              <a:srgbClr val="000000"/>
            </a:solidFill>
            <a:prstDash val="solid"/>
            <a:miter lim="800000"/>
          </a:ln>
          <a:effectLst>
            <a:innerShdw blurRad="76200">
              <a:srgbClr val="000000"/>
            </a:innerShdw>
          </a:effectLst>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16216" y="548680"/>
            <a:ext cx="2160767" cy="1440160"/>
          </a:xfrm>
          <a:prstGeom prst="rect">
            <a:avLst/>
          </a:prstGeom>
          <a:ln w="88900" cap="sq" cmpd="thickThin">
            <a:solidFill>
              <a:srgbClr val="000000"/>
            </a:solidFill>
            <a:prstDash val="solid"/>
            <a:miter lim="800000"/>
          </a:ln>
          <a:effectLst>
            <a:innerShdw blurRad="76200">
              <a:srgbClr val="000000"/>
            </a:innerShdw>
          </a:effectLst>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20126" y="3428999"/>
            <a:ext cx="1008113" cy="2128567"/>
          </a:xfrm>
          <a:prstGeom prst="rect">
            <a:avLst/>
          </a:prstGeom>
          <a:ln w="88900" cap="sq" cmpd="thickThin">
            <a:solidFill>
              <a:srgbClr val="000000"/>
            </a:solidFill>
            <a:prstDash val="solid"/>
            <a:miter lim="800000"/>
          </a:ln>
          <a:effectLst>
            <a:innerShdw blurRad="76200">
              <a:srgbClr val="000000"/>
            </a:innerShdw>
          </a:effectLst>
        </p:spPr>
      </p:pic>
      <p:pic>
        <p:nvPicPr>
          <p:cNvPr id="12" name="Pictur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932040" y="3429000"/>
            <a:ext cx="2306960" cy="1647829"/>
          </a:xfrm>
          <a:prstGeom prst="rect">
            <a:avLst/>
          </a:prstGeom>
          <a:ln w="88900" cap="sq" cmpd="thickThin">
            <a:solidFill>
              <a:srgbClr val="000000"/>
            </a:solidFill>
            <a:prstDash val="solid"/>
            <a:miter lim="800000"/>
          </a:ln>
          <a:effectLst>
            <a:innerShdw blurRad="76200">
              <a:srgbClr val="000000"/>
            </a:innerShdw>
          </a:effectLst>
        </p:spPr>
      </p:pic>
      <p:sp>
        <p:nvSpPr>
          <p:cNvPr id="14" name="TextBox 13"/>
          <p:cNvSpPr txBox="1"/>
          <p:nvPr/>
        </p:nvSpPr>
        <p:spPr>
          <a:xfrm>
            <a:off x="560258" y="2348880"/>
            <a:ext cx="1563470" cy="369332"/>
          </a:xfrm>
          <a:prstGeom prst="rect">
            <a:avLst/>
          </a:prstGeom>
          <a:noFill/>
        </p:spPr>
        <p:txBody>
          <a:bodyPr wrap="square" rtlCol="0">
            <a:spAutoFit/>
          </a:bodyPr>
          <a:lstStyle/>
          <a:p>
            <a:r>
              <a:rPr lang="en-GB" dirty="0" smtClean="0"/>
              <a:t>Luke Short</a:t>
            </a:r>
            <a:endParaRPr lang="en-GB" dirty="0"/>
          </a:p>
        </p:txBody>
      </p:sp>
      <p:sp>
        <p:nvSpPr>
          <p:cNvPr id="15" name="TextBox 14"/>
          <p:cNvSpPr txBox="1"/>
          <p:nvPr/>
        </p:nvSpPr>
        <p:spPr>
          <a:xfrm>
            <a:off x="3673653" y="2373290"/>
            <a:ext cx="1741842" cy="369332"/>
          </a:xfrm>
          <a:prstGeom prst="rect">
            <a:avLst/>
          </a:prstGeom>
          <a:noFill/>
        </p:spPr>
        <p:txBody>
          <a:bodyPr wrap="square" rtlCol="0">
            <a:spAutoFit/>
          </a:bodyPr>
          <a:lstStyle/>
          <a:p>
            <a:r>
              <a:rPr lang="en-GB" dirty="0" smtClean="0"/>
              <a:t>Botty Dimanov</a:t>
            </a:r>
            <a:endParaRPr lang="en-GB" dirty="0"/>
          </a:p>
        </p:txBody>
      </p:sp>
      <p:sp>
        <p:nvSpPr>
          <p:cNvPr id="16" name="TextBox 15"/>
          <p:cNvSpPr txBox="1"/>
          <p:nvPr/>
        </p:nvSpPr>
        <p:spPr>
          <a:xfrm>
            <a:off x="6820382" y="2348880"/>
            <a:ext cx="1741842" cy="369332"/>
          </a:xfrm>
          <a:prstGeom prst="rect">
            <a:avLst/>
          </a:prstGeom>
          <a:noFill/>
        </p:spPr>
        <p:txBody>
          <a:bodyPr wrap="square" rtlCol="0">
            <a:spAutoFit/>
          </a:bodyPr>
          <a:lstStyle/>
          <a:p>
            <a:r>
              <a:rPr lang="en-GB" dirty="0" smtClean="0"/>
              <a:t>Victor Dama</a:t>
            </a:r>
            <a:endParaRPr lang="en-GB" dirty="0"/>
          </a:p>
        </p:txBody>
      </p:sp>
      <p:sp>
        <p:nvSpPr>
          <p:cNvPr id="17" name="TextBox 16"/>
          <p:cNvSpPr txBox="1"/>
          <p:nvPr/>
        </p:nvSpPr>
        <p:spPr>
          <a:xfrm>
            <a:off x="1409822" y="5926371"/>
            <a:ext cx="2228720" cy="369332"/>
          </a:xfrm>
          <a:prstGeom prst="rect">
            <a:avLst/>
          </a:prstGeom>
          <a:noFill/>
        </p:spPr>
        <p:txBody>
          <a:bodyPr wrap="square" rtlCol="0">
            <a:spAutoFit/>
          </a:bodyPr>
          <a:lstStyle/>
          <a:p>
            <a:r>
              <a:rPr lang="en-GB" dirty="0" smtClean="0"/>
              <a:t>Tihomir Bozadzhiev</a:t>
            </a:r>
            <a:endParaRPr lang="en-GB" dirty="0"/>
          </a:p>
        </p:txBody>
      </p:sp>
      <p:sp>
        <p:nvSpPr>
          <p:cNvPr id="18" name="TextBox 17"/>
          <p:cNvSpPr txBox="1"/>
          <p:nvPr/>
        </p:nvSpPr>
        <p:spPr>
          <a:xfrm>
            <a:off x="5329837" y="5932766"/>
            <a:ext cx="1741842" cy="369332"/>
          </a:xfrm>
          <a:prstGeom prst="rect">
            <a:avLst/>
          </a:prstGeom>
          <a:noFill/>
        </p:spPr>
        <p:txBody>
          <a:bodyPr wrap="square" rtlCol="0">
            <a:spAutoFit/>
          </a:bodyPr>
          <a:lstStyle/>
          <a:p>
            <a:r>
              <a:rPr lang="en-GB" dirty="0" smtClean="0"/>
              <a:t>Radu Popescu</a:t>
            </a:r>
            <a:endParaRPr lang="en-GB" dirty="0"/>
          </a:p>
        </p:txBody>
      </p:sp>
    </p:spTree>
    <p:extLst>
      <p:ext uri="{BB962C8B-B14F-4D97-AF65-F5344CB8AC3E}">
        <p14:creationId xmlns:p14="http://schemas.microsoft.com/office/powerpoint/2010/main" val="287940327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p:cNvSpPr>
            <a:spLocks noGrp="1"/>
          </p:cNvSpPr>
          <p:nvPr>
            <p:ph type="ctrTitle"/>
          </p:nvPr>
        </p:nvSpPr>
        <p:spPr>
          <a:xfrm>
            <a:off x="467544" y="692696"/>
            <a:ext cx="7851648" cy="707504"/>
          </a:xfrm>
        </p:spPr>
        <p:txBody>
          <a:bodyPr>
            <a:normAutofit fontScale="90000"/>
          </a:bodyPr>
          <a:lstStyle/>
          <a:p>
            <a:pPr algn="l"/>
            <a:r>
              <a:rPr lang="en-GB" sz="5000" dirty="0" smtClean="0"/>
              <a:t>What are we covering?</a:t>
            </a:r>
            <a:endParaRPr lang="en-GB" sz="5000" dirty="0"/>
          </a:p>
        </p:txBody>
      </p:sp>
      <p:sp>
        <p:nvSpPr>
          <p:cNvPr id="21" name="Subtitle 2"/>
          <p:cNvSpPr>
            <a:spLocks noGrp="1"/>
          </p:cNvSpPr>
          <p:nvPr>
            <p:ph type="subTitle" idx="1"/>
          </p:nvPr>
        </p:nvSpPr>
        <p:spPr>
          <a:xfrm>
            <a:off x="611560" y="2420888"/>
            <a:ext cx="7854696" cy="2160240"/>
          </a:xfrm>
        </p:spPr>
        <p:txBody>
          <a:bodyPr>
            <a:normAutofit/>
          </a:bodyPr>
          <a:lstStyle/>
          <a:p>
            <a:pPr marL="457200" indent="-457200" algn="l">
              <a:buFont typeface="Wingdings" pitchFamily="2" charset="2"/>
              <a:buChar char="§"/>
            </a:pPr>
            <a:r>
              <a:rPr lang="en-GB" sz="2200" dirty="0" smtClean="0"/>
              <a:t>The Data Protection Act – Botty Dimanov</a:t>
            </a:r>
          </a:p>
          <a:p>
            <a:pPr marL="457200" indent="-457200" algn="l">
              <a:buFont typeface="Wingdings" pitchFamily="2" charset="2"/>
              <a:buChar char="§"/>
            </a:pPr>
            <a:r>
              <a:rPr lang="en-GB" sz="2200" dirty="0" smtClean="0"/>
              <a:t>Facebook Privacy – Victor Dama</a:t>
            </a:r>
          </a:p>
          <a:p>
            <a:pPr marL="457200" indent="-457200" algn="l">
              <a:buFont typeface="Wingdings" pitchFamily="2" charset="2"/>
              <a:buChar char="§"/>
            </a:pPr>
            <a:r>
              <a:rPr lang="en-GB" sz="2200" dirty="0" smtClean="0"/>
              <a:t>Facebook Apps Privacy – Tihomir Bozadzhiev</a:t>
            </a:r>
          </a:p>
          <a:p>
            <a:pPr marL="457200" indent="-457200" algn="l">
              <a:buFont typeface="Wingdings" pitchFamily="2" charset="2"/>
              <a:buChar char="§"/>
            </a:pPr>
            <a:r>
              <a:rPr lang="en-GB" sz="2200" dirty="0" smtClean="0"/>
              <a:t>Final thoughts – Radu Popescu </a:t>
            </a:r>
            <a:endParaRPr lang="en-GB" sz="2200" dirty="0"/>
          </a:p>
        </p:txBody>
      </p:sp>
    </p:spTree>
    <p:extLst>
      <p:ext uri="{BB962C8B-B14F-4D97-AF65-F5344CB8AC3E}">
        <p14:creationId xmlns:p14="http://schemas.microsoft.com/office/powerpoint/2010/main" val="309920973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0293" y="-315415"/>
            <a:ext cx="3050737" cy="2952327"/>
          </a:xfrm>
          <a:prstGeom prst="rect">
            <a:avLst/>
          </a:prstGeom>
        </p:spPr>
      </p:pic>
      <p:sp>
        <p:nvSpPr>
          <p:cNvPr id="21" name="Subtitle 2"/>
          <p:cNvSpPr>
            <a:spLocks noGrp="1"/>
          </p:cNvSpPr>
          <p:nvPr>
            <p:ph type="subTitle" idx="1"/>
          </p:nvPr>
        </p:nvSpPr>
        <p:spPr>
          <a:xfrm>
            <a:off x="323528" y="2420888"/>
            <a:ext cx="8568952" cy="4104456"/>
          </a:xfrm>
        </p:spPr>
        <p:txBody>
          <a:bodyPr>
            <a:normAutofit/>
          </a:bodyPr>
          <a:lstStyle/>
          <a:p>
            <a:pPr marL="457200" indent="-457200" algn="l">
              <a:buFont typeface="Wingdings" pitchFamily="2" charset="2"/>
              <a:buChar char="§"/>
            </a:pPr>
            <a:r>
              <a:rPr lang="en-GB" sz="2200" dirty="0"/>
              <a:t>8 main </a:t>
            </a:r>
            <a:r>
              <a:rPr lang="en-GB" sz="2200" dirty="0" smtClean="0"/>
              <a:t>principles</a:t>
            </a:r>
          </a:p>
          <a:p>
            <a:pPr marL="457200" indent="-457200" algn="l">
              <a:buFont typeface="Wingdings" pitchFamily="2" charset="2"/>
              <a:buChar char="§"/>
            </a:pPr>
            <a:r>
              <a:rPr lang="en-GB" sz="2200" dirty="0" smtClean="0"/>
              <a:t>Personal </a:t>
            </a:r>
            <a:r>
              <a:rPr lang="en-GB" sz="2200" dirty="0"/>
              <a:t>data shall be processed fairly and lawfully and, in particular, shall not be processed </a:t>
            </a:r>
            <a:r>
              <a:rPr lang="en-GB" sz="2200" dirty="0" smtClean="0"/>
              <a:t>unless the </a:t>
            </a:r>
            <a:r>
              <a:rPr lang="en-GB" sz="2200" dirty="0"/>
              <a:t>data subject has given his consent to the </a:t>
            </a:r>
            <a:r>
              <a:rPr lang="en-GB" sz="2200" dirty="0" smtClean="0"/>
              <a:t>processing </a:t>
            </a:r>
            <a:r>
              <a:rPr lang="en-GB" sz="2200" baseline="30000" dirty="0" smtClean="0">
                <a:solidFill>
                  <a:srgbClr val="FFC000"/>
                </a:solidFill>
              </a:rPr>
              <a:t>1</a:t>
            </a:r>
            <a:r>
              <a:rPr lang="en-GB" sz="2200" dirty="0"/>
              <a:t> </a:t>
            </a:r>
            <a:endParaRPr lang="en-GB" sz="2200" dirty="0" smtClean="0"/>
          </a:p>
          <a:p>
            <a:pPr marL="457200" indent="-457200" algn="l">
              <a:buFont typeface="Wingdings" pitchFamily="2" charset="2"/>
              <a:buChar char="§"/>
            </a:pPr>
            <a:r>
              <a:rPr lang="en-GB" sz="2200" dirty="0" smtClean="0"/>
              <a:t>In </a:t>
            </a:r>
            <a:r>
              <a:rPr lang="en-GB" sz="2200" dirty="0"/>
              <a:t>determining for the purposes of the first principle whether personal data are processed fairly, regard is to be had to the method by which they are obtained, including in particular whether any person from whom they are obtained is deceived or misled as to the purpose or purposes for which they are to be </a:t>
            </a:r>
            <a:r>
              <a:rPr lang="en-GB" sz="2200" dirty="0" smtClean="0"/>
              <a:t>processed</a:t>
            </a:r>
            <a:r>
              <a:rPr lang="en-GB" sz="2200" baseline="30000" dirty="0" smtClean="0"/>
              <a:t> </a:t>
            </a:r>
            <a:r>
              <a:rPr lang="en-GB" sz="2200" baseline="30000" dirty="0">
                <a:solidFill>
                  <a:srgbClr val="FFC000"/>
                </a:solidFill>
              </a:rPr>
              <a:t>1</a:t>
            </a:r>
            <a:r>
              <a:rPr lang="en-GB" sz="2200" dirty="0"/>
              <a:t> </a:t>
            </a:r>
            <a:endParaRPr lang="en-GB" sz="2200" dirty="0" smtClean="0"/>
          </a:p>
          <a:p>
            <a:pPr marL="457200" indent="-457200" algn="l">
              <a:buFont typeface="Wingdings" pitchFamily="2" charset="2"/>
              <a:buChar char="§"/>
            </a:pPr>
            <a:r>
              <a:rPr lang="en-GB" sz="2200" dirty="0" smtClean="0"/>
              <a:t>Possible exceptions</a:t>
            </a:r>
            <a:endParaRPr lang="en-GB" sz="2200" dirty="0"/>
          </a:p>
          <a:p>
            <a:pPr marL="457200" indent="-457200" algn="l">
              <a:buFont typeface="Wingdings" pitchFamily="2" charset="2"/>
              <a:buChar char="§"/>
            </a:pPr>
            <a:endParaRPr lang="en-GB" dirty="0" smtClean="0"/>
          </a:p>
        </p:txBody>
      </p:sp>
      <p:sp>
        <p:nvSpPr>
          <p:cNvPr id="20" name="Title 1"/>
          <p:cNvSpPr>
            <a:spLocks noGrp="1"/>
          </p:cNvSpPr>
          <p:nvPr>
            <p:ph type="ctrTitle"/>
          </p:nvPr>
        </p:nvSpPr>
        <p:spPr>
          <a:xfrm>
            <a:off x="467544" y="692696"/>
            <a:ext cx="7851648" cy="707504"/>
          </a:xfrm>
        </p:spPr>
        <p:txBody>
          <a:bodyPr>
            <a:normAutofit fontScale="90000"/>
          </a:bodyPr>
          <a:lstStyle/>
          <a:p>
            <a:pPr algn="l"/>
            <a:r>
              <a:rPr lang="en-GB" sz="5000" dirty="0" smtClean="0"/>
              <a:t>The Data Protection Act</a:t>
            </a:r>
            <a:endParaRPr lang="en-GB" sz="5000" dirty="0"/>
          </a:p>
        </p:txBody>
      </p:sp>
    </p:spTree>
    <p:extLst>
      <p:ext uri="{BB962C8B-B14F-4D97-AF65-F5344CB8AC3E}">
        <p14:creationId xmlns:p14="http://schemas.microsoft.com/office/powerpoint/2010/main" val="266058549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p:cNvSpPr>
            <a:spLocks noGrp="1"/>
          </p:cNvSpPr>
          <p:nvPr>
            <p:ph type="ctrTitle"/>
          </p:nvPr>
        </p:nvSpPr>
        <p:spPr>
          <a:xfrm>
            <a:off x="467544" y="692696"/>
            <a:ext cx="7851648" cy="707504"/>
          </a:xfrm>
        </p:spPr>
        <p:txBody>
          <a:bodyPr>
            <a:normAutofit fontScale="90000"/>
          </a:bodyPr>
          <a:lstStyle/>
          <a:p>
            <a:pPr algn="l"/>
            <a:r>
              <a:rPr lang="en-GB" sz="5000" dirty="0" smtClean="0"/>
              <a:t>The Data Protection Act</a:t>
            </a:r>
            <a:endParaRPr lang="en-GB" sz="5000" dirty="0"/>
          </a:p>
        </p:txBody>
      </p:sp>
      <p:sp>
        <p:nvSpPr>
          <p:cNvPr id="21" name="Subtitle 2"/>
          <p:cNvSpPr>
            <a:spLocks noGrp="1"/>
          </p:cNvSpPr>
          <p:nvPr>
            <p:ph type="subTitle" idx="1"/>
          </p:nvPr>
        </p:nvSpPr>
        <p:spPr>
          <a:xfrm>
            <a:off x="323528" y="2420888"/>
            <a:ext cx="8568952" cy="4104456"/>
          </a:xfrm>
        </p:spPr>
        <p:txBody>
          <a:bodyPr>
            <a:normAutofit/>
          </a:bodyPr>
          <a:lstStyle/>
          <a:p>
            <a:pPr marL="457200" indent="-457200" algn="l">
              <a:buFont typeface="Wingdings" pitchFamily="2" charset="2"/>
              <a:buChar char="§"/>
            </a:pPr>
            <a:r>
              <a:rPr lang="en-GB" sz="2200" dirty="0"/>
              <a:t>Bridget </a:t>
            </a:r>
            <a:r>
              <a:rPr lang="en-GB" sz="2200" dirty="0" smtClean="0"/>
              <a:t>Treacy: </a:t>
            </a:r>
            <a:r>
              <a:rPr lang="en-GB" sz="2200" dirty="0" smtClean="0"/>
              <a:t>“Legislation </a:t>
            </a:r>
            <a:r>
              <a:rPr lang="en-GB" sz="2200" dirty="0"/>
              <a:t>will always be playing catch up to technology in this </a:t>
            </a:r>
            <a:r>
              <a:rPr lang="en-GB" sz="2200" dirty="0" smtClean="0"/>
              <a:t>area, that's </a:t>
            </a:r>
            <a:r>
              <a:rPr lang="en-GB" sz="2200" dirty="0"/>
              <a:t>just the way </a:t>
            </a:r>
            <a:r>
              <a:rPr lang="en-GB" sz="2200" dirty="0" smtClean="0"/>
              <a:t>it </a:t>
            </a:r>
            <a:r>
              <a:rPr lang="en-GB" sz="2200" dirty="0" smtClean="0"/>
              <a:t>is” </a:t>
            </a:r>
            <a:r>
              <a:rPr lang="en-GB" sz="2200" baseline="30000" dirty="0" smtClean="0">
                <a:solidFill>
                  <a:srgbClr val="FFC000"/>
                </a:solidFill>
              </a:rPr>
              <a:t>2</a:t>
            </a:r>
          </a:p>
          <a:p>
            <a:pPr marL="457200" indent="-457200" algn="l">
              <a:buFont typeface="Wingdings" pitchFamily="2" charset="2"/>
              <a:buChar char="§"/>
            </a:pPr>
            <a:r>
              <a:rPr lang="en-GB" sz="2200" dirty="0"/>
              <a:t>S</a:t>
            </a:r>
            <a:r>
              <a:rPr lang="en-GB" sz="2200" dirty="0" smtClean="0"/>
              <a:t>tatistical </a:t>
            </a:r>
            <a:r>
              <a:rPr lang="en-GB" sz="2200" dirty="0"/>
              <a:t>companies </a:t>
            </a:r>
            <a:endParaRPr lang="en-GB" sz="2200" dirty="0" smtClean="0"/>
          </a:p>
          <a:p>
            <a:pPr marL="457200" indent="-457200" algn="l">
              <a:buFont typeface="Wingdings" pitchFamily="2" charset="2"/>
              <a:buChar char="§"/>
            </a:pPr>
            <a:r>
              <a:rPr lang="en-GB" sz="2200" dirty="0" smtClean="0"/>
              <a:t>“Take </a:t>
            </a:r>
            <a:r>
              <a:rPr lang="en-GB" sz="2200" dirty="0"/>
              <a:t>the data now, find out what it reveals later</a:t>
            </a:r>
            <a:r>
              <a:rPr lang="en-GB" sz="2200" dirty="0" smtClean="0"/>
              <a:t>”</a:t>
            </a:r>
            <a:r>
              <a:rPr lang="en-GB" sz="2200" baseline="30000" dirty="0"/>
              <a:t> </a:t>
            </a:r>
            <a:r>
              <a:rPr lang="en-GB" sz="2200" baseline="30000" dirty="0">
                <a:solidFill>
                  <a:srgbClr val="FFC000"/>
                </a:solidFill>
              </a:rPr>
              <a:t>2</a:t>
            </a:r>
          </a:p>
          <a:p>
            <a:pPr marL="457200" indent="-457200" algn="l">
              <a:buFont typeface="Wingdings" pitchFamily="2" charset="2"/>
              <a:buChar char="§"/>
            </a:pPr>
            <a:endParaRPr lang="en-GB" baseline="30000" dirty="0" smtClean="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11760" y="4149081"/>
            <a:ext cx="3536320" cy="2228080"/>
          </a:xfrm>
          <a:prstGeom prst="rect">
            <a:avLst/>
          </a:prstGeom>
          <a:ln>
            <a:solidFill>
              <a:schemeClr val="bg1"/>
            </a:solidFill>
          </a:ln>
        </p:spPr>
      </p:pic>
    </p:spTree>
    <p:extLst>
      <p:ext uri="{BB962C8B-B14F-4D97-AF65-F5344CB8AC3E}">
        <p14:creationId xmlns:p14="http://schemas.microsoft.com/office/powerpoint/2010/main" val="427851827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73838" y="1556792"/>
            <a:ext cx="7632848" cy="2462213"/>
          </a:xfrm>
          <a:prstGeom prst="rect">
            <a:avLst/>
          </a:prstGeom>
          <a:noFill/>
        </p:spPr>
        <p:txBody>
          <a:bodyPr wrap="square" rtlCol="0">
            <a:spAutoFit/>
          </a:bodyPr>
          <a:lstStyle/>
          <a:p>
            <a:pPr marL="457200" indent="-457200">
              <a:buClr>
                <a:schemeClr val="accent3"/>
              </a:buClr>
              <a:buSzPct val="95000"/>
              <a:buFont typeface="Wingdings" pitchFamily="2" charset="2"/>
              <a:buChar char="§"/>
            </a:pPr>
            <a:r>
              <a:rPr lang="en-GB" sz="2200" dirty="0" smtClean="0">
                <a:solidFill>
                  <a:prstClr val="white"/>
                </a:solidFill>
              </a:rPr>
              <a:t>We do share information with social networks </a:t>
            </a:r>
          </a:p>
          <a:p>
            <a:pPr marL="457200" indent="-457200">
              <a:buClr>
                <a:schemeClr val="accent3"/>
              </a:buClr>
              <a:buSzPct val="95000"/>
              <a:buFont typeface="Wingdings" pitchFamily="2" charset="2"/>
              <a:buChar char="§"/>
            </a:pPr>
            <a:r>
              <a:rPr lang="en-GB" sz="2200" dirty="0">
                <a:solidFill>
                  <a:prstClr val="white"/>
                </a:solidFill>
              </a:rPr>
              <a:t>I</a:t>
            </a:r>
            <a:r>
              <a:rPr lang="en-GB" sz="2200" dirty="0" smtClean="0">
                <a:solidFill>
                  <a:prstClr val="white"/>
                </a:solidFill>
              </a:rPr>
              <a:t>t is passed on </a:t>
            </a:r>
            <a:r>
              <a:rPr lang="en-GB" sz="2200" dirty="0">
                <a:solidFill>
                  <a:prstClr val="white"/>
                </a:solidFill>
              </a:rPr>
              <a:t>to marketing companies and even for “analysis and predictive modelling</a:t>
            </a:r>
            <a:r>
              <a:rPr lang="en-GB" sz="2200" dirty="0" smtClean="0">
                <a:solidFill>
                  <a:prstClr val="white"/>
                </a:solidFill>
              </a:rPr>
              <a:t>”</a:t>
            </a:r>
          </a:p>
          <a:p>
            <a:pPr marL="457200" indent="-457200">
              <a:buClr>
                <a:schemeClr val="accent3"/>
              </a:buClr>
              <a:buSzPct val="95000"/>
              <a:buFont typeface="Wingdings" pitchFamily="2" charset="2"/>
              <a:buChar char="§"/>
            </a:pPr>
            <a:r>
              <a:rPr lang="en-GB" sz="2200" dirty="0" smtClean="0">
                <a:solidFill>
                  <a:prstClr val="white"/>
                </a:solidFill>
              </a:rPr>
              <a:t>People rely on explicit conformation </a:t>
            </a:r>
          </a:p>
          <a:p>
            <a:pPr marL="457200" indent="-457200">
              <a:buClr>
                <a:schemeClr val="accent3"/>
              </a:buClr>
              <a:buSzPct val="95000"/>
              <a:buFont typeface="Wingdings" pitchFamily="2" charset="2"/>
              <a:buChar char="§"/>
            </a:pPr>
            <a:r>
              <a:rPr lang="en-GB" sz="2200" dirty="0" smtClean="0">
                <a:solidFill>
                  <a:prstClr val="white"/>
                </a:solidFill>
              </a:rPr>
              <a:t>Terms and conditions section</a:t>
            </a:r>
          </a:p>
          <a:p>
            <a:pPr marL="457200" indent="-457200">
              <a:buClr>
                <a:schemeClr val="accent3"/>
              </a:buClr>
              <a:buSzPct val="95000"/>
              <a:buFont typeface="Wingdings" pitchFamily="2" charset="2"/>
              <a:buChar char="§"/>
            </a:pPr>
            <a:r>
              <a:rPr lang="en-GB" sz="2200" dirty="0" smtClean="0">
                <a:solidFill>
                  <a:prstClr val="white"/>
                </a:solidFill>
              </a:rPr>
              <a:t>Every fourth person from 93% have suffered </a:t>
            </a:r>
            <a:r>
              <a:rPr lang="en-GB" sz="2200" baseline="30000" dirty="0" smtClean="0">
                <a:solidFill>
                  <a:srgbClr val="FFC000"/>
                </a:solidFill>
              </a:rPr>
              <a:t>3</a:t>
            </a:r>
            <a:endParaRPr lang="en-GB" sz="2200" dirty="0" smtClean="0">
              <a:solidFill>
                <a:srgbClr val="FFC000"/>
              </a:solidFill>
            </a:endParaRPr>
          </a:p>
          <a:p>
            <a:pPr marL="457200" indent="-457200">
              <a:buClr>
                <a:schemeClr val="accent3"/>
              </a:buClr>
              <a:buSzPct val="95000"/>
              <a:buFont typeface="Wingdings" pitchFamily="2" charset="2"/>
              <a:buChar char="§"/>
            </a:pPr>
            <a:r>
              <a:rPr lang="en-GB" sz="2200" dirty="0" smtClean="0">
                <a:solidFill>
                  <a:prstClr val="white"/>
                </a:solidFill>
              </a:rPr>
              <a:t>EU derivatives</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23928" y="3933056"/>
            <a:ext cx="4030806" cy="2690563"/>
          </a:xfrm>
          <a:prstGeom prst="rect">
            <a:avLst/>
          </a:prstGeom>
          <a:ln>
            <a:solidFill>
              <a:schemeClr val="bg1"/>
            </a:solidFill>
          </a:ln>
        </p:spPr>
      </p:pic>
      <p:sp>
        <p:nvSpPr>
          <p:cNvPr id="6" name="Title 1"/>
          <p:cNvSpPr>
            <a:spLocks noGrp="1"/>
          </p:cNvSpPr>
          <p:nvPr>
            <p:ph type="ctrTitle"/>
          </p:nvPr>
        </p:nvSpPr>
        <p:spPr>
          <a:xfrm>
            <a:off x="467544" y="692696"/>
            <a:ext cx="7851648" cy="707504"/>
          </a:xfrm>
        </p:spPr>
        <p:txBody>
          <a:bodyPr>
            <a:normAutofit fontScale="90000"/>
          </a:bodyPr>
          <a:lstStyle/>
          <a:p>
            <a:pPr algn="l"/>
            <a:r>
              <a:rPr lang="en-GB" sz="5000" dirty="0" smtClean="0"/>
              <a:t>Consent</a:t>
            </a:r>
            <a:endParaRPr lang="en-GB" sz="5000" dirty="0"/>
          </a:p>
        </p:txBody>
      </p:sp>
    </p:spTree>
    <p:extLst>
      <p:ext uri="{BB962C8B-B14F-4D97-AF65-F5344CB8AC3E}">
        <p14:creationId xmlns:p14="http://schemas.microsoft.com/office/powerpoint/2010/main" val="222882984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9632" y="2024485"/>
            <a:ext cx="6552728" cy="4362135"/>
          </a:xfrm>
          <a:prstGeom prst="rect">
            <a:avLst/>
          </a:prstGeom>
        </p:spPr>
      </p:pic>
      <p:sp>
        <p:nvSpPr>
          <p:cNvPr id="7" name="Title 1"/>
          <p:cNvSpPr>
            <a:spLocks noGrp="1"/>
          </p:cNvSpPr>
          <p:nvPr>
            <p:ph type="ctrTitle"/>
          </p:nvPr>
        </p:nvSpPr>
        <p:spPr>
          <a:xfrm>
            <a:off x="467544" y="692696"/>
            <a:ext cx="7851648" cy="707504"/>
          </a:xfrm>
        </p:spPr>
        <p:txBody>
          <a:bodyPr>
            <a:normAutofit fontScale="90000"/>
          </a:bodyPr>
          <a:lstStyle/>
          <a:p>
            <a:pPr algn="l"/>
            <a:r>
              <a:rPr lang="en-GB" sz="5000" dirty="0" smtClean="0"/>
              <a:t>Facebook Privacy</a:t>
            </a:r>
            <a:endParaRPr lang="en-GB" sz="5000" dirty="0"/>
          </a:p>
        </p:txBody>
      </p:sp>
      <p:sp>
        <p:nvSpPr>
          <p:cNvPr id="8" name="TextBox 7"/>
          <p:cNvSpPr txBox="1"/>
          <p:nvPr/>
        </p:nvSpPr>
        <p:spPr>
          <a:xfrm>
            <a:off x="473838" y="2024485"/>
            <a:ext cx="7632848" cy="430887"/>
          </a:xfrm>
          <a:prstGeom prst="rect">
            <a:avLst/>
          </a:prstGeom>
          <a:noFill/>
        </p:spPr>
        <p:txBody>
          <a:bodyPr wrap="square" rtlCol="0">
            <a:spAutoFit/>
          </a:bodyPr>
          <a:lstStyle/>
          <a:p>
            <a:pPr marL="457200" indent="-457200">
              <a:buClr>
                <a:schemeClr val="accent3"/>
              </a:buClr>
              <a:buSzPct val="95000"/>
              <a:buFont typeface="Wingdings" pitchFamily="2" charset="2"/>
              <a:buChar char="§"/>
            </a:pPr>
            <a:r>
              <a:rPr lang="en-GB" sz="2200" dirty="0" smtClean="0">
                <a:solidFill>
                  <a:prstClr val="white"/>
                </a:solidFill>
              </a:rPr>
              <a:t>Is Facebook really private?</a:t>
            </a:r>
          </a:p>
        </p:txBody>
      </p:sp>
    </p:spTree>
    <p:extLst>
      <p:ext uri="{BB962C8B-B14F-4D97-AF65-F5344CB8AC3E}">
        <p14:creationId xmlns:p14="http://schemas.microsoft.com/office/powerpoint/2010/main" val="337571172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ctrTitle"/>
          </p:nvPr>
        </p:nvSpPr>
        <p:spPr>
          <a:xfrm>
            <a:off x="467544" y="692696"/>
            <a:ext cx="7851648" cy="707504"/>
          </a:xfrm>
        </p:spPr>
        <p:txBody>
          <a:bodyPr>
            <a:normAutofit fontScale="90000"/>
          </a:bodyPr>
          <a:lstStyle/>
          <a:p>
            <a:pPr algn="l"/>
            <a:r>
              <a:rPr lang="en-GB" sz="5000" dirty="0" smtClean="0"/>
              <a:t>Facebook Privacy</a:t>
            </a:r>
            <a:endParaRPr lang="en-GB" sz="5000" dirty="0"/>
          </a:p>
        </p:txBody>
      </p:sp>
      <p:sp>
        <p:nvSpPr>
          <p:cNvPr id="4" name="TextBox 3"/>
          <p:cNvSpPr txBox="1"/>
          <p:nvPr/>
        </p:nvSpPr>
        <p:spPr>
          <a:xfrm>
            <a:off x="480740" y="2132856"/>
            <a:ext cx="7632848" cy="1446550"/>
          </a:xfrm>
          <a:prstGeom prst="rect">
            <a:avLst/>
          </a:prstGeom>
          <a:noFill/>
        </p:spPr>
        <p:txBody>
          <a:bodyPr wrap="square" rtlCol="0">
            <a:spAutoFit/>
          </a:bodyPr>
          <a:lstStyle/>
          <a:p>
            <a:pPr marL="457200" indent="-457200">
              <a:buClr>
                <a:schemeClr val="accent3"/>
              </a:buClr>
              <a:buSzPct val="95000"/>
              <a:buFont typeface="Wingdings" pitchFamily="2" charset="2"/>
              <a:buChar char="§"/>
            </a:pPr>
            <a:r>
              <a:rPr lang="en-GB" sz="2200" dirty="0" smtClean="0">
                <a:solidFill>
                  <a:prstClr val="white"/>
                </a:solidFill>
              </a:rPr>
              <a:t>Companies targeted advertisement</a:t>
            </a:r>
          </a:p>
          <a:p>
            <a:pPr marL="457200" indent="-457200">
              <a:buClr>
                <a:schemeClr val="accent3"/>
              </a:buClr>
              <a:buSzPct val="95000"/>
              <a:buFont typeface="Wingdings" pitchFamily="2" charset="2"/>
              <a:buChar char="§"/>
            </a:pPr>
            <a:r>
              <a:rPr lang="en-US" sz="2200" dirty="0" smtClean="0">
                <a:solidFill>
                  <a:prstClr val="white"/>
                </a:solidFill>
              </a:rPr>
              <a:t>Hiring based on Facebook</a:t>
            </a:r>
          </a:p>
          <a:p>
            <a:pPr marL="457200" indent="-457200">
              <a:buClr>
                <a:schemeClr val="accent3"/>
              </a:buClr>
              <a:buSzPct val="95000"/>
              <a:buFont typeface="Wingdings" pitchFamily="2" charset="2"/>
              <a:buChar char="§"/>
            </a:pPr>
            <a:r>
              <a:rPr lang="en-US" sz="2200" dirty="0" err="1" smtClean="0">
                <a:solidFill>
                  <a:prstClr val="white"/>
                </a:solidFill>
              </a:rPr>
              <a:t>Cyberstalking</a:t>
            </a:r>
            <a:r>
              <a:rPr lang="en-GB" sz="2200" baseline="30000" dirty="0" smtClean="0">
                <a:solidFill>
                  <a:srgbClr val="FFC000"/>
                </a:solidFill>
              </a:rPr>
              <a:t> </a:t>
            </a:r>
            <a:r>
              <a:rPr lang="en-GB" sz="2200" baseline="30000" dirty="0" smtClean="0">
                <a:solidFill>
                  <a:srgbClr val="FFC000"/>
                </a:solidFill>
              </a:rPr>
              <a:t>5</a:t>
            </a:r>
            <a:endParaRPr lang="en-GB" sz="2200" dirty="0">
              <a:solidFill>
                <a:prstClr val="white"/>
              </a:solidFill>
            </a:endParaRPr>
          </a:p>
          <a:p>
            <a:pPr marL="457200" indent="-457200">
              <a:buClr>
                <a:schemeClr val="accent3"/>
              </a:buClr>
              <a:buSzPct val="95000"/>
              <a:buFont typeface="Wingdings" pitchFamily="2" charset="2"/>
              <a:buChar char="§"/>
            </a:pPr>
            <a:endParaRPr lang="en-GB" sz="2200" dirty="0" smtClean="0">
              <a:solidFill>
                <a:prstClr val="white"/>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060" y="3763528"/>
            <a:ext cx="6444208" cy="2422822"/>
          </a:xfrm>
          <a:prstGeom prst="rect">
            <a:avLst/>
          </a:prstGeom>
          <a:ln>
            <a:solidFill>
              <a:schemeClr val="bg1"/>
            </a:solidFill>
          </a:ln>
        </p:spPr>
      </p:pic>
    </p:spTree>
    <p:extLst>
      <p:ext uri="{BB962C8B-B14F-4D97-AF65-F5344CB8AC3E}">
        <p14:creationId xmlns:p14="http://schemas.microsoft.com/office/powerpoint/2010/main" val="147108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ctrTitle"/>
          </p:nvPr>
        </p:nvSpPr>
        <p:spPr>
          <a:xfrm>
            <a:off x="467544" y="692696"/>
            <a:ext cx="7851648" cy="707504"/>
          </a:xfrm>
        </p:spPr>
        <p:txBody>
          <a:bodyPr>
            <a:normAutofit fontScale="90000"/>
          </a:bodyPr>
          <a:lstStyle/>
          <a:p>
            <a:pPr algn="l"/>
            <a:r>
              <a:rPr lang="en-GB" sz="5000" dirty="0" smtClean="0"/>
              <a:t>Facebook Apps Privacy</a:t>
            </a:r>
            <a:endParaRPr lang="en-GB" sz="5000" dirty="0"/>
          </a:p>
        </p:txBody>
      </p:sp>
      <p:sp>
        <p:nvSpPr>
          <p:cNvPr id="4" name="TextBox 3"/>
          <p:cNvSpPr txBox="1"/>
          <p:nvPr/>
        </p:nvSpPr>
        <p:spPr>
          <a:xfrm>
            <a:off x="473838" y="2132856"/>
            <a:ext cx="7632848" cy="1785104"/>
          </a:xfrm>
          <a:prstGeom prst="rect">
            <a:avLst/>
          </a:prstGeom>
          <a:noFill/>
        </p:spPr>
        <p:txBody>
          <a:bodyPr wrap="square" rtlCol="0">
            <a:spAutoFit/>
          </a:bodyPr>
          <a:lstStyle/>
          <a:p>
            <a:pPr marL="457200" indent="-457200">
              <a:buClr>
                <a:schemeClr val="accent3"/>
              </a:buClr>
              <a:buSzPct val="95000"/>
              <a:buFont typeface="Wingdings" pitchFamily="2" charset="2"/>
              <a:buChar char="§"/>
            </a:pPr>
            <a:r>
              <a:rPr lang="en-US" sz="2200" dirty="0" smtClean="0">
                <a:solidFill>
                  <a:prstClr val="white"/>
                </a:solidFill>
              </a:rPr>
              <a:t>63% of apps post on your behalf, 69% get your email address </a:t>
            </a:r>
            <a:r>
              <a:rPr lang="en-US" sz="2200" baseline="30000" dirty="0" smtClean="0">
                <a:solidFill>
                  <a:srgbClr val="FFC000"/>
                </a:solidFill>
              </a:rPr>
              <a:t>6</a:t>
            </a:r>
            <a:endParaRPr lang="en-US" sz="2200" dirty="0" smtClean="0">
              <a:solidFill>
                <a:prstClr val="white"/>
              </a:solidFill>
            </a:endParaRPr>
          </a:p>
          <a:p>
            <a:pPr marL="457200" indent="-457200">
              <a:buClr>
                <a:schemeClr val="accent3"/>
              </a:buClr>
              <a:buSzPct val="95000"/>
              <a:buFont typeface="Wingdings" pitchFamily="2" charset="2"/>
              <a:buChar char="§"/>
            </a:pPr>
            <a:r>
              <a:rPr lang="en-US" sz="2200" dirty="0" smtClean="0">
                <a:solidFill>
                  <a:prstClr val="white"/>
                </a:solidFill>
              </a:rPr>
              <a:t>Access to your birthdate can reveal your Personal Identification Number in some countries </a:t>
            </a:r>
            <a:r>
              <a:rPr lang="en-US" sz="2200" baseline="30000" dirty="0" smtClean="0">
                <a:solidFill>
                  <a:srgbClr val="FFC000"/>
                </a:solidFill>
              </a:rPr>
              <a:t>6</a:t>
            </a:r>
            <a:endParaRPr lang="en-US" sz="2200" dirty="0" smtClean="0">
              <a:solidFill>
                <a:prstClr val="white"/>
              </a:solidFill>
            </a:endParaRPr>
          </a:p>
          <a:p>
            <a:pPr marL="457200" indent="-457200">
              <a:buClr>
                <a:schemeClr val="accent3"/>
              </a:buClr>
              <a:buSzPct val="95000"/>
              <a:buFont typeface="Wingdings" pitchFamily="2" charset="2"/>
              <a:buChar char="§"/>
            </a:pPr>
            <a:r>
              <a:rPr lang="en-US" sz="2200" dirty="0" smtClean="0">
                <a:solidFill>
                  <a:prstClr val="white"/>
                </a:solidFill>
              </a:rPr>
              <a:t>Does </a:t>
            </a:r>
            <a:r>
              <a:rPr lang="en-US" sz="2200" dirty="0" smtClean="0">
                <a:solidFill>
                  <a:prstClr val="white"/>
                </a:solidFill>
              </a:rPr>
              <a:t>Facebook or the apps make money from your data? </a:t>
            </a:r>
            <a:r>
              <a:rPr lang="en-GB" sz="2200" baseline="30000" dirty="0" smtClean="0">
                <a:solidFill>
                  <a:srgbClr val="FFC000"/>
                </a:solidFill>
              </a:rPr>
              <a:t>6</a:t>
            </a:r>
            <a:endParaRPr lang="en-GB" sz="2200" dirty="0" smtClean="0">
              <a:solidFill>
                <a:prstClr val="white"/>
              </a:solidFill>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52120" y="4320744"/>
            <a:ext cx="1972665" cy="1972665"/>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20272" y="4284987"/>
            <a:ext cx="1844824" cy="1844824"/>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4023" y="4162491"/>
            <a:ext cx="3594106" cy="2289170"/>
          </a:xfrm>
          <a:prstGeom prst="rect">
            <a:avLst/>
          </a:prstGeom>
        </p:spPr>
      </p:pic>
    </p:spTree>
    <p:extLst>
      <p:ext uri="{BB962C8B-B14F-4D97-AF65-F5344CB8AC3E}">
        <p14:creationId xmlns:p14="http://schemas.microsoft.com/office/powerpoint/2010/main" val="215880402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1_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221</TotalTime>
  <Words>565</Words>
  <Application>Microsoft Office PowerPoint</Application>
  <PresentationFormat>On-screen Show (4:3)</PresentationFormat>
  <Paragraphs>70</Paragraphs>
  <Slides>15</Slides>
  <Notes>1</Notes>
  <HiddenSlides>0</HiddenSlides>
  <MMClips>0</MMClips>
  <ScaleCrop>false</ScaleCrop>
  <HeadingPairs>
    <vt:vector size="4" baseType="variant">
      <vt:variant>
        <vt:lpstr>Theme</vt:lpstr>
      </vt:variant>
      <vt:variant>
        <vt:i4>2</vt:i4>
      </vt:variant>
      <vt:variant>
        <vt:lpstr>Slide Titles</vt:lpstr>
      </vt:variant>
      <vt:variant>
        <vt:i4>15</vt:i4>
      </vt:variant>
    </vt:vector>
  </HeadingPairs>
  <TitlesOfParts>
    <vt:vector size="17" baseType="lpstr">
      <vt:lpstr>Flow</vt:lpstr>
      <vt:lpstr>1_Flow</vt:lpstr>
      <vt:lpstr>Personal Privacy and Security</vt:lpstr>
      <vt:lpstr>PowerPoint Presentation</vt:lpstr>
      <vt:lpstr>What are we covering?</vt:lpstr>
      <vt:lpstr>The Data Protection Act</vt:lpstr>
      <vt:lpstr>The Data Protection Act</vt:lpstr>
      <vt:lpstr>Consent</vt:lpstr>
      <vt:lpstr>Facebook Privacy</vt:lpstr>
      <vt:lpstr>Facebook Privacy</vt:lpstr>
      <vt:lpstr>Facebook Apps Privacy</vt:lpstr>
      <vt:lpstr>Facebook Apps Privacy</vt:lpstr>
      <vt:lpstr>Facebook Apps Privacy</vt:lpstr>
      <vt:lpstr>Final thoughts…</vt:lpstr>
      <vt:lpstr>Final thoughts…</vt:lpstr>
      <vt:lpstr>References</vt:lpstr>
      <vt:lpstr>References</vt:lpstr>
    </vt:vector>
  </TitlesOfParts>
  <Company>University of Southampton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Personal Privacy and Security</dc:title>
  <dc:creator>Dept of E &amp; CS</dc:creator>
  <cp:lastModifiedBy>Tihomir</cp:lastModifiedBy>
  <cp:revision>25</cp:revision>
  <dcterms:created xsi:type="dcterms:W3CDTF">2013-04-19T11:11:18Z</dcterms:created>
  <dcterms:modified xsi:type="dcterms:W3CDTF">2013-04-21T20:19:29Z</dcterms:modified>
</cp:coreProperties>
</file>