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6" r:id="rId4"/>
    <p:sldId id="261" r:id="rId5"/>
    <p:sldId id="262" r:id="rId6"/>
    <p:sldId id="263" r:id="rId7"/>
    <p:sldId id="269" r:id="rId8"/>
    <p:sldId id="265" r:id="rId9"/>
    <p:sldId id="258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B803E5-9003-42BF-AC1D-3D0988AC2FB0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482C9-85B8-40F0-AF65-40F82505A3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smol.com/2013/02/how-big-data-analysis-helped-president-obama-defeat-romney-in-2012-elections.html#.UXKvdLWkp_b" TargetMode="External"/><Relationship Id="rId2" Type="http://schemas.openxmlformats.org/officeDocument/2006/relationships/hyperlink" Target="http://bosmol.com/2013/02/how-big-data-analysis-helped-president-obama-defeat-romney-in-2012-election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ronicle.com/section/Big-Data/446/" TargetMode="External"/><Relationship Id="rId4" Type="http://schemas.openxmlformats.org/officeDocument/2006/relationships/hyperlink" Target="http://home.web.cern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752600"/>
          </a:xfrm>
        </p:spPr>
        <p:txBody>
          <a:bodyPr/>
          <a:lstStyle/>
          <a:p>
            <a:r>
              <a:rPr lang="en-US" dirty="0" smtClean="0"/>
              <a:t>Group O - Presentation Topic 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dirty="0" smtClean="0"/>
              <a:t>Big Data – The big picture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885199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Group: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Alex Lay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George Michael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James Buck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Andrew  Howe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Dan </a:t>
            </a:r>
            <a:r>
              <a:rPr lang="en-US" dirty="0" err="1"/>
              <a:t>Playle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Clayton Jones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George Harris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Gaurav</a:t>
            </a:r>
            <a:r>
              <a:rPr lang="en-US" dirty="0" smtClean="0"/>
              <a:t> </a:t>
            </a:r>
            <a:r>
              <a:rPr lang="en-US" dirty="0" err="1" smtClean="0"/>
              <a:t>Lohchab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Tutor: </a:t>
            </a:r>
            <a:r>
              <a:rPr lang="en-US" dirty="0" smtClean="0"/>
              <a:t>Kirk Martinez</a:t>
            </a:r>
            <a:endParaRPr lang="en-US" dirty="0"/>
          </a:p>
        </p:txBody>
      </p:sp>
      <p:pic>
        <p:nvPicPr>
          <p:cNvPr id="5" name="Content Placeholder 3" descr="Final.jpg"/>
          <p:cNvPicPr>
            <a:picLocks noChangeAspect="1"/>
          </p:cNvPicPr>
          <p:nvPr/>
        </p:nvPicPr>
        <p:blipFill rotWithShape="1">
          <a:blip r:embed="rId2" cstate="print"/>
          <a:srcRect l="9233" t="-351" r="3282" b="351"/>
          <a:stretch/>
        </p:blipFill>
        <p:spPr>
          <a:xfrm>
            <a:off x="4355128" y="2817440"/>
            <a:ext cx="4393336" cy="33478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31440"/>
            <a:ext cx="9152021" cy="3888432"/>
          </a:xfrm>
          <a:custGeom>
            <a:avLst/>
            <a:gdLst>
              <a:gd name="connsiteX0" fmla="*/ 0 w 9144000"/>
              <a:gd name="connsiteY0" fmla="*/ 0 h 4293096"/>
              <a:gd name="connsiteX1" fmla="*/ 9144000 w 9144000"/>
              <a:gd name="connsiteY1" fmla="*/ 0 h 4293096"/>
              <a:gd name="connsiteX2" fmla="*/ 9144000 w 9144000"/>
              <a:gd name="connsiteY2" fmla="*/ 4293096 h 4293096"/>
              <a:gd name="connsiteX3" fmla="*/ 0 w 9144000"/>
              <a:gd name="connsiteY3" fmla="*/ 4293096 h 4293096"/>
              <a:gd name="connsiteX4" fmla="*/ 0 w 9144000"/>
              <a:gd name="connsiteY4" fmla="*/ 0 h 4293096"/>
              <a:gd name="connsiteX0" fmla="*/ 0 w 9144000"/>
              <a:gd name="connsiteY0" fmla="*/ 0 h 5231559"/>
              <a:gd name="connsiteX1" fmla="*/ 9144000 w 9144000"/>
              <a:gd name="connsiteY1" fmla="*/ 0 h 5231559"/>
              <a:gd name="connsiteX2" fmla="*/ 9144000 w 9144000"/>
              <a:gd name="connsiteY2" fmla="*/ 4293096 h 5231559"/>
              <a:gd name="connsiteX3" fmla="*/ 112295 w 9144000"/>
              <a:gd name="connsiteY3" fmla="*/ 5231559 h 5231559"/>
              <a:gd name="connsiteX4" fmla="*/ 0 w 9144000"/>
              <a:gd name="connsiteY4" fmla="*/ 0 h 5231559"/>
              <a:gd name="connsiteX0" fmla="*/ 8021 w 9152021"/>
              <a:gd name="connsiteY0" fmla="*/ 0 h 4293096"/>
              <a:gd name="connsiteX1" fmla="*/ 9152021 w 9152021"/>
              <a:gd name="connsiteY1" fmla="*/ 0 h 4293096"/>
              <a:gd name="connsiteX2" fmla="*/ 9152021 w 9152021"/>
              <a:gd name="connsiteY2" fmla="*/ 4293096 h 4293096"/>
              <a:gd name="connsiteX3" fmla="*/ 0 w 9152021"/>
              <a:gd name="connsiteY3" fmla="*/ 4285075 h 4293096"/>
              <a:gd name="connsiteX4" fmla="*/ 8021 w 9152021"/>
              <a:gd name="connsiteY4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021" h="4293096">
                <a:moveTo>
                  <a:pt x="8021" y="0"/>
                </a:moveTo>
                <a:lnTo>
                  <a:pt x="9152021" y="0"/>
                </a:lnTo>
                <a:lnTo>
                  <a:pt x="9152021" y="4293096"/>
                </a:lnTo>
                <a:lnTo>
                  <a:pt x="0" y="4285075"/>
                </a:lnTo>
                <a:cubicBezTo>
                  <a:pt x="2674" y="2856717"/>
                  <a:pt x="5347" y="1428358"/>
                  <a:pt x="8021" y="0"/>
                </a:cubicBezTo>
                <a:close/>
              </a:path>
            </a:pathLst>
          </a:cu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30000" b="1" spc="-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BIG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468560" y="2420888"/>
            <a:ext cx="10648801" cy="4104456"/>
            <a:chOff x="-468560" y="2780928"/>
            <a:chExt cx="10648801" cy="4104456"/>
          </a:xfrm>
        </p:grpSpPr>
        <p:sp>
          <p:nvSpPr>
            <p:cNvPr id="7" name="Rectangle 5"/>
            <p:cNvSpPr/>
            <p:nvPr/>
          </p:nvSpPr>
          <p:spPr>
            <a:xfrm>
              <a:off x="-468560" y="2780928"/>
              <a:ext cx="3744417" cy="4104456"/>
            </a:xfrm>
            <a:custGeom>
              <a:avLst/>
              <a:gdLst>
                <a:gd name="connsiteX0" fmla="*/ 0 w 9144000"/>
                <a:gd name="connsiteY0" fmla="*/ 0 h 4293096"/>
                <a:gd name="connsiteX1" fmla="*/ 9144000 w 9144000"/>
                <a:gd name="connsiteY1" fmla="*/ 0 h 4293096"/>
                <a:gd name="connsiteX2" fmla="*/ 9144000 w 9144000"/>
                <a:gd name="connsiteY2" fmla="*/ 4293096 h 4293096"/>
                <a:gd name="connsiteX3" fmla="*/ 0 w 9144000"/>
                <a:gd name="connsiteY3" fmla="*/ 4293096 h 4293096"/>
                <a:gd name="connsiteX4" fmla="*/ 0 w 9144000"/>
                <a:gd name="connsiteY4" fmla="*/ 0 h 4293096"/>
                <a:gd name="connsiteX0" fmla="*/ 0 w 9144000"/>
                <a:gd name="connsiteY0" fmla="*/ 0 h 5231559"/>
                <a:gd name="connsiteX1" fmla="*/ 9144000 w 9144000"/>
                <a:gd name="connsiteY1" fmla="*/ 0 h 5231559"/>
                <a:gd name="connsiteX2" fmla="*/ 9144000 w 9144000"/>
                <a:gd name="connsiteY2" fmla="*/ 4293096 h 5231559"/>
                <a:gd name="connsiteX3" fmla="*/ 112295 w 9144000"/>
                <a:gd name="connsiteY3" fmla="*/ 5231559 h 5231559"/>
                <a:gd name="connsiteX4" fmla="*/ 0 w 9144000"/>
                <a:gd name="connsiteY4" fmla="*/ 0 h 5231559"/>
                <a:gd name="connsiteX0" fmla="*/ 8021 w 9152021"/>
                <a:gd name="connsiteY0" fmla="*/ 0 h 4293096"/>
                <a:gd name="connsiteX1" fmla="*/ 9152021 w 9152021"/>
                <a:gd name="connsiteY1" fmla="*/ 0 h 4293096"/>
                <a:gd name="connsiteX2" fmla="*/ 9152021 w 9152021"/>
                <a:gd name="connsiteY2" fmla="*/ 4293096 h 4293096"/>
                <a:gd name="connsiteX3" fmla="*/ 0 w 9152021"/>
                <a:gd name="connsiteY3" fmla="*/ 4285075 h 4293096"/>
                <a:gd name="connsiteX4" fmla="*/ 8021 w 9152021"/>
                <a:gd name="connsiteY4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2021" h="4293096">
                  <a:moveTo>
                    <a:pt x="8021" y="0"/>
                  </a:moveTo>
                  <a:lnTo>
                    <a:pt x="9152021" y="0"/>
                  </a:lnTo>
                  <a:lnTo>
                    <a:pt x="9152021" y="4293096"/>
                  </a:lnTo>
                  <a:lnTo>
                    <a:pt x="0" y="4285075"/>
                  </a:lnTo>
                  <a:cubicBezTo>
                    <a:pt x="2674" y="2856717"/>
                    <a:pt x="5347" y="1428358"/>
                    <a:pt x="8021" y="0"/>
                  </a:cubicBezTo>
                  <a:close/>
                </a:path>
              </a:pathLst>
            </a:custGeom>
            <a:noFill/>
          </p:spPr>
          <p:txBody>
            <a:bodyPr wrap="none" lIns="91440" tIns="45720" rIns="91440" bIns="45720">
              <a:noAutofit/>
            </a:bodyPr>
            <a:lstStyle/>
            <a:p>
              <a:r>
                <a:rPr lang="en-US" sz="30000" b="1" spc="-1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0000" b="1" spc="-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2051720" y="2780928"/>
              <a:ext cx="3520009" cy="4104456"/>
            </a:xfrm>
            <a:custGeom>
              <a:avLst/>
              <a:gdLst>
                <a:gd name="connsiteX0" fmla="*/ 0 w 9144000"/>
                <a:gd name="connsiteY0" fmla="*/ 0 h 4293096"/>
                <a:gd name="connsiteX1" fmla="*/ 9144000 w 9144000"/>
                <a:gd name="connsiteY1" fmla="*/ 0 h 4293096"/>
                <a:gd name="connsiteX2" fmla="*/ 9144000 w 9144000"/>
                <a:gd name="connsiteY2" fmla="*/ 4293096 h 4293096"/>
                <a:gd name="connsiteX3" fmla="*/ 0 w 9144000"/>
                <a:gd name="connsiteY3" fmla="*/ 4293096 h 4293096"/>
                <a:gd name="connsiteX4" fmla="*/ 0 w 9144000"/>
                <a:gd name="connsiteY4" fmla="*/ 0 h 4293096"/>
                <a:gd name="connsiteX0" fmla="*/ 0 w 9144000"/>
                <a:gd name="connsiteY0" fmla="*/ 0 h 5231559"/>
                <a:gd name="connsiteX1" fmla="*/ 9144000 w 9144000"/>
                <a:gd name="connsiteY1" fmla="*/ 0 h 5231559"/>
                <a:gd name="connsiteX2" fmla="*/ 9144000 w 9144000"/>
                <a:gd name="connsiteY2" fmla="*/ 4293096 h 5231559"/>
                <a:gd name="connsiteX3" fmla="*/ 112295 w 9144000"/>
                <a:gd name="connsiteY3" fmla="*/ 5231559 h 5231559"/>
                <a:gd name="connsiteX4" fmla="*/ 0 w 9144000"/>
                <a:gd name="connsiteY4" fmla="*/ 0 h 5231559"/>
                <a:gd name="connsiteX0" fmla="*/ 8021 w 9152021"/>
                <a:gd name="connsiteY0" fmla="*/ 0 h 4293096"/>
                <a:gd name="connsiteX1" fmla="*/ 9152021 w 9152021"/>
                <a:gd name="connsiteY1" fmla="*/ 0 h 4293096"/>
                <a:gd name="connsiteX2" fmla="*/ 9152021 w 9152021"/>
                <a:gd name="connsiteY2" fmla="*/ 4293096 h 4293096"/>
                <a:gd name="connsiteX3" fmla="*/ 0 w 9152021"/>
                <a:gd name="connsiteY3" fmla="*/ 4285075 h 4293096"/>
                <a:gd name="connsiteX4" fmla="*/ 8021 w 9152021"/>
                <a:gd name="connsiteY4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2021" h="4293096">
                  <a:moveTo>
                    <a:pt x="8021" y="0"/>
                  </a:moveTo>
                  <a:lnTo>
                    <a:pt x="9152021" y="0"/>
                  </a:lnTo>
                  <a:lnTo>
                    <a:pt x="9152021" y="4293096"/>
                  </a:lnTo>
                  <a:lnTo>
                    <a:pt x="0" y="4285075"/>
                  </a:lnTo>
                  <a:cubicBezTo>
                    <a:pt x="2674" y="2856717"/>
                    <a:pt x="5347" y="1428358"/>
                    <a:pt x="8021" y="0"/>
                  </a:cubicBezTo>
                  <a:close/>
                </a:path>
              </a:pathLst>
            </a:custGeom>
            <a:noFill/>
          </p:spPr>
          <p:txBody>
            <a:bodyPr wrap="none" lIns="91440" tIns="45720" rIns="91440" bIns="45720">
              <a:noAutofit/>
            </a:bodyPr>
            <a:lstStyle/>
            <a:p>
              <a:r>
                <a:rPr lang="en-US" sz="30000" b="1" spc="-1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9" name="Rectangle 5"/>
            <p:cNvSpPr/>
            <p:nvPr/>
          </p:nvSpPr>
          <p:spPr>
            <a:xfrm>
              <a:off x="6660232" y="2780928"/>
              <a:ext cx="3520009" cy="4104456"/>
            </a:xfrm>
            <a:custGeom>
              <a:avLst/>
              <a:gdLst>
                <a:gd name="connsiteX0" fmla="*/ 0 w 9144000"/>
                <a:gd name="connsiteY0" fmla="*/ 0 h 4293096"/>
                <a:gd name="connsiteX1" fmla="*/ 9144000 w 9144000"/>
                <a:gd name="connsiteY1" fmla="*/ 0 h 4293096"/>
                <a:gd name="connsiteX2" fmla="*/ 9144000 w 9144000"/>
                <a:gd name="connsiteY2" fmla="*/ 4293096 h 4293096"/>
                <a:gd name="connsiteX3" fmla="*/ 0 w 9144000"/>
                <a:gd name="connsiteY3" fmla="*/ 4293096 h 4293096"/>
                <a:gd name="connsiteX4" fmla="*/ 0 w 9144000"/>
                <a:gd name="connsiteY4" fmla="*/ 0 h 4293096"/>
                <a:gd name="connsiteX0" fmla="*/ 0 w 9144000"/>
                <a:gd name="connsiteY0" fmla="*/ 0 h 5231559"/>
                <a:gd name="connsiteX1" fmla="*/ 9144000 w 9144000"/>
                <a:gd name="connsiteY1" fmla="*/ 0 h 5231559"/>
                <a:gd name="connsiteX2" fmla="*/ 9144000 w 9144000"/>
                <a:gd name="connsiteY2" fmla="*/ 4293096 h 5231559"/>
                <a:gd name="connsiteX3" fmla="*/ 112295 w 9144000"/>
                <a:gd name="connsiteY3" fmla="*/ 5231559 h 5231559"/>
                <a:gd name="connsiteX4" fmla="*/ 0 w 9144000"/>
                <a:gd name="connsiteY4" fmla="*/ 0 h 5231559"/>
                <a:gd name="connsiteX0" fmla="*/ 8021 w 9152021"/>
                <a:gd name="connsiteY0" fmla="*/ 0 h 4293096"/>
                <a:gd name="connsiteX1" fmla="*/ 9152021 w 9152021"/>
                <a:gd name="connsiteY1" fmla="*/ 0 h 4293096"/>
                <a:gd name="connsiteX2" fmla="*/ 9152021 w 9152021"/>
                <a:gd name="connsiteY2" fmla="*/ 4293096 h 4293096"/>
                <a:gd name="connsiteX3" fmla="*/ 0 w 9152021"/>
                <a:gd name="connsiteY3" fmla="*/ 4285075 h 4293096"/>
                <a:gd name="connsiteX4" fmla="*/ 8021 w 9152021"/>
                <a:gd name="connsiteY4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2021" h="4293096">
                  <a:moveTo>
                    <a:pt x="8021" y="0"/>
                  </a:moveTo>
                  <a:lnTo>
                    <a:pt x="9152021" y="0"/>
                  </a:lnTo>
                  <a:lnTo>
                    <a:pt x="9152021" y="4293096"/>
                  </a:lnTo>
                  <a:lnTo>
                    <a:pt x="0" y="4285075"/>
                  </a:lnTo>
                  <a:cubicBezTo>
                    <a:pt x="2674" y="2856717"/>
                    <a:pt x="5347" y="1428358"/>
                    <a:pt x="8021" y="0"/>
                  </a:cubicBezTo>
                  <a:close/>
                </a:path>
              </a:pathLst>
            </a:custGeom>
            <a:noFill/>
          </p:spPr>
          <p:txBody>
            <a:bodyPr wrap="none" lIns="91440" tIns="45720" rIns="91440" bIns="45720">
              <a:noAutofit/>
            </a:bodyPr>
            <a:lstStyle/>
            <a:p>
              <a:r>
                <a:rPr lang="en-US" sz="30000" b="1" spc="-1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10" name="Rectangle 5"/>
            <p:cNvSpPr/>
            <p:nvPr/>
          </p:nvSpPr>
          <p:spPr>
            <a:xfrm>
              <a:off x="4499992" y="2780928"/>
              <a:ext cx="3520009" cy="4104456"/>
            </a:xfrm>
            <a:custGeom>
              <a:avLst/>
              <a:gdLst>
                <a:gd name="connsiteX0" fmla="*/ 0 w 9144000"/>
                <a:gd name="connsiteY0" fmla="*/ 0 h 4293096"/>
                <a:gd name="connsiteX1" fmla="*/ 9144000 w 9144000"/>
                <a:gd name="connsiteY1" fmla="*/ 0 h 4293096"/>
                <a:gd name="connsiteX2" fmla="*/ 9144000 w 9144000"/>
                <a:gd name="connsiteY2" fmla="*/ 4293096 h 4293096"/>
                <a:gd name="connsiteX3" fmla="*/ 0 w 9144000"/>
                <a:gd name="connsiteY3" fmla="*/ 4293096 h 4293096"/>
                <a:gd name="connsiteX4" fmla="*/ 0 w 9144000"/>
                <a:gd name="connsiteY4" fmla="*/ 0 h 4293096"/>
                <a:gd name="connsiteX0" fmla="*/ 0 w 9144000"/>
                <a:gd name="connsiteY0" fmla="*/ 0 h 5231559"/>
                <a:gd name="connsiteX1" fmla="*/ 9144000 w 9144000"/>
                <a:gd name="connsiteY1" fmla="*/ 0 h 5231559"/>
                <a:gd name="connsiteX2" fmla="*/ 9144000 w 9144000"/>
                <a:gd name="connsiteY2" fmla="*/ 4293096 h 5231559"/>
                <a:gd name="connsiteX3" fmla="*/ 112295 w 9144000"/>
                <a:gd name="connsiteY3" fmla="*/ 5231559 h 5231559"/>
                <a:gd name="connsiteX4" fmla="*/ 0 w 9144000"/>
                <a:gd name="connsiteY4" fmla="*/ 0 h 5231559"/>
                <a:gd name="connsiteX0" fmla="*/ 8021 w 9152021"/>
                <a:gd name="connsiteY0" fmla="*/ 0 h 4293096"/>
                <a:gd name="connsiteX1" fmla="*/ 9152021 w 9152021"/>
                <a:gd name="connsiteY1" fmla="*/ 0 h 4293096"/>
                <a:gd name="connsiteX2" fmla="*/ 9152021 w 9152021"/>
                <a:gd name="connsiteY2" fmla="*/ 4293096 h 4293096"/>
                <a:gd name="connsiteX3" fmla="*/ 0 w 9152021"/>
                <a:gd name="connsiteY3" fmla="*/ 4285075 h 4293096"/>
                <a:gd name="connsiteX4" fmla="*/ 8021 w 9152021"/>
                <a:gd name="connsiteY4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2021" h="4293096">
                  <a:moveTo>
                    <a:pt x="8021" y="0"/>
                  </a:moveTo>
                  <a:lnTo>
                    <a:pt x="9152021" y="0"/>
                  </a:lnTo>
                  <a:lnTo>
                    <a:pt x="9152021" y="4293096"/>
                  </a:lnTo>
                  <a:lnTo>
                    <a:pt x="0" y="4285075"/>
                  </a:lnTo>
                  <a:cubicBezTo>
                    <a:pt x="2674" y="2856717"/>
                    <a:pt x="5347" y="1428358"/>
                    <a:pt x="8021" y="0"/>
                  </a:cubicBezTo>
                  <a:close/>
                </a:path>
              </a:pathLst>
            </a:custGeom>
            <a:noFill/>
          </p:spPr>
          <p:txBody>
            <a:bodyPr wrap="none" lIns="91440" tIns="45720" rIns="91440" bIns="45720">
              <a:noAutofit/>
            </a:bodyPr>
            <a:lstStyle/>
            <a:p>
              <a:r>
                <a:rPr lang="en-US" sz="30000" b="1" spc="-1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T</a:t>
              </a:r>
              <a:endParaRPr lang="en-US" sz="30000" b="1" spc="-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Drawbacks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Big data toolsets – </a:t>
            </a:r>
            <a:r>
              <a:rPr lang="en-GB" dirty="0" err="1" smtClean="0"/>
              <a:t>Hadoop</a:t>
            </a:r>
            <a:r>
              <a:rPr lang="en-GB" dirty="0" smtClean="0"/>
              <a:t> / </a:t>
            </a:r>
            <a:r>
              <a:rPr lang="en-GB" dirty="0" err="1" smtClean="0"/>
              <a:t>noSQL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Few developers with expertise in these tools</a:t>
            </a:r>
          </a:p>
          <a:p>
            <a:endParaRPr lang="en-GB" dirty="0" smtClean="0"/>
          </a:p>
          <a:p>
            <a:r>
              <a:rPr lang="en-GB" dirty="0" smtClean="0"/>
              <a:t>Implementation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308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89"/>
            <a:ext cx="9144000" cy="579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6550223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Diagram: Apache Software Foundation 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8682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5832648" cy="3960440"/>
          </a:xfrm>
        </p:spPr>
        <p:txBody>
          <a:bodyPr/>
          <a:lstStyle/>
          <a:p>
            <a:pPr marL="594360" lvl="2" indent="0">
              <a:buNone/>
            </a:pPr>
            <a:r>
              <a:rPr lang="en-GB" sz="2800" dirty="0" smtClean="0"/>
              <a:t>“I'm </a:t>
            </a:r>
            <a:r>
              <a:rPr lang="en-GB" sz="2800" dirty="0"/>
              <a:t>not trying to say a [</a:t>
            </a:r>
            <a:r>
              <a:rPr lang="en-GB" sz="2800" dirty="0" err="1"/>
              <a:t>Hadoop</a:t>
            </a:r>
            <a:r>
              <a:rPr lang="en-GB" sz="2800" dirty="0"/>
              <a:t>-using] </a:t>
            </a:r>
            <a:r>
              <a:rPr lang="en-GB" sz="2800" dirty="0" err="1"/>
              <a:t>startup</a:t>
            </a:r>
            <a:r>
              <a:rPr lang="en-GB" sz="2800" dirty="0"/>
              <a:t> out there is doing it wrong, but I have worked on projects where I wish they'd use MySQL </a:t>
            </a:r>
            <a:r>
              <a:rPr lang="en-GB" sz="2800" dirty="0" smtClean="0"/>
              <a:t>because they've only had a gigabyte of data.”</a:t>
            </a:r>
          </a:p>
          <a:p>
            <a:pPr marL="594360" lvl="2" indent="0">
              <a:buNone/>
            </a:pPr>
            <a:endParaRPr lang="en-GB" dirty="0"/>
          </a:p>
          <a:p>
            <a:pPr marL="594360" lvl="2" indent="0" algn="r">
              <a:buNone/>
            </a:pP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Tim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O’Brien @ O’Reilly Strata conference 2013</a:t>
            </a:r>
          </a:p>
          <a:p>
            <a:pPr marL="59436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6984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4262" y="4905672"/>
            <a:ext cx="8503920" cy="1835696"/>
          </a:xfrm>
        </p:spPr>
        <p:txBody>
          <a:bodyPr/>
          <a:lstStyle/>
          <a:p>
            <a:r>
              <a:rPr lang="en-US" dirty="0" smtClean="0"/>
              <a:t>Facebook w</a:t>
            </a:r>
            <a:r>
              <a:rPr lang="en-US" dirty="0" smtClean="0"/>
              <a:t>as </a:t>
            </a:r>
            <a:r>
              <a:rPr lang="en-US" dirty="0" smtClean="0"/>
              <a:t>using MySQL – good for small data </a:t>
            </a:r>
            <a:endParaRPr lang="en-US" dirty="0"/>
          </a:p>
          <a:p>
            <a:r>
              <a:rPr lang="en-US" dirty="0" smtClean="0"/>
              <a:t>Could </a:t>
            </a:r>
            <a:r>
              <a:rPr lang="en-US" dirty="0" smtClean="0"/>
              <a:t>not cope </a:t>
            </a:r>
            <a:r>
              <a:rPr lang="en-US" dirty="0" smtClean="0"/>
              <a:t>with increasing load</a:t>
            </a:r>
          </a:p>
          <a:p>
            <a:r>
              <a:rPr lang="en-US" dirty="0" err="1" smtClean="0"/>
              <a:t>Specialised</a:t>
            </a:r>
            <a:r>
              <a:rPr lang="en-US" dirty="0" smtClean="0"/>
              <a:t> hardware &amp; software developed</a:t>
            </a:r>
            <a:endParaRPr lang="el-GR" dirty="0"/>
          </a:p>
        </p:txBody>
      </p:sp>
      <p:pic>
        <p:nvPicPr>
          <p:cNvPr id="2050" name="Picture 2" descr="http://static.quickmeme.com/media/social/q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quickmeme.com/media/social/q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35" y="1556792"/>
            <a:ext cx="46005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34756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22317"/>
            <a:ext cx="5976664" cy="366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Science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LHC at CERN produces </a:t>
            </a:r>
            <a:r>
              <a:rPr lang="en-US" dirty="0" smtClean="0"/>
              <a:t>15 petabytes of data per </a:t>
            </a:r>
            <a:r>
              <a:rPr lang="en-US" dirty="0" smtClean="0"/>
              <a:t>year</a:t>
            </a:r>
            <a:endParaRPr lang="en-US" dirty="0" smtClean="0"/>
          </a:p>
          <a:p>
            <a:r>
              <a:rPr lang="en-US" dirty="0" smtClean="0"/>
              <a:t>An early solution: </a:t>
            </a:r>
            <a:r>
              <a:rPr lang="en-US" dirty="0" smtClean="0"/>
              <a:t> The world </a:t>
            </a:r>
            <a:r>
              <a:rPr lang="en-US" dirty="0" smtClean="0"/>
              <a:t>wide </a:t>
            </a:r>
            <a:r>
              <a:rPr lang="en-US" dirty="0" smtClean="0"/>
              <a:t>web </a:t>
            </a:r>
          </a:p>
          <a:p>
            <a:r>
              <a:rPr lang="en-US" dirty="0" smtClean="0"/>
              <a:t>A </a:t>
            </a:r>
            <a:r>
              <a:rPr lang="en-US" dirty="0" smtClean="0"/>
              <a:t>modern </a:t>
            </a:r>
            <a:r>
              <a:rPr lang="en-US" dirty="0" smtClean="0"/>
              <a:t>solution: Distributed Computing</a:t>
            </a:r>
            <a:endParaRPr lang="en-US" dirty="0"/>
          </a:p>
          <a:p>
            <a:r>
              <a:rPr lang="en-US" dirty="0" smtClean="0"/>
              <a:t>LHC@HOME </a:t>
            </a:r>
            <a:endParaRPr lang="en-US" dirty="0" smtClean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/>
              <a:t>Power of Big Data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5832648" cy="3960440"/>
          </a:xfrm>
        </p:spPr>
        <p:txBody>
          <a:bodyPr/>
          <a:lstStyle/>
          <a:p>
            <a:pPr marL="594360" lvl="2" indent="0">
              <a:buNone/>
            </a:pPr>
            <a:r>
              <a:rPr lang="en-GB" sz="2800" dirty="0" smtClean="0"/>
              <a:t>“</a:t>
            </a:r>
            <a:r>
              <a:rPr lang="en-GB" sz="2800" dirty="0"/>
              <a:t>The 2012 Presidential elections not only reiterated the use of social media, it also introduced the world to a more sophisticated technology: the big data analysis</a:t>
            </a:r>
            <a:r>
              <a:rPr lang="en-GB" sz="2800" dirty="0" smtClean="0"/>
              <a:t>.”</a:t>
            </a:r>
          </a:p>
          <a:p>
            <a:pPr marL="594360" lvl="2" indent="0">
              <a:buNone/>
            </a:pPr>
            <a:endParaRPr lang="en-GB" dirty="0"/>
          </a:p>
          <a:p>
            <a:pPr marL="594360" lvl="2" indent="0" algn="r">
              <a:buNone/>
            </a:pP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Bosmol.com</a:t>
            </a: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436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455976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</a:t>
            </a:r>
            <a:r>
              <a:rPr lang="en-GB" dirty="0" smtClean="0">
                <a:hlinkClick r:id="rId2"/>
              </a:rPr>
              <a:t>adoop.apache.org</a:t>
            </a: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://bosmol.com/2013/02/how-big-data-analysis-helped-president-obama-defeat-romney-in-2012-elections.html#.</a:t>
            </a:r>
            <a:r>
              <a:rPr lang="en-GB" dirty="0" smtClean="0">
                <a:hlinkClick r:id="rId3"/>
              </a:rPr>
              <a:t>UXKvdLWkp_b</a:t>
            </a:r>
            <a:endParaRPr lang="en-GB" dirty="0" smtClean="0"/>
          </a:p>
          <a:p>
            <a:r>
              <a:rPr lang="en-GB" dirty="0">
                <a:hlinkClick r:id="rId4"/>
              </a:rPr>
              <a:t>http://home.web.cern.ch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http://chronicle.com/section/Big-Data/446/</a:t>
            </a:r>
            <a:endParaRPr lang="el-GR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</TotalTime>
  <Words>219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Big Data – The big picture</vt:lpstr>
      <vt:lpstr>PowerPoint Presentation</vt:lpstr>
      <vt:lpstr>Cost and Drawbacks</vt:lpstr>
      <vt:lpstr>PowerPoint Presentation</vt:lpstr>
      <vt:lpstr>PowerPoint Presentation</vt:lpstr>
      <vt:lpstr>Social Media</vt:lpstr>
      <vt:lpstr>Big Science </vt:lpstr>
      <vt:lpstr>The Power of Big Data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– The big picture</dc:title>
  <dc:creator>George Michael</dc:creator>
  <cp:lastModifiedBy>Andrew</cp:lastModifiedBy>
  <cp:revision>31</cp:revision>
  <dcterms:created xsi:type="dcterms:W3CDTF">2013-04-20T12:57:39Z</dcterms:created>
  <dcterms:modified xsi:type="dcterms:W3CDTF">2013-04-21T19:57:40Z</dcterms:modified>
</cp:coreProperties>
</file>