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99"/>
  </p:notesMasterIdLst>
  <p:handoutMasterIdLst>
    <p:handoutMasterId r:id="rId10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4" r:id="rId19"/>
    <p:sldId id="273" r:id="rId20"/>
    <p:sldId id="277" r:id="rId21"/>
    <p:sldId id="303" r:id="rId22"/>
    <p:sldId id="300" r:id="rId23"/>
    <p:sldId id="297" r:id="rId24"/>
    <p:sldId id="298" r:id="rId25"/>
    <p:sldId id="299" r:id="rId26"/>
    <p:sldId id="285" r:id="rId27"/>
    <p:sldId id="301" r:id="rId28"/>
    <p:sldId id="302" r:id="rId29"/>
    <p:sldId id="286" r:id="rId30"/>
    <p:sldId id="304" r:id="rId31"/>
    <p:sldId id="276" r:id="rId32"/>
    <p:sldId id="278" r:id="rId33"/>
    <p:sldId id="305" r:id="rId34"/>
    <p:sldId id="307" r:id="rId35"/>
    <p:sldId id="308" r:id="rId36"/>
    <p:sldId id="306" r:id="rId37"/>
    <p:sldId id="309" r:id="rId38"/>
    <p:sldId id="287" r:id="rId39"/>
    <p:sldId id="288" r:id="rId40"/>
    <p:sldId id="289" r:id="rId41"/>
    <p:sldId id="290" r:id="rId42"/>
    <p:sldId id="284" r:id="rId43"/>
    <p:sldId id="291" r:id="rId44"/>
    <p:sldId id="292" r:id="rId45"/>
    <p:sldId id="293" r:id="rId46"/>
    <p:sldId id="294" r:id="rId47"/>
    <p:sldId id="295" r:id="rId48"/>
    <p:sldId id="296" r:id="rId49"/>
    <p:sldId id="279" r:id="rId50"/>
    <p:sldId id="342" r:id="rId51"/>
    <p:sldId id="338" r:id="rId52"/>
    <p:sldId id="337" r:id="rId53"/>
    <p:sldId id="339" r:id="rId54"/>
    <p:sldId id="340" r:id="rId55"/>
    <p:sldId id="343" r:id="rId56"/>
    <p:sldId id="341" r:id="rId57"/>
    <p:sldId id="344" r:id="rId58"/>
    <p:sldId id="352" r:id="rId59"/>
    <p:sldId id="351" r:id="rId60"/>
    <p:sldId id="350" r:id="rId61"/>
    <p:sldId id="353" r:id="rId62"/>
    <p:sldId id="355" r:id="rId63"/>
    <p:sldId id="348" r:id="rId64"/>
    <p:sldId id="347" r:id="rId65"/>
    <p:sldId id="359" r:id="rId66"/>
    <p:sldId id="354" r:id="rId67"/>
    <p:sldId id="360" r:id="rId68"/>
    <p:sldId id="349" r:id="rId69"/>
    <p:sldId id="356" r:id="rId70"/>
    <p:sldId id="357" r:id="rId71"/>
    <p:sldId id="358" r:id="rId72"/>
    <p:sldId id="361" r:id="rId73"/>
    <p:sldId id="280" r:id="rId74"/>
    <p:sldId id="314" r:id="rId75"/>
    <p:sldId id="315" r:id="rId76"/>
    <p:sldId id="317" r:id="rId77"/>
    <p:sldId id="318" r:id="rId78"/>
    <p:sldId id="319" r:id="rId79"/>
    <p:sldId id="320" r:id="rId80"/>
    <p:sldId id="321" r:id="rId81"/>
    <p:sldId id="322" r:id="rId82"/>
    <p:sldId id="323" r:id="rId83"/>
    <p:sldId id="324" r:id="rId84"/>
    <p:sldId id="325" r:id="rId85"/>
    <p:sldId id="326" r:id="rId86"/>
    <p:sldId id="327" r:id="rId87"/>
    <p:sldId id="328" r:id="rId88"/>
    <p:sldId id="329" r:id="rId89"/>
    <p:sldId id="330" r:id="rId90"/>
    <p:sldId id="331" r:id="rId91"/>
    <p:sldId id="332" r:id="rId92"/>
    <p:sldId id="333" r:id="rId93"/>
    <p:sldId id="334" r:id="rId94"/>
    <p:sldId id="335" r:id="rId95"/>
    <p:sldId id="281" r:id="rId96"/>
    <p:sldId id="311" r:id="rId97"/>
    <p:sldId id="312" r:id="rId9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11" autoAdjust="0"/>
  </p:normalViewPr>
  <p:slideViewPr>
    <p:cSldViewPr snapToGrid="0" snapToObjects="1" showGuides="1">
      <p:cViewPr>
        <p:scale>
          <a:sx n="99" d="100"/>
          <a:sy n="99" d="100"/>
        </p:scale>
        <p:origin x="-744" y="-160"/>
      </p:cViewPr>
      <p:guideLst>
        <p:guide orient="horz" pos="229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printerSettings" Target="printerSettings/printerSettings1.bin"/><Relationship Id="rId102" Type="http://schemas.openxmlformats.org/officeDocument/2006/relationships/presProps" Target="presProps.xml"/><Relationship Id="rId103" Type="http://schemas.openxmlformats.org/officeDocument/2006/relationships/viewProps" Target="viewProps.xml"/><Relationship Id="rId104" Type="http://schemas.openxmlformats.org/officeDocument/2006/relationships/theme" Target="theme/theme1.xml"/><Relationship Id="rId10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handoutMaster" Target="handoutMasters/handoutMaster1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A7BFB-C189-FE49-9496-93AD333B24A2}" type="datetimeFigureOut">
              <a:rPr lang="en-US" smtClean="0"/>
              <a:t>17/04/2013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964D-D57E-B04B-B01C-86ECC7D09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5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76E7-9A8B-454E-90EC-7962D3613D63}" type="datetimeFigureOut">
              <a:rPr lang="en-US" smtClean="0"/>
              <a:t>17/04/2013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FEA31-4AEE-234A-9690-08CDA65E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30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Complete – equal probability of access to</a:t>
            </a:r>
            <a:r>
              <a:rPr lang="en-US" baseline="0" dirty="0" smtClean="0"/>
              <a:t> any tuple from any fragment</a:t>
            </a:r>
          </a:p>
          <a:p>
            <a:r>
              <a:rPr lang="en-US" baseline="0" dirty="0" smtClean="0"/>
              <a:t>Minimal – all predicates should be relevant (accessed differently by some application)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46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77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86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88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89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90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91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5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80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semijoin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is better if a few tuples of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participate in the join. </a:t>
            </a: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join approach is better if almost all tuples of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participate in the join, because 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semijoin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requires an additional transfer of a projection on the join attribute.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5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52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D3992-9DF6-8B4F-B0B2-5B55DE7FBA7E}" type="slidenum">
              <a:rPr lang="en-US"/>
              <a:pPr/>
              <a:t>58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16A54-614E-E74C-9F73-ED59DBE86645}" type="slidenum">
              <a:rPr lang="en-US"/>
              <a:pPr/>
              <a:t>59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75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76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Distributed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COMP3017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and fragments can </a:t>
            </a:r>
            <a:r>
              <a:rPr lang="en-US" dirty="0"/>
              <a:t>be </a:t>
            </a:r>
            <a:r>
              <a:rPr lang="en-US" dirty="0" smtClean="0"/>
              <a:t>stored as many distinct copies on different sites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Applications </a:t>
            </a:r>
            <a:r>
              <a:rPr lang="en-US" i="1" dirty="0"/>
              <a:t>should not be aware that replicas of the data are maintained and synchronized </a:t>
            </a:r>
            <a:r>
              <a:rPr lang="en-US" i="1" dirty="0" smtClean="0"/>
              <a:t>automatically.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479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query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Queries are </a:t>
            </a:r>
            <a:r>
              <a:rPr lang="en-GB" dirty="0"/>
              <a:t>broken down into component transactions to be executed at the distributed </a:t>
            </a:r>
            <a:r>
              <a:rPr lang="en-GB" dirty="0" smtClean="0"/>
              <a:t>sites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295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 management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</a:t>
            </a:r>
            <a:r>
              <a:rPr lang="en-US" dirty="0" smtClean="0"/>
              <a:t>database system </a:t>
            </a:r>
            <a:r>
              <a:rPr lang="en-US" dirty="0"/>
              <a:t>should </a:t>
            </a:r>
            <a:r>
              <a:rPr lang="en-US" dirty="0" smtClean="0"/>
              <a:t>support </a:t>
            </a:r>
            <a:r>
              <a:rPr lang="en-US" dirty="0"/>
              <a:t>atomic </a:t>
            </a:r>
            <a:r>
              <a:rPr lang="en-US" dirty="0" smtClean="0"/>
              <a:t>transactions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GB" i="1" dirty="0"/>
              <a:t>C</a:t>
            </a:r>
            <a:r>
              <a:rPr lang="en-GB" i="1" dirty="0" smtClean="0"/>
              <a:t>ritical </a:t>
            </a:r>
            <a:r>
              <a:rPr lang="en-GB" i="1" dirty="0"/>
              <a:t>to database </a:t>
            </a:r>
            <a:r>
              <a:rPr lang="en-GB" i="1" dirty="0" smtClean="0"/>
              <a:t>integrity; a </a:t>
            </a:r>
            <a:r>
              <a:rPr lang="en-US" i="1" dirty="0"/>
              <a:t>distributed database system </a:t>
            </a:r>
            <a:r>
              <a:rPr lang="en-US" i="1" dirty="0" smtClean="0"/>
              <a:t>must be able to handle concurrency, deadlocks and recovery.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44076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</a:t>
            </a:r>
            <a:r>
              <a:rPr lang="en-US" dirty="0" smtClean="0"/>
              <a:t>should </a:t>
            </a:r>
            <a:r>
              <a:rPr lang="en-US" dirty="0"/>
              <a:t>be able to </a:t>
            </a:r>
            <a:r>
              <a:rPr lang="en-US" dirty="0" smtClean="0"/>
              <a:t>operate </a:t>
            </a:r>
            <a:r>
              <a:rPr lang="en-US" dirty="0"/>
              <a:t>and access data spread across a wide variety of hardware </a:t>
            </a:r>
            <a:r>
              <a:rPr lang="en-US" dirty="0" smtClean="0"/>
              <a:t>platforms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 truly distributed DBMS system should not rely on a particular hardware feature, nor should it be limited to a certain hardware architecture.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00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 smtClean="0"/>
              <a:t>distributed database system should </a:t>
            </a:r>
            <a:r>
              <a:rPr lang="en-US" dirty="0"/>
              <a:t>be able to run on different operating </a:t>
            </a:r>
            <a:r>
              <a:rPr lang="en-US" dirty="0" smtClean="0"/>
              <a:t>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228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be designed to run regardless of the communication protocols and network topology used to interconnect </a:t>
            </a:r>
            <a:r>
              <a:rPr lang="en-US" dirty="0" smtClean="0"/>
              <a:t>sites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9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i="1" dirty="0"/>
              <a:t>ideal</a:t>
            </a:r>
            <a:r>
              <a:rPr lang="en-US" dirty="0"/>
              <a:t> distributed database </a:t>
            </a:r>
            <a:r>
              <a:rPr lang="en-US" dirty="0" smtClean="0"/>
              <a:t>system </a:t>
            </a:r>
            <a:r>
              <a:rPr lang="en-US" dirty="0"/>
              <a:t>must be able to support interoperability between DBMS systems running on different nodes, even if these DBMS systems are </a:t>
            </a:r>
            <a:r>
              <a:rPr lang="en-US" dirty="0" smtClean="0"/>
              <a:t>unalike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All sites in a </a:t>
            </a:r>
            <a:r>
              <a:rPr lang="en-US" i="1" dirty="0"/>
              <a:t>distributed database </a:t>
            </a:r>
            <a:r>
              <a:rPr lang="en-US" i="1" dirty="0" smtClean="0"/>
              <a:t>system </a:t>
            </a:r>
            <a:r>
              <a:rPr lang="en-US" i="1" dirty="0"/>
              <a:t>should use common standard </a:t>
            </a:r>
            <a:r>
              <a:rPr lang="en-US" i="1" dirty="0" smtClean="0"/>
              <a:t>interfaces </a:t>
            </a:r>
            <a:r>
              <a:rPr lang="en-US" i="1" dirty="0"/>
              <a:t>in order to interoperate with each </a:t>
            </a:r>
            <a:r>
              <a:rPr lang="en-US" i="1" dirty="0" smtClean="0"/>
              <a:t>other.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8731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Distributed Databases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Local autonomy</a:t>
            </a:r>
          </a:p>
          <a:p>
            <a:r>
              <a:rPr lang="en-US" dirty="0" smtClean="0"/>
              <a:t>No central site</a:t>
            </a:r>
          </a:p>
          <a:p>
            <a:r>
              <a:rPr lang="en-US" dirty="0"/>
              <a:t>C</a:t>
            </a:r>
            <a:r>
              <a:rPr lang="en-US" dirty="0" smtClean="0"/>
              <a:t>ontinuous operation</a:t>
            </a:r>
          </a:p>
          <a:p>
            <a:r>
              <a:rPr lang="en-US" dirty="0" smtClean="0"/>
              <a:t>Location independence</a:t>
            </a:r>
          </a:p>
          <a:p>
            <a:r>
              <a:rPr lang="en-US" dirty="0" smtClean="0"/>
              <a:t>Fragmentation independence</a:t>
            </a:r>
          </a:p>
          <a:p>
            <a:r>
              <a:rPr lang="en-US" dirty="0" smtClean="0"/>
              <a:t>Replication independence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Distributed query processing</a:t>
            </a:r>
          </a:p>
          <a:p>
            <a:r>
              <a:rPr lang="en-US" dirty="0" smtClean="0"/>
              <a:t>Distributed transactions</a:t>
            </a:r>
          </a:p>
          <a:p>
            <a:r>
              <a:rPr lang="en-US" dirty="0" smtClean="0"/>
              <a:t>Hardware independence</a:t>
            </a:r>
          </a:p>
          <a:p>
            <a:r>
              <a:rPr lang="en-US" dirty="0" smtClean="0"/>
              <a:t>Operating system independence</a:t>
            </a:r>
          </a:p>
          <a:p>
            <a:r>
              <a:rPr lang="en-US" dirty="0" smtClean="0"/>
              <a:t>Network independence</a:t>
            </a:r>
          </a:p>
          <a:p>
            <a:r>
              <a:rPr lang="en-US" dirty="0" smtClean="0"/>
              <a:t>DBMS independence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Databases vs. Parallel Databases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9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Parallel Databases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trike="sngStrike" dirty="0" smtClean="0"/>
              <a:t>Local autonomy</a:t>
            </a:r>
          </a:p>
          <a:p>
            <a:r>
              <a:rPr lang="en-US" dirty="0" smtClean="0"/>
              <a:t>No central site</a:t>
            </a:r>
          </a:p>
          <a:p>
            <a:r>
              <a:rPr lang="en-US" dirty="0"/>
              <a:t>C</a:t>
            </a:r>
            <a:r>
              <a:rPr lang="en-US" dirty="0" smtClean="0"/>
              <a:t>ontinuous operation</a:t>
            </a:r>
          </a:p>
          <a:p>
            <a:r>
              <a:rPr lang="en-US" dirty="0" smtClean="0"/>
              <a:t>Location independence</a:t>
            </a:r>
          </a:p>
          <a:p>
            <a:r>
              <a:rPr lang="en-US" dirty="0" smtClean="0"/>
              <a:t>Fragmentation independence</a:t>
            </a:r>
          </a:p>
          <a:p>
            <a:r>
              <a:rPr lang="en-US" dirty="0" smtClean="0"/>
              <a:t>Replication independence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Distributed query processing</a:t>
            </a:r>
          </a:p>
          <a:p>
            <a:r>
              <a:rPr lang="en-US" dirty="0" smtClean="0"/>
              <a:t>Distributed transactions</a:t>
            </a:r>
          </a:p>
          <a:p>
            <a:r>
              <a:rPr lang="en-US" strike="sngStrike" dirty="0" smtClean="0"/>
              <a:t>Hardware independence</a:t>
            </a:r>
          </a:p>
          <a:p>
            <a:r>
              <a:rPr lang="en-US" strike="sngStrike" dirty="0" smtClean="0"/>
              <a:t>Operating system independence</a:t>
            </a:r>
          </a:p>
          <a:p>
            <a:r>
              <a:rPr lang="en-US" strike="sngStrike" dirty="0" smtClean="0"/>
              <a:t>Network independence</a:t>
            </a:r>
          </a:p>
          <a:p>
            <a:r>
              <a:rPr lang="en-US" strike="sngStrike" dirty="0" smtClean="0"/>
              <a:t>DBMS independence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Databases vs. Parallel Databases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97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222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</a:t>
            </a:r>
          </a:p>
          <a:p>
            <a:pPr lvl="1"/>
            <a:r>
              <a:rPr lang="en-US" dirty="0" smtClean="0"/>
              <a:t>Horizontal (primary and derived), vertical, hybrid</a:t>
            </a:r>
          </a:p>
          <a:p>
            <a:pPr marL="0" indent="0">
              <a:buNone/>
            </a:pPr>
            <a:r>
              <a:rPr lang="en-US" dirty="0" smtClean="0"/>
              <a:t>Query processing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ocalisation</a:t>
            </a:r>
            <a:r>
              <a:rPr lang="en-US" dirty="0" smtClean="0"/>
              <a:t>, </a:t>
            </a:r>
            <a:r>
              <a:rPr lang="en-US" dirty="0" err="1" smtClean="0"/>
              <a:t>optimisation</a:t>
            </a:r>
            <a:r>
              <a:rPr lang="en-US" dirty="0" smtClean="0"/>
              <a:t> (</a:t>
            </a:r>
            <a:r>
              <a:rPr lang="en-US" dirty="0" err="1" smtClean="0"/>
              <a:t>semijoins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Concurrency control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2PL, Distributed 2PL, deadlock</a:t>
            </a:r>
          </a:p>
          <a:p>
            <a:pPr marL="0" indent="0">
              <a:buNone/>
            </a:pPr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Two Phase Commit (2PC)</a:t>
            </a:r>
          </a:p>
          <a:p>
            <a:pPr marL="0" indent="0">
              <a:buNone/>
            </a:pPr>
            <a:r>
              <a:rPr lang="en-US" dirty="0" smtClean="0"/>
              <a:t>The CAP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51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Fragment?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 allows:</a:t>
            </a:r>
          </a:p>
          <a:p>
            <a:pPr lvl="1"/>
            <a:r>
              <a:rPr lang="en-US" dirty="0" err="1" smtClean="0"/>
              <a:t>localisation</a:t>
            </a:r>
            <a:r>
              <a:rPr lang="en-US" dirty="0" smtClean="0"/>
              <a:t> of the accesses of relations by applications</a:t>
            </a:r>
          </a:p>
          <a:p>
            <a:pPr lvl="1"/>
            <a:r>
              <a:rPr lang="en-US" dirty="0" smtClean="0"/>
              <a:t>parallel execution (increases concurrency and throughput)</a:t>
            </a:r>
          </a:p>
        </p:txBody>
      </p:sp>
    </p:spTree>
    <p:extLst>
      <p:ext uri="{BB962C8B-B14F-4D97-AF65-F5344CB8AC3E}">
        <p14:creationId xmlns:p14="http://schemas.microsoft.com/office/powerpoint/2010/main" val="309674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Horizontal </a:t>
            </a:r>
            <a:r>
              <a:rPr lang="en-US" dirty="0"/>
              <a:t>fragmentation 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fragment contains a subset of the tuples of the global </a:t>
            </a:r>
            <a:r>
              <a:rPr lang="en-US" dirty="0" smtClean="0"/>
              <a:t>relation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Vertical fragmentation 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fragment contains a subset of the attributes of the global </a:t>
            </a:r>
            <a:r>
              <a:rPr lang="en-US" dirty="0" smtClean="0"/>
              <a:t>relation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Approaches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031863" y="4277581"/>
            <a:ext cx="1080273" cy="1795708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84149" y="4277581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171052" y="4277584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529591" y="4277583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88130" y="4277584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884149" y="4627963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84149" y="4978345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884149" y="5328727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84149" y="5679109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43663" y="6067856"/>
            <a:ext cx="165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global relation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639" y="6080843"/>
            <a:ext cx="164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vertical</a:t>
            </a:r>
          </a:p>
          <a:p>
            <a:pPr algn="ctr"/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04629" y="6029491"/>
            <a:ext cx="164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horizontal</a:t>
            </a:r>
          </a:p>
          <a:p>
            <a:pPr algn="ctr"/>
            <a:r>
              <a:rPr lang="en-US" dirty="0" smtClean="0"/>
              <a:t>fragmentation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 R </a:t>
            </a:r>
            <a:r>
              <a:rPr lang="en-US" dirty="0"/>
              <a:t>is </a:t>
            </a:r>
            <a:r>
              <a:rPr lang="en-US" i="1" dirty="0"/>
              <a:t>decomposed</a:t>
            </a:r>
            <a:r>
              <a:rPr lang="en-US" dirty="0"/>
              <a:t> into fragments F</a:t>
            </a:r>
            <a:r>
              <a:rPr lang="en-US" baseline="-25000" dirty="0"/>
              <a:t>R</a:t>
            </a:r>
            <a:r>
              <a:rPr lang="en-US" dirty="0"/>
              <a:t> = {R</a:t>
            </a:r>
            <a:r>
              <a:rPr lang="en-US" baseline="-25000" dirty="0"/>
              <a:t>1</a:t>
            </a:r>
            <a:r>
              <a:rPr lang="en-US" dirty="0"/>
              <a:t>, R</a:t>
            </a:r>
            <a:r>
              <a:rPr lang="en-US" baseline="-25000" dirty="0"/>
              <a:t>2</a:t>
            </a:r>
            <a:r>
              <a:rPr lang="en-US" dirty="0"/>
              <a:t>, ... , </a:t>
            </a:r>
            <a:r>
              <a:rPr lang="en-US" dirty="0" err="1"/>
              <a:t>R</a:t>
            </a:r>
            <a:r>
              <a:rPr lang="en-US" baseline="-25000" dirty="0" err="1"/>
              <a:t>n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Decomposition (horizontal or vertical) can be expressed in terms of relational algebra expressions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728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</a:t>
            </a:r>
            <a:r>
              <a:rPr lang="en-US" i="1" dirty="0" smtClean="0"/>
              <a:t>complete</a:t>
            </a:r>
            <a:r>
              <a:rPr lang="en-US" dirty="0" smtClean="0"/>
              <a:t> if each data item </a:t>
            </a:r>
            <a:r>
              <a:rPr lang="en-US" dirty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in R is found in some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18392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 can be </a:t>
            </a:r>
            <a:r>
              <a:rPr lang="en-US" i="1" dirty="0" smtClean="0"/>
              <a:t>reconstructed</a:t>
            </a:r>
            <a:r>
              <a:rPr lang="en-US" dirty="0" smtClean="0"/>
              <a:t> if it is possible to define a relational operator ▽ such that R = ▽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, for all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∈ F</a:t>
            </a:r>
            <a:r>
              <a:rPr lang="en-US" baseline="-25000" dirty="0" smtClean="0"/>
              <a:t>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that ▽ will be different for different types of fragmentation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00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Disjointness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</a:t>
            </a:r>
            <a:r>
              <a:rPr lang="en-US" i="1" dirty="0" smtClean="0"/>
              <a:t>disjoint</a:t>
            </a:r>
            <a:r>
              <a:rPr lang="en-US" dirty="0" smtClean="0"/>
              <a:t> if every data item </a:t>
            </a:r>
            <a:r>
              <a:rPr lang="en-US" dirty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each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 is not in any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where k ≠ j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that this is only strictly true for horizontal decomposition</a:t>
            </a:r>
          </a:p>
          <a:p>
            <a:pPr marL="0" indent="0">
              <a:buNone/>
            </a:pPr>
            <a:r>
              <a:rPr lang="en-US" dirty="0" smtClean="0"/>
              <a:t>For vertical decomposition, primary key attributes are typically repeated in all fragments to allow reconstruction; </a:t>
            </a:r>
            <a:r>
              <a:rPr lang="en-US" dirty="0" err="1" smtClean="0"/>
              <a:t>disjointness</a:t>
            </a:r>
            <a:r>
              <a:rPr lang="en-US" dirty="0" smtClean="0"/>
              <a:t> is defined on non-primary key attributes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742549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fragment contains a subset of the tuples of the global </a:t>
            </a:r>
            <a:r>
              <a:rPr lang="en-US" dirty="0" smtClean="0"/>
              <a:t>relation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versions:</a:t>
            </a:r>
          </a:p>
          <a:p>
            <a:pPr lvl="1"/>
            <a:r>
              <a:rPr lang="en-US" i="1" dirty="0" smtClean="0"/>
              <a:t>Primary horizontal fragmentation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performed using a predicate defined on the relation being partitioned</a:t>
            </a:r>
          </a:p>
          <a:p>
            <a:pPr lvl="1"/>
            <a:r>
              <a:rPr lang="en-US" i="1" dirty="0" smtClean="0"/>
              <a:t>Derived horizontal fragmentation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performed using a predicate defined on another relation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53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 smtClean="0"/>
              <a:t>= {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: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GB" dirty="0" err="1">
                <a:cs typeface="Georgia"/>
              </a:rPr>
              <a:t>σ</a:t>
            </a:r>
            <a:r>
              <a:rPr lang="en-GB" baseline="-25000" dirty="0" err="1">
                <a:cs typeface="Georgia"/>
              </a:rPr>
              <a:t>fi</a:t>
            </a:r>
            <a:r>
              <a:rPr lang="en-GB" dirty="0">
                <a:cs typeface="Georgia"/>
              </a:rPr>
              <a:t>(R) </a:t>
            </a:r>
            <a:r>
              <a:rPr lang="en-GB" dirty="0" smtClean="0">
                <a:cs typeface="Georgia"/>
              </a:rPr>
              <a:t>}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</a:t>
            </a:r>
            <a:r>
              <a:rPr lang="en-GB" dirty="0">
                <a:cs typeface="Georgia"/>
              </a:rPr>
              <a:t>f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is the </a:t>
            </a:r>
            <a:r>
              <a:rPr lang="en-GB" i="1" dirty="0">
                <a:cs typeface="Georgia"/>
              </a:rPr>
              <a:t>fragmentation </a:t>
            </a:r>
            <a:r>
              <a:rPr lang="en-GB" i="1" dirty="0" smtClean="0">
                <a:cs typeface="Georgia"/>
              </a:rPr>
              <a:t>predicate </a:t>
            </a:r>
            <a:r>
              <a:rPr lang="en-GB" dirty="0" smtClean="0">
                <a:cs typeface="Georgia"/>
              </a:rPr>
              <a:t>for</a:t>
            </a:r>
            <a:r>
              <a:rPr lang="en-GB" i="1" dirty="0" smtClean="0">
                <a:cs typeface="Georgia"/>
              </a:rPr>
              <a:t>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endParaRPr lang="en-GB" dirty="0" smtClean="0"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Reconstruction</a:t>
            </a:r>
            <a:endParaRPr lang="en-GB" dirty="0" smtClean="0">
              <a:cs typeface="Georgia"/>
            </a:endParaRP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R </a:t>
            </a:r>
            <a:r>
              <a:rPr lang="en-GB" dirty="0">
                <a:cs typeface="Georgia"/>
              </a:rPr>
              <a:t>= </a:t>
            </a:r>
            <a:r>
              <a:rPr lang="en-GB" dirty="0" smtClean="0">
                <a:cs typeface="Georgia"/>
              </a:rPr>
              <a:t>∪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US" dirty="0" smtClean="0"/>
              <a:t> for </a:t>
            </a:r>
            <a:r>
              <a:rPr lang="en-US" dirty="0"/>
              <a:t>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F</a:t>
            </a:r>
            <a:r>
              <a:rPr lang="en-US" baseline="-25000" dirty="0"/>
              <a:t>R</a:t>
            </a:r>
            <a:endParaRPr lang="en-GB" baseline="-25000" dirty="0" smtClean="0">
              <a:cs typeface="Georgia"/>
            </a:endParaRP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Disjointness</a:t>
            </a:r>
            <a:endParaRPr lang="en-GB" dirty="0" smtClean="0">
              <a:cs typeface="Georgia"/>
            </a:endParaRP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F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 is disjoint if the simple predicates used in f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are mutually </a:t>
            </a:r>
            <a:r>
              <a:rPr lang="en-GB" dirty="0" smtClean="0">
                <a:cs typeface="Georgia"/>
              </a:rPr>
              <a:t>exclusive</a:t>
            </a:r>
          </a:p>
          <a:p>
            <a:pPr marL="0" indent="0">
              <a:buNone/>
            </a:pPr>
            <a:r>
              <a:rPr lang="en-US" dirty="0"/>
              <a:t>Completeness </a:t>
            </a:r>
            <a:r>
              <a:rPr lang="en-US" dirty="0" smtClean="0"/>
              <a:t>for primary horizontal </a:t>
            </a:r>
            <a:r>
              <a:rPr lang="en-US" dirty="0"/>
              <a:t>fragmentation is beyond the scope of this lecture...</a:t>
            </a:r>
            <a:endParaRPr lang="en-GB" dirty="0">
              <a:cs typeface="Georgia"/>
            </a:endParaRPr>
          </a:p>
          <a:p>
            <a:pPr marL="360000" lvl="1" indent="0">
              <a:buNone/>
            </a:pPr>
            <a:endParaRPr lang="en-GB" dirty="0" smtClean="0"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73650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/>
              <a:t>= {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: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GB" dirty="0" smtClean="0">
                <a:cs typeface="Georgia"/>
              </a:rPr>
              <a:t>R </a:t>
            </a:r>
            <a:r>
              <a:rPr lang="en-US" dirty="0" smtClean="0"/>
              <a:t>▷ S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}</a:t>
            </a:r>
            <a:endParaRPr lang="en-GB" dirty="0">
              <a:cs typeface="Georgia"/>
            </a:endParaRP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F</a:t>
            </a:r>
            <a:r>
              <a:rPr lang="en-GB" baseline="-25000" dirty="0" smtClean="0">
                <a:cs typeface="Georgia"/>
              </a:rPr>
              <a:t>S</a:t>
            </a:r>
            <a:r>
              <a:rPr lang="en-GB" dirty="0" smtClean="0">
                <a:cs typeface="Georgia"/>
              </a:rPr>
              <a:t> = {S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: S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= </a:t>
            </a: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fi</a:t>
            </a:r>
            <a:r>
              <a:rPr lang="en-GB" dirty="0" smtClean="0">
                <a:cs typeface="Georgia"/>
              </a:rPr>
              <a:t>(S) }</a:t>
            </a:r>
            <a:br>
              <a:rPr lang="en-GB" dirty="0" smtClean="0">
                <a:cs typeface="Georgia"/>
              </a:rPr>
            </a:br>
            <a:r>
              <a:rPr lang="en-GB" dirty="0" smtClean="0">
                <a:cs typeface="Georgia"/>
              </a:rPr>
              <a:t>and </a:t>
            </a:r>
            <a:r>
              <a:rPr lang="en-GB" dirty="0">
                <a:cs typeface="Georgia"/>
              </a:rPr>
              <a:t>f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is the fragmentation </a:t>
            </a:r>
            <a:r>
              <a:rPr lang="en-GB" dirty="0" smtClean="0">
                <a:cs typeface="Georgia"/>
              </a:rPr>
              <a:t>predicate for the primary horizontal fragmentation of S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Reconstruction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R </a:t>
            </a:r>
            <a:r>
              <a:rPr lang="en-GB" dirty="0">
                <a:cs typeface="Georgia"/>
              </a:rPr>
              <a:t>= </a:t>
            </a:r>
            <a:r>
              <a:rPr lang="en-GB" dirty="0" smtClean="0">
                <a:cs typeface="Georgia"/>
              </a:rPr>
              <a:t>∪ </a:t>
            </a:r>
            <a:r>
              <a:rPr lang="en-GB" dirty="0" err="1">
                <a:cs typeface="Georgia"/>
              </a:rPr>
              <a:t>R</a:t>
            </a:r>
            <a:r>
              <a:rPr lang="en-GB" baseline="-25000" dirty="0" err="1">
                <a:cs typeface="Georgia"/>
              </a:rPr>
              <a:t>i</a:t>
            </a:r>
            <a:r>
              <a:rPr lang="en-US" dirty="0"/>
              <a:t> for 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</a:t>
            </a:r>
            <a:r>
              <a:rPr lang="en-US" dirty="0" smtClean="0"/>
              <a:t>F</a:t>
            </a:r>
            <a:r>
              <a:rPr lang="en-US" baseline="-25000" dirty="0" smtClean="0"/>
              <a:t>R</a:t>
            </a:r>
          </a:p>
          <a:p>
            <a:pPr marL="360000" lvl="1" indent="0">
              <a:buNone/>
            </a:pPr>
            <a:endParaRPr lang="en-US" baseline="-25000" dirty="0">
              <a:cs typeface="Georgia"/>
            </a:endParaRP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ompleteness </a:t>
            </a:r>
            <a:r>
              <a:rPr lang="en-US" dirty="0"/>
              <a:t>and </a:t>
            </a:r>
            <a:r>
              <a:rPr lang="en-US" dirty="0" err="1"/>
              <a:t>disjointness</a:t>
            </a:r>
            <a:r>
              <a:rPr lang="en-US" dirty="0"/>
              <a:t> </a:t>
            </a:r>
            <a:r>
              <a:rPr lang="en-US" dirty="0" smtClean="0"/>
              <a:t>for derived horizontal fragmentation is beyond </a:t>
            </a:r>
            <a:r>
              <a:rPr lang="en-US" dirty="0"/>
              <a:t>the scope of this </a:t>
            </a:r>
            <a:r>
              <a:rPr lang="en-US" dirty="0" smtClean="0"/>
              <a:t>lecture...</a:t>
            </a:r>
            <a:endParaRPr lang="en-GB" dirty="0">
              <a:cs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13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/>
              <a:t>= {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: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err="1">
                <a:cs typeface="Georgia"/>
              </a:rPr>
              <a:t>a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>
                <a:cs typeface="Georgia"/>
              </a:rPr>
              <a:t>(R) </a:t>
            </a:r>
            <a:r>
              <a:rPr lang="en-GB" dirty="0" smtClean="0">
                <a:cs typeface="Georgia"/>
              </a:rPr>
              <a:t>}, where </a:t>
            </a:r>
            <a:r>
              <a:rPr lang="en-GB" dirty="0" err="1" smtClean="0">
                <a:cs typeface="Georgia"/>
              </a:rPr>
              <a:t>a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is a subset of the attributes of 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Completeness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complete if each attribute of R appears in some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marL="0" indent="0">
              <a:buNone/>
            </a:pPr>
            <a:r>
              <a:rPr lang="en-US" dirty="0" smtClean="0"/>
              <a:t>Reconstruction</a:t>
            </a:r>
          </a:p>
          <a:p>
            <a:pPr marL="360000" lvl="1" indent="0">
              <a:buNone/>
            </a:pPr>
            <a:r>
              <a:rPr lang="en-US" dirty="0" smtClean="0"/>
              <a:t>R = </a:t>
            </a:r>
            <a:r>
              <a:rPr lang="en-GB" dirty="0" smtClean="0">
                <a:cs typeface="Georgia"/>
              </a:rPr>
              <a:t>⨝</a:t>
            </a:r>
            <a:r>
              <a:rPr lang="en-GB" baseline="-25000" dirty="0" smtClean="0">
                <a:cs typeface="Georgia"/>
              </a:rPr>
              <a:t>K</a:t>
            </a:r>
            <a:r>
              <a:rPr lang="en-GB" dirty="0" smtClean="0">
                <a:cs typeface="Georgia"/>
              </a:rPr>
              <a:t>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</a:t>
            </a:r>
            <a:r>
              <a:rPr lang="en-US" dirty="0"/>
              <a:t>for 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</a:t>
            </a: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endParaRPr lang="en-US" dirty="0"/>
          </a:p>
          <a:p>
            <a:pPr marL="360000" lvl="1" indent="0">
              <a:buNone/>
            </a:pPr>
            <a:r>
              <a:rPr lang="en-US" dirty="0" smtClean="0"/>
              <a:t>where K is the set of primary key attributes of R</a:t>
            </a:r>
          </a:p>
          <a:p>
            <a:pPr marL="0" indent="0">
              <a:buNone/>
            </a:pPr>
            <a:r>
              <a:rPr lang="en-US" dirty="0" err="1" smtClean="0"/>
              <a:t>Disjointness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disjoint if each non-primary key attribute of R appears in at most one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183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distributed database?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collection of sites connected by a communications network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site is a database system in its own </a:t>
            </a:r>
            <a:r>
              <a:rPr lang="en-US" dirty="0" smtClean="0"/>
              <a:t>right, but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sites have agreed to work together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user at any site can access data anywhere as if data were all at the user's own 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6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Horizontal and vertical fragmentation may be combined</a:t>
            </a:r>
          </a:p>
          <a:p>
            <a:pPr lvl="1"/>
            <a:r>
              <a:rPr lang="en-US" dirty="0" smtClean="0"/>
              <a:t>Vertical fragmentation of horizontal fragments</a:t>
            </a:r>
          </a:p>
          <a:p>
            <a:pPr lvl="1"/>
            <a:r>
              <a:rPr lang="en-US" dirty="0" smtClean="0"/>
              <a:t>Horizontal fragmentation of vertical fragments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88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 expressed as relational algebra expressions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Global relations can be reconstructed using these expressions</a:t>
            </a:r>
          </a:p>
          <a:p>
            <a:pPr lvl="1"/>
            <a:r>
              <a:rPr lang="en-US" dirty="0" smtClean="0"/>
              <a:t> a </a:t>
            </a:r>
            <a:r>
              <a:rPr lang="en-US" i="1" dirty="0" err="1" smtClean="0"/>
              <a:t>localisation</a:t>
            </a:r>
            <a:r>
              <a:rPr lang="en-US" i="1" dirty="0" smtClean="0"/>
              <a:t> program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Naively, generate distributed query plan by substituting </a:t>
            </a:r>
            <a:r>
              <a:rPr lang="en-US" dirty="0" err="1" smtClean="0"/>
              <a:t>localisation</a:t>
            </a:r>
            <a:r>
              <a:rPr lang="en-US" dirty="0" smtClean="0"/>
              <a:t> programs for relations</a:t>
            </a:r>
          </a:p>
          <a:p>
            <a:pPr lvl="1"/>
            <a:r>
              <a:rPr lang="en-US" dirty="0" smtClean="0"/>
              <a:t>use reduction techniques to </a:t>
            </a:r>
            <a:r>
              <a:rPr lang="en-US" dirty="0" err="1" smtClean="0"/>
              <a:t>optimise</a:t>
            </a:r>
            <a:r>
              <a:rPr lang="en-US" dirty="0" smtClean="0"/>
              <a:t> queries</a:t>
            </a:r>
          </a:p>
        </p:txBody>
      </p:sp>
    </p:spTree>
    <p:extLst>
      <p:ext uri="{BB962C8B-B14F-4D97-AF65-F5344CB8AC3E}">
        <p14:creationId xmlns:p14="http://schemas.microsoft.com/office/powerpoint/2010/main" val="99990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for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a relation R fragmented as F</a:t>
            </a:r>
            <a:r>
              <a:rPr lang="en-US" baseline="-25000" dirty="0" smtClean="0"/>
              <a:t>R</a:t>
            </a:r>
            <a:r>
              <a:rPr lang="en-US" dirty="0" smtClean="0"/>
              <a:t> = {R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...,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n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Localisation</a:t>
            </a:r>
            <a:r>
              <a:rPr lang="en-US" dirty="0" smtClean="0"/>
              <a:t> program is R = R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GB" dirty="0" smtClean="0">
                <a:cs typeface="Georgia"/>
              </a:rPr>
              <a:t>∪ R</a:t>
            </a:r>
            <a:r>
              <a:rPr lang="en-GB" baseline="-25000" dirty="0" smtClean="0">
                <a:cs typeface="Georgia"/>
              </a:rPr>
              <a:t>2</a:t>
            </a:r>
            <a:r>
              <a:rPr lang="en-GB" dirty="0" smtClean="0">
                <a:cs typeface="Georgia"/>
              </a:rPr>
              <a:t> ∪ ... ∪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n</a:t>
            </a: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Reduce by identifying fragments of </a:t>
            </a:r>
            <a:r>
              <a:rPr lang="en-US" dirty="0" err="1" smtClean="0"/>
              <a:t>localised</a:t>
            </a:r>
            <a:r>
              <a:rPr lang="en-US" dirty="0" smtClean="0"/>
              <a:t> query that give empty relations</a:t>
            </a:r>
          </a:p>
          <a:p>
            <a:pPr marL="0" indent="0">
              <a:buNone/>
            </a:pPr>
            <a:r>
              <a:rPr lang="en-US" dirty="0" smtClean="0"/>
              <a:t>Two cases to consider:</a:t>
            </a:r>
          </a:p>
          <a:p>
            <a:pPr lvl="1"/>
            <a:r>
              <a:rPr lang="en-US" dirty="0" smtClean="0"/>
              <a:t>reduction with selection</a:t>
            </a:r>
          </a:p>
          <a:p>
            <a:pPr lvl="1"/>
            <a:r>
              <a:rPr lang="en-US" dirty="0" smtClean="0"/>
              <a:t>reduction with join</a:t>
            </a:r>
          </a:p>
        </p:txBody>
      </p:sp>
    </p:spTree>
    <p:extLst>
      <p:ext uri="{BB962C8B-B14F-4D97-AF65-F5344CB8AC3E}">
        <p14:creationId xmlns:p14="http://schemas.microsoft.com/office/powerpoint/2010/main" val="1856575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horizontal fragmentation of R such that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 = </a:t>
            </a: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pj</a:t>
            </a:r>
            <a:r>
              <a:rPr lang="en-GB" dirty="0" smtClean="0">
                <a:cs typeface="Georgia"/>
              </a:rPr>
              <a:t>(</a:t>
            </a:r>
            <a:r>
              <a:rPr lang="en-GB" dirty="0">
                <a:cs typeface="Georgia"/>
              </a:rPr>
              <a:t>R</a:t>
            </a:r>
            <a:r>
              <a:rPr lang="en-GB" dirty="0" smtClean="0">
                <a:cs typeface="Georgia"/>
              </a:rPr>
              <a:t>) :</a:t>
            </a: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p</a:t>
            </a:r>
            <a:r>
              <a:rPr lang="en-GB" dirty="0" smtClean="0">
                <a:cs typeface="Georgia"/>
              </a:rPr>
              <a:t>(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) </a:t>
            </a:r>
            <a:r>
              <a:rPr lang="en-GB" dirty="0">
                <a:cs typeface="Georgia"/>
              </a:rPr>
              <a:t>= </a:t>
            </a:r>
            <a:r>
              <a:rPr lang="en-US" dirty="0" smtClean="0">
                <a:solidFill>
                  <a:prstClr val="black"/>
                </a:solidFill>
                <a:latin typeface="ArialUnicodeMS"/>
              </a:rPr>
              <a:t>∅ </a:t>
            </a:r>
            <a:r>
              <a:rPr lang="en-GB" dirty="0">
                <a:cs typeface="Georgia"/>
              </a:rPr>
              <a:t>if ∀</a:t>
            </a:r>
            <a:r>
              <a:rPr lang="en-GB" dirty="0" err="1" smtClean="0">
                <a:cs typeface="Georgia"/>
              </a:rPr>
              <a:t>x∈</a:t>
            </a:r>
            <a:r>
              <a:rPr lang="en-GB" dirty="0" err="1">
                <a:cs typeface="Georgia"/>
              </a:rPr>
              <a:t>R</a:t>
            </a:r>
            <a:r>
              <a:rPr lang="en-GB" dirty="0">
                <a:cs typeface="Georgia"/>
              </a:rPr>
              <a:t>, </a:t>
            </a:r>
            <a:r>
              <a:rPr lang="en-GB" dirty="0" smtClean="0">
                <a:cs typeface="Georgia"/>
              </a:rPr>
              <a:t>¬(</a:t>
            </a:r>
            <a:r>
              <a:rPr lang="en-GB" dirty="0" smtClean="0">
                <a:cs typeface="Georgia"/>
              </a:rPr>
              <a:t>p(</a:t>
            </a:r>
            <a:r>
              <a:rPr lang="en-GB" dirty="0" smtClean="0">
                <a:cs typeface="Georgia"/>
              </a:rPr>
              <a:t>x</a:t>
            </a:r>
            <a:r>
              <a:rPr lang="en-GB" dirty="0">
                <a:cs typeface="Georgia"/>
              </a:rPr>
              <a:t>) </a:t>
            </a:r>
            <a:r>
              <a:rPr lang="en-GB" dirty="0" smtClean="0">
                <a:cs typeface="Georgia"/>
              </a:rPr>
              <a:t>∧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>
                <a:cs typeface="Georgia"/>
              </a:rPr>
              <a:t>(x)</a:t>
            </a:r>
            <a:r>
              <a:rPr lang="en-GB" dirty="0" smtClean="0">
                <a:cs typeface="Georgia"/>
              </a:rPr>
              <a:t>)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is the fragmentation predicate for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Selection Reduction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640" y="483489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580057" y="3842778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3144287" y="572962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68097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5183507" y="5729627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1391" y="5758157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4332917" y="3848547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6828317" y="3854316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76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507855" y="5731830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16" name="Straight Arrow Connector 15"/>
          <p:cNvCxnSpPr>
            <a:stCxn id="11" idx="0"/>
            <a:endCxn id="7" idx="2"/>
          </p:cNvCxnSpPr>
          <p:nvPr/>
        </p:nvCxnSpPr>
        <p:spPr bwMode="auto">
          <a:xfrm flipV="1">
            <a:off x="1819140" y="4304443"/>
            <a:ext cx="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12" idx="2"/>
          </p:cNvCxnSpPr>
          <p:nvPr/>
        </p:nvCxnSpPr>
        <p:spPr bwMode="auto">
          <a:xfrm flipV="1">
            <a:off x="4564862" y="4310212"/>
            <a:ext cx="7138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14" idx="0"/>
            <a:endCxn id="6" idx="2"/>
          </p:cNvCxnSpPr>
          <p:nvPr/>
        </p:nvCxnSpPr>
        <p:spPr bwMode="auto">
          <a:xfrm flipV="1">
            <a:off x="4075300" y="5296562"/>
            <a:ext cx="489562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8" idx="0"/>
            <a:endCxn id="6" idx="2"/>
          </p:cNvCxnSpPr>
          <p:nvPr/>
        </p:nvCxnSpPr>
        <p:spPr bwMode="auto">
          <a:xfrm flipV="1">
            <a:off x="3390509" y="5296562"/>
            <a:ext cx="1174353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0" idx="0"/>
            <a:endCxn id="6" idx="2"/>
          </p:cNvCxnSpPr>
          <p:nvPr/>
        </p:nvCxnSpPr>
        <p:spPr bwMode="auto">
          <a:xfrm flipH="1" flipV="1">
            <a:off x="4564862" y="5296562"/>
            <a:ext cx="879569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3" idx="2"/>
          </p:cNvCxnSpPr>
          <p:nvPr/>
        </p:nvCxnSpPr>
        <p:spPr bwMode="auto">
          <a:xfrm flipV="1">
            <a:off x="7067400" y="4315981"/>
            <a:ext cx="0" cy="1413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66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36" grpId="0"/>
      <p:bldP spid="37" grpId="0"/>
      <p:bldP spid="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cs typeface="Georgia"/>
              </a:rPr>
              <a:t>Recall that joins distribute over unions: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(</a:t>
            </a:r>
            <a:r>
              <a:rPr lang="en-GB" dirty="0" smtClean="0">
                <a:cs typeface="Georgia"/>
              </a:rPr>
              <a:t>R</a:t>
            </a:r>
            <a:r>
              <a:rPr lang="en-GB" baseline="-25000" dirty="0" smtClean="0">
                <a:cs typeface="Georgia"/>
              </a:rPr>
              <a:t>1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∪</a:t>
            </a:r>
            <a:r>
              <a:rPr lang="en-GB" dirty="0" smtClean="0">
                <a:cs typeface="Georgia"/>
              </a:rPr>
              <a:t> </a:t>
            </a:r>
            <a:r>
              <a:rPr lang="en-GB" dirty="0" smtClean="0">
                <a:cs typeface="Georgia"/>
              </a:rPr>
              <a:t>R</a:t>
            </a:r>
            <a:r>
              <a:rPr lang="en-GB" baseline="-25000" dirty="0" smtClean="0">
                <a:cs typeface="Georgia"/>
              </a:rPr>
              <a:t>2</a:t>
            </a:r>
            <a:r>
              <a:rPr lang="en-GB" dirty="0" smtClean="0">
                <a:cs typeface="Georgia"/>
              </a:rPr>
              <a:t>) </a:t>
            </a:r>
            <a:r>
              <a:rPr lang="en-GB" dirty="0">
                <a:cs typeface="Georgia"/>
              </a:rPr>
              <a:t>⨝</a:t>
            </a:r>
            <a:r>
              <a:rPr lang="en-GB" dirty="0" smtClean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R</a:t>
            </a:r>
            <a:r>
              <a:rPr lang="en-US" baseline="-25000" dirty="0" smtClean="0">
                <a:solidFill>
                  <a:prstClr val="black"/>
                </a:solidFill>
                <a:latin typeface="Georgia"/>
                <a:cs typeface="Georgia"/>
              </a:rPr>
              <a:t>1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S) </a:t>
            </a:r>
            <a:r>
              <a:rPr lang="en-GB" dirty="0">
                <a:cs typeface="Georgia"/>
              </a:rPr>
              <a:t>∪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(R</a:t>
            </a:r>
            <a:r>
              <a:rPr lang="en-US" baseline="-25000" dirty="0" smtClean="0">
                <a:solidFill>
                  <a:prstClr val="black"/>
                </a:solidFill>
                <a:latin typeface="Georgia"/>
                <a:cs typeface="Georgia"/>
              </a:rPr>
              <a:t>2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S)</a:t>
            </a:r>
            <a:endParaRPr lang="en-US" dirty="0" smtClean="0">
              <a:solidFill>
                <a:prstClr val="black"/>
              </a:solidFill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Given fragments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and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defined with predicates p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and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:</a:t>
            </a: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⨝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= </a:t>
            </a:r>
            <a:r>
              <a:rPr lang="en-US" dirty="0">
                <a:solidFill>
                  <a:prstClr val="black"/>
                </a:solidFill>
                <a:latin typeface="ArialUnicodeMS"/>
              </a:rPr>
              <a:t>∅ </a:t>
            </a:r>
            <a:r>
              <a:rPr lang="en-GB" dirty="0">
                <a:cs typeface="Georgia"/>
              </a:rPr>
              <a:t>if ∀</a:t>
            </a:r>
            <a:r>
              <a:rPr lang="en-GB" dirty="0" err="1">
                <a:cs typeface="Georgia"/>
              </a:rPr>
              <a:t>x∈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, ∀</a:t>
            </a:r>
            <a:r>
              <a:rPr lang="en-GB" dirty="0" err="1" smtClean="0">
                <a:cs typeface="Georgia"/>
              </a:rPr>
              <a:t>y∈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</a:t>
            </a:r>
            <a:r>
              <a:rPr lang="en-GB" dirty="0" smtClean="0">
                <a:cs typeface="Georgia"/>
              </a:rPr>
              <a:t>¬</a:t>
            </a:r>
            <a:r>
              <a:rPr lang="en-GB" dirty="0">
                <a:cs typeface="Georgia"/>
              </a:rPr>
              <a:t>(p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(x) ∧ </a:t>
            </a:r>
            <a:r>
              <a:rPr lang="en-GB" dirty="0" err="1">
                <a:cs typeface="Georgia"/>
              </a:rPr>
              <a:t>p</a:t>
            </a:r>
            <a:r>
              <a:rPr lang="en-GB" baseline="-25000" dirty="0" err="1">
                <a:cs typeface="Georgia"/>
              </a:rPr>
              <a:t>j</a:t>
            </a:r>
            <a:r>
              <a:rPr lang="en-GB" dirty="0" smtClean="0">
                <a:cs typeface="Georgia"/>
              </a:rPr>
              <a:t>(y)</a:t>
            </a:r>
            <a:r>
              <a:rPr lang="en-GB" dirty="0">
                <a:cs typeface="Georgia"/>
              </a:rPr>
              <a:t>)</a:t>
            </a:r>
          </a:p>
          <a:p>
            <a:endParaRPr lang="en-US" dirty="0" smtClean="0">
              <a:latin typeface="Georgia"/>
              <a:cs typeface="Georgia"/>
            </a:endParaRPr>
          </a:p>
          <a:p>
            <a:pPr marL="360000" lvl="1" indent="0">
              <a:buNone/>
            </a:pPr>
            <a:r>
              <a:rPr lang="en-US" dirty="0">
                <a:solidFill>
                  <a:prstClr val="black"/>
                </a:solidFill>
                <a:latin typeface="Georgia"/>
                <a:cs typeface="Georgia"/>
              </a:rPr>
              <a:t>	</a:t>
            </a:r>
            <a:endParaRPr lang="en-US" dirty="0" smtClean="0">
              <a:solidFill>
                <a:prstClr val="black"/>
              </a:solidFill>
              <a:latin typeface="Georgia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Join Reduction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21084" y="3842778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4373944" y="384854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6821179" y="385431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23596" y="575668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150210" y="5758157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3644312" y="483489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082811" y="575963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484654" y="5759630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cxnSp>
        <p:nvCxnSpPr>
          <p:cNvPr id="25" name="Straight Arrow Connector 24"/>
          <p:cNvCxnSpPr>
            <a:stCxn id="15" idx="0"/>
            <a:endCxn id="6" idx="2"/>
          </p:cNvCxnSpPr>
          <p:nvPr/>
        </p:nvCxnSpPr>
        <p:spPr bwMode="auto">
          <a:xfrm flipV="1">
            <a:off x="1331345" y="4304443"/>
            <a:ext cx="487795" cy="14522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6" idx="0"/>
            <a:endCxn id="6" idx="2"/>
          </p:cNvCxnSpPr>
          <p:nvPr/>
        </p:nvCxnSpPr>
        <p:spPr bwMode="auto">
          <a:xfrm flipH="1" flipV="1">
            <a:off x="1819140" y="4304443"/>
            <a:ext cx="50974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7" idx="0"/>
            <a:endCxn id="7" idx="2"/>
          </p:cNvCxnSpPr>
          <p:nvPr/>
        </p:nvCxnSpPr>
        <p:spPr bwMode="auto">
          <a:xfrm flipV="1">
            <a:off x="3890534" y="4310212"/>
            <a:ext cx="681466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64" idx="0"/>
            <a:endCxn id="7" idx="2"/>
          </p:cNvCxnSpPr>
          <p:nvPr/>
        </p:nvCxnSpPr>
        <p:spPr bwMode="auto">
          <a:xfrm flipH="1" flipV="1">
            <a:off x="4572000" y="4310212"/>
            <a:ext cx="822812" cy="14494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19" idx="0"/>
            <a:endCxn id="17" idx="2"/>
          </p:cNvCxnSpPr>
          <p:nvPr/>
        </p:nvCxnSpPr>
        <p:spPr bwMode="auto">
          <a:xfrm flipV="1">
            <a:off x="3742272" y="5296562"/>
            <a:ext cx="14826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8" idx="0"/>
            <a:endCxn id="17" idx="2"/>
          </p:cNvCxnSpPr>
          <p:nvPr/>
        </p:nvCxnSpPr>
        <p:spPr bwMode="auto">
          <a:xfrm flipV="1">
            <a:off x="3329033" y="5296562"/>
            <a:ext cx="561501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5216142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sp>
        <p:nvSpPr>
          <p:cNvPr id="72" name="Rectangle 71"/>
          <p:cNvSpPr/>
          <p:nvPr/>
        </p:nvSpPr>
        <p:spPr>
          <a:xfrm>
            <a:off x="6442870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3" name="TextBox 72"/>
          <p:cNvSpPr txBox="1"/>
          <p:nvPr/>
        </p:nvSpPr>
        <p:spPr>
          <a:xfrm>
            <a:off x="6168892" y="5759630"/>
            <a:ext cx="513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/>
              <a:t>3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660378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75" name="Straight Arrow Connector 74"/>
          <p:cNvCxnSpPr>
            <a:stCxn id="74" idx="0"/>
            <a:endCxn id="72" idx="2"/>
          </p:cNvCxnSpPr>
          <p:nvPr/>
        </p:nvCxnSpPr>
        <p:spPr bwMode="auto">
          <a:xfrm flipH="1" flipV="1">
            <a:off x="6640926" y="52965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73" idx="0"/>
            <a:endCxn id="72" idx="2"/>
          </p:cNvCxnSpPr>
          <p:nvPr/>
        </p:nvCxnSpPr>
        <p:spPr bwMode="auto">
          <a:xfrm flipV="1">
            <a:off x="6425809" y="5296562"/>
            <a:ext cx="215117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Rectangle 76"/>
          <p:cNvSpPr/>
          <p:nvPr/>
        </p:nvSpPr>
        <p:spPr>
          <a:xfrm>
            <a:off x="7339279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8" name="TextBox 77"/>
          <p:cNvSpPr txBox="1"/>
          <p:nvPr/>
        </p:nvSpPr>
        <p:spPr>
          <a:xfrm>
            <a:off x="7067705" y="5759630"/>
            <a:ext cx="509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7556787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80" name="Straight Arrow Connector 79"/>
          <p:cNvCxnSpPr>
            <a:stCxn id="79" idx="0"/>
            <a:endCxn id="77" idx="2"/>
          </p:cNvCxnSpPr>
          <p:nvPr/>
        </p:nvCxnSpPr>
        <p:spPr bwMode="auto">
          <a:xfrm flipH="1" flipV="1">
            <a:off x="7537335" y="52965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78" idx="0"/>
            <a:endCxn id="77" idx="2"/>
          </p:cNvCxnSpPr>
          <p:nvPr/>
        </p:nvCxnSpPr>
        <p:spPr bwMode="auto">
          <a:xfrm flipV="1">
            <a:off x="7322217" y="5296562"/>
            <a:ext cx="215118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72" idx="0"/>
            <a:endCxn id="8" idx="2"/>
          </p:cNvCxnSpPr>
          <p:nvPr/>
        </p:nvCxnSpPr>
        <p:spPr bwMode="auto">
          <a:xfrm flipV="1">
            <a:off x="6640926" y="4315981"/>
            <a:ext cx="426475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77" idx="0"/>
            <a:endCxn id="8" idx="2"/>
          </p:cNvCxnSpPr>
          <p:nvPr/>
        </p:nvCxnSpPr>
        <p:spPr bwMode="auto">
          <a:xfrm flipH="1" flipV="1">
            <a:off x="7067401" y="4315981"/>
            <a:ext cx="469934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4298247" y="5759630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90" name="TextBox 89"/>
          <p:cNvSpPr txBox="1"/>
          <p:nvPr/>
        </p:nvSpPr>
        <p:spPr>
          <a:xfrm>
            <a:off x="3981495" y="5768169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92" name="Straight Arrow Connector 91"/>
          <p:cNvCxnSpPr>
            <a:stCxn id="89" idx="0"/>
            <a:endCxn id="17" idx="2"/>
          </p:cNvCxnSpPr>
          <p:nvPr/>
        </p:nvCxnSpPr>
        <p:spPr bwMode="auto">
          <a:xfrm flipH="1" flipV="1">
            <a:off x="3890534" y="5296562"/>
            <a:ext cx="668637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88920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64" grpId="0"/>
      <p:bldP spid="72" grpId="0"/>
      <p:bldP spid="73" grpId="0"/>
      <p:bldP spid="74" grpId="0"/>
      <p:bldP spid="77" grpId="0"/>
      <p:bldP spid="78" grpId="0"/>
      <p:bldP spid="79" grpId="0"/>
      <p:bldP spid="89" grpId="0"/>
      <p:bldP spid="9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for Vertical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Given a relation R fragmented as F</a:t>
            </a:r>
            <a:r>
              <a:rPr lang="en-US" baseline="-25000" dirty="0"/>
              <a:t>R</a:t>
            </a:r>
            <a:r>
              <a:rPr lang="en-US" dirty="0"/>
              <a:t> = {R</a:t>
            </a:r>
            <a:r>
              <a:rPr lang="en-US" baseline="-25000" dirty="0"/>
              <a:t>1</a:t>
            </a:r>
            <a:r>
              <a:rPr lang="en-US" dirty="0"/>
              <a:t>, R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dirty="0" err="1"/>
              <a:t>R</a:t>
            </a:r>
            <a:r>
              <a:rPr lang="en-US" baseline="-25000" dirty="0" err="1"/>
              <a:t>n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Localisation</a:t>
            </a:r>
            <a:r>
              <a:rPr lang="en-US" dirty="0"/>
              <a:t> program is R = R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GB" dirty="0">
                <a:cs typeface="Georgia"/>
              </a:rPr>
              <a:t>⨝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R</a:t>
            </a:r>
            <a:r>
              <a:rPr lang="en-GB" baseline="-25000" dirty="0">
                <a:cs typeface="Georgia"/>
              </a:rPr>
              <a:t>2</a:t>
            </a:r>
            <a:r>
              <a:rPr lang="en-GB" dirty="0">
                <a:cs typeface="Georgia"/>
              </a:rPr>
              <a:t> ⨝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... ⨝</a:t>
            </a:r>
            <a:r>
              <a:rPr lang="en-GB" dirty="0" smtClean="0">
                <a:cs typeface="Georgia"/>
              </a:rPr>
              <a:t> </a:t>
            </a:r>
            <a:r>
              <a:rPr lang="en-GB" dirty="0" err="1">
                <a:cs typeface="Georgia"/>
              </a:rPr>
              <a:t>R</a:t>
            </a:r>
            <a:r>
              <a:rPr lang="en-GB" baseline="-25000" dirty="0" err="1">
                <a:cs typeface="Georgia"/>
              </a:rPr>
              <a:t>n</a:t>
            </a:r>
            <a:endParaRPr lang="en-US" baseline="-25000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Reduce by identifying useless intermediate relations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One case to consider:</a:t>
            </a:r>
          </a:p>
          <a:p>
            <a:pPr lvl="1"/>
            <a:r>
              <a:rPr lang="en-US" dirty="0" smtClean="0"/>
              <a:t>reduction with projection</a:t>
            </a:r>
          </a:p>
        </p:txBody>
      </p:sp>
    </p:spTree>
    <p:extLst>
      <p:ext uri="{BB962C8B-B14F-4D97-AF65-F5344CB8AC3E}">
        <p14:creationId xmlns:p14="http://schemas.microsoft.com/office/powerpoint/2010/main" val="3700966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a relation R with attributes A = {a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..., a</a:t>
            </a:r>
            <a:r>
              <a:rPr lang="en-US" baseline="-25000" dirty="0" smtClean="0"/>
              <a:t>n</a:t>
            </a:r>
            <a:r>
              <a:rPr lang="en-US" dirty="0" smtClean="0"/>
              <a:t>} </a:t>
            </a:r>
            <a:br>
              <a:rPr lang="en-US" dirty="0" smtClean="0"/>
            </a:br>
            <a:r>
              <a:rPr lang="en-US" dirty="0" smtClean="0"/>
              <a:t>vertically fragmented as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Ai</a:t>
            </a:r>
            <a:r>
              <a:rPr lang="en-GB" dirty="0" smtClean="0">
                <a:cs typeface="Georgia"/>
              </a:rPr>
              <a:t>(R</a:t>
            </a:r>
            <a:r>
              <a:rPr lang="en-GB" dirty="0">
                <a:cs typeface="Georgia"/>
              </a:rPr>
              <a:t>) where A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⊆ A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D,K</a:t>
            </a:r>
            <a:r>
              <a:rPr lang="en-GB" dirty="0" smtClean="0">
                <a:cs typeface="Georgia"/>
              </a:rPr>
              <a:t>(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) is </a:t>
            </a:r>
            <a:r>
              <a:rPr lang="en-GB" dirty="0">
                <a:cs typeface="Georgia"/>
              </a:rPr>
              <a:t>useless if </a:t>
            </a:r>
            <a:r>
              <a:rPr lang="en-GB" dirty="0" smtClean="0">
                <a:cs typeface="Georgia"/>
              </a:rPr>
              <a:t>D</a:t>
            </a:r>
            <a:r>
              <a:rPr lang="en-US" dirty="0">
                <a:solidFill>
                  <a:prstClr val="black"/>
                </a:solidFill>
                <a:latin typeface="CambriaMath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mbriaMath"/>
              </a:rPr>
              <a:t>⊈ A</a:t>
            </a:r>
            <a:r>
              <a:rPr lang="en-US" baseline="-25000" dirty="0" smtClean="0">
                <a:solidFill>
                  <a:prstClr val="black"/>
                </a:solidFill>
                <a:latin typeface="CambriaMath"/>
              </a:rPr>
              <a:t>i</a:t>
            </a:r>
            <a:endParaRPr lang="en-US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Projection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66806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575699" y="3842778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144287" y="572962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68097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3507" y="5729627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611391" y="5758157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328559" y="3848547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823959" y="3854316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76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507855" y="5731830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17" name="Straight Arrow Connector 16"/>
          <p:cNvCxnSpPr>
            <a:stCxn id="12" idx="0"/>
            <a:endCxn id="8" idx="2"/>
          </p:cNvCxnSpPr>
          <p:nvPr/>
        </p:nvCxnSpPr>
        <p:spPr bwMode="auto">
          <a:xfrm flipV="1">
            <a:off x="1819140" y="4304443"/>
            <a:ext cx="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7" idx="0"/>
            <a:endCxn id="13" idx="2"/>
          </p:cNvCxnSpPr>
          <p:nvPr/>
        </p:nvCxnSpPr>
        <p:spPr bwMode="auto">
          <a:xfrm flipV="1">
            <a:off x="4564862" y="4310212"/>
            <a:ext cx="7138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5" idx="0"/>
            <a:endCxn id="7" idx="2"/>
          </p:cNvCxnSpPr>
          <p:nvPr/>
        </p:nvCxnSpPr>
        <p:spPr bwMode="auto">
          <a:xfrm flipV="1">
            <a:off x="4075300" y="5296562"/>
            <a:ext cx="489562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0"/>
            <a:endCxn id="7" idx="2"/>
          </p:cNvCxnSpPr>
          <p:nvPr/>
        </p:nvCxnSpPr>
        <p:spPr bwMode="auto">
          <a:xfrm flipV="1">
            <a:off x="3390509" y="5296562"/>
            <a:ext cx="1174353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1" idx="0"/>
            <a:endCxn id="7" idx="2"/>
          </p:cNvCxnSpPr>
          <p:nvPr/>
        </p:nvCxnSpPr>
        <p:spPr bwMode="auto">
          <a:xfrm flipH="1" flipV="1">
            <a:off x="4564862" y="5296562"/>
            <a:ext cx="879569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0" idx="0"/>
            <a:endCxn id="14" idx="2"/>
          </p:cNvCxnSpPr>
          <p:nvPr/>
        </p:nvCxnSpPr>
        <p:spPr bwMode="auto">
          <a:xfrm flipV="1">
            <a:off x="7067400" y="4315981"/>
            <a:ext cx="0" cy="1413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979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3" grpId="0"/>
      <p:bldP spid="24" grpId="0"/>
      <p:bldP spid="2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have two relations, R and S, each stored at a different site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do we perform the join R </a:t>
            </a:r>
            <a:r>
              <a:rPr lang="en-GB" dirty="0" smtClean="0">
                <a:cs typeface="Georgia"/>
              </a:rPr>
              <a:t>⨝ S?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05391" y="4955470"/>
            <a:ext cx="93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>
                <a:cs typeface="Georgia"/>
              </a:rPr>
              <a:t>⨝ S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882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can move one relation to the other site and perform the join there</a:t>
            </a:r>
          </a:p>
          <a:p>
            <a:pPr lvl="1"/>
            <a:r>
              <a:rPr lang="en-GB" dirty="0" smtClean="0"/>
              <a:t>CPU cost of performing the join is the same regardless of site</a:t>
            </a:r>
          </a:p>
          <a:p>
            <a:pPr lvl="1"/>
            <a:r>
              <a:rPr lang="en-GB" dirty="0" smtClean="0"/>
              <a:t>Communications cost depends on the size of the relation being moved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618" y="4799905"/>
            <a:ext cx="396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97289" y="526956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88730" y="5269562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12" idx="0"/>
            <a:endCxn id="10" idx="3"/>
          </p:cNvCxnSpPr>
          <p:nvPr/>
        </p:nvCxnSpPr>
        <p:spPr bwMode="auto">
          <a:xfrm flipH="1" flipV="1">
            <a:off x="6888730" y="5030738"/>
            <a:ext cx="178670" cy="2388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10" idx="1"/>
          </p:cNvCxnSpPr>
          <p:nvPr/>
        </p:nvCxnSpPr>
        <p:spPr bwMode="auto">
          <a:xfrm flipV="1">
            <a:off x="2712787" y="5030738"/>
            <a:ext cx="3779831" cy="4696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93525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DDBMS </a:t>
            </a:r>
            <a:br>
              <a:rPr lang="en-US" smtClean="0"/>
            </a:br>
            <a:r>
              <a:rPr lang="en-US" smtClean="0"/>
              <a:t>Principles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58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Cost</a:t>
            </a:r>
            <a:r>
              <a:rPr lang="en-GB" baseline="-25000" dirty="0" err="1" smtClean="0"/>
              <a:t>COM</a:t>
            </a:r>
            <a:r>
              <a:rPr lang="en-GB" dirty="0" smtClean="0"/>
              <a:t> = size(R) = cardinality(R) * length(R)</a:t>
            </a:r>
          </a:p>
          <a:p>
            <a:pPr marL="0" indent="0">
              <a:buNone/>
            </a:pPr>
            <a:r>
              <a:rPr lang="en-GB" dirty="0" smtClean="0"/>
              <a:t>if size(R) &lt; size(S) 	then move R to site 2, </a:t>
            </a:r>
            <a:br>
              <a:rPr lang="en-GB" dirty="0" smtClean="0"/>
            </a:br>
            <a:r>
              <a:rPr lang="en-GB" dirty="0" smtClean="0"/>
              <a:t>			otherwise move S to site 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618" y="4799905"/>
            <a:ext cx="396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97289" y="526956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88730" y="5269562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12" idx="0"/>
            <a:endCxn id="10" idx="3"/>
          </p:cNvCxnSpPr>
          <p:nvPr/>
        </p:nvCxnSpPr>
        <p:spPr bwMode="auto">
          <a:xfrm flipH="1" flipV="1">
            <a:off x="6888730" y="5030738"/>
            <a:ext cx="178670" cy="2388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10" idx="1"/>
          </p:cNvCxnSpPr>
          <p:nvPr/>
        </p:nvCxnSpPr>
        <p:spPr bwMode="auto">
          <a:xfrm flipV="1">
            <a:off x="2712787" y="5030738"/>
            <a:ext cx="3779831" cy="4696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13281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</a:t>
            </a:r>
            <a:r>
              <a:rPr lang="en-GB" dirty="0" smtClean="0"/>
              <a:t>can further reduce the communications cost by only moving that part of a relation that will be used in the join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 a </a:t>
            </a:r>
            <a:r>
              <a:rPr lang="en-GB" dirty="0" err="1" smtClean="0"/>
              <a:t>semijoin</a:t>
            </a:r>
            <a:r>
              <a:rPr lang="en-GB" dirty="0" smtClean="0"/>
              <a:t>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05391" y="4955470"/>
            <a:ext cx="93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>
                <a:cs typeface="Georgia"/>
              </a:rPr>
              <a:t>⨝ S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7034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Recall that R </a:t>
            </a:r>
            <a:r>
              <a:rPr lang="en-US" dirty="0" smtClean="0"/>
              <a:t>▷</a:t>
            </a:r>
            <a:r>
              <a:rPr lang="en-US" baseline="-25000" dirty="0"/>
              <a:t>p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 smtClean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 smtClean="0">
                <a:cs typeface="Georgia"/>
              </a:rPr>
              <a:t> S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 smtClean="0"/>
              <a:t>where p is a predicate defined over R and S 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 projects out only those attributes from 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S) &lt; size(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</a:t>
            </a:r>
            <a:r>
              <a:rPr lang="en-US" dirty="0">
                <a:latin typeface="Georgia"/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S)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 </a:t>
            </a:r>
            <a:br>
              <a:rPr lang="en-GB" dirty="0">
                <a:cs typeface="Georgia"/>
              </a:rPr>
            </a:br>
            <a:r>
              <a:rPr lang="en-GB" dirty="0" smtClean="0">
                <a:cs typeface="Georgia"/>
              </a:rPr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R 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US" dirty="0"/>
              <a:t>(R </a:t>
            </a:r>
            <a:r>
              <a:rPr lang="en-US" dirty="0" smtClean="0"/>
              <a:t>◁</a:t>
            </a:r>
            <a:r>
              <a:rPr lang="en-US" baseline="-25000" dirty="0" smtClean="0"/>
              <a:t>p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</a:t>
            </a:r>
            <a:r>
              <a:rPr lang="en-US" dirty="0"/>
              <a:t>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</a:t>
            </a:r>
            <a:r>
              <a:rPr lang="en-US" dirty="0">
                <a:latin typeface="Georgia"/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US" dirty="0" smtClean="0"/>
              <a:t>)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US" dirty="0"/>
              <a:t>(R ◁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1018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 smtClean="0">
                <a:cs typeface="Georgia"/>
              </a:rPr>
              <a:t>p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p</a:t>
            </a:r>
            <a:r>
              <a:rPr lang="en-GB" dirty="0" smtClean="0">
                <a:cs typeface="Georgia"/>
              </a:rPr>
              <a:t>(S)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 smtClean="0"/>
              <a:t>where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</a:t>
            </a:r>
            <a:r>
              <a:rPr lang="en-GB" dirty="0" smtClean="0">
                <a:cs typeface="Georgia"/>
              </a:rPr>
              <a:t>) projects out from S only the attributes used in predicate 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7572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Site </a:t>
            </a:r>
            <a:r>
              <a:rPr lang="en-US" dirty="0"/>
              <a:t>2</a:t>
            </a:r>
            <a:r>
              <a:rPr lang="en-US" dirty="0" smtClean="0"/>
              <a:t> sends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</a:t>
            </a:r>
            <a:r>
              <a:rPr lang="en-GB" dirty="0" smtClean="0">
                <a:cs typeface="Georgia"/>
              </a:rPr>
              <a:t>) to site 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13" name="Straight Arrow Connector 12"/>
          <p:cNvCxnSpPr>
            <a:stCxn id="8" idx="1"/>
            <a:endCxn id="7" idx="3"/>
          </p:cNvCxnSpPr>
          <p:nvPr/>
        </p:nvCxnSpPr>
        <p:spPr bwMode="auto">
          <a:xfrm flipH="1">
            <a:off x="3160889" y="5190066"/>
            <a:ext cx="282222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4215021" y="4765688"/>
            <a:ext cx="71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72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1 calculates 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</p:spTree>
    <p:extLst>
      <p:ext uri="{BB962C8B-B14F-4D97-AF65-F5344CB8AC3E}">
        <p14:creationId xmlns:p14="http://schemas.microsoft.com/office/powerpoint/2010/main" val="2850464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1 sends </a:t>
            </a:r>
            <a:r>
              <a:rPr lang="en-US" dirty="0" smtClean="0"/>
              <a:t>R </a:t>
            </a:r>
            <a:r>
              <a:rPr lang="en-US" dirty="0"/>
              <a:t>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 to site 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 bwMode="auto">
          <a:xfrm>
            <a:off x="3160889" y="5190066"/>
            <a:ext cx="282222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4176587" y="4751577"/>
            <a:ext cx="790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S </a:t>
            </a:r>
          </a:p>
        </p:txBody>
      </p:sp>
    </p:spTree>
    <p:extLst>
      <p:ext uri="{BB962C8B-B14F-4D97-AF65-F5344CB8AC3E}">
        <p14:creationId xmlns:p14="http://schemas.microsoft.com/office/powerpoint/2010/main" val="210431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2 calculates 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cs typeface="Georgia"/>
              </a:rPr>
              <a:t>(</a:t>
            </a:r>
            <a:r>
              <a:rPr lang="en-US" dirty="0"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S)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795133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63448" y="5292483"/>
            <a:ext cx="1050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 smtClean="0">
                <a:cs typeface="Georgia"/>
              </a:rPr>
              <a:t>⨝</a:t>
            </a:r>
            <a:r>
              <a:rPr lang="en-GB" sz="2400" baseline="-25000" dirty="0" smtClean="0">
                <a:cs typeface="Georgia"/>
              </a:rPr>
              <a:t>p</a:t>
            </a:r>
            <a:r>
              <a:rPr lang="en-GB" sz="2400" dirty="0" smtClean="0">
                <a:cs typeface="Georgia"/>
              </a:rPr>
              <a:t> </a:t>
            </a:r>
            <a:r>
              <a:rPr lang="en-GB" sz="2400" dirty="0">
                <a:cs typeface="Georgia"/>
              </a:rPr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5977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Cost</a:t>
            </a:r>
            <a:r>
              <a:rPr lang="en-GB" baseline="-25000" dirty="0" err="1" smtClean="0"/>
              <a:t>COM</a:t>
            </a:r>
            <a:r>
              <a:rPr lang="en-GB" dirty="0" smtClean="0"/>
              <a:t> = size(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GB" dirty="0" smtClean="0"/>
              <a:t>) + 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approach is better if size</a:t>
            </a:r>
            <a:r>
              <a:rPr lang="en-GB" dirty="0"/>
              <a:t>(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GB" dirty="0"/>
              <a:t>) + 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GB" dirty="0" smtClean="0"/>
              <a:t>) &lt; size(R)</a:t>
            </a:r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795133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63448" y="5292483"/>
            <a:ext cx="1050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 smtClean="0">
                <a:cs typeface="Georgia"/>
              </a:rPr>
              <a:t>⨝</a:t>
            </a:r>
            <a:r>
              <a:rPr lang="en-GB" sz="2400" baseline="-25000" dirty="0" smtClean="0">
                <a:cs typeface="Georgia"/>
              </a:rPr>
              <a:t>p</a:t>
            </a:r>
            <a:r>
              <a:rPr lang="en-GB" sz="2400" dirty="0" smtClean="0">
                <a:cs typeface="Georgia"/>
              </a:rPr>
              <a:t> </a:t>
            </a:r>
            <a:r>
              <a:rPr lang="en-GB" sz="2400" dirty="0">
                <a:cs typeface="Georgia"/>
              </a:rPr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8392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7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autonomy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sites in a distributed </a:t>
            </a:r>
            <a:r>
              <a:rPr lang="en-US" dirty="0" smtClean="0"/>
              <a:t>database system </a:t>
            </a:r>
            <a:r>
              <a:rPr lang="en-US" dirty="0"/>
              <a:t>should be autonomous or independent of each </a:t>
            </a:r>
            <a:r>
              <a:rPr lang="en-US" dirty="0" smtClean="0"/>
              <a:t>other</a:t>
            </a:r>
            <a:endParaRPr lang="en-US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Each </a:t>
            </a:r>
            <a:r>
              <a:rPr lang="en-US" i="1" dirty="0"/>
              <a:t>site </a:t>
            </a:r>
            <a:r>
              <a:rPr lang="en-US" i="1" dirty="0" smtClean="0"/>
              <a:t>should </a:t>
            </a:r>
            <a:r>
              <a:rPr lang="en-US" i="1" dirty="0"/>
              <a:t>provide its own security, locking, logging, integrity, and recovery. Local operations use and affect only local resources and do not depend on other </a:t>
            </a:r>
            <a:r>
              <a:rPr lang="en-US" i="1" dirty="0" smtClean="0"/>
              <a:t>sites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58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Transaction processing may be spread across several sites in the distributed database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The site from which the transaction originated is known </a:t>
            </a:r>
            <a:r>
              <a:rPr lang="en-GB" dirty="0"/>
              <a:t>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The sites on which the transaction is executed are known </a:t>
            </a:r>
            <a:r>
              <a:rPr lang="en-GB" dirty="0"/>
              <a:t>as the </a:t>
            </a:r>
            <a:r>
              <a:rPr lang="en-GB" i="1" dirty="0" smtClean="0"/>
              <a:t>participants</a:t>
            </a:r>
            <a:endParaRPr lang="en-GB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298319" y="4967111"/>
            <a:ext cx="564445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71898" y="4233333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971898" y="4967111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71898" y="5752217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Arrow Connector 11"/>
          <p:cNvCxnSpPr>
            <a:stCxn id="23" idx="3"/>
            <a:endCxn id="7" idx="1"/>
          </p:cNvCxnSpPr>
          <p:nvPr/>
        </p:nvCxnSpPr>
        <p:spPr bwMode="auto">
          <a:xfrm>
            <a:off x="3465764" y="5249334"/>
            <a:ext cx="8325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7" idx="3"/>
            <a:endCxn id="8" idx="1"/>
          </p:cNvCxnSpPr>
          <p:nvPr/>
        </p:nvCxnSpPr>
        <p:spPr bwMode="auto">
          <a:xfrm flipV="1">
            <a:off x="4862764" y="4515556"/>
            <a:ext cx="1109134" cy="733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7" idx="3"/>
            <a:endCxn id="9" idx="1"/>
          </p:cNvCxnSpPr>
          <p:nvPr/>
        </p:nvCxnSpPr>
        <p:spPr bwMode="auto">
          <a:xfrm>
            <a:off x="4862764" y="5249334"/>
            <a:ext cx="110913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7" idx="3"/>
            <a:endCxn id="10" idx="1"/>
          </p:cNvCxnSpPr>
          <p:nvPr/>
        </p:nvCxnSpPr>
        <p:spPr bwMode="auto">
          <a:xfrm>
            <a:off x="4862764" y="5249334"/>
            <a:ext cx="1109134" cy="78510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125133" y="5064668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42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ACID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Non-distributed databases aim to maintain isolation</a:t>
            </a:r>
          </a:p>
          <a:p>
            <a:pPr lvl="1"/>
            <a:r>
              <a:rPr lang="en-GB" dirty="0" smtClean="0"/>
              <a:t>Isolation: A </a:t>
            </a:r>
            <a:r>
              <a:rPr lang="en-GB" dirty="0"/>
              <a:t>transaction should not make updates externally visible </a:t>
            </a:r>
            <a:r>
              <a:rPr lang="en-GB" dirty="0" smtClean="0"/>
              <a:t>until committed</a:t>
            </a:r>
            <a:endParaRPr lang="en-US" dirty="0" smtClean="0"/>
          </a:p>
          <a:p>
            <a:pPr>
              <a:lnSpc>
                <a:spcPct val="90000"/>
              </a:lnSpc>
              <a:spcAft>
                <a:spcPts val="840"/>
              </a:spcAft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D</a:t>
            </a:r>
            <a:r>
              <a:rPr lang="en-GB" dirty="0" smtClean="0"/>
              <a:t>istributed databases commonly use two</a:t>
            </a:r>
            <a:r>
              <a:rPr lang="en-GB" dirty="0"/>
              <a:t>-phase </a:t>
            </a:r>
            <a:r>
              <a:rPr lang="en-GB" dirty="0" smtClean="0"/>
              <a:t>locking (2PL) to preserve isolation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 smtClean="0"/>
              <a:t>2PL ensures </a:t>
            </a:r>
            <a:r>
              <a:rPr lang="en-GB" dirty="0" err="1" smtClean="0"/>
              <a:t>serialisability</a:t>
            </a:r>
            <a:r>
              <a:rPr lang="en-GB" dirty="0" smtClean="0"/>
              <a:t>, the highest isolation leve</a:t>
            </a:r>
            <a:r>
              <a:rPr lang="en-GB" dirty="0"/>
              <a:t>l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US" dirty="0"/>
          </a:p>
          <a:p>
            <a:pPr lvl="1">
              <a:lnSpc>
                <a:spcPct val="90000"/>
              </a:lnSpc>
              <a:spcAft>
                <a:spcPts val="84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41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Two phases:</a:t>
            </a:r>
          </a:p>
          <a:p>
            <a:pPr lvl="1"/>
            <a:r>
              <a:rPr lang="en-GB" dirty="0" smtClean="0"/>
              <a:t>Growing phase: obtain locks, access data items</a:t>
            </a:r>
          </a:p>
          <a:p>
            <a:pPr lvl="1"/>
            <a:r>
              <a:rPr lang="en-GB" dirty="0" smtClean="0"/>
              <a:t>Shrinking phase: release locks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Guarantees </a:t>
            </a:r>
            <a:r>
              <a:rPr lang="en-GB" dirty="0" err="1"/>
              <a:t>serialisable</a:t>
            </a:r>
            <a:r>
              <a:rPr lang="en-GB" dirty="0"/>
              <a:t> </a:t>
            </a:r>
            <a:r>
              <a:rPr lang="en-GB" dirty="0" smtClean="0"/>
              <a:t>transactions</a:t>
            </a:r>
            <a:endParaRPr lang="en-GB" dirty="0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</a:t>
            </a:r>
            <a:endParaRPr lang="en-US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1700680" y="4101095"/>
            <a:ext cx="0" cy="18120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1700680" y="5913098"/>
            <a:ext cx="57731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63721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2996427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3361007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3714861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4073075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433294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790502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5509943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86916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433295" y="4101095"/>
            <a:ext cx="0" cy="18120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923003" y="4007314"/>
            <a:ext cx="777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#locks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878276" y="5541095"/>
            <a:ext cx="595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961800" y="5579845"/>
            <a:ext cx="6754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BEGIN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869161" y="5579845"/>
            <a:ext cx="518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END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720224" y="5391345"/>
            <a:ext cx="66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LOCK </a:t>
            </a:r>
            <a:br>
              <a:rPr lang="en-US" sz="1200" dirty="0" smtClean="0"/>
            </a:br>
            <a:r>
              <a:rPr lang="en-US" sz="1200" dirty="0" smtClean="0"/>
              <a:t>POINT</a:t>
            </a:r>
            <a:endParaRPr lang="en-US" sz="12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637210" y="554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996427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3361007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3714861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073075" y="410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432292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5509943" y="5543937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5150726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4791509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147502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Left Brace 43"/>
          <p:cNvSpPr/>
          <p:nvPr/>
        </p:nvSpPr>
        <p:spPr bwMode="auto">
          <a:xfrm rot="16200000">
            <a:off x="3355232" y="5300892"/>
            <a:ext cx="360041" cy="179608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20407" y="6306947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growing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47" name="Left Brace 46"/>
          <p:cNvSpPr/>
          <p:nvPr/>
        </p:nvSpPr>
        <p:spPr bwMode="auto">
          <a:xfrm rot="16200000">
            <a:off x="4957397" y="5467190"/>
            <a:ext cx="387662" cy="143586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19259" y="6315114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shrinking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00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44" grpId="0" animBg="1"/>
      <p:bldP spid="45" grpId="0"/>
      <p:bldP spid="47" grpId="0" animBg="1"/>
      <p:bldP spid="4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Two-Phase Locking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 non-distributed database, locking is controlled by </a:t>
            </a:r>
            <a:r>
              <a:rPr lang="en-US" i="1" dirty="0" smtClean="0"/>
              <a:t>a lock manager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main approaches to implementing two-phase locking in a distributed database: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2PL (C2PL)</a:t>
            </a:r>
            <a:br>
              <a:rPr lang="en-US" dirty="0" smtClean="0"/>
            </a:br>
            <a:r>
              <a:rPr lang="en-US" dirty="0" smtClean="0"/>
              <a:t>Responsibility for lock management lies with a single site</a:t>
            </a:r>
          </a:p>
          <a:p>
            <a:pPr lvl="1"/>
            <a:r>
              <a:rPr lang="en-US" dirty="0" smtClean="0"/>
              <a:t>Distributed 2PL (D2PL)</a:t>
            </a:r>
            <a:br>
              <a:rPr lang="en-US" dirty="0" smtClean="0"/>
            </a:br>
            <a:r>
              <a:rPr lang="en-US" dirty="0" smtClean="0"/>
              <a:t>Each site has its own lock 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98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Coordinating site runs </a:t>
            </a:r>
            <a:r>
              <a:rPr lang="en-US" i="1" dirty="0" smtClean="0"/>
              <a:t>transaction manager </a:t>
            </a:r>
            <a:r>
              <a:rPr lang="en-US" dirty="0" smtClean="0"/>
              <a:t>TM</a:t>
            </a:r>
          </a:p>
          <a:p>
            <a:pPr marL="0" indent="0">
              <a:buNone/>
            </a:pPr>
            <a:r>
              <a:rPr lang="en-US" dirty="0" smtClean="0"/>
              <a:t>Participant sites run </a:t>
            </a:r>
            <a:r>
              <a:rPr lang="en-US" i="1" dirty="0" smtClean="0"/>
              <a:t>data processors</a:t>
            </a:r>
            <a:r>
              <a:rPr lang="en-US" dirty="0" smtClean="0"/>
              <a:t> DP</a:t>
            </a:r>
          </a:p>
          <a:p>
            <a:pPr marL="0" indent="0">
              <a:buNone/>
            </a:pPr>
            <a:r>
              <a:rPr lang="en-US" dirty="0" smtClean="0"/>
              <a:t>Lock manager LM runs on central site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requests locks from LM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granted, TM submits operations to processors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DPs finish, TM sends message to LM to release locks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Two-Phase Locking (C2PL)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TM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LM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707360" y="249289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954511" y="2137675"/>
            <a:ext cx="1281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941388" y="3344094"/>
            <a:ext cx="1307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granted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926312" y="507821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5311313" y="3425994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5004502" y="4482911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>
            <a:off x="6707360" y="3086666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4949468" y="3696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4928363" y="4288845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6707360" y="4871409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1747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LM is a single point of failure </a:t>
            </a:r>
          </a:p>
          <a:p>
            <a:pPr lvl="1"/>
            <a:r>
              <a:rPr lang="en-US" dirty="0" smtClean="0"/>
              <a:t>less reliable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LM is a bottleneck</a:t>
            </a:r>
          </a:p>
          <a:p>
            <a:pPr lvl="1"/>
            <a:r>
              <a:rPr lang="en-US" dirty="0" smtClean="0"/>
              <a:t>affects transaction throughput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Two-Phase Locking (C2PL)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0" name="Straight Connector 29"/>
          <p:cNvCxnSpPr>
            <a:stCxn id="21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TM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LM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4" name="Straight Connector 33"/>
          <p:cNvCxnSpPr>
            <a:stCxn id="33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707360" y="249289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6954511" y="2137675"/>
            <a:ext cx="1281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6941388" y="3344094"/>
            <a:ext cx="1307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granted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926312" y="507821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5311313" y="3425994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5004502" y="4482911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41" name="Straight Arrow Connector 40"/>
          <p:cNvCxnSpPr/>
          <p:nvPr/>
        </p:nvCxnSpPr>
        <p:spPr bwMode="auto">
          <a:xfrm flipH="1">
            <a:off x="6707360" y="3086666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4949468" y="3696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4928363" y="4288845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6707360" y="4871409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00570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Coordinating site C runs TM</a:t>
            </a:r>
          </a:p>
          <a:p>
            <a:pPr marL="0" indent="0">
              <a:buNone/>
            </a:pPr>
            <a:r>
              <a:rPr lang="en-US" dirty="0" smtClean="0"/>
              <a:t>Each participant runs both an LM  and a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sends operations and lock requests to each LM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lock can be granted, LM forwards operation to local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DP sends “end of operation” to TM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sends message to LM to release locks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Two-Phase Locking (D2PL)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L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T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6680963" y="2476229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954513" y="1996565"/>
            <a:ext cx="12813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 +</a:t>
            </a:r>
            <a:br>
              <a:rPr lang="en-US" sz="1600" dirty="0" smtClean="0"/>
            </a:br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941388" y="485893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5311313" y="2805110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5004502" y="3953196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4939794" y="3085677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4939794" y="3695075"/>
            <a:ext cx="3520166" cy="5760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6680963" y="4575888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5097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Variant: </a:t>
            </a:r>
          </a:p>
          <a:p>
            <a:pPr marL="0" indent="0">
              <a:buNone/>
            </a:pPr>
            <a:r>
              <a:rPr lang="en-US" dirty="0" smtClean="0"/>
              <a:t>DPs may send “end of operation” to their own LM</a:t>
            </a:r>
          </a:p>
          <a:p>
            <a:pPr marL="0" indent="0">
              <a:buNone/>
            </a:pPr>
            <a:r>
              <a:rPr lang="en-US" dirty="0" smtClean="0"/>
              <a:t>LM releases lock and informs TM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Two-Phase Locking (D2PL)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L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T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6680963" y="2476229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954513" y="1996565"/>
            <a:ext cx="12813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 +</a:t>
            </a:r>
            <a:br>
              <a:rPr lang="en-US" sz="1600" dirty="0" smtClean="0"/>
            </a:br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757102" y="4571606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5311313" y="2805110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5004502" y="3953196"/>
            <a:ext cx="16764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</a:p>
          <a:p>
            <a:pPr algn="ctr"/>
            <a:r>
              <a:rPr lang="en-US" sz="1600" dirty="0" smtClean="0"/>
              <a:t>+ release locks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4939794" y="3085677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954760" y="3678408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707360" y="426474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0378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Deadlock</a:t>
            </a: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Deadlock exists when two or more transactions are waiting for each other to release a lock on an item</a:t>
            </a:r>
            <a:endParaRPr lang="en-US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Three conditions must be satisfied for deadlock to occur:</a:t>
            </a:r>
          </a:p>
          <a:p>
            <a:pPr lvl="1"/>
            <a:r>
              <a:rPr lang="en-GB" dirty="0" smtClean="0"/>
              <a:t>Concurrency: two transactions claim exclusive control of one resource</a:t>
            </a:r>
          </a:p>
          <a:p>
            <a:pPr lvl="1"/>
            <a:r>
              <a:rPr lang="en-GB" dirty="0" smtClean="0"/>
              <a:t>Hold: one transaction continues to hold exclusively controlled resources until its need is satisfied</a:t>
            </a:r>
          </a:p>
          <a:p>
            <a:pPr lvl="1"/>
            <a:r>
              <a:rPr lang="en-GB" dirty="0" smtClean="0"/>
              <a:t>Wait: transactions wait in queues for additional resources while holding resources already allocated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36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Representation of interactions between transactions</a:t>
            </a:r>
          </a:p>
          <a:p>
            <a:pPr marL="0" indent="0">
              <a:buNone/>
            </a:pPr>
            <a:r>
              <a:rPr lang="en-GB" dirty="0" smtClean="0"/>
              <a:t>Directed </a:t>
            </a:r>
            <a:r>
              <a:rPr lang="en-GB" dirty="0"/>
              <a:t>graph </a:t>
            </a:r>
            <a:r>
              <a:rPr lang="en-GB" dirty="0" smtClean="0"/>
              <a:t>containing:</a:t>
            </a:r>
            <a:endParaRPr lang="en-GB" dirty="0"/>
          </a:p>
          <a:p>
            <a:pPr lvl="1"/>
            <a:r>
              <a:rPr lang="en-GB" dirty="0" smtClean="0"/>
              <a:t>A vertex </a:t>
            </a:r>
            <a:r>
              <a:rPr lang="en-GB" dirty="0"/>
              <a:t>for each transaction that is currently executing</a:t>
            </a:r>
          </a:p>
          <a:p>
            <a:pPr lvl="1"/>
            <a:r>
              <a:rPr lang="en-GB" dirty="0"/>
              <a:t>An edge from T1 to T2 if T1 is waiting to lock an item that is currently locked by </a:t>
            </a:r>
            <a:r>
              <a:rPr lang="en-GB" dirty="0" smtClean="0"/>
              <a:t>T2</a:t>
            </a:r>
          </a:p>
          <a:p>
            <a:pPr marL="0" indent="0">
              <a:buNone/>
            </a:pPr>
            <a:r>
              <a:rPr lang="en-GB" dirty="0" smtClean="0"/>
              <a:t>Deadlock </a:t>
            </a:r>
            <a:r>
              <a:rPr lang="en-GB" dirty="0"/>
              <a:t>exists </a:t>
            </a:r>
            <a:r>
              <a:rPr lang="en-GB" dirty="0" err="1"/>
              <a:t>iff</a:t>
            </a:r>
            <a:r>
              <a:rPr lang="en-GB" dirty="0"/>
              <a:t> the </a:t>
            </a:r>
            <a:r>
              <a:rPr lang="en-GB" dirty="0" smtClean="0"/>
              <a:t>WFG contains </a:t>
            </a:r>
            <a:r>
              <a:rPr lang="en-GB" dirty="0"/>
              <a:t>a cycle</a:t>
            </a:r>
            <a:endParaRPr lang="en-US" dirty="0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Wait</a:t>
            </a:r>
            <a:r>
              <a:rPr lang="en-GB" dirty="0" smtClean="0"/>
              <a:t>-For </a:t>
            </a:r>
            <a:r>
              <a:rPr lang="en-GB" dirty="0"/>
              <a:t>Graph</a:t>
            </a:r>
            <a:endParaRPr lang="en-US" dirty="0"/>
          </a:p>
        </p:txBody>
      </p:sp>
      <p:sp>
        <p:nvSpPr>
          <p:cNvPr id="216068" name="Oval 4"/>
          <p:cNvSpPr>
            <a:spLocks noChangeArrowheads="1"/>
          </p:cNvSpPr>
          <p:nvPr/>
        </p:nvSpPr>
        <p:spPr bwMode="auto">
          <a:xfrm>
            <a:off x="6713538" y="2413000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T1</a:t>
            </a:r>
            <a:endParaRPr lang="en-US" dirty="0"/>
          </a:p>
        </p:txBody>
      </p:sp>
      <p:sp>
        <p:nvSpPr>
          <p:cNvPr id="216069" name="Oval 5"/>
          <p:cNvSpPr>
            <a:spLocks noChangeArrowheads="1"/>
          </p:cNvSpPr>
          <p:nvPr/>
        </p:nvSpPr>
        <p:spPr bwMode="auto">
          <a:xfrm>
            <a:off x="58499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T3</a:t>
            </a:r>
            <a:endParaRPr lang="en-US" dirty="0"/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75771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T2</a:t>
            </a:r>
            <a:endParaRPr lang="en-US" dirty="0"/>
          </a:p>
        </p:txBody>
      </p:sp>
      <p:cxnSp>
        <p:nvCxnSpPr>
          <p:cNvPr id="216076" name="AutoShape 12"/>
          <p:cNvCxnSpPr>
            <a:cxnSpLocks noChangeShapeType="1"/>
            <a:stCxn id="216068" idx="5"/>
            <a:endCxn id="216070" idx="1"/>
          </p:cNvCxnSpPr>
          <p:nvPr/>
        </p:nvCxnSpPr>
        <p:spPr bwMode="auto">
          <a:xfrm>
            <a:off x="70821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7" name="AutoShape 13"/>
          <p:cNvCxnSpPr>
            <a:cxnSpLocks noChangeShapeType="1"/>
            <a:stCxn id="216070" idx="2"/>
            <a:endCxn id="216069" idx="6"/>
          </p:cNvCxnSpPr>
          <p:nvPr/>
        </p:nvCxnSpPr>
        <p:spPr bwMode="auto">
          <a:xfrm flipH="1">
            <a:off x="6281738" y="3922533"/>
            <a:ext cx="12954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8" name="AutoShape 14"/>
          <p:cNvCxnSpPr>
            <a:cxnSpLocks noChangeShapeType="1"/>
            <a:stCxn id="216069" idx="7"/>
            <a:endCxn id="216068" idx="3"/>
          </p:cNvCxnSpPr>
          <p:nvPr/>
        </p:nvCxnSpPr>
        <p:spPr bwMode="auto">
          <a:xfrm flipV="1">
            <a:off x="62185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035735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reliance on a central site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not rely on a central site, </a:t>
            </a:r>
            <a:r>
              <a:rPr lang="en-US" dirty="0" smtClean="0"/>
              <a:t>which may be a </a:t>
            </a:r>
            <a:r>
              <a:rPr lang="en-US" dirty="0"/>
              <a:t>single point of </a:t>
            </a:r>
            <a:r>
              <a:rPr lang="en-US" dirty="0" smtClean="0"/>
              <a:t>failure or a bottleneck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Each </a:t>
            </a:r>
            <a:r>
              <a:rPr lang="en-US" i="1" dirty="0"/>
              <a:t>site of a distributed database system provides its own security, locking, logging, integrity, and recovery, and </a:t>
            </a:r>
            <a:r>
              <a:rPr lang="en-US" i="1" dirty="0" smtClean="0"/>
              <a:t>handles </a:t>
            </a:r>
            <a:r>
              <a:rPr lang="en-US" i="1" dirty="0"/>
              <a:t>its own data dictionary. No central site must be involved in every distributed transaction.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50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types of Wait-For Graph</a:t>
            </a:r>
          </a:p>
          <a:p>
            <a:pPr lvl="1"/>
            <a:r>
              <a:rPr lang="en-US" dirty="0" smtClean="0"/>
              <a:t>Local WFG</a:t>
            </a:r>
            <a:br>
              <a:rPr lang="en-US" dirty="0" smtClean="0"/>
            </a:br>
            <a:r>
              <a:rPr lang="en-US" dirty="0" smtClean="0"/>
              <a:t>(one per site, only considers transactions on that site)</a:t>
            </a:r>
          </a:p>
          <a:p>
            <a:pPr lvl="1"/>
            <a:r>
              <a:rPr lang="en-US" dirty="0" smtClean="0"/>
              <a:t>Global WFG </a:t>
            </a:r>
            <a:br>
              <a:rPr lang="en-US" dirty="0" smtClean="0"/>
            </a:br>
            <a:r>
              <a:rPr lang="en-US" dirty="0" smtClean="0"/>
              <a:t>(union of all LWFGs)</a:t>
            </a:r>
          </a:p>
          <a:p>
            <a:pPr marL="0" indent="0">
              <a:buNone/>
            </a:pPr>
            <a:r>
              <a:rPr lang="en-US" dirty="0" smtClean="0"/>
              <a:t>Deadlock may occur </a:t>
            </a:r>
          </a:p>
          <a:p>
            <a:pPr lvl="1"/>
            <a:r>
              <a:rPr lang="en-US" dirty="0" smtClean="0"/>
              <a:t>on a single site </a:t>
            </a:r>
            <a:br>
              <a:rPr lang="en-US" dirty="0" smtClean="0"/>
            </a:br>
            <a:r>
              <a:rPr lang="en-US" dirty="0" smtClean="0"/>
              <a:t>(within its LWFG)</a:t>
            </a:r>
          </a:p>
          <a:p>
            <a:pPr lvl="1"/>
            <a:r>
              <a:rPr lang="en-US" dirty="0" smtClean="0"/>
              <a:t>between sites </a:t>
            </a:r>
            <a:br>
              <a:rPr lang="en-US" dirty="0" smtClean="0"/>
            </a:br>
            <a:r>
              <a:rPr lang="en-US" dirty="0" smtClean="0"/>
              <a:t>(within the GWFG)</a:t>
            </a:r>
          </a:p>
        </p:txBody>
      </p:sp>
    </p:spTree>
    <p:extLst>
      <p:ext uri="{BB962C8B-B14F-4D97-AF65-F5344CB8AC3E}">
        <p14:creationId xmlns:p14="http://schemas.microsoft.com/office/powerpoint/2010/main" val="399811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1076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onsider the wait-for relationship T1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→</a:t>
            </a:r>
            <a:r>
              <a:rPr lang="en-US" dirty="0" smtClean="0"/>
              <a:t>T2→T3→T4→T1 </a:t>
            </a:r>
            <a:br>
              <a:rPr lang="en-US" dirty="0" smtClean="0"/>
            </a:br>
            <a:r>
              <a:rPr lang="en-US" dirty="0" smtClean="0"/>
              <a:t>with T1, T2 on site 1 and T3, T4 on site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Example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682388" y="3649663"/>
            <a:ext cx="1440000" cy="2880000"/>
            <a:chOff x="974588" y="3749400"/>
            <a:chExt cx="1440000" cy="28800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974588" y="3749400"/>
              <a:ext cx="1440000" cy="288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4680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Site 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472588" y="42349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T1</a:t>
              </a:r>
              <a:endParaRPr lang="en-US" dirty="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472588" y="57560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T2</a:t>
              </a:r>
              <a:endParaRPr lang="en-US" dirty="0"/>
            </a:p>
          </p:txBody>
        </p:sp>
        <p:cxnSp>
          <p:nvCxnSpPr>
            <p:cNvPr id="9" name="AutoShape 12"/>
            <p:cNvCxnSpPr>
              <a:cxnSpLocks noChangeShapeType="1"/>
              <a:stCxn id="6" idx="4"/>
              <a:endCxn id="8" idx="0"/>
            </p:cNvCxnSpPr>
            <p:nvPr/>
          </p:nvCxnSpPr>
          <p:spPr bwMode="auto">
            <a:xfrm>
              <a:off x="1688488" y="4666700"/>
              <a:ext cx="0" cy="1089300"/>
            </a:xfrm>
            <a:prstGeom prst="straightConnector1">
              <a:avLst/>
            </a:prstGeom>
            <a:noFill/>
            <a:ln w="19050" cmpd="sng">
              <a:solidFill>
                <a:srgbClr val="191F22"/>
              </a:solidFill>
              <a:round/>
              <a:headEnd type="none"/>
              <a:tailEnd type="arrow" w="lg" len="lg"/>
            </a:ln>
            <a:effectLst/>
          </p:spPr>
        </p:cxnSp>
      </p:grpSp>
      <p:grpSp>
        <p:nvGrpSpPr>
          <p:cNvPr id="35" name="Group 34"/>
          <p:cNvGrpSpPr/>
          <p:nvPr/>
        </p:nvGrpSpPr>
        <p:grpSpPr>
          <a:xfrm>
            <a:off x="6015288" y="3649663"/>
            <a:ext cx="1440000" cy="2880000"/>
            <a:chOff x="5204400" y="3749400"/>
            <a:chExt cx="1440000" cy="28800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204400" y="3749400"/>
              <a:ext cx="1440000" cy="288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4680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Site 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5708500" y="57560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T3</a:t>
              </a:r>
              <a:endParaRPr lang="en-US" dirty="0"/>
            </a:p>
          </p:txBody>
        </p:sp>
        <p:cxnSp>
          <p:nvCxnSpPr>
            <p:cNvPr id="10" name="AutoShape 13"/>
            <p:cNvCxnSpPr>
              <a:cxnSpLocks noChangeShapeType="1"/>
              <a:stCxn id="7" idx="0"/>
              <a:endCxn id="22" idx="4"/>
            </p:cNvCxnSpPr>
            <p:nvPr/>
          </p:nvCxnSpPr>
          <p:spPr bwMode="auto">
            <a:xfrm flipV="1">
              <a:off x="5924400" y="4666700"/>
              <a:ext cx="0" cy="1089300"/>
            </a:xfrm>
            <a:prstGeom prst="straightConnector1">
              <a:avLst/>
            </a:prstGeom>
            <a:noFill/>
            <a:ln w="19050" cmpd="sng">
              <a:solidFill>
                <a:srgbClr val="191F22"/>
              </a:solidFill>
              <a:round/>
              <a:headEnd type="none"/>
              <a:tailEnd type="arrow" w="lg" len="lg"/>
            </a:ln>
            <a:effectLst/>
          </p:spPr>
        </p:cxn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5708500" y="42349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T4</a:t>
              </a:r>
              <a:endParaRPr lang="en-US" dirty="0"/>
            </a:p>
          </p:txBody>
        </p:sp>
      </p:grpSp>
      <p:cxnSp>
        <p:nvCxnSpPr>
          <p:cNvPr id="37" name="AutoShape 13"/>
          <p:cNvCxnSpPr>
            <a:cxnSpLocks noChangeShapeType="1"/>
            <a:stCxn id="22" idx="2"/>
            <a:endCxn id="6" idx="6"/>
          </p:cNvCxnSpPr>
          <p:nvPr/>
        </p:nvCxnSpPr>
        <p:spPr bwMode="auto">
          <a:xfrm flipH="1">
            <a:off x="2612188" y="4351063"/>
            <a:ext cx="39072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38" name="AutoShape 13"/>
          <p:cNvCxnSpPr>
            <a:cxnSpLocks noChangeShapeType="1"/>
            <a:stCxn id="8" idx="6"/>
          </p:cNvCxnSpPr>
          <p:nvPr/>
        </p:nvCxnSpPr>
        <p:spPr bwMode="auto">
          <a:xfrm>
            <a:off x="2612188" y="5872163"/>
            <a:ext cx="39072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90860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Distributed Deadlock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main approaches: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Prevention</a:t>
            </a:r>
          </a:p>
          <a:p>
            <a:pPr lvl="1"/>
            <a:r>
              <a:rPr lang="en-US" dirty="0" smtClean="0"/>
              <a:t>pre-declaration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Avoidance</a:t>
            </a:r>
          </a:p>
          <a:p>
            <a:pPr lvl="1"/>
            <a:r>
              <a:rPr lang="en-US" dirty="0" smtClean="0"/>
              <a:t>resource ordering</a:t>
            </a:r>
          </a:p>
          <a:p>
            <a:pPr lvl="1"/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Detection and Resolution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90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Guarantees that deadlocks cannot occur in the first place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Transaction pre-declares all data items that it will access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checks that locking data items will not cause deadlock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Proceed (to lock) only if all data items are available (unlocked)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Con: 	difficult to know in advance which data items will be </a:t>
            </a:r>
            <a:br>
              <a:rPr lang="en-US" dirty="0" smtClean="0"/>
            </a:br>
            <a:r>
              <a:rPr lang="en-US" dirty="0" smtClean="0"/>
              <a:t>	accessed by a 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775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main </a:t>
            </a:r>
            <a:r>
              <a:rPr lang="en-US" dirty="0" smtClean="0"/>
              <a:t>sub-approaches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Resource ordering</a:t>
            </a:r>
          </a:p>
          <a:p>
            <a:pPr lvl="1"/>
            <a:r>
              <a:rPr lang="en-US" dirty="0" smtClean="0"/>
              <a:t>Concurrency controlled such that deadlocks won’t happen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/>
          </a:p>
          <a:p>
            <a:pPr lvl="1"/>
            <a:r>
              <a:rPr lang="en-US" dirty="0" smtClean="0"/>
              <a:t>Potential deadlocks detected and avoided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58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All resources (data items) are ordered</a:t>
            </a:r>
          </a:p>
          <a:p>
            <a:pPr marL="0" indent="0">
              <a:buNone/>
            </a:pPr>
            <a:r>
              <a:rPr lang="en-US" dirty="0" smtClean="0"/>
              <a:t>Transactions always access resources in this order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Data item A comes before item B</a:t>
            </a:r>
          </a:p>
          <a:p>
            <a:pPr lvl="1"/>
            <a:r>
              <a:rPr lang="en-US" dirty="0" smtClean="0"/>
              <a:t>All transactions must get a lock on A before trying for a lock on B</a:t>
            </a:r>
          </a:p>
          <a:p>
            <a:pPr lvl="1"/>
            <a:r>
              <a:rPr lang="en-US" dirty="0" smtClean="0"/>
              <a:t>No transaction will ever be left with a lock on B and waiting for a lock on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57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transaction has a timestamp that corresponds to the time it was started: </a:t>
            </a:r>
            <a:r>
              <a:rPr lang="en-US" dirty="0" err="1" smtClean="0"/>
              <a:t>ts</a:t>
            </a:r>
            <a:r>
              <a:rPr lang="en-US" dirty="0" smtClean="0"/>
              <a:t>(T)</a:t>
            </a:r>
          </a:p>
          <a:p>
            <a:pPr lvl="1"/>
            <a:r>
              <a:rPr lang="en-US" dirty="0" smtClean="0"/>
              <a:t>Transactions can be </a:t>
            </a:r>
            <a:r>
              <a:rPr lang="en-US" dirty="0" err="1" smtClean="0"/>
              <a:t>prioritised</a:t>
            </a:r>
            <a:r>
              <a:rPr lang="en-US" dirty="0" smtClean="0"/>
              <a:t> using these timestamps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a lock request is denied, use priorities to choose a transaction to abort</a:t>
            </a:r>
          </a:p>
          <a:p>
            <a:pPr lvl="1"/>
            <a:r>
              <a:rPr lang="en-US" dirty="0" smtClean="0"/>
              <a:t>WAIT-DIE and WOUND-WAIT rules</a:t>
            </a:r>
          </a:p>
        </p:txBody>
      </p:sp>
    </p:spTree>
    <p:extLst>
      <p:ext uri="{BB962C8B-B14F-4D97-AF65-F5344CB8AC3E}">
        <p14:creationId xmlns:p14="http://schemas.microsoft.com/office/powerpoint/2010/main" val="4156290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WAIT-DIE and WOUND-WAIT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requests a lock on a data item that is already locked by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WAIT-DIE rule: </a:t>
            </a:r>
          </a:p>
          <a:p>
            <a:pPr marL="360000" lvl="1" indent="0">
              <a:buNone/>
            </a:pPr>
            <a:r>
              <a:rPr lang="en-US" dirty="0" smtClean="0"/>
              <a:t>if </a:t>
            </a:r>
            <a:r>
              <a:rPr lang="en-US" dirty="0" err="1"/>
              <a:t>ts</a:t>
            </a:r>
            <a:r>
              <a:rPr lang="en-US" dirty="0"/>
              <a:t>(T</a:t>
            </a:r>
            <a:r>
              <a:rPr lang="en-US" baseline="-25000" dirty="0"/>
              <a:t>i</a:t>
            </a:r>
            <a:r>
              <a:rPr lang="en-US" dirty="0"/>
              <a:t>) &lt; </a:t>
            </a:r>
            <a:r>
              <a:rPr lang="en-US" dirty="0" err="1"/>
              <a:t>ts</a:t>
            </a:r>
            <a:r>
              <a:rPr lang="en-US" dirty="0"/>
              <a:t>(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then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waits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else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dies </a:t>
            </a:r>
            <a:r>
              <a:rPr lang="en-US" dirty="0" smtClean="0"/>
              <a:t>(aborts and restarts with same timestamp)</a:t>
            </a:r>
          </a:p>
          <a:p>
            <a:pPr marL="0" indent="0">
              <a:buNone/>
            </a:pPr>
            <a:r>
              <a:rPr lang="en-US" dirty="0" smtClean="0"/>
              <a:t>The WOUND-WAIT rule: </a:t>
            </a:r>
          </a:p>
          <a:p>
            <a:pPr marL="360000" lvl="1" indent="0">
              <a:buNone/>
            </a:pPr>
            <a:r>
              <a:rPr lang="en-US" dirty="0" smtClean="0"/>
              <a:t>if </a:t>
            </a:r>
            <a:r>
              <a:rPr lang="en-US" dirty="0" err="1"/>
              <a:t>ts</a:t>
            </a:r>
            <a:r>
              <a:rPr lang="en-US" dirty="0"/>
              <a:t>(T</a:t>
            </a:r>
            <a:r>
              <a:rPr lang="en-US" baseline="-25000" dirty="0"/>
              <a:t>i</a:t>
            </a:r>
            <a:r>
              <a:rPr lang="en-US" dirty="0"/>
              <a:t>) &lt; </a:t>
            </a:r>
            <a:r>
              <a:rPr lang="en-US" dirty="0" err="1"/>
              <a:t>ts</a:t>
            </a:r>
            <a:r>
              <a:rPr lang="en-US" dirty="0"/>
              <a:t>(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then 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 is wounded </a:t>
            </a:r>
            <a:r>
              <a:rPr lang="en-US" dirty="0" smtClean="0"/>
              <a:t>(aborts and restarts with same timestamp) </a:t>
            </a:r>
            <a:br>
              <a:rPr lang="en-US" dirty="0" smtClean="0"/>
            </a:br>
            <a:r>
              <a:rPr lang="en-US" dirty="0" smtClean="0"/>
              <a:t>	else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waits </a:t>
            </a:r>
            <a:endParaRPr lang="en-US" dirty="0"/>
          </a:p>
          <a:p>
            <a:pPr marL="360000" lvl="1" indent="0">
              <a:buNone/>
            </a:pPr>
            <a:r>
              <a:rPr lang="en-US" dirty="0" smtClean="0"/>
              <a:t>note: WOUND-WAIT pre-empts active transactions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65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and Resolution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Study the GWFG for cycles (detection)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Break cycles by aborting transactions (resolution)</a:t>
            </a:r>
          </a:p>
          <a:p>
            <a:pPr marL="0" indent="0">
              <a:buNone/>
            </a:pPr>
            <a:r>
              <a:rPr lang="en-US" dirty="0" smtClean="0"/>
              <a:t>Selecting minimum</a:t>
            </a:r>
            <a:r>
              <a:rPr lang="en-US" dirty="0"/>
              <a:t> </a:t>
            </a:r>
            <a:r>
              <a:rPr lang="en-US" dirty="0" smtClean="0"/>
              <a:t>total cost sets of transactions to abort is NP-complete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Three main approaches to deadlock detection:</a:t>
            </a:r>
          </a:p>
          <a:p>
            <a:pPr lvl="1"/>
            <a:r>
              <a:rPr lang="en-US" dirty="0" err="1" smtClean="0"/>
              <a:t>centralised</a:t>
            </a:r>
            <a:endParaRPr lang="en-US" dirty="0" smtClean="0"/>
          </a:p>
          <a:p>
            <a:pPr lvl="1"/>
            <a:r>
              <a:rPr lang="en-US" dirty="0" smtClean="0"/>
              <a:t>hierarchical</a:t>
            </a:r>
          </a:p>
          <a:p>
            <a:pPr lvl="1"/>
            <a:r>
              <a:rPr lang="en-US" dirty="0" smtClean="0"/>
              <a:t>distributed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0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Deadlock Detection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 site is designated as the deadlock detector (DD) for the system</a:t>
            </a:r>
          </a:p>
          <a:p>
            <a:pPr marL="0" indent="0">
              <a:buNone/>
            </a:pPr>
            <a:r>
              <a:rPr lang="en-US" dirty="0" smtClean="0"/>
              <a:t>Each site sends its LWFG (or changes to its LWFG) to the DD at intervals</a:t>
            </a:r>
          </a:p>
          <a:p>
            <a:pPr marL="0" indent="0">
              <a:buNone/>
            </a:pPr>
            <a:r>
              <a:rPr lang="en-US" dirty="0" smtClean="0"/>
              <a:t>DD constructs the GWFG and looks for cycles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0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operation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never </a:t>
            </a:r>
            <a:r>
              <a:rPr lang="en-US" dirty="0" smtClean="0"/>
              <a:t>require downtime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A </a:t>
            </a:r>
            <a:r>
              <a:rPr lang="en-US" i="1" dirty="0"/>
              <a:t>distributed database system should provide on-line backup and recovery, and a full and incremental archiving facility. The backup and recovery should be fast enough to be performed </a:t>
            </a:r>
            <a:r>
              <a:rPr lang="en-US" i="1" dirty="0" smtClean="0"/>
              <a:t>online </a:t>
            </a:r>
            <a:r>
              <a:rPr lang="en-US" i="1" dirty="0"/>
              <a:t>without noticeable detrimental affect on the entire system </a:t>
            </a:r>
            <a:r>
              <a:rPr lang="en-US" i="1" dirty="0" smtClean="0"/>
              <a:t>performance</a:t>
            </a:r>
            <a:r>
              <a:rPr lang="en-US" i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6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site has a DD, which looks in the site’s LWFG for cycles</a:t>
            </a:r>
          </a:p>
          <a:p>
            <a:pPr marL="0" indent="0">
              <a:buNone/>
            </a:pPr>
            <a:r>
              <a:rPr lang="en-US" dirty="0" smtClean="0"/>
              <a:t>Each site sends its LWFG to the DD at the next level, which merges the LWFGs sent to it and looks for cycles</a:t>
            </a:r>
          </a:p>
          <a:p>
            <a:pPr marL="0" indent="0">
              <a:buNone/>
            </a:pPr>
            <a:r>
              <a:rPr lang="en-US" dirty="0" smtClean="0"/>
              <a:t>These DDs send the merged WFGs to the next level,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Deadlock Detection</a:t>
            </a:r>
            <a:endParaRPr lang="en-US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2395497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729502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5073955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6407960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3086492" y="5004799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5764950" y="5004799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4429165" y="4198187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cxnSp>
        <p:nvCxnSpPr>
          <p:cNvPr id="14" name="AutoShape 12"/>
          <p:cNvCxnSpPr>
            <a:cxnSpLocks noChangeShapeType="1"/>
            <a:stCxn id="7" idx="7"/>
            <a:endCxn id="11" idx="3"/>
          </p:cNvCxnSpPr>
          <p:nvPr/>
        </p:nvCxnSpPr>
        <p:spPr bwMode="auto">
          <a:xfrm flipV="1">
            <a:off x="2623226" y="5232528"/>
            <a:ext cx="502338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17" name="AutoShape 12"/>
          <p:cNvCxnSpPr>
            <a:cxnSpLocks noChangeShapeType="1"/>
            <a:stCxn id="8" idx="1"/>
            <a:endCxn id="11" idx="5"/>
          </p:cNvCxnSpPr>
          <p:nvPr/>
        </p:nvCxnSpPr>
        <p:spPr bwMode="auto">
          <a:xfrm flipH="1" flipV="1">
            <a:off x="3314221" y="5232528"/>
            <a:ext cx="454353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0" name="AutoShape 12"/>
          <p:cNvCxnSpPr>
            <a:cxnSpLocks noChangeShapeType="1"/>
            <a:stCxn id="10" idx="1"/>
            <a:endCxn id="12" idx="5"/>
          </p:cNvCxnSpPr>
          <p:nvPr/>
        </p:nvCxnSpPr>
        <p:spPr bwMode="auto">
          <a:xfrm flipH="1" flipV="1">
            <a:off x="5992679" y="5232528"/>
            <a:ext cx="454353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3" name="AutoShape 12"/>
          <p:cNvCxnSpPr>
            <a:cxnSpLocks noChangeShapeType="1"/>
            <a:stCxn id="9" idx="7"/>
            <a:endCxn id="12" idx="3"/>
          </p:cNvCxnSpPr>
          <p:nvPr/>
        </p:nvCxnSpPr>
        <p:spPr bwMode="auto">
          <a:xfrm flipV="1">
            <a:off x="5301684" y="5232528"/>
            <a:ext cx="502338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6" name="AutoShape 12"/>
          <p:cNvCxnSpPr>
            <a:cxnSpLocks noChangeShapeType="1"/>
            <a:stCxn id="12" idx="1"/>
            <a:endCxn id="13" idx="5"/>
          </p:cNvCxnSpPr>
          <p:nvPr/>
        </p:nvCxnSpPr>
        <p:spPr bwMode="auto">
          <a:xfrm flipH="1" flipV="1">
            <a:off x="4656894" y="4425916"/>
            <a:ext cx="1147128" cy="61795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9" name="AutoShape 12"/>
          <p:cNvCxnSpPr>
            <a:cxnSpLocks noChangeShapeType="1"/>
            <a:stCxn id="11" idx="7"/>
            <a:endCxn id="13" idx="3"/>
          </p:cNvCxnSpPr>
          <p:nvPr/>
        </p:nvCxnSpPr>
        <p:spPr bwMode="auto">
          <a:xfrm flipV="1">
            <a:off x="3314221" y="4425916"/>
            <a:ext cx="1154016" cy="61795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184333" y="6260068"/>
            <a:ext cx="69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502139" y="6271522"/>
            <a:ext cx="72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848442" y="6271522"/>
            <a:ext cx="726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3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179606" y="6260068"/>
            <a:ext cx="729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4</a:t>
            </a:r>
            <a:endParaRPr lang="en-US" dirty="0"/>
          </a:p>
        </p:txBody>
      </p:sp>
      <p:sp>
        <p:nvSpPr>
          <p:cNvPr id="36" name="Left Brace 35"/>
          <p:cNvSpPr/>
          <p:nvPr/>
        </p:nvSpPr>
        <p:spPr bwMode="auto">
          <a:xfrm>
            <a:off x="1713097" y="4198187"/>
            <a:ext cx="326743" cy="1895917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4875" y="4810501"/>
            <a:ext cx="1123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deadlock</a:t>
            </a:r>
          </a:p>
          <a:p>
            <a:pPr algn="ctr"/>
            <a:r>
              <a:rPr lang="en-US" dirty="0" smtClean="0"/>
              <a:t>detectors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1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Responsibility for detecting deadlocks is delegated to sites</a:t>
            </a:r>
          </a:p>
          <a:p>
            <a:pPr marL="0" indent="0">
              <a:buNone/>
            </a:pPr>
            <a:r>
              <a:rPr lang="en-US" dirty="0" smtClean="0"/>
              <a:t>LWFGs are modified to show relationships between local transactions and remote transactions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Detection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688487" y="3649663"/>
            <a:ext cx="2160267" cy="28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2186488" y="41351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T1</a:t>
            </a:r>
            <a:endParaRPr lang="en-US" dirty="0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186488" y="56562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T2</a:t>
            </a:r>
            <a:endParaRPr lang="en-US" dirty="0"/>
          </a:p>
        </p:txBody>
      </p:sp>
      <p:cxnSp>
        <p:nvCxnSpPr>
          <p:cNvPr id="10" name="AutoShape 12"/>
          <p:cNvCxnSpPr>
            <a:cxnSpLocks noChangeShapeType="1"/>
            <a:stCxn id="8" idx="4"/>
            <a:endCxn id="9" idx="0"/>
          </p:cNvCxnSpPr>
          <p:nvPr/>
        </p:nvCxnSpPr>
        <p:spPr bwMode="auto">
          <a:xfrm>
            <a:off x="2402388" y="4566963"/>
            <a:ext cx="0" cy="108930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5324111" y="3649663"/>
            <a:ext cx="2137277" cy="28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6525488" y="56562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T3</a:t>
            </a:r>
            <a:endParaRPr lang="en-US" dirty="0"/>
          </a:p>
        </p:txBody>
      </p:sp>
      <p:cxnSp>
        <p:nvCxnSpPr>
          <p:cNvPr id="14" name="AutoShape 13"/>
          <p:cNvCxnSpPr>
            <a:cxnSpLocks noChangeShapeType="1"/>
            <a:stCxn id="13" idx="0"/>
            <a:endCxn id="15" idx="4"/>
          </p:cNvCxnSpPr>
          <p:nvPr/>
        </p:nvCxnSpPr>
        <p:spPr bwMode="auto">
          <a:xfrm flipV="1">
            <a:off x="6741388" y="4566963"/>
            <a:ext cx="0" cy="108930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525488" y="41351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T4</a:t>
            </a:r>
            <a:endParaRPr lang="en-US" dirty="0"/>
          </a:p>
        </p:txBody>
      </p:sp>
      <p:cxnSp>
        <p:nvCxnSpPr>
          <p:cNvPr id="16" name="AutoShape 13"/>
          <p:cNvCxnSpPr>
            <a:cxnSpLocks noChangeShapeType="1"/>
            <a:stCxn id="18" idx="1"/>
            <a:endCxn id="8" idx="5"/>
          </p:cNvCxnSpPr>
          <p:nvPr/>
        </p:nvCxnSpPr>
        <p:spPr bwMode="auto">
          <a:xfrm flipH="1" flipV="1">
            <a:off x="2555052" y="4503727"/>
            <a:ext cx="435018" cy="43932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17" name="AutoShape 13"/>
          <p:cNvCxnSpPr>
            <a:cxnSpLocks noChangeShapeType="1"/>
            <a:stCxn id="9" idx="7"/>
            <a:endCxn id="18" idx="3"/>
          </p:cNvCxnSpPr>
          <p:nvPr/>
        </p:nvCxnSpPr>
        <p:spPr bwMode="auto">
          <a:xfrm flipV="1">
            <a:off x="2555052" y="5248380"/>
            <a:ext cx="435018" cy="471119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2926834" y="4879816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5747704" y="4879816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cxnSp>
        <p:nvCxnSpPr>
          <p:cNvPr id="22" name="AutoShape 13"/>
          <p:cNvCxnSpPr>
            <a:cxnSpLocks noChangeShapeType="1"/>
            <a:stCxn id="15" idx="3"/>
            <a:endCxn id="19" idx="7"/>
          </p:cNvCxnSpPr>
          <p:nvPr/>
        </p:nvCxnSpPr>
        <p:spPr bwMode="auto">
          <a:xfrm flipH="1">
            <a:off x="6116268" y="4503727"/>
            <a:ext cx="472456" cy="43932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23" name="AutoShape 13"/>
          <p:cNvCxnSpPr>
            <a:cxnSpLocks noChangeShapeType="1"/>
            <a:stCxn id="19" idx="5"/>
            <a:endCxn id="13" idx="1"/>
          </p:cNvCxnSpPr>
          <p:nvPr/>
        </p:nvCxnSpPr>
        <p:spPr bwMode="auto">
          <a:xfrm>
            <a:off x="6116268" y="5248380"/>
            <a:ext cx="472456" cy="471119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86028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Detection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LWFG contains a cycle not involving external edges</a:t>
            </a:r>
          </a:p>
          <a:p>
            <a:pPr lvl="1"/>
            <a:r>
              <a:rPr lang="en-US" dirty="0" smtClean="0"/>
              <a:t>Local deadlock, resolve locally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LWFG contains a cycle involving external edges</a:t>
            </a:r>
          </a:p>
          <a:p>
            <a:pPr lvl="1"/>
            <a:r>
              <a:rPr lang="en-US" dirty="0" smtClean="0"/>
              <a:t>Potential deadlock – communicate to other sites</a:t>
            </a:r>
          </a:p>
          <a:p>
            <a:pPr lvl="1"/>
            <a:r>
              <a:rPr lang="en-US" dirty="0" smtClean="0"/>
              <a:t>Sites must then agree on a victim transaction to abort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1726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54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ACID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Non-distributed databases aim to maintain atomicity and durability of transactions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US" dirty="0" smtClean="0"/>
              <a:t>Atomicity: </a:t>
            </a:r>
            <a:r>
              <a:rPr lang="en-GB" dirty="0"/>
              <a:t>A transaction is </a:t>
            </a:r>
            <a:r>
              <a:rPr lang="en-GB" dirty="0" smtClean="0"/>
              <a:t>either </a:t>
            </a:r>
            <a:r>
              <a:rPr lang="en-GB" dirty="0"/>
              <a:t>performed completely or not at </a:t>
            </a:r>
            <a:r>
              <a:rPr lang="en-GB" dirty="0" smtClean="0"/>
              <a:t>all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 smtClean="0"/>
              <a:t>Durability: </a:t>
            </a:r>
            <a:r>
              <a:rPr lang="en-GB" dirty="0"/>
              <a:t>Once </a:t>
            </a:r>
            <a:r>
              <a:rPr lang="en-GB" dirty="0" smtClean="0"/>
              <a:t>a transaction has been </a:t>
            </a:r>
            <a:r>
              <a:rPr lang="en-GB" dirty="0"/>
              <a:t>committed, changes should not be lost because of </a:t>
            </a:r>
            <a:r>
              <a:rPr lang="en-GB" dirty="0" smtClean="0"/>
              <a:t>failure</a:t>
            </a:r>
          </a:p>
          <a:p>
            <a:pPr>
              <a:lnSpc>
                <a:spcPct val="90000"/>
              </a:lnSpc>
              <a:spcAft>
                <a:spcPts val="840"/>
              </a:spcAft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 smtClean="0"/>
              <a:t>As with parallel databases, distributed databases use the two</a:t>
            </a:r>
            <a:r>
              <a:rPr lang="en-GB" dirty="0"/>
              <a:t>-phase commit protocol (2PC) </a:t>
            </a:r>
            <a:r>
              <a:rPr lang="en-GB" dirty="0" smtClean="0"/>
              <a:t>to preserve atomicity</a:t>
            </a: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US" dirty="0"/>
          </a:p>
          <a:p>
            <a:pPr lvl="1">
              <a:lnSpc>
                <a:spcPct val="90000"/>
              </a:lnSpc>
              <a:spcAft>
                <a:spcPts val="84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3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Two-Phase Commit (2PC)</a:t>
            </a:r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</a:t>
            </a:r>
            <a:r>
              <a:rPr lang="en-GB" dirty="0" smtClean="0"/>
              <a:t>decomposed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8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Coordinator sends </a:t>
            </a:r>
            <a:r>
              <a:rPr lang="en-GB" dirty="0" smtClean="0"/>
              <a:t>“prepare T” message </a:t>
            </a:r>
            <a:r>
              <a:rPr lang="en-GB" dirty="0"/>
              <a:t>to all participants</a:t>
            </a:r>
          </a:p>
          <a:p>
            <a:r>
              <a:rPr lang="en-GB" dirty="0" smtClean="0"/>
              <a:t>Participants respond with either “vote-commit T” or </a:t>
            </a:r>
            <a:br>
              <a:rPr lang="en-GB" dirty="0" smtClean="0"/>
            </a:br>
            <a:r>
              <a:rPr lang="en-GB" dirty="0" smtClean="0"/>
              <a:t>“vote-abort T”</a:t>
            </a:r>
          </a:p>
          <a:p>
            <a:r>
              <a:rPr lang="en-GB" dirty="0" smtClean="0"/>
              <a:t>Coordinator </a:t>
            </a:r>
            <a:r>
              <a:rPr lang="en-GB" dirty="0"/>
              <a:t>waits for participants to respond within a timeout period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</a:t>
            </a:r>
            <a:r>
              <a:rPr lang="en-GB" dirty="0" smtClean="0"/>
              <a:t>“vote-commit T” (</a:t>
            </a:r>
            <a:r>
              <a:rPr lang="en-GB" dirty="0"/>
              <a:t>to commit), send </a:t>
            </a:r>
            <a:r>
              <a:rPr lang="en-GB" dirty="0" smtClean="0"/>
              <a:t>“commit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</a:t>
            </a:r>
            <a:r>
              <a:rPr lang="en-GB" dirty="0" smtClean="0"/>
              <a:t>“vote-abort T”, </a:t>
            </a:r>
            <a:r>
              <a:rPr lang="en-GB" dirty="0"/>
              <a:t>send </a:t>
            </a:r>
            <a:r>
              <a:rPr lang="en-GB" dirty="0" smtClean="0"/>
              <a:t>“abort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4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78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95769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9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79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8818" y="4293096"/>
            <a:ext cx="147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63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&lt;ready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32240" y="5373216"/>
            <a:ext cx="147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5160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pplications </a:t>
            </a:r>
            <a:r>
              <a:rPr lang="en-US" dirty="0"/>
              <a:t>should not know, or even be aware of, where the data </a:t>
            </a:r>
            <a:r>
              <a:rPr lang="en-US" dirty="0" smtClean="0"/>
              <a:t>are physically </a:t>
            </a:r>
            <a:r>
              <a:rPr lang="en-US" dirty="0"/>
              <a:t>stored; </a:t>
            </a:r>
            <a:r>
              <a:rPr lang="en-US" dirty="0" smtClean="0"/>
              <a:t>applications </a:t>
            </a:r>
            <a:r>
              <a:rPr lang="en-US" dirty="0"/>
              <a:t>should behave as if all data </a:t>
            </a:r>
            <a:r>
              <a:rPr lang="en-US" dirty="0" smtClean="0"/>
              <a:t>were stored locally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Location independence </a:t>
            </a:r>
            <a:r>
              <a:rPr lang="en-US" i="1" dirty="0"/>
              <a:t>allows applications </a:t>
            </a:r>
            <a:r>
              <a:rPr lang="en-US" i="1" dirty="0" smtClean="0"/>
              <a:t>and data to </a:t>
            </a:r>
            <a:r>
              <a:rPr lang="en-US" i="1" dirty="0"/>
              <a:t>be </a:t>
            </a:r>
            <a:r>
              <a:rPr lang="en-US" i="1" dirty="0" smtClean="0"/>
              <a:t>migrated easily </a:t>
            </a:r>
            <a:r>
              <a:rPr lang="en-US" i="1" dirty="0"/>
              <a:t>from one site </a:t>
            </a:r>
            <a:r>
              <a:rPr lang="en-US" i="1" dirty="0" smtClean="0"/>
              <a:t>to </a:t>
            </a:r>
            <a:r>
              <a:rPr lang="en-US" i="1" dirty="0"/>
              <a:t>another without </a:t>
            </a:r>
            <a:r>
              <a:rPr lang="en-US" i="1" dirty="0" smtClean="0"/>
              <a:t>modifications.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7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Aborted Transaction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80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1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5762" y="429309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63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&lt;ready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32240" y="537321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07092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Aborted Transaction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81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6732240" y="2117599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4651" y="3356992"/>
            <a:ext cx="130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5762" y="429309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732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5724128" y="4797152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5364088" y="4437112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42029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82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745232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2" idx="2"/>
            <a:endCxn id="31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1" idx="2"/>
            <a:endCxn id="32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4" idx="2"/>
            <a:endCxn id="35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 bwMode="auto">
          <a:xfrm>
            <a:off x="7978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3719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83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1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3" name="Straight Arrow Connector 32"/>
          <p:cNvCxnSpPr>
            <a:stCxn id="30" idx="2"/>
            <a:endCxn id="31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1" idx="2"/>
            <a:endCxn id="32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745232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35" idx="2"/>
            <a:endCxn id="36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2"/>
            <a:endCxn id="37" idx="0"/>
          </p:cNvCxnSpPr>
          <p:nvPr/>
        </p:nvCxnSpPr>
        <p:spPr bwMode="auto">
          <a:xfrm>
            <a:off x="7978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4988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84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6732240" y="2117599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4651" y="3356992"/>
            <a:ext cx="130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732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5724128" y="4797152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5364088" y="4437112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28" idx="2"/>
            <a:endCxn id="33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3" idx="2"/>
            <a:endCxn id="34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37" idx="2"/>
            <a:endCxn id="38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94364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State Diagram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85</a:t>
            </a:fld>
            <a:endParaRPr lang="en-GB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2419648" y="2492896"/>
            <a:ext cx="15589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smtClean="0">
                <a:latin typeface="Georgia"/>
                <a:cs typeface="Georgia"/>
              </a:rPr>
              <a:t>sent:</a:t>
            </a:r>
            <a:r>
              <a:rPr lang="en-GB" sz="1600" dirty="0" smtClean="0">
                <a:latin typeface="Georgia"/>
                <a:cs typeface="Georgia"/>
              </a:rPr>
              <a:t> </a:t>
            </a:r>
            <a:r>
              <a:rPr lang="en-GB" sz="1600" baseline="0" dirty="0" smtClean="0">
                <a:latin typeface="Georgia"/>
                <a:cs typeface="Georgia"/>
              </a:rPr>
              <a:t>prepare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2139311" y="3789040"/>
            <a:ext cx="184998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vote-abort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abort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4045540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045540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1318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 bwMode="auto">
          <a:xfrm>
            <a:off x="4572000" y="2276872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6" idx="2"/>
            <a:endCxn id="17" idx="0"/>
          </p:cNvCxnSpPr>
          <p:nvPr/>
        </p:nvCxnSpPr>
        <p:spPr bwMode="auto">
          <a:xfrm flipH="1">
            <a:off x="3658300" y="3535549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ounded Rectangle 19"/>
          <p:cNvSpPr/>
          <p:nvPr/>
        </p:nvSpPr>
        <p:spPr bwMode="auto">
          <a:xfrm>
            <a:off x="49320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stCxn id="16" idx="2"/>
            <a:endCxn id="20" idx="0"/>
          </p:cNvCxnSpPr>
          <p:nvPr/>
        </p:nvCxnSpPr>
        <p:spPr bwMode="auto">
          <a:xfrm>
            <a:off x="4572000" y="3535549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364088" y="3789040"/>
            <a:ext cx="200848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vote-commit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commit T</a:t>
            </a:r>
            <a:endParaRPr lang="en-GB" sz="1600" baseline="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5848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Participant State </a:t>
            </a:r>
            <a:r>
              <a:rPr lang="en-GB" dirty="0"/>
              <a:t>Diagram</a:t>
            </a:r>
          </a:p>
        </p:txBody>
      </p:sp>
      <p:sp>
        <p:nvSpPr>
          <p:cNvPr id="258067" name="Text Box 19"/>
          <p:cNvSpPr txBox="1">
            <a:spLocks noChangeArrowheads="1"/>
          </p:cNvSpPr>
          <p:nvPr/>
        </p:nvSpPr>
        <p:spPr bwMode="auto">
          <a:xfrm>
            <a:off x="2411760" y="2420888"/>
            <a:ext cx="201008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prepare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sent: vote-commit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58068" name="Text Box 20"/>
          <p:cNvSpPr txBox="1">
            <a:spLocks noChangeArrowheads="1"/>
          </p:cNvSpPr>
          <p:nvPr/>
        </p:nvSpPr>
        <p:spPr bwMode="auto">
          <a:xfrm>
            <a:off x="2555776" y="3789040"/>
            <a:ext cx="155683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commit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send: </a:t>
            </a:r>
            <a:r>
              <a:rPr lang="en-GB" sz="1600" baseline="0" dirty="0" err="1" smtClean="0">
                <a:latin typeface="Georgia"/>
                <a:cs typeface="Georgia"/>
              </a:rPr>
              <a:t>ack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045540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045540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1318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" name="Straight Arrow Connector 15"/>
          <p:cNvCxnSpPr>
            <a:stCxn id="13" idx="2"/>
            <a:endCxn id="14" idx="0"/>
          </p:cNvCxnSpPr>
          <p:nvPr/>
        </p:nvCxnSpPr>
        <p:spPr bwMode="auto">
          <a:xfrm>
            <a:off x="4572000" y="2276872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4" idx="2"/>
            <a:endCxn id="15" idx="0"/>
          </p:cNvCxnSpPr>
          <p:nvPr/>
        </p:nvCxnSpPr>
        <p:spPr bwMode="auto">
          <a:xfrm flipH="1">
            <a:off x="3658300" y="3535549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49320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4" idx="2"/>
            <a:endCxn id="18" idx="0"/>
          </p:cNvCxnSpPr>
          <p:nvPr/>
        </p:nvCxnSpPr>
        <p:spPr bwMode="auto">
          <a:xfrm>
            <a:off x="4572000" y="3535549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Elbow Connector 10"/>
          <p:cNvCxnSpPr>
            <a:stCxn id="13" idx="3"/>
            <a:endCxn id="18" idx="3"/>
          </p:cNvCxnSpPr>
          <p:nvPr/>
        </p:nvCxnSpPr>
        <p:spPr bwMode="auto">
          <a:xfrm>
            <a:off x="5098459" y="2096852"/>
            <a:ext cx="886500" cy="2880320"/>
          </a:xfrm>
          <a:prstGeom prst="bentConnector3">
            <a:avLst>
              <a:gd name="adj1" fmla="val 186462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6804248" y="2420888"/>
            <a:ext cx="180049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prepare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vote-abort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148064" y="3789040"/>
            <a:ext cx="133882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</a:t>
            </a:r>
            <a:r>
              <a:rPr lang="en-GB" sz="1600" dirty="0" smtClean="0">
                <a:latin typeface="Georgia"/>
                <a:cs typeface="Georgia"/>
              </a:rPr>
              <a:t>abort </a:t>
            </a:r>
            <a:r>
              <a:rPr lang="en-GB" sz="1600" baseline="0" dirty="0" smtClean="0">
                <a:latin typeface="Georgia"/>
                <a:cs typeface="Georgia"/>
              </a:rPr>
              <a:t>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send: </a:t>
            </a:r>
            <a:r>
              <a:rPr lang="en-GB" sz="1600" baseline="0" dirty="0" err="1" smtClean="0">
                <a:latin typeface="Georgia"/>
                <a:cs typeface="Georgia"/>
              </a:rPr>
              <a:t>ack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51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failures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87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coordinator or a participant fails during the commit, two things happen:</a:t>
            </a:r>
          </a:p>
          <a:p>
            <a:pPr lvl="1"/>
            <a:r>
              <a:rPr lang="en-US" dirty="0" smtClean="0"/>
              <a:t>The other sites will time out while waiting for the next message from the failed site and invoke a </a:t>
            </a:r>
            <a:r>
              <a:rPr lang="en-US" i="1" dirty="0" smtClean="0"/>
              <a:t>termination protocol</a:t>
            </a:r>
            <a:endParaRPr lang="en-US" dirty="0" smtClean="0"/>
          </a:p>
          <a:p>
            <a:pPr lvl="1"/>
            <a:r>
              <a:rPr lang="en-US" dirty="0" smtClean="0"/>
              <a:t>When the failed site restarts, it tries to work out the state of the commit by invoking a </a:t>
            </a:r>
            <a:r>
              <a:rPr lang="en-US" i="1" dirty="0" smtClean="0"/>
              <a:t>recovery protocol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behaviour</a:t>
            </a:r>
            <a:r>
              <a:rPr lang="en-US" dirty="0" smtClean="0"/>
              <a:t> of the sites under these protocols depends on the state they were in when the site failed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227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Termination Protocol: Coordinator</a:t>
            </a:r>
            <a:endParaRPr lang="en-GB"/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Timeout in WAIT</a:t>
            </a:r>
          </a:p>
          <a:p>
            <a:pPr lvl="1"/>
            <a:r>
              <a:rPr lang="en-GB" dirty="0" smtClean="0"/>
              <a:t>Coordinator is waiting for participants to vote on whether they're going to commit or abort</a:t>
            </a:r>
          </a:p>
          <a:p>
            <a:pPr lvl="1"/>
            <a:r>
              <a:rPr lang="en-GB" dirty="0" smtClean="0"/>
              <a:t>A missing vote means that the coordinator cannot commit the global transaction</a:t>
            </a:r>
          </a:p>
          <a:p>
            <a:pPr lvl="1"/>
            <a:r>
              <a:rPr lang="en-GB" dirty="0" smtClean="0"/>
              <a:t>Coordinator may abort the global transaction</a:t>
            </a:r>
          </a:p>
          <a:p>
            <a:pPr marL="0" indent="0">
              <a:buNone/>
            </a:pPr>
            <a:r>
              <a:rPr lang="en-GB" dirty="0" smtClean="0"/>
              <a:t>Timeout in COMMIT/ABORT</a:t>
            </a:r>
          </a:p>
          <a:p>
            <a:pPr lvl="1"/>
            <a:r>
              <a:rPr lang="en-GB" dirty="0" smtClean="0"/>
              <a:t>Coordinator is waiting for participants to acknowledge successful commit or abort</a:t>
            </a:r>
          </a:p>
          <a:p>
            <a:pPr lvl="1"/>
            <a:r>
              <a:rPr lang="en-GB" dirty="0" smtClean="0"/>
              <a:t>Coordinator resends global decision to participants who have not acknowledged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0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Termination Protocol: Participant</a:t>
            </a:r>
            <a:endParaRPr lang="en-GB"/>
          </a:p>
        </p:txBody>
      </p:sp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Timeout in INITIAL</a:t>
            </a:r>
          </a:p>
          <a:p>
            <a:pPr lvl="1"/>
            <a:r>
              <a:rPr lang="en-GB" dirty="0" smtClean="0"/>
              <a:t>Participant is waiting for a “prepare T”</a:t>
            </a:r>
          </a:p>
          <a:p>
            <a:pPr lvl="1"/>
            <a:r>
              <a:rPr lang="en-GB" dirty="0" smtClean="0"/>
              <a:t>May unilaterally abort the transaction after a timeout</a:t>
            </a:r>
          </a:p>
          <a:p>
            <a:pPr lvl="1"/>
            <a:r>
              <a:rPr lang="en-GB" dirty="0" smtClean="0"/>
              <a:t>If “prepare T” arrives after unilateral abort, either:</a:t>
            </a:r>
          </a:p>
          <a:p>
            <a:pPr lvl="2"/>
            <a:r>
              <a:rPr lang="en-GB" dirty="0" smtClean="0"/>
              <a:t>resend the “vote-abort T” message or </a:t>
            </a:r>
          </a:p>
          <a:p>
            <a:pPr lvl="2"/>
            <a:r>
              <a:rPr lang="en-GB" dirty="0" smtClean="0"/>
              <a:t>ignore (coordinator then times out in WAIT)</a:t>
            </a:r>
          </a:p>
          <a:p>
            <a:pPr marL="0" indent="0">
              <a:buNone/>
            </a:pPr>
            <a:r>
              <a:rPr lang="en-GB" dirty="0" smtClean="0"/>
              <a:t>Timeout in READY</a:t>
            </a:r>
          </a:p>
          <a:p>
            <a:pPr lvl="1"/>
            <a:r>
              <a:rPr lang="en-GB" dirty="0" smtClean="0"/>
              <a:t>Participant is waiting for the instruction to commit or abort – blocked without further information</a:t>
            </a:r>
          </a:p>
          <a:p>
            <a:pPr lvl="1"/>
            <a:r>
              <a:rPr lang="en-GB" dirty="0" smtClean="0"/>
              <a:t>Participant can contact other participants to find one that knows the decision – cooperative termination protocol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16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can </a:t>
            </a:r>
            <a:r>
              <a:rPr lang="en-US" dirty="0"/>
              <a:t>be divided into fragments and stored at different </a:t>
            </a:r>
            <a:r>
              <a:rPr lang="en-US" dirty="0" smtClean="0"/>
              <a:t>sites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/>
              <a:t>A</a:t>
            </a:r>
            <a:r>
              <a:rPr lang="en-US" i="1" dirty="0" smtClean="0"/>
              <a:t>pplications </a:t>
            </a:r>
            <a:r>
              <a:rPr lang="en-US" i="1" dirty="0"/>
              <a:t>should not be aware of the fact that some data may be stored in a fragment of a table at a site different from the site where the table itself is </a:t>
            </a:r>
            <a:r>
              <a:rPr lang="en-US" i="1" dirty="0" smtClean="0"/>
              <a:t>stored.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0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Recovery Protocol: Coordinator</a:t>
            </a:r>
            <a:endParaRPr lang="en-GB"/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Failure in INITIAL</a:t>
            </a:r>
          </a:p>
          <a:p>
            <a:pPr lvl="1"/>
            <a:r>
              <a:rPr lang="en-GB" dirty="0" smtClean="0"/>
              <a:t>Commit not yet begun, restart commit procedure</a:t>
            </a:r>
          </a:p>
          <a:p>
            <a:pPr marL="0" indent="0">
              <a:buNone/>
            </a:pPr>
            <a:r>
              <a:rPr lang="en-GB" dirty="0" smtClean="0"/>
              <a:t>Failure in WAIT</a:t>
            </a:r>
          </a:p>
          <a:p>
            <a:pPr lvl="1"/>
            <a:r>
              <a:rPr lang="en-GB" dirty="0" smtClean="0"/>
              <a:t>Coordinator has sent “prepare T”, but has not yet received all </a:t>
            </a:r>
            <a:br>
              <a:rPr lang="en-GB" dirty="0" smtClean="0"/>
            </a:br>
            <a:r>
              <a:rPr lang="en-GB" dirty="0" smtClean="0"/>
              <a:t>vote-commit/vote-abort messages from participants</a:t>
            </a:r>
          </a:p>
          <a:p>
            <a:pPr lvl="1"/>
            <a:r>
              <a:rPr lang="en-GB" dirty="0" smtClean="0"/>
              <a:t>Recovery restarts commit procedure by resending “prepare T”</a:t>
            </a:r>
          </a:p>
          <a:p>
            <a:pPr marL="0" indent="0">
              <a:buNone/>
            </a:pPr>
            <a:r>
              <a:rPr lang="en-GB" dirty="0" smtClean="0"/>
              <a:t>Failure in COMMIT/ABORT</a:t>
            </a:r>
          </a:p>
          <a:p>
            <a:pPr lvl="1"/>
            <a:r>
              <a:rPr lang="en-GB" dirty="0" smtClean="0"/>
              <a:t>If coordinator has received all “</a:t>
            </a:r>
            <a:r>
              <a:rPr lang="en-GB" dirty="0" err="1" smtClean="0"/>
              <a:t>ack</a:t>
            </a:r>
            <a:r>
              <a:rPr lang="en-GB" dirty="0" smtClean="0"/>
              <a:t>” messages, complete successfully</a:t>
            </a:r>
          </a:p>
          <a:p>
            <a:pPr lvl="1"/>
            <a:r>
              <a:rPr lang="en-GB" dirty="0" smtClean="0"/>
              <a:t>Otherwise, terminate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3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Recovery Protocol: Participant</a:t>
            </a:r>
            <a:endParaRPr lang="en-GB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Failure in INITIAL</a:t>
            </a:r>
          </a:p>
          <a:p>
            <a:pPr lvl="1"/>
            <a:r>
              <a:rPr lang="en-GB" dirty="0" smtClean="0"/>
              <a:t>Participant has not yet voted</a:t>
            </a:r>
          </a:p>
          <a:p>
            <a:pPr lvl="1"/>
            <a:r>
              <a:rPr lang="en-GB" dirty="0" smtClean="0"/>
              <a:t>Coordinator cannot have reached a decision</a:t>
            </a:r>
          </a:p>
          <a:p>
            <a:pPr lvl="1"/>
            <a:r>
              <a:rPr lang="en-GB" dirty="0" smtClean="0"/>
              <a:t>Participant should unilaterally abort by sending “vote-abort T”</a:t>
            </a:r>
          </a:p>
          <a:p>
            <a:pPr marL="0" indent="0">
              <a:buNone/>
            </a:pPr>
            <a:r>
              <a:rPr lang="en-GB" dirty="0" smtClean="0"/>
              <a:t>Failure in READY</a:t>
            </a:r>
          </a:p>
          <a:p>
            <a:pPr lvl="1"/>
            <a:r>
              <a:rPr lang="en-GB" dirty="0" smtClean="0"/>
              <a:t>Participant has voted, but doesn't know what the global decision was</a:t>
            </a:r>
          </a:p>
          <a:p>
            <a:pPr lvl="1"/>
            <a:r>
              <a:rPr lang="en-GB" dirty="0" smtClean="0"/>
              <a:t>Cooperative termination protocol</a:t>
            </a:r>
          </a:p>
          <a:p>
            <a:pPr marL="0" indent="0">
              <a:buNone/>
            </a:pPr>
            <a:r>
              <a:rPr lang="en-GB" dirty="0" smtClean="0"/>
              <a:t>Failure in COMMIT/ABORT</a:t>
            </a:r>
          </a:p>
          <a:p>
            <a:pPr lvl="1"/>
            <a:r>
              <a:rPr lang="en-GB" dirty="0" smtClean="0"/>
              <a:t>Resend “</a:t>
            </a:r>
            <a:r>
              <a:rPr lang="en-GB" dirty="0" err="1" smtClean="0"/>
              <a:t>ack</a:t>
            </a:r>
            <a:r>
              <a:rPr lang="en-GB" dirty="0" smtClean="0"/>
              <a:t>” message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78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92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Communication only between the coordinator and the participants</a:t>
            </a:r>
          </a:p>
          <a:p>
            <a:pPr lvl="1"/>
            <a:r>
              <a:rPr lang="en-US" dirty="0" smtClean="0"/>
              <a:t>No inter-participant communication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Centralised 2PC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151166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95182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51820" y="3789500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951820" y="4221548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51820" y="508564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51820" y="5517692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9198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32140" y="3789500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832140" y="4221548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32140" y="5517692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832140" y="508564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83214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27230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5" name="Straight Arrow Connector 24"/>
          <p:cNvCxnSpPr>
            <a:stCxn id="8" idx="3"/>
            <a:endCxn id="10" idx="1"/>
          </p:cNvCxnSpPr>
          <p:nvPr/>
        </p:nvCxnSpPr>
        <p:spPr bwMode="auto">
          <a:xfrm flipV="1">
            <a:off x="187170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8" idx="3"/>
            <a:endCxn id="11" idx="1"/>
          </p:cNvCxnSpPr>
          <p:nvPr/>
        </p:nvCxnSpPr>
        <p:spPr bwMode="auto">
          <a:xfrm flipV="1">
            <a:off x="187170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8" idx="3"/>
            <a:endCxn id="9" idx="1"/>
          </p:cNvCxnSpPr>
          <p:nvPr/>
        </p:nvCxnSpPr>
        <p:spPr bwMode="auto">
          <a:xfrm>
            <a:off x="187170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8" idx="3"/>
            <a:endCxn id="12" idx="1"/>
          </p:cNvCxnSpPr>
          <p:nvPr/>
        </p:nvCxnSpPr>
        <p:spPr bwMode="auto">
          <a:xfrm>
            <a:off x="187170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8" idx="3"/>
            <a:endCxn id="13" idx="1"/>
          </p:cNvCxnSpPr>
          <p:nvPr/>
        </p:nvCxnSpPr>
        <p:spPr bwMode="auto">
          <a:xfrm>
            <a:off x="187170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0" idx="3"/>
            <a:endCxn id="14" idx="1"/>
          </p:cNvCxnSpPr>
          <p:nvPr/>
        </p:nvCxnSpPr>
        <p:spPr bwMode="auto">
          <a:xfrm>
            <a:off x="331186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11" idx="3"/>
            <a:endCxn id="14" idx="1"/>
          </p:cNvCxnSpPr>
          <p:nvPr/>
        </p:nvCxnSpPr>
        <p:spPr bwMode="auto">
          <a:xfrm>
            <a:off x="331186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9" idx="3"/>
            <a:endCxn id="14" idx="1"/>
          </p:cNvCxnSpPr>
          <p:nvPr/>
        </p:nvCxnSpPr>
        <p:spPr bwMode="auto">
          <a:xfrm>
            <a:off x="331186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2" idx="3"/>
            <a:endCxn id="14" idx="1"/>
          </p:cNvCxnSpPr>
          <p:nvPr/>
        </p:nvCxnSpPr>
        <p:spPr bwMode="auto">
          <a:xfrm flipV="1">
            <a:off x="331186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13" idx="3"/>
            <a:endCxn id="14" idx="1"/>
          </p:cNvCxnSpPr>
          <p:nvPr/>
        </p:nvCxnSpPr>
        <p:spPr bwMode="auto">
          <a:xfrm flipV="1">
            <a:off x="331186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4" idx="3"/>
            <a:endCxn id="15" idx="1"/>
          </p:cNvCxnSpPr>
          <p:nvPr/>
        </p:nvCxnSpPr>
        <p:spPr bwMode="auto">
          <a:xfrm flipV="1">
            <a:off x="475202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14" idx="3"/>
            <a:endCxn id="18" idx="1"/>
          </p:cNvCxnSpPr>
          <p:nvPr/>
        </p:nvCxnSpPr>
        <p:spPr bwMode="auto">
          <a:xfrm flipV="1">
            <a:off x="475202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4" idx="3"/>
            <a:endCxn id="21" idx="1"/>
          </p:cNvCxnSpPr>
          <p:nvPr/>
        </p:nvCxnSpPr>
        <p:spPr bwMode="auto">
          <a:xfrm>
            <a:off x="475202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14" idx="3"/>
            <a:endCxn id="20" idx="1"/>
          </p:cNvCxnSpPr>
          <p:nvPr/>
        </p:nvCxnSpPr>
        <p:spPr bwMode="auto">
          <a:xfrm>
            <a:off x="475202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>
            <a:stCxn id="14" idx="3"/>
            <a:endCxn id="19" idx="1"/>
          </p:cNvCxnSpPr>
          <p:nvPr/>
        </p:nvCxnSpPr>
        <p:spPr bwMode="auto">
          <a:xfrm>
            <a:off x="475202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15" idx="3"/>
            <a:endCxn id="23" idx="1"/>
          </p:cNvCxnSpPr>
          <p:nvPr/>
        </p:nvCxnSpPr>
        <p:spPr bwMode="auto">
          <a:xfrm>
            <a:off x="619218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18" idx="3"/>
            <a:endCxn id="23" idx="1"/>
          </p:cNvCxnSpPr>
          <p:nvPr/>
        </p:nvCxnSpPr>
        <p:spPr bwMode="auto">
          <a:xfrm>
            <a:off x="619218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21" idx="3"/>
            <a:endCxn id="23" idx="1"/>
          </p:cNvCxnSpPr>
          <p:nvPr/>
        </p:nvCxnSpPr>
        <p:spPr bwMode="auto">
          <a:xfrm>
            <a:off x="619218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20" idx="3"/>
            <a:endCxn id="23" idx="1"/>
          </p:cNvCxnSpPr>
          <p:nvPr/>
        </p:nvCxnSpPr>
        <p:spPr bwMode="auto">
          <a:xfrm flipV="1">
            <a:off x="619218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19" idx="3"/>
            <a:endCxn id="23" idx="1"/>
          </p:cNvCxnSpPr>
          <p:nvPr/>
        </p:nvCxnSpPr>
        <p:spPr bwMode="auto">
          <a:xfrm flipV="1">
            <a:off x="619218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1979712" y="3530625"/>
            <a:ext cx="845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prepare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75856" y="3458617"/>
            <a:ext cx="1183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vote-commit T</a:t>
            </a:r>
          </a:p>
          <a:p>
            <a:pPr algn="ctr"/>
            <a:r>
              <a:rPr lang="en-US" sz="1200" dirty="0" smtClean="0">
                <a:latin typeface="Georgia"/>
                <a:cs typeface="Georgia"/>
              </a:rPr>
              <a:t>vote-abort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784420" y="3429000"/>
            <a:ext cx="83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commit T</a:t>
            </a:r>
          </a:p>
          <a:p>
            <a:pPr algn="ctr"/>
            <a:r>
              <a:rPr lang="en-US" sz="1200" dirty="0" smtClean="0">
                <a:latin typeface="Georgia"/>
                <a:cs typeface="Georgia"/>
              </a:rPr>
              <a:t>abort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532766" y="3530625"/>
            <a:ext cx="415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 smtClean="0">
                <a:latin typeface="Georgia"/>
                <a:cs typeface="Georgia"/>
              </a:rPr>
              <a:t>ack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2" name="Left Brace 91"/>
          <p:cNvSpPr/>
          <p:nvPr/>
        </p:nvSpPr>
        <p:spPr bwMode="auto">
          <a:xfrm rot="16200000">
            <a:off x="2951820" y="4790765"/>
            <a:ext cx="360040" cy="244827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Left Brace 93"/>
          <p:cNvSpPr/>
          <p:nvPr/>
        </p:nvSpPr>
        <p:spPr bwMode="auto">
          <a:xfrm rot="16200000">
            <a:off x="5832140" y="4790765"/>
            <a:ext cx="360040" cy="244827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600120" y="6122913"/>
            <a:ext cx="1044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439954" y="6122913"/>
            <a:ext cx="1180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decision phase</a:t>
            </a:r>
            <a:endParaRPr lang="en-US" sz="12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55990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88" grpId="0"/>
      <p:bldP spid="89" grpId="0"/>
      <p:bldP spid="90" grpId="0"/>
      <p:bldP spid="91" grpId="0"/>
      <p:bldP spid="92" grpId="0" animBg="1"/>
      <p:bldP spid="94" grpId="0" animBg="1"/>
      <p:bldP spid="95" grpId="0"/>
      <p:bldP spid="96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93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phase from the coordinator to the participants</a:t>
            </a:r>
          </a:p>
          <a:p>
            <a:r>
              <a:rPr lang="en-US" dirty="0" smtClean="0"/>
              <a:t>Second phase from the participants to the coordinator</a:t>
            </a:r>
          </a:p>
          <a:p>
            <a:r>
              <a:rPr lang="en-US" dirty="0" smtClean="0"/>
              <a:t>Participants may unilaterally abort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2PC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72133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6169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0145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8157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04181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12193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9366" y="4387170"/>
            <a:ext cx="845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prepare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7598" y="3656057"/>
            <a:ext cx="1044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voting phase</a:t>
            </a:r>
            <a:endParaRPr lang="en-US" sz="1200" dirty="0">
              <a:latin typeface="Georgia"/>
              <a:cs typeface="Georgia"/>
            </a:endParaRPr>
          </a:p>
        </p:txBody>
      </p:sp>
      <p:cxnSp>
        <p:nvCxnSpPr>
          <p:cNvPr id="20" name="Elbow Connector 19"/>
          <p:cNvCxnSpPr>
            <a:stCxn id="6" idx="0"/>
            <a:endCxn id="8" idx="0"/>
          </p:cNvCxnSpPr>
          <p:nvPr/>
        </p:nvCxnSpPr>
        <p:spPr bwMode="auto">
          <a:xfrm rot="5400000" flipH="1" flipV="1">
            <a:off x="244141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Elbow Connector 20"/>
          <p:cNvCxnSpPr>
            <a:stCxn id="8" idx="0"/>
            <a:endCxn id="9" idx="0"/>
          </p:cNvCxnSpPr>
          <p:nvPr/>
        </p:nvCxnSpPr>
        <p:spPr bwMode="auto">
          <a:xfrm rot="5400000" flipH="1" flipV="1">
            <a:off x="352153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Elbow Connector 37"/>
          <p:cNvCxnSpPr>
            <a:stCxn id="9" idx="0"/>
            <a:endCxn id="7" idx="0"/>
          </p:cNvCxnSpPr>
          <p:nvPr/>
        </p:nvCxnSpPr>
        <p:spPr bwMode="auto">
          <a:xfrm rot="5400000" flipH="1" flipV="1">
            <a:off x="460165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Elbow Connector 38"/>
          <p:cNvCxnSpPr>
            <a:stCxn id="7" idx="0"/>
            <a:endCxn id="10" idx="0"/>
          </p:cNvCxnSpPr>
          <p:nvPr/>
        </p:nvCxnSpPr>
        <p:spPr bwMode="auto">
          <a:xfrm rot="5400000" flipH="1" flipV="1">
            <a:off x="568177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Elbow Connector 39"/>
          <p:cNvCxnSpPr>
            <a:stCxn id="10" idx="0"/>
            <a:endCxn id="11" idx="0"/>
          </p:cNvCxnSpPr>
          <p:nvPr/>
        </p:nvCxnSpPr>
        <p:spPr bwMode="auto">
          <a:xfrm rot="5400000" flipH="1" flipV="1">
            <a:off x="676189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Elbow Connector 46"/>
          <p:cNvCxnSpPr>
            <a:stCxn id="11" idx="2"/>
            <a:endCxn id="10" idx="2"/>
          </p:cNvCxnSpPr>
          <p:nvPr/>
        </p:nvCxnSpPr>
        <p:spPr bwMode="auto">
          <a:xfrm rot="5400000">
            <a:off x="676189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Elbow Connector 49"/>
          <p:cNvCxnSpPr>
            <a:stCxn id="10" idx="2"/>
            <a:endCxn id="7" idx="2"/>
          </p:cNvCxnSpPr>
          <p:nvPr/>
        </p:nvCxnSpPr>
        <p:spPr bwMode="auto">
          <a:xfrm rot="5400000">
            <a:off x="568177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Elbow Connector 52"/>
          <p:cNvCxnSpPr>
            <a:stCxn id="7" idx="2"/>
            <a:endCxn id="9" idx="2"/>
          </p:cNvCxnSpPr>
          <p:nvPr/>
        </p:nvCxnSpPr>
        <p:spPr bwMode="auto">
          <a:xfrm rot="5400000">
            <a:off x="460165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Elbow Connector 53"/>
          <p:cNvCxnSpPr>
            <a:stCxn id="9" idx="2"/>
            <a:endCxn id="8" idx="2"/>
          </p:cNvCxnSpPr>
          <p:nvPr/>
        </p:nvCxnSpPr>
        <p:spPr bwMode="auto">
          <a:xfrm rot="5400000">
            <a:off x="352153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Elbow Connector 54"/>
          <p:cNvCxnSpPr>
            <a:stCxn id="8" idx="2"/>
            <a:endCxn id="6" idx="2"/>
          </p:cNvCxnSpPr>
          <p:nvPr/>
        </p:nvCxnSpPr>
        <p:spPr bwMode="auto">
          <a:xfrm rot="5400000">
            <a:off x="244141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424571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6559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32583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33943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38462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43035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35023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7011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117982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4457638" y="1423809"/>
            <a:ext cx="288032" cy="532859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Left Brace 71"/>
          <p:cNvSpPr/>
          <p:nvPr/>
        </p:nvSpPr>
        <p:spPr bwMode="auto">
          <a:xfrm rot="16200000">
            <a:off x="4457638" y="3440033"/>
            <a:ext cx="288032" cy="532859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29448" y="6248345"/>
            <a:ext cx="1180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decision phase</a:t>
            </a:r>
            <a:endParaRPr lang="en-US" sz="12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064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5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 animBg="1"/>
      <p:bldP spid="72" grpId="0" animBg="1"/>
      <p:bldP spid="73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versus Linear 2PC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94</a:t>
            </a:fld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2PC involves fewer messages</a:t>
            </a:r>
          </a:p>
          <a:p>
            <a:r>
              <a:rPr lang="en-US" dirty="0" err="1" smtClean="0"/>
              <a:t>Centralised</a:t>
            </a:r>
            <a:r>
              <a:rPr lang="en-US" dirty="0" smtClean="0"/>
              <a:t> 2PC provides opportunities for parallelism</a:t>
            </a:r>
          </a:p>
          <a:p>
            <a:r>
              <a:rPr lang="en-US" dirty="0" smtClean="0"/>
              <a:t>Linear 2PC has worse response time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4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50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any distributed system, there is a trade-off between:</a:t>
            </a:r>
          </a:p>
          <a:p>
            <a:r>
              <a:rPr lang="en-US" dirty="0" smtClean="0"/>
              <a:t>Consistency</a:t>
            </a:r>
          </a:p>
          <a:p>
            <a:pPr marL="360000" lvl="1" indent="0">
              <a:buNone/>
            </a:pPr>
            <a:r>
              <a:rPr lang="en-US" dirty="0" smtClean="0"/>
              <a:t>Each server always returns the correct response to each request</a:t>
            </a:r>
          </a:p>
          <a:p>
            <a:r>
              <a:rPr lang="en-US" dirty="0" smtClean="0"/>
              <a:t>Availability</a:t>
            </a:r>
          </a:p>
          <a:p>
            <a:pPr marL="360000" lvl="1" indent="0">
              <a:buNone/>
            </a:pPr>
            <a:r>
              <a:rPr lang="en-US" dirty="0" smtClean="0"/>
              <a:t>Each request eventually receives a response</a:t>
            </a:r>
          </a:p>
          <a:p>
            <a:r>
              <a:rPr lang="en-US" dirty="0" smtClean="0"/>
              <a:t>Partition Tolerance</a:t>
            </a:r>
          </a:p>
          <a:p>
            <a:pPr marL="360000" lvl="1" indent="0">
              <a:buNone/>
            </a:pPr>
            <a:r>
              <a:rPr lang="en-US" dirty="0" smtClean="0"/>
              <a:t>Communication may be unreliable (messages delayed, messages lost, servers partitioned into groups that cannot communicate with each other), but the system as a whole should continue to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5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CAP is an example of the trade-off between safety and </a:t>
            </a:r>
            <a:r>
              <a:rPr lang="en-US" dirty="0" err="1" smtClean="0"/>
              <a:t>liveness</a:t>
            </a:r>
            <a:r>
              <a:rPr lang="en-US" dirty="0" smtClean="0"/>
              <a:t> in an unreliable system</a:t>
            </a:r>
            <a:endParaRPr lang="en-US" dirty="0"/>
          </a:p>
          <a:p>
            <a:pPr lvl="1"/>
            <a:r>
              <a:rPr lang="en-US" dirty="0" smtClean="0"/>
              <a:t>Safety: nothing bad ever happens</a:t>
            </a:r>
          </a:p>
          <a:p>
            <a:pPr lvl="1"/>
            <a:r>
              <a:rPr lang="en-US" dirty="0" err="1" smtClean="0"/>
              <a:t>Liveness</a:t>
            </a:r>
            <a:r>
              <a:rPr lang="en-US" dirty="0" smtClean="0"/>
              <a:t>: eventually something good happens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can only manage two of three from C, A, P</a:t>
            </a:r>
          </a:p>
          <a:p>
            <a:pPr lvl="1"/>
            <a:r>
              <a:rPr lang="en-US" dirty="0" smtClean="0"/>
              <a:t>Typically we sacrifice either availability (</a:t>
            </a:r>
            <a:r>
              <a:rPr lang="en-US" dirty="0" err="1" smtClean="0"/>
              <a:t>liveness</a:t>
            </a:r>
            <a:r>
              <a:rPr lang="en-US" dirty="0" smtClean="0"/>
              <a:t>) or consistency (safety)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03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8490</TotalTime>
  <Words>3967</Words>
  <Application>Microsoft Macintosh PowerPoint</Application>
  <PresentationFormat>On-screen Show (4:3)</PresentationFormat>
  <Paragraphs>879</Paragraphs>
  <Slides>97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98" baseType="lpstr">
      <vt:lpstr>ECS</vt:lpstr>
      <vt:lpstr>Distributed Databases</vt:lpstr>
      <vt:lpstr>Overview</vt:lpstr>
      <vt:lpstr>What is a distributed database?</vt:lpstr>
      <vt:lpstr>DDBMS  Principles</vt:lpstr>
      <vt:lpstr>Local autonomy</vt:lpstr>
      <vt:lpstr>No reliance on a central site</vt:lpstr>
      <vt:lpstr>Continuous operation</vt:lpstr>
      <vt:lpstr>Location independence</vt:lpstr>
      <vt:lpstr>Fragmentation independence</vt:lpstr>
      <vt:lpstr>Replication independence</vt:lpstr>
      <vt:lpstr>Distributed query processing</vt:lpstr>
      <vt:lpstr>Distributed transaction management</vt:lpstr>
      <vt:lpstr>Hardware independence</vt:lpstr>
      <vt:lpstr>Operating system independence</vt:lpstr>
      <vt:lpstr>Network independence</vt:lpstr>
      <vt:lpstr>DBMS independence</vt:lpstr>
      <vt:lpstr>Distributed Databases vs. Parallel Databases</vt:lpstr>
      <vt:lpstr>Distributed Databases vs. Parallel Databases</vt:lpstr>
      <vt:lpstr>Fragmentation</vt:lpstr>
      <vt:lpstr>Why Fragment?</vt:lpstr>
      <vt:lpstr>Fragmentation Approaches</vt:lpstr>
      <vt:lpstr>Decomposition</vt:lpstr>
      <vt:lpstr>Completeness</vt:lpstr>
      <vt:lpstr>Reconstruction</vt:lpstr>
      <vt:lpstr>Disjointness</vt:lpstr>
      <vt:lpstr>Horizontal Fragmentation</vt:lpstr>
      <vt:lpstr>Primary Horizontal Fragmentation</vt:lpstr>
      <vt:lpstr>Derived Horizontal Fragmentation</vt:lpstr>
      <vt:lpstr>Vertical Fragmentation</vt:lpstr>
      <vt:lpstr>Hybrid Fragmentation</vt:lpstr>
      <vt:lpstr>Query  Processing</vt:lpstr>
      <vt:lpstr>Localisation</vt:lpstr>
      <vt:lpstr>Reduction for Horizontal Fragmentation</vt:lpstr>
      <vt:lpstr>Horizontal Selection Reduction</vt:lpstr>
      <vt:lpstr>Horizontal Join Reduction</vt:lpstr>
      <vt:lpstr>Reduction for Vertical Fragmentation</vt:lpstr>
      <vt:lpstr>Vertical Projection Reduction</vt:lpstr>
      <vt:lpstr>The Distributed Join Problem</vt:lpstr>
      <vt:lpstr>The Distributed Join Problem</vt:lpstr>
      <vt:lpstr>The Distributed Join Problem</vt:lpstr>
      <vt:lpstr>Semijoin Reduction</vt:lpstr>
      <vt:lpstr>Semijoins</vt:lpstr>
      <vt:lpstr>Semijoin Reduction</vt:lpstr>
      <vt:lpstr>Semijoin Reduction, step 1</vt:lpstr>
      <vt:lpstr>Semijoin Reduction, step 2</vt:lpstr>
      <vt:lpstr>Semijoin Reduction, step 3</vt:lpstr>
      <vt:lpstr>Semijoin Reduction, step 4</vt:lpstr>
      <vt:lpstr>Semijoin Reduction</vt:lpstr>
      <vt:lpstr>Concurrency Control</vt:lpstr>
      <vt:lpstr>Distributed Transactions</vt:lpstr>
      <vt:lpstr>Distribution and ACID</vt:lpstr>
      <vt:lpstr>Two-Phase Locking</vt:lpstr>
      <vt:lpstr>Distribution and Two-Phase Locking</vt:lpstr>
      <vt:lpstr>Centralised Two-Phase Locking (C2PL)</vt:lpstr>
      <vt:lpstr>Centralised Two-Phase Locking (C2PL)</vt:lpstr>
      <vt:lpstr>Distributed Two-Phase Locking (D2PL)</vt:lpstr>
      <vt:lpstr>Distributed Two-Phase Locking (D2PL)</vt:lpstr>
      <vt:lpstr>Deadlock</vt:lpstr>
      <vt:lpstr>Wait-For Graph</vt:lpstr>
      <vt:lpstr>Distributed Deadlock</vt:lpstr>
      <vt:lpstr>Distributed Deadlock Example</vt:lpstr>
      <vt:lpstr>Managing Distributed Deadlock</vt:lpstr>
      <vt:lpstr>Prevention</vt:lpstr>
      <vt:lpstr>Avoidance</vt:lpstr>
      <vt:lpstr>Resource Ordering</vt:lpstr>
      <vt:lpstr>Transaction Prioritisation</vt:lpstr>
      <vt:lpstr>WAIT-DIE and WOUND-WAIT</vt:lpstr>
      <vt:lpstr>Detection and Resolution</vt:lpstr>
      <vt:lpstr>Centralised Deadlock Detection</vt:lpstr>
      <vt:lpstr>Hierarchical Deadlock Detection</vt:lpstr>
      <vt:lpstr>Distributed Deadlock Detection</vt:lpstr>
      <vt:lpstr>Distributed Deadlock Detection</vt:lpstr>
      <vt:lpstr>Reliability</vt:lpstr>
      <vt:lpstr>Distribution and ACID</vt:lpstr>
      <vt:lpstr>Two-Phase Commit (2PC)</vt:lpstr>
      <vt:lpstr>Phase 1: Voting</vt:lpstr>
      <vt:lpstr>Phase 2: Decision</vt:lpstr>
      <vt:lpstr>Normal Operation</vt:lpstr>
      <vt:lpstr>Logging</vt:lpstr>
      <vt:lpstr>Aborted Transaction</vt:lpstr>
      <vt:lpstr>Aborted Transaction</vt:lpstr>
      <vt:lpstr>State Transitions</vt:lpstr>
      <vt:lpstr>State Transitions</vt:lpstr>
      <vt:lpstr>State Transitions</vt:lpstr>
      <vt:lpstr>Coordinator State Diagram</vt:lpstr>
      <vt:lpstr>Participant State Diagram</vt:lpstr>
      <vt:lpstr>Dealing with failures</vt:lpstr>
      <vt:lpstr>Termination Protocol: Coordinator</vt:lpstr>
      <vt:lpstr>Termination Protocol: Participant</vt:lpstr>
      <vt:lpstr>Recovery Protocol: Coordinator</vt:lpstr>
      <vt:lpstr>Recovery Protocol: Participant</vt:lpstr>
      <vt:lpstr>Centralised 2PC</vt:lpstr>
      <vt:lpstr>Linear 2PC</vt:lpstr>
      <vt:lpstr>Centralised versus Linear 2PC</vt:lpstr>
      <vt:lpstr>The CAP Theorem</vt:lpstr>
      <vt:lpstr>The CAP Theorem</vt:lpstr>
      <vt:lpstr>The CAP Theorem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Databases</dc:title>
  <dc:creator>Nicholas Gibbins</dc:creator>
  <cp:lastModifiedBy>Nicholas Gibbins</cp:lastModifiedBy>
  <cp:revision>137</cp:revision>
  <dcterms:created xsi:type="dcterms:W3CDTF">2013-03-20T10:52:16Z</dcterms:created>
  <dcterms:modified xsi:type="dcterms:W3CDTF">2013-04-18T09:39:55Z</dcterms:modified>
</cp:coreProperties>
</file>