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97" r:id="rId1"/>
  </p:sldMasterIdLst>
  <p:notesMasterIdLst>
    <p:notesMasterId r:id="rId57"/>
  </p:notesMasterIdLst>
  <p:handoutMasterIdLst>
    <p:handoutMasterId r:id="rId58"/>
  </p:handoutMasterIdLst>
  <p:sldIdLst>
    <p:sldId id="256" r:id="rId2"/>
    <p:sldId id="258" r:id="rId3"/>
    <p:sldId id="259" r:id="rId4"/>
    <p:sldId id="260" r:id="rId5"/>
    <p:sldId id="308" r:id="rId6"/>
    <p:sldId id="305" r:id="rId7"/>
    <p:sldId id="309" r:id="rId8"/>
    <p:sldId id="306" r:id="rId9"/>
    <p:sldId id="310" r:id="rId10"/>
    <p:sldId id="268" r:id="rId11"/>
    <p:sldId id="269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311" r:id="rId22"/>
    <p:sldId id="280" r:id="rId23"/>
    <p:sldId id="281" r:id="rId24"/>
    <p:sldId id="283" r:id="rId25"/>
    <p:sldId id="282" r:id="rId26"/>
    <p:sldId id="284" r:id="rId27"/>
    <p:sldId id="285" r:id="rId28"/>
    <p:sldId id="287" r:id="rId29"/>
    <p:sldId id="288" r:id="rId30"/>
    <p:sldId id="312" r:id="rId31"/>
    <p:sldId id="289" r:id="rId32"/>
    <p:sldId id="290" r:id="rId33"/>
    <p:sldId id="291" r:id="rId34"/>
    <p:sldId id="334" r:id="rId35"/>
    <p:sldId id="292" r:id="rId36"/>
    <p:sldId id="293" r:id="rId37"/>
    <p:sldId id="313" r:id="rId38"/>
    <p:sldId id="314" r:id="rId39"/>
    <p:sldId id="315" r:id="rId40"/>
    <p:sldId id="316" r:id="rId41"/>
    <p:sldId id="317" r:id="rId42"/>
    <p:sldId id="294" r:id="rId43"/>
    <p:sldId id="295" r:id="rId44"/>
    <p:sldId id="320" r:id="rId45"/>
    <p:sldId id="296" r:id="rId46"/>
    <p:sldId id="297" r:id="rId47"/>
    <p:sldId id="298" r:id="rId48"/>
    <p:sldId id="319" r:id="rId49"/>
    <p:sldId id="299" r:id="rId50"/>
    <p:sldId id="348" r:id="rId51"/>
    <p:sldId id="323" r:id="rId52"/>
    <p:sldId id="324" r:id="rId53"/>
    <p:sldId id="341" r:id="rId54"/>
    <p:sldId id="349" r:id="rId55"/>
    <p:sldId id="303" r:id="rId56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3" frameSlides="1"/>
  <p:clrMru>
    <a:srgbClr val="014359"/>
    <a:srgbClr val="007275"/>
    <a:srgbClr val="008B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279" autoAdjust="0"/>
    <p:restoredTop sz="90929"/>
  </p:normalViewPr>
  <p:slideViewPr>
    <p:cSldViewPr>
      <p:cViewPr>
        <p:scale>
          <a:sx n="85" d="100"/>
          <a:sy n="85" d="100"/>
        </p:scale>
        <p:origin x="64" y="-80"/>
      </p:cViewPr>
      <p:guideLst>
        <p:guide orient="horz" pos="1252"/>
        <p:guide pos="551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tableStyles" Target="tableStyles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notesMaster" Target="notesMasters/notesMaster1.xml"/><Relationship Id="rId58" Type="http://schemas.openxmlformats.org/officeDocument/2006/relationships/handoutMaster" Target="handoutMasters/handoutMaster1.xml"/><Relationship Id="rId59" Type="http://schemas.openxmlformats.org/officeDocument/2006/relationships/printerSettings" Target="printerSettings/printerSettings1.bin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presProps" Target="presProps.xml"/><Relationship Id="rId61" Type="http://schemas.openxmlformats.org/officeDocument/2006/relationships/viewProps" Target="viewProps.xml"/><Relationship Id="rId62" Type="http://schemas.openxmlformats.org/officeDocument/2006/relationships/theme" Target="theme/theme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58AA74-E7CA-1F4E-B8EE-E0A9A43A5523}" type="datetimeFigureOut">
              <a:rPr lang="en-GB" smtClean="0"/>
              <a:t>25/03/2013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88863B-4FDE-8B48-B308-F26E8AC818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180662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83FF9DE-5445-9B4E-B3FF-28A55CC8008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526124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0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1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BFE1A4-9FDF-5D4E-8733-208BDEF54E75}" type="slidenum">
              <a:rPr lang="en-GB"/>
              <a:pPr/>
              <a:t>1</a:t>
            </a:fld>
            <a:endParaRPr lang="en-GB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38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300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Also known as Parallel</a:t>
            </a:r>
            <a:r>
              <a:rPr lang="en-US" baseline="0" dirty="0" smtClean="0"/>
              <a:t> Associative Join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39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32153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Also known as Parallel Nested Loop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40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74721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Also known</a:t>
            </a:r>
            <a:r>
              <a:rPr lang="en-US" baseline="0" dirty="0" smtClean="0"/>
              <a:t> as Parallel Hash Join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41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24677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9E5785C-3AB5-1B40-8764-CEA4B612E199}" type="slidenum">
              <a:rPr lang="en-US"/>
              <a:pPr/>
              <a:t>50</a:t>
            </a:fld>
            <a:endParaRPr lang="en-US"/>
          </a:p>
        </p:txBody>
      </p:sp>
      <p:sp>
        <p:nvSpPr>
          <p:cNvPr id="237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7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9C7DB0A-C843-C54D-891C-47F90C7ECB02}" type="slidenum">
              <a:rPr lang="en-US"/>
              <a:pPr/>
              <a:t>51</a:t>
            </a:fld>
            <a:endParaRPr lang="en-US"/>
          </a:p>
        </p:txBody>
      </p:sp>
      <p:sp>
        <p:nvSpPr>
          <p:cNvPr id="274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4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2210CA0-CE0A-0B48-AB50-D1C65CFA5A28}" type="slidenum">
              <a:rPr lang="en-US"/>
              <a:pPr/>
              <a:t>52</a:t>
            </a:fld>
            <a:endParaRPr lang="en-US"/>
          </a:p>
        </p:txBody>
      </p:sp>
      <p:sp>
        <p:nvSpPr>
          <p:cNvPr id="275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5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999" y="1700213"/>
            <a:ext cx="8496000" cy="2160587"/>
          </a:xfrm>
        </p:spPr>
        <p:txBody>
          <a:bodyPr lIns="91440" anchor="b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24000" y="3860800"/>
            <a:ext cx="8496000" cy="1946275"/>
          </a:xfrm>
        </p:spPr>
        <p:txBody>
          <a:bodyPr lIns="91440"/>
          <a:lstStyle>
            <a:lvl1pPr marL="0" indent="0">
              <a:buFontTx/>
              <a:buNone/>
              <a:defRPr sz="3600">
                <a:solidFill>
                  <a:srgbClr val="B1D3D6"/>
                </a:solidFill>
              </a:defRPr>
            </a:lvl1pPr>
          </a:lstStyle>
          <a:p>
            <a:r>
              <a:rPr lang="en-GB" smtClean="0"/>
              <a:t>Click to edit Master subtitle style</a:t>
            </a:r>
            <a:endParaRPr lang="en-GB" dirty="0"/>
          </a:p>
        </p:txBody>
      </p:sp>
      <p:pic>
        <p:nvPicPr>
          <p:cNvPr id="5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1550" y="381000"/>
            <a:ext cx="2695575" cy="58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324000" y="5807075"/>
            <a:ext cx="8496000" cy="882860"/>
          </a:xfrm>
        </p:spPr>
        <p:txBody>
          <a:bodyPr/>
          <a:lstStyle>
            <a:lvl1pPr marL="90000" indent="0">
              <a:spcAft>
                <a:spcPts val="0"/>
              </a:spcAft>
              <a:buNone/>
              <a:defRPr sz="2000" baseline="0">
                <a:solidFill>
                  <a:srgbClr val="B1D3D6"/>
                </a:solidFill>
              </a:defRPr>
            </a:lvl1pPr>
          </a:lstStyle>
          <a:p>
            <a:pPr lvl="0"/>
            <a:r>
              <a:rPr lang="en-US" dirty="0" smtClean="0"/>
              <a:t>Click to add author </a:t>
            </a:r>
            <a:br>
              <a:rPr lang="en-US" dirty="0" smtClean="0"/>
            </a:br>
            <a:r>
              <a:rPr lang="en-US" dirty="0" smtClean="0"/>
              <a:t>and date</a:t>
            </a:r>
          </a:p>
        </p:txBody>
      </p:sp>
      <p:pic>
        <p:nvPicPr>
          <p:cNvPr id="6" name="Picture 5" descr="Electronics_and_Computer_Science_BLACK-2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999" y="381000"/>
            <a:ext cx="2163119" cy="5842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above Fig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04800" y="1676400"/>
            <a:ext cx="8534400" cy="1905000"/>
          </a:xfrm>
        </p:spPr>
        <p:txBody>
          <a:bodyPr/>
          <a:lstStyle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4"/>
          </p:nvPr>
        </p:nvSpPr>
        <p:spPr>
          <a:xfrm>
            <a:off x="304800" y="3733800"/>
            <a:ext cx="8534400" cy="2362200"/>
          </a:xfrm>
        </p:spPr>
        <p:txBody>
          <a:bodyPr/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1700214"/>
            <a:ext cx="8496000" cy="4113268"/>
          </a:xfrm>
        </p:spPr>
        <p:txBody>
          <a:bodyPr anchor="ctr"/>
          <a:lstStyle>
            <a:lvl1pPr algn="r">
              <a:defRPr sz="7200" b="0" i="0" cap="none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pic>
        <p:nvPicPr>
          <p:cNvPr id="9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8925" y="381000"/>
            <a:ext cx="2139950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 marL="90000" indent="0">
              <a:buNone/>
              <a:defRPr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Drag picture to placeholder or click icon to add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4406900"/>
            <a:ext cx="8496000" cy="1362075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/>
          <a:lstStyle>
            <a:lvl1pPr algn="l">
              <a:defRPr sz="4800" b="0" i="0" cap="none"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24000" y="5768975"/>
            <a:ext cx="8496000" cy="395288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 anchor="b"/>
          <a:lstStyle>
            <a:lvl1pPr marL="0" indent="0">
              <a:buNone/>
              <a:defRPr sz="1600" b="1">
                <a:solidFill>
                  <a:srgbClr val="FFFFFF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 smtClean="0"/>
              <a:t>Click to add image URI</a:t>
            </a:r>
          </a:p>
        </p:txBody>
      </p:sp>
    </p:spTree>
    <p:extLst>
      <p:ext uri="{BB962C8B-B14F-4D97-AF65-F5344CB8AC3E}">
        <p14:creationId xmlns:p14="http://schemas.microsoft.com/office/powerpoint/2010/main" val="28505571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4000" y="1682750"/>
            <a:ext cx="4095600" cy="44894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82750"/>
            <a:ext cx="4095600" cy="448944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1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68AF-F9AD-B641-8433-29D556D8BCB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000" y="1682750"/>
            <a:ext cx="40956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4000" y="2322511"/>
            <a:ext cx="4095600" cy="384968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399" y="1682750"/>
            <a:ext cx="4094164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399" y="2322511"/>
            <a:ext cx="4094164" cy="384969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2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5A17B-4557-6042-8520-64D4AFC2B37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24000" y="1682750"/>
            <a:ext cx="8496000" cy="4489450"/>
          </a:xfrm>
        </p:spPr>
        <p:txBody>
          <a:bodyPr/>
          <a:lstStyle/>
          <a:p>
            <a:pPr lvl="0"/>
            <a:r>
              <a:rPr lang="en-GB" noProof="0" smtClean="0"/>
              <a:t>Click icon to add table</a:t>
            </a:r>
            <a:endParaRPr lang="en-US" noProof="0" dirty="0" smtClean="0"/>
          </a:p>
        </p:txBody>
      </p:sp>
      <p:pic>
        <p:nvPicPr>
          <p:cNvPr id="9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210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327827" y="4077072"/>
            <a:ext cx="8496300" cy="2100263"/>
          </a:xfrm>
        </p:spPr>
        <p:txBody>
          <a:bodyPr/>
          <a:lstStyle/>
          <a:p>
            <a:r>
              <a:rPr lang="en-GB" smtClean="0"/>
              <a:t>Drag picture to placeholder or click icon to add</a:t>
            </a:r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pic>
        <p:nvPicPr>
          <p:cNvPr id="8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2340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4000" y="900000"/>
            <a:ext cx="84960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4000" y="6324600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246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67400" y="6316662"/>
            <a:ext cx="17526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174625" indent="-174625" algn="l" rtl="0" eaLnBrk="1" fontAlgn="base" hangingPunct="1">
        <a:spcBef>
          <a:spcPct val="0"/>
        </a:spcBef>
        <a:spcAft>
          <a:spcPts val="1800"/>
        </a:spcAft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449263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2pPr>
      <a:lvl3pPr marL="722313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3pPr>
      <a:lvl4pPr marL="985838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4pPr>
      <a:lvl5pPr marL="1258888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Parallel Databases</a:t>
            </a:r>
            <a:endParaRPr lang="en-GB" dirty="0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COMP3017 Advanced Databases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Dr Nicholas </a:t>
            </a:r>
            <a:r>
              <a:rPr lang="en-GB" dirty="0" smtClean="0"/>
              <a:t>Gibbins - </a:t>
            </a:r>
            <a:r>
              <a:rPr lang="en-GB" dirty="0" err="1" smtClean="0"/>
              <a:t>nmg</a:t>
            </a:r>
            <a:r>
              <a:rPr lang="en-GB" dirty="0" err="1"/>
              <a:t>@ecs.soton.ac.uk</a:t>
            </a: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2012-2013</a:t>
            </a:r>
            <a:endParaRPr lang="en-GB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Hardware vs. Software Architecture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10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It is possible to use one software strategy on a different hardware arrangement</a:t>
            </a:r>
          </a:p>
          <a:p>
            <a:r>
              <a:rPr lang="en-GB" dirty="0" smtClean="0"/>
              <a:t>Also possible to simulate one hardware configuration on another</a:t>
            </a:r>
          </a:p>
          <a:p>
            <a:pPr lvl="1"/>
            <a:r>
              <a:rPr lang="en-GB" dirty="0" smtClean="0"/>
              <a:t>Virtual Shared Disk (VSD) makes an IBM SP shared nothing system look like a shared disc setup (for Oracle)</a:t>
            </a:r>
          </a:p>
          <a:p>
            <a:r>
              <a:rPr lang="en-GB" dirty="0" smtClean="0"/>
              <a:t>From this point on, we deal only with shared </a:t>
            </a:r>
            <a:r>
              <a:rPr lang="en-GB" dirty="0" err="1" smtClean="0"/>
              <a:t>nothi</a:t>
            </a:r>
            <a:r>
              <a:rPr lang="en-US" dirty="0" err="1" smtClean="0"/>
              <a:t>ng</a:t>
            </a:r>
            <a:r>
              <a:rPr lang="en-GB" dirty="0" smtClean="0"/>
              <a:t> software mode</a:t>
            </a:r>
            <a:endParaRPr lang="en-GB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Shared Nothing Challenges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11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Partitioning the data</a:t>
            </a:r>
            <a:endParaRPr lang="en-GB" dirty="0"/>
          </a:p>
          <a:p>
            <a:r>
              <a:rPr lang="en-GB" dirty="0"/>
              <a:t>K</a:t>
            </a:r>
            <a:r>
              <a:rPr lang="en-GB" dirty="0" smtClean="0"/>
              <a:t>eeping the partitioned data balanced</a:t>
            </a:r>
          </a:p>
          <a:p>
            <a:r>
              <a:rPr lang="en-GB" dirty="0" smtClean="0"/>
              <a:t>Splitting up queries to get the work done</a:t>
            </a:r>
          </a:p>
          <a:p>
            <a:r>
              <a:rPr lang="en-GB" dirty="0" smtClean="0"/>
              <a:t>Avoiding distributed deadlock</a:t>
            </a:r>
          </a:p>
          <a:p>
            <a:r>
              <a:rPr lang="en-GB" dirty="0" smtClean="0"/>
              <a:t>Concurrency control</a:t>
            </a:r>
          </a:p>
          <a:p>
            <a:r>
              <a:rPr lang="en-GB" dirty="0" smtClean="0"/>
              <a:t>Dealing with node failure</a:t>
            </a:r>
            <a:endParaRPr lang="en-GB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Hash Partitioning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12</a:t>
            </a:fld>
            <a:endParaRPr lang="en-GB"/>
          </a:p>
        </p:txBody>
      </p:sp>
      <p:sp>
        <p:nvSpPr>
          <p:cNvPr id="4" name="Can 3"/>
          <p:cNvSpPr/>
          <p:nvPr/>
        </p:nvSpPr>
        <p:spPr bwMode="auto">
          <a:xfrm>
            <a:off x="5257800" y="2209800"/>
            <a:ext cx="1295400" cy="685800"/>
          </a:xfrm>
          <a:prstGeom prst="can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5" name="Can 4"/>
          <p:cNvSpPr/>
          <p:nvPr/>
        </p:nvSpPr>
        <p:spPr bwMode="auto">
          <a:xfrm>
            <a:off x="5257800" y="3200400"/>
            <a:ext cx="1295400" cy="685800"/>
          </a:xfrm>
          <a:prstGeom prst="can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6" name="Can 5"/>
          <p:cNvSpPr/>
          <p:nvPr/>
        </p:nvSpPr>
        <p:spPr bwMode="auto">
          <a:xfrm>
            <a:off x="5257800" y="4191000"/>
            <a:ext cx="1295400" cy="685800"/>
          </a:xfrm>
          <a:prstGeom prst="can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2286000" y="2171700"/>
            <a:ext cx="1600200" cy="27051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Table</a:t>
            </a:r>
            <a:endParaRPr kumimoji="0" lang="en-GB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cxnSp>
        <p:nvCxnSpPr>
          <p:cNvPr id="9" name="Straight Arrow Connector 8"/>
          <p:cNvCxnSpPr>
            <a:endCxn id="5" idx="2"/>
          </p:cNvCxnSpPr>
          <p:nvPr/>
        </p:nvCxnSpPr>
        <p:spPr bwMode="auto">
          <a:xfrm>
            <a:off x="3886200" y="2514600"/>
            <a:ext cx="1371600" cy="10287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" name="Straight Arrow Connector 9"/>
          <p:cNvCxnSpPr>
            <a:endCxn id="6" idx="2"/>
          </p:cNvCxnSpPr>
          <p:nvPr/>
        </p:nvCxnSpPr>
        <p:spPr bwMode="auto">
          <a:xfrm>
            <a:off x="3886200" y="3581400"/>
            <a:ext cx="1371600" cy="9525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endCxn id="4" idx="2"/>
          </p:cNvCxnSpPr>
          <p:nvPr/>
        </p:nvCxnSpPr>
        <p:spPr bwMode="auto">
          <a:xfrm rot="5400000" flipH="1" flipV="1">
            <a:off x="3676650" y="2762250"/>
            <a:ext cx="1790700" cy="13716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Range Partitioning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13</a:t>
            </a:fld>
            <a:endParaRPr lang="en-GB"/>
          </a:p>
        </p:txBody>
      </p:sp>
      <p:sp>
        <p:nvSpPr>
          <p:cNvPr id="4" name="Can 3"/>
          <p:cNvSpPr/>
          <p:nvPr/>
        </p:nvSpPr>
        <p:spPr bwMode="auto">
          <a:xfrm>
            <a:off x="5257800" y="2209800"/>
            <a:ext cx="1295400" cy="685800"/>
          </a:xfrm>
          <a:prstGeom prst="can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5" name="Can 4"/>
          <p:cNvSpPr/>
          <p:nvPr/>
        </p:nvSpPr>
        <p:spPr bwMode="auto">
          <a:xfrm>
            <a:off x="5257800" y="3200400"/>
            <a:ext cx="1295400" cy="685800"/>
          </a:xfrm>
          <a:prstGeom prst="can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6" name="Can 5"/>
          <p:cNvSpPr/>
          <p:nvPr/>
        </p:nvSpPr>
        <p:spPr bwMode="auto">
          <a:xfrm>
            <a:off x="5257800" y="4191000"/>
            <a:ext cx="1295400" cy="685800"/>
          </a:xfrm>
          <a:prstGeom prst="can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2286000" y="2171700"/>
            <a:ext cx="1600200" cy="27051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A-H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dirty="0" smtClean="0">
                <a:solidFill>
                  <a:schemeClr val="tx1"/>
                </a:solidFill>
                <a:latin typeface="Georgia"/>
                <a:ea typeface="ＭＳ Ｐゴシック" charset="-128"/>
                <a:cs typeface="Georgia"/>
              </a:rPr>
              <a:t>I-P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dirty="0" smtClean="0">
                <a:solidFill>
                  <a:schemeClr val="tx1"/>
                </a:solidFill>
                <a:latin typeface="Georgia"/>
                <a:ea typeface="ＭＳ Ｐゴシック" charset="-128"/>
                <a:cs typeface="Georgia"/>
              </a:rPr>
              <a:t>Q-Z</a:t>
            </a:r>
            <a:endParaRPr kumimoji="0" lang="en-GB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cxnSp>
        <p:nvCxnSpPr>
          <p:cNvPr id="9" name="Straight Arrow Connector 8"/>
          <p:cNvCxnSpPr>
            <a:endCxn id="4" idx="2"/>
          </p:cNvCxnSpPr>
          <p:nvPr/>
        </p:nvCxnSpPr>
        <p:spPr bwMode="auto">
          <a:xfrm>
            <a:off x="3886200" y="2209800"/>
            <a:ext cx="1371600" cy="3429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" name="Straight Arrow Connector 9"/>
          <p:cNvCxnSpPr>
            <a:endCxn id="5" idx="2"/>
          </p:cNvCxnSpPr>
          <p:nvPr/>
        </p:nvCxnSpPr>
        <p:spPr bwMode="auto">
          <a:xfrm>
            <a:off x="3886200" y="2971800"/>
            <a:ext cx="1371600" cy="5715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endCxn id="6" idx="2"/>
          </p:cNvCxnSpPr>
          <p:nvPr/>
        </p:nvCxnSpPr>
        <p:spPr bwMode="auto">
          <a:xfrm>
            <a:off x="3886200" y="4038600"/>
            <a:ext cx="1371600" cy="4953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endCxn id="4" idx="2"/>
          </p:cNvCxnSpPr>
          <p:nvPr/>
        </p:nvCxnSpPr>
        <p:spPr bwMode="auto">
          <a:xfrm flipV="1">
            <a:off x="3886200" y="2552700"/>
            <a:ext cx="1371600" cy="4191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" name="Straight Arrow Connector 19"/>
          <p:cNvCxnSpPr>
            <a:endCxn id="5" idx="2"/>
          </p:cNvCxnSpPr>
          <p:nvPr/>
        </p:nvCxnSpPr>
        <p:spPr bwMode="auto">
          <a:xfrm flipV="1">
            <a:off x="3886200" y="3543300"/>
            <a:ext cx="1371600" cy="4953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6" name="Straight Arrow Connector 25"/>
          <p:cNvCxnSpPr>
            <a:endCxn id="6" idx="2"/>
          </p:cNvCxnSpPr>
          <p:nvPr/>
        </p:nvCxnSpPr>
        <p:spPr bwMode="auto">
          <a:xfrm flipV="1">
            <a:off x="3886200" y="4533900"/>
            <a:ext cx="1371600" cy="3429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Schema Partitioning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14</a:t>
            </a:fld>
            <a:endParaRPr lang="en-GB"/>
          </a:p>
        </p:txBody>
      </p:sp>
      <p:sp>
        <p:nvSpPr>
          <p:cNvPr id="4" name="Can 3"/>
          <p:cNvSpPr/>
          <p:nvPr/>
        </p:nvSpPr>
        <p:spPr bwMode="auto">
          <a:xfrm>
            <a:off x="5257800" y="2209800"/>
            <a:ext cx="1295400" cy="685800"/>
          </a:xfrm>
          <a:prstGeom prst="can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5" name="Can 4"/>
          <p:cNvSpPr/>
          <p:nvPr/>
        </p:nvSpPr>
        <p:spPr bwMode="auto">
          <a:xfrm>
            <a:off x="5257800" y="3200400"/>
            <a:ext cx="1295400" cy="685800"/>
          </a:xfrm>
          <a:prstGeom prst="can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6" name="Can 5"/>
          <p:cNvSpPr/>
          <p:nvPr/>
        </p:nvSpPr>
        <p:spPr bwMode="auto">
          <a:xfrm>
            <a:off x="5257800" y="4191000"/>
            <a:ext cx="1295400" cy="685800"/>
          </a:xfrm>
          <a:prstGeom prst="can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2286000" y="2171700"/>
            <a:ext cx="1600200" cy="17145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Table 1</a:t>
            </a:r>
            <a:endParaRPr kumimoji="0" lang="en-GB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cxnSp>
        <p:nvCxnSpPr>
          <p:cNvPr id="9" name="Straight Arrow Connector 8"/>
          <p:cNvCxnSpPr>
            <a:endCxn id="4" idx="2"/>
          </p:cNvCxnSpPr>
          <p:nvPr/>
        </p:nvCxnSpPr>
        <p:spPr bwMode="auto">
          <a:xfrm>
            <a:off x="3886200" y="2438400"/>
            <a:ext cx="1371600" cy="1143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" name="Straight Arrow Connector 9"/>
          <p:cNvCxnSpPr>
            <a:endCxn id="5" idx="2"/>
          </p:cNvCxnSpPr>
          <p:nvPr/>
        </p:nvCxnSpPr>
        <p:spPr bwMode="auto">
          <a:xfrm flipV="1">
            <a:off x="3886200" y="3543300"/>
            <a:ext cx="1371600" cy="1143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stCxn id="11" idx="3"/>
            <a:endCxn id="6" idx="2"/>
          </p:cNvCxnSpPr>
          <p:nvPr/>
        </p:nvCxnSpPr>
        <p:spPr bwMode="auto">
          <a:xfrm>
            <a:off x="3886200" y="4533900"/>
            <a:ext cx="1371600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" name="Rectangle 10"/>
          <p:cNvSpPr/>
          <p:nvPr/>
        </p:nvSpPr>
        <p:spPr bwMode="auto">
          <a:xfrm>
            <a:off x="2286000" y="4191000"/>
            <a:ext cx="1600200" cy="685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Table 2</a:t>
            </a:r>
            <a:endParaRPr kumimoji="0" lang="en-GB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Rebalancing Data</a:t>
            </a:r>
            <a:endParaRPr lang="en-GB" dirty="0"/>
          </a:p>
        </p:txBody>
      </p:sp>
      <p:sp>
        <p:nvSpPr>
          <p:cNvPr id="26" name="Slide Number Placeholder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15</a:t>
            </a:fld>
            <a:endParaRPr lang="en-GB"/>
          </a:p>
        </p:txBody>
      </p:sp>
      <p:grpSp>
        <p:nvGrpSpPr>
          <p:cNvPr id="21" name="Group 20"/>
          <p:cNvGrpSpPr/>
          <p:nvPr/>
        </p:nvGrpSpPr>
        <p:grpSpPr>
          <a:xfrm>
            <a:off x="304800" y="1676400"/>
            <a:ext cx="7848600" cy="1066800"/>
            <a:chOff x="304800" y="1676400"/>
            <a:chExt cx="7848600" cy="1066800"/>
          </a:xfrm>
        </p:grpSpPr>
        <p:sp>
          <p:nvSpPr>
            <p:cNvPr id="9" name="Rectangle 8"/>
            <p:cNvSpPr/>
            <p:nvPr/>
          </p:nvSpPr>
          <p:spPr bwMode="auto">
            <a:xfrm>
              <a:off x="5486400" y="2209800"/>
              <a:ext cx="381000" cy="3810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4953000" y="2209800"/>
              <a:ext cx="381000" cy="3810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6019800" y="2209800"/>
              <a:ext cx="381000" cy="3810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6553200" y="2209800"/>
              <a:ext cx="381000" cy="3810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" name="Rectangle 4"/>
            <p:cNvSpPr/>
            <p:nvPr/>
          </p:nvSpPr>
          <p:spPr bwMode="auto">
            <a:xfrm>
              <a:off x="5486400" y="1828800"/>
              <a:ext cx="381000" cy="762000"/>
            </a:xfrm>
            <a:prstGeom prst="rect">
              <a:avLst/>
            </a:prstGeom>
            <a:noFill/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4953000" y="1828800"/>
              <a:ext cx="381000" cy="762000"/>
            </a:xfrm>
            <a:prstGeom prst="rect">
              <a:avLst/>
            </a:prstGeom>
            <a:noFill/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6019800" y="1828800"/>
              <a:ext cx="381000" cy="762000"/>
            </a:xfrm>
            <a:prstGeom prst="rect">
              <a:avLst/>
            </a:prstGeom>
            <a:noFill/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6553200" y="1828800"/>
              <a:ext cx="381000" cy="762000"/>
            </a:xfrm>
            <a:prstGeom prst="rect">
              <a:avLst/>
            </a:prstGeom>
            <a:noFill/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6" name="Rectangle 55"/>
            <p:cNvSpPr/>
            <p:nvPr/>
          </p:nvSpPr>
          <p:spPr bwMode="auto">
            <a:xfrm>
              <a:off x="4800600" y="1676400"/>
              <a:ext cx="3352800" cy="1066800"/>
            </a:xfrm>
            <a:prstGeom prst="rect">
              <a:avLst/>
            </a:prstGeom>
            <a:noFill/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304800" y="1981200"/>
              <a:ext cx="329864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>
                  <a:latin typeface="Georgia"/>
                  <a:cs typeface="Georgia"/>
                </a:rPr>
                <a:t>Data in proper balance</a:t>
              </a:r>
              <a:endParaRPr lang="en-GB" dirty="0">
                <a:latin typeface="Georgia"/>
                <a:cs typeface="Georgia"/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304800" y="2895600"/>
            <a:ext cx="7848600" cy="1066800"/>
            <a:chOff x="304800" y="2895600"/>
            <a:chExt cx="7848600" cy="1066800"/>
          </a:xfrm>
        </p:grpSpPr>
        <p:sp>
          <p:nvSpPr>
            <p:cNvPr id="13" name="Rectangle 12"/>
            <p:cNvSpPr/>
            <p:nvPr/>
          </p:nvSpPr>
          <p:spPr bwMode="auto">
            <a:xfrm>
              <a:off x="5486400" y="3124200"/>
              <a:ext cx="381000" cy="6858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4953000" y="3200400"/>
              <a:ext cx="381000" cy="6096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6019800" y="3200400"/>
              <a:ext cx="381000" cy="6096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6553200" y="3429000"/>
              <a:ext cx="381000" cy="3810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5486400" y="3048000"/>
              <a:ext cx="381000" cy="762000"/>
            </a:xfrm>
            <a:prstGeom prst="rect">
              <a:avLst/>
            </a:prstGeom>
            <a:noFill/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18" name="Rectangle 17"/>
            <p:cNvSpPr/>
            <p:nvPr/>
          </p:nvSpPr>
          <p:spPr bwMode="auto">
            <a:xfrm>
              <a:off x="4953000" y="3048000"/>
              <a:ext cx="381000" cy="762000"/>
            </a:xfrm>
            <a:prstGeom prst="rect">
              <a:avLst/>
            </a:prstGeom>
            <a:noFill/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19" name="Rectangle 18"/>
            <p:cNvSpPr/>
            <p:nvPr/>
          </p:nvSpPr>
          <p:spPr bwMode="auto">
            <a:xfrm>
              <a:off x="6019800" y="3048000"/>
              <a:ext cx="381000" cy="762000"/>
            </a:xfrm>
            <a:prstGeom prst="rect">
              <a:avLst/>
            </a:prstGeom>
            <a:noFill/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6553200" y="3048000"/>
              <a:ext cx="381000" cy="762000"/>
            </a:xfrm>
            <a:prstGeom prst="rect">
              <a:avLst/>
            </a:prstGeom>
            <a:noFill/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5" name="Rectangle 54"/>
            <p:cNvSpPr/>
            <p:nvPr/>
          </p:nvSpPr>
          <p:spPr bwMode="auto">
            <a:xfrm>
              <a:off x="4800600" y="2895600"/>
              <a:ext cx="3352800" cy="1066800"/>
            </a:xfrm>
            <a:prstGeom prst="rect">
              <a:avLst/>
            </a:prstGeom>
            <a:noFill/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304800" y="3195935"/>
              <a:ext cx="446288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>
                  <a:latin typeface="Georgia"/>
                  <a:cs typeface="Georgia"/>
                </a:rPr>
                <a:t>Data grows, performance drops</a:t>
              </a:r>
              <a:endParaRPr lang="en-GB" dirty="0">
                <a:latin typeface="Georgia"/>
                <a:cs typeface="Georgia"/>
              </a:endParaRP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304800" y="4114800"/>
            <a:ext cx="7848600" cy="1066800"/>
            <a:chOff x="304800" y="4114800"/>
            <a:chExt cx="7848600" cy="1066800"/>
          </a:xfrm>
        </p:grpSpPr>
        <p:sp>
          <p:nvSpPr>
            <p:cNvPr id="43" name="Rectangle 42"/>
            <p:cNvSpPr/>
            <p:nvPr/>
          </p:nvSpPr>
          <p:spPr bwMode="auto">
            <a:xfrm>
              <a:off x="7086600" y="4267200"/>
              <a:ext cx="381000" cy="762000"/>
            </a:xfrm>
            <a:prstGeom prst="rect">
              <a:avLst/>
            </a:prstGeom>
            <a:noFill/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44" name="Rectangle 43"/>
            <p:cNvSpPr/>
            <p:nvPr/>
          </p:nvSpPr>
          <p:spPr bwMode="auto">
            <a:xfrm>
              <a:off x="7620000" y="4267200"/>
              <a:ext cx="381000" cy="762000"/>
            </a:xfrm>
            <a:prstGeom prst="rect">
              <a:avLst/>
            </a:prstGeom>
            <a:noFill/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45" name="Rectangle 44"/>
            <p:cNvSpPr/>
            <p:nvPr/>
          </p:nvSpPr>
          <p:spPr bwMode="auto">
            <a:xfrm>
              <a:off x="5486400" y="4343400"/>
              <a:ext cx="381000" cy="6858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46" name="Rectangle 45"/>
            <p:cNvSpPr/>
            <p:nvPr/>
          </p:nvSpPr>
          <p:spPr bwMode="auto">
            <a:xfrm>
              <a:off x="4953000" y="4419600"/>
              <a:ext cx="381000" cy="6096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47" name="Rectangle 46"/>
            <p:cNvSpPr/>
            <p:nvPr/>
          </p:nvSpPr>
          <p:spPr bwMode="auto">
            <a:xfrm>
              <a:off x="6019800" y="4419600"/>
              <a:ext cx="381000" cy="6096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48" name="Rectangle 47"/>
            <p:cNvSpPr/>
            <p:nvPr/>
          </p:nvSpPr>
          <p:spPr bwMode="auto">
            <a:xfrm>
              <a:off x="6553200" y="4648200"/>
              <a:ext cx="381000" cy="3810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49" name="Rectangle 48"/>
            <p:cNvSpPr/>
            <p:nvPr/>
          </p:nvSpPr>
          <p:spPr bwMode="auto">
            <a:xfrm>
              <a:off x="5486400" y="4267200"/>
              <a:ext cx="381000" cy="762000"/>
            </a:xfrm>
            <a:prstGeom prst="rect">
              <a:avLst/>
            </a:prstGeom>
            <a:noFill/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0" name="Rectangle 49"/>
            <p:cNvSpPr/>
            <p:nvPr/>
          </p:nvSpPr>
          <p:spPr bwMode="auto">
            <a:xfrm>
              <a:off x="4953000" y="4267200"/>
              <a:ext cx="381000" cy="762000"/>
            </a:xfrm>
            <a:prstGeom prst="rect">
              <a:avLst/>
            </a:prstGeom>
            <a:noFill/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1" name="Rectangle 50"/>
            <p:cNvSpPr/>
            <p:nvPr/>
          </p:nvSpPr>
          <p:spPr bwMode="auto">
            <a:xfrm>
              <a:off x="6019800" y="4267200"/>
              <a:ext cx="381000" cy="762000"/>
            </a:xfrm>
            <a:prstGeom prst="rect">
              <a:avLst/>
            </a:prstGeom>
            <a:noFill/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2" name="Rectangle 51"/>
            <p:cNvSpPr/>
            <p:nvPr/>
          </p:nvSpPr>
          <p:spPr bwMode="auto">
            <a:xfrm>
              <a:off x="6553200" y="4267200"/>
              <a:ext cx="381000" cy="762000"/>
            </a:xfrm>
            <a:prstGeom prst="rect">
              <a:avLst/>
            </a:prstGeom>
            <a:noFill/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4" name="Rectangle 53"/>
            <p:cNvSpPr/>
            <p:nvPr/>
          </p:nvSpPr>
          <p:spPr bwMode="auto">
            <a:xfrm>
              <a:off x="4800600" y="4114800"/>
              <a:ext cx="3352800" cy="1066800"/>
            </a:xfrm>
            <a:prstGeom prst="rect">
              <a:avLst/>
            </a:prstGeom>
            <a:noFill/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304800" y="4419600"/>
              <a:ext cx="345869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>
                  <a:latin typeface="Georgia"/>
                  <a:cs typeface="Georgia"/>
                </a:rPr>
                <a:t>Add new nodes and disc</a:t>
              </a:r>
              <a:endParaRPr lang="en-GB" dirty="0">
                <a:latin typeface="Georgia"/>
                <a:cs typeface="Georgia"/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304800" y="5334000"/>
            <a:ext cx="7848600" cy="1066800"/>
            <a:chOff x="304800" y="5334000"/>
            <a:chExt cx="7848600" cy="1066800"/>
          </a:xfrm>
        </p:grpSpPr>
        <p:sp>
          <p:nvSpPr>
            <p:cNvPr id="29" name="Rectangle 28"/>
            <p:cNvSpPr/>
            <p:nvPr/>
          </p:nvSpPr>
          <p:spPr bwMode="auto">
            <a:xfrm>
              <a:off x="5486400" y="5867400"/>
              <a:ext cx="381000" cy="3810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30" name="Rectangle 29"/>
            <p:cNvSpPr/>
            <p:nvPr/>
          </p:nvSpPr>
          <p:spPr bwMode="auto">
            <a:xfrm>
              <a:off x="4953000" y="5867400"/>
              <a:ext cx="381000" cy="3810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31" name="Rectangle 30"/>
            <p:cNvSpPr/>
            <p:nvPr/>
          </p:nvSpPr>
          <p:spPr bwMode="auto">
            <a:xfrm>
              <a:off x="6019800" y="5867400"/>
              <a:ext cx="381000" cy="3810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32" name="Rectangle 31"/>
            <p:cNvSpPr/>
            <p:nvPr/>
          </p:nvSpPr>
          <p:spPr bwMode="auto">
            <a:xfrm>
              <a:off x="6553200" y="5867400"/>
              <a:ext cx="381000" cy="3810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33" name="Rectangle 32"/>
            <p:cNvSpPr/>
            <p:nvPr/>
          </p:nvSpPr>
          <p:spPr bwMode="auto">
            <a:xfrm>
              <a:off x="5486400" y="5486400"/>
              <a:ext cx="381000" cy="762000"/>
            </a:xfrm>
            <a:prstGeom prst="rect">
              <a:avLst/>
            </a:prstGeom>
            <a:noFill/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34" name="Rectangle 33"/>
            <p:cNvSpPr/>
            <p:nvPr/>
          </p:nvSpPr>
          <p:spPr bwMode="auto">
            <a:xfrm>
              <a:off x="4953000" y="5486400"/>
              <a:ext cx="381000" cy="762000"/>
            </a:xfrm>
            <a:prstGeom prst="rect">
              <a:avLst/>
            </a:prstGeom>
            <a:noFill/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35" name="Rectangle 34"/>
            <p:cNvSpPr/>
            <p:nvPr/>
          </p:nvSpPr>
          <p:spPr bwMode="auto">
            <a:xfrm>
              <a:off x="6019800" y="5486400"/>
              <a:ext cx="381000" cy="762000"/>
            </a:xfrm>
            <a:prstGeom prst="rect">
              <a:avLst/>
            </a:prstGeom>
            <a:noFill/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36" name="Rectangle 35"/>
            <p:cNvSpPr/>
            <p:nvPr/>
          </p:nvSpPr>
          <p:spPr bwMode="auto">
            <a:xfrm>
              <a:off x="6553200" y="5486400"/>
              <a:ext cx="381000" cy="762000"/>
            </a:xfrm>
            <a:prstGeom prst="rect">
              <a:avLst/>
            </a:prstGeom>
            <a:noFill/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37" name="Rectangle 36"/>
            <p:cNvSpPr/>
            <p:nvPr/>
          </p:nvSpPr>
          <p:spPr bwMode="auto">
            <a:xfrm>
              <a:off x="7086600" y="5867400"/>
              <a:ext cx="381000" cy="3810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38" name="Rectangle 37"/>
            <p:cNvSpPr/>
            <p:nvPr/>
          </p:nvSpPr>
          <p:spPr bwMode="auto">
            <a:xfrm>
              <a:off x="7620000" y="5867400"/>
              <a:ext cx="381000" cy="3810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39" name="Rectangle 38"/>
            <p:cNvSpPr/>
            <p:nvPr/>
          </p:nvSpPr>
          <p:spPr bwMode="auto">
            <a:xfrm>
              <a:off x="7086600" y="5486400"/>
              <a:ext cx="381000" cy="762000"/>
            </a:xfrm>
            <a:prstGeom prst="rect">
              <a:avLst/>
            </a:prstGeom>
            <a:noFill/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40" name="Rectangle 39"/>
            <p:cNvSpPr/>
            <p:nvPr/>
          </p:nvSpPr>
          <p:spPr bwMode="auto">
            <a:xfrm>
              <a:off x="7620000" y="5486400"/>
              <a:ext cx="381000" cy="762000"/>
            </a:xfrm>
            <a:prstGeom prst="rect">
              <a:avLst/>
            </a:prstGeom>
            <a:noFill/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3" name="Rectangle 52"/>
            <p:cNvSpPr/>
            <p:nvPr/>
          </p:nvSpPr>
          <p:spPr bwMode="auto">
            <a:xfrm>
              <a:off x="4800600" y="5334000"/>
              <a:ext cx="3352800" cy="1066800"/>
            </a:xfrm>
            <a:prstGeom prst="rect">
              <a:avLst/>
            </a:prstGeom>
            <a:noFill/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304800" y="5634335"/>
              <a:ext cx="440231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>
                  <a:latin typeface="Georgia"/>
                  <a:cs typeface="Georgia"/>
                </a:rPr>
                <a:t>Redistribute data to new nodes</a:t>
              </a:r>
              <a:endParaRPr lang="en-GB" dirty="0">
                <a:latin typeface="Georgia"/>
                <a:cs typeface="Georgia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Dividing up the Work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16</a:t>
            </a:fld>
            <a:endParaRPr lang="en-GB"/>
          </a:p>
        </p:txBody>
      </p:sp>
      <p:sp>
        <p:nvSpPr>
          <p:cNvPr id="6" name="Rectangle 5"/>
          <p:cNvSpPr/>
          <p:nvPr/>
        </p:nvSpPr>
        <p:spPr bwMode="auto">
          <a:xfrm>
            <a:off x="3352800" y="1905000"/>
            <a:ext cx="2362200" cy="838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Application</a:t>
            </a:r>
            <a:endParaRPr kumimoji="0" lang="en-GB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3352800" y="3276600"/>
            <a:ext cx="2362200" cy="838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Coordinator Process</a:t>
            </a:r>
            <a:endParaRPr kumimoji="0" lang="en-GB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3352800" y="4724400"/>
            <a:ext cx="2362200" cy="838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Worker</a:t>
            </a:r>
            <a:b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</a:b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Process</a:t>
            </a:r>
            <a:endParaRPr kumimoji="0" lang="en-GB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457200" y="4724400"/>
            <a:ext cx="2362200" cy="838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Worker</a:t>
            </a:r>
            <a:b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</a:b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Process</a:t>
            </a:r>
            <a:endParaRPr kumimoji="0" lang="en-GB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6324600" y="4724400"/>
            <a:ext cx="2362200" cy="838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Worker</a:t>
            </a:r>
            <a:b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</a:b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Process</a:t>
            </a:r>
            <a:endParaRPr kumimoji="0" lang="en-GB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cxnSp>
        <p:nvCxnSpPr>
          <p:cNvPr id="12" name="Elbow Connector 11"/>
          <p:cNvCxnSpPr>
            <a:stCxn id="6" idx="2"/>
            <a:endCxn id="7" idx="0"/>
          </p:cNvCxnSpPr>
          <p:nvPr/>
        </p:nvCxnSpPr>
        <p:spPr bwMode="auto">
          <a:xfrm rot="5400000">
            <a:off x="4267200" y="3009900"/>
            <a:ext cx="533400" cy="1588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Elbow Connector 15"/>
          <p:cNvCxnSpPr>
            <a:stCxn id="7" idx="2"/>
            <a:endCxn id="8" idx="0"/>
          </p:cNvCxnSpPr>
          <p:nvPr/>
        </p:nvCxnSpPr>
        <p:spPr bwMode="auto">
          <a:xfrm rot="5400000">
            <a:off x="4229100" y="4419600"/>
            <a:ext cx="609600" cy="1588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Elbow Connector 17"/>
          <p:cNvCxnSpPr>
            <a:stCxn id="7" idx="2"/>
            <a:endCxn id="10" idx="0"/>
          </p:cNvCxnSpPr>
          <p:nvPr/>
        </p:nvCxnSpPr>
        <p:spPr bwMode="auto">
          <a:xfrm rot="16200000" flipH="1">
            <a:off x="5715000" y="2933700"/>
            <a:ext cx="609600" cy="297180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Elbow Connector 19"/>
          <p:cNvCxnSpPr>
            <a:stCxn id="7" idx="2"/>
            <a:endCxn id="9" idx="0"/>
          </p:cNvCxnSpPr>
          <p:nvPr/>
        </p:nvCxnSpPr>
        <p:spPr bwMode="auto">
          <a:xfrm rot="5400000">
            <a:off x="2781300" y="2971800"/>
            <a:ext cx="609600" cy="289560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DB Software on each node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17</a:t>
            </a:fld>
            <a:endParaRPr lang="en-GB"/>
          </a:p>
        </p:txBody>
      </p:sp>
      <p:sp>
        <p:nvSpPr>
          <p:cNvPr id="4" name="Rectangle 3"/>
          <p:cNvSpPr/>
          <p:nvPr/>
        </p:nvSpPr>
        <p:spPr bwMode="auto">
          <a:xfrm>
            <a:off x="457200" y="1752600"/>
            <a:ext cx="2209800" cy="35814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685800" y="1981200"/>
            <a:ext cx="1752600" cy="7620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App1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685800" y="2971800"/>
            <a:ext cx="1752600" cy="21336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DBMS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838200" y="4267200"/>
            <a:ext cx="609600" cy="5334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W1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676400" y="4267200"/>
            <a:ext cx="609600" cy="533400"/>
          </a:xfrm>
          <a:prstGeom prst="rect">
            <a:avLst/>
          </a:prstGeom>
          <a:ln cap="flat" cmpd="sng" algn="ctr">
            <a:solidFill>
              <a:scrgbClr r="0" g="0" b="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W2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838200" y="3429000"/>
            <a:ext cx="1447800" cy="5334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C1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0" name="Can 9"/>
          <p:cNvSpPr/>
          <p:nvPr/>
        </p:nvSpPr>
        <p:spPr bwMode="auto">
          <a:xfrm>
            <a:off x="838200" y="5638800"/>
            <a:ext cx="1447800" cy="685800"/>
          </a:xfrm>
          <a:prstGeom prst="can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3467100" y="1752600"/>
            <a:ext cx="2209800" cy="35814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3695700" y="2971800"/>
            <a:ext cx="1752600" cy="21336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DBMS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3848100" y="4267200"/>
            <a:ext cx="609600" cy="5334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W1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4686300" y="4267200"/>
            <a:ext cx="609600" cy="533400"/>
          </a:xfrm>
          <a:prstGeom prst="rect">
            <a:avLst/>
          </a:prstGeom>
          <a:ln cap="flat" cmpd="sng" algn="ctr">
            <a:solidFill>
              <a:scrgbClr r="0" g="0" b="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W2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7" name="Can 16"/>
          <p:cNvSpPr/>
          <p:nvPr/>
        </p:nvSpPr>
        <p:spPr bwMode="auto">
          <a:xfrm>
            <a:off x="3848100" y="5638800"/>
            <a:ext cx="1447800" cy="685800"/>
          </a:xfrm>
          <a:prstGeom prst="can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6477000" y="1752600"/>
            <a:ext cx="2209800" cy="35814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6705600" y="1981200"/>
            <a:ext cx="1752600" cy="762000"/>
          </a:xfrm>
          <a:prstGeom prst="rect">
            <a:avLst/>
          </a:prstGeom>
          <a:ln cap="flat" cmpd="sng" algn="ctr">
            <a:solidFill>
              <a:scrgbClr r="0" g="0" b="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App2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6705600" y="2971800"/>
            <a:ext cx="1752600" cy="21336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DBMS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6858000" y="4267200"/>
            <a:ext cx="609600" cy="5334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W1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7696200" y="4267200"/>
            <a:ext cx="609600" cy="533400"/>
          </a:xfrm>
          <a:prstGeom prst="rect">
            <a:avLst/>
          </a:prstGeom>
          <a:ln cap="flat" cmpd="sng" algn="ctr">
            <a:solidFill>
              <a:scrgbClr r="0" g="0" b="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W2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6858000" y="3429000"/>
            <a:ext cx="1447800" cy="533400"/>
          </a:xfrm>
          <a:prstGeom prst="rect">
            <a:avLst/>
          </a:prstGeom>
          <a:ln cap="flat" cmpd="sng" algn="ctr">
            <a:solidFill>
              <a:scrgbClr r="0" g="0" b="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C2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24" name="Can 23"/>
          <p:cNvSpPr/>
          <p:nvPr/>
        </p:nvSpPr>
        <p:spPr bwMode="auto">
          <a:xfrm>
            <a:off x="6858000" y="5638800"/>
            <a:ext cx="1447800" cy="685800"/>
          </a:xfrm>
          <a:prstGeom prst="can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cxnSp>
        <p:nvCxnSpPr>
          <p:cNvPr id="26" name="Straight Connector 25"/>
          <p:cNvCxnSpPr>
            <a:stCxn id="20" idx="2"/>
            <a:endCxn id="24" idx="1"/>
          </p:cNvCxnSpPr>
          <p:nvPr/>
        </p:nvCxnSpPr>
        <p:spPr bwMode="auto">
          <a:xfrm rot="5400000">
            <a:off x="7315200" y="5372100"/>
            <a:ext cx="5334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Straight Connector 27"/>
          <p:cNvCxnSpPr>
            <a:stCxn id="13" idx="2"/>
            <a:endCxn id="17" idx="1"/>
          </p:cNvCxnSpPr>
          <p:nvPr/>
        </p:nvCxnSpPr>
        <p:spPr bwMode="auto">
          <a:xfrm rot="5400000">
            <a:off x="4305300" y="5372100"/>
            <a:ext cx="5334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Straight Connector 29"/>
          <p:cNvCxnSpPr>
            <a:stCxn id="6" idx="2"/>
            <a:endCxn id="10" idx="1"/>
          </p:cNvCxnSpPr>
          <p:nvPr/>
        </p:nvCxnSpPr>
        <p:spPr bwMode="auto">
          <a:xfrm rot="5400000">
            <a:off x="1295400" y="5372100"/>
            <a:ext cx="5334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Straight Connector 31"/>
          <p:cNvCxnSpPr>
            <a:stCxn id="5" idx="2"/>
            <a:endCxn id="9" idx="0"/>
          </p:cNvCxnSpPr>
          <p:nvPr/>
        </p:nvCxnSpPr>
        <p:spPr bwMode="auto">
          <a:xfrm rot="5400000">
            <a:off x="1219200" y="3086100"/>
            <a:ext cx="6858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" name="Straight Connector 33"/>
          <p:cNvCxnSpPr>
            <a:stCxn id="19" idx="2"/>
            <a:endCxn id="23" idx="0"/>
          </p:cNvCxnSpPr>
          <p:nvPr/>
        </p:nvCxnSpPr>
        <p:spPr bwMode="auto">
          <a:xfrm rot="5400000">
            <a:off x="7239000" y="3086100"/>
            <a:ext cx="6858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8" name="Elbow Connector 67"/>
          <p:cNvCxnSpPr>
            <a:stCxn id="8" idx="2"/>
            <a:endCxn id="15" idx="2"/>
          </p:cNvCxnSpPr>
          <p:nvPr/>
        </p:nvCxnSpPr>
        <p:spPr bwMode="auto">
          <a:xfrm rot="16200000" flipH="1">
            <a:off x="3486150" y="3295650"/>
            <a:ext cx="1588" cy="3009900"/>
          </a:xfrm>
          <a:prstGeom prst="bentConnector3">
            <a:avLst>
              <a:gd name="adj1" fmla="val 10130164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71" name="Elbow Connector 70"/>
          <p:cNvCxnSpPr>
            <a:stCxn id="15" idx="2"/>
            <a:endCxn id="22" idx="2"/>
          </p:cNvCxnSpPr>
          <p:nvPr/>
        </p:nvCxnSpPr>
        <p:spPr bwMode="auto">
          <a:xfrm rot="16200000" flipH="1">
            <a:off x="6496050" y="3295650"/>
            <a:ext cx="1588" cy="3009900"/>
          </a:xfrm>
          <a:prstGeom prst="bentConnector3">
            <a:avLst>
              <a:gd name="adj1" fmla="val 10130164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74" name="Shape 73"/>
          <p:cNvCxnSpPr>
            <a:stCxn id="23" idx="3"/>
          </p:cNvCxnSpPr>
          <p:nvPr/>
        </p:nvCxnSpPr>
        <p:spPr bwMode="auto">
          <a:xfrm flipH="1">
            <a:off x="8001000" y="3695700"/>
            <a:ext cx="304800" cy="1181100"/>
          </a:xfrm>
          <a:prstGeom prst="bentConnector4">
            <a:avLst>
              <a:gd name="adj1" fmla="val -86111"/>
              <a:gd name="adj2" fmla="val 105734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78" name="Elbow Connector 77"/>
          <p:cNvCxnSpPr>
            <a:stCxn id="9" idx="2"/>
            <a:endCxn id="7" idx="0"/>
          </p:cNvCxnSpPr>
          <p:nvPr/>
        </p:nvCxnSpPr>
        <p:spPr bwMode="auto">
          <a:xfrm rot="5400000">
            <a:off x="1200150" y="3905250"/>
            <a:ext cx="304800" cy="41910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0" name="Elbow Connector 79"/>
          <p:cNvCxnSpPr>
            <a:stCxn id="9" idx="2"/>
            <a:endCxn id="14" idx="0"/>
          </p:cNvCxnSpPr>
          <p:nvPr/>
        </p:nvCxnSpPr>
        <p:spPr bwMode="auto">
          <a:xfrm rot="16200000" flipH="1">
            <a:off x="2705100" y="2819400"/>
            <a:ext cx="304800" cy="259080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2" name="Elbow Connector 81"/>
          <p:cNvCxnSpPr>
            <a:stCxn id="9" idx="2"/>
            <a:endCxn id="21" idx="0"/>
          </p:cNvCxnSpPr>
          <p:nvPr/>
        </p:nvCxnSpPr>
        <p:spPr bwMode="auto">
          <a:xfrm rot="16200000" flipH="1">
            <a:off x="4210050" y="1314450"/>
            <a:ext cx="304800" cy="560070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Transaction Parallelism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18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Improves throughput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Inter-Transaction</a:t>
            </a:r>
          </a:p>
          <a:p>
            <a:pPr lvl="1"/>
            <a:r>
              <a:rPr lang="en-GB" dirty="0" smtClean="0"/>
              <a:t>Run many transactions in parallel, sharing the DB</a:t>
            </a:r>
          </a:p>
          <a:p>
            <a:pPr lvl="1"/>
            <a:r>
              <a:rPr lang="en-GB" dirty="0" smtClean="0"/>
              <a:t>Often referred to as Concurrency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Query Parallelism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19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Improves response times (lower latency)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Intra-</a:t>
            </a:r>
            <a:r>
              <a:rPr lang="en-GB" dirty="0"/>
              <a:t>o</a:t>
            </a:r>
            <a:r>
              <a:rPr lang="en-GB" dirty="0" smtClean="0"/>
              <a:t>perator (horizontal) parallelism</a:t>
            </a:r>
          </a:p>
          <a:p>
            <a:pPr lvl="1"/>
            <a:r>
              <a:rPr lang="en-GB" dirty="0" smtClean="0"/>
              <a:t>Operators decomposed into independent </a:t>
            </a:r>
            <a:r>
              <a:rPr lang="en-GB" i="1" dirty="0" smtClean="0"/>
              <a:t>operator instances</a:t>
            </a:r>
            <a:r>
              <a:rPr lang="en-GB" dirty="0" smtClean="0"/>
              <a:t>, which perform </a:t>
            </a:r>
            <a:r>
              <a:rPr lang="en-GB" dirty="0"/>
              <a:t>the same operation on different subsets of </a:t>
            </a:r>
            <a:r>
              <a:rPr lang="en-GB" dirty="0" smtClean="0"/>
              <a:t>data</a:t>
            </a:r>
            <a:endParaRPr lang="en-GB" dirty="0"/>
          </a:p>
          <a:p>
            <a:pPr marL="0" indent="0">
              <a:buNone/>
            </a:pPr>
            <a:r>
              <a:rPr lang="en-GB" dirty="0" smtClean="0"/>
              <a:t>Inter-operator (vertical) parallelism</a:t>
            </a:r>
          </a:p>
          <a:p>
            <a:pPr lvl="1"/>
            <a:r>
              <a:rPr lang="en-GB" dirty="0" smtClean="0"/>
              <a:t>Operations are overlapped</a:t>
            </a:r>
          </a:p>
          <a:p>
            <a:pPr lvl="1"/>
            <a:r>
              <a:rPr lang="en-GB" dirty="0"/>
              <a:t>Pipeline data from one stage to the </a:t>
            </a:r>
            <a:r>
              <a:rPr lang="en-GB" dirty="0" smtClean="0"/>
              <a:t>next without materialisation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Definitions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2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Parallelism</a:t>
            </a:r>
          </a:p>
          <a:p>
            <a:pPr lvl="1"/>
            <a:r>
              <a:rPr lang="en-GB" dirty="0" smtClean="0"/>
              <a:t>An arrangement or state that permits several operations or tasks to be performed simultaneously rather than consecutively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Parallel Databases</a:t>
            </a:r>
          </a:p>
          <a:p>
            <a:pPr lvl="1"/>
            <a:r>
              <a:rPr lang="en-GB" dirty="0" smtClean="0"/>
              <a:t>have the ability to split</a:t>
            </a:r>
          </a:p>
          <a:p>
            <a:pPr lvl="2"/>
            <a:r>
              <a:rPr lang="en-GB" dirty="0" smtClean="0"/>
              <a:t>processing of data</a:t>
            </a:r>
          </a:p>
          <a:p>
            <a:pPr lvl="2"/>
            <a:r>
              <a:rPr lang="en-GB" dirty="0" smtClean="0"/>
              <a:t>access to data</a:t>
            </a:r>
          </a:p>
          <a:p>
            <a:pPr lvl="1"/>
            <a:r>
              <a:rPr lang="en-GB" dirty="0" smtClean="0"/>
              <a:t>across multiple processors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Intra-Operator Parallelism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20</a:t>
            </a:fld>
            <a:endParaRPr lang="en-GB"/>
          </a:p>
        </p:txBody>
      </p:sp>
      <p:sp>
        <p:nvSpPr>
          <p:cNvPr id="4" name="Rectangle 3"/>
          <p:cNvSpPr/>
          <p:nvPr/>
        </p:nvSpPr>
        <p:spPr bwMode="auto">
          <a:xfrm>
            <a:off x="3695700" y="1828800"/>
            <a:ext cx="1752600" cy="6096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SQL Query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990600" y="3429000"/>
            <a:ext cx="1333500" cy="6096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Subset</a:t>
            </a:r>
            <a:b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</a:b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Queries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2971800" y="3429000"/>
            <a:ext cx="1333500" cy="6096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Subset</a:t>
            </a:r>
            <a:b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</a:b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Queries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4876800" y="3429000"/>
            <a:ext cx="1333500" cy="6096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Subset</a:t>
            </a:r>
            <a:b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</a:b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Queries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6858000" y="3429000"/>
            <a:ext cx="1333500" cy="6096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Subset</a:t>
            </a:r>
            <a:b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</a:b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Queries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990600" y="5562600"/>
            <a:ext cx="1333500" cy="6096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Processor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2971800" y="5562600"/>
            <a:ext cx="1333500" cy="6096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Processor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4876800" y="5562600"/>
            <a:ext cx="1333500" cy="6096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Processor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6858000" y="5562600"/>
            <a:ext cx="1333500" cy="6096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Processor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cxnSp>
        <p:nvCxnSpPr>
          <p:cNvPr id="14" name="Straight Arrow Connector 13"/>
          <p:cNvCxnSpPr>
            <a:stCxn id="4" idx="2"/>
            <a:endCxn id="5" idx="0"/>
          </p:cNvCxnSpPr>
          <p:nvPr/>
        </p:nvCxnSpPr>
        <p:spPr bwMode="auto">
          <a:xfrm rot="5400000">
            <a:off x="2619375" y="1476375"/>
            <a:ext cx="990600" cy="291465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stCxn id="4" idx="2"/>
            <a:endCxn id="6" idx="0"/>
          </p:cNvCxnSpPr>
          <p:nvPr/>
        </p:nvCxnSpPr>
        <p:spPr bwMode="auto">
          <a:xfrm rot="5400000">
            <a:off x="3609975" y="2466975"/>
            <a:ext cx="990600" cy="93345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stCxn id="4" idx="2"/>
            <a:endCxn id="7" idx="0"/>
          </p:cNvCxnSpPr>
          <p:nvPr/>
        </p:nvCxnSpPr>
        <p:spPr bwMode="auto">
          <a:xfrm rot="16200000" flipH="1">
            <a:off x="4562475" y="2447925"/>
            <a:ext cx="990600" cy="97155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" name="Straight Arrow Connector 19"/>
          <p:cNvCxnSpPr>
            <a:stCxn id="4" idx="2"/>
            <a:endCxn id="8" idx="0"/>
          </p:cNvCxnSpPr>
          <p:nvPr/>
        </p:nvCxnSpPr>
        <p:spPr bwMode="auto">
          <a:xfrm rot="16200000" flipH="1">
            <a:off x="5553075" y="1457325"/>
            <a:ext cx="990600" cy="295275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2" name="Down Arrow 21"/>
          <p:cNvSpPr/>
          <p:nvPr/>
        </p:nvSpPr>
        <p:spPr bwMode="auto">
          <a:xfrm>
            <a:off x="1371600" y="4495800"/>
            <a:ext cx="609600" cy="457200"/>
          </a:xfrm>
          <a:prstGeom prst="down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3" name="Down Arrow 22"/>
          <p:cNvSpPr/>
          <p:nvPr/>
        </p:nvSpPr>
        <p:spPr bwMode="auto">
          <a:xfrm>
            <a:off x="3352800" y="4495800"/>
            <a:ext cx="609600" cy="457200"/>
          </a:xfrm>
          <a:prstGeom prst="down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4" name="Down Arrow 23"/>
          <p:cNvSpPr/>
          <p:nvPr/>
        </p:nvSpPr>
        <p:spPr bwMode="auto">
          <a:xfrm>
            <a:off x="5257800" y="4495800"/>
            <a:ext cx="609600" cy="457200"/>
          </a:xfrm>
          <a:prstGeom prst="down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5" name="Down Arrow 24"/>
          <p:cNvSpPr/>
          <p:nvPr/>
        </p:nvSpPr>
        <p:spPr bwMode="auto">
          <a:xfrm>
            <a:off x="7239000" y="4495800"/>
            <a:ext cx="609600" cy="457200"/>
          </a:xfrm>
          <a:prstGeom prst="down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Intra-Operator Parallelism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21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Example query:</a:t>
            </a:r>
          </a:p>
          <a:p>
            <a:pPr lvl="1"/>
            <a:r>
              <a:rPr lang="en-GB" dirty="0" smtClean="0"/>
              <a:t>SELECT c1,c2 FROM t1 WHERE c1&gt;5.5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Assumptions:</a:t>
            </a:r>
          </a:p>
          <a:p>
            <a:pPr lvl="1"/>
            <a:r>
              <a:rPr lang="en-GB" dirty="0" smtClean="0"/>
              <a:t>100,000 rows </a:t>
            </a:r>
          </a:p>
          <a:p>
            <a:pPr lvl="1"/>
            <a:r>
              <a:rPr lang="en-GB" dirty="0" smtClean="0"/>
              <a:t>Predicates eliminate 90% of the rows</a:t>
            </a:r>
            <a:endParaRPr lang="en-GB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I/O Shipping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22</a:t>
            </a:fld>
            <a:endParaRPr lang="en-GB"/>
          </a:p>
        </p:txBody>
      </p:sp>
      <p:sp>
        <p:nvSpPr>
          <p:cNvPr id="4" name="Rectangle 3"/>
          <p:cNvSpPr/>
          <p:nvPr/>
        </p:nvSpPr>
        <p:spPr bwMode="auto">
          <a:xfrm>
            <a:off x="3695700" y="1905000"/>
            <a:ext cx="1752600" cy="6096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Coordinator</a:t>
            </a:r>
            <a:b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</a:b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and</a:t>
            </a:r>
            <a:r>
              <a:rPr kumimoji="0" lang="en-GB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 Worker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990600" y="3276600"/>
            <a:ext cx="7239000" cy="6096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Network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990600" y="4648200"/>
            <a:ext cx="1333500" cy="6096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Worker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2971800" y="4648200"/>
            <a:ext cx="1333500" cy="6096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Worker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4876800" y="4648200"/>
            <a:ext cx="1333500" cy="6096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Worker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6858000" y="4648200"/>
            <a:ext cx="1333500" cy="6096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Worker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22" name="Up Arrow 21"/>
          <p:cNvSpPr/>
          <p:nvPr/>
        </p:nvSpPr>
        <p:spPr bwMode="auto">
          <a:xfrm>
            <a:off x="1371600" y="4038600"/>
            <a:ext cx="609600" cy="457200"/>
          </a:xfrm>
          <a:prstGeom prst="up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3" name="Up Arrow 22"/>
          <p:cNvSpPr/>
          <p:nvPr/>
        </p:nvSpPr>
        <p:spPr bwMode="auto">
          <a:xfrm>
            <a:off x="3352800" y="4038600"/>
            <a:ext cx="609600" cy="457200"/>
          </a:xfrm>
          <a:prstGeom prst="up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4" name="Up Arrow 23"/>
          <p:cNvSpPr/>
          <p:nvPr/>
        </p:nvSpPr>
        <p:spPr bwMode="auto">
          <a:xfrm>
            <a:off x="5257800" y="4038600"/>
            <a:ext cx="609600" cy="457200"/>
          </a:xfrm>
          <a:prstGeom prst="up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5" name="Up Arrow 24"/>
          <p:cNvSpPr/>
          <p:nvPr/>
        </p:nvSpPr>
        <p:spPr bwMode="auto">
          <a:xfrm>
            <a:off x="7239000" y="4038600"/>
            <a:ext cx="609600" cy="457200"/>
          </a:xfrm>
          <a:prstGeom prst="up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6" name="Can 25"/>
          <p:cNvSpPr/>
          <p:nvPr/>
        </p:nvSpPr>
        <p:spPr bwMode="auto">
          <a:xfrm>
            <a:off x="4876800" y="5867400"/>
            <a:ext cx="1371600" cy="533400"/>
          </a:xfrm>
          <a:prstGeom prst="can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7" name="Can 26"/>
          <p:cNvSpPr/>
          <p:nvPr/>
        </p:nvSpPr>
        <p:spPr bwMode="auto">
          <a:xfrm>
            <a:off x="6858000" y="5867400"/>
            <a:ext cx="1371600" cy="533400"/>
          </a:xfrm>
          <a:prstGeom prst="can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8" name="Can 27"/>
          <p:cNvSpPr/>
          <p:nvPr/>
        </p:nvSpPr>
        <p:spPr bwMode="auto">
          <a:xfrm>
            <a:off x="990600" y="5867400"/>
            <a:ext cx="1371600" cy="533400"/>
          </a:xfrm>
          <a:prstGeom prst="can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9" name="Can 28"/>
          <p:cNvSpPr/>
          <p:nvPr/>
        </p:nvSpPr>
        <p:spPr bwMode="auto">
          <a:xfrm>
            <a:off x="2971800" y="5867400"/>
            <a:ext cx="1371600" cy="533400"/>
          </a:xfrm>
          <a:prstGeom prst="can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32" name="Up Arrow 31"/>
          <p:cNvSpPr/>
          <p:nvPr/>
        </p:nvSpPr>
        <p:spPr bwMode="auto">
          <a:xfrm>
            <a:off x="4267200" y="2667000"/>
            <a:ext cx="609600" cy="457200"/>
          </a:xfrm>
          <a:prstGeom prst="up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33" name="Up Arrow 32"/>
          <p:cNvSpPr/>
          <p:nvPr/>
        </p:nvSpPr>
        <p:spPr bwMode="auto">
          <a:xfrm rot="5400000">
            <a:off x="5638800" y="1981200"/>
            <a:ext cx="609600" cy="457200"/>
          </a:xfrm>
          <a:prstGeom prst="up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990600" y="5257800"/>
            <a:ext cx="1333500" cy="609600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25,000 rows</a:t>
            </a:r>
          </a:p>
        </p:txBody>
      </p:sp>
      <p:sp>
        <p:nvSpPr>
          <p:cNvPr id="35" name="Rectangle 34"/>
          <p:cNvSpPr/>
          <p:nvPr/>
        </p:nvSpPr>
        <p:spPr bwMode="auto">
          <a:xfrm>
            <a:off x="2971800" y="5257800"/>
            <a:ext cx="1333500" cy="609600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25,000 rows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4876800" y="5257800"/>
            <a:ext cx="1333500" cy="609600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25,000 rows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6858000" y="5257800"/>
            <a:ext cx="1333500" cy="609600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25,000 rows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38" name="Rectangle 37"/>
          <p:cNvSpPr/>
          <p:nvPr/>
        </p:nvSpPr>
        <p:spPr bwMode="auto">
          <a:xfrm>
            <a:off x="6172200" y="1905000"/>
            <a:ext cx="1333500" cy="609600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10,000</a:t>
            </a:r>
            <a:r>
              <a:rPr kumimoji="0" lang="en-GB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 (c1,c2)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Function Shipping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23</a:t>
            </a:fld>
            <a:endParaRPr lang="en-GB"/>
          </a:p>
        </p:txBody>
      </p:sp>
      <p:sp>
        <p:nvSpPr>
          <p:cNvPr id="4" name="Rectangle 3"/>
          <p:cNvSpPr/>
          <p:nvPr/>
        </p:nvSpPr>
        <p:spPr bwMode="auto">
          <a:xfrm>
            <a:off x="3695700" y="1905000"/>
            <a:ext cx="1752600" cy="6096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Coordinator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990600" y="3276600"/>
            <a:ext cx="7239000" cy="6096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Network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990600" y="4648200"/>
            <a:ext cx="1333500" cy="6096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Worker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2971800" y="4648200"/>
            <a:ext cx="1333500" cy="6096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Worker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4876800" y="4648200"/>
            <a:ext cx="1333500" cy="6096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Worker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6858000" y="4648200"/>
            <a:ext cx="1333500" cy="6096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Worker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0" name="Up Arrow 9"/>
          <p:cNvSpPr/>
          <p:nvPr/>
        </p:nvSpPr>
        <p:spPr bwMode="auto">
          <a:xfrm>
            <a:off x="1371600" y="4038600"/>
            <a:ext cx="609600" cy="457200"/>
          </a:xfrm>
          <a:prstGeom prst="up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1" name="Up Arrow 10"/>
          <p:cNvSpPr/>
          <p:nvPr/>
        </p:nvSpPr>
        <p:spPr bwMode="auto">
          <a:xfrm>
            <a:off x="3352800" y="4038600"/>
            <a:ext cx="609600" cy="457200"/>
          </a:xfrm>
          <a:prstGeom prst="up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2" name="Up Arrow 11"/>
          <p:cNvSpPr/>
          <p:nvPr/>
        </p:nvSpPr>
        <p:spPr bwMode="auto">
          <a:xfrm>
            <a:off x="5257800" y="4038600"/>
            <a:ext cx="609600" cy="457200"/>
          </a:xfrm>
          <a:prstGeom prst="up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3" name="Up Arrow 12"/>
          <p:cNvSpPr/>
          <p:nvPr/>
        </p:nvSpPr>
        <p:spPr bwMode="auto">
          <a:xfrm>
            <a:off x="7239000" y="4038600"/>
            <a:ext cx="609600" cy="457200"/>
          </a:xfrm>
          <a:prstGeom prst="up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4" name="Can 13"/>
          <p:cNvSpPr/>
          <p:nvPr/>
        </p:nvSpPr>
        <p:spPr bwMode="auto">
          <a:xfrm>
            <a:off x="4876800" y="5867400"/>
            <a:ext cx="1371600" cy="533400"/>
          </a:xfrm>
          <a:prstGeom prst="can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" name="Can 14"/>
          <p:cNvSpPr/>
          <p:nvPr/>
        </p:nvSpPr>
        <p:spPr bwMode="auto">
          <a:xfrm>
            <a:off x="6858000" y="5867400"/>
            <a:ext cx="1371600" cy="533400"/>
          </a:xfrm>
          <a:prstGeom prst="can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Can 15"/>
          <p:cNvSpPr/>
          <p:nvPr/>
        </p:nvSpPr>
        <p:spPr bwMode="auto">
          <a:xfrm>
            <a:off x="990600" y="5867400"/>
            <a:ext cx="1371600" cy="533400"/>
          </a:xfrm>
          <a:prstGeom prst="can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7" name="Can 16"/>
          <p:cNvSpPr/>
          <p:nvPr/>
        </p:nvSpPr>
        <p:spPr bwMode="auto">
          <a:xfrm>
            <a:off x="2971800" y="5867400"/>
            <a:ext cx="1371600" cy="533400"/>
          </a:xfrm>
          <a:prstGeom prst="can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8" name="Up Arrow 17"/>
          <p:cNvSpPr/>
          <p:nvPr/>
        </p:nvSpPr>
        <p:spPr bwMode="auto">
          <a:xfrm>
            <a:off x="4267200" y="2667000"/>
            <a:ext cx="609600" cy="457200"/>
          </a:xfrm>
          <a:prstGeom prst="up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9" name="Up Arrow 18"/>
          <p:cNvSpPr/>
          <p:nvPr/>
        </p:nvSpPr>
        <p:spPr bwMode="auto">
          <a:xfrm rot="5400000">
            <a:off x="5638800" y="1981200"/>
            <a:ext cx="609600" cy="457200"/>
          </a:xfrm>
          <a:prstGeom prst="up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990600" y="5257800"/>
            <a:ext cx="1333500" cy="609600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2,500 rows</a:t>
            </a:r>
          </a:p>
        </p:txBody>
      </p:sp>
      <p:sp>
        <p:nvSpPr>
          <p:cNvPr id="21" name="Rectangle 20"/>
          <p:cNvSpPr/>
          <p:nvPr/>
        </p:nvSpPr>
        <p:spPr bwMode="auto">
          <a:xfrm>
            <a:off x="2971800" y="5257800"/>
            <a:ext cx="1333500" cy="609600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2,500 rows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4876800" y="5257800"/>
            <a:ext cx="1333500" cy="609600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2,500 rows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6858000" y="5257800"/>
            <a:ext cx="1333500" cy="609600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2,500 rows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6172200" y="1905000"/>
            <a:ext cx="1333500" cy="609600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10,000</a:t>
            </a:r>
            <a:r>
              <a:rPr kumimoji="0" lang="en-GB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 (c1,c2)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Function Shipping Benefits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24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Database operations are performed where the data are, as far as possible</a:t>
            </a:r>
          </a:p>
          <a:p>
            <a:r>
              <a:rPr lang="en-GB" smtClean="0"/>
              <a:t>Network traffic in minimised</a:t>
            </a:r>
          </a:p>
          <a:p>
            <a:r>
              <a:rPr lang="en-GB" smtClean="0"/>
              <a:t>For basic database operators, code developed for serial implementations can be reused</a:t>
            </a:r>
          </a:p>
          <a:p>
            <a:r>
              <a:rPr lang="en-GB" smtClean="0"/>
              <a:t>In practice, mixture of Function Shipping and I/O Shipping has to be employed</a:t>
            </a:r>
            <a:endParaRPr lang="en-GB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Inter-Operator Parallelism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25</a:t>
            </a:fld>
            <a:endParaRPr lang="en-GB"/>
          </a:p>
        </p:txBody>
      </p:sp>
      <p:cxnSp>
        <p:nvCxnSpPr>
          <p:cNvPr id="5" name="Straight Connector 4"/>
          <p:cNvCxnSpPr/>
          <p:nvPr/>
        </p:nvCxnSpPr>
        <p:spPr bwMode="auto">
          <a:xfrm rot="5400000">
            <a:off x="-1676797" y="4038997"/>
            <a:ext cx="4420394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Straight Arrow Connector 6"/>
          <p:cNvCxnSpPr/>
          <p:nvPr/>
        </p:nvCxnSpPr>
        <p:spPr bwMode="auto">
          <a:xfrm>
            <a:off x="534194" y="6248400"/>
            <a:ext cx="8152606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" name="TextBox 7"/>
          <p:cNvSpPr txBox="1"/>
          <p:nvPr/>
        </p:nvSpPr>
        <p:spPr>
          <a:xfrm>
            <a:off x="7885830" y="6243935"/>
            <a:ext cx="8009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latin typeface="Georgia"/>
                <a:cs typeface="Georgia"/>
              </a:rPr>
              <a:t>time</a:t>
            </a:r>
            <a:endParaRPr lang="en-GB" dirty="0">
              <a:latin typeface="Georgia"/>
              <a:cs typeface="Georgia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762000" y="2133600"/>
            <a:ext cx="1676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Scan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2590800" y="2133600"/>
            <a:ext cx="1676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Join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4419600" y="2133600"/>
            <a:ext cx="1676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Sort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762000" y="3886200"/>
            <a:ext cx="1676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Scan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1676400" y="4191000"/>
            <a:ext cx="1676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Join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2590800" y="4495800"/>
            <a:ext cx="1676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Sort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Resulting Parallelism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26</a:t>
            </a:fld>
            <a:endParaRPr lang="en-GB"/>
          </a:p>
        </p:txBody>
      </p:sp>
      <p:cxnSp>
        <p:nvCxnSpPr>
          <p:cNvPr id="5" name="Straight Connector 4"/>
          <p:cNvCxnSpPr/>
          <p:nvPr/>
        </p:nvCxnSpPr>
        <p:spPr bwMode="auto">
          <a:xfrm rot="5400000">
            <a:off x="-1676797" y="4038997"/>
            <a:ext cx="4420394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Straight Arrow Connector 6"/>
          <p:cNvCxnSpPr/>
          <p:nvPr/>
        </p:nvCxnSpPr>
        <p:spPr bwMode="auto">
          <a:xfrm>
            <a:off x="534194" y="6248400"/>
            <a:ext cx="8152606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" name="TextBox 7"/>
          <p:cNvSpPr txBox="1"/>
          <p:nvPr/>
        </p:nvSpPr>
        <p:spPr>
          <a:xfrm>
            <a:off x="7885830" y="6243935"/>
            <a:ext cx="8009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latin typeface="Georgia"/>
                <a:cs typeface="Georgia"/>
              </a:rPr>
              <a:t>time</a:t>
            </a:r>
            <a:endParaRPr lang="en-GB" dirty="0">
              <a:latin typeface="Georgia"/>
              <a:cs typeface="Georgia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762000" y="2133600"/>
            <a:ext cx="1676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Scan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2590800" y="2133600"/>
            <a:ext cx="1676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Join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4419600" y="2133600"/>
            <a:ext cx="1676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Sort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762000" y="2743200"/>
            <a:ext cx="1676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Scan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1676400" y="3048000"/>
            <a:ext cx="1676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Join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2590800" y="3352800"/>
            <a:ext cx="1676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Sort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762000" y="3886200"/>
            <a:ext cx="9906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Scan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762000" y="4191000"/>
            <a:ext cx="9906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Scan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1295400" y="4495800"/>
            <a:ext cx="9906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Join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1295400" y="4800600"/>
            <a:ext cx="9906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Join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1828800" y="5105400"/>
            <a:ext cx="9906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Sort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1828800" y="5410200"/>
            <a:ext cx="9906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Sort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Basic Operators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27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The DBMS has a set of basic operations which it can perform</a:t>
            </a:r>
          </a:p>
          <a:p>
            <a:r>
              <a:rPr lang="en-GB" smtClean="0"/>
              <a:t>The result of each operation is another table</a:t>
            </a:r>
          </a:p>
          <a:p>
            <a:pPr lvl="1"/>
            <a:r>
              <a:rPr lang="en-GB" smtClean="0"/>
              <a:t>Scan a table </a:t>
            </a:r>
            <a:r>
              <a:rPr lang="en-US" smtClean="0"/>
              <a:t>–</a:t>
            </a:r>
            <a:r>
              <a:rPr lang="en-GB" smtClean="0"/>
              <a:t> sequentially or selectively via an index </a:t>
            </a:r>
            <a:r>
              <a:rPr lang="en-US" smtClean="0"/>
              <a:t>–</a:t>
            </a:r>
            <a:r>
              <a:rPr lang="en-GB" smtClean="0"/>
              <a:t> to produce another smaller table</a:t>
            </a:r>
          </a:p>
          <a:p>
            <a:pPr lvl="1"/>
            <a:r>
              <a:rPr lang="en-GB" smtClean="0"/>
              <a:t>Join two tables together</a:t>
            </a:r>
          </a:p>
          <a:p>
            <a:pPr lvl="1"/>
            <a:r>
              <a:rPr lang="en-GB" smtClean="0"/>
              <a:t>Sort a table</a:t>
            </a:r>
          </a:p>
          <a:p>
            <a:pPr lvl="1"/>
            <a:r>
              <a:rPr lang="en-GB" smtClean="0"/>
              <a:t>Perform aggregation functions (sum, average, count)</a:t>
            </a:r>
          </a:p>
          <a:p>
            <a:r>
              <a:rPr lang="en-GB" smtClean="0"/>
              <a:t>These are combined to execute a query</a:t>
            </a:r>
            <a:endParaRPr lang="en-GB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The Volcano Architecture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28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The Volcano Query Processing System was devised by Goetze Graefe (Oregon)</a:t>
            </a:r>
          </a:p>
          <a:p>
            <a:r>
              <a:rPr lang="en-GB" smtClean="0"/>
              <a:t>Introduced the Exchange operator</a:t>
            </a:r>
          </a:p>
          <a:p>
            <a:pPr lvl="1"/>
            <a:r>
              <a:rPr lang="en-GB" smtClean="0"/>
              <a:t>Inserted between the steps of a query to:</a:t>
            </a:r>
          </a:p>
          <a:p>
            <a:pPr lvl="2"/>
            <a:r>
              <a:rPr lang="en-GB" smtClean="0"/>
              <a:t>Pipeline results</a:t>
            </a:r>
          </a:p>
          <a:p>
            <a:pPr lvl="2"/>
            <a:r>
              <a:rPr lang="en-GB" smtClean="0"/>
              <a:t>Direct streams of data to the next step(s), redistributing as necessary</a:t>
            </a:r>
          </a:p>
          <a:p>
            <a:r>
              <a:rPr lang="en-GB" smtClean="0"/>
              <a:t>Provides mechanism to support both vertical and horizontal parallelism</a:t>
            </a:r>
          </a:p>
          <a:p>
            <a:r>
              <a:rPr lang="en-GB" smtClean="0"/>
              <a:t>Informix ‘Dynamic Scalable Architecture’ based on Volcano</a:t>
            </a:r>
            <a:endParaRPr lang="en-GB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Exchange Operators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29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Example query:</a:t>
            </a:r>
          </a:p>
          <a:p>
            <a:pPr lvl="1"/>
            <a:r>
              <a:rPr lang="en-GB" dirty="0" smtClean="0"/>
              <a:t>SELECT county, SUM(</a:t>
            </a:r>
            <a:r>
              <a:rPr lang="en-GB" dirty="0" err="1" smtClean="0"/>
              <a:t>order_item</a:t>
            </a:r>
            <a:r>
              <a:rPr lang="en-GB" dirty="0" smtClean="0"/>
              <a:t>)</a:t>
            </a:r>
            <a:br>
              <a:rPr lang="en-GB" dirty="0" smtClean="0"/>
            </a:br>
            <a:r>
              <a:rPr lang="en-GB" dirty="0" smtClean="0"/>
              <a:t>FROM customer, order</a:t>
            </a:r>
            <a:br>
              <a:rPr lang="en-GB" dirty="0" smtClean="0"/>
            </a:br>
            <a:r>
              <a:rPr lang="en-GB" dirty="0" smtClean="0"/>
              <a:t>WHERE </a:t>
            </a:r>
            <a:r>
              <a:rPr lang="en-GB" dirty="0" err="1" smtClean="0"/>
              <a:t>order.customer_id</a:t>
            </a:r>
            <a:r>
              <a:rPr lang="en-GB" dirty="0" smtClean="0"/>
              <a:t>=</a:t>
            </a:r>
            <a:r>
              <a:rPr lang="en-GB" dirty="0" err="1" smtClean="0"/>
              <a:t>customer_id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GROUP BY county</a:t>
            </a:r>
            <a:br>
              <a:rPr lang="en-GB" dirty="0" smtClean="0"/>
            </a:br>
            <a:r>
              <a:rPr lang="en-GB" dirty="0" smtClean="0"/>
              <a:t>ORDER BY SUM(</a:t>
            </a:r>
            <a:r>
              <a:rPr lang="en-GB" dirty="0" err="1" smtClean="0"/>
              <a:t>order_item</a:t>
            </a:r>
            <a:r>
              <a:rPr lang="en-GB" dirty="0" smtClean="0"/>
              <a:t>)</a:t>
            </a:r>
            <a:endParaRPr lang="en-GB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Why Parallel Databases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3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Hardware trends</a:t>
            </a:r>
          </a:p>
          <a:p>
            <a:r>
              <a:rPr lang="en-GB" smtClean="0"/>
              <a:t>Reduced elapsed time for queries</a:t>
            </a:r>
          </a:p>
          <a:p>
            <a:r>
              <a:rPr lang="en-GB" smtClean="0"/>
              <a:t>Increased transaction throughput</a:t>
            </a:r>
          </a:p>
          <a:p>
            <a:r>
              <a:rPr lang="en-GB" smtClean="0"/>
              <a:t>Increased scalability</a:t>
            </a:r>
          </a:p>
          <a:p>
            <a:r>
              <a:rPr lang="en-GB" smtClean="0"/>
              <a:t>Better price/performance</a:t>
            </a:r>
          </a:p>
          <a:p>
            <a:r>
              <a:rPr lang="en-GB" smtClean="0"/>
              <a:t>Improved application availability</a:t>
            </a:r>
          </a:p>
          <a:p>
            <a:r>
              <a:rPr lang="en-GB" smtClean="0"/>
              <a:t>Access to more data</a:t>
            </a:r>
          </a:p>
          <a:p>
            <a:r>
              <a:rPr lang="en-GB" smtClean="0"/>
              <a:t>In short, for better performance</a:t>
            </a:r>
            <a:endParaRPr lang="en-GB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Exchange Operators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30</a:t>
            </a:fld>
            <a:endParaRPr lang="en-GB"/>
          </a:p>
        </p:txBody>
      </p:sp>
      <p:sp>
        <p:nvSpPr>
          <p:cNvPr id="4" name="Can 3"/>
          <p:cNvSpPr/>
          <p:nvPr/>
        </p:nvSpPr>
        <p:spPr bwMode="auto">
          <a:xfrm>
            <a:off x="2743200" y="5638800"/>
            <a:ext cx="1066800" cy="838200"/>
          </a:xfrm>
          <a:prstGeom prst="can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3886200" y="1676400"/>
            <a:ext cx="1371600" cy="762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SORT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6" name="Oval 5"/>
          <p:cNvSpPr/>
          <p:nvPr/>
        </p:nvSpPr>
        <p:spPr bwMode="auto">
          <a:xfrm>
            <a:off x="3886200" y="2667000"/>
            <a:ext cx="1371600" cy="762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GROUP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7" name="Oval 6"/>
          <p:cNvSpPr/>
          <p:nvPr/>
        </p:nvSpPr>
        <p:spPr bwMode="auto">
          <a:xfrm>
            <a:off x="3886200" y="3657600"/>
            <a:ext cx="1371600" cy="762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HASH</a:t>
            </a:r>
            <a:b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</a:b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JOIN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2743200" y="4495800"/>
            <a:ext cx="1066800" cy="762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SCAN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5334000" y="4495800"/>
            <a:ext cx="1066800" cy="762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SCAN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0" name="Can 9"/>
          <p:cNvSpPr/>
          <p:nvPr/>
        </p:nvSpPr>
        <p:spPr bwMode="auto">
          <a:xfrm>
            <a:off x="5334000" y="5638800"/>
            <a:ext cx="1066800" cy="838200"/>
          </a:xfrm>
          <a:prstGeom prst="can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cxnSp>
        <p:nvCxnSpPr>
          <p:cNvPr id="12" name="Straight Connector 11"/>
          <p:cNvCxnSpPr>
            <a:stCxn id="4" idx="1"/>
            <a:endCxn id="8" idx="4"/>
          </p:cNvCxnSpPr>
          <p:nvPr/>
        </p:nvCxnSpPr>
        <p:spPr bwMode="auto">
          <a:xfrm rot="5400000" flipH="1" flipV="1">
            <a:off x="3086100" y="5448300"/>
            <a:ext cx="3810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>
            <a:stCxn id="10" idx="1"/>
            <a:endCxn id="9" idx="4"/>
          </p:cNvCxnSpPr>
          <p:nvPr/>
        </p:nvCxnSpPr>
        <p:spPr bwMode="auto">
          <a:xfrm rot="5400000" flipH="1" flipV="1">
            <a:off x="5676900" y="5448300"/>
            <a:ext cx="3810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>
            <a:stCxn id="8" idx="7"/>
            <a:endCxn id="7" idx="3"/>
          </p:cNvCxnSpPr>
          <p:nvPr/>
        </p:nvCxnSpPr>
        <p:spPr bwMode="auto">
          <a:xfrm rot="5400000" flipH="1" flipV="1">
            <a:off x="3720726" y="4241053"/>
            <a:ext cx="299384" cy="43329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Straight Connector 17"/>
          <p:cNvCxnSpPr>
            <a:stCxn id="9" idx="1"/>
            <a:endCxn id="7" idx="5"/>
          </p:cNvCxnSpPr>
          <p:nvPr/>
        </p:nvCxnSpPr>
        <p:spPr bwMode="auto">
          <a:xfrm rot="16200000" flipV="1">
            <a:off x="5123890" y="4241052"/>
            <a:ext cx="299384" cy="43329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Connector 19"/>
          <p:cNvCxnSpPr>
            <a:stCxn id="7" idx="0"/>
            <a:endCxn id="6" idx="4"/>
          </p:cNvCxnSpPr>
          <p:nvPr/>
        </p:nvCxnSpPr>
        <p:spPr bwMode="auto">
          <a:xfrm rot="5400000" flipH="1" flipV="1">
            <a:off x="4457700" y="3543300"/>
            <a:ext cx="2286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Straight Connector 21"/>
          <p:cNvCxnSpPr>
            <a:stCxn id="6" idx="0"/>
            <a:endCxn id="5" idx="4"/>
          </p:cNvCxnSpPr>
          <p:nvPr/>
        </p:nvCxnSpPr>
        <p:spPr bwMode="auto">
          <a:xfrm rot="5400000" flipH="1" flipV="1">
            <a:off x="4457700" y="2552700"/>
            <a:ext cx="2286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3" name="TextBox 22"/>
          <p:cNvSpPr txBox="1"/>
          <p:nvPr/>
        </p:nvSpPr>
        <p:spPr>
          <a:xfrm>
            <a:off x="1600200" y="5867400"/>
            <a:ext cx="10685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600" dirty="0" smtClean="0">
                <a:latin typeface="Georgia"/>
                <a:cs typeface="Georgia"/>
              </a:rPr>
              <a:t>Customer</a:t>
            </a:r>
            <a:endParaRPr lang="en-GB" sz="1600" dirty="0">
              <a:latin typeface="Georgia"/>
              <a:cs typeface="Georgia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553200" y="5867400"/>
            <a:ext cx="72247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600" dirty="0" smtClean="0">
                <a:latin typeface="Georgia"/>
                <a:cs typeface="Georgia"/>
              </a:rPr>
              <a:t>Order</a:t>
            </a:r>
            <a:endParaRPr lang="en-GB" sz="1600" dirty="0">
              <a:latin typeface="Georgia"/>
              <a:cs typeface="Georgia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Exchange Operators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31</a:t>
            </a:fld>
            <a:endParaRPr lang="en-GB"/>
          </a:p>
        </p:txBody>
      </p:sp>
      <p:sp>
        <p:nvSpPr>
          <p:cNvPr id="4" name="Can 3"/>
          <p:cNvSpPr/>
          <p:nvPr/>
        </p:nvSpPr>
        <p:spPr bwMode="auto">
          <a:xfrm>
            <a:off x="2743200" y="5638800"/>
            <a:ext cx="1066800" cy="838200"/>
          </a:xfrm>
          <a:prstGeom prst="can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6" name="Oval 5"/>
          <p:cNvSpPr/>
          <p:nvPr/>
        </p:nvSpPr>
        <p:spPr bwMode="auto">
          <a:xfrm>
            <a:off x="3581400" y="3657600"/>
            <a:ext cx="1981200" cy="762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EXCHANGE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2743200" y="4495800"/>
            <a:ext cx="1066800" cy="762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SCAN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5334000" y="4495800"/>
            <a:ext cx="1066800" cy="762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SCAN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0" name="Can 9"/>
          <p:cNvSpPr/>
          <p:nvPr/>
        </p:nvSpPr>
        <p:spPr bwMode="auto">
          <a:xfrm>
            <a:off x="5334000" y="5638800"/>
            <a:ext cx="1066800" cy="838200"/>
          </a:xfrm>
          <a:prstGeom prst="can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cxnSp>
        <p:nvCxnSpPr>
          <p:cNvPr id="11" name="Straight Connector 10"/>
          <p:cNvCxnSpPr>
            <a:stCxn id="4" idx="1"/>
            <a:endCxn id="8" idx="4"/>
          </p:cNvCxnSpPr>
          <p:nvPr/>
        </p:nvCxnSpPr>
        <p:spPr bwMode="auto">
          <a:xfrm rot="5400000" flipH="1" flipV="1">
            <a:off x="3086100" y="5448300"/>
            <a:ext cx="3810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>
            <a:stCxn id="10" idx="1"/>
            <a:endCxn id="9" idx="4"/>
          </p:cNvCxnSpPr>
          <p:nvPr/>
        </p:nvCxnSpPr>
        <p:spPr bwMode="auto">
          <a:xfrm rot="5400000" flipH="1" flipV="1">
            <a:off x="5676900" y="5448300"/>
            <a:ext cx="3810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>
            <a:stCxn id="8" idx="7"/>
            <a:endCxn id="6" idx="3"/>
          </p:cNvCxnSpPr>
          <p:nvPr/>
        </p:nvCxnSpPr>
        <p:spPr bwMode="auto">
          <a:xfrm rot="5400000" flipH="1" flipV="1">
            <a:off x="3612963" y="4348816"/>
            <a:ext cx="299384" cy="21776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>
            <a:stCxn id="9" idx="1"/>
            <a:endCxn id="6" idx="5"/>
          </p:cNvCxnSpPr>
          <p:nvPr/>
        </p:nvCxnSpPr>
        <p:spPr bwMode="auto">
          <a:xfrm rot="16200000" flipV="1">
            <a:off x="5231653" y="4348815"/>
            <a:ext cx="299384" cy="21776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7" name="TextBox 16"/>
          <p:cNvSpPr txBox="1"/>
          <p:nvPr/>
        </p:nvSpPr>
        <p:spPr>
          <a:xfrm>
            <a:off x="4037739" y="5943600"/>
            <a:ext cx="10685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600" dirty="0" smtClean="0">
                <a:latin typeface="Georgia"/>
                <a:cs typeface="Georgia"/>
              </a:rPr>
              <a:t>Customer</a:t>
            </a:r>
            <a:endParaRPr lang="en-GB" sz="1600" dirty="0">
              <a:latin typeface="Georgia"/>
              <a:cs typeface="Georgia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3886200" y="2438400"/>
            <a:ext cx="1371600" cy="762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HASH</a:t>
            </a:r>
            <a:b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</a:b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JOIN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2209800" y="2438400"/>
            <a:ext cx="1371600" cy="762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HASH</a:t>
            </a:r>
            <a:b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</a:b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JOIN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5562600" y="2438400"/>
            <a:ext cx="1371600" cy="762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HASH</a:t>
            </a:r>
            <a:b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</a:b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JOIN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cxnSp>
        <p:nvCxnSpPr>
          <p:cNvPr id="34" name="Straight Connector 33"/>
          <p:cNvCxnSpPr>
            <a:stCxn id="27" idx="4"/>
            <a:endCxn id="6" idx="0"/>
          </p:cNvCxnSpPr>
          <p:nvPr/>
        </p:nvCxnSpPr>
        <p:spPr bwMode="auto">
          <a:xfrm rot="5400000">
            <a:off x="4343400" y="3429000"/>
            <a:ext cx="4572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Straight Connector 35"/>
          <p:cNvCxnSpPr>
            <a:stCxn id="31" idx="5"/>
            <a:endCxn id="6" idx="1"/>
          </p:cNvCxnSpPr>
          <p:nvPr/>
        </p:nvCxnSpPr>
        <p:spPr bwMode="auto">
          <a:xfrm rot="16200000" flipH="1">
            <a:off x="3285845" y="3183497"/>
            <a:ext cx="680384" cy="49100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8" name="Straight Connector 37"/>
          <p:cNvCxnSpPr>
            <a:stCxn id="6" idx="7"/>
            <a:endCxn id="32" idx="3"/>
          </p:cNvCxnSpPr>
          <p:nvPr/>
        </p:nvCxnSpPr>
        <p:spPr bwMode="auto">
          <a:xfrm rot="5400000" flipH="1" flipV="1">
            <a:off x="5177771" y="3183497"/>
            <a:ext cx="680384" cy="49100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Exchange Operators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32</a:t>
            </a:fld>
            <a:endParaRPr lang="en-GB"/>
          </a:p>
        </p:txBody>
      </p:sp>
      <p:sp>
        <p:nvSpPr>
          <p:cNvPr id="4" name="Can 3"/>
          <p:cNvSpPr/>
          <p:nvPr/>
        </p:nvSpPr>
        <p:spPr bwMode="auto">
          <a:xfrm>
            <a:off x="990600" y="5410200"/>
            <a:ext cx="1066800" cy="838200"/>
          </a:xfrm>
          <a:prstGeom prst="can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1295400" y="3581400"/>
            <a:ext cx="1981200" cy="762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EXCHANGE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6" name="Oval 5"/>
          <p:cNvSpPr/>
          <p:nvPr/>
        </p:nvSpPr>
        <p:spPr bwMode="auto">
          <a:xfrm>
            <a:off x="990600" y="4495800"/>
            <a:ext cx="1066800" cy="762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SCAN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7" name="Oval 6"/>
          <p:cNvSpPr/>
          <p:nvPr/>
        </p:nvSpPr>
        <p:spPr bwMode="auto">
          <a:xfrm>
            <a:off x="2514600" y="4495800"/>
            <a:ext cx="1066800" cy="762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SCAN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8" name="Can 7"/>
          <p:cNvSpPr/>
          <p:nvPr/>
        </p:nvSpPr>
        <p:spPr bwMode="auto">
          <a:xfrm>
            <a:off x="2514600" y="5410200"/>
            <a:ext cx="1066800" cy="838200"/>
          </a:xfrm>
          <a:prstGeom prst="can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cxnSp>
        <p:nvCxnSpPr>
          <p:cNvPr id="9" name="Straight Connector 8"/>
          <p:cNvCxnSpPr>
            <a:stCxn id="4" idx="1"/>
            <a:endCxn id="6" idx="4"/>
          </p:cNvCxnSpPr>
          <p:nvPr/>
        </p:nvCxnSpPr>
        <p:spPr bwMode="auto">
          <a:xfrm rot="5400000" flipH="1" flipV="1">
            <a:off x="1447800" y="5334000"/>
            <a:ext cx="1524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>
            <a:stCxn id="8" idx="1"/>
            <a:endCxn id="7" idx="4"/>
          </p:cNvCxnSpPr>
          <p:nvPr/>
        </p:nvCxnSpPr>
        <p:spPr bwMode="auto">
          <a:xfrm rot="5400000" flipH="1" flipV="1">
            <a:off x="2971800" y="5334000"/>
            <a:ext cx="1524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/>
          <p:cNvCxnSpPr>
            <a:stCxn id="6" idx="0"/>
            <a:endCxn id="5" idx="3"/>
          </p:cNvCxnSpPr>
          <p:nvPr/>
        </p:nvCxnSpPr>
        <p:spPr bwMode="auto">
          <a:xfrm rot="5400000" flipH="1" flipV="1">
            <a:off x="1422774" y="4333034"/>
            <a:ext cx="263992" cy="6154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>
            <a:stCxn id="7" idx="0"/>
            <a:endCxn id="5" idx="5"/>
          </p:cNvCxnSpPr>
          <p:nvPr/>
        </p:nvCxnSpPr>
        <p:spPr bwMode="auto">
          <a:xfrm rot="16200000" flipV="1">
            <a:off x="2885234" y="4333034"/>
            <a:ext cx="263992" cy="6154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" name="TextBox 12"/>
          <p:cNvSpPr txBox="1"/>
          <p:nvPr/>
        </p:nvSpPr>
        <p:spPr>
          <a:xfrm>
            <a:off x="1606114" y="6324600"/>
            <a:ext cx="12894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2000" dirty="0" smtClean="0">
                <a:latin typeface="Georgia"/>
                <a:cs typeface="Georgia"/>
              </a:rPr>
              <a:t>Customer</a:t>
            </a:r>
            <a:endParaRPr lang="en-GB" sz="2000" dirty="0">
              <a:latin typeface="Georgia"/>
              <a:cs typeface="Georgia"/>
            </a:endParaRPr>
          </a:p>
        </p:txBody>
      </p:sp>
      <p:sp>
        <p:nvSpPr>
          <p:cNvPr id="14" name="Oval 13"/>
          <p:cNvSpPr/>
          <p:nvPr/>
        </p:nvSpPr>
        <p:spPr bwMode="auto">
          <a:xfrm>
            <a:off x="3886200" y="2133600"/>
            <a:ext cx="1371600" cy="762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HASH</a:t>
            </a:r>
            <a:b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</a:b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JOIN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5" name="Oval 14"/>
          <p:cNvSpPr/>
          <p:nvPr/>
        </p:nvSpPr>
        <p:spPr bwMode="auto">
          <a:xfrm>
            <a:off x="2209800" y="2133600"/>
            <a:ext cx="1371600" cy="762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HASH</a:t>
            </a:r>
            <a:b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</a:b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JOIN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6" name="Oval 15"/>
          <p:cNvSpPr/>
          <p:nvPr/>
        </p:nvSpPr>
        <p:spPr bwMode="auto">
          <a:xfrm>
            <a:off x="5562600" y="2133600"/>
            <a:ext cx="1371600" cy="762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HASH</a:t>
            </a:r>
            <a:b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</a:b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JOIN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cxnSp>
        <p:nvCxnSpPr>
          <p:cNvPr id="17" name="Straight Connector 16"/>
          <p:cNvCxnSpPr>
            <a:stCxn id="14" idx="4"/>
            <a:endCxn id="5" idx="0"/>
          </p:cNvCxnSpPr>
          <p:nvPr/>
        </p:nvCxnSpPr>
        <p:spPr bwMode="auto">
          <a:xfrm rot="5400000">
            <a:off x="3086100" y="2095500"/>
            <a:ext cx="685800" cy="2286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Straight Connector 17"/>
          <p:cNvCxnSpPr>
            <a:stCxn id="15" idx="4"/>
            <a:endCxn id="5" idx="0"/>
          </p:cNvCxnSpPr>
          <p:nvPr/>
        </p:nvCxnSpPr>
        <p:spPr bwMode="auto">
          <a:xfrm rot="5400000">
            <a:off x="2247900" y="2933700"/>
            <a:ext cx="685800" cy="6096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Straight Connector 18"/>
          <p:cNvCxnSpPr>
            <a:stCxn id="5" idx="0"/>
            <a:endCxn id="16" idx="4"/>
          </p:cNvCxnSpPr>
          <p:nvPr/>
        </p:nvCxnSpPr>
        <p:spPr bwMode="auto">
          <a:xfrm rot="5400000" flipH="1" flipV="1">
            <a:off x="3924300" y="1257300"/>
            <a:ext cx="685800" cy="396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2" name="Can 21"/>
          <p:cNvSpPr/>
          <p:nvPr/>
        </p:nvSpPr>
        <p:spPr bwMode="auto">
          <a:xfrm>
            <a:off x="4038600" y="5410200"/>
            <a:ext cx="1066800" cy="838200"/>
          </a:xfrm>
          <a:prstGeom prst="can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23" name="Oval 22"/>
          <p:cNvSpPr/>
          <p:nvPr/>
        </p:nvSpPr>
        <p:spPr bwMode="auto">
          <a:xfrm>
            <a:off x="5105400" y="3581400"/>
            <a:ext cx="1981200" cy="762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EXCHANGE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24" name="Oval 23"/>
          <p:cNvSpPr/>
          <p:nvPr/>
        </p:nvSpPr>
        <p:spPr bwMode="auto">
          <a:xfrm>
            <a:off x="4038600" y="4495800"/>
            <a:ext cx="1066800" cy="762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SCAN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25" name="Oval 24"/>
          <p:cNvSpPr/>
          <p:nvPr/>
        </p:nvSpPr>
        <p:spPr bwMode="auto">
          <a:xfrm>
            <a:off x="5562600" y="4495800"/>
            <a:ext cx="1066800" cy="762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SCAN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26" name="Can 25"/>
          <p:cNvSpPr/>
          <p:nvPr/>
        </p:nvSpPr>
        <p:spPr bwMode="auto">
          <a:xfrm>
            <a:off x="5562600" y="5410200"/>
            <a:ext cx="1066800" cy="838200"/>
          </a:xfrm>
          <a:prstGeom prst="can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cxnSp>
        <p:nvCxnSpPr>
          <p:cNvPr id="27" name="Straight Connector 26"/>
          <p:cNvCxnSpPr>
            <a:stCxn id="22" idx="1"/>
            <a:endCxn id="24" idx="4"/>
          </p:cNvCxnSpPr>
          <p:nvPr/>
        </p:nvCxnSpPr>
        <p:spPr bwMode="auto">
          <a:xfrm rot="5400000" flipH="1" flipV="1">
            <a:off x="4495800" y="5334000"/>
            <a:ext cx="1524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Straight Connector 27"/>
          <p:cNvCxnSpPr>
            <a:stCxn id="26" idx="1"/>
            <a:endCxn id="25" idx="4"/>
          </p:cNvCxnSpPr>
          <p:nvPr/>
        </p:nvCxnSpPr>
        <p:spPr bwMode="auto">
          <a:xfrm rot="5400000" flipH="1" flipV="1">
            <a:off x="6019800" y="5334000"/>
            <a:ext cx="1524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Straight Connector 28"/>
          <p:cNvCxnSpPr>
            <a:stCxn id="24" idx="0"/>
            <a:endCxn id="23" idx="3"/>
          </p:cNvCxnSpPr>
          <p:nvPr/>
        </p:nvCxnSpPr>
        <p:spPr bwMode="auto">
          <a:xfrm rot="5400000" flipH="1" flipV="1">
            <a:off x="4851774" y="3952034"/>
            <a:ext cx="263992" cy="82354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Straight Connector 29"/>
          <p:cNvCxnSpPr>
            <a:stCxn id="31" idx="0"/>
            <a:endCxn id="23" idx="5"/>
          </p:cNvCxnSpPr>
          <p:nvPr/>
        </p:nvCxnSpPr>
        <p:spPr bwMode="auto">
          <a:xfrm rot="16200000" flipV="1">
            <a:off x="7076234" y="3952034"/>
            <a:ext cx="263992" cy="82354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1" name="Oval 30"/>
          <p:cNvSpPr/>
          <p:nvPr/>
        </p:nvSpPr>
        <p:spPr bwMode="auto">
          <a:xfrm>
            <a:off x="7086600" y="4495800"/>
            <a:ext cx="1066800" cy="762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SCAN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32" name="Can 31"/>
          <p:cNvSpPr/>
          <p:nvPr/>
        </p:nvSpPr>
        <p:spPr bwMode="auto">
          <a:xfrm>
            <a:off x="7086600" y="5410200"/>
            <a:ext cx="1066800" cy="838200"/>
          </a:xfrm>
          <a:prstGeom prst="can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cxnSp>
        <p:nvCxnSpPr>
          <p:cNvPr id="33" name="Straight Connector 32"/>
          <p:cNvCxnSpPr>
            <a:stCxn id="32" idx="1"/>
            <a:endCxn id="31" idx="4"/>
          </p:cNvCxnSpPr>
          <p:nvPr/>
        </p:nvCxnSpPr>
        <p:spPr bwMode="auto">
          <a:xfrm rot="5400000" flipH="1" flipV="1">
            <a:off x="7543800" y="5334000"/>
            <a:ext cx="1524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Straight Connector 35"/>
          <p:cNvCxnSpPr>
            <a:stCxn id="23" idx="4"/>
            <a:endCxn id="25" idx="0"/>
          </p:cNvCxnSpPr>
          <p:nvPr/>
        </p:nvCxnSpPr>
        <p:spPr bwMode="auto">
          <a:xfrm rot="5400000">
            <a:off x="6019800" y="4419600"/>
            <a:ext cx="1524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" name="Straight Connector 41"/>
          <p:cNvCxnSpPr>
            <a:stCxn id="15" idx="4"/>
            <a:endCxn id="23" idx="0"/>
          </p:cNvCxnSpPr>
          <p:nvPr/>
        </p:nvCxnSpPr>
        <p:spPr bwMode="auto">
          <a:xfrm rot="16200000" flipH="1">
            <a:off x="4152900" y="1638300"/>
            <a:ext cx="685800" cy="3200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Straight Connector 43"/>
          <p:cNvCxnSpPr>
            <a:stCxn id="14" idx="4"/>
            <a:endCxn id="23" idx="0"/>
          </p:cNvCxnSpPr>
          <p:nvPr/>
        </p:nvCxnSpPr>
        <p:spPr bwMode="auto">
          <a:xfrm rot="16200000" flipH="1">
            <a:off x="4991100" y="2476500"/>
            <a:ext cx="685800" cy="1524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6" name="Straight Connector 45"/>
          <p:cNvCxnSpPr>
            <a:stCxn id="16" idx="4"/>
            <a:endCxn id="23" idx="0"/>
          </p:cNvCxnSpPr>
          <p:nvPr/>
        </p:nvCxnSpPr>
        <p:spPr bwMode="auto">
          <a:xfrm rot="5400000">
            <a:off x="5829300" y="3162300"/>
            <a:ext cx="68580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7" name="TextBox 46"/>
          <p:cNvSpPr txBox="1"/>
          <p:nvPr/>
        </p:nvSpPr>
        <p:spPr>
          <a:xfrm>
            <a:off x="5696275" y="6324600"/>
            <a:ext cx="8569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2000" dirty="0" smtClean="0">
                <a:latin typeface="Georgia"/>
                <a:cs typeface="Georgia"/>
              </a:rPr>
              <a:t>Order</a:t>
            </a:r>
            <a:endParaRPr lang="en-GB" sz="2000" dirty="0">
              <a:latin typeface="Georgia"/>
              <a:cs typeface="Georgia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n 4"/>
          <p:cNvSpPr/>
          <p:nvPr/>
        </p:nvSpPr>
        <p:spPr bwMode="auto">
          <a:xfrm>
            <a:off x="990600" y="5791200"/>
            <a:ext cx="1066800" cy="533400"/>
          </a:xfrm>
          <a:prstGeom prst="can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6" name="Oval 5"/>
          <p:cNvSpPr/>
          <p:nvPr/>
        </p:nvSpPr>
        <p:spPr bwMode="auto">
          <a:xfrm>
            <a:off x="1295400" y="3962400"/>
            <a:ext cx="1981200" cy="762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EXCHANGE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7" name="Oval 6"/>
          <p:cNvSpPr/>
          <p:nvPr/>
        </p:nvSpPr>
        <p:spPr bwMode="auto">
          <a:xfrm>
            <a:off x="990600" y="4876800"/>
            <a:ext cx="1066800" cy="762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SCAN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2514600" y="4876800"/>
            <a:ext cx="1066800" cy="762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SCAN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9" name="Can 8"/>
          <p:cNvSpPr/>
          <p:nvPr/>
        </p:nvSpPr>
        <p:spPr bwMode="auto">
          <a:xfrm>
            <a:off x="2514600" y="5791200"/>
            <a:ext cx="1066800" cy="533400"/>
          </a:xfrm>
          <a:prstGeom prst="can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cxnSp>
        <p:nvCxnSpPr>
          <p:cNvPr id="10" name="Straight Connector 9"/>
          <p:cNvCxnSpPr>
            <a:stCxn id="5" idx="1"/>
            <a:endCxn id="7" idx="4"/>
          </p:cNvCxnSpPr>
          <p:nvPr/>
        </p:nvCxnSpPr>
        <p:spPr bwMode="auto">
          <a:xfrm rot="5400000" flipH="1" flipV="1">
            <a:off x="1447800" y="5715000"/>
            <a:ext cx="1524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/>
          <p:cNvCxnSpPr>
            <a:stCxn id="9" idx="1"/>
            <a:endCxn id="8" idx="4"/>
          </p:cNvCxnSpPr>
          <p:nvPr/>
        </p:nvCxnSpPr>
        <p:spPr bwMode="auto">
          <a:xfrm rot="5400000" flipH="1" flipV="1">
            <a:off x="2971800" y="5715000"/>
            <a:ext cx="1524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>
            <a:stCxn id="7" idx="0"/>
            <a:endCxn id="6" idx="3"/>
          </p:cNvCxnSpPr>
          <p:nvPr/>
        </p:nvCxnSpPr>
        <p:spPr bwMode="auto">
          <a:xfrm rot="5400000" flipH="1" flipV="1">
            <a:off x="1422774" y="4714034"/>
            <a:ext cx="263992" cy="6154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>
            <a:stCxn id="8" idx="0"/>
            <a:endCxn id="6" idx="5"/>
          </p:cNvCxnSpPr>
          <p:nvPr/>
        </p:nvCxnSpPr>
        <p:spPr bwMode="auto">
          <a:xfrm rot="16200000" flipV="1">
            <a:off x="2885234" y="4714034"/>
            <a:ext cx="263992" cy="6154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" name="TextBox 13"/>
          <p:cNvSpPr txBox="1"/>
          <p:nvPr/>
        </p:nvSpPr>
        <p:spPr>
          <a:xfrm>
            <a:off x="1606114" y="6324600"/>
            <a:ext cx="12894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2000" dirty="0" smtClean="0">
                <a:latin typeface="Georgia"/>
                <a:cs typeface="Georgia"/>
              </a:rPr>
              <a:t>Customer</a:t>
            </a:r>
            <a:endParaRPr lang="en-GB" sz="2000" dirty="0">
              <a:latin typeface="Georgia"/>
              <a:cs typeface="Georgia"/>
            </a:endParaRPr>
          </a:p>
        </p:txBody>
      </p:sp>
      <p:sp>
        <p:nvSpPr>
          <p:cNvPr id="15" name="Oval 14"/>
          <p:cNvSpPr/>
          <p:nvPr/>
        </p:nvSpPr>
        <p:spPr bwMode="auto">
          <a:xfrm>
            <a:off x="3886200" y="2971800"/>
            <a:ext cx="1371600" cy="762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HASH</a:t>
            </a:r>
            <a:b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</a:b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JOIN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6" name="Oval 15"/>
          <p:cNvSpPr/>
          <p:nvPr/>
        </p:nvSpPr>
        <p:spPr bwMode="auto">
          <a:xfrm>
            <a:off x="2209800" y="2971800"/>
            <a:ext cx="1371600" cy="762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HASH</a:t>
            </a:r>
            <a:b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</a:b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JOIN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7" name="Oval 16"/>
          <p:cNvSpPr/>
          <p:nvPr/>
        </p:nvSpPr>
        <p:spPr bwMode="auto">
          <a:xfrm>
            <a:off x="5562600" y="2971800"/>
            <a:ext cx="1371600" cy="762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HASH</a:t>
            </a:r>
            <a:b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</a:b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JOIN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cxnSp>
        <p:nvCxnSpPr>
          <p:cNvPr id="18" name="Straight Connector 17"/>
          <p:cNvCxnSpPr>
            <a:stCxn id="15" idx="4"/>
            <a:endCxn id="6" idx="0"/>
          </p:cNvCxnSpPr>
          <p:nvPr/>
        </p:nvCxnSpPr>
        <p:spPr bwMode="auto">
          <a:xfrm rot="5400000">
            <a:off x="3314700" y="2705100"/>
            <a:ext cx="228600" cy="2286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Straight Connector 18"/>
          <p:cNvCxnSpPr>
            <a:stCxn id="16" idx="4"/>
            <a:endCxn id="6" idx="0"/>
          </p:cNvCxnSpPr>
          <p:nvPr/>
        </p:nvCxnSpPr>
        <p:spPr bwMode="auto">
          <a:xfrm rot="5400000">
            <a:off x="2476500" y="3543300"/>
            <a:ext cx="228600" cy="6096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Connector 19"/>
          <p:cNvCxnSpPr>
            <a:stCxn id="6" idx="0"/>
            <a:endCxn id="17" idx="4"/>
          </p:cNvCxnSpPr>
          <p:nvPr/>
        </p:nvCxnSpPr>
        <p:spPr bwMode="auto">
          <a:xfrm rot="5400000" flipH="1" flipV="1">
            <a:off x="4152900" y="1866900"/>
            <a:ext cx="228600" cy="396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1" name="Can 20"/>
          <p:cNvSpPr/>
          <p:nvPr/>
        </p:nvSpPr>
        <p:spPr bwMode="auto">
          <a:xfrm>
            <a:off x="4038600" y="5791200"/>
            <a:ext cx="1066800" cy="533400"/>
          </a:xfrm>
          <a:prstGeom prst="can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22" name="Oval 21"/>
          <p:cNvSpPr/>
          <p:nvPr/>
        </p:nvSpPr>
        <p:spPr bwMode="auto">
          <a:xfrm>
            <a:off x="5105400" y="3962400"/>
            <a:ext cx="1981200" cy="762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EXCHANGE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23" name="Oval 22"/>
          <p:cNvSpPr/>
          <p:nvPr/>
        </p:nvSpPr>
        <p:spPr bwMode="auto">
          <a:xfrm>
            <a:off x="4038600" y="4876800"/>
            <a:ext cx="1066800" cy="762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SCAN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24" name="Oval 23"/>
          <p:cNvSpPr/>
          <p:nvPr/>
        </p:nvSpPr>
        <p:spPr bwMode="auto">
          <a:xfrm>
            <a:off x="5562600" y="4876800"/>
            <a:ext cx="1066800" cy="762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SCAN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25" name="Can 24"/>
          <p:cNvSpPr/>
          <p:nvPr/>
        </p:nvSpPr>
        <p:spPr bwMode="auto">
          <a:xfrm>
            <a:off x="5562600" y="5791200"/>
            <a:ext cx="1066800" cy="533400"/>
          </a:xfrm>
          <a:prstGeom prst="can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cxnSp>
        <p:nvCxnSpPr>
          <p:cNvPr id="26" name="Straight Connector 25"/>
          <p:cNvCxnSpPr>
            <a:stCxn id="21" idx="1"/>
            <a:endCxn id="23" idx="4"/>
          </p:cNvCxnSpPr>
          <p:nvPr/>
        </p:nvCxnSpPr>
        <p:spPr bwMode="auto">
          <a:xfrm rot="5400000" flipH="1" flipV="1">
            <a:off x="4495800" y="5715000"/>
            <a:ext cx="1524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Straight Connector 26"/>
          <p:cNvCxnSpPr>
            <a:stCxn id="25" idx="1"/>
            <a:endCxn id="24" idx="4"/>
          </p:cNvCxnSpPr>
          <p:nvPr/>
        </p:nvCxnSpPr>
        <p:spPr bwMode="auto">
          <a:xfrm rot="5400000" flipH="1" flipV="1">
            <a:off x="6019800" y="5715000"/>
            <a:ext cx="1524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Straight Connector 27"/>
          <p:cNvCxnSpPr>
            <a:stCxn id="23" idx="0"/>
            <a:endCxn id="22" idx="3"/>
          </p:cNvCxnSpPr>
          <p:nvPr/>
        </p:nvCxnSpPr>
        <p:spPr bwMode="auto">
          <a:xfrm rot="5400000" flipH="1" flipV="1">
            <a:off x="4851774" y="4333034"/>
            <a:ext cx="263992" cy="82354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Straight Connector 28"/>
          <p:cNvCxnSpPr>
            <a:stCxn id="30" idx="0"/>
            <a:endCxn id="22" idx="5"/>
          </p:cNvCxnSpPr>
          <p:nvPr/>
        </p:nvCxnSpPr>
        <p:spPr bwMode="auto">
          <a:xfrm rot="16200000" flipV="1">
            <a:off x="7076234" y="4333034"/>
            <a:ext cx="263992" cy="82354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0" name="Oval 29"/>
          <p:cNvSpPr/>
          <p:nvPr/>
        </p:nvSpPr>
        <p:spPr bwMode="auto">
          <a:xfrm>
            <a:off x="7086600" y="4876800"/>
            <a:ext cx="1066800" cy="762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SCAN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31" name="Can 30"/>
          <p:cNvSpPr/>
          <p:nvPr/>
        </p:nvSpPr>
        <p:spPr bwMode="auto">
          <a:xfrm>
            <a:off x="7086600" y="5791200"/>
            <a:ext cx="1066800" cy="533400"/>
          </a:xfrm>
          <a:prstGeom prst="can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cxnSp>
        <p:nvCxnSpPr>
          <p:cNvPr id="32" name="Straight Connector 31"/>
          <p:cNvCxnSpPr>
            <a:stCxn id="31" idx="1"/>
            <a:endCxn id="30" idx="4"/>
          </p:cNvCxnSpPr>
          <p:nvPr/>
        </p:nvCxnSpPr>
        <p:spPr bwMode="auto">
          <a:xfrm rot="5400000" flipH="1" flipV="1">
            <a:off x="7543800" y="5715000"/>
            <a:ext cx="1524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" name="Straight Connector 32"/>
          <p:cNvCxnSpPr>
            <a:stCxn id="22" idx="4"/>
            <a:endCxn id="24" idx="0"/>
          </p:cNvCxnSpPr>
          <p:nvPr/>
        </p:nvCxnSpPr>
        <p:spPr bwMode="auto">
          <a:xfrm rot="5400000">
            <a:off x="6019800" y="4800600"/>
            <a:ext cx="1524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" name="Straight Connector 33"/>
          <p:cNvCxnSpPr>
            <a:stCxn id="16" idx="4"/>
            <a:endCxn id="22" idx="0"/>
          </p:cNvCxnSpPr>
          <p:nvPr/>
        </p:nvCxnSpPr>
        <p:spPr bwMode="auto">
          <a:xfrm rot="16200000" flipH="1">
            <a:off x="4381500" y="2247900"/>
            <a:ext cx="228600" cy="3200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" name="Straight Connector 34"/>
          <p:cNvCxnSpPr>
            <a:stCxn id="15" idx="4"/>
            <a:endCxn id="22" idx="0"/>
          </p:cNvCxnSpPr>
          <p:nvPr/>
        </p:nvCxnSpPr>
        <p:spPr bwMode="auto">
          <a:xfrm rot="16200000" flipH="1">
            <a:off x="5219700" y="3086100"/>
            <a:ext cx="228600" cy="1524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Straight Connector 35"/>
          <p:cNvCxnSpPr>
            <a:stCxn id="17" idx="4"/>
            <a:endCxn id="22" idx="0"/>
          </p:cNvCxnSpPr>
          <p:nvPr/>
        </p:nvCxnSpPr>
        <p:spPr bwMode="auto">
          <a:xfrm rot="5400000">
            <a:off x="6057900" y="3771900"/>
            <a:ext cx="22860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7" name="TextBox 36"/>
          <p:cNvSpPr txBox="1"/>
          <p:nvPr/>
        </p:nvSpPr>
        <p:spPr>
          <a:xfrm>
            <a:off x="5696275" y="6324600"/>
            <a:ext cx="8569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2000" dirty="0" smtClean="0">
                <a:latin typeface="Georgia"/>
                <a:cs typeface="Georgia"/>
              </a:rPr>
              <a:t>Order</a:t>
            </a:r>
            <a:endParaRPr lang="en-GB" sz="2000" dirty="0">
              <a:latin typeface="Georgia"/>
              <a:cs typeface="Georgia"/>
            </a:endParaRPr>
          </a:p>
        </p:txBody>
      </p:sp>
      <p:sp>
        <p:nvSpPr>
          <p:cNvPr id="43" name="Oval 42"/>
          <p:cNvSpPr/>
          <p:nvPr/>
        </p:nvSpPr>
        <p:spPr bwMode="auto">
          <a:xfrm>
            <a:off x="3581400" y="2057400"/>
            <a:ext cx="1981200" cy="762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EXCHANGE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3581400" y="1143000"/>
            <a:ext cx="1981200" cy="762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EXCHANGE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45" name="Oval 44"/>
          <p:cNvSpPr/>
          <p:nvPr/>
        </p:nvSpPr>
        <p:spPr bwMode="auto">
          <a:xfrm>
            <a:off x="5562600" y="1600200"/>
            <a:ext cx="1371600" cy="762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GROUP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46" name="Oval 45"/>
          <p:cNvSpPr/>
          <p:nvPr/>
        </p:nvSpPr>
        <p:spPr bwMode="auto">
          <a:xfrm>
            <a:off x="2209800" y="1600200"/>
            <a:ext cx="1371600" cy="762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GROUP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47" name="Oval 46"/>
          <p:cNvSpPr/>
          <p:nvPr/>
        </p:nvSpPr>
        <p:spPr bwMode="auto">
          <a:xfrm>
            <a:off x="3886200" y="228600"/>
            <a:ext cx="1371600" cy="762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SORT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cxnSp>
        <p:nvCxnSpPr>
          <p:cNvPr id="49" name="Straight Connector 48"/>
          <p:cNvCxnSpPr>
            <a:stCxn id="16" idx="7"/>
            <a:endCxn id="43" idx="3"/>
          </p:cNvCxnSpPr>
          <p:nvPr/>
        </p:nvCxnSpPr>
        <p:spPr bwMode="auto">
          <a:xfrm rot="5400000" flipH="1" flipV="1">
            <a:off x="3438245" y="2650097"/>
            <a:ext cx="375584" cy="49100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1" name="Straight Connector 50"/>
          <p:cNvCxnSpPr>
            <a:stCxn id="43" idx="4"/>
            <a:endCxn id="15" idx="0"/>
          </p:cNvCxnSpPr>
          <p:nvPr/>
        </p:nvCxnSpPr>
        <p:spPr bwMode="auto">
          <a:xfrm rot="5400000">
            <a:off x="4495800" y="2895600"/>
            <a:ext cx="1524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3" name="Straight Connector 52"/>
          <p:cNvCxnSpPr>
            <a:stCxn id="43" idx="5"/>
            <a:endCxn id="17" idx="1"/>
          </p:cNvCxnSpPr>
          <p:nvPr/>
        </p:nvCxnSpPr>
        <p:spPr bwMode="auto">
          <a:xfrm rot="16200000" flipH="1">
            <a:off x="5330171" y="2650097"/>
            <a:ext cx="375584" cy="49100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5" name="Straight Connector 54"/>
          <p:cNvCxnSpPr>
            <a:stCxn id="43" idx="2"/>
            <a:endCxn id="46" idx="5"/>
          </p:cNvCxnSpPr>
          <p:nvPr/>
        </p:nvCxnSpPr>
        <p:spPr bwMode="auto">
          <a:xfrm rot="10800000">
            <a:off x="3380534" y="2250608"/>
            <a:ext cx="200866" cy="18779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7" name="Straight Connector 56"/>
          <p:cNvCxnSpPr>
            <a:stCxn id="43" idx="6"/>
            <a:endCxn id="45" idx="3"/>
          </p:cNvCxnSpPr>
          <p:nvPr/>
        </p:nvCxnSpPr>
        <p:spPr bwMode="auto">
          <a:xfrm flipV="1">
            <a:off x="5562600" y="2250608"/>
            <a:ext cx="200866" cy="18779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9" name="Straight Connector 58"/>
          <p:cNvCxnSpPr>
            <a:stCxn id="46" idx="7"/>
            <a:endCxn id="44" idx="2"/>
          </p:cNvCxnSpPr>
          <p:nvPr/>
        </p:nvCxnSpPr>
        <p:spPr bwMode="auto">
          <a:xfrm rot="5400000" flipH="1" flipV="1">
            <a:off x="3387071" y="1517463"/>
            <a:ext cx="187792" cy="20086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Straight Connector 60"/>
          <p:cNvCxnSpPr>
            <a:stCxn id="45" idx="1"/>
            <a:endCxn id="44" idx="6"/>
          </p:cNvCxnSpPr>
          <p:nvPr/>
        </p:nvCxnSpPr>
        <p:spPr bwMode="auto">
          <a:xfrm rot="16200000" flipV="1">
            <a:off x="5569137" y="1517463"/>
            <a:ext cx="187792" cy="20086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3" name="Straight Connector 62"/>
          <p:cNvCxnSpPr>
            <a:stCxn id="44" idx="0"/>
            <a:endCxn id="47" idx="4"/>
          </p:cNvCxnSpPr>
          <p:nvPr/>
        </p:nvCxnSpPr>
        <p:spPr bwMode="auto">
          <a:xfrm rot="5400000" flipH="1" flipV="1">
            <a:off x="4495800" y="1066800"/>
            <a:ext cx="1524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33</a:t>
            </a:fld>
            <a:endParaRPr lang="en-GB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Query </a:t>
            </a:r>
            <a:br>
              <a:rPr lang="en-US" dirty="0" smtClean="0"/>
            </a:br>
            <a:r>
              <a:rPr lang="en-US" dirty="0" smtClean="0"/>
              <a:t>Processing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931943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Some Parallel Queries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35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Enquiry</a:t>
            </a:r>
          </a:p>
          <a:p>
            <a:r>
              <a:rPr lang="en-GB" smtClean="0"/>
              <a:t>Collocated Join</a:t>
            </a:r>
          </a:p>
          <a:p>
            <a:r>
              <a:rPr lang="en-GB" smtClean="0"/>
              <a:t>Directed Join</a:t>
            </a:r>
          </a:p>
          <a:p>
            <a:r>
              <a:rPr lang="en-GB" smtClean="0"/>
              <a:t>Broadcast Join</a:t>
            </a:r>
          </a:p>
          <a:p>
            <a:r>
              <a:rPr lang="en-GB" smtClean="0"/>
              <a:t>Repartitioned Join</a:t>
            </a:r>
            <a:endParaRPr lang="en-GB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Orders Database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36</a:t>
            </a:fld>
            <a:endParaRPr lang="en-GB"/>
          </a:p>
        </p:txBody>
      </p:sp>
      <p:sp>
        <p:nvSpPr>
          <p:cNvPr id="4" name="Rectangle 3"/>
          <p:cNvSpPr/>
          <p:nvPr/>
        </p:nvSpPr>
        <p:spPr bwMode="auto">
          <a:xfrm>
            <a:off x="1295400" y="2286000"/>
            <a:ext cx="1447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CUSTKEY</a:t>
            </a:r>
            <a:endParaRPr kumimoji="0" lang="en-GB" sz="2000" b="0" i="0" u="sng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2743200" y="2286000"/>
            <a:ext cx="1447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C_NAME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4191000" y="2286000"/>
            <a:ext cx="4572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…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4648200" y="2286000"/>
            <a:ext cx="16002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C_NATION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6248400" y="2286000"/>
            <a:ext cx="4572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…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1295400" y="3657600"/>
            <a:ext cx="16002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ORDERKEY</a:t>
            </a:r>
            <a:endParaRPr kumimoji="0" lang="en-GB" sz="2000" b="0" i="0" u="sng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2895600" y="3657600"/>
            <a:ext cx="9144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DATE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3810000" y="3657600"/>
            <a:ext cx="4572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…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4267200" y="3657600"/>
            <a:ext cx="1371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CUSTKEY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5638800" y="3657600"/>
            <a:ext cx="4572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…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1295400" y="5029200"/>
            <a:ext cx="1447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SUPPKEY</a:t>
            </a:r>
            <a:endParaRPr kumimoji="0" lang="en-GB" sz="2000" b="0" i="0" u="sng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2743200" y="5029200"/>
            <a:ext cx="1447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2000" dirty="0" smtClean="0">
                <a:solidFill>
                  <a:schemeClr val="tx1"/>
                </a:solidFill>
                <a:latin typeface="Georgia"/>
                <a:ea typeface="ＭＳ Ｐゴシック" charset="-128"/>
                <a:cs typeface="Georgia"/>
              </a:rPr>
              <a:t>S</a:t>
            </a: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_NAME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4191000" y="5029200"/>
            <a:ext cx="4572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…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4648200" y="5029200"/>
            <a:ext cx="16002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2000" dirty="0" smtClean="0">
                <a:solidFill>
                  <a:schemeClr val="tx1"/>
                </a:solidFill>
                <a:latin typeface="Georgia"/>
                <a:ea typeface="ＭＳ Ｐゴシック" charset="-128"/>
                <a:cs typeface="Georgia"/>
              </a:rPr>
              <a:t>S</a:t>
            </a: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_NATION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6248400" y="5029200"/>
            <a:ext cx="4572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…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6096000" y="3657600"/>
            <a:ext cx="1371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SUPPKEY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7467600" y="3657600"/>
            <a:ext cx="4572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…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1295400" y="1828800"/>
            <a:ext cx="1905000" cy="457200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CUSTOMER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1295400" y="3200400"/>
            <a:ext cx="1905000" cy="457200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ORDER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1295400" y="4572000"/>
            <a:ext cx="1905000" cy="457200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SUPPLIER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Enquiry/Query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37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“How many customers live in the UK?”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 bwMode="auto">
          <a:xfrm>
            <a:off x="4191000" y="4343400"/>
            <a:ext cx="1371600" cy="9144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3886200" y="4495800"/>
            <a:ext cx="1371600" cy="9144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581400" y="4648200"/>
            <a:ext cx="1371600" cy="9144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81400" y="4648200"/>
            <a:ext cx="79240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 smtClean="0">
                <a:latin typeface="Georgia"/>
                <a:cs typeface="Georgia"/>
              </a:rPr>
              <a:t>SCAN</a:t>
            </a:r>
            <a:endParaRPr lang="en-GB" sz="1600" b="1" dirty="0">
              <a:latin typeface="Georgia"/>
              <a:cs typeface="Georgia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62400" y="5181600"/>
            <a:ext cx="983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 smtClean="0">
                <a:latin typeface="Georgia"/>
                <a:cs typeface="Georgia"/>
              </a:rPr>
              <a:t>COUNT</a:t>
            </a:r>
            <a:endParaRPr lang="en-GB" sz="1600" b="1" dirty="0">
              <a:latin typeface="Georgia"/>
              <a:cs typeface="Georgia"/>
            </a:endParaRPr>
          </a:p>
        </p:txBody>
      </p:sp>
      <p:cxnSp>
        <p:nvCxnSpPr>
          <p:cNvPr id="10" name="Straight Arrow Connector 9"/>
          <p:cNvCxnSpPr>
            <a:stCxn id="7" idx="2"/>
            <a:endCxn id="8" idx="0"/>
          </p:cNvCxnSpPr>
          <p:nvPr/>
        </p:nvCxnSpPr>
        <p:spPr bwMode="auto">
          <a:xfrm rot="16200000" flipH="1">
            <a:off x="4118393" y="4845962"/>
            <a:ext cx="194846" cy="476429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" name="Rectangle 10"/>
          <p:cNvSpPr/>
          <p:nvPr/>
        </p:nvSpPr>
        <p:spPr bwMode="auto">
          <a:xfrm>
            <a:off x="3886200" y="2514600"/>
            <a:ext cx="1371600" cy="9144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cxnSp>
        <p:nvCxnSpPr>
          <p:cNvPr id="13" name="Elbow Connector 12"/>
          <p:cNvCxnSpPr>
            <a:stCxn id="6" idx="3"/>
            <a:endCxn id="11" idx="3"/>
          </p:cNvCxnSpPr>
          <p:nvPr/>
        </p:nvCxnSpPr>
        <p:spPr bwMode="auto">
          <a:xfrm flipV="1">
            <a:off x="4953000" y="2971800"/>
            <a:ext cx="304800" cy="2133600"/>
          </a:xfrm>
          <a:prstGeom prst="bentConnector3">
            <a:avLst>
              <a:gd name="adj1" fmla="val 275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" name="Elbow Connector 15"/>
          <p:cNvCxnSpPr>
            <a:stCxn id="4" idx="3"/>
            <a:endCxn id="11" idx="3"/>
          </p:cNvCxnSpPr>
          <p:nvPr/>
        </p:nvCxnSpPr>
        <p:spPr bwMode="auto">
          <a:xfrm flipH="1" flipV="1">
            <a:off x="5257800" y="2971800"/>
            <a:ext cx="304800" cy="1828800"/>
          </a:xfrm>
          <a:prstGeom prst="bentConnector3">
            <a:avLst>
              <a:gd name="adj1" fmla="val -75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" name="Elbow Connector 17"/>
          <p:cNvCxnSpPr>
            <a:stCxn id="5" idx="3"/>
            <a:endCxn id="11" idx="3"/>
          </p:cNvCxnSpPr>
          <p:nvPr/>
        </p:nvCxnSpPr>
        <p:spPr bwMode="auto">
          <a:xfrm flipV="1">
            <a:off x="5257800" y="2971800"/>
            <a:ext cx="1588" cy="1981200"/>
          </a:xfrm>
          <a:prstGeom prst="bentConnector3">
            <a:avLst>
              <a:gd name="adj1" fmla="val 33589421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1" name="TextBox 20"/>
          <p:cNvSpPr txBox="1"/>
          <p:nvPr/>
        </p:nvSpPr>
        <p:spPr>
          <a:xfrm>
            <a:off x="1828800" y="2819400"/>
            <a:ext cx="189406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 smtClean="0">
                <a:latin typeface="Georgia"/>
                <a:cs typeface="Georgia"/>
              </a:rPr>
              <a:t>COORDINATOR</a:t>
            </a:r>
            <a:endParaRPr lang="en-GB" sz="1600" b="1" dirty="0">
              <a:latin typeface="Georgia"/>
              <a:cs typeface="Georgia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752600" y="4876800"/>
            <a:ext cx="170040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 smtClean="0">
                <a:latin typeface="Georgia"/>
                <a:cs typeface="Georgia"/>
              </a:rPr>
              <a:t>SLAVE TASKS</a:t>
            </a:r>
            <a:endParaRPr lang="en-GB" sz="1600" b="1" dirty="0">
              <a:latin typeface="Georgia"/>
              <a:cs typeface="Georgia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267200" y="2819400"/>
            <a:ext cx="69882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 smtClean="0">
                <a:latin typeface="Georgia"/>
                <a:cs typeface="Georgia"/>
              </a:rPr>
              <a:t>SUM</a:t>
            </a:r>
            <a:endParaRPr lang="en-GB" sz="1600" b="1" dirty="0">
              <a:latin typeface="Georgia"/>
              <a:cs typeface="Georgia"/>
            </a:endParaRPr>
          </a:p>
        </p:txBody>
      </p:sp>
      <p:cxnSp>
        <p:nvCxnSpPr>
          <p:cNvPr id="25" name="Elbow Connector 24"/>
          <p:cNvCxnSpPr>
            <a:stCxn id="11" idx="2"/>
            <a:endCxn id="4" idx="0"/>
          </p:cNvCxnSpPr>
          <p:nvPr/>
        </p:nvCxnSpPr>
        <p:spPr bwMode="auto">
          <a:xfrm rot="16200000" flipH="1">
            <a:off x="4267200" y="3733800"/>
            <a:ext cx="914400" cy="30480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" name="Elbow Connector 26"/>
          <p:cNvCxnSpPr>
            <a:stCxn id="11" idx="2"/>
            <a:endCxn id="5" idx="0"/>
          </p:cNvCxnSpPr>
          <p:nvPr/>
        </p:nvCxnSpPr>
        <p:spPr bwMode="auto">
          <a:xfrm rot="5400000">
            <a:off x="4038600" y="3962400"/>
            <a:ext cx="1066800" cy="1588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Elbow Connector 28"/>
          <p:cNvCxnSpPr>
            <a:stCxn id="11" idx="2"/>
            <a:endCxn id="6" idx="0"/>
          </p:cNvCxnSpPr>
          <p:nvPr/>
        </p:nvCxnSpPr>
        <p:spPr bwMode="auto">
          <a:xfrm rot="5400000">
            <a:off x="3810000" y="3886200"/>
            <a:ext cx="1219200" cy="304800"/>
          </a:xfrm>
          <a:prstGeom prst="bentConnector3">
            <a:avLst>
              <a:gd name="adj1" fmla="val 375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4" name="TextBox 33"/>
          <p:cNvSpPr txBox="1"/>
          <p:nvPr/>
        </p:nvSpPr>
        <p:spPr>
          <a:xfrm>
            <a:off x="3505200" y="5791200"/>
            <a:ext cx="1894269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 smtClean="0">
                <a:latin typeface="Georgia"/>
                <a:cs typeface="Georgia"/>
              </a:rPr>
              <a:t>Multiple partitions</a:t>
            </a:r>
            <a:br>
              <a:rPr lang="en-GB" sz="1600" dirty="0" smtClean="0">
                <a:latin typeface="Georgia"/>
                <a:cs typeface="Georgia"/>
              </a:rPr>
            </a:br>
            <a:r>
              <a:rPr lang="en-GB" sz="1600" dirty="0" smtClean="0">
                <a:latin typeface="Georgia"/>
                <a:cs typeface="Georgia"/>
              </a:rPr>
              <a:t>of customer table</a:t>
            </a:r>
            <a:endParaRPr lang="en-GB" sz="1600" dirty="0">
              <a:latin typeface="Georgia"/>
              <a:cs typeface="Georgia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943600" y="3657600"/>
            <a:ext cx="1795584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>
                <a:latin typeface="Georgia"/>
                <a:cs typeface="Georgia"/>
              </a:rPr>
              <a:t>Return </a:t>
            </a:r>
            <a:r>
              <a:rPr lang="en-GB" sz="1600" dirty="0" err="1" smtClean="0">
                <a:latin typeface="Georgia"/>
                <a:cs typeface="Georgia"/>
              </a:rPr>
              <a:t>subcounts</a:t>
            </a:r>
            <a:endParaRPr lang="en-GB" sz="1600" dirty="0" smtClean="0">
              <a:latin typeface="Georgia"/>
              <a:cs typeface="Georgia"/>
            </a:endParaRPr>
          </a:p>
          <a:p>
            <a:r>
              <a:rPr lang="en-GB" sz="1600" dirty="0" smtClean="0">
                <a:latin typeface="Georgia"/>
                <a:cs typeface="Georgia"/>
              </a:rPr>
              <a:t>to coordinator</a:t>
            </a:r>
            <a:endParaRPr lang="en-GB" sz="1600" dirty="0">
              <a:latin typeface="Georgia"/>
              <a:cs typeface="Georgia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730212" y="2362200"/>
            <a:ext cx="21183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>
                <a:latin typeface="Georgia"/>
                <a:cs typeface="Georgia"/>
              </a:rPr>
              <a:t>Return to application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990600" y="2362200"/>
            <a:ext cx="217309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>
                <a:latin typeface="Georgia"/>
                <a:cs typeface="Georgia"/>
              </a:rPr>
              <a:t>Data from application</a:t>
            </a:r>
          </a:p>
        </p:txBody>
      </p:sp>
      <p:cxnSp>
        <p:nvCxnSpPr>
          <p:cNvPr id="41" name="Straight Arrow Connector 40"/>
          <p:cNvCxnSpPr>
            <a:stCxn id="37" idx="3"/>
          </p:cNvCxnSpPr>
          <p:nvPr/>
        </p:nvCxnSpPr>
        <p:spPr bwMode="auto">
          <a:xfrm flipV="1">
            <a:off x="3163691" y="2514600"/>
            <a:ext cx="722509" cy="1687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3" name="Straight Arrow Connector 42"/>
          <p:cNvCxnSpPr>
            <a:endCxn id="36" idx="1"/>
          </p:cNvCxnSpPr>
          <p:nvPr/>
        </p:nvCxnSpPr>
        <p:spPr bwMode="auto">
          <a:xfrm>
            <a:off x="5273012" y="2514600"/>
            <a:ext cx="457200" cy="1687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Collocated Join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38</a:t>
            </a:fld>
            <a:endParaRPr lang="en-GB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“Which customers placed orders in July?</a:t>
            </a:r>
            <a:r>
              <a:rPr lang="en-GB" dirty="0" smtClean="0"/>
              <a:t>”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 bwMode="auto">
          <a:xfrm>
            <a:off x="3886200" y="4343400"/>
            <a:ext cx="1676400" cy="9144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3581400" y="4495800"/>
            <a:ext cx="1676400" cy="9144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276600" y="4648200"/>
            <a:ext cx="1676400" cy="9144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76600" y="5224046"/>
            <a:ext cx="79240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 smtClean="0">
                <a:latin typeface="Georgia"/>
                <a:cs typeface="Georgia"/>
              </a:rPr>
              <a:t>SCAN</a:t>
            </a:r>
            <a:endParaRPr lang="en-GB" sz="1600" b="1" dirty="0">
              <a:latin typeface="Georgia"/>
              <a:cs typeface="Georgia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3886200" y="2514600"/>
            <a:ext cx="1371600" cy="9144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UNION</a:t>
            </a:r>
            <a:endParaRPr kumimoji="0" lang="en-GB" sz="18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895600" y="6096000"/>
            <a:ext cx="99919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 smtClean="0">
                <a:latin typeface="Georgia"/>
                <a:cs typeface="Georgia"/>
              </a:rPr>
              <a:t>ORDER</a:t>
            </a:r>
            <a:endParaRPr lang="en-GB" sz="1600" b="1" dirty="0">
              <a:latin typeface="Georgia"/>
              <a:cs typeface="Georgia"/>
            </a:endParaRPr>
          </a:p>
        </p:txBody>
      </p:sp>
      <p:cxnSp>
        <p:nvCxnSpPr>
          <p:cNvPr id="17" name="Elbow Connector 16"/>
          <p:cNvCxnSpPr>
            <a:stCxn id="10" idx="2"/>
            <a:endCxn id="4" idx="0"/>
          </p:cNvCxnSpPr>
          <p:nvPr/>
        </p:nvCxnSpPr>
        <p:spPr bwMode="auto">
          <a:xfrm rot="16200000" flipH="1">
            <a:off x="4191000" y="3810000"/>
            <a:ext cx="914400" cy="15240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" name="Elbow Connector 17"/>
          <p:cNvCxnSpPr>
            <a:stCxn id="10" idx="2"/>
            <a:endCxn id="5" idx="0"/>
          </p:cNvCxnSpPr>
          <p:nvPr/>
        </p:nvCxnSpPr>
        <p:spPr bwMode="auto">
          <a:xfrm rot="5400000">
            <a:off x="3962400" y="3886200"/>
            <a:ext cx="1066800" cy="152400"/>
          </a:xfrm>
          <a:prstGeom prst="bentConnector3">
            <a:avLst>
              <a:gd name="adj1" fmla="val 42063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Elbow Connector 18"/>
          <p:cNvCxnSpPr>
            <a:stCxn id="10" idx="2"/>
            <a:endCxn id="6" idx="0"/>
          </p:cNvCxnSpPr>
          <p:nvPr/>
        </p:nvCxnSpPr>
        <p:spPr bwMode="auto">
          <a:xfrm rot="5400000">
            <a:off x="3733800" y="3810000"/>
            <a:ext cx="1219200" cy="457200"/>
          </a:xfrm>
          <a:prstGeom prst="bentConnector3">
            <a:avLst>
              <a:gd name="adj1" fmla="val 375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1" name="TextBox 20"/>
          <p:cNvSpPr txBox="1"/>
          <p:nvPr/>
        </p:nvSpPr>
        <p:spPr>
          <a:xfrm>
            <a:off x="5638800" y="4409182"/>
            <a:ext cx="3052639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>
                <a:latin typeface="Georgia"/>
                <a:cs typeface="Georgia"/>
              </a:rPr>
              <a:t>Tables both partitioned on</a:t>
            </a:r>
            <a:br>
              <a:rPr lang="en-GB" sz="1600" dirty="0" smtClean="0">
                <a:latin typeface="Georgia"/>
                <a:cs typeface="Georgia"/>
              </a:rPr>
            </a:br>
            <a:r>
              <a:rPr lang="en-GB" sz="1600" dirty="0" smtClean="0">
                <a:latin typeface="Georgia"/>
                <a:cs typeface="Georgia"/>
              </a:rPr>
              <a:t>CUSTKEY (the same key) and</a:t>
            </a:r>
            <a:br>
              <a:rPr lang="en-GB" sz="1600" dirty="0" smtClean="0">
                <a:latin typeface="Georgia"/>
                <a:cs typeface="Georgia"/>
              </a:rPr>
            </a:br>
            <a:r>
              <a:rPr lang="en-GB" sz="1600" dirty="0" smtClean="0">
                <a:latin typeface="Georgia"/>
                <a:cs typeface="Georgia"/>
              </a:rPr>
              <a:t>therefore corresponding entries</a:t>
            </a:r>
            <a:br>
              <a:rPr lang="en-GB" sz="1600" dirty="0" smtClean="0">
                <a:latin typeface="Georgia"/>
                <a:cs typeface="Georgia"/>
              </a:rPr>
            </a:br>
            <a:r>
              <a:rPr lang="en-GB" sz="1600" dirty="0" smtClean="0">
                <a:latin typeface="Georgia"/>
                <a:cs typeface="Georgia"/>
              </a:rPr>
              <a:t>are on the same node</a:t>
            </a:r>
            <a:endParaRPr lang="en-GB" sz="1600" dirty="0">
              <a:latin typeface="Georgia"/>
              <a:cs typeface="Georgia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638800" y="2667000"/>
            <a:ext cx="3117560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>
                <a:latin typeface="Georgia"/>
                <a:cs typeface="Georgia"/>
              </a:rPr>
              <a:t>Requires a JOIN of CUSTOMER </a:t>
            </a:r>
            <a:br>
              <a:rPr lang="en-GB" sz="1600" dirty="0" smtClean="0">
                <a:latin typeface="Georgia"/>
                <a:cs typeface="Georgia"/>
              </a:rPr>
            </a:br>
            <a:r>
              <a:rPr lang="en-GB" sz="1600" dirty="0" smtClean="0">
                <a:latin typeface="Georgia"/>
                <a:cs typeface="Georgia"/>
              </a:rPr>
              <a:t>and ORDER 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191000" y="5224046"/>
            <a:ext cx="79240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 smtClean="0">
                <a:latin typeface="Georgia"/>
                <a:cs typeface="Georgia"/>
              </a:rPr>
              <a:t>SCAN</a:t>
            </a:r>
            <a:endParaRPr lang="en-GB" sz="1600" b="1" dirty="0">
              <a:latin typeface="Georgia"/>
              <a:cs typeface="Georgia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833296" y="4648200"/>
            <a:ext cx="73870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 smtClean="0">
                <a:latin typeface="Georgia"/>
                <a:cs typeface="Georgia"/>
              </a:rPr>
              <a:t>JOIN</a:t>
            </a:r>
            <a:endParaRPr lang="en-GB" sz="1600" b="1" dirty="0">
              <a:latin typeface="Georgia"/>
              <a:cs typeface="Georgia"/>
            </a:endParaRPr>
          </a:p>
        </p:txBody>
      </p:sp>
      <p:cxnSp>
        <p:nvCxnSpPr>
          <p:cNvPr id="39" name="Straight Arrow Connector 38"/>
          <p:cNvCxnSpPr>
            <a:stCxn id="7" idx="0"/>
            <a:endCxn id="37" idx="2"/>
          </p:cNvCxnSpPr>
          <p:nvPr/>
        </p:nvCxnSpPr>
        <p:spPr bwMode="auto">
          <a:xfrm rot="5400000" flipH="1" flipV="1">
            <a:off x="3819079" y="4840477"/>
            <a:ext cx="237292" cy="52984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1" name="Straight Arrow Connector 40"/>
          <p:cNvCxnSpPr>
            <a:stCxn id="28" idx="0"/>
            <a:endCxn id="37" idx="2"/>
          </p:cNvCxnSpPr>
          <p:nvPr/>
        </p:nvCxnSpPr>
        <p:spPr bwMode="auto">
          <a:xfrm rot="16200000" flipV="1">
            <a:off x="4276279" y="4913123"/>
            <a:ext cx="237292" cy="38455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2" name="TextBox 41"/>
          <p:cNvSpPr txBox="1"/>
          <p:nvPr/>
        </p:nvSpPr>
        <p:spPr>
          <a:xfrm>
            <a:off x="4191000" y="6096000"/>
            <a:ext cx="146576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 smtClean="0">
                <a:latin typeface="Georgia"/>
                <a:cs typeface="Georgia"/>
              </a:rPr>
              <a:t>CUSTOMER</a:t>
            </a:r>
            <a:endParaRPr lang="en-GB" sz="1600" b="1" dirty="0">
              <a:latin typeface="Georgia"/>
              <a:cs typeface="Georgia"/>
            </a:endParaRPr>
          </a:p>
        </p:txBody>
      </p:sp>
      <p:cxnSp>
        <p:nvCxnSpPr>
          <p:cNvPr id="44" name="Straight Arrow Connector 43"/>
          <p:cNvCxnSpPr>
            <a:stCxn id="15" idx="0"/>
            <a:endCxn id="7" idx="2"/>
          </p:cNvCxnSpPr>
          <p:nvPr/>
        </p:nvCxnSpPr>
        <p:spPr bwMode="auto">
          <a:xfrm rot="5400000" flipH="1" flipV="1">
            <a:off x="3267299" y="5690497"/>
            <a:ext cx="533400" cy="27760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6" name="Straight Arrow Connector 45"/>
          <p:cNvCxnSpPr>
            <a:stCxn id="42" idx="0"/>
            <a:endCxn id="28" idx="2"/>
          </p:cNvCxnSpPr>
          <p:nvPr/>
        </p:nvCxnSpPr>
        <p:spPr bwMode="auto">
          <a:xfrm rot="16200000" flipV="1">
            <a:off x="4488843" y="5660959"/>
            <a:ext cx="533400" cy="33668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Directed Join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39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“Which customers placed orders in July?”</a:t>
            </a:r>
            <a:br>
              <a:rPr lang="en-GB" dirty="0" smtClean="0"/>
            </a:br>
            <a:r>
              <a:rPr lang="en-GB" dirty="0" smtClean="0"/>
              <a:t>(tables have different keys)</a:t>
            </a:r>
            <a:endParaRPr lang="en-GB" dirty="0"/>
          </a:p>
        </p:txBody>
      </p:sp>
      <p:sp>
        <p:nvSpPr>
          <p:cNvPr id="8" name="Rectangle 7"/>
          <p:cNvSpPr/>
          <p:nvPr/>
        </p:nvSpPr>
        <p:spPr bwMode="auto">
          <a:xfrm>
            <a:off x="3886200" y="3162300"/>
            <a:ext cx="1371600" cy="5334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477000" y="5334000"/>
            <a:ext cx="146576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 smtClean="0">
                <a:latin typeface="Georgia"/>
                <a:cs typeface="Georgia"/>
              </a:rPr>
              <a:t>CUSTOMER</a:t>
            </a:r>
            <a:endParaRPr lang="en-GB" sz="1600" b="1" dirty="0">
              <a:latin typeface="Georgia"/>
              <a:cs typeface="Georgia"/>
            </a:endParaRPr>
          </a:p>
        </p:txBody>
      </p:sp>
      <p:cxnSp>
        <p:nvCxnSpPr>
          <p:cNvPr id="22" name="Straight Arrow Connector 21"/>
          <p:cNvCxnSpPr>
            <a:stCxn id="20" idx="0"/>
            <a:endCxn id="39" idx="2"/>
          </p:cNvCxnSpPr>
          <p:nvPr/>
        </p:nvCxnSpPr>
        <p:spPr bwMode="auto">
          <a:xfrm rot="16200000" flipV="1">
            <a:off x="7117743" y="5241859"/>
            <a:ext cx="152400" cy="3188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3" name="Rectangle 22"/>
          <p:cNvSpPr/>
          <p:nvPr/>
        </p:nvSpPr>
        <p:spPr bwMode="auto">
          <a:xfrm>
            <a:off x="1905000" y="3962400"/>
            <a:ext cx="1676400" cy="9144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1600200" y="4114800"/>
            <a:ext cx="1676400" cy="9144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1295400" y="4267200"/>
            <a:ext cx="1676400" cy="9144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493596" y="4572000"/>
            <a:ext cx="79240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 smtClean="0">
                <a:latin typeface="Georgia"/>
                <a:cs typeface="Georgia"/>
              </a:rPr>
              <a:t>SCAN</a:t>
            </a:r>
            <a:endParaRPr lang="en-GB" sz="1600" b="1" dirty="0">
              <a:latin typeface="Georgia"/>
              <a:cs typeface="Georgia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914400" y="5334000"/>
            <a:ext cx="99919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 smtClean="0">
                <a:latin typeface="Georgia"/>
                <a:cs typeface="Georgia"/>
              </a:rPr>
              <a:t>ORDER</a:t>
            </a:r>
            <a:endParaRPr lang="en-GB" sz="1600" b="1" dirty="0">
              <a:latin typeface="Georgia"/>
              <a:cs typeface="Georgia"/>
            </a:endParaRPr>
          </a:p>
        </p:txBody>
      </p:sp>
      <p:cxnSp>
        <p:nvCxnSpPr>
          <p:cNvPr id="33" name="Straight Arrow Connector 32"/>
          <p:cNvCxnSpPr>
            <a:stCxn id="27" idx="0"/>
            <a:endCxn id="26" idx="2"/>
          </p:cNvCxnSpPr>
          <p:nvPr/>
        </p:nvCxnSpPr>
        <p:spPr bwMode="auto">
          <a:xfrm rot="5400000" flipH="1" flipV="1">
            <a:off x="1440174" y="4884376"/>
            <a:ext cx="423446" cy="47580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5" name="Rectangle 34"/>
          <p:cNvSpPr/>
          <p:nvPr/>
        </p:nvSpPr>
        <p:spPr bwMode="auto">
          <a:xfrm>
            <a:off x="6477000" y="3962400"/>
            <a:ext cx="1676400" cy="9144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6172200" y="4114800"/>
            <a:ext cx="1676400" cy="9144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5867400" y="4267200"/>
            <a:ext cx="1676400" cy="9144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781800" y="4843046"/>
            <a:ext cx="79240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 smtClean="0">
                <a:latin typeface="Georgia"/>
                <a:cs typeface="Georgia"/>
              </a:rPr>
              <a:t>SCAN</a:t>
            </a:r>
            <a:endParaRPr lang="en-GB" sz="1600" b="1" dirty="0">
              <a:latin typeface="Georgia"/>
              <a:cs typeface="Georgia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424096" y="4267200"/>
            <a:ext cx="73870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 smtClean="0">
                <a:latin typeface="Georgia"/>
                <a:cs typeface="Georgia"/>
              </a:rPr>
              <a:t>JOIN</a:t>
            </a:r>
            <a:endParaRPr lang="en-GB" sz="1600" b="1" dirty="0">
              <a:latin typeface="Georgia"/>
              <a:cs typeface="Georgia"/>
            </a:endParaRPr>
          </a:p>
        </p:txBody>
      </p:sp>
      <p:cxnSp>
        <p:nvCxnSpPr>
          <p:cNvPr id="41" name="Straight Arrow Connector 40"/>
          <p:cNvCxnSpPr>
            <a:endCxn id="40" idx="2"/>
          </p:cNvCxnSpPr>
          <p:nvPr/>
        </p:nvCxnSpPr>
        <p:spPr bwMode="auto">
          <a:xfrm flipV="1">
            <a:off x="6096000" y="4605754"/>
            <a:ext cx="697448" cy="11864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2" name="Straight Arrow Connector 41"/>
          <p:cNvCxnSpPr>
            <a:stCxn id="39" idx="0"/>
            <a:endCxn id="40" idx="2"/>
          </p:cNvCxnSpPr>
          <p:nvPr/>
        </p:nvCxnSpPr>
        <p:spPr bwMode="auto">
          <a:xfrm rot="16200000" flipV="1">
            <a:off x="6867079" y="4532123"/>
            <a:ext cx="237292" cy="38455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1" name="Straight Arrow Connector 30"/>
          <p:cNvCxnSpPr>
            <a:stCxn id="26" idx="3"/>
          </p:cNvCxnSpPr>
          <p:nvPr/>
        </p:nvCxnSpPr>
        <p:spPr bwMode="auto">
          <a:xfrm flipV="1">
            <a:off x="2286000" y="4724400"/>
            <a:ext cx="3886200" cy="1687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3" name="TextBox 52"/>
          <p:cNvSpPr txBox="1"/>
          <p:nvPr/>
        </p:nvSpPr>
        <p:spPr>
          <a:xfrm>
            <a:off x="457200" y="3733800"/>
            <a:ext cx="145424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 smtClean="0">
                <a:latin typeface="Georgia"/>
                <a:cs typeface="Georgia"/>
              </a:rPr>
              <a:t>Slave Task 1</a:t>
            </a:r>
            <a:endParaRPr lang="en-GB" sz="1600" b="1" dirty="0">
              <a:latin typeface="Georgia"/>
              <a:cs typeface="Georgia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4953000" y="3733800"/>
            <a:ext cx="14744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 smtClean="0">
                <a:latin typeface="Georgia"/>
                <a:cs typeface="Georgia"/>
              </a:rPr>
              <a:t>Slave Task 2</a:t>
            </a:r>
            <a:endParaRPr lang="en-GB" sz="1600" b="1" dirty="0">
              <a:latin typeface="Georgia"/>
              <a:cs typeface="Georgia"/>
            </a:endParaRPr>
          </a:p>
        </p:txBody>
      </p:sp>
      <p:cxnSp>
        <p:nvCxnSpPr>
          <p:cNvPr id="57" name="Shape 56"/>
          <p:cNvCxnSpPr>
            <a:stCxn id="35" idx="0"/>
            <a:endCxn id="8" idx="3"/>
          </p:cNvCxnSpPr>
          <p:nvPr/>
        </p:nvCxnSpPr>
        <p:spPr bwMode="auto">
          <a:xfrm rot="16200000" flipV="1">
            <a:off x="6019800" y="2667000"/>
            <a:ext cx="533400" cy="2057400"/>
          </a:xfrm>
          <a:prstGeom prst="bentConnector2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8" name="TextBox 57"/>
          <p:cNvSpPr txBox="1"/>
          <p:nvPr/>
        </p:nvSpPr>
        <p:spPr>
          <a:xfrm>
            <a:off x="2209800" y="3259723"/>
            <a:ext cx="149011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 smtClean="0">
                <a:latin typeface="Georgia"/>
                <a:cs typeface="Georgia"/>
              </a:rPr>
              <a:t>Coordinator</a:t>
            </a:r>
            <a:endParaRPr lang="en-GB" sz="1600" b="1" dirty="0">
              <a:latin typeface="Georgia"/>
              <a:cs typeface="Georgia"/>
            </a:endParaRPr>
          </a:p>
        </p:txBody>
      </p:sp>
      <p:cxnSp>
        <p:nvCxnSpPr>
          <p:cNvPr id="60" name="Straight Arrow Connector 59"/>
          <p:cNvCxnSpPr>
            <a:stCxn id="8" idx="0"/>
          </p:cNvCxnSpPr>
          <p:nvPr/>
        </p:nvCxnSpPr>
        <p:spPr bwMode="auto">
          <a:xfrm rot="5400000" flipH="1" flipV="1">
            <a:off x="4400550" y="2990850"/>
            <a:ext cx="342900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1" name="TextBox 60"/>
          <p:cNvSpPr txBox="1"/>
          <p:nvPr/>
        </p:nvSpPr>
        <p:spPr>
          <a:xfrm>
            <a:off x="4572000" y="2590800"/>
            <a:ext cx="21183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>
                <a:latin typeface="Georgia"/>
                <a:cs typeface="Georgia"/>
              </a:rPr>
              <a:t>Return to application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1066800" y="5638800"/>
            <a:ext cx="703269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>
                <a:latin typeface="Georgia"/>
                <a:cs typeface="Georgia"/>
              </a:rPr>
              <a:t>ORDER partitioned on ORDERKEY, CUSTOMER partitioned on CUSTKEY</a:t>
            </a:r>
          </a:p>
          <a:p>
            <a:r>
              <a:rPr lang="en-GB" sz="1600" dirty="0" smtClean="0">
                <a:latin typeface="Georgia"/>
                <a:cs typeface="Georgia"/>
              </a:rPr>
              <a:t>Retrieve rows from ORDER, then use ORDER.CUSTKEY to direct </a:t>
            </a:r>
          </a:p>
          <a:p>
            <a:r>
              <a:rPr lang="en-GB" sz="1600" dirty="0" smtClean="0">
                <a:latin typeface="Georgia"/>
                <a:cs typeface="Georgia"/>
              </a:rPr>
              <a:t>appropriate rows to nodes with CUSTOMER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Content Placeholder 3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dirty="0" smtClean="0"/>
              <a:t>Tightly coupled</a:t>
            </a:r>
          </a:p>
          <a:p>
            <a:r>
              <a:rPr lang="en-GB" dirty="0" smtClean="0"/>
              <a:t>Symmetric Multiprocessor (SMP)</a:t>
            </a:r>
          </a:p>
          <a:p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P = processor</a:t>
            </a:r>
          </a:p>
          <a:p>
            <a:pPr marL="0" indent="0">
              <a:buNone/>
            </a:pPr>
            <a:r>
              <a:rPr lang="en-GB" dirty="0" smtClean="0"/>
              <a:t>M = memory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Shared Memory Architecture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68AF-F9AD-B641-8433-29D556D8BCBE}" type="slidenum">
              <a:rPr lang="en-GB" smtClean="0"/>
              <a:pPr/>
              <a:t>4</a:t>
            </a:fld>
            <a:endParaRPr lang="en-GB"/>
          </a:p>
        </p:txBody>
      </p:sp>
      <p:grpSp>
        <p:nvGrpSpPr>
          <p:cNvPr id="34" name="Group 33"/>
          <p:cNvGrpSpPr/>
          <p:nvPr/>
        </p:nvGrpSpPr>
        <p:grpSpPr>
          <a:xfrm>
            <a:off x="4788024" y="1988840"/>
            <a:ext cx="3972910" cy="3200400"/>
            <a:chOff x="1828800" y="1981200"/>
            <a:chExt cx="5486400" cy="4419600"/>
          </a:xfrm>
        </p:grpSpPr>
        <p:sp>
          <p:nvSpPr>
            <p:cNvPr id="4" name="Can 3"/>
            <p:cNvSpPr/>
            <p:nvPr/>
          </p:nvSpPr>
          <p:spPr bwMode="auto">
            <a:xfrm>
              <a:off x="4114800" y="5410200"/>
              <a:ext cx="914400" cy="990600"/>
            </a:xfrm>
            <a:prstGeom prst="can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" name="Can 4"/>
            <p:cNvSpPr/>
            <p:nvPr/>
          </p:nvSpPr>
          <p:spPr bwMode="auto">
            <a:xfrm>
              <a:off x="6400800" y="5410200"/>
              <a:ext cx="914400" cy="990600"/>
            </a:xfrm>
            <a:prstGeom prst="can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6" name="Can 5"/>
            <p:cNvSpPr/>
            <p:nvPr/>
          </p:nvSpPr>
          <p:spPr bwMode="auto">
            <a:xfrm>
              <a:off x="1828800" y="5410200"/>
              <a:ext cx="914400" cy="990600"/>
            </a:xfrm>
            <a:prstGeom prst="can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6400800" y="1981200"/>
              <a:ext cx="914400" cy="6858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charset="-128"/>
                  <a:cs typeface="Georgia"/>
                </a:rPr>
                <a:t>P</a:t>
              </a:r>
              <a:endParaRPr kumimoji="0" lang="en-GB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endParaRP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1828800" y="3810000"/>
              <a:ext cx="5486400" cy="6858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charset="-128"/>
                  <a:cs typeface="Georgia"/>
                </a:rPr>
                <a:t>Global Memory</a:t>
              </a:r>
              <a:endParaRPr kumimoji="0" lang="en-GB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endParaRP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4114800" y="1981200"/>
              <a:ext cx="914400" cy="6858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charset="-128"/>
                  <a:cs typeface="Georgia"/>
                </a:rPr>
                <a:t>P</a:t>
              </a:r>
              <a:endParaRPr kumimoji="0" lang="en-GB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endParaRP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1828800" y="1981200"/>
              <a:ext cx="914400" cy="6858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charset="-128"/>
                  <a:cs typeface="Georgia"/>
                </a:rPr>
                <a:t>P</a:t>
              </a:r>
              <a:endParaRPr kumimoji="0" lang="en-GB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endParaRPr>
            </a:p>
          </p:txBody>
        </p:sp>
        <p:cxnSp>
          <p:nvCxnSpPr>
            <p:cNvPr id="12" name="Elbow Connector 11"/>
            <p:cNvCxnSpPr>
              <a:stCxn id="10" idx="2"/>
              <a:endCxn id="8" idx="0"/>
            </p:cNvCxnSpPr>
            <p:nvPr/>
          </p:nvCxnSpPr>
          <p:spPr bwMode="auto">
            <a:xfrm rot="16200000" flipH="1">
              <a:off x="2857500" y="2095500"/>
              <a:ext cx="1143000" cy="2286000"/>
            </a:xfrm>
            <a:prstGeom prst="bentConnector3">
              <a:avLst>
                <a:gd name="adj1" fmla="val 50000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" name="Elbow Connector 13"/>
            <p:cNvCxnSpPr>
              <a:stCxn id="7" idx="2"/>
              <a:endCxn id="8" idx="0"/>
            </p:cNvCxnSpPr>
            <p:nvPr/>
          </p:nvCxnSpPr>
          <p:spPr bwMode="auto">
            <a:xfrm rot="5400000">
              <a:off x="5143500" y="2095500"/>
              <a:ext cx="1143000" cy="2286000"/>
            </a:xfrm>
            <a:prstGeom prst="bentConnector3">
              <a:avLst>
                <a:gd name="adj1" fmla="val 50000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6" name="Straight Connector 15"/>
            <p:cNvCxnSpPr>
              <a:stCxn id="9" idx="2"/>
              <a:endCxn id="8" idx="0"/>
            </p:cNvCxnSpPr>
            <p:nvPr/>
          </p:nvCxnSpPr>
          <p:spPr bwMode="auto">
            <a:xfrm rot="5400000">
              <a:off x="4000500" y="3238500"/>
              <a:ext cx="11430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" name="Straight Connector 17"/>
            <p:cNvCxnSpPr>
              <a:stCxn id="8" idx="2"/>
              <a:endCxn id="4" idx="1"/>
            </p:cNvCxnSpPr>
            <p:nvPr/>
          </p:nvCxnSpPr>
          <p:spPr bwMode="auto">
            <a:xfrm rot="5400000">
              <a:off x="4114800" y="4953000"/>
              <a:ext cx="9144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0" name="Straight Connector 19"/>
            <p:cNvCxnSpPr>
              <a:stCxn id="6" idx="1"/>
            </p:cNvCxnSpPr>
            <p:nvPr/>
          </p:nvCxnSpPr>
          <p:spPr bwMode="auto">
            <a:xfrm rot="5400000" flipH="1" flipV="1">
              <a:off x="1828800" y="4953000"/>
              <a:ext cx="9144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2" name="Straight Connector 21"/>
            <p:cNvCxnSpPr>
              <a:stCxn id="5" idx="1"/>
            </p:cNvCxnSpPr>
            <p:nvPr/>
          </p:nvCxnSpPr>
          <p:spPr bwMode="auto">
            <a:xfrm rot="5400000" flipH="1" flipV="1">
              <a:off x="6400800" y="4953000"/>
              <a:ext cx="9144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Broadcast Join</a:t>
            </a:r>
            <a:endParaRPr lang="en-GB" dirty="0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40</a:t>
            </a:fld>
            <a:endParaRPr lang="en-GB"/>
          </a:p>
        </p:txBody>
      </p:sp>
      <p:sp>
        <p:nvSpPr>
          <p:cNvPr id="29" name="Text Placeholder 28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“Which customers and suppliers are in the same country?”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3886200" y="3162300"/>
            <a:ext cx="1371600" cy="5334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477000" y="5334000"/>
            <a:ext cx="146576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 smtClean="0">
                <a:latin typeface="Georgia"/>
                <a:cs typeface="Georgia"/>
              </a:rPr>
              <a:t>CUSTOMER</a:t>
            </a:r>
            <a:endParaRPr lang="en-GB" sz="1600" b="1" dirty="0">
              <a:latin typeface="Georgia"/>
              <a:cs typeface="Georgia"/>
            </a:endParaRPr>
          </a:p>
        </p:txBody>
      </p:sp>
      <p:cxnSp>
        <p:nvCxnSpPr>
          <p:cNvPr id="6" name="Straight Arrow Connector 5"/>
          <p:cNvCxnSpPr>
            <a:stCxn id="5" idx="0"/>
            <a:endCxn id="16" idx="2"/>
          </p:cNvCxnSpPr>
          <p:nvPr/>
        </p:nvCxnSpPr>
        <p:spPr bwMode="auto">
          <a:xfrm rot="16200000" flipV="1">
            <a:off x="7117743" y="5241859"/>
            <a:ext cx="152400" cy="3188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" name="Rectangle 6"/>
          <p:cNvSpPr/>
          <p:nvPr/>
        </p:nvSpPr>
        <p:spPr bwMode="auto">
          <a:xfrm>
            <a:off x="1905000" y="3962400"/>
            <a:ext cx="1676400" cy="9144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600200" y="4114800"/>
            <a:ext cx="1676400" cy="9144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1295400" y="4267200"/>
            <a:ext cx="1676400" cy="9144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93596" y="4572000"/>
            <a:ext cx="79240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 smtClean="0">
                <a:latin typeface="Georgia"/>
                <a:cs typeface="Georgia"/>
              </a:rPr>
              <a:t>SCAN</a:t>
            </a:r>
            <a:endParaRPr lang="en-GB" sz="1600" b="1" dirty="0">
              <a:latin typeface="Georgia"/>
              <a:cs typeface="Georgia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14400" y="5334000"/>
            <a:ext cx="132029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 smtClean="0">
                <a:latin typeface="Georgia"/>
                <a:cs typeface="Georgia"/>
              </a:rPr>
              <a:t>SUPPLIER</a:t>
            </a:r>
            <a:endParaRPr lang="en-GB" sz="1600" b="1" dirty="0">
              <a:latin typeface="Georgia"/>
              <a:cs typeface="Georgia"/>
            </a:endParaRPr>
          </a:p>
        </p:txBody>
      </p:sp>
      <p:cxnSp>
        <p:nvCxnSpPr>
          <p:cNvPr id="12" name="Straight Arrow Connector 11"/>
          <p:cNvCxnSpPr>
            <a:stCxn id="11" idx="0"/>
            <a:endCxn id="10" idx="2"/>
          </p:cNvCxnSpPr>
          <p:nvPr/>
        </p:nvCxnSpPr>
        <p:spPr bwMode="auto">
          <a:xfrm rot="5400000" flipH="1" flipV="1">
            <a:off x="1520449" y="4964652"/>
            <a:ext cx="423446" cy="31525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" name="Rectangle 12"/>
          <p:cNvSpPr/>
          <p:nvPr/>
        </p:nvSpPr>
        <p:spPr bwMode="auto">
          <a:xfrm>
            <a:off x="6477000" y="3962400"/>
            <a:ext cx="1676400" cy="9144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6172200" y="4114800"/>
            <a:ext cx="1676400" cy="9144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5867400" y="4267200"/>
            <a:ext cx="1676400" cy="9144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781800" y="4843046"/>
            <a:ext cx="79240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 smtClean="0">
                <a:latin typeface="Georgia"/>
                <a:cs typeface="Georgia"/>
              </a:rPr>
              <a:t>SCAN</a:t>
            </a:r>
            <a:endParaRPr lang="en-GB" sz="1600" b="1" dirty="0">
              <a:latin typeface="Georgia"/>
              <a:cs typeface="Georgia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424096" y="4267200"/>
            <a:ext cx="73870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 smtClean="0">
                <a:latin typeface="Georgia"/>
                <a:cs typeface="Georgia"/>
              </a:rPr>
              <a:t>JOIN</a:t>
            </a:r>
            <a:endParaRPr lang="en-GB" sz="1600" b="1" dirty="0">
              <a:latin typeface="Georgia"/>
              <a:cs typeface="Georgia"/>
            </a:endParaRPr>
          </a:p>
        </p:txBody>
      </p:sp>
      <p:cxnSp>
        <p:nvCxnSpPr>
          <p:cNvPr id="18" name="Straight Arrow Connector 17"/>
          <p:cNvCxnSpPr>
            <a:endCxn id="17" idx="2"/>
          </p:cNvCxnSpPr>
          <p:nvPr/>
        </p:nvCxnSpPr>
        <p:spPr bwMode="auto">
          <a:xfrm flipV="1">
            <a:off x="6096000" y="4605754"/>
            <a:ext cx="697448" cy="11864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>
            <a:stCxn id="16" idx="0"/>
            <a:endCxn id="17" idx="2"/>
          </p:cNvCxnSpPr>
          <p:nvPr/>
        </p:nvCxnSpPr>
        <p:spPr bwMode="auto">
          <a:xfrm rot="16200000" flipV="1">
            <a:off x="6867079" y="4532123"/>
            <a:ext cx="237292" cy="38455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" name="Straight Arrow Connector 19"/>
          <p:cNvCxnSpPr>
            <a:stCxn id="10" idx="3"/>
          </p:cNvCxnSpPr>
          <p:nvPr/>
        </p:nvCxnSpPr>
        <p:spPr bwMode="auto">
          <a:xfrm flipV="1">
            <a:off x="2286000" y="4724400"/>
            <a:ext cx="3886200" cy="1687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1" name="TextBox 20"/>
          <p:cNvSpPr txBox="1"/>
          <p:nvPr/>
        </p:nvSpPr>
        <p:spPr>
          <a:xfrm>
            <a:off x="457200" y="3733800"/>
            <a:ext cx="145424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 smtClean="0">
                <a:latin typeface="Georgia"/>
                <a:cs typeface="Georgia"/>
              </a:rPr>
              <a:t>Slave Task 1</a:t>
            </a:r>
            <a:endParaRPr lang="en-GB" sz="1600" b="1" dirty="0">
              <a:latin typeface="Georgia"/>
              <a:cs typeface="Georgia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953000" y="3733800"/>
            <a:ext cx="14744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 smtClean="0">
                <a:latin typeface="Georgia"/>
                <a:cs typeface="Georgia"/>
              </a:rPr>
              <a:t>Slave Task 2</a:t>
            </a:r>
            <a:endParaRPr lang="en-GB" sz="1600" b="1" dirty="0">
              <a:latin typeface="Georgia"/>
              <a:cs typeface="Georgia"/>
            </a:endParaRPr>
          </a:p>
        </p:txBody>
      </p:sp>
      <p:cxnSp>
        <p:nvCxnSpPr>
          <p:cNvPr id="23" name="Shape 22"/>
          <p:cNvCxnSpPr>
            <a:stCxn id="13" idx="0"/>
            <a:endCxn id="4" idx="3"/>
          </p:cNvCxnSpPr>
          <p:nvPr/>
        </p:nvCxnSpPr>
        <p:spPr bwMode="auto">
          <a:xfrm rot="16200000" flipV="1">
            <a:off x="6019800" y="2667000"/>
            <a:ext cx="533400" cy="2057400"/>
          </a:xfrm>
          <a:prstGeom prst="bentConnector2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4" name="TextBox 23"/>
          <p:cNvSpPr txBox="1"/>
          <p:nvPr/>
        </p:nvSpPr>
        <p:spPr>
          <a:xfrm>
            <a:off x="2209800" y="3259723"/>
            <a:ext cx="149011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 smtClean="0">
                <a:latin typeface="Georgia"/>
                <a:cs typeface="Georgia"/>
              </a:rPr>
              <a:t>Coordinator</a:t>
            </a:r>
            <a:endParaRPr lang="en-GB" sz="1600" b="1" dirty="0">
              <a:latin typeface="Georgia"/>
              <a:cs typeface="Georgia"/>
            </a:endParaRPr>
          </a:p>
        </p:txBody>
      </p:sp>
      <p:cxnSp>
        <p:nvCxnSpPr>
          <p:cNvPr id="25" name="Straight Arrow Connector 24"/>
          <p:cNvCxnSpPr>
            <a:stCxn id="4" idx="0"/>
          </p:cNvCxnSpPr>
          <p:nvPr/>
        </p:nvCxnSpPr>
        <p:spPr bwMode="auto">
          <a:xfrm rot="5400000" flipH="1" flipV="1">
            <a:off x="4400550" y="2990850"/>
            <a:ext cx="342900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6" name="TextBox 25"/>
          <p:cNvSpPr txBox="1"/>
          <p:nvPr/>
        </p:nvSpPr>
        <p:spPr>
          <a:xfrm>
            <a:off x="4572000" y="2590800"/>
            <a:ext cx="21183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>
                <a:latin typeface="Georgia"/>
                <a:cs typeface="Georgia"/>
              </a:rPr>
              <a:t>Return to application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066800" y="5638800"/>
            <a:ext cx="607870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>
                <a:latin typeface="Georgia"/>
                <a:cs typeface="Georgia"/>
              </a:rPr>
              <a:t>SUPPLIER partitioned on SUPPKEY, CUSTOMER on CUSTKEY.</a:t>
            </a:r>
          </a:p>
          <a:p>
            <a:r>
              <a:rPr lang="en-GB" sz="1600" dirty="0" smtClean="0">
                <a:latin typeface="Georgia"/>
                <a:cs typeface="Georgia"/>
              </a:rPr>
              <a:t>Join required on *_NATION</a:t>
            </a:r>
          </a:p>
          <a:p>
            <a:r>
              <a:rPr lang="en-GB" sz="1600" dirty="0" smtClean="0">
                <a:latin typeface="Georgia"/>
                <a:cs typeface="Georgia"/>
              </a:rPr>
              <a:t>Send all SUPPLIER to each CUSTOMER node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915723" y="4724400"/>
            <a:ext cx="141827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>
                <a:latin typeface="Georgia"/>
                <a:cs typeface="Georgia"/>
              </a:rPr>
              <a:t>BROADCAST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Repartitioned Join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41</a:t>
            </a:fld>
            <a:endParaRPr lang="en-GB"/>
          </a:p>
        </p:txBody>
      </p:sp>
      <p:sp>
        <p:nvSpPr>
          <p:cNvPr id="29" name="Text Placeholder 28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“Which customers and suppliers are in the same country?”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 bwMode="auto">
          <a:xfrm>
            <a:off x="3886200" y="2362200"/>
            <a:ext cx="1371600" cy="5334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943600" y="5528846"/>
            <a:ext cx="146576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 smtClean="0">
                <a:latin typeface="Georgia"/>
                <a:cs typeface="Georgia"/>
              </a:rPr>
              <a:t>CUSTOMER</a:t>
            </a:r>
            <a:endParaRPr lang="en-GB" sz="1600" b="1" dirty="0">
              <a:latin typeface="Georgia"/>
              <a:cs typeface="Georgia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1905000" y="4462046"/>
            <a:ext cx="1676400" cy="6096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600200" y="4614446"/>
            <a:ext cx="1676400" cy="6096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1295400" y="4766846"/>
            <a:ext cx="1676400" cy="6096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22196" y="4919246"/>
            <a:ext cx="79240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 smtClean="0">
                <a:latin typeface="Georgia"/>
                <a:cs typeface="Georgia"/>
              </a:rPr>
              <a:t>SCAN</a:t>
            </a:r>
            <a:endParaRPr lang="en-GB" sz="1600" b="1" dirty="0">
              <a:latin typeface="Georgia"/>
              <a:cs typeface="Georgia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591608" y="5528846"/>
            <a:ext cx="132029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 smtClean="0">
                <a:latin typeface="Georgia"/>
                <a:cs typeface="Georgia"/>
              </a:rPr>
              <a:t>SUPPLIER</a:t>
            </a:r>
            <a:endParaRPr lang="en-GB" sz="1600" b="1" dirty="0">
              <a:latin typeface="Georgia"/>
              <a:cs typeface="Georgia"/>
            </a:endParaRPr>
          </a:p>
        </p:txBody>
      </p:sp>
      <p:cxnSp>
        <p:nvCxnSpPr>
          <p:cNvPr id="12" name="Straight Arrow Connector 11"/>
          <p:cNvCxnSpPr>
            <a:stCxn id="11" idx="0"/>
            <a:endCxn id="10" idx="2"/>
          </p:cNvCxnSpPr>
          <p:nvPr/>
        </p:nvCxnSpPr>
        <p:spPr bwMode="auto">
          <a:xfrm rot="16200000" flipV="1">
            <a:off x="2049554" y="5326644"/>
            <a:ext cx="271046" cy="13335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1" name="TextBox 20"/>
          <p:cNvSpPr txBox="1"/>
          <p:nvPr/>
        </p:nvSpPr>
        <p:spPr>
          <a:xfrm>
            <a:off x="457200" y="4233446"/>
            <a:ext cx="145424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 smtClean="0">
                <a:latin typeface="Georgia"/>
                <a:cs typeface="Georgia"/>
              </a:rPr>
              <a:t>Slave Task 1</a:t>
            </a:r>
            <a:endParaRPr lang="en-GB" sz="1600" b="1" dirty="0">
              <a:latin typeface="Georgia"/>
              <a:cs typeface="Georgia"/>
            </a:endParaRPr>
          </a:p>
        </p:txBody>
      </p:sp>
      <p:cxnSp>
        <p:nvCxnSpPr>
          <p:cNvPr id="23" name="Shape 22"/>
          <p:cNvCxnSpPr>
            <a:stCxn id="42" idx="1"/>
            <a:endCxn id="49" idx="2"/>
          </p:cNvCxnSpPr>
          <p:nvPr/>
        </p:nvCxnSpPr>
        <p:spPr bwMode="auto">
          <a:xfrm rot="10800000">
            <a:off x="4572000" y="4267200"/>
            <a:ext cx="1295400" cy="804446"/>
          </a:xfrm>
          <a:prstGeom prst="bentConnector2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4" name="TextBox 23"/>
          <p:cNvSpPr txBox="1"/>
          <p:nvPr/>
        </p:nvSpPr>
        <p:spPr>
          <a:xfrm>
            <a:off x="2209800" y="2459623"/>
            <a:ext cx="149011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 smtClean="0">
                <a:latin typeface="Georgia"/>
                <a:cs typeface="Georgia"/>
              </a:rPr>
              <a:t>Coordinator</a:t>
            </a:r>
            <a:endParaRPr lang="en-GB" sz="1600" b="1" dirty="0">
              <a:latin typeface="Georgia"/>
              <a:cs typeface="Georgia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066800" y="5798403"/>
            <a:ext cx="658064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>
                <a:latin typeface="Georgia"/>
                <a:cs typeface="Georgia"/>
              </a:rPr>
              <a:t>SUPPLIER partitioned on SUPPKEY, CUSTOMER on CUSTKEY.</a:t>
            </a:r>
          </a:p>
          <a:p>
            <a:r>
              <a:rPr lang="en-GB" sz="1600" dirty="0" smtClean="0">
                <a:latin typeface="Georgia"/>
                <a:cs typeface="Georgia"/>
              </a:rPr>
              <a:t>Join required on *_NATION. Repartition both tables on *_NATION to</a:t>
            </a:r>
          </a:p>
          <a:p>
            <a:r>
              <a:rPr lang="en-GB" sz="1600" dirty="0" smtClean="0">
                <a:latin typeface="Georgia"/>
                <a:cs typeface="Georgia"/>
              </a:rPr>
              <a:t>localise and minimise the join effort</a:t>
            </a:r>
          </a:p>
        </p:txBody>
      </p:sp>
      <p:sp>
        <p:nvSpPr>
          <p:cNvPr id="40" name="Rectangle 39"/>
          <p:cNvSpPr/>
          <p:nvPr/>
        </p:nvSpPr>
        <p:spPr bwMode="auto">
          <a:xfrm>
            <a:off x="6477000" y="4462046"/>
            <a:ext cx="1676400" cy="6096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6172200" y="4614446"/>
            <a:ext cx="1676400" cy="6096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5867400" y="4766846"/>
            <a:ext cx="1676400" cy="6096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6294196" y="4919246"/>
            <a:ext cx="79240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 smtClean="0">
                <a:latin typeface="Georgia"/>
                <a:cs typeface="Georgia"/>
              </a:rPr>
              <a:t>SCAN</a:t>
            </a:r>
            <a:endParaRPr lang="en-GB" sz="1600" b="1" dirty="0">
              <a:latin typeface="Georgia"/>
              <a:cs typeface="Georgia"/>
            </a:endParaRPr>
          </a:p>
        </p:txBody>
      </p:sp>
      <p:cxnSp>
        <p:nvCxnSpPr>
          <p:cNvPr id="44" name="Straight Arrow Connector 43"/>
          <p:cNvCxnSpPr>
            <a:stCxn id="5" idx="0"/>
            <a:endCxn id="43" idx="2"/>
          </p:cNvCxnSpPr>
          <p:nvPr/>
        </p:nvCxnSpPr>
        <p:spPr bwMode="auto">
          <a:xfrm rot="5400000" flipH="1" flipV="1">
            <a:off x="6547917" y="5386366"/>
            <a:ext cx="271046" cy="13915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5" name="TextBox 44"/>
          <p:cNvSpPr txBox="1"/>
          <p:nvPr/>
        </p:nvSpPr>
        <p:spPr>
          <a:xfrm>
            <a:off x="5029200" y="4233446"/>
            <a:ext cx="14744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 smtClean="0">
                <a:latin typeface="Georgia"/>
                <a:cs typeface="Georgia"/>
              </a:rPr>
              <a:t>Slave Task 2</a:t>
            </a:r>
            <a:endParaRPr lang="en-GB" sz="1600" b="1" dirty="0">
              <a:latin typeface="Georgia"/>
              <a:cs typeface="Georgia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4343400" y="3352800"/>
            <a:ext cx="1676400" cy="6096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4038600" y="3505200"/>
            <a:ext cx="1676400" cy="6096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3733800" y="3657600"/>
            <a:ext cx="1676400" cy="6096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4160596" y="3810000"/>
            <a:ext cx="73870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 smtClean="0">
                <a:latin typeface="Georgia"/>
                <a:cs typeface="Georgia"/>
              </a:rPr>
              <a:t>JOIN</a:t>
            </a:r>
            <a:endParaRPr lang="en-GB" sz="1600" b="1" dirty="0">
              <a:latin typeface="Georgia"/>
              <a:cs typeface="Georgia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2895600" y="3124200"/>
            <a:ext cx="14740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 smtClean="0">
                <a:latin typeface="Georgia"/>
                <a:cs typeface="Georgia"/>
              </a:rPr>
              <a:t>Slave Task 3</a:t>
            </a:r>
            <a:endParaRPr lang="en-GB" sz="1600" b="1" dirty="0">
              <a:latin typeface="Georgia"/>
              <a:cs typeface="Georgia"/>
            </a:endParaRPr>
          </a:p>
        </p:txBody>
      </p:sp>
      <p:cxnSp>
        <p:nvCxnSpPr>
          <p:cNvPr id="55" name="Shape 54"/>
          <p:cNvCxnSpPr>
            <a:stCxn id="7" idx="3"/>
          </p:cNvCxnSpPr>
          <p:nvPr/>
        </p:nvCxnSpPr>
        <p:spPr bwMode="auto">
          <a:xfrm flipV="1">
            <a:off x="3581400" y="4267200"/>
            <a:ext cx="457200" cy="499646"/>
          </a:xfrm>
          <a:prstGeom prst="bentConnector2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3" name="Straight Arrow Connector 62"/>
          <p:cNvCxnSpPr>
            <a:endCxn id="4" idx="2"/>
          </p:cNvCxnSpPr>
          <p:nvPr/>
        </p:nvCxnSpPr>
        <p:spPr bwMode="auto">
          <a:xfrm rot="5400000" flipH="1" flipV="1">
            <a:off x="4305300" y="3162300"/>
            <a:ext cx="533400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Query Handling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42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Critical aspect of Parallel DBMS</a:t>
            </a:r>
          </a:p>
          <a:p>
            <a:r>
              <a:rPr lang="en-GB" smtClean="0"/>
              <a:t>User wants to issue simple SQL, and not be concerned with parallel aspects</a:t>
            </a:r>
          </a:p>
          <a:p>
            <a:r>
              <a:rPr lang="en-GB" smtClean="0"/>
              <a:t>DBMS needs structures and facilities to parallelise queries</a:t>
            </a:r>
          </a:p>
          <a:p>
            <a:r>
              <a:rPr lang="en-GB" smtClean="0"/>
              <a:t>Good optimiser technology is essential</a:t>
            </a:r>
          </a:p>
          <a:p>
            <a:r>
              <a:rPr lang="en-GB" smtClean="0"/>
              <a:t>As database grows, effects (good or bad) of optimiser become increasingly significant</a:t>
            </a:r>
            <a:endParaRPr lang="en-GB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Further Aspects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43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A single transaction may update data in several different places</a:t>
            </a:r>
          </a:p>
          <a:p>
            <a:r>
              <a:rPr lang="en-GB" smtClean="0"/>
              <a:t>Multiple transactions may be using the same (distributed) tables simultaneously</a:t>
            </a:r>
          </a:p>
          <a:p>
            <a:r>
              <a:rPr lang="en-GB" smtClean="0"/>
              <a:t>One or several nodes cou</a:t>
            </a:r>
            <a:r>
              <a:rPr lang="en-US" smtClean="0"/>
              <a:t>ld</a:t>
            </a:r>
            <a:r>
              <a:rPr lang="en-GB" smtClean="0"/>
              <a:t> fail</a:t>
            </a:r>
          </a:p>
          <a:p>
            <a:r>
              <a:rPr lang="en-GB" smtClean="0"/>
              <a:t>Requires concurrency control and recovery across multiple nodes for:</a:t>
            </a:r>
          </a:p>
          <a:p>
            <a:pPr lvl="1"/>
            <a:r>
              <a:rPr lang="en-GB" smtClean="0"/>
              <a:t>Locking and deadlock detection</a:t>
            </a:r>
          </a:p>
          <a:p>
            <a:pPr lvl="1"/>
            <a:r>
              <a:rPr lang="en-GB" smtClean="0"/>
              <a:t>Two-phase commit to ensure ‘all or nothing’</a:t>
            </a:r>
            <a:endParaRPr lang="en-GB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Deadlock </a:t>
            </a:r>
            <a:br>
              <a:rPr lang="en-US" dirty="0" smtClean="0"/>
            </a:br>
            <a:r>
              <a:rPr lang="en-US" dirty="0" smtClean="0"/>
              <a:t>Detection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760129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Locking and Deadlocks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45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With Shared Nothing architecture, each node is responsible for locking its own data</a:t>
            </a:r>
          </a:p>
          <a:p>
            <a:r>
              <a:rPr lang="en-GB" smtClean="0"/>
              <a:t>No global locking mechanism</a:t>
            </a:r>
          </a:p>
          <a:p>
            <a:r>
              <a:rPr lang="en-GB" smtClean="0"/>
              <a:t>However:</a:t>
            </a:r>
          </a:p>
          <a:p>
            <a:pPr lvl="1"/>
            <a:r>
              <a:rPr lang="en-GB" smtClean="0"/>
              <a:t>T1 locks item A on Node 1 and wants item B on Node 2</a:t>
            </a:r>
          </a:p>
          <a:p>
            <a:pPr lvl="1"/>
            <a:r>
              <a:rPr lang="en-GB" smtClean="0"/>
              <a:t>T2 locks item B on Node 2 and wants item A on Node 1</a:t>
            </a:r>
          </a:p>
          <a:p>
            <a:pPr lvl="1"/>
            <a:r>
              <a:rPr lang="en-GB" smtClean="0"/>
              <a:t>Distributed Deadlock</a:t>
            </a:r>
            <a:endParaRPr lang="en-GB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Resolving Deadlocks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46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One approach </a:t>
            </a:r>
            <a:r>
              <a:rPr lang="en-US" smtClean="0"/>
              <a:t>–</a:t>
            </a:r>
            <a:r>
              <a:rPr lang="en-GB" smtClean="0"/>
              <a:t> Timeouts</a:t>
            </a:r>
          </a:p>
          <a:p>
            <a:r>
              <a:rPr lang="en-GB" smtClean="0"/>
              <a:t>Timeout T2, after wait exceeds a certain interval</a:t>
            </a:r>
          </a:p>
          <a:p>
            <a:pPr lvl="1"/>
            <a:r>
              <a:rPr lang="en-GB" smtClean="0"/>
              <a:t>Interval may need random element to avoid ‘chatter’</a:t>
            </a:r>
            <a:br>
              <a:rPr lang="en-GB" smtClean="0"/>
            </a:br>
            <a:r>
              <a:rPr lang="en-GB" smtClean="0"/>
              <a:t>i.e. both transactions give up at the same time and then try again</a:t>
            </a:r>
          </a:p>
          <a:p>
            <a:r>
              <a:rPr lang="en-GB" smtClean="0"/>
              <a:t>Rollback T2 to let T1 to proceed</a:t>
            </a:r>
          </a:p>
          <a:p>
            <a:r>
              <a:rPr lang="en-GB" smtClean="0"/>
              <a:t>Restart T2, which can now complete</a:t>
            </a:r>
            <a:endParaRPr lang="en-GB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Resolving Deadlocks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47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More sophisticated approach (DB2)</a:t>
            </a:r>
          </a:p>
          <a:p>
            <a:r>
              <a:rPr lang="en-GB" smtClean="0"/>
              <a:t>Each node maintains a local ‘wait-for’ graph</a:t>
            </a:r>
          </a:p>
          <a:p>
            <a:r>
              <a:rPr lang="en-GB" smtClean="0"/>
              <a:t>Distributed deadlock detector (DDD) runs at the catalogue node for each database</a:t>
            </a:r>
          </a:p>
          <a:p>
            <a:r>
              <a:rPr lang="en-GB" smtClean="0"/>
              <a:t>Periodically, all nodes send their graphs to the DDD</a:t>
            </a:r>
          </a:p>
          <a:p>
            <a:r>
              <a:rPr lang="en-GB" smtClean="0"/>
              <a:t>DDD records all locks found in wait state</a:t>
            </a:r>
          </a:p>
          <a:p>
            <a:r>
              <a:rPr lang="en-GB" smtClean="0"/>
              <a:t>Transaction becomes a candidate for termination if found in same lock wait state on two successive iterations</a:t>
            </a:r>
            <a:endParaRPr lang="en-GB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Reliability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090284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Reliability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49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We wish to preserve the ACID properties for parallelised transactions</a:t>
            </a:r>
          </a:p>
          <a:p>
            <a:pPr lvl="1"/>
            <a:r>
              <a:rPr lang="en-GB" dirty="0" smtClean="0"/>
              <a:t>Isolation is taken care of by 2PL protocol</a:t>
            </a:r>
          </a:p>
          <a:p>
            <a:pPr lvl="1"/>
            <a:r>
              <a:rPr lang="en-GB" dirty="0" smtClean="0"/>
              <a:t>Isolation implies Consistency</a:t>
            </a:r>
          </a:p>
          <a:p>
            <a:pPr lvl="1"/>
            <a:r>
              <a:rPr lang="en-GB" dirty="0" smtClean="0"/>
              <a:t>Durability can be taken care of node-by-node, with proper logging and recovery routines</a:t>
            </a:r>
          </a:p>
          <a:p>
            <a:pPr lvl="1"/>
            <a:r>
              <a:rPr lang="en-GB" dirty="0" smtClean="0"/>
              <a:t>Atomicity is the hard part. We need to commit all parts of a transaction, or abort all parts</a:t>
            </a:r>
          </a:p>
          <a:p>
            <a:pPr marL="0" indent="0">
              <a:buNone/>
            </a:pPr>
            <a:r>
              <a:rPr lang="en-GB" dirty="0" smtClean="0"/>
              <a:t>Two-phase commit protocol (2PC) is used to ensure that Atomicity is preserved</a:t>
            </a:r>
            <a:endParaRPr lang="en-GB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Content Placeholder 3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dirty="0" smtClean="0"/>
              <a:t>Less complex database software</a:t>
            </a:r>
          </a:p>
          <a:p>
            <a:r>
              <a:rPr lang="en-GB" dirty="0" smtClean="0"/>
              <a:t>Limited scalability</a:t>
            </a:r>
          </a:p>
          <a:p>
            <a:r>
              <a:rPr lang="en-GB" dirty="0"/>
              <a:t>Single buffer</a:t>
            </a:r>
          </a:p>
          <a:p>
            <a:r>
              <a:rPr lang="en-GB" dirty="0"/>
              <a:t>Single database storage</a:t>
            </a:r>
          </a:p>
          <a:p>
            <a:endParaRPr lang="en-GB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Software </a:t>
            </a:r>
            <a:r>
              <a:rPr lang="en-US" smtClean="0"/>
              <a:t>–</a:t>
            </a:r>
            <a:r>
              <a:rPr lang="en-GB" smtClean="0"/>
              <a:t> Shared Memory</a:t>
            </a:r>
            <a:endParaRPr lang="en-GB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68AF-F9AD-B641-8433-29D556D8BCBE}" type="slidenum">
              <a:rPr lang="en-GB" smtClean="0"/>
              <a:pPr/>
              <a:t>5</a:t>
            </a:fld>
            <a:endParaRPr lang="en-GB"/>
          </a:p>
        </p:txBody>
      </p:sp>
      <p:grpSp>
        <p:nvGrpSpPr>
          <p:cNvPr id="21" name="Group 20"/>
          <p:cNvGrpSpPr/>
          <p:nvPr/>
        </p:nvGrpSpPr>
        <p:grpSpPr>
          <a:xfrm>
            <a:off x="4788024" y="1988840"/>
            <a:ext cx="3972910" cy="3200400"/>
            <a:chOff x="1828800" y="1981200"/>
            <a:chExt cx="5486400" cy="4419600"/>
          </a:xfrm>
        </p:grpSpPr>
        <p:sp>
          <p:nvSpPr>
            <p:cNvPr id="23" name="Can 22"/>
            <p:cNvSpPr/>
            <p:nvPr/>
          </p:nvSpPr>
          <p:spPr bwMode="auto">
            <a:xfrm>
              <a:off x="4114800" y="5410200"/>
              <a:ext cx="914400" cy="990600"/>
            </a:xfrm>
            <a:prstGeom prst="can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25" name="Can 24"/>
            <p:cNvSpPr/>
            <p:nvPr/>
          </p:nvSpPr>
          <p:spPr bwMode="auto">
            <a:xfrm>
              <a:off x="6400800" y="5410200"/>
              <a:ext cx="914400" cy="990600"/>
            </a:xfrm>
            <a:prstGeom prst="can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26" name="Can 25"/>
            <p:cNvSpPr/>
            <p:nvPr/>
          </p:nvSpPr>
          <p:spPr bwMode="auto">
            <a:xfrm>
              <a:off x="1828800" y="5410200"/>
              <a:ext cx="914400" cy="990600"/>
            </a:xfrm>
            <a:prstGeom prst="can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27" name="Rectangle 26"/>
            <p:cNvSpPr/>
            <p:nvPr/>
          </p:nvSpPr>
          <p:spPr bwMode="auto">
            <a:xfrm>
              <a:off x="6400800" y="1981200"/>
              <a:ext cx="914400" cy="6858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charset="-128"/>
                  <a:cs typeface="Georgia"/>
                </a:rPr>
                <a:t>P</a:t>
              </a:r>
              <a:endParaRPr kumimoji="0" lang="en-GB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endParaRPr>
            </a:p>
          </p:txBody>
        </p:sp>
        <p:sp>
          <p:nvSpPr>
            <p:cNvPr id="28" name="Rectangle 27"/>
            <p:cNvSpPr/>
            <p:nvPr/>
          </p:nvSpPr>
          <p:spPr bwMode="auto">
            <a:xfrm>
              <a:off x="1828800" y="3810000"/>
              <a:ext cx="5486400" cy="6858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charset="-128"/>
                  <a:cs typeface="Georgia"/>
                </a:rPr>
                <a:t>Global Memory</a:t>
              </a:r>
              <a:endParaRPr kumimoji="0" lang="en-GB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endParaRPr>
            </a:p>
          </p:txBody>
        </p:sp>
        <p:sp>
          <p:nvSpPr>
            <p:cNvPr id="29" name="Rectangle 28"/>
            <p:cNvSpPr/>
            <p:nvPr/>
          </p:nvSpPr>
          <p:spPr bwMode="auto">
            <a:xfrm>
              <a:off x="4114800" y="1981200"/>
              <a:ext cx="914400" cy="6858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charset="-128"/>
                  <a:cs typeface="Georgia"/>
                </a:rPr>
                <a:t>P</a:t>
              </a:r>
              <a:endParaRPr kumimoji="0" lang="en-GB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endParaRPr>
            </a:p>
          </p:txBody>
        </p:sp>
        <p:sp>
          <p:nvSpPr>
            <p:cNvPr id="30" name="Rectangle 29"/>
            <p:cNvSpPr/>
            <p:nvPr/>
          </p:nvSpPr>
          <p:spPr bwMode="auto">
            <a:xfrm>
              <a:off x="1828800" y="1981200"/>
              <a:ext cx="914400" cy="6858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charset="-128"/>
                  <a:cs typeface="Georgia"/>
                </a:rPr>
                <a:t>P</a:t>
              </a:r>
              <a:endParaRPr kumimoji="0" lang="en-GB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endParaRPr>
            </a:p>
          </p:txBody>
        </p:sp>
        <p:cxnSp>
          <p:nvCxnSpPr>
            <p:cNvPr id="31" name="Elbow Connector 30"/>
            <p:cNvCxnSpPr>
              <a:stCxn id="30" idx="2"/>
              <a:endCxn id="28" idx="0"/>
            </p:cNvCxnSpPr>
            <p:nvPr/>
          </p:nvCxnSpPr>
          <p:spPr bwMode="auto">
            <a:xfrm rot="16200000" flipH="1">
              <a:off x="2857500" y="2095500"/>
              <a:ext cx="1143000" cy="2286000"/>
            </a:xfrm>
            <a:prstGeom prst="bentConnector3">
              <a:avLst>
                <a:gd name="adj1" fmla="val 50000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2" name="Elbow Connector 31"/>
            <p:cNvCxnSpPr>
              <a:stCxn id="27" idx="2"/>
              <a:endCxn id="28" idx="0"/>
            </p:cNvCxnSpPr>
            <p:nvPr/>
          </p:nvCxnSpPr>
          <p:spPr bwMode="auto">
            <a:xfrm rot="5400000">
              <a:off x="5143500" y="2095500"/>
              <a:ext cx="1143000" cy="2286000"/>
            </a:xfrm>
            <a:prstGeom prst="bentConnector3">
              <a:avLst>
                <a:gd name="adj1" fmla="val 50000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3" name="Straight Connector 32"/>
            <p:cNvCxnSpPr>
              <a:stCxn id="29" idx="2"/>
              <a:endCxn id="28" idx="0"/>
            </p:cNvCxnSpPr>
            <p:nvPr/>
          </p:nvCxnSpPr>
          <p:spPr bwMode="auto">
            <a:xfrm rot="5400000">
              <a:off x="4000500" y="3238500"/>
              <a:ext cx="11430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4" name="Straight Connector 33"/>
            <p:cNvCxnSpPr>
              <a:stCxn id="28" idx="2"/>
              <a:endCxn id="23" idx="1"/>
            </p:cNvCxnSpPr>
            <p:nvPr/>
          </p:nvCxnSpPr>
          <p:spPr bwMode="auto">
            <a:xfrm rot="5400000">
              <a:off x="4114800" y="4953000"/>
              <a:ext cx="9144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5" name="Straight Connector 34"/>
            <p:cNvCxnSpPr>
              <a:stCxn id="26" idx="1"/>
            </p:cNvCxnSpPr>
            <p:nvPr/>
          </p:nvCxnSpPr>
          <p:spPr bwMode="auto">
            <a:xfrm rot="5400000" flipH="1" flipV="1">
              <a:off x="1828800" y="4953000"/>
              <a:ext cx="9144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7" name="Straight Connector 36"/>
            <p:cNvCxnSpPr>
              <a:stCxn id="25" idx="1"/>
            </p:cNvCxnSpPr>
            <p:nvPr/>
          </p:nvCxnSpPr>
          <p:spPr bwMode="auto">
            <a:xfrm rot="5400000" flipH="1" flipV="1">
              <a:off x="6400800" y="4953000"/>
              <a:ext cx="9144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Two-Phase Commit (2PC)</a:t>
            </a:r>
            <a:endParaRPr lang="en-US" dirty="0"/>
          </a:p>
        </p:txBody>
      </p:sp>
      <p:sp>
        <p:nvSpPr>
          <p:cNvPr id="1986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en-GB" dirty="0"/>
              <a:t>Distinguish between:</a:t>
            </a:r>
          </a:p>
          <a:p>
            <a:pPr lvl="1">
              <a:lnSpc>
                <a:spcPct val="90000"/>
              </a:lnSpc>
            </a:pPr>
            <a:r>
              <a:rPr lang="en-GB" dirty="0"/>
              <a:t>The global transaction</a:t>
            </a:r>
          </a:p>
          <a:p>
            <a:pPr lvl="1">
              <a:lnSpc>
                <a:spcPct val="90000"/>
              </a:lnSpc>
            </a:pPr>
            <a:r>
              <a:rPr lang="en-GB" dirty="0"/>
              <a:t>The local transactions into which the global transaction is decomposed</a:t>
            </a:r>
          </a:p>
          <a:p>
            <a:pPr marL="0" indent="0">
              <a:lnSpc>
                <a:spcPct val="90000"/>
              </a:lnSpc>
              <a:buNone/>
            </a:pPr>
            <a:endParaRPr lang="en-GB" dirty="0" smtClean="0"/>
          </a:p>
          <a:p>
            <a:pPr marL="0" indent="0">
              <a:lnSpc>
                <a:spcPct val="90000"/>
              </a:lnSpc>
              <a:buNone/>
            </a:pPr>
            <a:r>
              <a:rPr lang="en-GB" dirty="0"/>
              <a:t>G</a:t>
            </a:r>
            <a:r>
              <a:rPr lang="en-GB" dirty="0" smtClean="0"/>
              <a:t>lobal </a:t>
            </a:r>
            <a:r>
              <a:rPr lang="en-GB" dirty="0"/>
              <a:t>transaction </a:t>
            </a:r>
            <a:r>
              <a:rPr lang="en-GB" dirty="0" smtClean="0"/>
              <a:t>is managed by a single site, </a:t>
            </a:r>
            <a:r>
              <a:rPr lang="en-GB" dirty="0"/>
              <a:t>known as the </a:t>
            </a:r>
            <a:r>
              <a:rPr lang="en-GB" i="1" dirty="0"/>
              <a:t>coordinator</a:t>
            </a:r>
            <a:r>
              <a:rPr lang="en-GB" dirty="0"/>
              <a:t>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dirty="0"/>
              <a:t>L</a:t>
            </a:r>
            <a:r>
              <a:rPr lang="en-GB" dirty="0" smtClean="0"/>
              <a:t>ocal transactions </a:t>
            </a:r>
            <a:r>
              <a:rPr lang="en-GB" dirty="0"/>
              <a:t>may be executed on </a:t>
            </a:r>
            <a:r>
              <a:rPr lang="en-GB" dirty="0" smtClean="0"/>
              <a:t>separate sites,</a:t>
            </a:r>
            <a:r>
              <a:rPr lang="en-GB" dirty="0" smtClean="0"/>
              <a:t> known as the </a:t>
            </a:r>
            <a:r>
              <a:rPr lang="en-GB" i="1" dirty="0" smtClean="0"/>
              <a:t>participants</a:t>
            </a:r>
            <a:endParaRPr lang="en-GB" i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50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02606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Phase 1: Voting</a:t>
            </a:r>
          </a:p>
        </p:txBody>
      </p:sp>
      <p:sp>
        <p:nvSpPr>
          <p:cNvPr id="260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Coordinator sends </a:t>
            </a:r>
            <a:r>
              <a:rPr lang="en-GB" dirty="0" smtClean="0"/>
              <a:t>“prepare T” message </a:t>
            </a:r>
            <a:r>
              <a:rPr lang="en-GB" dirty="0"/>
              <a:t>to all participants</a:t>
            </a:r>
          </a:p>
          <a:p>
            <a:r>
              <a:rPr lang="en-GB" dirty="0" smtClean="0"/>
              <a:t>Participants respond with either “vote-commit T” or </a:t>
            </a:r>
            <a:br>
              <a:rPr lang="en-GB" dirty="0" smtClean="0"/>
            </a:br>
            <a:r>
              <a:rPr lang="en-GB" dirty="0" smtClean="0"/>
              <a:t>“vote-abort T”</a:t>
            </a:r>
          </a:p>
          <a:p>
            <a:r>
              <a:rPr lang="en-GB" dirty="0" smtClean="0"/>
              <a:t>Coordinator </a:t>
            </a:r>
            <a:r>
              <a:rPr lang="en-GB" dirty="0"/>
              <a:t>waits for participants to respond within a timeout period</a:t>
            </a:r>
          </a:p>
        </p:txBody>
      </p:sp>
    </p:spTree>
    <p:extLst>
      <p:ext uri="{BB962C8B-B14F-4D97-AF65-F5344CB8AC3E}">
        <p14:creationId xmlns:p14="http://schemas.microsoft.com/office/powerpoint/2010/main" val="12766668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Phase 2: Decision</a:t>
            </a:r>
          </a:p>
        </p:txBody>
      </p:sp>
      <p:sp>
        <p:nvSpPr>
          <p:cNvPr id="261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dirty="0"/>
              <a:t>If all participants return </a:t>
            </a:r>
            <a:r>
              <a:rPr lang="en-GB" dirty="0" smtClean="0"/>
              <a:t>“vote-commit T” (</a:t>
            </a:r>
            <a:r>
              <a:rPr lang="en-GB" dirty="0"/>
              <a:t>to commit), send </a:t>
            </a:r>
            <a:r>
              <a:rPr lang="en-GB" dirty="0" smtClean="0"/>
              <a:t>“commit T” to </a:t>
            </a:r>
            <a:r>
              <a:rPr lang="en-GB" dirty="0"/>
              <a:t>all participants. Wait for acknowledgements within timeout period.</a:t>
            </a:r>
          </a:p>
          <a:p>
            <a:pPr>
              <a:lnSpc>
                <a:spcPct val="90000"/>
              </a:lnSpc>
            </a:pPr>
            <a:r>
              <a:rPr lang="en-GB" dirty="0"/>
              <a:t>If any participant returns </a:t>
            </a:r>
            <a:r>
              <a:rPr lang="en-GB" dirty="0" smtClean="0"/>
              <a:t>“vote-abort T”, </a:t>
            </a:r>
            <a:r>
              <a:rPr lang="en-GB" dirty="0"/>
              <a:t>send </a:t>
            </a:r>
            <a:r>
              <a:rPr lang="en-GB" dirty="0" smtClean="0"/>
              <a:t>“abort T” to </a:t>
            </a:r>
            <a:r>
              <a:rPr lang="en-GB" dirty="0"/>
              <a:t>all participants. Wait for acknowledgements within timeout period.</a:t>
            </a:r>
          </a:p>
          <a:p>
            <a:pPr>
              <a:lnSpc>
                <a:spcPct val="90000"/>
              </a:lnSpc>
            </a:pPr>
            <a:r>
              <a:rPr lang="en-GB" dirty="0"/>
              <a:t>When all acknowledgements received, transaction is completed.</a:t>
            </a:r>
          </a:p>
          <a:p>
            <a:pPr>
              <a:lnSpc>
                <a:spcPct val="90000"/>
              </a:lnSpc>
            </a:pPr>
            <a:r>
              <a:rPr lang="en-GB" dirty="0"/>
              <a:t>If a site does not acknowledge, resend global decision until it is acknowledged.</a:t>
            </a:r>
          </a:p>
        </p:txBody>
      </p:sp>
    </p:spTree>
    <p:extLst>
      <p:ext uri="{BB962C8B-B14F-4D97-AF65-F5344CB8AC3E}">
        <p14:creationId xmlns:p14="http://schemas.microsoft.com/office/powerpoint/2010/main" val="29537824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Normal Operation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53</a:t>
            </a:fld>
            <a:endParaRPr lang="en-GB"/>
          </a:p>
        </p:txBody>
      </p:sp>
      <p:sp>
        <p:nvSpPr>
          <p:cNvPr id="6" name="Rectangle 5"/>
          <p:cNvSpPr/>
          <p:nvPr/>
        </p:nvSpPr>
        <p:spPr bwMode="auto">
          <a:xfrm>
            <a:off x="2051695" y="1778865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C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9" name="Straight Connector 8"/>
          <p:cNvCxnSpPr>
            <a:stCxn id="6" idx="2"/>
          </p:cNvCxnSpPr>
          <p:nvPr/>
        </p:nvCxnSpPr>
        <p:spPr bwMode="auto">
          <a:xfrm>
            <a:off x="2411735" y="2123226"/>
            <a:ext cx="0" cy="432048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Rectangle 9"/>
          <p:cNvSpPr/>
          <p:nvPr/>
        </p:nvSpPr>
        <p:spPr bwMode="auto">
          <a:xfrm>
            <a:off x="6372225" y="1773238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P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1" name="Straight Connector 10"/>
          <p:cNvCxnSpPr>
            <a:stCxn id="10" idx="2"/>
          </p:cNvCxnSpPr>
          <p:nvPr/>
        </p:nvCxnSpPr>
        <p:spPr bwMode="auto">
          <a:xfrm>
            <a:off x="6732265" y="2117599"/>
            <a:ext cx="0" cy="432048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2411760" y="2492896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 flipH="1">
            <a:off x="2411760" y="3716784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>
            <a:off x="2411760" y="4869160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 flipH="1">
            <a:off x="2411760" y="5949280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4031967" y="2132856"/>
            <a:ext cx="10695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prepare T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807550" y="3356992"/>
            <a:ext cx="15183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vote-commit T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993193" y="4509120"/>
            <a:ext cx="10573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commit T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276274" y="5589240"/>
            <a:ext cx="49114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err="1" smtClean="0">
                <a:latin typeface="Georgia"/>
                <a:cs typeface="Georgia"/>
              </a:rPr>
              <a:t>ack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411760" y="4005064"/>
            <a:ext cx="180855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>
                <a:latin typeface="Georgia"/>
                <a:cs typeface="Georgia"/>
              </a:rPr>
              <a:t>vote-commit T</a:t>
            </a:r>
            <a:br>
              <a:rPr lang="en-US" sz="1600" i="1" dirty="0" smtClean="0">
                <a:latin typeface="Georgia"/>
                <a:cs typeface="Georgia"/>
              </a:rPr>
            </a:br>
            <a:r>
              <a:rPr lang="en-US" sz="1600" i="1" dirty="0" smtClean="0">
                <a:latin typeface="Georgia"/>
                <a:cs typeface="Georgia"/>
              </a:rPr>
              <a:t>received from all</a:t>
            </a:r>
            <a:br>
              <a:rPr lang="en-US" sz="1600" i="1" dirty="0" smtClean="0">
                <a:latin typeface="Georgia"/>
                <a:cs typeface="Georgia"/>
              </a:rPr>
            </a:br>
            <a:r>
              <a:rPr lang="en-US" sz="1600" i="1" dirty="0" smtClean="0">
                <a:latin typeface="Georgia"/>
                <a:cs typeface="Georgia"/>
              </a:rPr>
              <a:t>participants </a:t>
            </a:r>
            <a:endParaRPr lang="en-US" sz="1600" i="1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8736179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  <p:bldP spid="23" grpId="0"/>
      <p:bldP spid="29" grpId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Parallel </a:t>
            </a:r>
            <a:br>
              <a:rPr lang="en-US" dirty="0" smtClean="0"/>
            </a:br>
            <a:r>
              <a:rPr lang="en-US" dirty="0" smtClean="0"/>
              <a:t>Utilities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3418465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Parallel Utilities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55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Ancillary operations can also exploit the parallel hardware</a:t>
            </a:r>
          </a:p>
          <a:p>
            <a:pPr lvl="1"/>
            <a:r>
              <a:rPr lang="en-GB" smtClean="0"/>
              <a:t>Parallel Data Loading/Import/Export</a:t>
            </a:r>
          </a:p>
          <a:p>
            <a:pPr lvl="1"/>
            <a:r>
              <a:rPr lang="en-GB" smtClean="0"/>
              <a:t>Parallel Index Creation</a:t>
            </a:r>
          </a:p>
          <a:p>
            <a:pPr lvl="1"/>
            <a:r>
              <a:rPr lang="en-GB" smtClean="0"/>
              <a:t>Parallel Rebalancing</a:t>
            </a:r>
          </a:p>
          <a:p>
            <a:pPr lvl="1"/>
            <a:r>
              <a:rPr lang="en-GB" smtClean="0"/>
              <a:t>Parallel Backup</a:t>
            </a:r>
          </a:p>
          <a:p>
            <a:pPr lvl="1"/>
            <a:r>
              <a:rPr lang="en-GB" smtClean="0"/>
              <a:t>Parallel Recovery</a:t>
            </a:r>
            <a:endParaRPr lang="en-GB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Content Placeholder 5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smtClean="0"/>
              <a:t>Loosely coupled</a:t>
            </a:r>
          </a:p>
          <a:p>
            <a:r>
              <a:rPr lang="en-GB" smtClean="0"/>
              <a:t>Distributed Memory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Shared Disc Architecture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68AF-F9AD-B641-8433-29D556D8BCBE}" type="slidenum">
              <a:rPr lang="en-GB" smtClean="0"/>
              <a:pPr/>
              <a:t>6</a:t>
            </a:fld>
            <a:endParaRPr lang="en-GB"/>
          </a:p>
        </p:txBody>
      </p:sp>
      <p:grpSp>
        <p:nvGrpSpPr>
          <p:cNvPr id="54" name="Group 53"/>
          <p:cNvGrpSpPr/>
          <p:nvPr/>
        </p:nvGrpSpPr>
        <p:grpSpPr>
          <a:xfrm>
            <a:off x="4788024" y="1988840"/>
            <a:ext cx="3972910" cy="3200400"/>
            <a:chOff x="457200" y="1981200"/>
            <a:chExt cx="3972910" cy="3200400"/>
          </a:xfrm>
        </p:grpSpPr>
        <p:sp>
          <p:nvSpPr>
            <p:cNvPr id="4" name="Can 3"/>
            <p:cNvSpPr/>
            <p:nvPr/>
          </p:nvSpPr>
          <p:spPr bwMode="auto">
            <a:xfrm>
              <a:off x="2112579" y="4464269"/>
              <a:ext cx="662152" cy="717331"/>
            </a:xfrm>
            <a:prstGeom prst="can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" name="Can 4"/>
            <p:cNvSpPr/>
            <p:nvPr/>
          </p:nvSpPr>
          <p:spPr bwMode="auto">
            <a:xfrm>
              <a:off x="3767958" y="4464269"/>
              <a:ext cx="662152" cy="717331"/>
            </a:xfrm>
            <a:prstGeom prst="can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6" name="Can 5"/>
            <p:cNvSpPr/>
            <p:nvPr/>
          </p:nvSpPr>
          <p:spPr bwMode="auto">
            <a:xfrm>
              <a:off x="457200" y="4464269"/>
              <a:ext cx="662152" cy="717331"/>
            </a:xfrm>
            <a:prstGeom prst="can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3767958" y="1981200"/>
              <a:ext cx="662152" cy="496614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charset="-128"/>
                  <a:cs typeface="Georgia"/>
                </a:rPr>
                <a:t>P</a:t>
              </a:r>
              <a:endParaRPr kumimoji="0" lang="en-GB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endParaRP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2112579" y="1981200"/>
              <a:ext cx="662152" cy="496614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charset="-128"/>
                  <a:cs typeface="Georgia"/>
                </a:rPr>
                <a:t>P</a:t>
              </a:r>
              <a:endParaRPr kumimoji="0" lang="en-GB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endParaRP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457200" y="1981200"/>
              <a:ext cx="662152" cy="496614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GB" sz="1600" dirty="0" smtClean="0">
                  <a:solidFill>
                    <a:schemeClr val="tx1"/>
                  </a:solidFill>
                  <a:latin typeface="Georgia"/>
                  <a:ea typeface="ＭＳ Ｐゴシック" charset="-128"/>
                  <a:cs typeface="Georgia"/>
                </a:rPr>
                <a:t>P</a:t>
              </a:r>
              <a:endParaRPr kumimoji="0" lang="en-GB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endParaRP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3767958" y="2919248"/>
              <a:ext cx="662152" cy="496614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charset="-128"/>
                  <a:cs typeface="Georgia"/>
                </a:rPr>
                <a:t>M</a:t>
              </a:r>
              <a:endParaRPr kumimoji="0" lang="en-GB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endParaRPr>
            </a:p>
          </p:txBody>
        </p:sp>
        <p:sp>
          <p:nvSpPr>
            <p:cNvPr id="19" name="Rectangle 18"/>
            <p:cNvSpPr/>
            <p:nvPr/>
          </p:nvSpPr>
          <p:spPr bwMode="auto">
            <a:xfrm>
              <a:off x="2112579" y="2919248"/>
              <a:ext cx="662152" cy="496614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charset="-128"/>
                  <a:cs typeface="Georgia"/>
                </a:rPr>
                <a:t>M</a:t>
              </a:r>
              <a:endParaRPr kumimoji="0" lang="en-GB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endParaRPr>
            </a:p>
          </p:txBody>
        </p:sp>
        <p:sp>
          <p:nvSpPr>
            <p:cNvPr id="21" name="Rectangle 20"/>
            <p:cNvSpPr/>
            <p:nvPr/>
          </p:nvSpPr>
          <p:spPr bwMode="auto">
            <a:xfrm>
              <a:off x="457200" y="2919248"/>
              <a:ext cx="662152" cy="496614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charset="-128"/>
                  <a:cs typeface="Georgia"/>
                </a:rPr>
                <a:t>M</a:t>
              </a:r>
              <a:endParaRPr kumimoji="0" lang="en-GB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endParaRPr>
            </a:p>
          </p:txBody>
        </p:sp>
        <p:cxnSp>
          <p:nvCxnSpPr>
            <p:cNvPr id="25" name="Straight Connector 24"/>
            <p:cNvCxnSpPr>
              <a:stCxn id="10" idx="2"/>
              <a:endCxn id="21" idx="0"/>
            </p:cNvCxnSpPr>
            <p:nvPr/>
          </p:nvCxnSpPr>
          <p:spPr bwMode="auto">
            <a:xfrm rot="5400000">
              <a:off x="567559" y="2698531"/>
              <a:ext cx="441434" cy="115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7" name="Straight Connector 26"/>
            <p:cNvCxnSpPr>
              <a:stCxn id="9" idx="2"/>
              <a:endCxn id="19" idx="0"/>
            </p:cNvCxnSpPr>
            <p:nvPr/>
          </p:nvCxnSpPr>
          <p:spPr bwMode="auto">
            <a:xfrm rot="5400000">
              <a:off x="2222938" y="2698531"/>
              <a:ext cx="441434" cy="115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9" name="Straight Connector 28"/>
            <p:cNvCxnSpPr>
              <a:stCxn id="7" idx="2"/>
              <a:endCxn id="17" idx="0"/>
            </p:cNvCxnSpPr>
            <p:nvPr/>
          </p:nvCxnSpPr>
          <p:spPr bwMode="auto">
            <a:xfrm rot="5400000">
              <a:off x="3878317" y="2698531"/>
              <a:ext cx="441434" cy="115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1" name="Straight Connector 30"/>
            <p:cNvCxnSpPr>
              <a:stCxn id="21" idx="2"/>
              <a:endCxn id="5" idx="1"/>
            </p:cNvCxnSpPr>
            <p:nvPr/>
          </p:nvCxnSpPr>
          <p:spPr bwMode="auto">
            <a:xfrm rot="16200000" flipH="1">
              <a:off x="1919452" y="2284686"/>
              <a:ext cx="1048407" cy="331075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3" name="Straight Connector 32"/>
            <p:cNvCxnSpPr>
              <a:stCxn id="17" idx="2"/>
              <a:endCxn id="6" idx="1"/>
            </p:cNvCxnSpPr>
            <p:nvPr/>
          </p:nvCxnSpPr>
          <p:spPr bwMode="auto">
            <a:xfrm rot="5400000">
              <a:off x="1919452" y="2284686"/>
              <a:ext cx="1048407" cy="331075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5" name="Straight Connector 34"/>
            <p:cNvCxnSpPr>
              <a:stCxn id="19" idx="2"/>
              <a:endCxn id="4" idx="1"/>
            </p:cNvCxnSpPr>
            <p:nvPr/>
          </p:nvCxnSpPr>
          <p:spPr bwMode="auto">
            <a:xfrm rot="5400000">
              <a:off x="1919452" y="3940066"/>
              <a:ext cx="1048407" cy="115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3" name="Oval 22"/>
            <p:cNvSpPr/>
            <p:nvPr/>
          </p:nvSpPr>
          <p:spPr bwMode="auto">
            <a:xfrm>
              <a:off x="2250527" y="3746938"/>
              <a:ext cx="386255" cy="386255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charset="-128"/>
                  <a:cs typeface="Georgia"/>
                </a:rPr>
                <a:t>S</a:t>
              </a:r>
              <a:endParaRPr kumimoji="0" lang="en-GB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Content Placeholder 5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dirty="0" smtClean="0"/>
              <a:t>Avoids memory bottleneck</a:t>
            </a:r>
          </a:p>
          <a:p>
            <a:r>
              <a:rPr lang="en-GB" dirty="0" smtClean="0"/>
              <a:t>Same page may be in more than one buffer at once </a:t>
            </a:r>
            <a:r>
              <a:rPr lang="en-US" dirty="0" smtClean="0"/>
              <a:t>–</a:t>
            </a:r>
            <a:r>
              <a:rPr lang="en-GB" dirty="0" smtClean="0"/>
              <a:t> can lead to incoherence</a:t>
            </a:r>
          </a:p>
          <a:p>
            <a:r>
              <a:rPr lang="en-GB" dirty="0" smtClean="0"/>
              <a:t>Needs global locking mechanism</a:t>
            </a:r>
          </a:p>
          <a:p>
            <a:r>
              <a:rPr lang="en-GB" dirty="0"/>
              <a:t>Single logical database storage</a:t>
            </a:r>
          </a:p>
          <a:p>
            <a:r>
              <a:rPr lang="en-GB" dirty="0"/>
              <a:t>Each processor has its own database buffer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Software </a:t>
            </a:r>
            <a:r>
              <a:rPr lang="en-US" smtClean="0"/>
              <a:t>–</a:t>
            </a:r>
            <a:r>
              <a:rPr lang="en-GB" smtClean="0"/>
              <a:t> Shared Disc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68AF-F9AD-B641-8433-29D556D8BCBE}" type="slidenum">
              <a:rPr lang="en-GB" smtClean="0"/>
              <a:pPr/>
              <a:t>7</a:t>
            </a:fld>
            <a:endParaRPr lang="en-GB"/>
          </a:p>
        </p:txBody>
      </p:sp>
      <p:grpSp>
        <p:nvGrpSpPr>
          <p:cNvPr id="48" name="Group 47"/>
          <p:cNvGrpSpPr/>
          <p:nvPr/>
        </p:nvGrpSpPr>
        <p:grpSpPr>
          <a:xfrm>
            <a:off x="4788024" y="1988840"/>
            <a:ext cx="3972910" cy="3200400"/>
            <a:chOff x="457200" y="1981200"/>
            <a:chExt cx="3972910" cy="3200400"/>
          </a:xfrm>
        </p:grpSpPr>
        <p:sp>
          <p:nvSpPr>
            <p:cNvPr id="49" name="Can 48"/>
            <p:cNvSpPr/>
            <p:nvPr/>
          </p:nvSpPr>
          <p:spPr bwMode="auto">
            <a:xfrm>
              <a:off x="2112579" y="4464269"/>
              <a:ext cx="662152" cy="717331"/>
            </a:xfrm>
            <a:prstGeom prst="can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0" name="Can 49"/>
            <p:cNvSpPr/>
            <p:nvPr/>
          </p:nvSpPr>
          <p:spPr bwMode="auto">
            <a:xfrm>
              <a:off x="3767958" y="4464269"/>
              <a:ext cx="662152" cy="717331"/>
            </a:xfrm>
            <a:prstGeom prst="can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1" name="Can 50"/>
            <p:cNvSpPr/>
            <p:nvPr/>
          </p:nvSpPr>
          <p:spPr bwMode="auto">
            <a:xfrm>
              <a:off x="457200" y="4464269"/>
              <a:ext cx="662152" cy="717331"/>
            </a:xfrm>
            <a:prstGeom prst="can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2" name="Rectangle 51"/>
            <p:cNvSpPr/>
            <p:nvPr/>
          </p:nvSpPr>
          <p:spPr bwMode="auto">
            <a:xfrm>
              <a:off x="3767958" y="1981200"/>
              <a:ext cx="662152" cy="496614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charset="-128"/>
                  <a:cs typeface="Georgia"/>
                </a:rPr>
                <a:t>P</a:t>
              </a:r>
              <a:endParaRPr kumimoji="0" lang="en-GB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endParaRPr>
            </a:p>
          </p:txBody>
        </p:sp>
        <p:sp>
          <p:nvSpPr>
            <p:cNvPr id="53" name="Rectangle 52"/>
            <p:cNvSpPr/>
            <p:nvPr/>
          </p:nvSpPr>
          <p:spPr bwMode="auto">
            <a:xfrm>
              <a:off x="2112579" y="1981200"/>
              <a:ext cx="662152" cy="496614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charset="-128"/>
                  <a:cs typeface="Georgia"/>
                </a:rPr>
                <a:t>P</a:t>
              </a:r>
              <a:endParaRPr kumimoji="0" lang="en-GB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endParaRPr>
            </a:p>
          </p:txBody>
        </p:sp>
        <p:sp>
          <p:nvSpPr>
            <p:cNvPr id="54" name="Rectangle 53"/>
            <p:cNvSpPr/>
            <p:nvPr/>
          </p:nvSpPr>
          <p:spPr bwMode="auto">
            <a:xfrm>
              <a:off x="457200" y="1981200"/>
              <a:ext cx="662152" cy="496614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GB" sz="1600" dirty="0" smtClean="0">
                  <a:solidFill>
                    <a:schemeClr val="tx1"/>
                  </a:solidFill>
                  <a:latin typeface="Georgia"/>
                  <a:ea typeface="ＭＳ Ｐゴシック" charset="-128"/>
                  <a:cs typeface="Georgia"/>
                </a:rPr>
                <a:t>P</a:t>
              </a:r>
              <a:endParaRPr kumimoji="0" lang="en-GB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endParaRPr>
            </a:p>
          </p:txBody>
        </p:sp>
        <p:sp>
          <p:nvSpPr>
            <p:cNvPr id="55" name="Rectangle 54"/>
            <p:cNvSpPr/>
            <p:nvPr/>
          </p:nvSpPr>
          <p:spPr bwMode="auto">
            <a:xfrm>
              <a:off x="3767958" y="2919248"/>
              <a:ext cx="662152" cy="496614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charset="-128"/>
                  <a:cs typeface="Georgia"/>
                </a:rPr>
                <a:t>M</a:t>
              </a:r>
              <a:endParaRPr kumimoji="0" lang="en-GB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endParaRPr>
            </a:p>
          </p:txBody>
        </p:sp>
        <p:sp>
          <p:nvSpPr>
            <p:cNvPr id="57" name="Rectangle 56"/>
            <p:cNvSpPr/>
            <p:nvPr/>
          </p:nvSpPr>
          <p:spPr bwMode="auto">
            <a:xfrm>
              <a:off x="2112579" y="2919248"/>
              <a:ext cx="662152" cy="496614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charset="-128"/>
                  <a:cs typeface="Georgia"/>
                </a:rPr>
                <a:t>M</a:t>
              </a:r>
              <a:endParaRPr kumimoji="0" lang="en-GB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endParaRPr>
            </a:p>
          </p:txBody>
        </p:sp>
        <p:sp>
          <p:nvSpPr>
            <p:cNvPr id="58" name="Rectangle 57"/>
            <p:cNvSpPr/>
            <p:nvPr/>
          </p:nvSpPr>
          <p:spPr bwMode="auto">
            <a:xfrm>
              <a:off x="457200" y="2919248"/>
              <a:ext cx="662152" cy="496614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charset="-128"/>
                  <a:cs typeface="Georgia"/>
                </a:rPr>
                <a:t>M</a:t>
              </a:r>
              <a:endParaRPr kumimoji="0" lang="en-GB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endParaRPr>
            </a:p>
          </p:txBody>
        </p:sp>
        <p:cxnSp>
          <p:nvCxnSpPr>
            <p:cNvPr id="59" name="Straight Connector 58"/>
            <p:cNvCxnSpPr>
              <a:stCxn id="54" idx="2"/>
              <a:endCxn id="58" idx="0"/>
            </p:cNvCxnSpPr>
            <p:nvPr/>
          </p:nvCxnSpPr>
          <p:spPr bwMode="auto">
            <a:xfrm rot="5400000">
              <a:off x="567559" y="2698531"/>
              <a:ext cx="441434" cy="115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0" name="Straight Connector 59"/>
            <p:cNvCxnSpPr>
              <a:stCxn id="53" idx="2"/>
              <a:endCxn id="57" idx="0"/>
            </p:cNvCxnSpPr>
            <p:nvPr/>
          </p:nvCxnSpPr>
          <p:spPr bwMode="auto">
            <a:xfrm rot="5400000">
              <a:off x="2222938" y="2698531"/>
              <a:ext cx="441434" cy="115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1" name="Straight Connector 60"/>
            <p:cNvCxnSpPr>
              <a:stCxn id="52" idx="2"/>
              <a:endCxn id="55" idx="0"/>
            </p:cNvCxnSpPr>
            <p:nvPr/>
          </p:nvCxnSpPr>
          <p:spPr bwMode="auto">
            <a:xfrm rot="5400000">
              <a:off x="3878317" y="2698531"/>
              <a:ext cx="441434" cy="115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2" name="Straight Connector 61"/>
            <p:cNvCxnSpPr>
              <a:stCxn id="58" idx="2"/>
              <a:endCxn id="50" idx="1"/>
            </p:cNvCxnSpPr>
            <p:nvPr/>
          </p:nvCxnSpPr>
          <p:spPr bwMode="auto">
            <a:xfrm rot="16200000" flipH="1">
              <a:off x="1919452" y="2284686"/>
              <a:ext cx="1048407" cy="331075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3" name="Straight Connector 62"/>
            <p:cNvCxnSpPr>
              <a:stCxn id="55" idx="2"/>
              <a:endCxn id="51" idx="1"/>
            </p:cNvCxnSpPr>
            <p:nvPr/>
          </p:nvCxnSpPr>
          <p:spPr bwMode="auto">
            <a:xfrm rot="5400000">
              <a:off x="1919452" y="2284686"/>
              <a:ext cx="1048407" cy="331075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4" name="Straight Connector 63"/>
            <p:cNvCxnSpPr>
              <a:stCxn id="57" idx="2"/>
              <a:endCxn id="49" idx="1"/>
            </p:cNvCxnSpPr>
            <p:nvPr/>
          </p:nvCxnSpPr>
          <p:spPr bwMode="auto">
            <a:xfrm rot="5400000">
              <a:off x="1919452" y="3940066"/>
              <a:ext cx="1048407" cy="115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65" name="Oval 64"/>
            <p:cNvSpPr/>
            <p:nvPr/>
          </p:nvSpPr>
          <p:spPr bwMode="auto">
            <a:xfrm>
              <a:off x="2250527" y="3746938"/>
              <a:ext cx="386255" cy="386255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charset="-128"/>
                  <a:cs typeface="Georgia"/>
                </a:rPr>
                <a:t>S</a:t>
              </a:r>
              <a:endParaRPr kumimoji="0" lang="en-GB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Content Placeholder 48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smtClean="0"/>
              <a:t>Massively Parallel</a:t>
            </a:r>
          </a:p>
          <a:p>
            <a:r>
              <a:rPr lang="en-GB" smtClean="0"/>
              <a:t>Loosely Coupled</a:t>
            </a:r>
          </a:p>
          <a:p>
            <a:r>
              <a:rPr lang="en-GB" smtClean="0"/>
              <a:t>High Speed Interconnect </a:t>
            </a:r>
            <a:br>
              <a:rPr lang="en-GB" smtClean="0"/>
            </a:br>
            <a:r>
              <a:rPr lang="en-GB" smtClean="0"/>
              <a:t>(between processors)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Shared Nothing Architecture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68AF-F9AD-B641-8433-29D556D8BCBE}" type="slidenum">
              <a:rPr lang="en-GB" smtClean="0"/>
              <a:pPr/>
              <a:t>8</a:t>
            </a:fld>
            <a:endParaRPr lang="en-GB"/>
          </a:p>
        </p:txBody>
      </p:sp>
      <p:grpSp>
        <p:nvGrpSpPr>
          <p:cNvPr id="47" name="Group 46"/>
          <p:cNvGrpSpPr/>
          <p:nvPr/>
        </p:nvGrpSpPr>
        <p:grpSpPr>
          <a:xfrm>
            <a:off x="4757335" y="1987550"/>
            <a:ext cx="4000500" cy="2667000"/>
            <a:chOff x="1828800" y="1981200"/>
            <a:chExt cx="5486400" cy="3657600"/>
          </a:xfrm>
        </p:grpSpPr>
        <p:sp>
          <p:nvSpPr>
            <p:cNvPr id="4" name="Can 3"/>
            <p:cNvSpPr/>
            <p:nvPr/>
          </p:nvSpPr>
          <p:spPr bwMode="auto">
            <a:xfrm>
              <a:off x="4114800" y="4648200"/>
              <a:ext cx="914400" cy="990600"/>
            </a:xfrm>
            <a:prstGeom prst="can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" name="Can 4"/>
            <p:cNvSpPr/>
            <p:nvPr/>
          </p:nvSpPr>
          <p:spPr bwMode="auto">
            <a:xfrm>
              <a:off x="6400800" y="4648200"/>
              <a:ext cx="914400" cy="990600"/>
            </a:xfrm>
            <a:prstGeom prst="can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6" name="Can 5"/>
            <p:cNvSpPr/>
            <p:nvPr/>
          </p:nvSpPr>
          <p:spPr bwMode="auto">
            <a:xfrm>
              <a:off x="1828800" y="4648200"/>
              <a:ext cx="914400" cy="990600"/>
            </a:xfrm>
            <a:prstGeom prst="can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6400800" y="1981200"/>
              <a:ext cx="914400" cy="6858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charset="-128"/>
                  <a:cs typeface="Georgia"/>
                </a:rPr>
                <a:t>P</a:t>
              </a:r>
              <a:endParaRPr kumimoji="0" lang="en-GB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endParaRP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4114800" y="1981200"/>
              <a:ext cx="914400" cy="6858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charset="-128"/>
                  <a:cs typeface="Georgia"/>
                </a:rPr>
                <a:t>P</a:t>
              </a:r>
              <a:endParaRPr kumimoji="0" lang="en-GB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endParaRP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1828800" y="1981200"/>
              <a:ext cx="914400" cy="6858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charset="-128"/>
                  <a:cs typeface="Georgia"/>
                </a:rPr>
                <a:t>P</a:t>
              </a:r>
              <a:endParaRPr kumimoji="0" lang="en-GB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endParaRPr>
            </a:p>
          </p:txBody>
        </p:sp>
        <p:cxnSp>
          <p:nvCxnSpPr>
            <p:cNvPr id="28" name="Straight Connector 27"/>
            <p:cNvCxnSpPr>
              <a:stCxn id="10" idx="3"/>
              <a:endCxn id="9" idx="1"/>
            </p:cNvCxnSpPr>
            <p:nvPr/>
          </p:nvCxnSpPr>
          <p:spPr bwMode="auto">
            <a:xfrm>
              <a:off x="2743200" y="2324100"/>
              <a:ext cx="1371600" cy="1588"/>
            </a:xfrm>
            <a:prstGeom prst="line">
              <a:avLst/>
            </a:prstGeom>
            <a:solidFill>
              <a:schemeClr val="accent1"/>
            </a:solidFill>
            <a:ln w="76200" cap="flat" cmpd="dbl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0" name="Straight Connector 29"/>
            <p:cNvCxnSpPr>
              <a:stCxn id="9" idx="3"/>
              <a:endCxn id="7" idx="1"/>
            </p:cNvCxnSpPr>
            <p:nvPr/>
          </p:nvCxnSpPr>
          <p:spPr bwMode="auto">
            <a:xfrm>
              <a:off x="5029200" y="2324100"/>
              <a:ext cx="1371600" cy="1588"/>
            </a:xfrm>
            <a:prstGeom prst="line">
              <a:avLst/>
            </a:prstGeom>
            <a:solidFill>
              <a:schemeClr val="accent1"/>
            </a:solidFill>
            <a:ln w="76200" cap="flat" cmpd="dbl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1" name="Rectangle 30"/>
            <p:cNvSpPr/>
            <p:nvPr/>
          </p:nvSpPr>
          <p:spPr bwMode="auto">
            <a:xfrm>
              <a:off x="6400800" y="3276600"/>
              <a:ext cx="914400" cy="6858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charset="-128"/>
                  <a:cs typeface="Georgia"/>
                </a:rPr>
                <a:t>M</a:t>
              </a:r>
              <a:endParaRPr kumimoji="0" lang="en-GB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endParaRPr>
            </a:p>
          </p:txBody>
        </p:sp>
        <p:sp>
          <p:nvSpPr>
            <p:cNvPr id="32" name="Rectangle 31"/>
            <p:cNvSpPr/>
            <p:nvPr/>
          </p:nvSpPr>
          <p:spPr bwMode="auto">
            <a:xfrm>
              <a:off x="4114800" y="3276600"/>
              <a:ext cx="914400" cy="6858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charset="-128"/>
                  <a:cs typeface="Georgia"/>
                </a:rPr>
                <a:t>M</a:t>
              </a:r>
              <a:endParaRPr kumimoji="0" lang="en-GB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endParaRPr>
            </a:p>
          </p:txBody>
        </p:sp>
        <p:sp>
          <p:nvSpPr>
            <p:cNvPr id="33" name="Rectangle 32"/>
            <p:cNvSpPr/>
            <p:nvPr/>
          </p:nvSpPr>
          <p:spPr bwMode="auto">
            <a:xfrm>
              <a:off x="1828800" y="3276600"/>
              <a:ext cx="914400" cy="6858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charset="-128"/>
                  <a:cs typeface="Georgia"/>
                </a:rPr>
                <a:t>M</a:t>
              </a:r>
              <a:endParaRPr kumimoji="0" lang="en-GB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endParaRPr>
            </a:p>
          </p:txBody>
        </p:sp>
        <p:cxnSp>
          <p:nvCxnSpPr>
            <p:cNvPr id="35" name="Straight Connector 34"/>
            <p:cNvCxnSpPr>
              <a:stCxn id="10" idx="2"/>
              <a:endCxn id="33" idx="0"/>
            </p:cNvCxnSpPr>
            <p:nvPr/>
          </p:nvCxnSpPr>
          <p:spPr bwMode="auto">
            <a:xfrm rot="5400000">
              <a:off x="1981200" y="2971800"/>
              <a:ext cx="6096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7" name="Straight Connector 36"/>
            <p:cNvCxnSpPr>
              <a:stCxn id="33" idx="2"/>
              <a:endCxn id="6" idx="1"/>
            </p:cNvCxnSpPr>
            <p:nvPr/>
          </p:nvCxnSpPr>
          <p:spPr bwMode="auto">
            <a:xfrm rot="5400000">
              <a:off x="1943100" y="4305300"/>
              <a:ext cx="6858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9" name="Straight Connector 38"/>
            <p:cNvCxnSpPr>
              <a:stCxn id="9" idx="2"/>
              <a:endCxn id="32" idx="0"/>
            </p:cNvCxnSpPr>
            <p:nvPr/>
          </p:nvCxnSpPr>
          <p:spPr bwMode="auto">
            <a:xfrm rot="5400000">
              <a:off x="4267200" y="2971800"/>
              <a:ext cx="6096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1" name="Straight Connector 40"/>
            <p:cNvCxnSpPr>
              <a:stCxn id="32" idx="2"/>
              <a:endCxn id="4" idx="1"/>
            </p:cNvCxnSpPr>
            <p:nvPr/>
          </p:nvCxnSpPr>
          <p:spPr bwMode="auto">
            <a:xfrm rot="5400000">
              <a:off x="4229100" y="4305300"/>
              <a:ext cx="6858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3" name="Straight Connector 42"/>
            <p:cNvCxnSpPr>
              <a:stCxn id="7" idx="2"/>
              <a:endCxn id="31" idx="0"/>
            </p:cNvCxnSpPr>
            <p:nvPr/>
          </p:nvCxnSpPr>
          <p:spPr bwMode="auto">
            <a:xfrm rot="5400000">
              <a:off x="6553200" y="2971800"/>
              <a:ext cx="6096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5" name="Straight Connector 44"/>
            <p:cNvCxnSpPr>
              <a:stCxn id="31" idx="2"/>
              <a:endCxn id="5" idx="1"/>
            </p:cNvCxnSpPr>
            <p:nvPr/>
          </p:nvCxnSpPr>
          <p:spPr bwMode="auto">
            <a:xfrm rot="5400000">
              <a:off x="6515100" y="4305300"/>
              <a:ext cx="6858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Content Placeholder 48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dirty="0" smtClean="0"/>
              <a:t>One page is only in one local buffer </a:t>
            </a:r>
            <a:r>
              <a:rPr lang="en-US" dirty="0" smtClean="0"/>
              <a:t>–</a:t>
            </a:r>
            <a:r>
              <a:rPr lang="en-GB" dirty="0" smtClean="0"/>
              <a:t> no buffer incoherence</a:t>
            </a:r>
          </a:p>
          <a:p>
            <a:r>
              <a:rPr lang="en-GB" dirty="0" smtClean="0"/>
              <a:t>Needs distributed deadlock detection</a:t>
            </a:r>
          </a:p>
          <a:p>
            <a:r>
              <a:rPr lang="en-GB" dirty="0" smtClean="0"/>
              <a:t>Needs multiphase commit protocol</a:t>
            </a:r>
          </a:p>
          <a:p>
            <a:r>
              <a:rPr lang="en-GB" dirty="0" smtClean="0"/>
              <a:t>Needs to break SQL requests into multiple sub-requests</a:t>
            </a:r>
          </a:p>
          <a:p>
            <a:r>
              <a:rPr lang="en-GB" dirty="0"/>
              <a:t>Each processor has its own database buffer</a:t>
            </a:r>
          </a:p>
          <a:p>
            <a:r>
              <a:rPr lang="en-GB" dirty="0"/>
              <a:t>Each processor owns part of the </a:t>
            </a:r>
            <a:r>
              <a:rPr lang="en-GB" dirty="0" smtClean="0"/>
              <a:t>data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Software - Shared Nothing</a:t>
            </a:r>
            <a:endParaRPr lang="en-GB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68AF-F9AD-B641-8433-29D556D8BCBE}" type="slidenum">
              <a:rPr lang="en-GB" smtClean="0"/>
              <a:pPr/>
              <a:t>9</a:t>
            </a:fld>
            <a:endParaRPr lang="en-GB"/>
          </a:p>
        </p:txBody>
      </p:sp>
      <p:grpSp>
        <p:nvGrpSpPr>
          <p:cNvPr id="55" name="Group 54"/>
          <p:cNvGrpSpPr/>
          <p:nvPr/>
        </p:nvGrpSpPr>
        <p:grpSpPr>
          <a:xfrm>
            <a:off x="4757335" y="1987550"/>
            <a:ext cx="4000500" cy="2667000"/>
            <a:chOff x="1828800" y="1981200"/>
            <a:chExt cx="5486400" cy="3657600"/>
          </a:xfrm>
        </p:grpSpPr>
        <p:sp>
          <p:nvSpPr>
            <p:cNvPr id="56" name="Can 55"/>
            <p:cNvSpPr/>
            <p:nvPr/>
          </p:nvSpPr>
          <p:spPr bwMode="auto">
            <a:xfrm>
              <a:off x="4114800" y="4648200"/>
              <a:ext cx="914400" cy="990600"/>
            </a:xfrm>
            <a:prstGeom prst="can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7" name="Can 56"/>
            <p:cNvSpPr/>
            <p:nvPr/>
          </p:nvSpPr>
          <p:spPr bwMode="auto">
            <a:xfrm>
              <a:off x="6400800" y="4648200"/>
              <a:ext cx="914400" cy="990600"/>
            </a:xfrm>
            <a:prstGeom prst="can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8" name="Can 57"/>
            <p:cNvSpPr/>
            <p:nvPr/>
          </p:nvSpPr>
          <p:spPr bwMode="auto">
            <a:xfrm>
              <a:off x="1828800" y="4648200"/>
              <a:ext cx="914400" cy="990600"/>
            </a:xfrm>
            <a:prstGeom prst="can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9" name="Rectangle 58"/>
            <p:cNvSpPr/>
            <p:nvPr/>
          </p:nvSpPr>
          <p:spPr bwMode="auto">
            <a:xfrm>
              <a:off x="6400800" y="1981200"/>
              <a:ext cx="914400" cy="6858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charset="-128"/>
                  <a:cs typeface="Georgia"/>
                </a:rPr>
                <a:t>P</a:t>
              </a:r>
              <a:endParaRPr kumimoji="0" lang="en-GB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endParaRPr>
            </a:p>
          </p:txBody>
        </p:sp>
        <p:sp>
          <p:nvSpPr>
            <p:cNvPr id="60" name="Rectangle 59"/>
            <p:cNvSpPr/>
            <p:nvPr/>
          </p:nvSpPr>
          <p:spPr bwMode="auto">
            <a:xfrm>
              <a:off x="4114800" y="1981200"/>
              <a:ext cx="914400" cy="6858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charset="-128"/>
                  <a:cs typeface="Georgia"/>
                </a:rPr>
                <a:t>P</a:t>
              </a:r>
              <a:endParaRPr kumimoji="0" lang="en-GB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endParaRPr>
            </a:p>
          </p:txBody>
        </p:sp>
        <p:sp>
          <p:nvSpPr>
            <p:cNvPr id="61" name="Rectangle 60"/>
            <p:cNvSpPr/>
            <p:nvPr/>
          </p:nvSpPr>
          <p:spPr bwMode="auto">
            <a:xfrm>
              <a:off x="1828800" y="1981200"/>
              <a:ext cx="914400" cy="6858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charset="-128"/>
                  <a:cs typeface="Georgia"/>
                </a:rPr>
                <a:t>P</a:t>
              </a:r>
              <a:endParaRPr kumimoji="0" lang="en-GB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endParaRPr>
            </a:p>
          </p:txBody>
        </p:sp>
        <p:cxnSp>
          <p:nvCxnSpPr>
            <p:cNvPr id="62" name="Straight Connector 61"/>
            <p:cNvCxnSpPr>
              <a:stCxn id="61" idx="3"/>
              <a:endCxn id="60" idx="1"/>
            </p:cNvCxnSpPr>
            <p:nvPr/>
          </p:nvCxnSpPr>
          <p:spPr bwMode="auto">
            <a:xfrm>
              <a:off x="2743200" y="2324100"/>
              <a:ext cx="1371600" cy="1588"/>
            </a:xfrm>
            <a:prstGeom prst="line">
              <a:avLst/>
            </a:prstGeom>
            <a:solidFill>
              <a:schemeClr val="accent1"/>
            </a:solidFill>
            <a:ln w="76200" cap="flat" cmpd="dbl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3" name="Straight Connector 62"/>
            <p:cNvCxnSpPr>
              <a:stCxn id="60" idx="3"/>
              <a:endCxn id="59" idx="1"/>
            </p:cNvCxnSpPr>
            <p:nvPr/>
          </p:nvCxnSpPr>
          <p:spPr bwMode="auto">
            <a:xfrm>
              <a:off x="5029200" y="2324100"/>
              <a:ext cx="1371600" cy="1588"/>
            </a:xfrm>
            <a:prstGeom prst="line">
              <a:avLst/>
            </a:prstGeom>
            <a:solidFill>
              <a:schemeClr val="accent1"/>
            </a:solidFill>
            <a:ln w="76200" cap="flat" cmpd="dbl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64" name="Rectangle 63"/>
            <p:cNvSpPr/>
            <p:nvPr/>
          </p:nvSpPr>
          <p:spPr bwMode="auto">
            <a:xfrm>
              <a:off x="6400800" y="3276600"/>
              <a:ext cx="914400" cy="6858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charset="-128"/>
                  <a:cs typeface="Georgia"/>
                </a:rPr>
                <a:t>M</a:t>
              </a:r>
              <a:endParaRPr kumimoji="0" lang="en-GB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endParaRPr>
            </a:p>
          </p:txBody>
        </p:sp>
        <p:sp>
          <p:nvSpPr>
            <p:cNvPr id="65" name="Rectangle 64"/>
            <p:cNvSpPr/>
            <p:nvPr/>
          </p:nvSpPr>
          <p:spPr bwMode="auto">
            <a:xfrm>
              <a:off x="4114800" y="3276600"/>
              <a:ext cx="914400" cy="6858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charset="-128"/>
                  <a:cs typeface="Georgia"/>
                </a:rPr>
                <a:t>M</a:t>
              </a:r>
              <a:endParaRPr kumimoji="0" lang="en-GB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endParaRPr>
            </a:p>
          </p:txBody>
        </p:sp>
        <p:sp>
          <p:nvSpPr>
            <p:cNvPr id="66" name="Rectangle 65"/>
            <p:cNvSpPr/>
            <p:nvPr/>
          </p:nvSpPr>
          <p:spPr bwMode="auto">
            <a:xfrm>
              <a:off x="1828800" y="3276600"/>
              <a:ext cx="914400" cy="6858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charset="-128"/>
                  <a:cs typeface="Georgia"/>
                </a:rPr>
                <a:t>M</a:t>
              </a:r>
              <a:endParaRPr kumimoji="0" lang="en-GB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endParaRPr>
            </a:p>
          </p:txBody>
        </p:sp>
        <p:cxnSp>
          <p:nvCxnSpPr>
            <p:cNvPr id="67" name="Straight Connector 66"/>
            <p:cNvCxnSpPr>
              <a:stCxn id="61" idx="2"/>
              <a:endCxn id="66" idx="0"/>
            </p:cNvCxnSpPr>
            <p:nvPr/>
          </p:nvCxnSpPr>
          <p:spPr bwMode="auto">
            <a:xfrm rot="5400000">
              <a:off x="1981200" y="2971800"/>
              <a:ext cx="6096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8" name="Straight Connector 67"/>
            <p:cNvCxnSpPr>
              <a:stCxn id="66" idx="2"/>
              <a:endCxn id="58" idx="1"/>
            </p:cNvCxnSpPr>
            <p:nvPr/>
          </p:nvCxnSpPr>
          <p:spPr bwMode="auto">
            <a:xfrm rot="5400000">
              <a:off x="1943100" y="4305300"/>
              <a:ext cx="6858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9" name="Straight Connector 68"/>
            <p:cNvCxnSpPr>
              <a:stCxn id="60" idx="2"/>
              <a:endCxn id="65" idx="0"/>
            </p:cNvCxnSpPr>
            <p:nvPr/>
          </p:nvCxnSpPr>
          <p:spPr bwMode="auto">
            <a:xfrm rot="5400000">
              <a:off x="4267200" y="2971800"/>
              <a:ext cx="6096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0" name="Straight Connector 69"/>
            <p:cNvCxnSpPr>
              <a:stCxn id="65" idx="2"/>
              <a:endCxn id="56" idx="1"/>
            </p:cNvCxnSpPr>
            <p:nvPr/>
          </p:nvCxnSpPr>
          <p:spPr bwMode="auto">
            <a:xfrm rot="5400000">
              <a:off x="4229100" y="4305300"/>
              <a:ext cx="6858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1" name="Straight Connector 70"/>
            <p:cNvCxnSpPr>
              <a:stCxn id="59" idx="2"/>
              <a:endCxn id="64" idx="0"/>
            </p:cNvCxnSpPr>
            <p:nvPr/>
          </p:nvCxnSpPr>
          <p:spPr bwMode="auto">
            <a:xfrm rot="5400000">
              <a:off x="6553200" y="2971800"/>
              <a:ext cx="6096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2" name="Straight Connector 71"/>
            <p:cNvCxnSpPr>
              <a:stCxn id="64" idx="2"/>
              <a:endCxn id="57" idx="1"/>
            </p:cNvCxnSpPr>
            <p:nvPr/>
          </p:nvCxnSpPr>
          <p:spPr bwMode="auto">
            <a:xfrm rot="5400000">
              <a:off x="6515100" y="4305300"/>
              <a:ext cx="6858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ECS">
  <a:themeElements>
    <a:clrScheme name="Custom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electronics">
      <a:majorFont>
        <a:latin typeface="Georgia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uos_ppt__template_electronics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ECS.thmx</Template>
  <TotalTime>9166</TotalTime>
  <Words>1690</Words>
  <Application>Microsoft Macintosh PowerPoint</Application>
  <PresentationFormat>On-screen Show (4:3)</PresentationFormat>
  <Paragraphs>509</Paragraphs>
  <Slides>55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55</vt:i4>
      </vt:variant>
    </vt:vector>
  </HeadingPairs>
  <TitlesOfParts>
    <vt:vector size="56" baseType="lpstr">
      <vt:lpstr>ECS</vt:lpstr>
      <vt:lpstr>Parallel Databases</vt:lpstr>
      <vt:lpstr>Definitions</vt:lpstr>
      <vt:lpstr>Why Parallel Databases</vt:lpstr>
      <vt:lpstr>Shared Memory Architecture</vt:lpstr>
      <vt:lpstr>Software – Shared Memory</vt:lpstr>
      <vt:lpstr>Shared Disc Architecture</vt:lpstr>
      <vt:lpstr>Software – Shared Disc</vt:lpstr>
      <vt:lpstr>Shared Nothing Architecture</vt:lpstr>
      <vt:lpstr>Software - Shared Nothing</vt:lpstr>
      <vt:lpstr>Hardware vs. Software Architecture</vt:lpstr>
      <vt:lpstr>Shared Nothing Challenges</vt:lpstr>
      <vt:lpstr>Hash Partitioning</vt:lpstr>
      <vt:lpstr>Range Partitioning</vt:lpstr>
      <vt:lpstr>Schema Partitioning</vt:lpstr>
      <vt:lpstr>Rebalancing Data</vt:lpstr>
      <vt:lpstr>Dividing up the Work</vt:lpstr>
      <vt:lpstr>DB Software on each node</vt:lpstr>
      <vt:lpstr>Transaction Parallelism</vt:lpstr>
      <vt:lpstr>Query Parallelism</vt:lpstr>
      <vt:lpstr>Intra-Operator Parallelism</vt:lpstr>
      <vt:lpstr>Intra-Operator Parallelism</vt:lpstr>
      <vt:lpstr>I/O Shipping</vt:lpstr>
      <vt:lpstr>Function Shipping</vt:lpstr>
      <vt:lpstr>Function Shipping Benefits</vt:lpstr>
      <vt:lpstr>Inter-Operator Parallelism</vt:lpstr>
      <vt:lpstr>Resulting Parallelism</vt:lpstr>
      <vt:lpstr>Basic Operators</vt:lpstr>
      <vt:lpstr>The Volcano Architecture</vt:lpstr>
      <vt:lpstr>Exchange Operators</vt:lpstr>
      <vt:lpstr>Exchange Operators</vt:lpstr>
      <vt:lpstr>Exchange Operators</vt:lpstr>
      <vt:lpstr>Exchange Operators</vt:lpstr>
      <vt:lpstr>PowerPoint Presentation</vt:lpstr>
      <vt:lpstr>Query  Processing</vt:lpstr>
      <vt:lpstr>Some Parallel Queries</vt:lpstr>
      <vt:lpstr>Orders Database</vt:lpstr>
      <vt:lpstr>Enquiry/Query</vt:lpstr>
      <vt:lpstr>Collocated Join</vt:lpstr>
      <vt:lpstr>Directed Join</vt:lpstr>
      <vt:lpstr>Broadcast Join</vt:lpstr>
      <vt:lpstr>Repartitioned Join</vt:lpstr>
      <vt:lpstr>Query Handling</vt:lpstr>
      <vt:lpstr>Further Aspects</vt:lpstr>
      <vt:lpstr>Deadlock  Detection</vt:lpstr>
      <vt:lpstr>Locking and Deadlocks</vt:lpstr>
      <vt:lpstr>Resolving Deadlocks</vt:lpstr>
      <vt:lpstr>Resolving Deadlocks</vt:lpstr>
      <vt:lpstr>Reliability</vt:lpstr>
      <vt:lpstr>Reliability</vt:lpstr>
      <vt:lpstr>Two-Phase Commit (2PC)</vt:lpstr>
      <vt:lpstr>Phase 1: Voting</vt:lpstr>
      <vt:lpstr>Phase 2: Decision</vt:lpstr>
      <vt:lpstr>Normal Operation</vt:lpstr>
      <vt:lpstr>Parallel  Utilities</vt:lpstr>
      <vt:lpstr>Parallel Utilities</vt:lpstr>
    </vt:vector>
  </TitlesOfParts>
  <Company>University of Southampton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Parallel Databases</dc:title>
  <dc:creator>Nicholas Gibbins</dc:creator>
  <cp:lastModifiedBy>Nicholas Gibbins</cp:lastModifiedBy>
  <cp:revision>50</cp:revision>
  <cp:lastPrinted>2009-03-09T13:20:26Z</cp:lastPrinted>
  <dcterms:created xsi:type="dcterms:W3CDTF">2009-03-08T20:26:52Z</dcterms:created>
  <dcterms:modified xsi:type="dcterms:W3CDTF">2013-03-26T12:15:37Z</dcterms:modified>
</cp:coreProperties>
</file>