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24"/>
  </p:notesMasterIdLst>
  <p:sldIdLst>
    <p:sldId id="256" r:id="rId2"/>
    <p:sldId id="358" r:id="rId3"/>
    <p:sldId id="359" r:id="rId4"/>
    <p:sldId id="360" r:id="rId5"/>
    <p:sldId id="361" r:id="rId6"/>
    <p:sldId id="364" r:id="rId7"/>
    <p:sldId id="362" r:id="rId8"/>
    <p:sldId id="363" r:id="rId9"/>
    <p:sldId id="365" r:id="rId10"/>
    <p:sldId id="366" r:id="rId11"/>
    <p:sldId id="367" r:id="rId12"/>
    <p:sldId id="368" r:id="rId13"/>
    <p:sldId id="369" r:id="rId14"/>
    <p:sldId id="370" r:id="rId15"/>
    <p:sldId id="386" r:id="rId16"/>
    <p:sldId id="371" r:id="rId17"/>
    <p:sldId id="372" r:id="rId18"/>
    <p:sldId id="374" r:id="rId19"/>
    <p:sldId id="375" r:id="rId20"/>
    <p:sldId id="385" r:id="rId21"/>
    <p:sldId id="389" r:id="rId22"/>
    <p:sldId id="384" r:id="rId23"/>
  </p:sldIdLst>
  <p:sldSz cx="9144000" cy="6858000" type="screen4x3"/>
  <p:notesSz cx="6858000" cy="9144000"/>
  <p:custDataLst>
    <p:tags r:id="rId26"/>
  </p:custDataLst>
  <p:defaultTextStyle>
    <a:defPPr>
      <a:defRPr lang="en-GB"/>
    </a:defPPr>
    <a:lvl1pPr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5pPr>
    <a:lvl6pPr marL="2286000" algn="l" defTabSz="914400" rtl="0" eaLnBrk="1" latinLnBrk="0" hangingPunct="1">
      <a:defRPr sz="1200" kern="1200">
        <a:solidFill>
          <a:schemeClr val="tx1"/>
        </a:solidFill>
        <a:latin typeface="Lucida Sans" pitchFamily="34" charset="0"/>
        <a:ea typeface="MS PGothic" pitchFamily="34" charset="-128"/>
        <a:cs typeface="+mn-cs"/>
      </a:defRPr>
    </a:lvl6pPr>
    <a:lvl7pPr marL="2743200" algn="l" defTabSz="914400" rtl="0" eaLnBrk="1" latinLnBrk="0" hangingPunct="1">
      <a:defRPr sz="1200" kern="1200">
        <a:solidFill>
          <a:schemeClr val="tx1"/>
        </a:solidFill>
        <a:latin typeface="Lucida Sans" pitchFamily="34" charset="0"/>
        <a:ea typeface="MS PGothic" pitchFamily="34" charset="-128"/>
        <a:cs typeface="+mn-cs"/>
      </a:defRPr>
    </a:lvl7pPr>
    <a:lvl8pPr marL="3200400" algn="l" defTabSz="914400" rtl="0" eaLnBrk="1" latinLnBrk="0" hangingPunct="1">
      <a:defRPr sz="1200" kern="1200">
        <a:solidFill>
          <a:schemeClr val="tx1"/>
        </a:solidFill>
        <a:latin typeface="Lucida Sans" pitchFamily="34" charset="0"/>
        <a:ea typeface="MS PGothic" pitchFamily="34" charset="-128"/>
        <a:cs typeface="+mn-cs"/>
      </a:defRPr>
    </a:lvl8pPr>
    <a:lvl9pPr marL="3657600" algn="l" defTabSz="914400" rtl="0" eaLnBrk="1" latinLnBrk="0" hangingPunct="1">
      <a:defRPr sz="1200" kern="1200">
        <a:solidFill>
          <a:schemeClr val="tx1"/>
        </a:solidFill>
        <a:latin typeface="Lucida Sans"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8F8F8"/>
    <a:srgbClr val="EDEFF0"/>
    <a:srgbClr val="74818C"/>
    <a:srgbClr val="886681"/>
    <a:srgbClr val="C60C30"/>
    <a:srgbClr val="C1847A"/>
    <a:srgbClr val="AD5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65" autoAdjust="0"/>
  </p:normalViewPr>
  <p:slideViewPr>
    <p:cSldViewPr>
      <p:cViewPr>
        <p:scale>
          <a:sx n="85" d="100"/>
          <a:sy n="85" d="100"/>
        </p:scale>
        <p:origin x="-1672" y="320"/>
      </p:cViewPr>
      <p:guideLst>
        <p:guide orient="horz" pos="799"/>
        <p:guide orient="horz" pos="4088"/>
        <p:guide orient="horz" pos="1071"/>
        <p:guide orient="horz" pos="2840"/>
        <p:guide pos="2880"/>
        <p:guide pos="226"/>
        <p:guide pos="553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443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defRPr smtClean="0">
                <a:latin typeface="Arial" charset="0"/>
                <a:ea typeface="ＭＳ Ｐゴシック" charset="0"/>
                <a:cs typeface="Arial" charset="0"/>
              </a:defRPr>
            </a:lvl1pPr>
          </a:lstStyle>
          <a:p>
            <a:pPr>
              <a:defRPr/>
            </a:pPr>
            <a:endParaRPr lang="en-GB"/>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mtClean="0">
                <a:latin typeface="Arial" charset="0"/>
                <a:ea typeface="ＭＳ Ｐゴシック" charset="0"/>
                <a:cs typeface="Arial"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1" hangingPunct="1">
              <a:defRPr smtClean="0">
                <a:latin typeface="Arial" charset="0"/>
                <a:ea typeface="ＭＳ Ｐゴシック" charset="0"/>
                <a:cs typeface="Arial" charset="0"/>
              </a:defRPr>
            </a:lvl1pPr>
          </a:lstStyle>
          <a:p>
            <a:pPr>
              <a:defRPr/>
            </a:pPr>
            <a:endParaRPr lang="en-GB"/>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a:latin typeface="Arial" pitchFamily="34" charset="0"/>
                <a:cs typeface="Arial" pitchFamily="34" charset="0"/>
              </a:defRPr>
            </a:lvl1pPr>
          </a:lstStyle>
          <a:p>
            <a:fld id="{2B15A874-2248-4AB1-8FCC-A3FD795E08CD}" type="slidenum">
              <a:rPr lang="en-GB"/>
              <a:pPr/>
              <a:t>‹#›</a:t>
            </a:fld>
            <a:endParaRPr lang="en-GB"/>
          </a:p>
        </p:txBody>
      </p:sp>
    </p:spTree>
    <p:extLst>
      <p:ext uri="{BB962C8B-B14F-4D97-AF65-F5344CB8AC3E}">
        <p14:creationId xmlns:p14="http://schemas.microsoft.com/office/powerpoint/2010/main" val="188965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joystickdivision.com/2009/11/cnbc_hosts_thinks_charging_for_virtual_game_items_crime.php"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pack of cards</a:t>
            </a:r>
            <a:r>
              <a:rPr lang="en-GB" baseline="0" dirty="0" smtClean="0"/>
              <a:t> and inform people that they can collect cards for responding and interacting in class. </a:t>
            </a:r>
          </a:p>
          <a:p>
            <a:endParaRPr lang="en-GB" baseline="0" dirty="0" smtClean="0"/>
          </a:p>
          <a:p>
            <a:r>
              <a:rPr lang="en-GB" baseline="0" dirty="0" smtClean="0"/>
              <a:t>However you cannot look at the cards until the end of the lecture.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a:t>
            </a:fld>
            <a:endParaRPr lang="en-GB"/>
          </a:p>
        </p:txBody>
      </p:sp>
    </p:spTree>
    <p:extLst>
      <p:ext uri="{BB962C8B-B14F-4D97-AF65-F5344CB8AC3E}">
        <p14:creationId xmlns:p14="http://schemas.microsoft.com/office/powerpoint/2010/main" val="82449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Arial" charset="0"/>
                <a:ea typeface="MS PGothic" pitchFamily="34" charset="-128"/>
                <a:cs typeface="Arial" charset="0"/>
              </a:rPr>
              <a:t>From the book Outliers (by Malcolm </a:t>
            </a:r>
            <a:r>
              <a:rPr lang="en-GB" sz="1200" b="0" i="0" kern="1200" dirty="0" err="1" smtClean="0">
                <a:solidFill>
                  <a:schemeClr val="tx1"/>
                </a:solidFill>
                <a:effectLst/>
                <a:latin typeface="Arial" charset="0"/>
                <a:ea typeface="MS PGothic" pitchFamily="34" charset="-128"/>
                <a:cs typeface="Arial" charset="0"/>
              </a:rPr>
              <a:t>Gladwell</a:t>
            </a:r>
            <a:r>
              <a:rPr lang="en-GB" sz="1200" b="0" i="0" kern="1200" dirty="0" smtClean="0">
                <a:solidFill>
                  <a:schemeClr val="tx1"/>
                </a:solidFill>
                <a:effectLst/>
                <a:latin typeface="Arial" charset="0"/>
                <a:ea typeface="MS PGothic" pitchFamily="34" charset="-128"/>
                <a:cs typeface="Arial" charset="0"/>
              </a:rPr>
              <a:t>)</a:t>
            </a:r>
          </a:p>
          <a:p>
            <a:endParaRPr lang="en-GB" sz="1200" b="0" i="0" kern="1200" dirty="0" smtClean="0">
              <a:solidFill>
                <a:schemeClr val="tx1"/>
              </a:solidFill>
              <a:effectLst/>
              <a:latin typeface="Arial" charset="0"/>
              <a:ea typeface="MS PGothic" pitchFamily="34" charset="-128"/>
              <a:cs typeface="Arial" charset="0"/>
            </a:endParaRPr>
          </a:p>
          <a:p>
            <a:r>
              <a:rPr lang="en-GB" sz="1200" b="0" i="0" kern="1200" dirty="0" smtClean="0">
                <a:solidFill>
                  <a:schemeClr val="tx1"/>
                </a:solidFill>
                <a:effectLst/>
                <a:latin typeface="Arial" charset="0"/>
                <a:ea typeface="MS PGothic" pitchFamily="34" charset="-128"/>
                <a:cs typeface="Arial" charset="0"/>
              </a:rPr>
              <a:t>Autonomy (that is, you have some say in what you do day to day);</a:t>
            </a:r>
          </a:p>
          <a:p>
            <a:endParaRPr lang="en-GB" sz="1200" b="0" i="0" kern="1200" dirty="0" smtClean="0">
              <a:solidFill>
                <a:schemeClr val="tx1"/>
              </a:solidFill>
              <a:effectLst/>
              <a:latin typeface="Arial" charset="0"/>
              <a:ea typeface="MS PGothic" pitchFamily="34" charset="-128"/>
              <a:cs typeface="Arial" charset="0"/>
            </a:endParaRPr>
          </a:p>
          <a:p>
            <a:r>
              <a:rPr lang="en-GB" sz="1200" b="0" i="0" kern="1200" dirty="0" smtClean="0">
                <a:solidFill>
                  <a:schemeClr val="tx1"/>
                </a:solidFill>
                <a:effectLst/>
                <a:latin typeface="Arial" charset="0"/>
                <a:ea typeface="MS PGothic" pitchFamily="34" charset="-128"/>
                <a:cs typeface="Arial" charset="0"/>
              </a:rPr>
              <a:t>Complexity (so it's not mind-numbing repetition);</a:t>
            </a:r>
          </a:p>
          <a:p>
            <a:endParaRPr lang="en-GB" sz="1200" b="0" i="0" kern="1200" dirty="0" smtClean="0">
              <a:solidFill>
                <a:schemeClr val="tx1"/>
              </a:solidFill>
              <a:effectLst/>
              <a:latin typeface="Arial" charset="0"/>
              <a:ea typeface="MS PGothic" pitchFamily="34" charset="-128"/>
              <a:cs typeface="Arial" charset="0"/>
            </a:endParaRPr>
          </a:p>
          <a:p>
            <a:r>
              <a:rPr lang="en-GB" sz="1200" b="0" i="0" kern="1200" dirty="0" smtClean="0">
                <a:solidFill>
                  <a:schemeClr val="tx1"/>
                </a:solidFill>
                <a:effectLst/>
                <a:latin typeface="Arial" charset="0"/>
                <a:ea typeface="MS PGothic" pitchFamily="34" charset="-128"/>
                <a:cs typeface="Arial" charset="0"/>
              </a:rPr>
              <a:t>Connection Between Effort and Reward (i.e. you actually see the awesome results of your hard work).</a:t>
            </a:r>
          </a:p>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2</a:t>
            </a:fld>
            <a:endParaRPr lang="en-GB"/>
          </a:p>
        </p:txBody>
      </p:sp>
    </p:spTree>
    <p:extLst>
      <p:ext uri="{BB962C8B-B14F-4D97-AF65-F5344CB8AC3E}">
        <p14:creationId xmlns:p14="http://schemas.microsoft.com/office/powerpoint/2010/main" val="276087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smtClean="0">
              <a:solidFill>
                <a:schemeClr val="tx1"/>
              </a:solidFill>
              <a:effectLst/>
              <a:latin typeface="Arial" charset="0"/>
              <a:ea typeface="MS PGothic" pitchFamily="34" charset="-128"/>
              <a:cs typeface="Arial" charset="0"/>
            </a:endParaRPr>
          </a:p>
          <a:p>
            <a:r>
              <a:rPr lang="en-GB" sz="1200" b="0" i="1" kern="1200" dirty="0" smtClean="0">
                <a:solidFill>
                  <a:schemeClr val="tx1"/>
                </a:solidFill>
                <a:effectLst/>
                <a:latin typeface="Arial" charset="0"/>
                <a:ea typeface="MS PGothic" pitchFamily="34" charset="-128"/>
                <a:cs typeface="Arial" charset="0"/>
              </a:rPr>
              <a:t>"Each contingency is an arrangement of time, activity, and reward, and there are an infinite number of ways these elements can be combined to produce the pattern of activity you want from your players.“ – Games researcher at Microsoft</a:t>
            </a:r>
            <a:endParaRPr lang="en-GB" sz="1200" b="0" i="0" kern="1200" dirty="0" smtClean="0">
              <a:solidFill>
                <a:schemeClr val="tx1"/>
              </a:solidFill>
              <a:effectLst/>
              <a:latin typeface="Arial" charset="0"/>
              <a:ea typeface="MS PGothic" pitchFamily="34" charset="-128"/>
              <a:cs typeface="Arial" charset="0"/>
            </a:endParaRPr>
          </a:p>
          <a:p>
            <a:endParaRPr lang="en-GB" sz="1200" b="0" i="0" kern="1200" dirty="0" smtClean="0">
              <a:solidFill>
                <a:schemeClr val="tx1"/>
              </a:solidFill>
              <a:effectLst/>
              <a:latin typeface="Arial" charset="0"/>
              <a:ea typeface="MS PGothic" pitchFamily="34" charset="-128"/>
              <a:cs typeface="Arial" charset="0"/>
            </a:endParaRPr>
          </a:p>
          <a:p>
            <a:r>
              <a:rPr lang="en-GB" sz="1200" b="0" i="0" kern="1200" dirty="0" smtClean="0">
                <a:solidFill>
                  <a:schemeClr val="tx1"/>
                </a:solidFill>
                <a:effectLst/>
                <a:latin typeface="Arial" charset="0"/>
                <a:ea typeface="MS PGothic" pitchFamily="34" charset="-128"/>
                <a:cs typeface="Arial" charset="0"/>
              </a:rPr>
              <a:t>Notice his article does not contain the words "fun" or "enjoyment." That's not his field. Instead it's "the pattern of activity you want."</a:t>
            </a:r>
          </a:p>
          <a:p>
            <a:endParaRPr lang="en-GB" sz="1200" b="0" i="0" kern="1200" dirty="0" smtClean="0">
              <a:solidFill>
                <a:schemeClr val="tx1"/>
              </a:solidFill>
              <a:effectLst/>
              <a:latin typeface="Arial" charset="0"/>
              <a:ea typeface="MS PGothic" pitchFamily="34" charset="-128"/>
              <a:cs typeface="Arial" charset="0"/>
            </a:endParaRPr>
          </a:p>
          <a:p>
            <a:r>
              <a:rPr lang="en-GB" sz="1200" b="0" i="0" kern="1200" dirty="0" smtClean="0">
                <a:solidFill>
                  <a:schemeClr val="tx1"/>
                </a:solidFill>
                <a:effectLst/>
                <a:latin typeface="Arial" charset="0"/>
                <a:ea typeface="MS PGothic" pitchFamily="34" charset="-128"/>
                <a:cs typeface="Arial" charset="0"/>
              </a:rPr>
              <a:t>His theories are based around the work of BF Skinner, who discovered you could control behaviour by training subjects with simple stimulus and reward. He invented the "Skinner Box," a cage containing a small animal that, for instance, presses a lever to get food pellets. Now, I'm not saying this guy at Microsoft sees gamers as a bunch of rats in a Skinner box. I'm just saying that he illustrates his theory of game design using pictures of rats in a Skinner box.</a:t>
            </a:r>
          </a:p>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3</a:t>
            </a:fld>
            <a:endParaRPr lang="en-GB"/>
          </a:p>
        </p:txBody>
      </p:sp>
    </p:spTree>
    <p:extLst>
      <p:ext uri="{BB962C8B-B14F-4D97-AF65-F5344CB8AC3E}">
        <p14:creationId xmlns:p14="http://schemas.microsoft.com/office/powerpoint/2010/main" val="19433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Arial" charset="0"/>
                <a:ea typeface="MS PGothic" pitchFamily="34" charset="-128"/>
                <a:cs typeface="Arial" charset="0"/>
              </a:rPr>
              <a:t>People scoff at this idea all the time ("You spent all that time working for a sword that </a:t>
            </a:r>
            <a:r>
              <a:rPr lang="en-GB" sz="1200" b="0" i="1" kern="1200" dirty="0" smtClean="0">
                <a:solidFill>
                  <a:schemeClr val="tx1"/>
                </a:solidFill>
                <a:effectLst/>
                <a:latin typeface="Arial" charset="0"/>
                <a:ea typeface="MS PGothic" pitchFamily="34" charset="-128"/>
                <a:cs typeface="Arial" charset="0"/>
              </a:rPr>
              <a:t>doesn't even exist</a:t>
            </a:r>
            <a:r>
              <a:rPr lang="en-GB" sz="1200" b="0" i="0" kern="1200" dirty="0" smtClean="0">
                <a:solidFill>
                  <a:schemeClr val="tx1"/>
                </a:solidFill>
                <a:effectLst/>
                <a:latin typeface="Arial" charset="0"/>
                <a:ea typeface="MS PGothic" pitchFamily="34" charset="-128"/>
                <a:cs typeface="Arial" charset="0"/>
              </a:rPr>
              <a:t>?") and </a:t>
            </a:r>
            <a:r>
              <a:rPr lang="en-GB" sz="1200" b="0" i="0" u="none" strike="noStrike" kern="1200" dirty="0" smtClean="0">
                <a:solidFill>
                  <a:schemeClr val="tx1"/>
                </a:solidFill>
                <a:effectLst/>
                <a:latin typeface="Arial" charset="0"/>
                <a:ea typeface="MS PGothic" pitchFamily="34" charset="-128"/>
                <a:cs typeface="Arial" charset="0"/>
                <a:hlinkClick r:id="rId3"/>
              </a:rPr>
              <a:t>those people are stupid</a:t>
            </a:r>
            <a:r>
              <a:rPr lang="en-GB" sz="1200" b="0" i="0" kern="1200" dirty="0" smtClean="0">
                <a:solidFill>
                  <a:schemeClr val="tx1"/>
                </a:solidFill>
                <a:effectLst/>
                <a:latin typeface="Arial" charset="0"/>
                <a:ea typeface="MS PGothic" pitchFamily="34" charset="-128"/>
                <a:cs typeface="Arial" charset="0"/>
              </a:rPr>
              <a:t>. If it takes time, effort and skill to obtain an item, that item has value, whether it's made of diamonds, binary code or beef jerky.</a:t>
            </a:r>
          </a:p>
          <a:p>
            <a:r>
              <a:rPr lang="en-GB" sz="1200" b="0" i="0" kern="1200" dirty="0" smtClean="0">
                <a:solidFill>
                  <a:schemeClr val="tx1"/>
                </a:solidFill>
                <a:effectLst/>
                <a:latin typeface="Arial" charset="0"/>
                <a:ea typeface="MS PGothic" pitchFamily="34" charset="-128"/>
                <a:cs typeface="Arial" charset="0"/>
              </a:rPr>
              <a:t>Is money now virtual? So how much are those</a:t>
            </a:r>
            <a:r>
              <a:rPr lang="en-GB" sz="1200" b="0" i="0" kern="1200" baseline="0" dirty="0" smtClean="0">
                <a:solidFill>
                  <a:schemeClr val="tx1"/>
                </a:solidFill>
                <a:effectLst/>
                <a:latin typeface="Arial" charset="0"/>
                <a:ea typeface="MS PGothic" pitchFamily="34" charset="-128"/>
                <a:cs typeface="Arial" charset="0"/>
              </a:rPr>
              <a:t> 0’s and 1’s worth.</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7</a:t>
            </a:fld>
            <a:endParaRPr lang="en-GB"/>
          </a:p>
        </p:txBody>
      </p:sp>
    </p:spTree>
    <p:extLst>
      <p:ext uri="{BB962C8B-B14F-4D97-AF65-F5344CB8AC3E}">
        <p14:creationId xmlns:p14="http://schemas.microsoft.com/office/powerpoint/2010/main" val="226623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this goes hand in hand with perpetual MMOs or games where you transfer powers between each mission or edition. </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8</a:t>
            </a:fld>
            <a:endParaRPr lang="en-GB"/>
          </a:p>
        </p:txBody>
      </p:sp>
    </p:spTree>
    <p:extLst>
      <p:ext uri="{BB962C8B-B14F-4D97-AF65-F5344CB8AC3E}">
        <p14:creationId xmlns:p14="http://schemas.microsoft.com/office/powerpoint/2010/main" val="389959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want to make</a:t>
            </a:r>
            <a:r>
              <a:rPr lang="en-GB" baseline="0" dirty="0" smtClean="0"/>
              <a:t> a rat/hamster press </a:t>
            </a:r>
            <a:r>
              <a:rPr lang="en-GB" sz="1200" b="0" i="0" kern="1200" dirty="0" smtClean="0">
                <a:solidFill>
                  <a:schemeClr val="tx1"/>
                </a:solidFill>
                <a:effectLst/>
                <a:latin typeface="Arial" charset="0"/>
                <a:ea typeface="MS PGothic" pitchFamily="34" charset="-128"/>
                <a:cs typeface="Arial" charset="0"/>
              </a:rPr>
              <a:t> the lever as fast as possible, how would you do it? Not by giving him a pellet with every press--he'll soon relax, knowing the pellets are there when he needs them. No, the best way is to set up the machine so that it drops the pellets at random intervals of lever pressing. He'll soon start pumping that thing as fast as he can. Experiments prove it. </a:t>
            </a:r>
          </a:p>
          <a:p>
            <a:r>
              <a:rPr lang="en-GB" sz="1200" b="0" i="0" kern="1200" dirty="0" smtClean="0">
                <a:solidFill>
                  <a:schemeClr val="tx1"/>
                </a:solidFill>
                <a:effectLst/>
                <a:latin typeface="Arial" charset="0"/>
                <a:ea typeface="MS PGothic" pitchFamily="34" charset="-128"/>
                <a:cs typeface="Arial" charset="0"/>
              </a:rPr>
              <a:t>They call these "Variable Ratio Rewards" in Skinner land and this is the reason many enemies "drop" valuable items totally at random in </a:t>
            </a:r>
            <a:r>
              <a:rPr lang="en-GB" sz="1200" b="0" i="1" kern="1200" dirty="0" err="1" smtClean="0">
                <a:solidFill>
                  <a:schemeClr val="tx1"/>
                </a:solidFill>
                <a:effectLst/>
                <a:latin typeface="Arial" charset="0"/>
                <a:ea typeface="MS PGothic" pitchFamily="34" charset="-128"/>
                <a:cs typeface="Arial" charset="0"/>
              </a:rPr>
              <a:t>WoW</a:t>
            </a:r>
            <a:r>
              <a:rPr lang="en-GB" sz="1200" b="0" i="0" kern="1200" dirty="0" smtClean="0">
                <a:solidFill>
                  <a:schemeClr val="tx1"/>
                </a:solidFill>
                <a:effectLst/>
                <a:latin typeface="Arial" charset="0"/>
                <a:ea typeface="MS PGothic" pitchFamily="34" charset="-128"/>
                <a:cs typeface="Arial" charset="0"/>
              </a:rPr>
              <a:t>. This is addictive in exactly the same way a slot machine is addictive. You can't quit now because </a:t>
            </a:r>
            <a:r>
              <a:rPr lang="en-GB" sz="1200" b="0" i="1" kern="1200" dirty="0" smtClean="0">
                <a:solidFill>
                  <a:schemeClr val="tx1"/>
                </a:solidFill>
                <a:effectLst/>
                <a:latin typeface="Arial" charset="0"/>
                <a:ea typeface="MS PGothic" pitchFamily="34" charset="-128"/>
                <a:cs typeface="Arial" charset="0"/>
              </a:rPr>
              <a:t>the very next one</a:t>
            </a:r>
            <a:r>
              <a:rPr lang="en-GB" sz="1200" b="0" i="0" kern="1200" dirty="0" smtClean="0">
                <a:solidFill>
                  <a:schemeClr val="tx1"/>
                </a:solidFill>
                <a:effectLst/>
                <a:latin typeface="Arial" charset="0"/>
                <a:ea typeface="MS PGothic" pitchFamily="34" charset="-128"/>
                <a:cs typeface="Arial" charset="0"/>
              </a:rPr>
              <a:t> could be a winner. Or the next. Or the next.</a:t>
            </a:r>
          </a:p>
          <a:p>
            <a:r>
              <a:rPr lang="en-GB" sz="1200" b="0" i="0" kern="1200" dirty="0" smtClean="0">
                <a:solidFill>
                  <a:schemeClr val="tx1"/>
                </a:solidFill>
                <a:effectLst/>
                <a:latin typeface="Arial" charset="0"/>
                <a:ea typeface="MS PGothic" pitchFamily="34" charset="-128"/>
                <a:cs typeface="Arial" charset="0"/>
              </a:rPr>
              <a:t>In</a:t>
            </a:r>
            <a:r>
              <a:rPr lang="en-GB" sz="1200" b="0" i="0" kern="1200" baseline="0" dirty="0" smtClean="0">
                <a:solidFill>
                  <a:schemeClr val="tx1"/>
                </a:solidFill>
                <a:effectLst/>
                <a:latin typeface="Arial" charset="0"/>
                <a:ea typeface="MS PGothic" pitchFamily="34" charset="-128"/>
                <a:cs typeface="Arial" charset="0"/>
              </a:rPr>
              <a:t> these situations, like slot machines, scratch card games etc. The amount that is paid out is always relative to the cost per play. So 25c might win you $25 but $25 might win you $2500. </a:t>
            </a:r>
          </a:p>
          <a:p>
            <a:r>
              <a:rPr lang="en-GB" sz="1200" b="0" i="0" kern="1200" baseline="0" dirty="0" smtClean="0">
                <a:solidFill>
                  <a:schemeClr val="tx1"/>
                </a:solidFill>
                <a:effectLst/>
                <a:latin typeface="Arial" charset="0"/>
                <a:ea typeface="MS PGothic" pitchFamily="34" charset="-128"/>
                <a:cs typeface="Arial" charset="0"/>
              </a:rPr>
              <a:t>In either case the casinos can also change the odds in order to give up to 95% payback over time to get you addicted to the prospect of winning big time. </a:t>
            </a:r>
          </a:p>
        </p:txBody>
      </p:sp>
      <p:sp>
        <p:nvSpPr>
          <p:cNvPr id="4" name="Slide Number Placeholder 3"/>
          <p:cNvSpPr>
            <a:spLocks noGrp="1"/>
          </p:cNvSpPr>
          <p:nvPr>
            <p:ph type="sldNum" sz="quarter" idx="10"/>
          </p:nvPr>
        </p:nvSpPr>
        <p:spPr/>
        <p:txBody>
          <a:bodyPr/>
          <a:lstStyle/>
          <a:p>
            <a:fld id="{2B15A874-2248-4AB1-8FCC-A3FD795E08CD}" type="slidenum">
              <a:rPr lang="en-GB" smtClean="0"/>
              <a:pPr/>
              <a:t>9</a:t>
            </a:fld>
            <a:endParaRPr lang="en-GB"/>
          </a:p>
        </p:txBody>
      </p:sp>
    </p:spTree>
    <p:extLst>
      <p:ext uri="{BB962C8B-B14F-4D97-AF65-F5344CB8AC3E}">
        <p14:creationId xmlns:p14="http://schemas.microsoft.com/office/powerpoint/2010/main" val="156190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for examples</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14</a:t>
            </a:fld>
            <a:endParaRPr lang="en-GB"/>
          </a:p>
        </p:txBody>
      </p:sp>
    </p:spTree>
    <p:extLst>
      <p:ext uri="{BB962C8B-B14F-4D97-AF65-F5344CB8AC3E}">
        <p14:creationId xmlns:p14="http://schemas.microsoft.com/office/powerpoint/2010/main" val="56016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smtClean="0">
                <a:solidFill>
                  <a:schemeClr val="tx1"/>
                </a:solidFill>
                <a:effectLst/>
                <a:latin typeface="Arial" charset="0"/>
                <a:ea typeface="MS PGothic" pitchFamily="34" charset="-128"/>
                <a:cs typeface="Arial" charset="0"/>
              </a:rPr>
              <a:t>Note the electric</a:t>
            </a:r>
            <a:r>
              <a:rPr lang="en-GB" sz="1200" b="0" i="1" kern="1200" baseline="0" dirty="0" smtClean="0">
                <a:solidFill>
                  <a:schemeClr val="tx1"/>
                </a:solidFill>
                <a:effectLst/>
                <a:latin typeface="Arial" charset="0"/>
                <a:ea typeface="MS PGothic" pitchFamily="34" charset="-128"/>
                <a:cs typeface="Arial" charset="0"/>
              </a:rPr>
              <a:t> grid</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15</a:t>
            </a:fld>
            <a:endParaRPr lang="en-GB"/>
          </a:p>
        </p:txBody>
      </p:sp>
    </p:spTree>
    <p:extLst>
      <p:ext uri="{BB962C8B-B14F-4D97-AF65-F5344CB8AC3E}">
        <p14:creationId xmlns:p14="http://schemas.microsoft.com/office/powerpoint/2010/main" val="19433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Would</a:t>
            </a:r>
            <a:r>
              <a:rPr lang="en-GB" baseline="0" dirty="0" smtClean="0"/>
              <a:t> you ever call the skinner box home?</a:t>
            </a:r>
          </a:p>
          <a:p>
            <a:endParaRPr lang="en-GB" baseline="0" dirty="0" smtClean="0"/>
          </a:p>
          <a:p>
            <a:r>
              <a:rPr lang="en-GB" baseline="0" dirty="0" smtClean="0"/>
              <a:t>Does anyone think they can.</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17</a:t>
            </a:fld>
            <a:endParaRPr lang="en-GB"/>
          </a:p>
        </p:txBody>
      </p:sp>
    </p:spTree>
    <p:extLst>
      <p:ext uri="{BB962C8B-B14F-4D97-AF65-F5344CB8AC3E}">
        <p14:creationId xmlns:p14="http://schemas.microsoft.com/office/powerpoint/2010/main" val="42987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03"/>
          <p:cNvGrpSpPr>
            <a:grpSpLocks/>
          </p:cNvGrpSpPr>
          <p:nvPr userDrawn="1"/>
        </p:nvGrpSpPr>
        <p:grpSpPr bwMode="auto">
          <a:xfrm>
            <a:off x="6051550" y="368300"/>
            <a:ext cx="2697163" cy="585788"/>
            <a:chOff x="1610" y="2863"/>
            <a:chExt cx="3221" cy="699"/>
          </a:xfrm>
        </p:grpSpPr>
        <p:sp>
          <p:nvSpPr>
            <p:cNvPr id="5"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124" name="Rectangle 4"/>
          <p:cNvSpPr>
            <a:spLocks noGrp="1" noChangeArrowheads="1"/>
          </p:cNvSpPr>
          <p:nvPr>
            <p:ph type="ctrTitle"/>
          </p:nvPr>
        </p:nvSpPr>
        <p:spPr>
          <a:xfrm>
            <a:off x="358775" y="1700213"/>
            <a:ext cx="8426450" cy="1873250"/>
          </a:xfrm>
        </p:spPr>
        <p:txBody>
          <a:bodyPr anchor="t"/>
          <a:lstStyle>
            <a:lvl1pPr>
              <a:lnSpc>
                <a:spcPct val="90000"/>
              </a:lnSpc>
              <a:defRPr sz="6000" b="0">
                <a:solidFill>
                  <a:schemeClr val="tx1"/>
                </a:solidFill>
              </a:defRPr>
            </a:lvl1pPr>
          </a:lstStyle>
          <a:p>
            <a:pPr lvl="0"/>
            <a:r>
              <a:rPr lang="en-GB" noProof="0" smtClean="0"/>
              <a:t>Click to edit Master title style</a:t>
            </a:r>
          </a:p>
        </p:txBody>
      </p:sp>
      <p:sp>
        <p:nvSpPr>
          <p:cNvPr id="5125" name="Rectangle 5"/>
          <p:cNvSpPr>
            <a:spLocks noGrp="1" noChangeArrowheads="1"/>
          </p:cNvSpPr>
          <p:nvPr>
            <p:ph type="subTitle" idx="1"/>
          </p:nvPr>
        </p:nvSpPr>
        <p:spPr>
          <a:xfrm>
            <a:off x="358775" y="4508500"/>
            <a:ext cx="8426450" cy="1981200"/>
          </a:xfrm>
        </p:spPr>
        <p:txBody>
          <a:bodyPr/>
          <a:lstStyle>
            <a:lvl1pPr marL="0" indent="0">
              <a:lnSpc>
                <a:spcPct val="90000"/>
              </a:lnSpc>
              <a:spcBef>
                <a:spcPct val="0"/>
              </a:spcBef>
              <a:spcAft>
                <a:spcPct val="45000"/>
              </a:spcAft>
              <a:buFont typeface="Wingdings" charset="0"/>
              <a:buNone/>
              <a:defRPr sz="3600">
                <a:solidFill>
                  <a:schemeClr val="tx2"/>
                </a:solidFill>
              </a:defRPr>
            </a:lvl1pPr>
          </a:lstStyle>
          <a:p>
            <a:pPr lvl="0"/>
            <a:r>
              <a:rPr lang="en-GB" noProof="0" smtClean="0"/>
              <a:t>Click to edit Master subtitle style</a:t>
            </a:r>
          </a:p>
        </p:txBody>
      </p:sp>
    </p:spTree>
    <p:extLst>
      <p:ext uri="{BB962C8B-B14F-4D97-AF65-F5344CB8AC3E}">
        <p14:creationId xmlns:p14="http://schemas.microsoft.com/office/powerpoint/2010/main" val="100162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fld id="{EEF97F07-C84A-4760-9481-FC8F7DEF6DB0}" type="slidenum">
              <a:rPr lang="en-GB"/>
              <a:pPr/>
              <a:t>‹#›</a:t>
            </a:fld>
            <a:endParaRPr lang="en-GB"/>
          </a:p>
        </p:txBody>
      </p:sp>
    </p:spTree>
    <p:extLst>
      <p:ext uri="{BB962C8B-B14F-4D97-AF65-F5344CB8AC3E}">
        <p14:creationId xmlns:p14="http://schemas.microsoft.com/office/powerpoint/2010/main" val="198465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0"/>
            <a:ext cx="2106612" cy="62023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58775" y="0"/>
            <a:ext cx="6167438" cy="62023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fld id="{E22F0AF6-EF1C-4710-B283-85CAE0C3C728}" type="slidenum">
              <a:rPr lang="en-GB"/>
              <a:pPr/>
              <a:t>‹#›</a:t>
            </a:fld>
            <a:endParaRPr lang="en-GB"/>
          </a:p>
        </p:txBody>
      </p:sp>
    </p:spTree>
    <p:extLst>
      <p:ext uri="{BB962C8B-B14F-4D97-AF65-F5344CB8AC3E}">
        <p14:creationId xmlns:p14="http://schemas.microsoft.com/office/powerpoint/2010/main" val="258999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fld id="{38C638BF-062B-4DB7-9470-84D8BCFDF82C}" type="slidenum">
              <a:rPr lang="en-GB"/>
              <a:pPr/>
              <a:t>‹#›</a:t>
            </a:fld>
            <a:endParaRPr lang="en-GB"/>
          </a:p>
        </p:txBody>
      </p:sp>
    </p:spTree>
    <p:extLst>
      <p:ext uri="{BB962C8B-B14F-4D97-AF65-F5344CB8AC3E}">
        <p14:creationId xmlns:p14="http://schemas.microsoft.com/office/powerpoint/2010/main" val="73355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fld id="{7FA7EA50-6F8B-4FB8-8AF9-CB92374F3EA3}" type="slidenum">
              <a:rPr lang="en-GB"/>
              <a:pPr/>
              <a:t>‹#›</a:t>
            </a:fld>
            <a:endParaRPr lang="en-GB"/>
          </a:p>
        </p:txBody>
      </p:sp>
    </p:spTree>
    <p:extLst>
      <p:ext uri="{BB962C8B-B14F-4D97-AF65-F5344CB8AC3E}">
        <p14:creationId xmlns:p14="http://schemas.microsoft.com/office/powerpoint/2010/main" val="373906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58775"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fld id="{949AFDFB-0206-4B40-9140-CF069638AB9A}" type="slidenum">
              <a:rPr lang="en-GB"/>
              <a:pPr/>
              <a:t>‹#›</a:t>
            </a:fld>
            <a:endParaRPr lang="en-GB"/>
          </a:p>
        </p:txBody>
      </p:sp>
    </p:spTree>
    <p:extLst>
      <p:ext uri="{BB962C8B-B14F-4D97-AF65-F5344CB8AC3E}">
        <p14:creationId xmlns:p14="http://schemas.microsoft.com/office/powerpoint/2010/main" val="249655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GB"/>
          </a:p>
        </p:txBody>
      </p:sp>
      <p:sp>
        <p:nvSpPr>
          <p:cNvPr id="8" name="Rectangle 7"/>
          <p:cNvSpPr>
            <a:spLocks noGrp="1" noChangeArrowheads="1"/>
          </p:cNvSpPr>
          <p:nvPr>
            <p:ph type="ftr" sz="quarter" idx="11"/>
          </p:nvPr>
        </p:nvSpPr>
        <p:spPr>
          <a:ln/>
        </p:spPr>
        <p:txBody>
          <a:bodyPr/>
          <a:lstStyle>
            <a:lvl1pPr>
              <a:defRPr/>
            </a:lvl1pPr>
          </a:lstStyle>
          <a:p>
            <a:pPr>
              <a:defRPr/>
            </a:pPr>
            <a:endParaRPr lang="en-GB"/>
          </a:p>
        </p:txBody>
      </p:sp>
      <p:sp>
        <p:nvSpPr>
          <p:cNvPr id="9" name="Rectangle 8"/>
          <p:cNvSpPr>
            <a:spLocks noGrp="1" noChangeArrowheads="1"/>
          </p:cNvSpPr>
          <p:nvPr>
            <p:ph type="sldNum" sz="quarter" idx="12"/>
          </p:nvPr>
        </p:nvSpPr>
        <p:spPr>
          <a:ln/>
        </p:spPr>
        <p:txBody>
          <a:bodyPr/>
          <a:lstStyle>
            <a:lvl1pPr>
              <a:defRPr/>
            </a:lvl1pPr>
          </a:lstStyle>
          <a:p>
            <a:fld id="{F01C0DA0-05E5-48F4-807B-A7819E39017D}" type="slidenum">
              <a:rPr lang="en-GB"/>
              <a:pPr/>
              <a:t>‹#›</a:t>
            </a:fld>
            <a:endParaRPr lang="en-GB"/>
          </a:p>
        </p:txBody>
      </p:sp>
    </p:spTree>
    <p:extLst>
      <p:ext uri="{BB962C8B-B14F-4D97-AF65-F5344CB8AC3E}">
        <p14:creationId xmlns:p14="http://schemas.microsoft.com/office/powerpoint/2010/main" val="278261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ln/>
        </p:spPr>
        <p:txBody>
          <a:bodyPr/>
          <a:lstStyle>
            <a:lvl1pPr>
              <a:defRPr/>
            </a:lvl1pPr>
          </a:lstStyle>
          <a:p>
            <a:fld id="{B8ABA567-059B-4C49-9A3D-7956D3F9F0A8}" type="slidenum">
              <a:rPr lang="en-GB"/>
              <a:pPr/>
              <a:t>‹#›</a:t>
            </a:fld>
            <a:endParaRPr lang="en-GB"/>
          </a:p>
        </p:txBody>
      </p:sp>
    </p:spTree>
    <p:extLst>
      <p:ext uri="{BB962C8B-B14F-4D97-AF65-F5344CB8AC3E}">
        <p14:creationId xmlns:p14="http://schemas.microsoft.com/office/powerpoint/2010/main" val="294642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p>
        </p:txBody>
      </p:sp>
      <p:sp>
        <p:nvSpPr>
          <p:cNvPr id="3" name="Rectangle 7"/>
          <p:cNvSpPr>
            <a:spLocks noGrp="1" noChangeArrowheads="1"/>
          </p:cNvSpPr>
          <p:nvPr>
            <p:ph type="ftr" sz="quarter" idx="11"/>
          </p:nvPr>
        </p:nvSpPr>
        <p:spPr>
          <a:ln/>
        </p:spPr>
        <p:txBody>
          <a:bodyPr/>
          <a:lstStyle>
            <a:lvl1pPr>
              <a:defRPr/>
            </a:lvl1pPr>
          </a:lstStyle>
          <a:p>
            <a:pPr>
              <a:defRPr/>
            </a:pPr>
            <a:endParaRPr lang="en-GB"/>
          </a:p>
        </p:txBody>
      </p:sp>
      <p:sp>
        <p:nvSpPr>
          <p:cNvPr id="4" name="Rectangle 8"/>
          <p:cNvSpPr>
            <a:spLocks noGrp="1" noChangeArrowheads="1"/>
          </p:cNvSpPr>
          <p:nvPr>
            <p:ph type="sldNum" sz="quarter" idx="12"/>
          </p:nvPr>
        </p:nvSpPr>
        <p:spPr>
          <a:ln/>
        </p:spPr>
        <p:txBody>
          <a:bodyPr/>
          <a:lstStyle>
            <a:lvl1pPr>
              <a:defRPr/>
            </a:lvl1pPr>
          </a:lstStyle>
          <a:p>
            <a:fld id="{E8FA8594-F145-4626-A0E9-C2234756FE14}" type="slidenum">
              <a:rPr lang="en-GB"/>
              <a:pPr/>
              <a:t>‹#›</a:t>
            </a:fld>
            <a:endParaRPr lang="en-GB"/>
          </a:p>
        </p:txBody>
      </p:sp>
    </p:spTree>
    <p:extLst>
      <p:ext uri="{BB962C8B-B14F-4D97-AF65-F5344CB8AC3E}">
        <p14:creationId xmlns:p14="http://schemas.microsoft.com/office/powerpoint/2010/main" val="142745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fld id="{E3E969CB-F49D-4A0F-A7E8-D74340A439A4}" type="slidenum">
              <a:rPr lang="en-GB"/>
              <a:pPr/>
              <a:t>‹#›</a:t>
            </a:fld>
            <a:endParaRPr lang="en-GB"/>
          </a:p>
        </p:txBody>
      </p:sp>
    </p:spTree>
    <p:extLst>
      <p:ext uri="{BB962C8B-B14F-4D97-AF65-F5344CB8AC3E}">
        <p14:creationId xmlns:p14="http://schemas.microsoft.com/office/powerpoint/2010/main" val="101965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fld id="{96EBDD87-B456-4B0F-AB7A-C9E28133836D}" type="slidenum">
              <a:rPr lang="en-GB"/>
              <a:pPr/>
              <a:t>‹#›</a:t>
            </a:fld>
            <a:endParaRPr lang="en-GB"/>
          </a:p>
        </p:txBody>
      </p:sp>
    </p:spTree>
    <p:extLst>
      <p:ext uri="{BB962C8B-B14F-4D97-AF65-F5344CB8AC3E}">
        <p14:creationId xmlns:p14="http://schemas.microsoft.com/office/powerpoint/2010/main" val="39988528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358775" y="0"/>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5"/>
          <p:cNvSpPr>
            <a:spLocks noGrp="1" noChangeArrowheads="1"/>
          </p:cNvSpPr>
          <p:nvPr>
            <p:ph type="body" idx="1"/>
          </p:nvPr>
        </p:nvSpPr>
        <p:spPr bwMode="auto">
          <a:xfrm>
            <a:off x="358775" y="1700213"/>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dt" sz="half" idx="2"/>
          </p:nvPr>
        </p:nvSpPr>
        <p:spPr bwMode="auto">
          <a:xfrm>
            <a:off x="358775" y="6308725"/>
            <a:ext cx="1905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a:defRPr sz="1400" smtClean="0">
                <a:latin typeface="Lucida Sans" charset="0"/>
                <a:ea typeface="ＭＳ Ｐゴシック" charset="0"/>
              </a:defRPr>
            </a:lvl1pPr>
          </a:lstStyle>
          <a:p>
            <a:pPr>
              <a:defRPr/>
            </a:pPr>
            <a:endParaRPr lang="en-GB"/>
          </a:p>
        </p:txBody>
      </p:sp>
      <p:sp>
        <p:nvSpPr>
          <p:cNvPr id="4103" name="Rectangle 7"/>
          <p:cNvSpPr>
            <a:spLocks noGrp="1" noChangeArrowheads="1"/>
          </p:cNvSpPr>
          <p:nvPr>
            <p:ph type="ftr" sz="quarter" idx="3"/>
          </p:nvPr>
        </p:nvSpPr>
        <p:spPr bwMode="auto">
          <a:xfrm>
            <a:off x="2268538" y="6308725"/>
            <a:ext cx="4608512"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defRPr sz="1400" smtClean="0">
                <a:latin typeface="Lucida Sans" charset="0"/>
                <a:ea typeface="ＭＳ Ｐゴシック" charset="0"/>
              </a:defRPr>
            </a:lvl1pPr>
          </a:lstStyle>
          <a:p>
            <a:pPr>
              <a:defRPr/>
            </a:pPr>
            <a:endParaRPr lang="en-GB"/>
          </a:p>
        </p:txBody>
      </p:sp>
      <p:sp>
        <p:nvSpPr>
          <p:cNvPr id="4104" name="Rectangle 8"/>
          <p:cNvSpPr>
            <a:spLocks noGrp="1" noChangeArrowheads="1"/>
          </p:cNvSpPr>
          <p:nvPr>
            <p:ph type="sldNum" sz="quarter" idx="4"/>
          </p:nvPr>
        </p:nvSpPr>
        <p:spPr bwMode="auto">
          <a:xfrm>
            <a:off x="6877050" y="6308725"/>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defRPr sz="1400"/>
            </a:lvl1pPr>
          </a:lstStyle>
          <a:p>
            <a:fld id="{4C179097-C341-40EC-87E9-7BA9CA3C346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mj-lt"/>
          <a:ea typeface="MS PGothic" pitchFamily="34" charset="-128"/>
          <a:cs typeface="+mj-cs"/>
        </a:defRPr>
      </a:lvl1pPr>
      <a:lvl2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2pPr>
      <a:lvl3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3pPr>
      <a:lvl4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4pPr>
      <a:lvl5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5pPr>
      <a:lvl6pPr marL="457200" algn="l" rtl="0" fontAlgn="base">
        <a:spcBef>
          <a:spcPct val="0"/>
        </a:spcBef>
        <a:spcAft>
          <a:spcPct val="0"/>
        </a:spcAft>
        <a:defRPr sz="3600" b="1">
          <a:solidFill>
            <a:schemeClr val="tx2"/>
          </a:solidFill>
          <a:latin typeface="Lucida Sans" charset="0"/>
          <a:ea typeface="ＭＳ Ｐゴシック" charset="0"/>
          <a:cs typeface="ＭＳ Ｐゴシック" charset="0"/>
        </a:defRPr>
      </a:lvl6pPr>
      <a:lvl7pPr marL="914400" algn="l" rtl="0" fontAlgn="base">
        <a:spcBef>
          <a:spcPct val="0"/>
        </a:spcBef>
        <a:spcAft>
          <a:spcPct val="0"/>
        </a:spcAft>
        <a:defRPr sz="3600" b="1">
          <a:solidFill>
            <a:schemeClr val="tx2"/>
          </a:solidFill>
          <a:latin typeface="Lucida Sans" charset="0"/>
          <a:ea typeface="ＭＳ Ｐゴシック" charset="0"/>
          <a:cs typeface="ＭＳ Ｐゴシック" charset="0"/>
        </a:defRPr>
      </a:lvl7pPr>
      <a:lvl8pPr marL="1371600" algn="l" rtl="0" fontAlgn="base">
        <a:spcBef>
          <a:spcPct val="0"/>
        </a:spcBef>
        <a:spcAft>
          <a:spcPct val="0"/>
        </a:spcAft>
        <a:defRPr sz="3600" b="1">
          <a:solidFill>
            <a:schemeClr val="tx2"/>
          </a:solidFill>
          <a:latin typeface="Lucida Sans" charset="0"/>
          <a:ea typeface="ＭＳ Ｐゴシック" charset="0"/>
          <a:cs typeface="ＭＳ Ｐゴシック" charset="0"/>
        </a:defRPr>
      </a:lvl8pPr>
      <a:lvl9pPr marL="1828800" algn="l" rtl="0" fontAlgn="base">
        <a:spcBef>
          <a:spcPct val="0"/>
        </a:spcBef>
        <a:spcAft>
          <a:spcPct val="0"/>
        </a:spcAft>
        <a:defRPr sz="3600" b="1">
          <a:solidFill>
            <a:schemeClr val="tx2"/>
          </a:solidFill>
          <a:latin typeface="Lucida Sans" charset="0"/>
          <a:ea typeface="ＭＳ Ｐゴシック" charset="0"/>
          <a:cs typeface="ＭＳ Ｐゴシック" charset="0"/>
        </a:defRPr>
      </a:lvl9pPr>
    </p:titleStyle>
    <p:bodyStyle>
      <a:lvl1pPr marL="271463" indent="-271463" algn="l" rtl="0" eaLnBrk="0" fontAlgn="base" hangingPunct="0">
        <a:spcBef>
          <a:spcPct val="70000"/>
        </a:spcBef>
        <a:spcAft>
          <a:spcPct val="0"/>
        </a:spcAft>
        <a:buClr>
          <a:schemeClr val="tx2"/>
        </a:buClr>
        <a:buFont typeface="Wingdings" pitchFamily="2" charset="2"/>
        <a:buChar char="§"/>
        <a:defRPr sz="3000">
          <a:solidFill>
            <a:schemeClr val="tx1"/>
          </a:solidFill>
          <a:latin typeface="+mn-lt"/>
          <a:ea typeface="MS PGothic" pitchFamily="34" charset="-128"/>
          <a:cs typeface="+mn-cs"/>
        </a:defRPr>
      </a:lvl1pPr>
      <a:lvl2pPr marL="809625" indent="-358775" algn="l" rtl="0" eaLnBrk="0" fontAlgn="base" hangingPunct="0">
        <a:lnSpc>
          <a:spcPct val="90000"/>
        </a:lnSpc>
        <a:spcBef>
          <a:spcPct val="30000"/>
        </a:spcBef>
        <a:spcAft>
          <a:spcPct val="0"/>
        </a:spcAft>
        <a:buClr>
          <a:schemeClr val="tx2"/>
        </a:buClr>
        <a:buFont typeface="Arial" pitchFamily="34" charset="0"/>
        <a:buChar char="–"/>
        <a:defRPr sz="2800">
          <a:solidFill>
            <a:schemeClr val="tx1"/>
          </a:solidFill>
          <a:latin typeface="+mn-lt"/>
          <a:ea typeface="MS PGothic" pitchFamily="34" charset="-128"/>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a:solidFill>
            <a:schemeClr val="tx1"/>
          </a:solidFill>
          <a:latin typeface="+mn-lt"/>
          <a:ea typeface="MS PGothic" pitchFamily="34" charset="-128"/>
        </a:defRPr>
      </a:lvl3pPr>
      <a:lvl4pPr marL="1704975"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4pPr>
      <a:lvl5pPr marL="2152650"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5pPr>
      <a:lvl6pPr marL="26098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amasutra.com/view/feature/3085/behavioral_game_design.php?page=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acked.com/article_18461_5-creepy-ways-video-games-are-trying-to-get-you-addicted_p2.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5.jp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36" y="-688630"/>
            <a:ext cx="10062172" cy="7546630"/>
          </a:xfrm>
          <a:prstGeom prst="rect">
            <a:avLst/>
          </a:prstGeom>
        </p:spPr>
      </p:pic>
      <p:sp>
        <p:nvSpPr>
          <p:cNvPr id="2" name="Title 1"/>
          <p:cNvSpPr>
            <a:spLocks noGrp="1"/>
          </p:cNvSpPr>
          <p:nvPr>
            <p:ph type="ctrTitle"/>
          </p:nvPr>
        </p:nvSpPr>
        <p:spPr>
          <a:xfrm>
            <a:off x="72008" y="1700808"/>
            <a:ext cx="9324528" cy="1873250"/>
          </a:xfrm>
        </p:spPr>
        <p:txBody>
          <a:bodyPr/>
          <a:lstStyle/>
          <a:p>
            <a:r>
              <a:rPr lang="en-GB" sz="5400" b="1" dirty="0" smtClean="0">
                <a:solidFill>
                  <a:schemeClr val="bg1">
                    <a:lumMod val="10000"/>
                  </a:schemeClr>
                </a:solidFill>
              </a:rPr>
              <a:t>Addiction</a:t>
            </a:r>
            <a:r>
              <a:rPr lang="en-GB" b="1" dirty="0" smtClean="0">
                <a:solidFill>
                  <a:schemeClr val="bg1">
                    <a:lumMod val="10000"/>
                  </a:schemeClr>
                </a:solidFill>
              </a:rPr>
              <a:t/>
            </a:r>
            <a:br>
              <a:rPr lang="en-GB" b="1" dirty="0" smtClean="0">
                <a:solidFill>
                  <a:schemeClr val="bg1">
                    <a:lumMod val="10000"/>
                  </a:schemeClr>
                </a:solidFill>
              </a:rPr>
            </a:br>
            <a:endParaRPr lang="en-GB" sz="4000" b="1" dirty="0">
              <a:solidFill>
                <a:schemeClr val="bg1">
                  <a:lumMod val="10000"/>
                </a:schemeClr>
              </a:solidFill>
            </a:endParaRPr>
          </a:p>
        </p:txBody>
      </p:sp>
      <p:sp>
        <p:nvSpPr>
          <p:cNvPr id="4098" name="Rectangle 3"/>
          <p:cNvSpPr>
            <a:spLocks noGrp="1" noChangeArrowheads="1"/>
          </p:cNvSpPr>
          <p:nvPr>
            <p:ph type="subTitle" idx="1"/>
          </p:nvPr>
        </p:nvSpPr>
        <p:spPr>
          <a:xfrm>
            <a:off x="84450" y="5301208"/>
            <a:ext cx="8426450" cy="1801180"/>
          </a:xfrm>
        </p:spPr>
        <p:txBody>
          <a:bodyPr/>
          <a:lstStyle/>
          <a:p>
            <a:pPr eaLnBrk="1" hangingPunct="1">
              <a:spcAft>
                <a:spcPts val="1000"/>
              </a:spcAft>
              <a:buFont typeface="Wingdings" pitchFamily="2" charset="2"/>
              <a:buNone/>
            </a:pPr>
            <a:r>
              <a:rPr lang="en-GB" dirty="0" smtClean="0">
                <a:solidFill>
                  <a:schemeClr val="bg1">
                    <a:lumMod val="10000"/>
                  </a:schemeClr>
                </a:solidFill>
              </a:rPr>
              <a:t>Dr David Tarrant</a:t>
            </a:r>
            <a:endParaRPr lang="en-GB" sz="2800" dirty="0" smtClean="0">
              <a:solidFill>
                <a:schemeClr val="bg1">
                  <a:lumMod val="10000"/>
                </a:schemeClr>
              </a:solidFill>
            </a:endParaRPr>
          </a:p>
          <a:p>
            <a:pPr eaLnBrk="1" hangingPunct="1">
              <a:spcAft>
                <a:spcPts val="1000"/>
              </a:spcAft>
              <a:buFont typeface="Wingdings" pitchFamily="2" charset="2"/>
              <a:buNone/>
            </a:pPr>
            <a:r>
              <a:rPr lang="en-GB" sz="2800" dirty="0" smtClean="0">
                <a:solidFill>
                  <a:schemeClr val="bg1">
                    <a:lumMod val="10000"/>
                  </a:schemeClr>
                </a:solidFill>
              </a:rPr>
              <a:t>davetaz@ecs.soton.ac.uk</a:t>
            </a:r>
          </a:p>
          <a:p>
            <a:pPr eaLnBrk="1" hangingPunct="1">
              <a:spcAft>
                <a:spcPts val="1000"/>
              </a:spcAft>
              <a:buFont typeface="Wingdings" pitchFamily="2" charset="2"/>
              <a:buNone/>
            </a:pPr>
            <a:r>
              <a:rPr lang="en-GB" sz="2800" dirty="0" smtClean="0">
                <a:solidFill>
                  <a:schemeClr val="bg1">
                    <a:lumMod val="10000"/>
                  </a:schemeClr>
                </a:solidFill>
              </a:rPr>
              <a:t>Electronics and Computer Science</a:t>
            </a:r>
          </a:p>
        </p:txBody>
      </p:sp>
      <p:grpSp>
        <p:nvGrpSpPr>
          <p:cNvPr id="5" name="Group 1703"/>
          <p:cNvGrpSpPr>
            <a:grpSpLocks/>
          </p:cNvGrpSpPr>
          <p:nvPr/>
        </p:nvGrpSpPr>
        <p:grpSpPr bwMode="auto">
          <a:xfrm>
            <a:off x="6051550" y="368300"/>
            <a:ext cx="2697163" cy="585788"/>
            <a:chOff x="1610" y="2863"/>
            <a:chExt cx="3221" cy="699"/>
          </a:xfrm>
        </p:grpSpPr>
        <p:sp>
          <p:nvSpPr>
            <p:cNvPr id="6"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Press the Lever!</a:t>
            </a:r>
            <a:endParaRPr lang="en-GB" dirty="0"/>
          </a:p>
        </p:txBody>
      </p:sp>
      <p:sp>
        <p:nvSpPr>
          <p:cNvPr id="3" name="Content Placeholder 2"/>
          <p:cNvSpPr>
            <a:spLocks noGrp="1"/>
          </p:cNvSpPr>
          <p:nvPr>
            <p:ph idx="1"/>
          </p:nvPr>
        </p:nvSpPr>
        <p:spPr/>
        <p:txBody>
          <a:bodyPr/>
          <a:lstStyle/>
          <a:p>
            <a:r>
              <a:rPr lang="en-GB" dirty="0" smtClean="0"/>
              <a:t>Press to eventually get reward. </a:t>
            </a:r>
          </a:p>
          <a:p>
            <a:r>
              <a:rPr lang="en-GB" dirty="0" smtClean="0"/>
              <a:t>Press to get 1000 of one object.</a:t>
            </a:r>
          </a:p>
          <a:p>
            <a:r>
              <a:rPr lang="en-GB" dirty="0" smtClean="0"/>
              <a:t>Worse: Person who presses most in a day gets a reward at the end! </a:t>
            </a:r>
          </a:p>
          <a:p>
            <a:pPr lvl="1"/>
            <a:r>
              <a:rPr lang="en-GB" dirty="0" smtClean="0"/>
              <a:t>ZT Online does this for treasure chests which you open with a key. </a:t>
            </a:r>
            <a:endParaRPr lang="en-GB" dirty="0"/>
          </a:p>
          <a:p>
            <a:pPr lvl="1"/>
            <a:r>
              <a:rPr lang="en-GB" dirty="0" smtClean="0"/>
              <a:t>The keys cost real money! </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10</a:t>
            </a:fld>
            <a:endParaRPr lang="en-GB"/>
          </a:p>
        </p:txBody>
      </p:sp>
    </p:spTree>
    <p:extLst>
      <p:ext uri="{BB962C8B-B14F-4D97-AF65-F5344CB8AC3E}">
        <p14:creationId xmlns:p14="http://schemas.microsoft.com/office/powerpoint/2010/main" val="568154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Addiction to Pressing!</a:t>
            </a:r>
            <a:endParaRPr lang="en-GB" dirty="0"/>
          </a:p>
        </p:txBody>
      </p:sp>
      <p:sp>
        <p:nvSpPr>
          <p:cNvPr id="3" name="Content Placeholder 2"/>
          <p:cNvSpPr>
            <a:spLocks noGrp="1"/>
          </p:cNvSpPr>
          <p:nvPr>
            <p:ph idx="1"/>
          </p:nvPr>
        </p:nvSpPr>
        <p:spPr/>
        <p:txBody>
          <a:bodyPr/>
          <a:lstStyle/>
          <a:p>
            <a:endParaRPr lang="en-GB" dirty="0" smtClean="0"/>
          </a:p>
          <a:p>
            <a:r>
              <a:rPr lang="en-GB" dirty="0" smtClean="0"/>
              <a:t>If the game does nothing but give random rewards for pressing, we’ll </a:t>
            </a:r>
            <a:r>
              <a:rPr lang="en-GB" b="1" dirty="0" smtClean="0"/>
              <a:t>eventually</a:t>
            </a:r>
            <a:r>
              <a:rPr lang="en-GB" dirty="0" smtClean="0"/>
              <a:t> get bored. </a:t>
            </a:r>
          </a:p>
          <a:p>
            <a:endParaRPr lang="en-GB" dirty="0" smtClean="0"/>
          </a:p>
          <a:p>
            <a:r>
              <a:rPr lang="en-GB" dirty="0" smtClean="0"/>
              <a:t>Human’s need long term goals.</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11</a:t>
            </a:fld>
            <a:endParaRPr lang="en-GB"/>
          </a:p>
        </p:txBody>
      </p:sp>
    </p:spTree>
    <p:extLst>
      <p:ext uri="{BB962C8B-B14F-4D97-AF65-F5344CB8AC3E}">
        <p14:creationId xmlns:p14="http://schemas.microsoft.com/office/powerpoint/2010/main" val="846675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Method 1 – Easing In</a:t>
            </a:r>
            <a:endParaRPr lang="en-GB" dirty="0"/>
          </a:p>
        </p:txBody>
      </p:sp>
      <p:sp>
        <p:nvSpPr>
          <p:cNvPr id="3" name="Content Placeholder 2"/>
          <p:cNvSpPr>
            <a:spLocks noGrp="1"/>
          </p:cNvSpPr>
          <p:nvPr>
            <p:ph idx="1"/>
          </p:nvPr>
        </p:nvSpPr>
        <p:spPr/>
        <p:txBody>
          <a:bodyPr/>
          <a:lstStyle/>
          <a:p>
            <a:r>
              <a:rPr lang="en-GB" dirty="0" smtClean="0"/>
              <a:t>Pellets come fast at first but then get slower and slower.</a:t>
            </a:r>
          </a:p>
          <a:p>
            <a:pPr lvl="1"/>
            <a:r>
              <a:rPr lang="en-GB" dirty="0" smtClean="0"/>
              <a:t>Levelling up in MMO</a:t>
            </a:r>
          </a:p>
          <a:p>
            <a:r>
              <a:rPr lang="en-GB" dirty="0" smtClean="0"/>
              <a:t>Once gamers experience the rush, the delayed gratification increases pleasure for player. </a:t>
            </a:r>
          </a:p>
          <a:p>
            <a:r>
              <a:rPr lang="en-GB" sz="2000" dirty="0">
                <a:hlinkClick r:id="rId2"/>
              </a:rPr>
              <a:t>http://www.gamasutra.com/view/feature/3085/behavioral_game_design.php?page=1</a:t>
            </a:r>
            <a:endParaRPr lang="en-GB" sz="2000"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12</a:t>
            </a:fld>
            <a:endParaRPr lang="en-GB"/>
          </a:p>
        </p:txBody>
      </p:sp>
    </p:spTree>
    <p:extLst>
      <p:ext uri="{BB962C8B-B14F-4D97-AF65-F5344CB8AC3E}">
        <p14:creationId xmlns:p14="http://schemas.microsoft.com/office/powerpoint/2010/main" val="2414173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#2 Method 2 – Eliminating Stop Points</a:t>
            </a:r>
            <a:endParaRPr lang="en-GB" sz="3200" dirty="0"/>
          </a:p>
        </p:txBody>
      </p:sp>
      <p:sp>
        <p:nvSpPr>
          <p:cNvPr id="3" name="Content Placeholder 2"/>
          <p:cNvSpPr>
            <a:spLocks noGrp="1"/>
          </p:cNvSpPr>
          <p:nvPr>
            <p:ph idx="1"/>
          </p:nvPr>
        </p:nvSpPr>
        <p:spPr/>
        <p:txBody>
          <a:bodyPr/>
          <a:lstStyle/>
          <a:p>
            <a:r>
              <a:rPr lang="en-GB" dirty="0" smtClean="0"/>
              <a:t>Put save game points further apart.</a:t>
            </a:r>
          </a:p>
          <a:p>
            <a:endParaRPr lang="en-GB" dirty="0" smtClean="0"/>
          </a:p>
          <a:p>
            <a:r>
              <a:rPr lang="en-GB" dirty="0" smtClean="0"/>
              <a:t>Don’t inform the player of save points. </a:t>
            </a:r>
          </a:p>
          <a:p>
            <a:endParaRPr lang="en-GB" dirty="0" smtClean="0"/>
          </a:p>
          <a:p>
            <a:r>
              <a:rPr lang="en-GB" dirty="0" smtClean="0"/>
              <a:t>Really short “potato chip” levels.</a:t>
            </a:r>
          </a:p>
        </p:txBody>
      </p:sp>
      <p:sp>
        <p:nvSpPr>
          <p:cNvPr id="4" name="Slide Number Placeholder 3"/>
          <p:cNvSpPr>
            <a:spLocks noGrp="1"/>
          </p:cNvSpPr>
          <p:nvPr>
            <p:ph type="sldNum" sz="quarter" idx="12"/>
          </p:nvPr>
        </p:nvSpPr>
        <p:spPr/>
        <p:txBody>
          <a:bodyPr/>
          <a:lstStyle/>
          <a:p>
            <a:fld id="{38C638BF-062B-4DB7-9470-84D8BCFDF82C}" type="slidenum">
              <a:rPr lang="en-GB" smtClean="0"/>
              <a:pPr/>
              <a:t>13</a:t>
            </a:fld>
            <a:endParaRPr lang="en-GB"/>
          </a:p>
        </p:txBody>
      </p:sp>
    </p:spTree>
    <p:extLst>
      <p:ext uri="{BB962C8B-B14F-4D97-AF65-F5344CB8AC3E}">
        <p14:creationId xmlns:p14="http://schemas.microsoft.com/office/powerpoint/2010/main" val="3980474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#2 Method 3 – Play it or loose it</a:t>
            </a:r>
            <a:endParaRPr lang="en-GB" sz="3200" dirty="0"/>
          </a:p>
        </p:txBody>
      </p:sp>
      <p:sp>
        <p:nvSpPr>
          <p:cNvPr id="3" name="Content Placeholder 2"/>
          <p:cNvSpPr>
            <a:spLocks noGrp="1"/>
          </p:cNvSpPr>
          <p:nvPr>
            <p:ph idx="1"/>
          </p:nvPr>
        </p:nvSpPr>
        <p:spPr/>
        <p:txBody>
          <a:bodyPr/>
          <a:lstStyle/>
          <a:p>
            <a:r>
              <a:rPr lang="en-GB" dirty="0" smtClean="0"/>
              <a:t>Don’t reward for pressing the lever, punish for not pressing it!</a:t>
            </a:r>
          </a:p>
          <a:p>
            <a:endParaRPr lang="en-GB" dirty="0"/>
          </a:p>
          <a:p>
            <a:endParaRPr lang="en-GB" dirty="0" smtClean="0"/>
          </a:p>
          <a:p>
            <a:endParaRPr lang="en-GB" dirty="0"/>
          </a:p>
          <a:p>
            <a:r>
              <a:rPr lang="en-GB" dirty="0" smtClean="0"/>
              <a:t>Things die, you die, points for movement etc…</a:t>
            </a:r>
          </a:p>
          <a:p>
            <a:endParaRPr lang="en-GB" dirty="0" smtClean="0"/>
          </a:p>
        </p:txBody>
      </p:sp>
      <p:sp>
        <p:nvSpPr>
          <p:cNvPr id="4" name="Slide Number Placeholder 3"/>
          <p:cNvSpPr>
            <a:spLocks noGrp="1"/>
          </p:cNvSpPr>
          <p:nvPr>
            <p:ph type="sldNum" sz="quarter" idx="12"/>
          </p:nvPr>
        </p:nvSpPr>
        <p:spPr/>
        <p:txBody>
          <a:bodyPr/>
          <a:lstStyle/>
          <a:p>
            <a:fld id="{38C638BF-062B-4DB7-9470-84D8BCFDF82C}" type="slidenum">
              <a:rPr lang="en-GB" smtClean="0"/>
              <a:pPr/>
              <a:t>14</a:t>
            </a:fld>
            <a:endParaRPr lang="en-GB"/>
          </a:p>
        </p:txBody>
      </p:sp>
      <p:pic>
        <p:nvPicPr>
          <p:cNvPr id="12290" name="Picture 2" descr="http://www.blogcdn.com/blog.games.com/media/2010/02/farmville-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36912"/>
            <a:ext cx="71437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64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C638BF-062B-4DB7-9470-84D8BCFDF82C}" type="slidenum">
              <a:rPr lang="en-GB" smtClean="0"/>
              <a:pPr/>
              <a:t>15</a:t>
            </a:fld>
            <a:endParaRPr lang="en-GB"/>
          </a:p>
        </p:txBody>
      </p:sp>
      <p:sp>
        <p:nvSpPr>
          <p:cNvPr id="5" name="Content Placeholder 4"/>
          <p:cNvSpPr>
            <a:spLocks noGrp="1"/>
          </p:cNvSpPr>
          <p:nvPr>
            <p:ph idx="1"/>
          </p:nvPr>
        </p:nvSpPr>
        <p:spPr/>
        <p:txBody>
          <a:bodyPr/>
          <a:lstStyle/>
          <a:p>
            <a:endParaRPr lang="en-GB" dirty="0"/>
          </a:p>
        </p:txBody>
      </p:sp>
      <p:pic>
        <p:nvPicPr>
          <p:cNvPr id="5122" name="Picture 2" descr="http://www.simplypsychology.org/skinner%20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088740"/>
            <a:ext cx="8532948" cy="486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18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Addiction to Pressing!</a:t>
            </a:r>
            <a:endParaRPr lang="en-GB" dirty="0"/>
          </a:p>
        </p:txBody>
      </p:sp>
      <p:sp>
        <p:nvSpPr>
          <p:cNvPr id="3" name="Content Placeholder 2"/>
          <p:cNvSpPr>
            <a:spLocks noGrp="1"/>
          </p:cNvSpPr>
          <p:nvPr>
            <p:ph idx="1"/>
          </p:nvPr>
        </p:nvSpPr>
        <p:spPr/>
        <p:txBody>
          <a:bodyPr/>
          <a:lstStyle/>
          <a:p>
            <a:r>
              <a:rPr lang="en-GB" dirty="0" smtClean="0"/>
              <a:t>Skill and reward is how our brains develop as children.</a:t>
            </a:r>
          </a:p>
          <a:p>
            <a:r>
              <a:rPr lang="en-GB" dirty="0" smtClean="0"/>
              <a:t>Hunter gatherers is what we are!</a:t>
            </a:r>
          </a:p>
          <a:p>
            <a:r>
              <a:rPr lang="en-GB" dirty="0" smtClean="0"/>
              <a:t>The brain rewards us when we “win”. </a:t>
            </a:r>
          </a:p>
          <a:p>
            <a:r>
              <a:rPr lang="en-GB" dirty="0" smtClean="0"/>
              <a:t>The point is to keep you pressing, long after you have mastered the skills. </a:t>
            </a:r>
          </a:p>
          <a:p>
            <a:pPr lvl="1"/>
            <a:r>
              <a:rPr lang="en-GB" dirty="0" smtClean="0"/>
              <a:t>Combine lever pressing with other rewards. (</a:t>
            </a:r>
            <a:r>
              <a:rPr lang="en-GB" dirty="0" err="1" smtClean="0"/>
              <a:t>WoW</a:t>
            </a:r>
            <a:r>
              <a:rPr lang="en-GB" dirty="0" smtClean="0"/>
              <a:t> achievement system)</a:t>
            </a:r>
          </a:p>
        </p:txBody>
      </p:sp>
      <p:sp>
        <p:nvSpPr>
          <p:cNvPr id="4" name="Slide Number Placeholder 3"/>
          <p:cNvSpPr>
            <a:spLocks noGrp="1"/>
          </p:cNvSpPr>
          <p:nvPr>
            <p:ph type="sldNum" sz="quarter" idx="12"/>
          </p:nvPr>
        </p:nvSpPr>
        <p:spPr/>
        <p:txBody>
          <a:bodyPr/>
          <a:lstStyle/>
          <a:p>
            <a:fld id="{38C638BF-062B-4DB7-9470-84D8BCFDF82C}" type="slidenum">
              <a:rPr lang="en-GB" smtClean="0"/>
              <a:pPr/>
              <a:t>16</a:t>
            </a:fld>
            <a:endParaRPr lang="en-GB"/>
          </a:p>
        </p:txBody>
      </p:sp>
    </p:spTree>
    <p:extLst>
      <p:ext uri="{BB962C8B-B14F-4D97-AF65-F5344CB8AC3E}">
        <p14:creationId xmlns:p14="http://schemas.microsoft.com/office/powerpoint/2010/main" val="3488663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#1 Getting you to call the Skinner Box Home!</a:t>
            </a:r>
            <a:endParaRPr lang="en-GB" sz="2800" dirty="0"/>
          </a:p>
        </p:txBody>
      </p:sp>
      <p:sp>
        <p:nvSpPr>
          <p:cNvPr id="3" name="Content Placeholder 2"/>
          <p:cNvSpPr>
            <a:spLocks noGrp="1"/>
          </p:cNvSpPr>
          <p:nvPr>
            <p:ph idx="1"/>
          </p:nvPr>
        </p:nvSpPr>
        <p:spPr/>
        <p:txBody>
          <a:bodyPr/>
          <a:lstStyle/>
          <a:p>
            <a:r>
              <a:rPr lang="en-GB" dirty="0" smtClean="0"/>
              <a:t>Autonomy:</a:t>
            </a:r>
          </a:p>
          <a:p>
            <a:pPr lvl="1"/>
            <a:r>
              <a:rPr lang="en-GB" dirty="0" smtClean="0"/>
              <a:t>The ability to define yourself online, make your own decisions.</a:t>
            </a:r>
          </a:p>
          <a:p>
            <a:pPr lvl="1"/>
            <a:endParaRPr lang="en-GB" dirty="0" smtClean="0"/>
          </a:p>
          <a:p>
            <a:r>
              <a:rPr lang="en-GB" dirty="0" smtClean="0"/>
              <a:t>Complexity:</a:t>
            </a:r>
          </a:p>
          <a:p>
            <a:pPr lvl="1"/>
            <a:r>
              <a:rPr lang="en-GB" dirty="0" smtClean="0"/>
              <a:t>Collect 40 of item A and 10 of item B to get item C. To find item A you need to get 3 keys. </a:t>
            </a:r>
          </a:p>
        </p:txBody>
      </p:sp>
      <p:sp>
        <p:nvSpPr>
          <p:cNvPr id="4" name="Slide Number Placeholder 3"/>
          <p:cNvSpPr>
            <a:spLocks noGrp="1"/>
          </p:cNvSpPr>
          <p:nvPr>
            <p:ph type="sldNum" sz="quarter" idx="12"/>
          </p:nvPr>
        </p:nvSpPr>
        <p:spPr/>
        <p:txBody>
          <a:bodyPr/>
          <a:lstStyle/>
          <a:p>
            <a:fld id="{38C638BF-062B-4DB7-9470-84D8BCFDF82C}" type="slidenum">
              <a:rPr lang="en-GB" smtClean="0"/>
              <a:pPr/>
              <a:t>17</a:t>
            </a:fld>
            <a:endParaRPr lang="en-GB"/>
          </a:p>
        </p:txBody>
      </p:sp>
    </p:spTree>
    <p:extLst>
      <p:ext uri="{BB962C8B-B14F-4D97-AF65-F5344CB8AC3E}">
        <p14:creationId xmlns:p14="http://schemas.microsoft.com/office/powerpoint/2010/main" val="2239364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#1 Getting you to call the Skinner Box Home!</a:t>
            </a:r>
            <a:endParaRPr lang="en-GB" sz="2800" dirty="0"/>
          </a:p>
        </p:txBody>
      </p:sp>
      <p:sp>
        <p:nvSpPr>
          <p:cNvPr id="3" name="Content Placeholder 2"/>
          <p:cNvSpPr>
            <a:spLocks noGrp="1"/>
          </p:cNvSpPr>
          <p:nvPr>
            <p:ph idx="1"/>
          </p:nvPr>
        </p:nvSpPr>
        <p:spPr/>
        <p:txBody>
          <a:bodyPr/>
          <a:lstStyle/>
          <a:p>
            <a:r>
              <a:rPr lang="en-GB" dirty="0" smtClean="0"/>
              <a:t>Connection </a:t>
            </a:r>
            <a:r>
              <a:rPr lang="en-GB" dirty="0"/>
              <a:t>between effort and reward</a:t>
            </a:r>
          </a:p>
        </p:txBody>
      </p:sp>
      <p:sp>
        <p:nvSpPr>
          <p:cNvPr id="4" name="Slide Number Placeholder 3"/>
          <p:cNvSpPr>
            <a:spLocks noGrp="1"/>
          </p:cNvSpPr>
          <p:nvPr>
            <p:ph type="sldNum" sz="quarter" idx="12"/>
          </p:nvPr>
        </p:nvSpPr>
        <p:spPr/>
        <p:txBody>
          <a:bodyPr/>
          <a:lstStyle/>
          <a:p>
            <a:fld id="{38C638BF-062B-4DB7-9470-84D8BCFDF82C}" type="slidenum">
              <a:rPr lang="en-GB" smtClean="0"/>
              <a:pPr/>
              <a:t>18</a:t>
            </a:fld>
            <a:endParaRPr lang="en-GB"/>
          </a:p>
        </p:txBody>
      </p:sp>
      <p:pic>
        <p:nvPicPr>
          <p:cNvPr id="13316" name="Picture 4" descr="http://blackvinculum.files.wordpress.com/2011/03/synchroniz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2564904"/>
            <a:ext cx="63341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i.crackedcdn.com/phpimages/article/8/5/9/19859.jpg?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041068"/>
            <a:ext cx="392430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846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2564905"/>
            <a:ext cx="8426450" cy="3637458"/>
          </a:xfrm>
        </p:spPr>
        <p:txBody>
          <a:bodyPr/>
          <a:lstStyle/>
          <a:p>
            <a:pPr marL="0" indent="0" algn="ctr">
              <a:buNone/>
            </a:pPr>
            <a:r>
              <a:rPr lang="en-GB" dirty="0" smtClean="0"/>
              <a:t>“Addiction </a:t>
            </a:r>
            <a:r>
              <a:rPr lang="en-GB" dirty="0"/>
              <a:t>is not about what you DO, but what you DON'T DO because of the replacement of the addictive </a:t>
            </a:r>
            <a:r>
              <a:rPr lang="en-GB" dirty="0" err="1"/>
              <a:t>behavior</a:t>
            </a:r>
            <a:r>
              <a:rPr lang="en-GB" dirty="0" smtClean="0"/>
              <a:t>.”</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19</a:t>
            </a:fld>
            <a:endParaRPr lang="en-GB"/>
          </a:p>
        </p:txBody>
      </p:sp>
      <p:sp>
        <p:nvSpPr>
          <p:cNvPr id="5" name="TextBox 4"/>
          <p:cNvSpPr txBox="1"/>
          <p:nvPr/>
        </p:nvSpPr>
        <p:spPr>
          <a:xfrm>
            <a:off x="5832140" y="4072263"/>
            <a:ext cx="3023585" cy="276999"/>
          </a:xfrm>
          <a:prstGeom prst="rect">
            <a:avLst/>
          </a:prstGeom>
          <a:noFill/>
        </p:spPr>
        <p:txBody>
          <a:bodyPr wrap="none" rtlCol="0">
            <a:spAutoFit/>
          </a:bodyPr>
          <a:lstStyle/>
          <a:p>
            <a:r>
              <a:rPr lang="en-GB" dirty="0" smtClean="0"/>
              <a:t>Erin Hoffman – Video Games Designer</a:t>
            </a:r>
            <a:endParaRPr lang="en-GB" dirty="0"/>
          </a:p>
        </p:txBody>
      </p:sp>
    </p:spTree>
    <p:extLst>
      <p:ext uri="{BB962C8B-B14F-4D97-AF65-F5344CB8AC3E}">
        <p14:creationId xmlns:p14="http://schemas.microsoft.com/office/powerpoint/2010/main" val="39351772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Addiction</a:t>
            </a:r>
            <a:endParaRPr lang="en-GB" dirty="0"/>
          </a:p>
        </p:txBody>
      </p:sp>
      <p:sp>
        <p:nvSpPr>
          <p:cNvPr id="3" name="Content Placeholder 2"/>
          <p:cNvSpPr>
            <a:spLocks noGrp="1"/>
          </p:cNvSpPr>
          <p:nvPr>
            <p:ph idx="1"/>
          </p:nvPr>
        </p:nvSpPr>
        <p:spPr/>
        <p:txBody>
          <a:bodyPr/>
          <a:lstStyle/>
          <a:p>
            <a:r>
              <a:rPr lang="en-GB" dirty="0" smtClean="0"/>
              <a:t>To be satisfied in work you need three things:</a:t>
            </a:r>
          </a:p>
          <a:p>
            <a:endParaRPr lang="en-GB" dirty="0" smtClean="0"/>
          </a:p>
          <a:p>
            <a:pPr lvl="1"/>
            <a:r>
              <a:rPr lang="en-GB" dirty="0" smtClean="0"/>
              <a:t>Autonomy</a:t>
            </a:r>
          </a:p>
          <a:p>
            <a:pPr lvl="1"/>
            <a:endParaRPr lang="en-GB" dirty="0" smtClean="0"/>
          </a:p>
          <a:p>
            <a:pPr lvl="1"/>
            <a:r>
              <a:rPr lang="en-GB" dirty="0" smtClean="0"/>
              <a:t>Complexity</a:t>
            </a:r>
          </a:p>
          <a:p>
            <a:pPr lvl="1"/>
            <a:endParaRPr lang="en-GB" dirty="0" smtClean="0"/>
          </a:p>
          <a:p>
            <a:pPr lvl="1"/>
            <a:r>
              <a:rPr lang="en-GB" dirty="0" smtClean="0"/>
              <a:t>Connection between effort and reward</a:t>
            </a:r>
          </a:p>
        </p:txBody>
      </p:sp>
      <p:sp>
        <p:nvSpPr>
          <p:cNvPr id="4" name="Slide Number Placeholder 3"/>
          <p:cNvSpPr>
            <a:spLocks noGrp="1"/>
          </p:cNvSpPr>
          <p:nvPr>
            <p:ph type="sldNum" sz="quarter" idx="12"/>
          </p:nvPr>
        </p:nvSpPr>
        <p:spPr/>
        <p:txBody>
          <a:bodyPr/>
          <a:lstStyle/>
          <a:p>
            <a:fld id="{38C638BF-062B-4DB7-9470-84D8BCFDF82C}" type="slidenum">
              <a:rPr lang="en-GB" smtClean="0"/>
              <a:pPr/>
              <a:t>2</a:t>
            </a:fld>
            <a:endParaRPr lang="en-GB"/>
          </a:p>
        </p:txBody>
      </p:sp>
    </p:spTree>
    <p:extLst>
      <p:ext uri="{BB962C8B-B14F-4D97-AF65-F5344CB8AC3E}">
        <p14:creationId xmlns:p14="http://schemas.microsoft.com/office/powerpoint/2010/main" val="353801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endParaRPr lang="en-GB" dirty="0" smtClean="0"/>
          </a:p>
          <a:p>
            <a:r>
              <a:rPr lang="en-GB" dirty="0" smtClean="0"/>
              <a:t>Think about pay-offs in your game and the strategy you are allowing people to play.</a:t>
            </a:r>
          </a:p>
          <a:p>
            <a:endParaRPr lang="en-GB" dirty="0" smtClean="0"/>
          </a:p>
          <a:p>
            <a:r>
              <a:rPr lang="en-GB" dirty="0" smtClean="0"/>
              <a:t>For a continued Rich-Application, think about if you can stomach addiction strategies. </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20</a:t>
            </a:fld>
            <a:endParaRPr lang="en-GB"/>
          </a:p>
        </p:txBody>
      </p:sp>
    </p:spTree>
    <p:extLst>
      <p:ext uri="{BB962C8B-B14F-4D97-AF65-F5344CB8AC3E}">
        <p14:creationId xmlns:p14="http://schemas.microsoft.com/office/powerpoint/2010/main" val="12495360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sz="2800" dirty="0" smtClean="0"/>
              <a:t>Explain the </a:t>
            </a:r>
            <a:r>
              <a:rPr lang="en-GB" sz="2800" u="sng" dirty="0" smtClean="0"/>
              <a:t>Prisoners</a:t>
            </a:r>
            <a:r>
              <a:rPr lang="en-GB" sz="2800" dirty="0" smtClean="0"/>
              <a:t> </a:t>
            </a:r>
            <a:r>
              <a:rPr lang="en-GB" sz="2800" u="sng" dirty="0" smtClean="0"/>
              <a:t>Dilemma</a:t>
            </a:r>
            <a:r>
              <a:rPr lang="en-GB" sz="2800" dirty="0" smtClean="0"/>
              <a:t> and differentiate between </a:t>
            </a:r>
            <a:r>
              <a:rPr lang="en-GB" sz="2800" u="sng" dirty="0" smtClean="0"/>
              <a:t>dominant</a:t>
            </a:r>
            <a:r>
              <a:rPr lang="en-GB" sz="2800" dirty="0" smtClean="0"/>
              <a:t> and </a:t>
            </a:r>
            <a:r>
              <a:rPr lang="en-GB" sz="2800" u="sng" dirty="0" smtClean="0"/>
              <a:t>non-dominant</a:t>
            </a:r>
            <a:r>
              <a:rPr lang="en-GB" sz="2800" dirty="0" smtClean="0"/>
              <a:t> examples. </a:t>
            </a:r>
          </a:p>
          <a:p>
            <a:r>
              <a:rPr lang="en-GB" sz="2800" dirty="0" smtClean="0"/>
              <a:t>List 3 factors that affect human ‘satisfaction’</a:t>
            </a:r>
          </a:p>
          <a:p>
            <a:r>
              <a:rPr lang="en-GB" sz="2800" dirty="0" smtClean="0"/>
              <a:t>List 5 techniques that encourage addictive behaviour </a:t>
            </a:r>
          </a:p>
          <a:p>
            <a:r>
              <a:rPr lang="en-GB" sz="2800" dirty="0" smtClean="0"/>
              <a:t>List 3 specific strategies for game construction that encourage lengthy play time. </a:t>
            </a:r>
            <a:endParaRPr lang="en-GB" sz="2800"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21</a:t>
            </a:fld>
            <a:endParaRPr lang="en-GB"/>
          </a:p>
        </p:txBody>
      </p:sp>
    </p:spTree>
    <p:extLst>
      <p:ext uri="{BB962C8B-B14F-4D97-AF65-F5344CB8AC3E}">
        <p14:creationId xmlns:p14="http://schemas.microsoft.com/office/powerpoint/2010/main" val="39078009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lstStyle/>
          <a:p>
            <a:r>
              <a:rPr lang="en-GB" sz="2400" dirty="0" smtClean="0"/>
              <a:t>Addiction </a:t>
            </a:r>
            <a:r>
              <a:rPr lang="en-GB" sz="2400" dirty="0" smtClean="0"/>
              <a:t>in Modern Games</a:t>
            </a:r>
            <a:endParaRPr lang="en-GB" sz="2400" dirty="0" smtClean="0">
              <a:hlinkClick r:id="rId2"/>
            </a:endParaRPr>
          </a:p>
          <a:p>
            <a:pPr lvl="1"/>
            <a:r>
              <a:rPr lang="en-GB" sz="2200" dirty="0" smtClean="0">
                <a:hlinkClick r:id="rId2"/>
              </a:rPr>
              <a:t>http</a:t>
            </a:r>
            <a:r>
              <a:rPr lang="en-GB" sz="2200" dirty="0">
                <a:hlinkClick r:id="rId2"/>
              </a:rPr>
              <a:t>://www.cracked.com/article_18461_5-creepy-ways-video-games-are-trying-to-get-you-addicted_p2.html</a:t>
            </a:r>
            <a:endParaRPr lang="en-GB" sz="2200" dirty="0" smtClean="0"/>
          </a:p>
          <a:p>
            <a:pPr marL="0" indent="0">
              <a:buNone/>
            </a:pPr>
            <a:endParaRPr lang="en-GB" sz="2400" dirty="0" smtClean="0"/>
          </a:p>
          <a:p>
            <a:endParaRPr lang="en-GB" sz="2400" dirty="0"/>
          </a:p>
          <a:p>
            <a:pPr marL="0" indent="0">
              <a:buNone/>
            </a:pPr>
            <a:endParaRPr lang="en-GB" sz="2400"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22</a:t>
            </a:fld>
            <a:endParaRPr lang="en-GB"/>
          </a:p>
        </p:txBody>
      </p:sp>
    </p:spTree>
    <p:extLst>
      <p:ext uri="{BB962C8B-B14F-4D97-AF65-F5344CB8AC3E}">
        <p14:creationId xmlns:p14="http://schemas.microsoft.com/office/powerpoint/2010/main" val="16995331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 Putting You In a Skinner Box</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3</a:t>
            </a:fld>
            <a:endParaRPr lang="en-GB"/>
          </a:p>
        </p:txBody>
      </p:sp>
      <p:sp>
        <p:nvSpPr>
          <p:cNvPr id="5" name="Content Placeholder 4"/>
          <p:cNvSpPr>
            <a:spLocks noGrp="1"/>
          </p:cNvSpPr>
          <p:nvPr>
            <p:ph idx="1"/>
          </p:nvPr>
        </p:nvSpPr>
        <p:spPr/>
        <p:txBody>
          <a:bodyPr/>
          <a:lstStyle/>
          <a:p>
            <a:endParaRPr lang="en-GB" dirty="0"/>
          </a:p>
        </p:txBody>
      </p:sp>
      <p:pic>
        <p:nvPicPr>
          <p:cNvPr id="5122" name="Picture 2" descr="http://www.simplypsychology.org/skinner%20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664801"/>
            <a:ext cx="8532948" cy="486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48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 Putting You In a Skinner Box</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4</a:t>
            </a:fld>
            <a:endParaRPr lang="en-GB"/>
          </a:p>
        </p:txBody>
      </p:sp>
      <p:sp>
        <p:nvSpPr>
          <p:cNvPr id="5" name="Content Placeholder 4"/>
          <p:cNvSpPr>
            <a:spLocks noGrp="1"/>
          </p:cNvSpPr>
          <p:nvPr>
            <p:ph idx="1"/>
          </p:nvPr>
        </p:nvSpPr>
        <p:spPr/>
        <p:txBody>
          <a:bodyPr/>
          <a:lstStyle/>
          <a:p>
            <a:r>
              <a:rPr lang="en-GB" dirty="0" smtClean="0"/>
              <a:t>Games are no longer $50 per game, complete and return/bin.</a:t>
            </a:r>
          </a:p>
          <a:p>
            <a:r>
              <a:rPr lang="en-GB" dirty="0" smtClean="0"/>
              <a:t>The big MMO’s make you do the same task over and over to get reward. </a:t>
            </a:r>
          </a:p>
          <a:p>
            <a:r>
              <a:rPr lang="en-GB" dirty="0" smtClean="0"/>
              <a:t>Carefully scheduled rewards are key to success. </a:t>
            </a:r>
            <a:endParaRPr lang="en-GB" dirty="0"/>
          </a:p>
        </p:txBody>
      </p:sp>
    </p:spTree>
    <p:extLst>
      <p:ext uri="{BB962C8B-B14F-4D97-AF65-F5344CB8AC3E}">
        <p14:creationId xmlns:p14="http://schemas.microsoft.com/office/powerpoint/2010/main" val="1658267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Creating </a:t>
            </a:r>
            <a:r>
              <a:rPr lang="en-GB" i="1" dirty="0" smtClean="0"/>
              <a:t>“Virtual”</a:t>
            </a:r>
            <a:r>
              <a:rPr lang="en-GB" dirty="0" smtClean="0"/>
              <a:t> Food Pellets For You To Eat</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5</a:t>
            </a:fld>
            <a:endParaRPr lang="en-GB"/>
          </a:p>
        </p:txBody>
      </p:sp>
      <p:pic>
        <p:nvPicPr>
          <p:cNvPr id="8194" name="Picture 2" descr="http://inst.eecs.berkeley.edu/~cs188/fa06/projects/pacman/1.3/pacman_multi_ag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6" y="1705968"/>
            <a:ext cx="8003848" cy="441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4575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a:xfrm>
            <a:off x="359532" y="2564904"/>
            <a:ext cx="8426450" cy="3673463"/>
          </a:xfrm>
        </p:spPr>
        <p:txBody>
          <a:bodyPr/>
          <a:lstStyle/>
          <a:p>
            <a:pPr marL="0" indent="0" algn="ctr">
              <a:buNone/>
            </a:pPr>
            <a:r>
              <a:rPr lang="en-GB" sz="4800" dirty="0" smtClean="0"/>
              <a:t>How much is the “Virtual Goods” Industry now worth?</a:t>
            </a:r>
          </a:p>
          <a:p>
            <a:pPr marL="0" indent="0">
              <a:buNone/>
            </a:pP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6</a:t>
            </a:fld>
            <a:endParaRPr lang="en-GB"/>
          </a:p>
        </p:txBody>
      </p:sp>
    </p:spTree>
    <p:extLst>
      <p:ext uri="{BB962C8B-B14F-4D97-AF65-F5344CB8AC3E}">
        <p14:creationId xmlns:p14="http://schemas.microsoft.com/office/powerpoint/2010/main" val="31937411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lukepraterswordsalad.com/wp-content/uploads/2011/06/blue_binary_cod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1000"/>
                    </a14:imgEffect>
                    <a14:imgEffect>
                      <a14:colorTemperature colorTemp="11500"/>
                    </a14:imgEffect>
                    <a14:imgEffect>
                      <a14:saturation sat="55000"/>
                    </a14:imgEffect>
                    <a14:imgEffect>
                      <a14:brightnessContrast bright="27000"/>
                    </a14:imgEffect>
                  </a14:imgLayer>
                </a14:imgProps>
              </a:ext>
              <a:ext uri="{28A0092B-C50C-407E-A947-70E740481C1C}">
                <a14:useLocalDpi xmlns:a14="http://schemas.microsoft.com/office/drawing/2010/main" val="0"/>
              </a:ext>
            </a:extLst>
          </a:blip>
          <a:srcRect/>
          <a:stretch>
            <a:fillRect/>
          </a:stretch>
        </p:blipFill>
        <p:spPr bwMode="auto">
          <a:xfrm>
            <a:off x="-468560" y="-135396"/>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9532" y="692696"/>
            <a:ext cx="8426450" cy="4502150"/>
          </a:xfrm>
        </p:spPr>
        <p:txBody>
          <a:bodyPr/>
          <a:lstStyle/>
          <a:p>
            <a:pPr marL="0" indent="0" algn="ctr">
              <a:buNone/>
            </a:pPr>
            <a:r>
              <a:rPr lang="en-GB" sz="4000" dirty="0">
                <a:solidFill>
                  <a:srgbClr val="FFFF00"/>
                </a:solidFill>
              </a:rPr>
              <a:t>Your brain treats items and goods in the video game world as if they are real</a:t>
            </a:r>
            <a:r>
              <a:rPr lang="en-GB" sz="4000" dirty="0" smtClean="0">
                <a:solidFill>
                  <a:srgbClr val="FFFF00"/>
                </a:solidFill>
              </a:rPr>
              <a:t>.</a:t>
            </a:r>
          </a:p>
          <a:p>
            <a:pPr marL="0" indent="0" algn="ctr">
              <a:buNone/>
            </a:pPr>
            <a:endParaRPr lang="en-GB" sz="4000" dirty="0">
              <a:solidFill>
                <a:srgbClr val="FFFF00"/>
              </a:solidFill>
            </a:endParaRPr>
          </a:p>
          <a:p>
            <a:pPr marL="0" indent="0" algn="ctr">
              <a:buNone/>
            </a:pPr>
            <a:r>
              <a:rPr lang="en-GB" sz="6000" dirty="0" smtClean="0">
                <a:solidFill>
                  <a:srgbClr val="FFFF00"/>
                </a:solidFill>
              </a:rPr>
              <a:t>Because they are.</a:t>
            </a:r>
            <a:endParaRPr lang="en-GB" sz="6000" dirty="0">
              <a:solidFill>
                <a:srgbClr val="FFFF00"/>
              </a:solidFill>
            </a:endParaRPr>
          </a:p>
        </p:txBody>
      </p:sp>
      <p:sp>
        <p:nvSpPr>
          <p:cNvPr id="4" name="Slide Number Placeholder 3"/>
          <p:cNvSpPr>
            <a:spLocks noGrp="1"/>
          </p:cNvSpPr>
          <p:nvPr>
            <p:ph type="sldNum" sz="quarter" idx="12"/>
          </p:nvPr>
        </p:nvSpPr>
        <p:spPr/>
        <p:txBody>
          <a:bodyPr/>
          <a:lstStyle/>
          <a:p>
            <a:fld id="{38C638BF-062B-4DB7-9470-84D8BCFDF82C}" type="slidenum">
              <a:rPr lang="en-GB" smtClean="0"/>
              <a:pPr/>
              <a:t>7</a:t>
            </a:fld>
            <a:endParaRPr lang="en-GB"/>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620" y="5373216"/>
            <a:ext cx="1836204" cy="183091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164" y="5454923"/>
            <a:ext cx="1403077" cy="1403077"/>
          </a:xfrm>
          <a:prstGeom prst="rect">
            <a:avLst/>
          </a:prstGeom>
        </p:spPr>
      </p:pic>
    </p:spTree>
    <p:extLst>
      <p:ext uri="{BB962C8B-B14F-4D97-AF65-F5344CB8AC3E}">
        <p14:creationId xmlns:p14="http://schemas.microsoft.com/office/powerpoint/2010/main" val="4211834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67000" contrast="-84000"/>
                    </a14:imgEffect>
                  </a14:imgLayer>
                </a14:imgProps>
              </a:ext>
              <a:ext uri="{28A0092B-C50C-407E-A947-70E740481C1C}">
                <a14:useLocalDpi xmlns:a14="http://schemas.microsoft.com/office/drawing/2010/main" val="0"/>
              </a:ext>
            </a:extLst>
          </a:blip>
          <a:stretch>
            <a:fillRect/>
          </a:stretch>
        </p:blipFill>
        <p:spPr>
          <a:xfrm>
            <a:off x="0" y="1736812"/>
            <a:ext cx="9144000" cy="5715000"/>
          </a:xfrm>
          <a:prstGeom prst="rect">
            <a:avLst/>
          </a:prstGeom>
        </p:spPr>
      </p:pic>
      <p:sp>
        <p:nvSpPr>
          <p:cNvPr id="2" name="Title 1"/>
          <p:cNvSpPr>
            <a:spLocks noGrp="1"/>
          </p:cNvSpPr>
          <p:nvPr>
            <p:ph type="title"/>
          </p:nvPr>
        </p:nvSpPr>
        <p:spPr/>
        <p:txBody>
          <a:bodyPr/>
          <a:lstStyle/>
          <a:p>
            <a:r>
              <a:rPr lang="en-GB" dirty="0" smtClean="0"/>
              <a:t>Answer:</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8</a:t>
            </a:fld>
            <a:endParaRPr lang="en-GB"/>
          </a:p>
        </p:txBody>
      </p:sp>
      <p:sp>
        <p:nvSpPr>
          <p:cNvPr id="5" name="Content Placeholder 4"/>
          <p:cNvSpPr>
            <a:spLocks noGrp="1"/>
          </p:cNvSpPr>
          <p:nvPr>
            <p:ph idx="1"/>
          </p:nvPr>
        </p:nvSpPr>
        <p:spPr/>
        <p:txBody>
          <a:bodyPr/>
          <a:lstStyle/>
          <a:p>
            <a:r>
              <a:rPr lang="en-GB" sz="3200" dirty="0"/>
              <a:t>How much is the “Virtual Goods” Industry now worth?</a:t>
            </a:r>
          </a:p>
          <a:p>
            <a:pPr marL="0" indent="0" algn="ctr">
              <a:buNone/>
            </a:pPr>
            <a:r>
              <a:rPr lang="en-GB" sz="11500" b="1" dirty="0" smtClean="0"/>
              <a:t>$5 billion</a:t>
            </a:r>
            <a:endParaRPr lang="en-GB" sz="13800" b="1" dirty="0"/>
          </a:p>
        </p:txBody>
      </p:sp>
    </p:spTree>
    <p:extLst>
      <p:ext uri="{BB962C8B-B14F-4D97-AF65-F5344CB8AC3E}">
        <p14:creationId xmlns:p14="http://schemas.microsoft.com/office/powerpoint/2010/main" val="2785450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Press the Lever!</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9</a:t>
            </a:fld>
            <a:endParaRPr lang="en-GB"/>
          </a:p>
        </p:txBody>
      </p:sp>
      <p:pic>
        <p:nvPicPr>
          <p:cNvPr id="11266" name="Picture 2" descr="http://www.casinoslotsgames.co.uk/wp-content/uploads/2011/06/onlineslo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36812"/>
            <a:ext cx="714319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1552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OUNTDOWNSTYLE" val="-1"/>
  <p:tag name="INCLUDEPPT" val="True"/>
  <p:tag name="CUSTOMCELLFORECOLOR" val="-16777216"/>
  <p:tag name="PARTICIPANTSINLEADERBOARD" val="5"/>
  <p:tag name="AUTOSIZEGRID" val="True"/>
  <p:tag name="BULLETTYPE" val="3"/>
  <p:tag name="FIBINCLUDEOTHER" val="True"/>
  <p:tag name="DELIMITERS" val="3.1"/>
  <p:tag name="INCLUDESESSION" val="True"/>
  <p:tag name="ADVANCEDSETTINGSVIEW" val="True"/>
  <p:tag name="CHARTCOLORS"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UoSnew3">
  <a:themeElements>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fontScheme name="UoSnew3">
      <a:majorFont>
        <a:latin typeface="Lucida Sans"/>
        <a:ea typeface="ＭＳ Ｐゴシック"/>
        <a:cs typeface="ＭＳ Ｐゴシック"/>
      </a:majorFont>
      <a:minorFont>
        <a:latin typeface="Lucida San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charset="0"/>
            <a:ea typeface="ＭＳ Ｐゴシック" charset="0"/>
            <a:cs typeface="Arial" charset="0"/>
          </a:defRPr>
        </a:defPPr>
      </a:lstStyle>
    </a:lnDef>
  </a:objectDefaults>
  <a:extraClrSchemeLst>
    <a:extraClrScheme>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UoSnew3</Template>
  <TotalTime>7117</TotalTime>
  <Words>1002</Words>
  <Application>Microsoft Macintosh PowerPoint</Application>
  <PresentationFormat>On-screen Show (4:3)</PresentationFormat>
  <Paragraphs>143</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UoSnew3</vt:lpstr>
      <vt:lpstr>Addiction </vt:lpstr>
      <vt:lpstr>Addiction</vt:lpstr>
      <vt:lpstr>#5 – Putting You In a Skinner Box</vt:lpstr>
      <vt:lpstr>#5 – Putting You In a Skinner Box</vt:lpstr>
      <vt:lpstr>#4 Creating “Virtual” Food Pellets For You To Eat</vt:lpstr>
      <vt:lpstr>Question?</vt:lpstr>
      <vt:lpstr>PowerPoint Presentation</vt:lpstr>
      <vt:lpstr>Answer:</vt:lpstr>
      <vt:lpstr>#3 Press the Lever!</vt:lpstr>
      <vt:lpstr>#3 Press the Lever!</vt:lpstr>
      <vt:lpstr>#2 Addiction to Pressing!</vt:lpstr>
      <vt:lpstr>#2 Method 1 – Easing In</vt:lpstr>
      <vt:lpstr>#2 Method 2 – Eliminating Stop Points</vt:lpstr>
      <vt:lpstr>#2 Method 3 – Play it or loose it</vt:lpstr>
      <vt:lpstr>PowerPoint Presentation</vt:lpstr>
      <vt:lpstr>#2 Addiction to Pressing!</vt:lpstr>
      <vt:lpstr>#1 Getting you to call the Skinner Box Home!</vt:lpstr>
      <vt:lpstr>#1 Getting you to call the Skinner Box Home!</vt:lpstr>
      <vt:lpstr>PowerPoint Presentation</vt:lpstr>
      <vt:lpstr>Summary</vt:lpstr>
      <vt:lpstr>Learning Outcomes:</vt:lpstr>
      <vt:lpstr>Resources</vt:lpstr>
    </vt:vector>
  </TitlesOfParts>
  <Company>Science Learning Centre South East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ajdw</dc:creator>
  <cp:lastModifiedBy>David Tarrant</cp:lastModifiedBy>
  <cp:revision>117</cp:revision>
  <dcterms:created xsi:type="dcterms:W3CDTF">2008-04-22T13:46:56Z</dcterms:created>
  <dcterms:modified xsi:type="dcterms:W3CDTF">2013-03-17T11:48:04Z</dcterms:modified>
</cp:coreProperties>
</file>