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9" r:id="rId1"/>
  </p:sldMasterIdLst>
  <p:notesMasterIdLst>
    <p:notesMasterId r:id="rId21"/>
  </p:notesMasterIdLst>
  <p:sldIdLst>
    <p:sldId id="256" r:id="rId2"/>
    <p:sldId id="342" r:id="rId3"/>
    <p:sldId id="387" r:id="rId4"/>
    <p:sldId id="390" r:id="rId5"/>
    <p:sldId id="257" r:id="rId6"/>
    <p:sldId id="258" r:id="rId7"/>
    <p:sldId id="377" r:id="rId8"/>
    <p:sldId id="343" r:id="rId9"/>
    <p:sldId id="344" r:id="rId10"/>
    <p:sldId id="346" r:id="rId11"/>
    <p:sldId id="376" r:id="rId12"/>
    <p:sldId id="398" r:id="rId13"/>
    <p:sldId id="345" r:id="rId14"/>
    <p:sldId id="347" r:id="rId15"/>
    <p:sldId id="348" r:id="rId16"/>
    <p:sldId id="349" r:id="rId17"/>
    <p:sldId id="350" r:id="rId18"/>
    <p:sldId id="351" r:id="rId19"/>
    <p:sldId id="391" r:id="rId20"/>
  </p:sldIdLst>
  <p:sldSz cx="9144000" cy="6858000" type="screen4x3"/>
  <p:notesSz cx="6858000" cy="9144000"/>
  <p:custDataLst>
    <p:tags r:id="rId23"/>
  </p:custDataLst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MS PGothic" pitchFamily="34" charset="-128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MS PGothic" pitchFamily="34" charset="-128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MS PGothic" pitchFamily="34" charset="-128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MS PGothic" pitchFamily="34" charset="-128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8F8F8"/>
    <a:srgbClr val="EDEFF0"/>
    <a:srgbClr val="74818C"/>
    <a:srgbClr val="886681"/>
    <a:srgbClr val="C60C30"/>
    <a:srgbClr val="C1847A"/>
    <a:srgbClr val="AD5B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8300" autoAdjust="0"/>
  </p:normalViewPr>
  <p:slideViewPr>
    <p:cSldViewPr>
      <p:cViewPr>
        <p:scale>
          <a:sx n="85" d="100"/>
          <a:sy n="85" d="100"/>
        </p:scale>
        <p:origin x="-1472" y="288"/>
      </p:cViewPr>
      <p:guideLst>
        <p:guide orient="horz" pos="799"/>
        <p:guide orient="horz" pos="4088"/>
        <p:guide orient="horz" pos="1071"/>
        <p:guide orient="horz" pos="2840"/>
        <p:guide pos="2880"/>
        <p:guide pos="226"/>
        <p:guide pos="553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3" d="100"/>
          <a:sy n="103" d="100"/>
        </p:scale>
        <p:origin x="-443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interSettings" Target="printerSettings/printerSettings1.bin"/><Relationship Id="rId23" Type="http://schemas.openxmlformats.org/officeDocument/2006/relationships/tags" Target="tags/tag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mtClean="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mtClean="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mtClean="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2B15A874-2248-4AB1-8FCC-A3FD795E08C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659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Have a pack of cards</a:t>
            </a:r>
            <a:r>
              <a:rPr lang="en-GB" baseline="0" dirty="0" smtClean="0"/>
              <a:t> and inform people that they can collect cards for responding and interacting in class. </a:t>
            </a:r>
          </a:p>
          <a:p>
            <a:endParaRPr lang="en-GB" baseline="0" dirty="0" smtClean="0"/>
          </a:p>
          <a:p>
            <a:r>
              <a:rPr lang="en-GB" baseline="0" dirty="0" smtClean="0"/>
              <a:t>However you cannot look at the cards until the end of the lecture. </a:t>
            </a:r>
          </a:p>
          <a:p>
            <a:endParaRPr lang="en-GB" baseline="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5A874-2248-4AB1-8FCC-A3FD795E08CD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44997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Alpha does not dominate Beta</a:t>
            </a:r>
            <a:r>
              <a:rPr lang="en-GB" baseline="0" dirty="0" smtClean="0"/>
              <a:t> in B,B case. </a:t>
            </a:r>
          </a:p>
          <a:p>
            <a:endParaRPr lang="en-GB" baseline="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5A874-2248-4AB1-8FCC-A3FD795E08CD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49308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5A874-2248-4AB1-8FCC-A3FD795E08CD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74542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Why</a:t>
            </a:r>
            <a:r>
              <a:rPr lang="en-GB" baseline="0" dirty="0" smtClean="0"/>
              <a:t> are 30% of people choosing Beta:</a:t>
            </a:r>
          </a:p>
          <a:p>
            <a:r>
              <a:rPr lang="en-GB" baseline="0" dirty="0" smtClean="0"/>
              <a:t>	Could be moral?</a:t>
            </a:r>
          </a:p>
          <a:p>
            <a:r>
              <a:rPr lang="en-GB" baseline="0" dirty="0" smtClean="0"/>
              <a:t>	Don’t understand the game?</a:t>
            </a:r>
          </a:p>
          <a:p>
            <a:r>
              <a:rPr lang="en-GB" baseline="0" dirty="0" smtClean="0"/>
              <a:t>	Long term play-offs?</a:t>
            </a:r>
          </a:p>
          <a:p>
            <a:r>
              <a:rPr lang="en-GB" baseline="0" dirty="0" smtClean="0"/>
              <a:t>	Lots of stupid people out there, they are doing experiments at the University of Hawaii</a:t>
            </a:r>
          </a:p>
          <a:p>
            <a:r>
              <a:rPr lang="en-GB" baseline="0" dirty="0" smtClean="0"/>
              <a:t>	</a:t>
            </a:r>
            <a:endParaRPr lang="en-GB" dirty="0" smtClean="0"/>
          </a:p>
          <a:p>
            <a:r>
              <a:rPr lang="en-GB" dirty="0" smtClean="0"/>
              <a:t>Lesson:</a:t>
            </a:r>
            <a:r>
              <a:rPr lang="en-GB" baseline="0" dirty="0" smtClean="0"/>
              <a:t> </a:t>
            </a:r>
            <a:r>
              <a:rPr lang="en-GB" baseline="0" dirty="0" err="1" smtClean="0"/>
              <a:t>Soton</a:t>
            </a:r>
            <a:r>
              <a:rPr lang="en-GB" baseline="0" dirty="0" smtClean="0"/>
              <a:t> students are evil.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5A874-2248-4AB1-8FCC-A3FD795E08CD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28085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Get the pieces</a:t>
            </a:r>
            <a:r>
              <a:rPr lang="en-GB" baseline="0" dirty="0" smtClean="0"/>
              <a:t> of paper back.</a:t>
            </a:r>
          </a:p>
          <a:p>
            <a:endParaRPr lang="en-GB" dirty="0" smtClean="0"/>
          </a:p>
          <a:p>
            <a:r>
              <a:rPr lang="en-GB" dirty="0" smtClean="0"/>
              <a:t>Draw on the board the table</a:t>
            </a:r>
            <a:r>
              <a:rPr lang="en-GB" baseline="0" dirty="0" smtClean="0"/>
              <a:t> and record </a:t>
            </a:r>
            <a:r>
              <a:rPr lang="en-GB" b="1" baseline="0" dirty="0" smtClean="0"/>
              <a:t>my grades</a:t>
            </a:r>
            <a:r>
              <a:rPr lang="en-GB" baseline="0" dirty="0" smtClean="0"/>
              <a:t> in the squares. </a:t>
            </a:r>
          </a:p>
          <a:p>
            <a:endParaRPr lang="en-GB" baseline="0" dirty="0" smtClean="0"/>
          </a:p>
          <a:p>
            <a:r>
              <a:rPr lang="en-GB" baseline="0" dirty="0" smtClean="0"/>
              <a:t>Draw </a:t>
            </a:r>
            <a:r>
              <a:rPr lang="en-GB" b="1" baseline="0" dirty="0" smtClean="0"/>
              <a:t>another table</a:t>
            </a:r>
            <a:r>
              <a:rPr lang="en-GB" baseline="0" dirty="0" smtClean="0"/>
              <a:t> and add the </a:t>
            </a:r>
            <a:r>
              <a:rPr lang="en-GB" b="1" baseline="0" dirty="0" smtClean="0"/>
              <a:t>pair grades</a:t>
            </a:r>
            <a:r>
              <a:rPr lang="en-GB" baseline="0" dirty="0" smtClean="0"/>
              <a:t>.</a:t>
            </a:r>
          </a:p>
          <a:p>
            <a:endParaRPr lang="en-GB" b="0" baseline="0" dirty="0" smtClean="0"/>
          </a:p>
          <a:p>
            <a:r>
              <a:rPr lang="en-GB" b="0" baseline="0" dirty="0" smtClean="0"/>
              <a:t>Put both </a:t>
            </a:r>
            <a:r>
              <a:rPr lang="en-GB" b="1" baseline="0" dirty="0" smtClean="0"/>
              <a:t>tables together.</a:t>
            </a:r>
          </a:p>
          <a:p>
            <a:r>
              <a:rPr lang="en-GB" b="1" baseline="0" dirty="0" smtClean="0"/>
              <a:t>First grade corresponds the row player.</a:t>
            </a:r>
          </a:p>
          <a:p>
            <a:r>
              <a:rPr lang="en-GB" b="1" baseline="0" dirty="0" smtClean="0"/>
              <a:t>Second to the column player.</a:t>
            </a:r>
          </a:p>
          <a:p>
            <a:r>
              <a:rPr lang="en-GB" b="1" baseline="0" dirty="0" smtClean="0"/>
              <a:t>Outcome matrix</a:t>
            </a:r>
          </a:p>
          <a:p>
            <a:endParaRPr lang="en-GB" b="1" baseline="0" dirty="0" smtClean="0"/>
          </a:p>
          <a:p>
            <a:endParaRPr lang="en-GB" b="1" baseline="0" dirty="0" smtClean="0"/>
          </a:p>
          <a:p>
            <a:r>
              <a:rPr lang="en-GB" b="1" baseline="0" dirty="0" smtClean="0"/>
              <a:t>Show of hands, how many choose Alpha and Beta.</a:t>
            </a:r>
          </a:p>
          <a:p>
            <a:endParaRPr lang="en-GB" b="1" baseline="0" dirty="0" smtClean="0"/>
          </a:p>
          <a:p>
            <a:r>
              <a:rPr lang="en-GB" b="1" baseline="0" dirty="0" smtClean="0"/>
              <a:t>Why did you choose Alpha?</a:t>
            </a:r>
          </a:p>
          <a:p>
            <a:r>
              <a:rPr lang="en-GB" b="1" baseline="0" dirty="0" smtClean="0"/>
              <a:t>   * </a:t>
            </a:r>
            <a:r>
              <a:rPr lang="en-GB" b="0" baseline="0" dirty="0" smtClean="0"/>
              <a:t>Better outcomes for choosing alpha no matter.</a:t>
            </a:r>
          </a:p>
          <a:p>
            <a:r>
              <a:rPr lang="en-GB" b="0" baseline="0" dirty="0" smtClean="0"/>
              <a:t> </a:t>
            </a:r>
            <a:endParaRPr lang="en-GB" b="1" baseline="0" dirty="0" smtClean="0"/>
          </a:p>
          <a:p>
            <a:endParaRPr lang="en-GB" b="1" baseline="0" dirty="0" smtClean="0"/>
          </a:p>
          <a:p>
            <a:r>
              <a:rPr lang="en-GB" b="1" baseline="0" dirty="0" smtClean="0"/>
              <a:t>Why did you choose Beta?</a:t>
            </a:r>
          </a:p>
          <a:p>
            <a:r>
              <a:rPr lang="en-GB" baseline="0" dirty="0" smtClean="0"/>
              <a:t>   * Don’t like swings. A = A to B- , B = B+ to C</a:t>
            </a:r>
          </a:p>
          <a:p>
            <a:r>
              <a:rPr lang="en-GB" baseline="0" dirty="0" smtClean="0"/>
              <a:t>   * Be more conclusive (indignant angel), some people might care about others grades</a:t>
            </a:r>
          </a:p>
          <a:p>
            <a:r>
              <a:rPr lang="en-GB" baseline="0" dirty="0" smtClean="0"/>
              <a:t>      Business School </a:t>
            </a:r>
            <a:r>
              <a:rPr lang="en-GB" baseline="0" dirty="0" err="1" smtClean="0"/>
              <a:t>vs</a:t>
            </a:r>
            <a:r>
              <a:rPr lang="en-GB" baseline="0" dirty="0" smtClean="0"/>
              <a:t> Divinity School.</a:t>
            </a:r>
          </a:p>
          <a:p>
            <a:endParaRPr lang="en-GB" baseline="0" dirty="0" smtClean="0"/>
          </a:p>
          <a:p>
            <a:r>
              <a:rPr lang="en-GB" b="1" baseline="0" dirty="0" smtClean="0"/>
              <a:t>This is not a GAME, missing pay-offs and objectives. </a:t>
            </a:r>
          </a:p>
          <a:p>
            <a:r>
              <a:rPr lang="en-GB" b="1" baseline="0" dirty="0" smtClean="0"/>
              <a:t>I cannot tell you what your pay-offs should be.</a:t>
            </a:r>
          </a:p>
          <a:p>
            <a:endParaRPr lang="en-GB" b="1" baseline="0" dirty="0" smtClean="0"/>
          </a:p>
          <a:p>
            <a:r>
              <a:rPr lang="en-GB" b="1" baseline="0" dirty="0" smtClean="0"/>
              <a:t> </a:t>
            </a:r>
            <a:r>
              <a:rPr lang="en-GB" b="0" baseline="0" dirty="0" smtClean="0"/>
              <a:t>* Caring about your own grade is one pay-off.</a:t>
            </a:r>
          </a:p>
          <a:p>
            <a:r>
              <a:rPr lang="en-GB" b="0" baseline="0" dirty="0" smtClean="0"/>
              <a:t> * Caring about another is another pay-off.</a:t>
            </a:r>
          </a:p>
          <a:p>
            <a:endParaRPr lang="en-GB" b="0" baseline="0" dirty="0" smtClean="0"/>
          </a:p>
          <a:p>
            <a:r>
              <a:rPr lang="en-GB" b="1" baseline="0" dirty="0" smtClean="0"/>
              <a:t>Re-draw the grid with numbers. </a:t>
            </a:r>
          </a:p>
          <a:p>
            <a:r>
              <a:rPr lang="en-GB" b="1" baseline="0" dirty="0" smtClean="0"/>
              <a:t>   </a:t>
            </a:r>
            <a:r>
              <a:rPr lang="en-GB" b="0" baseline="0" dirty="0" smtClean="0"/>
              <a:t>* numbers represent utilities (their goals)</a:t>
            </a:r>
          </a:p>
          <a:p>
            <a:r>
              <a:rPr lang="en-GB" b="0" baseline="0" dirty="0" smtClean="0"/>
              <a:t>   * A = 3, B+ = 1, B- = 0, C = -1 </a:t>
            </a:r>
          </a:p>
          <a:p>
            <a:r>
              <a:rPr lang="en-GB" b="0" baseline="0" dirty="0" smtClean="0"/>
              <a:t>   * Evil Gits</a:t>
            </a:r>
          </a:p>
          <a:p>
            <a:r>
              <a:rPr lang="en-GB" b="0" baseline="0" dirty="0" smtClean="0"/>
              <a:t>   </a:t>
            </a:r>
          </a:p>
          <a:p>
            <a:r>
              <a:rPr lang="en-GB" b="1" baseline="0" dirty="0" smtClean="0"/>
              <a:t>What should you do.</a:t>
            </a:r>
            <a:endParaRPr lang="en-GB" b="0" baseline="0" dirty="0" smtClean="0"/>
          </a:p>
          <a:p>
            <a:r>
              <a:rPr lang="en-GB" b="1" baseline="0" dirty="0" smtClean="0"/>
              <a:t>   </a:t>
            </a:r>
            <a:r>
              <a:rPr lang="en-GB" b="0" baseline="0" dirty="0" smtClean="0"/>
              <a:t>* No matter what the pair does, you get a higher payoff with alpha.</a:t>
            </a:r>
          </a:p>
          <a:p>
            <a:endParaRPr lang="en-GB" b="0" baseline="0" dirty="0" smtClean="0"/>
          </a:p>
          <a:p>
            <a:r>
              <a:rPr lang="en-GB" b="0" baseline="0" dirty="0" smtClean="0"/>
              <a:t>This strategy alpha </a:t>
            </a:r>
            <a:r>
              <a:rPr lang="en-GB" b="1" baseline="0" dirty="0" smtClean="0"/>
              <a:t>strictly dominates</a:t>
            </a:r>
            <a:r>
              <a:rPr lang="en-GB" b="0" baseline="0" dirty="0" smtClean="0"/>
              <a:t> strategy beta if my pay-off from alpha is </a:t>
            </a:r>
            <a:r>
              <a:rPr lang="en-GB" b="1" baseline="0" dirty="0" smtClean="0"/>
              <a:t>strictly greater </a:t>
            </a:r>
            <a:r>
              <a:rPr lang="en-GB" b="0" baseline="0" dirty="0" smtClean="0"/>
              <a:t>than that from beta </a:t>
            </a:r>
            <a:r>
              <a:rPr lang="en-GB" b="1" baseline="0" dirty="0" smtClean="0"/>
              <a:t>regardless of what others do. </a:t>
            </a:r>
          </a:p>
          <a:p>
            <a:endParaRPr lang="en-GB" b="1" baseline="0" dirty="0" smtClean="0"/>
          </a:p>
          <a:p>
            <a:r>
              <a:rPr lang="en-GB" b="1" baseline="0" dirty="0" smtClean="0"/>
              <a:t>Lessons </a:t>
            </a:r>
            <a:endParaRPr lang="en-GB" b="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5A874-2248-4AB1-8FCC-A3FD795E08CD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36060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Get the pieces</a:t>
            </a:r>
            <a:r>
              <a:rPr lang="en-GB" baseline="0" dirty="0" smtClean="0"/>
              <a:t> of paper back.</a:t>
            </a:r>
          </a:p>
          <a:p>
            <a:endParaRPr lang="en-GB" dirty="0" smtClean="0"/>
          </a:p>
          <a:p>
            <a:r>
              <a:rPr lang="en-GB" dirty="0" smtClean="0"/>
              <a:t>Draw on the board the table</a:t>
            </a:r>
            <a:r>
              <a:rPr lang="en-GB" baseline="0" dirty="0" smtClean="0"/>
              <a:t> and record </a:t>
            </a:r>
            <a:r>
              <a:rPr lang="en-GB" b="1" baseline="0" dirty="0" smtClean="0"/>
              <a:t>my grades</a:t>
            </a:r>
            <a:r>
              <a:rPr lang="en-GB" baseline="0" dirty="0" smtClean="0"/>
              <a:t> in the squares. </a:t>
            </a:r>
          </a:p>
          <a:p>
            <a:endParaRPr lang="en-GB" baseline="0" dirty="0" smtClean="0"/>
          </a:p>
          <a:p>
            <a:r>
              <a:rPr lang="en-GB" baseline="0" dirty="0" smtClean="0"/>
              <a:t>Draw </a:t>
            </a:r>
            <a:r>
              <a:rPr lang="en-GB" b="1" baseline="0" dirty="0" smtClean="0"/>
              <a:t>another table</a:t>
            </a:r>
            <a:r>
              <a:rPr lang="en-GB" baseline="0" dirty="0" smtClean="0"/>
              <a:t> and add the </a:t>
            </a:r>
            <a:r>
              <a:rPr lang="en-GB" b="1" baseline="0" dirty="0" smtClean="0"/>
              <a:t>pair grades</a:t>
            </a:r>
            <a:r>
              <a:rPr lang="en-GB" baseline="0" dirty="0" smtClean="0"/>
              <a:t>.</a:t>
            </a:r>
          </a:p>
          <a:p>
            <a:endParaRPr lang="en-GB" b="0" baseline="0" dirty="0" smtClean="0"/>
          </a:p>
          <a:p>
            <a:r>
              <a:rPr lang="en-GB" b="0" baseline="0" dirty="0" smtClean="0"/>
              <a:t>Put both </a:t>
            </a:r>
            <a:r>
              <a:rPr lang="en-GB" b="1" baseline="0" dirty="0" smtClean="0"/>
              <a:t>tables together.</a:t>
            </a:r>
          </a:p>
          <a:p>
            <a:r>
              <a:rPr lang="en-GB" b="1" baseline="0" dirty="0" smtClean="0"/>
              <a:t>First grade corresponds the row player.</a:t>
            </a:r>
          </a:p>
          <a:p>
            <a:r>
              <a:rPr lang="en-GB" b="1" baseline="0" dirty="0" smtClean="0"/>
              <a:t>Second to the column player.</a:t>
            </a:r>
          </a:p>
          <a:p>
            <a:r>
              <a:rPr lang="en-GB" b="1" baseline="0" dirty="0" smtClean="0"/>
              <a:t>Outcome matrix</a:t>
            </a:r>
          </a:p>
          <a:p>
            <a:endParaRPr lang="en-GB" b="1" baseline="0" dirty="0" smtClean="0"/>
          </a:p>
          <a:p>
            <a:endParaRPr lang="en-GB" b="1" baseline="0" dirty="0" smtClean="0"/>
          </a:p>
          <a:p>
            <a:r>
              <a:rPr lang="en-GB" b="1" baseline="0" dirty="0" smtClean="0"/>
              <a:t>Show of hands, how many choose Alpha and Beta.</a:t>
            </a:r>
          </a:p>
          <a:p>
            <a:endParaRPr lang="en-GB" b="1" baseline="0" dirty="0" smtClean="0"/>
          </a:p>
          <a:p>
            <a:r>
              <a:rPr lang="en-GB" b="1" baseline="0" dirty="0" smtClean="0"/>
              <a:t>Why did you choose Alpha?</a:t>
            </a:r>
          </a:p>
          <a:p>
            <a:r>
              <a:rPr lang="en-GB" b="1" baseline="0" dirty="0" smtClean="0"/>
              <a:t>   * </a:t>
            </a:r>
            <a:r>
              <a:rPr lang="en-GB" b="0" baseline="0" dirty="0" smtClean="0"/>
              <a:t>Better outcomes for choosing alpha no matter.</a:t>
            </a:r>
          </a:p>
          <a:p>
            <a:r>
              <a:rPr lang="en-GB" b="0" baseline="0" dirty="0" smtClean="0"/>
              <a:t> </a:t>
            </a:r>
            <a:endParaRPr lang="en-GB" b="1" baseline="0" dirty="0" smtClean="0"/>
          </a:p>
          <a:p>
            <a:endParaRPr lang="en-GB" b="1" baseline="0" dirty="0" smtClean="0"/>
          </a:p>
          <a:p>
            <a:r>
              <a:rPr lang="en-GB" b="1" baseline="0" dirty="0" smtClean="0"/>
              <a:t>Why did you choose Beta?</a:t>
            </a:r>
          </a:p>
          <a:p>
            <a:r>
              <a:rPr lang="en-GB" baseline="0" dirty="0" smtClean="0"/>
              <a:t>   * Don’t like swings. A = A to B- , B = B+ to C</a:t>
            </a:r>
          </a:p>
          <a:p>
            <a:r>
              <a:rPr lang="en-GB" baseline="0" dirty="0" smtClean="0"/>
              <a:t>   * Be more conclusive (indignant angel), some people might care about others grades</a:t>
            </a:r>
          </a:p>
          <a:p>
            <a:r>
              <a:rPr lang="en-GB" baseline="0" dirty="0" smtClean="0"/>
              <a:t>      Business School </a:t>
            </a:r>
            <a:r>
              <a:rPr lang="en-GB" baseline="0" dirty="0" err="1" smtClean="0"/>
              <a:t>vs</a:t>
            </a:r>
            <a:r>
              <a:rPr lang="en-GB" baseline="0" dirty="0" smtClean="0"/>
              <a:t> Divinity School.</a:t>
            </a:r>
          </a:p>
          <a:p>
            <a:endParaRPr lang="en-GB" baseline="0" dirty="0" smtClean="0"/>
          </a:p>
          <a:p>
            <a:r>
              <a:rPr lang="en-GB" b="1" baseline="0" dirty="0" smtClean="0"/>
              <a:t>This is not a GAME, missing pay-offs and objectives. </a:t>
            </a:r>
          </a:p>
          <a:p>
            <a:r>
              <a:rPr lang="en-GB" b="1" baseline="0" dirty="0" smtClean="0"/>
              <a:t>I cannot tell you what your pay-offs should be.</a:t>
            </a:r>
          </a:p>
          <a:p>
            <a:endParaRPr lang="en-GB" b="1" baseline="0" dirty="0" smtClean="0"/>
          </a:p>
          <a:p>
            <a:r>
              <a:rPr lang="en-GB" b="1" baseline="0" dirty="0" smtClean="0"/>
              <a:t> </a:t>
            </a:r>
            <a:r>
              <a:rPr lang="en-GB" b="0" baseline="0" dirty="0" smtClean="0"/>
              <a:t>* Caring about your own grade is one pay-off.</a:t>
            </a:r>
          </a:p>
          <a:p>
            <a:r>
              <a:rPr lang="en-GB" b="0" baseline="0" dirty="0" smtClean="0"/>
              <a:t> * Caring about another is another pay-off.</a:t>
            </a:r>
          </a:p>
          <a:p>
            <a:endParaRPr lang="en-GB" b="0" baseline="0" dirty="0" smtClean="0"/>
          </a:p>
          <a:p>
            <a:r>
              <a:rPr lang="en-GB" b="1" baseline="0" dirty="0" smtClean="0"/>
              <a:t>Re-draw the grid with numbers. </a:t>
            </a:r>
          </a:p>
          <a:p>
            <a:r>
              <a:rPr lang="en-GB" b="1" baseline="0" dirty="0" smtClean="0"/>
              <a:t>   </a:t>
            </a:r>
            <a:r>
              <a:rPr lang="en-GB" b="0" baseline="0" dirty="0" smtClean="0"/>
              <a:t>* numbers represent utilities (their goals)</a:t>
            </a:r>
          </a:p>
          <a:p>
            <a:r>
              <a:rPr lang="en-GB" b="0" baseline="0" dirty="0" smtClean="0"/>
              <a:t>   * A = 3, B+ = 1, B- = 0, C = -1 </a:t>
            </a:r>
          </a:p>
          <a:p>
            <a:r>
              <a:rPr lang="en-GB" b="0" baseline="0" dirty="0" smtClean="0"/>
              <a:t>   * Evil Gits</a:t>
            </a:r>
          </a:p>
          <a:p>
            <a:r>
              <a:rPr lang="en-GB" b="0" baseline="0" dirty="0" smtClean="0"/>
              <a:t>   </a:t>
            </a:r>
          </a:p>
          <a:p>
            <a:r>
              <a:rPr lang="en-GB" b="1" baseline="0" dirty="0" smtClean="0"/>
              <a:t>What should you do.</a:t>
            </a:r>
            <a:endParaRPr lang="en-GB" b="0" baseline="0" dirty="0" smtClean="0"/>
          </a:p>
          <a:p>
            <a:r>
              <a:rPr lang="en-GB" b="1" baseline="0" dirty="0" smtClean="0"/>
              <a:t>   </a:t>
            </a:r>
            <a:r>
              <a:rPr lang="en-GB" b="0" baseline="0" dirty="0" smtClean="0"/>
              <a:t>* No matter what the pair does, you get a higher payoff with alpha.</a:t>
            </a:r>
          </a:p>
          <a:p>
            <a:endParaRPr lang="en-GB" b="0" baseline="0" dirty="0" smtClean="0"/>
          </a:p>
          <a:p>
            <a:r>
              <a:rPr lang="en-GB" b="0" baseline="0" dirty="0" smtClean="0"/>
              <a:t>This strategy alpha </a:t>
            </a:r>
            <a:r>
              <a:rPr lang="en-GB" b="1" baseline="0" dirty="0" smtClean="0"/>
              <a:t>strictly dominates</a:t>
            </a:r>
            <a:r>
              <a:rPr lang="en-GB" b="0" baseline="0" dirty="0" smtClean="0"/>
              <a:t> strategy beta if my pay-off from alpha is </a:t>
            </a:r>
            <a:r>
              <a:rPr lang="en-GB" b="1" baseline="0" dirty="0" smtClean="0"/>
              <a:t>strictly greater </a:t>
            </a:r>
            <a:r>
              <a:rPr lang="en-GB" b="0" baseline="0" dirty="0" smtClean="0"/>
              <a:t>than that from beta </a:t>
            </a:r>
            <a:r>
              <a:rPr lang="en-GB" b="1" baseline="0" dirty="0" smtClean="0"/>
              <a:t>regardless of what others do. </a:t>
            </a:r>
          </a:p>
          <a:p>
            <a:endParaRPr lang="en-GB" b="1" baseline="0" dirty="0" smtClean="0"/>
          </a:p>
          <a:p>
            <a:r>
              <a:rPr lang="en-GB" b="1" baseline="0" dirty="0" smtClean="0"/>
              <a:t>Lessons </a:t>
            </a:r>
            <a:endParaRPr lang="en-GB" b="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5A874-2248-4AB1-8FCC-A3FD795E08CD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36060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 smtClean="0"/>
              <a:t>Why Lesson 1:</a:t>
            </a:r>
          </a:p>
          <a:p>
            <a:r>
              <a:rPr lang="en-GB" b="0" dirty="0" smtClean="0"/>
              <a:t>What</a:t>
            </a:r>
            <a:r>
              <a:rPr lang="en-GB" b="0" baseline="0" dirty="0" smtClean="0"/>
              <a:t> he means by this is that you are always Beta, you are demoniated.</a:t>
            </a:r>
            <a:endParaRPr lang="en-GB" b="0" dirty="0" smtClean="0"/>
          </a:p>
          <a:p>
            <a:r>
              <a:rPr lang="en-GB" b="0" dirty="0" smtClean="0"/>
              <a:t>If</a:t>
            </a:r>
            <a:r>
              <a:rPr lang="en-GB" b="0" baseline="0" dirty="0" smtClean="0"/>
              <a:t> instead I play the strategy that dominates it I do better.	</a:t>
            </a:r>
          </a:p>
          <a:p>
            <a:endParaRPr lang="en-GB" b="0" baseline="0" dirty="0" smtClean="0"/>
          </a:p>
          <a:p>
            <a:r>
              <a:rPr lang="en-GB" b="0" baseline="0" dirty="0" smtClean="0"/>
              <a:t>Shake faith in argument: Look at the payoff matrix again. If we, both choose alpha, then we both be 0, but if we both choose Beta, we both get 1. </a:t>
            </a:r>
          </a:p>
          <a:p>
            <a:r>
              <a:rPr lang="en-GB" b="0" baseline="0" dirty="0" smtClean="0"/>
              <a:t>   You have to able to agree. </a:t>
            </a:r>
          </a:p>
          <a:p>
            <a:endParaRPr lang="en-GB" b="0" baseline="0" dirty="0" smtClean="0"/>
          </a:p>
          <a:p>
            <a:r>
              <a:rPr lang="en-GB" b="0" baseline="0" dirty="0" smtClean="0"/>
              <a:t>Think American series vs. Online MMOG</a:t>
            </a:r>
          </a:p>
          <a:p>
            <a:endParaRPr lang="en-GB" b="0" baseline="0" dirty="0" smtClean="0"/>
          </a:p>
          <a:p>
            <a:r>
              <a:rPr lang="en-GB" b="0" baseline="0" dirty="0" smtClean="0"/>
              <a:t>Look at it this way if we both choose beta I do better. But then I could choose Alpha.</a:t>
            </a:r>
          </a:p>
          <a:p>
            <a:endParaRPr lang="en-GB" b="0" baseline="0" dirty="0" smtClean="0"/>
          </a:p>
          <a:p>
            <a:r>
              <a:rPr lang="en-GB" b="0" baseline="0" dirty="0" smtClean="0"/>
              <a:t>What is all this an example of?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5A874-2248-4AB1-8FCC-A3FD795E08CD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59527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Other Examples:</a:t>
            </a:r>
          </a:p>
          <a:p>
            <a:r>
              <a:rPr lang="en-GB" dirty="0" smtClean="0"/>
              <a:t>	Politics?</a:t>
            </a:r>
          </a:p>
          <a:p>
            <a:r>
              <a:rPr lang="en-GB" dirty="0" smtClean="0"/>
              <a:t>	Chris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Huhne</a:t>
            </a:r>
            <a:r>
              <a:rPr lang="en-GB" baseline="0" dirty="0" smtClean="0"/>
              <a:t> and Vicky Pryce</a:t>
            </a:r>
          </a:p>
          <a:p>
            <a:r>
              <a:rPr lang="en-GB" baseline="0" dirty="0" smtClean="0"/>
              <a:t>	So in this strategy who is the evil git and who is the angel?</a:t>
            </a:r>
          </a:p>
          <a:p>
            <a:r>
              <a:rPr lang="en-GB" baseline="0" dirty="0" smtClean="0"/>
              <a:t>	What role did the press have?</a:t>
            </a:r>
          </a:p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5A874-2248-4AB1-8FCC-A3FD795E08CD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7558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5A874-2248-4AB1-8FCC-A3FD795E08CD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16418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 smtClean="0"/>
              <a:t>Why Lesson 1:</a:t>
            </a:r>
          </a:p>
          <a:p>
            <a:r>
              <a:rPr lang="en-GB" b="0" dirty="0" smtClean="0"/>
              <a:t>If</a:t>
            </a:r>
            <a:r>
              <a:rPr lang="en-GB" b="0" baseline="0" dirty="0" smtClean="0"/>
              <a:t> instead I play the strategy that dominates it I do better.</a:t>
            </a:r>
          </a:p>
          <a:p>
            <a:endParaRPr lang="en-GB" b="0" baseline="0" dirty="0" smtClean="0"/>
          </a:p>
          <a:p>
            <a:r>
              <a:rPr lang="en-GB" b="0" baseline="0" dirty="0" smtClean="0"/>
              <a:t>Look at it this way if we both choose beta I do better. But then I could choose Alpha  </a:t>
            </a:r>
          </a:p>
          <a:p>
            <a:endParaRPr lang="en-GB" b="0" baseline="0" dirty="0" smtClean="0"/>
          </a:p>
          <a:p>
            <a:r>
              <a:rPr lang="en-GB" b="0" dirty="0" smtClean="0"/>
              <a:t>Bad or inefficient outcomes. </a:t>
            </a:r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5A874-2248-4AB1-8FCC-A3FD795E08CD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59527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Show of hands</a:t>
            </a:r>
            <a:r>
              <a:rPr lang="en-GB" baseline="0" dirty="0" smtClean="0"/>
              <a:t> on who choose what and why?</a:t>
            </a:r>
          </a:p>
          <a:p>
            <a:endParaRPr lang="en-GB" baseline="0" dirty="0" smtClean="0"/>
          </a:p>
          <a:p>
            <a:r>
              <a:rPr lang="en-GB" dirty="0" smtClean="0"/>
              <a:t>Best case scenario</a:t>
            </a:r>
            <a:r>
              <a:rPr lang="en-GB" baseline="0" dirty="0" smtClean="0"/>
              <a:t> with Alpha is 0</a:t>
            </a:r>
          </a:p>
          <a:p>
            <a:r>
              <a:rPr lang="en-GB" baseline="0" dirty="0" smtClean="0"/>
              <a:t>Worst case with Beta is -3</a:t>
            </a:r>
          </a:p>
          <a:p>
            <a:endParaRPr lang="en-GB" baseline="0" dirty="0" smtClean="0"/>
          </a:p>
          <a:p>
            <a:r>
              <a:rPr lang="en-GB" baseline="0" dirty="0" smtClean="0"/>
              <a:t>So is there a dominant strategy. </a:t>
            </a:r>
          </a:p>
          <a:p>
            <a:endParaRPr lang="en-GB" baseline="0" dirty="0" smtClean="0"/>
          </a:p>
          <a:p>
            <a:r>
              <a:rPr lang="en-GB" baseline="0" dirty="0" smtClean="0"/>
              <a:t>Called a co-ordination problem. </a:t>
            </a:r>
          </a:p>
          <a:p>
            <a:endParaRPr lang="en-GB" baseline="0" dirty="0" smtClean="0"/>
          </a:p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5A874-2248-4AB1-8FCC-A3FD795E08CD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71052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You</a:t>
            </a:r>
            <a:r>
              <a:rPr lang="en-GB" baseline="0" dirty="0" smtClean="0"/>
              <a:t> know the person you are playing against is an Indignant Angel.</a:t>
            </a:r>
          </a:p>
          <a:p>
            <a:endParaRPr lang="en-GB" baseline="0" dirty="0" smtClean="0"/>
          </a:p>
          <a:p>
            <a:r>
              <a:rPr lang="en-GB" baseline="0" dirty="0" smtClean="0"/>
              <a:t>A is dominant as is always higher than Beta </a:t>
            </a:r>
          </a:p>
          <a:p>
            <a:endParaRPr lang="en-GB" dirty="0" smtClean="0"/>
          </a:p>
          <a:p>
            <a:r>
              <a:rPr lang="en-GB" dirty="0" smtClean="0"/>
              <a:t>Skip in</a:t>
            </a:r>
            <a:r>
              <a:rPr lang="en-GB" baseline="0" dirty="0" smtClean="0"/>
              <a:t> Lecture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5A874-2248-4AB1-8FCC-A3FD795E08CD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3571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703"/>
          <p:cNvGrpSpPr>
            <a:grpSpLocks/>
          </p:cNvGrpSpPr>
          <p:nvPr userDrawn="1"/>
        </p:nvGrpSpPr>
        <p:grpSpPr bwMode="auto">
          <a:xfrm>
            <a:off x="6051550" y="368300"/>
            <a:ext cx="2697163" cy="585788"/>
            <a:chOff x="1610" y="2863"/>
            <a:chExt cx="3221" cy="699"/>
          </a:xfrm>
        </p:grpSpPr>
        <p:sp>
          <p:nvSpPr>
            <p:cNvPr id="5" name="Freeform 1704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Freeform 1705"/>
            <p:cNvSpPr>
              <a:spLocks noEditPoints="1"/>
            </p:cNvSpPr>
            <p:nvPr/>
          </p:nvSpPr>
          <p:spPr bwMode="auto">
            <a:xfrm>
              <a:off x="1900" y="3110"/>
              <a:ext cx="281" cy="310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56 h 310"/>
                <a:gd name="T16" fmla="*/ 281 w 281"/>
                <a:gd name="T17" fmla="*/ 174 h 310"/>
                <a:gd name="T18" fmla="*/ 272 w 281"/>
                <a:gd name="T19" fmla="*/ 210 h 310"/>
                <a:gd name="T20" fmla="*/ 264 w 281"/>
                <a:gd name="T21" fmla="*/ 230 h 310"/>
                <a:gd name="T22" fmla="*/ 241 w 281"/>
                <a:gd name="T23" fmla="*/ 262 h 310"/>
                <a:gd name="T24" fmla="*/ 213 w 281"/>
                <a:gd name="T25" fmla="*/ 290 h 310"/>
                <a:gd name="T26" fmla="*/ 196 w 281"/>
                <a:gd name="T27" fmla="*/ 299 h 310"/>
                <a:gd name="T28" fmla="*/ 159 w 281"/>
                <a:gd name="T29" fmla="*/ 310 h 310"/>
                <a:gd name="T30" fmla="*/ 139 w 281"/>
                <a:gd name="T31" fmla="*/ 310 h 310"/>
                <a:gd name="T32" fmla="*/ 93 w 281"/>
                <a:gd name="T33" fmla="*/ 304 h 310"/>
                <a:gd name="T34" fmla="*/ 65 w 281"/>
                <a:gd name="T35" fmla="*/ 293 h 310"/>
                <a:gd name="T36" fmla="*/ 45 w 281"/>
                <a:gd name="T37" fmla="*/ 273 h 310"/>
                <a:gd name="T38" fmla="*/ 34 w 281"/>
                <a:gd name="T39" fmla="*/ 264 h 310"/>
                <a:gd name="T40" fmla="*/ 8 w 281"/>
                <a:gd name="T41" fmla="*/ 213 h 310"/>
                <a:gd name="T42" fmla="*/ 0 w 281"/>
                <a:gd name="T43" fmla="*/ 156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59 h 310"/>
                <a:gd name="T72" fmla="*/ 65 w 281"/>
                <a:gd name="T73" fmla="*/ 210 h 310"/>
                <a:gd name="T74" fmla="*/ 82 w 281"/>
                <a:gd name="T75" fmla="*/ 250 h 310"/>
                <a:gd name="T76" fmla="*/ 96 w 281"/>
                <a:gd name="T77" fmla="*/ 267 h 310"/>
                <a:gd name="T78" fmla="*/ 128 w 281"/>
                <a:gd name="T79" fmla="*/ 284 h 310"/>
                <a:gd name="T80" fmla="*/ 145 w 281"/>
                <a:gd name="T81" fmla="*/ 284 h 310"/>
                <a:gd name="T82" fmla="*/ 179 w 281"/>
                <a:gd name="T83" fmla="*/ 273 h 310"/>
                <a:gd name="T84" fmla="*/ 204 w 281"/>
                <a:gd name="T85" fmla="*/ 245 h 310"/>
                <a:gd name="T86" fmla="*/ 213 w 281"/>
                <a:gd name="T87" fmla="*/ 225 h 310"/>
                <a:gd name="T88" fmla="*/ 224 w 281"/>
                <a:gd name="T89" fmla="*/ 179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Freeform 1706"/>
            <p:cNvSpPr>
              <a:spLocks/>
            </p:cNvSpPr>
            <p:nvPr/>
          </p:nvSpPr>
          <p:spPr bwMode="auto">
            <a:xfrm>
              <a:off x="2493" y="3059"/>
              <a:ext cx="182" cy="361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67 h 361"/>
                <a:gd name="T12" fmla="*/ 83 w 182"/>
                <a:gd name="T13" fmla="*/ 267 h 361"/>
                <a:gd name="T14" fmla="*/ 83 w 182"/>
                <a:gd name="T15" fmla="*/ 284 h 361"/>
                <a:gd name="T16" fmla="*/ 86 w 182"/>
                <a:gd name="T17" fmla="*/ 296 h 361"/>
                <a:gd name="T18" fmla="*/ 91 w 182"/>
                <a:gd name="T19" fmla="*/ 307 h 361"/>
                <a:gd name="T20" fmla="*/ 97 w 182"/>
                <a:gd name="T21" fmla="*/ 318 h 361"/>
                <a:gd name="T22" fmla="*/ 105 w 182"/>
                <a:gd name="T23" fmla="*/ 324 h 361"/>
                <a:gd name="T24" fmla="*/ 117 w 182"/>
                <a:gd name="T25" fmla="*/ 330 h 361"/>
                <a:gd name="T26" fmla="*/ 128 w 182"/>
                <a:gd name="T27" fmla="*/ 333 h 361"/>
                <a:gd name="T28" fmla="*/ 142 w 182"/>
                <a:gd name="T29" fmla="*/ 335 h 361"/>
                <a:gd name="T30" fmla="*/ 142 w 182"/>
                <a:gd name="T31" fmla="*/ 335 h 361"/>
                <a:gd name="T32" fmla="*/ 157 w 182"/>
                <a:gd name="T33" fmla="*/ 333 h 361"/>
                <a:gd name="T34" fmla="*/ 165 w 182"/>
                <a:gd name="T35" fmla="*/ 330 h 361"/>
                <a:gd name="T36" fmla="*/ 165 w 182"/>
                <a:gd name="T37" fmla="*/ 330 h 361"/>
                <a:gd name="T38" fmla="*/ 182 w 182"/>
                <a:gd name="T39" fmla="*/ 318 h 361"/>
                <a:gd name="T40" fmla="*/ 182 w 182"/>
                <a:gd name="T41" fmla="*/ 318 h 361"/>
                <a:gd name="T42" fmla="*/ 182 w 182"/>
                <a:gd name="T43" fmla="*/ 324 h 361"/>
                <a:gd name="T44" fmla="*/ 179 w 182"/>
                <a:gd name="T45" fmla="*/ 333 h 361"/>
                <a:gd name="T46" fmla="*/ 162 w 182"/>
                <a:gd name="T47" fmla="*/ 347 h 361"/>
                <a:gd name="T48" fmla="*/ 162 w 182"/>
                <a:gd name="T49" fmla="*/ 347 h 361"/>
                <a:gd name="T50" fmla="*/ 154 w 182"/>
                <a:gd name="T51" fmla="*/ 352 h 361"/>
                <a:gd name="T52" fmla="*/ 142 w 182"/>
                <a:gd name="T53" fmla="*/ 358 h 361"/>
                <a:gd name="T54" fmla="*/ 131 w 182"/>
                <a:gd name="T55" fmla="*/ 361 h 361"/>
                <a:gd name="T56" fmla="*/ 117 w 182"/>
                <a:gd name="T57" fmla="*/ 361 h 361"/>
                <a:gd name="T58" fmla="*/ 117 w 182"/>
                <a:gd name="T59" fmla="*/ 361 h 361"/>
                <a:gd name="T60" fmla="*/ 100 w 182"/>
                <a:gd name="T61" fmla="*/ 361 h 361"/>
                <a:gd name="T62" fmla="*/ 83 w 182"/>
                <a:gd name="T63" fmla="*/ 355 h 361"/>
                <a:gd name="T64" fmla="*/ 66 w 182"/>
                <a:gd name="T65" fmla="*/ 347 h 361"/>
                <a:gd name="T66" fmla="*/ 54 w 182"/>
                <a:gd name="T67" fmla="*/ 335 h 361"/>
                <a:gd name="T68" fmla="*/ 54 w 182"/>
                <a:gd name="T69" fmla="*/ 335 h 361"/>
                <a:gd name="T70" fmla="*/ 43 w 182"/>
                <a:gd name="T71" fmla="*/ 324 h 361"/>
                <a:gd name="T72" fmla="*/ 34 w 182"/>
                <a:gd name="T73" fmla="*/ 307 h 361"/>
                <a:gd name="T74" fmla="*/ 29 w 182"/>
                <a:gd name="T75" fmla="*/ 290 h 361"/>
                <a:gd name="T76" fmla="*/ 29 w 182"/>
                <a:gd name="T77" fmla="*/ 267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Freeform 1707"/>
            <p:cNvSpPr>
              <a:spLocks/>
            </p:cNvSpPr>
            <p:nvPr/>
          </p:nvSpPr>
          <p:spPr bwMode="auto">
            <a:xfrm>
              <a:off x="2695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Freeform 1708"/>
            <p:cNvSpPr>
              <a:spLocks/>
            </p:cNvSpPr>
            <p:nvPr/>
          </p:nvSpPr>
          <p:spPr bwMode="auto">
            <a:xfrm>
              <a:off x="3274" y="3110"/>
              <a:ext cx="475" cy="304"/>
            </a:xfrm>
            <a:custGeom>
              <a:avLst/>
              <a:gdLst>
                <a:gd name="T0" fmla="*/ 364 w 475"/>
                <a:gd name="T1" fmla="*/ 0 h 304"/>
                <a:gd name="T2" fmla="*/ 398 w 475"/>
                <a:gd name="T3" fmla="*/ 6 h 304"/>
                <a:gd name="T4" fmla="*/ 429 w 475"/>
                <a:gd name="T5" fmla="*/ 23 h 304"/>
                <a:gd name="T6" fmla="*/ 444 w 475"/>
                <a:gd name="T7" fmla="*/ 37 h 304"/>
                <a:gd name="T8" fmla="*/ 458 w 475"/>
                <a:gd name="T9" fmla="*/ 68 h 304"/>
                <a:gd name="T10" fmla="*/ 458 w 475"/>
                <a:gd name="T11" fmla="*/ 282 h 304"/>
                <a:gd name="T12" fmla="*/ 461 w 475"/>
                <a:gd name="T13" fmla="*/ 287 h 304"/>
                <a:gd name="T14" fmla="*/ 463 w 475"/>
                <a:gd name="T15" fmla="*/ 293 h 304"/>
                <a:gd name="T16" fmla="*/ 387 w 475"/>
                <a:gd name="T17" fmla="*/ 304 h 304"/>
                <a:gd name="T18" fmla="*/ 392 w 475"/>
                <a:gd name="T19" fmla="*/ 299 h 304"/>
                <a:gd name="T20" fmla="*/ 404 w 475"/>
                <a:gd name="T21" fmla="*/ 287 h 304"/>
                <a:gd name="T22" fmla="*/ 404 w 475"/>
                <a:gd name="T23" fmla="*/ 108 h 304"/>
                <a:gd name="T24" fmla="*/ 404 w 475"/>
                <a:gd name="T25" fmla="*/ 91 h 304"/>
                <a:gd name="T26" fmla="*/ 395 w 475"/>
                <a:gd name="T27" fmla="*/ 66 h 304"/>
                <a:gd name="T28" fmla="*/ 387 w 475"/>
                <a:gd name="T29" fmla="*/ 57 h 304"/>
                <a:gd name="T30" fmla="*/ 367 w 475"/>
                <a:gd name="T31" fmla="*/ 43 h 304"/>
                <a:gd name="T32" fmla="*/ 336 w 475"/>
                <a:gd name="T33" fmla="*/ 37 h 304"/>
                <a:gd name="T34" fmla="*/ 316 w 475"/>
                <a:gd name="T35" fmla="*/ 40 h 304"/>
                <a:gd name="T36" fmla="*/ 282 w 475"/>
                <a:gd name="T37" fmla="*/ 60 h 304"/>
                <a:gd name="T38" fmla="*/ 267 w 475"/>
                <a:gd name="T39" fmla="*/ 77 h 304"/>
                <a:gd name="T40" fmla="*/ 267 w 475"/>
                <a:gd name="T41" fmla="*/ 282 h 304"/>
                <a:gd name="T42" fmla="*/ 270 w 475"/>
                <a:gd name="T43" fmla="*/ 287 h 304"/>
                <a:gd name="T44" fmla="*/ 273 w 475"/>
                <a:gd name="T45" fmla="*/ 293 h 304"/>
                <a:gd name="T46" fmla="*/ 194 w 475"/>
                <a:gd name="T47" fmla="*/ 304 h 304"/>
                <a:gd name="T48" fmla="*/ 202 w 475"/>
                <a:gd name="T49" fmla="*/ 299 h 304"/>
                <a:gd name="T50" fmla="*/ 211 w 475"/>
                <a:gd name="T51" fmla="*/ 287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2 h 304"/>
                <a:gd name="T70" fmla="*/ 83 w 475"/>
                <a:gd name="T71" fmla="*/ 293 h 304"/>
                <a:gd name="T72" fmla="*/ 97 w 475"/>
                <a:gd name="T73" fmla="*/ 304 h 304"/>
                <a:gd name="T74" fmla="*/ 6 w 475"/>
                <a:gd name="T75" fmla="*/ 304 h 304"/>
                <a:gd name="T76" fmla="*/ 20 w 475"/>
                <a:gd name="T77" fmla="*/ 293 h 304"/>
                <a:gd name="T78" fmla="*/ 23 w 475"/>
                <a:gd name="T79" fmla="*/ 282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9 w 475"/>
                <a:gd name="T103" fmla="*/ 23 h 304"/>
                <a:gd name="T104" fmla="*/ 256 w 475"/>
                <a:gd name="T105" fmla="*/ 43 h 304"/>
                <a:gd name="T106" fmla="*/ 262 w 475"/>
                <a:gd name="T107" fmla="*/ 57 h 304"/>
                <a:gd name="T108" fmla="*/ 307 w 475"/>
                <a:gd name="T109" fmla="*/ 17 h 304"/>
                <a:gd name="T110" fmla="*/ 321 w 475"/>
                <a:gd name="T111" fmla="*/ 9 h 304"/>
                <a:gd name="T112" fmla="*/ 350 w 475"/>
                <a:gd name="T113" fmla="*/ 0 h 304"/>
                <a:gd name="T114" fmla="*/ 364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Freeform 1709"/>
            <p:cNvSpPr>
              <a:spLocks/>
            </p:cNvSpPr>
            <p:nvPr/>
          </p:nvSpPr>
          <p:spPr bwMode="auto">
            <a:xfrm>
              <a:off x="4070" y="3059"/>
              <a:ext cx="184" cy="361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67 h 361"/>
                <a:gd name="T12" fmla="*/ 82 w 184"/>
                <a:gd name="T13" fmla="*/ 267 h 361"/>
                <a:gd name="T14" fmla="*/ 85 w 184"/>
                <a:gd name="T15" fmla="*/ 284 h 361"/>
                <a:gd name="T16" fmla="*/ 88 w 184"/>
                <a:gd name="T17" fmla="*/ 296 h 361"/>
                <a:gd name="T18" fmla="*/ 91 w 184"/>
                <a:gd name="T19" fmla="*/ 307 h 361"/>
                <a:gd name="T20" fmla="*/ 99 w 184"/>
                <a:gd name="T21" fmla="*/ 318 h 361"/>
                <a:gd name="T22" fmla="*/ 105 w 184"/>
                <a:gd name="T23" fmla="*/ 324 h 361"/>
                <a:gd name="T24" fmla="*/ 116 w 184"/>
                <a:gd name="T25" fmla="*/ 330 h 361"/>
                <a:gd name="T26" fmla="*/ 128 w 184"/>
                <a:gd name="T27" fmla="*/ 333 h 361"/>
                <a:gd name="T28" fmla="*/ 142 w 184"/>
                <a:gd name="T29" fmla="*/ 335 h 361"/>
                <a:gd name="T30" fmla="*/ 142 w 184"/>
                <a:gd name="T31" fmla="*/ 335 h 361"/>
                <a:gd name="T32" fmla="*/ 156 w 184"/>
                <a:gd name="T33" fmla="*/ 333 h 361"/>
                <a:gd name="T34" fmla="*/ 165 w 184"/>
                <a:gd name="T35" fmla="*/ 330 h 361"/>
                <a:gd name="T36" fmla="*/ 165 w 184"/>
                <a:gd name="T37" fmla="*/ 330 h 361"/>
                <a:gd name="T38" fmla="*/ 184 w 184"/>
                <a:gd name="T39" fmla="*/ 318 h 361"/>
                <a:gd name="T40" fmla="*/ 184 w 184"/>
                <a:gd name="T41" fmla="*/ 318 h 361"/>
                <a:gd name="T42" fmla="*/ 182 w 184"/>
                <a:gd name="T43" fmla="*/ 324 h 361"/>
                <a:gd name="T44" fmla="*/ 179 w 184"/>
                <a:gd name="T45" fmla="*/ 333 h 361"/>
                <a:gd name="T46" fmla="*/ 162 w 184"/>
                <a:gd name="T47" fmla="*/ 347 h 361"/>
                <a:gd name="T48" fmla="*/ 162 w 184"/>
                <a:gd name="T49" fmla="*/ 347 h 361"/>
                <a:gd name="T50" fmla="*/ 153 w 184"/>
                <a:gd name="T51" fmla="*/ 352 h 361"/>
                <a:gd name="T52" fmla="*/ 142 w 184"/>
                <a:gd name="T53" fmla="*/ 358 h 361"/>
                <a:gd name="T54" fmla="*/ 130 w 184"/>
                <a:gd name="T55" fmla="*/ 361 h 361"/>
                <a:gd name="T56" fmla="*/ 119 w 184"/>
                <a:gd name="T57" fmla="*/ 361 h 361"/>
                <a:gd name="T58" fmla="*/ 119 w 184"/>
                <a:gd name="T59" fmla="*/ 361 h 361"/>
                <a:gd name="T60" fmla="*/ 99 w 184"/>
                <a:gd name="T61" fmla="*/ 361 h 361"/>
                <a:gd name="T62" fmla="*/ 82 w 184"/>
                <a:gd name="T63" fmla="*/ 355 h 361"/>
                <a:gd name="T64" fmla="*/ 65 w 184"/>
                <a:gd name="T65" fmla="*/ 347 h 361"/>
                <a:gd name="T66" fmla="*/ 54 w 184"/>
                <a:gd name="T67" fmla="*/ 335 h 361"/>
                <a:gd name="T68" fmla="*/ 54 w 184"/>
                <a:gd name="T69" fmla="*/ 335 h 361"/>
                <a:gd name="T70" fmla="*/ 42 w 184"/>
                <a:gd name="T71" fmla="*/ 324 h 361"/>
                <a:gd name="T72" fmla="*/ 34 w 184"/>
                <a:gd name="T73" fmla="*/ 307 h 361"/>
                <a:gd name="T74" fmla="*/ 31 w 184"/>
                <a:gd name="T75" fmla="*/ 290 h 361"/>
                <a:gd name="T76" fmla="*/ 28 w 184"/>
                <a:gd name="T77" fmla="*/ 267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Freeform 1710"/>
            <p:cNvSpPr>
              <a:spLocks noEditPoints="1"/>
            </p:cNvSpPr>
            <p:nvPr/>
          </p:nvSpPr>
          <p:spPr bwMode="auto">
            <a:xfrm>
              <a:off x="4252" y="3110"/>
              <a:ext cx="284" cy="310"/>
            </a:xfrm>
            <a:custGeom>
              <a:avLst/>
              <a:gdLst>
                <a:gd name="T0" fmla="*/ 144 w 284"/>
                <a:gd name="T1" fmla="*/ 0 h 310"/>
                <a:gd name="T2" fmla="*/ 184 w 284"/>
                <a:gd name="T3" fmla="*/ 6 h 310"/>
                <a:gd name="T4" fmla="*/ 221 w 284"/>
                <a:gd name="T5" fmla="*/ 23 h 310"/>
                <a:gd name="T6" fmla="*/ 235 w 284"/>
                <a:gd name="T7" fmla="*/ 34 h 310"/>
                <a:gd name="T8" fmla="*/ 261 w 284"/>
                <a:gd name="T9" fmla="*/ 63 h 310"/>
                <a:gd name="T10" fmla="*/ 269 w 284"/>
                <a:gd name="T11" fmla="*/ 80 h 310"/>
                <a:gd name="T12" fmla="*/ 281 w 284"/>
                <a:gd name="T13" fmla="*/ 117 h 310"/>
                <a:gd name="T14" fmla="*/ 284 w 284"/>
                <a:gd name="T15" fmla="*/ 156 h 310"/>
                <a:gd name="T16" fmla="*/ 284 w 284"/>
                <a:gd name="T17" fmla="*/ 174 h 310"/>
                <a:gd name="T18" fmla="*/ 272 w 284"/>
                <a:gd name="T19" fmla="*/ 210 h 310"/>
                <a:gd name="T20" fmla="*/ 267 w 284"/>
                <a:gd name="T21" fmla="*/ 230 h 310"/>
                <a:gd name="T22" fmla="*/ 244 w 284"/>
                <a:gd name="T23" fmla="*/ 262 h 310"/>
                <a:gd name="T24" fmla="*/ 215 w 284"/>
                <a:gd name="T25" fmla="*/ 290 h 310"/>
                <a:gd name="T26" fmla="*/ 198 w 284"/>
                <a:gd name="T27" fmla="*/ 299 h 310"/>
                <a:gd name="T28" fmla="*/ 161 w 284"/>
                <a:gd name="T29" fmla="*/ 310 h 310"/>
                <a:gd name="T30" fmla="*/ 142 w 284"/>
                <a:gd name="T31" fmla="*/ 310 h 310"/>
                <a:gd name="T32" fmla="*/ 93 w 284"/>
                <a:gd name="T33" fmla="*/ 304 h 310"/>
                <a:gd name="T34" fmla="*/ 68 w 284"/>
                <a:gd name="T35" fmla="*/ 293 h 310"/>
                <a:gd name="T36" fmla="*/ 45 w 284"/>
                <a:gd name="T37" fmla="*/ 273 h 310"/>
                <a:gd name="T38" fmla="*/ 36 w 284"/>
                <a:gd name="T39" fmla="*/ 264 h 310"/>
                <a:gd name="T40" fmla="*/ 11 w 284"/>
                <a:gd name="T41" fmla="*/ 213 h 310"/>
                <a:gd name="T42" fmla="*/ 0 w 284"/>
                <a:gd name="T43" fmla="*/ 156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85 w 284"/>
                <a:gd name="T55" fmla="*/ 12 h 310"/>
                <a:gd name="T56" fmla="*/ 122 w 284"/>
                <a:gd name="T57" fmla="*/ 0 h 310"/>
                <a:gd name="T58" fmla="*/ 144 w 284"/>
                <a:gd name="T59" fmla="*/ 0 h 310"/>
                <a:gd name="T60" fmla="*/ 139 w 284"/>
                <a:gd name="T61" fmla="*/ 23 h 310"/>
                <a:gd name="T62" fmla="*/ 102 w 284"/>
                <a:gd name="T63" fmla="*/ 34 h 310"/>
                <a:gd name="T64" fmla="*/ 76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59 h 310"/>
                <a:gd name="T72" fmla="*/ 68 w 284"/>
                <a:gd name="T73" fmla="*/ 210 h 310"/>
                <a:gd name="T74" fmla="*/ 85 w 284"/>
                <a:gd name="T75" fmla="*/ 250 h 310"/>
                <a:gd name="T76" fmla="*/ 96 w 284"/>
                <a:gd name="T77" fmla="*/ 267 h 310"/>
                <a:gd name="T78" fmla="*/ 127 w 284"/>
                <a:gd name="T79" fmla="*/ 284 h 310"/>
                <a:gd name="T80" fmla="*/ 147 w 284"/>
                <a:gd name="T81" fmla="*/ 284 h 310"/>
                <a:gd name="T82" fmla="*/ 181 w 284"/>
                <a:gd name="T83" fmla="*/ 273 h 310"/>
                <a:gd name="T84" fmla="*/ 207 w 284"/>
                <a:gd name="T85" fmla="*/ 245 h 310"/>
                <a:gd name="T86" fmla="*/ 215 w 284"/>
                <a:gd name="T87" fmla="*/ 225 h 310"/>
                <a:gd name="T88" fmla="*/ 224 w 284"/>
                <a:gd name="T89" fmla="*/ 179 h 310"/>
                <a:gd name="T90" fmla="*/ 224 w 284"/>
                <a:gd name="T91" fmla="*/ 151 h 310"/>
                <a:gd name="T92" fmla="*/ 213 w 284"/>
                <a:gd name="T93" fmla="*/ 85 h 310"/>
                <a:gd name="T94" fmla="*/ 201 w 284"/>
                <a:gd name="T95" fmla="*/ 60 h 310"/>
                <a:gd name="T96" fmla="*/ 184 w 284"/>
                <a:gd name="T97" fmla="*/ 40 h 310"/>
                <a:gd name="T98" fmla="*/ 164 w 284"/>
                <a:gd name="T99" fmla="*/ 29 h 310"/>
                <a:gd name="T100" fmla="*/ 139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Freeform 1711"/>
            <p:cNvSpPr>
              <a:spLocks/>
            </p:cNvSpPr>
            <p:nvPr/>
          </p:nvSpPr>
          <p:spPr bwMode="auto">
            <a:xfrm>
              <a:off x="4547" y="3110"/>
              <a:ext cx="284" cy="304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2 h 304"/>
                <a:gd name="T14" fmla="*/ 270 w 284"/>
                <a:gd name="T15" fmla="*/ 293 h 304"/>
                <a:gd name="T16" fmla="*/ 284 w 284"/>
                <a:gd name="T17" fmla="*/ 304 h 304"/>
                <a:gd name="T18" fmla="*/ 196 w 284"/>
                <a:gd name="T19" fmla="*/ 304 h 304"/>
                <a:gd name="T20" fmla="*/ 207 w 284"/>
                <a:gd name="T21" fmla="*/ 293 h 304"/>
                <a:gd name="T22" fmla="*/ 213 w 284"/>
                <a:gd name="T23" fmla="*/ 282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2 h 304"/>
                <a:gd name="T42" fmla="*/ 82 w 284"/>
                <a:gd name="T43" fmla="*/ 293 h 304"/>
                <a:gd name="T44" fmla="*/ 97 w 284"/>
                <a:gd name="T45" fmla="*/ 304 h 304"/>
                <a:gd name="T46" fmla="*/ 6 w 284"/>
                <a:gd name="T47" fmla="*/ 304 h 304"/>
                <a:gd name="T48" fmla="*/ 17 w 284"/>
                <a:gd name="T49" fmla="*/ 293 h 304"/>
                <a:gd name="T50" fmla="*/ 23 w 284"/>
                <a:gd name="T51" fmla="*/ 282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Freeform 1712"/>
            <p:cNvSpPr>
              <a:spLocks/>
            </p:cNvSpPr>
            <p:nvPr/>
          </p:nvSpPr>
          <p:spPr bwMode="auto">
            <a:xfrm>
              <a:off x="3763" y="3110"/>
              <a:ext cx="293" cy="452"/>
            </a:xfrm>
            <a:custGeom>
              <a:avLst/>
              <a:gdLst>
                <a:gd name="T0" fmla="*/ 281 w 293"/>
                <a:gd name="T1" fmla="*/ 85 h 452"/>
                <a:gd name="T2" fmla="*/ 250 w 293"/>
                <a:gd name="T3" fmla="*/ 37 h 452"/>
                <a:gd name="T4" fmla="*/ 230 w 293"/>
                <a:gd name="T5" fmla="*/ 20 h 452"/>
                <a:gd name="T6" fmla="*/ 210 w 293"/>
                <a:gd name="T7" fmla="*/ 9 h 452"/>
                <a:gd name="T8" fmla="*/ 165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26 h 452"/>
                <a:gd name="T24" fmla="*/ 20 w 293"/>
                <a:gd name="T25" fmla="*/ 435 h 452"/>
                <a:gd name="T26" fmla="*/ 11 w 293"/>
                <a:gd name="T27" fmla="*/ 449 h 452"/>
                <a:gd name="T28" fmla="*/ 94 w 293"/>
                <a:gd name="T29" fmla="*/ 452 h 452"/>
                <a:gd name="T30" fmla="*/ 88 w 293"/>
                <a:gd name="T31" fmla="*/ 449 h 452"/>
                <a:gd name="T32" fmla="*/ 80 w 293"/>
                <a:gd name="T33" fmla="*/ 435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9 w 293"/>
                <a:gd name="T43" fmla="*/ 37 h 452"/>
                <a:gd name="T44" fmla="*/ 190 w 293"/>
                <a:gd name="T45" fmla="*/ 51 h 452"/>
                <a:gd name="T46" fmla="*/ 205 w 293"/>
                <a:gd name="T47" fmla="*/ 63 h 452"/>
                <a:gd name="T48" fmla="*/ 224 w 293"/>
                <a:gd name="T49" fmla="*/ 100 h 452"/>
                <a:gd name="T50" fmla="*/ 230 w 293"/>
                <a:gd name="T51" fmla="*/ 156 h 452"/>
                <a:gd name="T52" fmla="*/ 230 w 293"/>
                <a:gd name="T53" fmla="*/ 185 h 452"/>
                <a:gd name="T54" fmla="*/ 216 w 293"/>
                <a:gd name="T55" fmla="*/ 233 h 452"/>
                <a:gd name="T56" fmla="*/ 205 w 293"/>
                <a:gd name="T57" fmla="*/ 250 h 452"/>
                <a:gd name="T58" fmla="*/ 176 w 293"/>
                <a:gd name="T59" fmla="*/ 276 h 452"/>
                <a:gd name="T60" fmla="*/ 136 w 293"/>
                <a:gd name="T61" fmla="*/ 284 h 452"/>
                <a:gd name="T62" fmla="*/ 122 w 293"/>
                <a:gd name="T63" fmla="*/ 284 h 452"/>
                <a:gd name="T64" fmla="*/ 99 w 293"/>
                <a:gd name="T65" fmla="*/ 276 h 452"/>
                <a:gd name="T66" fmla="*/ 102 w 293"/>
                <a:gd name="T67" fmla="*/ 304 h 452"/>
                <a:gd name="T68" fmla="*/ 122 w 293"/>
                <a:gd name="T69" fmla="*/ 310 h 452"/>
                <a:gd name="T70" fmla="*/ 145 w 293"/>
                <a:gd name="T71" fmla="*/ 310 h 452"/>
                <a:gd name="T72" fmla="*/ 190 w 293"/>
                <a:gd name="T73" fmla="*/ 304 h 452"/>
                <a:gd name="T74" fmla="*/ 219 w 293"/>
                <a:gd name="T75" fmla="*/ 290 h 452"/>
                <a:gd name="T76" fmla="*/ 241 w 293"/>
                <a:gd name="T77" fmla="*/ 273 h 452"/>
                <a:gd name="T78" fmla="*/ 253 w 293"/>
                <a:gd name="T79" fmla="*/ 262 h 452"/>
                <a:gd name="T80" fmla="*/ 281 w 293"/>
                <a:gd name="T81" fmla="*/ 210 h 452"/>
                <a:gd name="T82" fmla="*/ 293 w 293"/>
                <a:gd name="T83" fmla="*/ 154 h 452"/>
                <a:gd name="T84" fmla="*/ 290 w 293"/>
                <a:gd name="T85" fmla="*/ 117 h 452"/>
                <a:gd name="T86" fmla="*/ 281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Freeform 1713"/>
            <p:cNvSpPr>
              <a:spLocks/>
            </p:cNvSpPr>
            <p:nvPr/>
          </p:nvSpPr>
          <p:spPr bwMode="auto">
            <a:xfrm>
              <a:off x="2192" y="3110"/>
              <a:ext cx="208" cy="310"/>
            </a:xfrm>
            <a:custGeom>
              <a:avLst/>
              <a:gdLst>
                <a:gd name="T0" fmla="*/ 182 w 208"/>
                <a:gd name="T1" fmla="*/ 264 h 310"/>
                <a:gd name="T2" fmla="*/ 182 w 208"/>
                <a:gd name="T3" fmla="*/ 264 h 310"/>
                <a:gd name="T4" fmla="*/ 165 w 208"/>
                <a:gd name="T5" fmla="*/ 270 h 310"/>
                <a:gd name="T6" fmla="*/ 145 w 208"/>
                <a:gd name="T7" fmla="*/ 273 h 310"/>
                <a:gd name="T8" fmla="*/ 145 w 208"/>
                <a:gd name="T9" fmla="*/ 273 h 310"/>
                <a:gd name="T10" fmla="*/ 131 w 208"/>
                <a:gd name="T11" fmla="*/ 273 h 310"/>
                <a:gd name="T12" fmla="*/ 120 w 208"/>
                <a:gd name="T13" fmla="*/ 267 h 310"/>
                <a:gd name="T14" fmla="*/ 108 w 208"/>
                <a:gd name="T15" fmla="*/ 262 h 310"/>
                <a:gd name="T16" fmla="*/ 100 w 208"/>
                <a:gd name="T17" fmla="*/ 250 h 310"/>
                <a:gd name="T18" fmla="*/ 100 w 208"/>
                <a:gd name="T19" fmla="*/ 250 h 310"/>
                <a:gd name="T20" fmla="*/ 91 w 208"/>
                <a:gd name="T21" fmla="*/ 239 h 310"/>
                <a:gd name="T22" fmla="*/ 83 w 208"/>
                <a:gd name="T23" fmla="*/ 225 h 310"/>
                <a:gd name="T24" fmla="*/ 80 w 208"/>
                <a:gd name="T25" fmla="*/ 208 h 310"/>
                <a:gd name="T26" fmla="*/ 80 w 208"/>
                <a:gd name="T27" fmla="*/ 191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1 h 310"/>
                <a:gd name="T44" fmla="*/ 23 w 208"/>
                <a:gd name="T45" fmla="*/ 191 h 310"/>
                <a:gd name="T46" fmla="*/ 26 w 208"/>
                <a:gd name="T47" fmla="*/ 219 h 310"/>
                <a:gd name="T48" fmla="*/ 32 w 208"/>
                <a:gd name="T49" fmla="*/ 245 h 310"/>
                <a:gd name="T50" fmla="*/ 40 w 208"/>
                <a:gd name="T51" fmla="*/ 264 h 310"/>
                <a:gd name="T52" fmla="*/ 54 w 208"/>
                <a:gd name="T53" fmla="*/ 282 h 310"/>
                <a:gd name="T54" fmla="*/ 54 w 208"/>
                <a:gd name="T55" fmla="*/ 282 h 310"/>
                <a:gd name="T56" fmla="*/ 71 w 208"/>
                <a:gd name="T57" fmla="*/ 296 h 310"/>
                <a:gd name="T58" fmla="*/ 85 w 208"/>
                <a:gd name="T59" fmla="*/ 304 h 310"/>
                <a:gd name="T60" fmla="*/ 103 w 208"/>
                <a:gd name="T61" fmla="*/ 310 h 310"/>
                <a:gd name="T62" fmla="*/ 122 w 208"/>
                <a:gd name="T63" fmla="*/ 310 h 310"/>
                <a:gd name="T64" fmla="*/ 122 w 208"/>
                <a:gd name="T65" fmla="*/ 310 h 310"/>
                <a:gd name="T66" fmla="*/ 142 w 208"/>
                <a:gd name="T67" fmla="*/ 310 h 310"/>
                <a:gd name="T68" fmla="*/ 162 w 208"/>
                <a:gd name="T69" fmla="*/ 304 h 310"/>
                <a:gd name="T70" fmla="*/ 179 w 208"/>
                <a:gd name="T71" fmla="*/ 296 h 310"/>
                <a:gd name="T72" fmla="*/ 196 w 208"/>
                <a:gd name="T73" fmla="*/ 282 h 310"/>
                <a:gd name="T74" fmla="*/ 208 w 208"/>
                <a:gd name="T75" fmla="*/ 245 h 310"/>
                <a:gd name="T76" fmla="*/ 208 w 208"/>
                <a:gd name="T77" fmla="*/ 245 h 310"/>
                <a:gd name="T78" fmla="*/ 196 w 208"/>
                <a:gd name="T79" fmla="*/ 256 h 310"/>
                <a:gd name="T80" fmla="*/ 182 w 208"/>
                <a:gd name="T81" fmla="*/ 264 h 310"/>
                <a:gd name="T82" fmla="*/ 182 w 208"/>
                <a:gd name="T83" fmla="*/ 264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Freeform 1714"/>
            <p:cNvSpPr>
              <a:spLocks/>
            </p:cNvSpPr>
            <p:nvPr/>
          </p:nvSpPr>
          <p:spPr bwMode="auto">
            <a:xfrm>
              <a:off x="2383" y="3110"/>
              <a:ext cx="105" cy="310"/>
            </a:xfrm>
            <a:custGeom>
              <a:avLst/>
              <a:gdLst>
                <a:gd name="T0" fmla="*/ 79 w 105"/>
                <a:gd name="T1" fmla="*/ 253 h 310"/>
                <a:gd name="T2" fmla="*/ 79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39 h 310"/>
                <a:gd name="T20" fmla="*/ 25 w 105"/>
                <a:gd name="T21" fmla="*/ 264 h 310"/>
                <a:gd name="T22" fmla="*/ 25 w 105"/>
                <a:gd name="T23" fmla="*/ 264 h 310"/>
                <a:gd name="T24" fmla="*/ 25 w 105"/>
                <a:gd name="T25" fmla="*/ 264 h 310"/>
                <a:gd name="T26" fmla="*/ 25 w 105"/>
                <a:gd name="T27" fmla="*/ 264 h 310"/>
                <a:gd name="T28" fmla="*/ 25 w 105"/>
                <a:gd name="T29" fmla="*/ 282 h 310"/>
                <a:gd name="T30" fmla="*/ 31 w 105"/>
                <a:gd name="T31" fmla="*/ 293 h 310"/>
                <a:gd name="T32" fmla="*/ 31 w 105"/>
                <a:gd name="T33" fmla="*/ 293 h 310"/>
                <a:gd name="T34" fmla="*/ 37 w 105"/>
                <a:gd name="T35" fmla="*/ 301 h 310"/>
                <a:gd name="T36" fmla="*/ 48 w 105"/>
                <a:gd name="T37" fmla="*/ 310 h 310"/>
                <a:gd name="T38" fmla="*/ 105 w 105"/>
                <a:gd name="T39" fmla="*/ 290 h 310"/>
                <a:gd name="T40" fmla="*/ 105 w 105"/>
                <a:gd name="T41" fmla="*/ 290 h 310"/>
                <a:gd name="T42" fmla="*/ 93 w 105"/>
                <a:gd name="T43" fmla="*/ 287 h 310"/>
                <a:gd name="T44" fmla="*/ 85 w 105"/>
                <a:gd name="T45" fmla="*/ 279 h 310"/>
                <a:gd name="T46" fmla="*/ 79 w 105"/>
                <a:gd name="T47" fmla="*/ 267 h 310"/>
                <a:gd name="T48" fmla="*/ 79 w 105"/>
                <a:gd name="T49" fmla="*/ 253 h 310"/>
                <a:gd name="T50" fmla="*/ 79 w 105"/>
                <a:gd name="T51" fmla="*/ 253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Freeform 1715"/>
            <p:cNvSpPr>
              <a:spLocks/>
            </p:cNvSpPr>
            <p:nvPr/>
          </p:nvSpPr>
          <p:spPr bwMode="auto">
            <a:xfrm>
              <a:off x="3010" y="3110"/>
              <a:ext cx="250" cy="310"/>
            </a:xfrm>
            <a:custGeom>
              <a:avLst/>
              <a:gdLst>
                <a:gd name="T0" fmla="*/ 233 w 250"/>
                <a:gd name="T1" fmla="*/ 279 h 310"/>
                <a:gd name="T2" fmla="*/ 230 w 250"/>
                <a:gd name="T3" fmla="*/ 259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59 h 310"/>
                <a:gd name="T52" fmla="*/ 23 w 250"/>
                <a:gd name="T53" fmla="*/ 174 h 310"/>
                <a:gd name="T54" fmla="*/ 3 w 250"/>
                <a:gd name="T55" fmla="*/ 210 h 310"/>
                <a:gd name="T56" fmla="*/ 0 w 250"/>
                <a:gd name="T57" fmla="*/ 233 h 310"/>
                <a:gd name="T58" fmla="*/ 6 w 250"/>
                <a:gd name="T59" fmla="*/ 259 h 310"/>
                <a:gd name="T60" fmla="*/ 20 w 250"/>
                <a:gd name="T61" fmla="*/ 284 h 310"/>
                <a:gd name="T62" fmla="*/ 32 w 250"/>
                <a:gd name="T63" fmla="*/ 296 h 310"/>
                <a:gd name="T64" fmla="*/ 60 w 250"/>
                <a:gd name="T65" fmla="*/ 310 h 310"/>
                <a:gd name="T66" fmla="*/ 77 w 250"/>
                <a:gd name="T67" fmla="*/ 310 h 310"/>
                <a:gd name="T68" fmla="*/ 120 w 250"/>
                <a:gd name="T69" fmla="*/ 304 h 310"/>
                <a:gd name="T70" fmla="*/ 159 w 250"/>
                <a:gd name="T71" fmla="*/ 279 h 310"/>
                <a:gd name="T72" fmla="*/ 171 w 250"/>
                <a:gd name="T73" fmla="*/ 247 h 310"/>
                <a:gd name="T74" fmla="*/ 139 w 250"/>
                <a:gd name="T75" fmla="*/ 267 h 310"/>
                <a:gd name="T76" fmla="*/ 103 w 250"/>
                <a:gd name="T77" fmla="*/ 273 h 310"/>
                <a:gd name="T78" fmla="*/ 94 w 250"/>
                <a:gd name="T79" fmla="*/ 273 h 310"/>
                <a:gd name="T80" fmla="*/ 74 w 250"/>
                <a:gd name="T81" fmla="*/ 267 h 310"/>
                <a:gd name="T82" fmla="*/ 68 w 250"/>
                <a:gd name="T83" fmla="*/ 259 h 310"/>
                <a:gd name="T84" fmla="*/ 57 w 250"/>
                <a:gd name="T85" fmla="*/ 242 h 310"/>
                <a:gd name="T86" fmla="*/ 54 w 250"/>
                <a:gd name="T87" fmla="*/ 222 h 310"/>
                <a:gd name="T88" fmla="*/ 54 w 250"/>
                <a:gd name="T89" fmla="*/ 210 h 310"/>
                <a:gd name="T90" fmla="*/ 63 w 250"/>
                <a:gd name="T91" fmla="*/ 193 h 310"/>
                <a:gd name="T92" fmla="*/ 68 w 250"/>
                <a:gd name="T93" fmla="*/ 185 h 310"/>
                <a:gd name="T94" fmla="*/ 108 w 250"/>
                <a:gd name="T95" fmla="*/ 162 h 310"/>
                <a:gd name="T96" fmla="*/ 154 w 250"/>
                <a:gd name="T97" fmla="*/ 148 h 310"/>
                <a:gd name="T98" fmla="*/ 176 w 250"/>
                <a:gd name="T99" fmla="*/ 242 h 310"/>
                <a:gd name="T100" fmla="*/ 176 w 250"/>
                <a:gd name="T101" fmla="*/ 262 h 310"/>
                <a:gd name="T102" fmla="*/ 179 w 250"/>
                <a:gd name="T103" fmla="*/ 282 h 310"/>
                <a:gd name="T104" fmla="*/ 182 w 250"/>
                <a:gd name="T105" fmla="*/ 293 h 310"/>
                <a:gd name="T106" fmla="*/ 199 w 250"/>
                <a:gd name="T107" fmla="*/ 310 h 310"/>
                <a:gd name="T108" fmla="*/ 250 w 250"/>
                <a:gd name="T109" fmla="*/ 290 h 310"/>
                <a:gd name="T110" fmla="*/ 233 w 250"/>
                <a:gd name="T111" fmla="*/ 279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Freeform 1716"/>
            <p:cNvSpPr>
              <a:spLocks/>
            </p:cNvSpPr>
            <p:nvPr/>
          </p:nvSpPr>
          <p:spPr bwMode="auto">
            <a:xfrm>
              <a:off x="2871" y="2866"/>
              <a:ext cx="136" cy="170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6 h 170"/>
                <a:gd name="T4" fmla="*/ 31 w 136"/>
                <a:gd name="T5" fmla="*/ 116 h 170"/>
                <a:gd name="T6" fmla="*/ 34 w 136"/>
                <a:gd name="T7" fmla="*/ 131 h 170"/>
                <a:gd name="T8" fmla="*/ 40 w 136"/>
                <a:gd name="T9" fmla="*/ 142 h 170"/>
                <a:gd name="T10" fmla="*/ 46 w 136"/>
                <a:gd name="T11" fmla="*/ 150 h 170"/>
                <a:gd name="T12" fmla="*/ 51 w 136"/>
                <a:gd name="T13" fmla="*/ 153 h 170"/>
                <a:gd name="T14" fmla="*/ 63 w 136"/>
                <a:gd name="T15" fmla="*/ 156 h 170"/>
                <a:gd name="T16" fmla="*/ 74 w 136"/>
                <a:gd name="T17" fmla="*/ 159 h 170"/>
                <a:gd name="T18" fmla="*/ 74 w 136"/>
                <a:gd name="T19" fmla="*/ 159 h 170"/>
                <a:gd name="T20" fmla="*/ 85 w 136"/>
                <a:gd name="T21" fmla="*/ 159 h 170"/>
                <a:gd name="T22" fmla="*/ 94 w 136"/>
                <a:gd name="T23" fmla="*/ 156 h 170"/>
                <a:gd name="T24" fmla="*/ 102 w 136"/>
                <a:gd name="T25" fmla="*/ 150 h 170"/>
                <a:gd name="T26" fmla="*/ 108 w 136"/>
                <a:gd name="T27" fmla="*/ 145 h 170"/>
                <a:gd name="T28" fmla="*/ 111 w 136"/>
                <a:gd name="T29" fmla="*/ 139 h 170"/>
                <a:gd name="T30" fmla="*/ 114 w 136"/>
                <a:gd name="T31" fmla="*/ 131 h 170"/>
                <a:gd name="T32" fmla="*/ 117 w 136"/>
                <a:gd name="T33" fmla="*/ 116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14 h 170"/>
                <a:gd name="T52" fmla="*/ 128 w 136"/>
                <a:gd name="T53" fmla="*/ 114 h 170"/>
                <a:gd name="T54" fmla="*/ 128 w 136"/>
                <a:gd name="T55" fmla="*/ 128 h 170"/>
                <a:gd name="T56" fmla="*/ 125 w 136"/>
                <a:gd name="T57" fmla="*/ 139 h 170"/>
                <a:gd name="T58" fmla="*/ 119 w 136"/>
                <a:gd name="T59" fmla="*/ 150 h 170"/>
                <a:gd name="T60" fmla="*/ 111 w 136"/>
                <a:gd name="T61" fmla="*/ 156 h 170"/>
                <a:gd name="T62" fmla="*/ 102 w 136"/>
                <a:gd name="T63" fmla="*/ 162 h 170"/>
                <a:gd name="T64" fmla="*/ 94 w 136"/>
                <a:gd name="T65" fmla="*/ 167 h 170"/>
                <a:gd name="T66" fmla="*/ 71 w 136"/>
                <a:gd name="T67" fmla="*/ 170 h 170"/>
                <a:gd name="T68" fmla="*/ 71 w 136"/>
                <a:gd name="T69" fmla="*/ 170 h 170"/>
                <a:gd name="T70" fmla="*/ 51 w 136"/>
                <a:gd name="T71" fmla="*/ 167 h 170"/>
                <a:gd name="T72" fmla="*/ 40 w 136"/>
                <a:gd name="T73" fmla="*/ 165 h 170"/>
                <a:gd name="T74" fmla="*/ 31 w 136"/>
                <a:gd name="T75" fmla="*/ 159 h 170"/>
                <a:gd name="T76" fmla="*/ 20 w 136"/>
                <a:gd name="T77" fmla="*/ 150 h 170"/>
                <a:gd name="T78" fmla="*/ 14 w 136"/>
                <a:gd name="T79" fmla="*/ 142 h 170"/>
                <a:gd name="T80" fmla="*/ 9 w 136"/>
                <a:gd name="T81" fmla="*/ 128 h 170"/>
                <a:gd name="T82" fmla="*/ 9 w 136"/>
                <a:gd name="T83" fmla="*/ 114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Freeform 1717"/>
            <p:cNvSpPr>
              <a:spLocks/>
            </p:cNvSpPr>
            <p:nvPr/>
          </p:nvSpPr>
          <p:spPr bwMode="auto">
            <a:xfrm>
              <a:off x="3022" y="2866"/>
              <a:ext cx="153" cy="173"/>
            </a:xfrm>
            <a:custGeom>
              <a:avLst/>
              <a:gdLst>
                <a:gd name="T0" fmla="*/ 133 w 153"/>
                <a:gd name="T1" fmla="*/ 11 h 173"/>
                <a:gd name="T2" fmla="*/ 133 w 153"/>
                <a:gd name="T3" fmla="*/ 11 h 173"/>
                <a:gd name="T4" fmla="*/ 133 w 153"/>
                <a:gd name="T5" fmla="*/ 3 h 173"/>
                <a:gd name="T6" fmla="*/ 127 w 153"/>
                <a:gd name="T7" fmla="*/ 0 h 173"/>
                <a:gd name="T8" fmla="*/ 153 w 153"/>
                <a:gd name="T9" fmla="*/ 0 h 173"/>
                <a:gd name="T10" fmla="*/ 153 w 153"/>
                <a:gd name="T11" fmla="*/ 0 h 173"/>
                <a:gd name="T12" fmla="*/ 147 w 153"/>
                <a:gd name="T13" fmla="*/ 3 h 173"/>
                <a:gd name="T14" fmla="*/ 147 w 153"/>
                <a:gd name="T15" fmla="*/ 11 h 173"/>
                <a:gd name="T16" fmla="*/ 147 w 153"/>
                <a:gd name="T17" fmla="*/ 173 h 173"/>
                <a:gd name="T18" fmla="*/ 147 w 153"/>
                <a:gd name="T19" fmla="*/ 173 h 173"/>
                <a:gd name="T20" fmla="*/ 88 w 153"/>
                <a:gd name="T21" fmla="*/ 99 h 173"/>
                <a:gd name="T22" fmla="*/ 28 w 153"/>
                <a:gd name="T23" fmla="*/ 25 h 173"/>
                <a:gd name="T24" fmla="*/ 28 w 153"/>
                <a:gd name="T25" fmla="*/ 156 h 173"/>
                <a:gd name="T26" fmla="*/ 28 w 153"/>
                <a:gd name="T27" fmla="*/ 156 h 173"/>
                <a:gd name="T28" fmla="*/ 31 w 153"/>
                <a:gd name="T29" fmla="*/ 165 h 173"/>
                <a:gd name="T30" fmla="*/ 34 w 153"/>
                <a:gd name="T31" fmla="*/ 167 h 173"/>
                <a:gd name="T32" fmla="*/ 8 w 153"/>
                <a:gd name="T33" fmla="*/ 167 h 173"/>
                <a:gd name="T34" fmla="*/ 8 w 153"/>
                <a:gd name="T35" fmla="*/ 167 h 173"/>
                <a:gd name="T36" fmla="*/ 14 w 153"/>
                <a:gd name="T37" fmla="*/ 165 h 173"/>
                <a:gd name="T38" fmla="*/ 14 w 153"/>
                <a:gd name="T39" fmla="*/ 156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33 w 153"/>
                <a:gd name="T57" fmla="*/ 119 h 173"/>
                <a:gd name="T58" fmla="*/ 133 w 153"/>
                <a:gd name="T59" fmla="*/ 11 h 173"/>
                <a:gd name="T60" fmla="*/ 133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Freeform 1718"/>
            <p:cNvSpPr>
              <a:spLocks/>
            </p:cNvSpPr>
            <p:nvPr/>
          </p:nvSpPr>
          <p:spPr bwMode="auto">
            <a:xfrm>
              <a:off x="3201" y="2866"/>
              <a:ext cx="37" cy="167"/>
            </a:xfrm>
            <a:custGeom>
              <a:avLst/>
              <a:gdLst>
                <a:gd name="T0" fmla="*/ 37 w 37"/>
                <a:gd name="T1" fmla="*/ 0 h 167"/>
                <a:gd name="T2" fmla="*/ 37 w 37"/>
                <a:gd name="T3" fmla="*/ 0 h 167"/>
                <a:gd name="T4" fmla="*/ 31 w 37"/>
                <a:gd name="T5" fmla="*/ 3 h 167"/>
                <a:gd name="T6" fmla="*/ 28 w 37"/>
                <a:gd name="T7" fmla="*/ 11 h 167"/>
                <a:gd name="T8" fmla="*/ 28 w 37"/>
                <a:gd name="T9" fmla="*/ 156 h 167"/>
                <a:gd name="T10" fmla="*/ 28 w 37"/>
                <a:gd name="T11" fmla="*/ 156 h 167"/>
                <a:gd name="T12" fmla="*/ 31 w 37"/>
                <a:gd name="T13" fmla="*/ 165 h 167"/>
                <a:gd name="T14" fmla="*/ 37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37 w 37"/>
                <a:gd name="T33" fmla="*/ 0 h 167"/>
                <a:gd name="T34" fmla="*/ 37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Freeform 1719"/>
            <p:cNvSpPr>
              <a:spLocks/>
            </p:cNvSpPr>
            <p:nvPr/>
          </p:nvSpPr>
          <p:spPr bwMode="auto">
            <a:xfrm>
              <a:off x="3249" y="2866"/>
              <a:ext cx="153" cy="173"/>
            </a:xfrm>
            <a:custGeom>
              <a:avLst/>
              <a:gdLst>
                <a:gd name="T0" fmla="*/ 131 w 153"/>
                <a:gd name="T1" fmla="*/ 11 h 173"/>
                <a:gd name="T2" fmla="*/ 131 w 153"/>
                <a:gd name="T3" fmla="*/ 11 h 173"/>
                <a:gd name="T4" fmla="*/ 131 w 153"/>
                <a:gd name="T5" fmla="*/ 3 h 173"/>
                <a:gd name="T6" fmla="*/ 125 w 153"/>
                <a:gd name="T7" fmla="*/ 0 h 173"/>
                <a:gd name="T8" fmla="*/ 153 w 153"/>
                <a:gd name="T9" fmla="*/ 0 h 173"/>
                <a:gd name="T10" fmla="*/ 153 w 153"/>
                <a:gd name="T11" fmla="*/ 0 h 173"/>
                <a:gd name="T12" fmla="*/ 148 w 153"/>
                <a:gd name="T13" fmla="*/ 6 h 173"/>
                <a:gd name="T14" fmla="*/ 142 w 153"/>
                <a:gd name="T15" fmla="*/ 11 h 173"/>
                <a:gd name="T16" fmla="*/ 142 w 153"/>
                <a:gd name="T17" fmla="*/ 11 h 173"/>
                <a:gd name="T18" fmla="*/ 82 w 153"/>
                <a:gd name="T19" fmla="*/ 173 h 173"/>
                <a:gd name="T20" fmla="*/ 82 w 153"/>
                <a:gd name="T21" fmla="*/ 173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85 w 153"/>
                <a:gd name="T43" fmla="*/ 128 h 173"/>
                <a:gd name="T44" fmla="*/ 85 w 153"/>
                <a:gd name="T45" fmla="*/ 128 h 173"/>
                <a:gd name="T46" fmla="*/ 131 w 153"/>
                <a:gd name="T47" fmla="*/ 11 h 173"/>
                <a:gd name="T48" fmla="*/ 131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Freeform 1720"/>
            <p:cNvSpPr>
              <a:spLocks/>
            </p:cNvSpPr>
            <p:nvPr/>
          </p:nvSpPr>
          <p:spPr bwMode="auto">
            <a:xfrm>
              <a:off x="3411" y="2866"/>
              <a:ext cx="105" cy="167"/>
            </a:xfrm>
            <a:custGeom>
              <a:avLst/>
              <a:gdLst>
                <a:gd name="T0" fmla="*/ 94 w 105"/>
                <a:gd name="T1" fmla="*/ 23 h 167"/>
                <a:gd name="T2" fmla="*/ 94 w 105"/>
                <a:gd name="T3" fmla="*/ 23 h 167"/>
                <a:gd name="T4" fmla="*/ 85 w 105"/>
                <a:gd name="T5" fmla="*/ 14 h 167"/>
                <a:gd name="T6" fmla="*/ 74 w 105"/>
                <a:gd name="T7" fmla="*/ 11 h 167"/>
                <a:gd name="T8" fmla="*/ 74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71 w 105"/>
                <a:gd name="T15" fmla="*/ 68 h 167"/>
                <a:gd name="T16" fmla="*/ 71 w 105"/>
                <a:gd name="T17" fmla="*/ 68 h 167"/>
                <a:gd name="T18" fmla="*/ 76 w 105"/>
                <a:gd name="T19" fmla="*/ 65 h 167"/>
                <a:gd name="T20" fmla="*/ 79 w 105"/>
                <a:gd name="T21" fmla="*/ 62 h 167"/>
                <a:gd name="T22" fmla="*/ 79 w 105"/>
                <a:gd name="T23" fmla="*/ 88 h 167"/>
                <a:gd name="T24" fmla="*/ 79 w 105"/>
                <a:gd name="T25" fmla="*/ 88 h 167"/>
                <a:gd name="T26" fmla="*/ 76 w 105"/>
                <a:gd name="T27" fmla="*/ 82 h 167"/>
                <a:gd name="T28" fmla="*/ 71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9 w 105"/>
                <a:gd name="T37" fmla="*/ 156 h 167"/>
                <a:gd name="T38" fmla="*/ 59 w 105"/>
                <a:gd name="T39" fmla="*/ 156 h 167"/>
                <a:gd name="T40" fmla="*/ 76 w 105"/>
                <a:gd name="T41" fmla="*/ 156 h 167"/>
                <a:gd name="T42" fmla="*/ 88 w 105"/>
                <a:gd name="T43" fmla="*/ 153 h 167"/>
                <a:gd name="T44" fmla="*/ 96 w 105"/>
                <a:gd name="T45" fmla="*/ 148 h 167"/>
                <a:gd name="T46" fmla="*/ 105 w 105"/>
                <a:gd name="T47" fmla="*/ 139 h 167"/>
                <a:gd name="T48" fmla="*/ 99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94 w 105"/>
                <a:gd name="T67" fmla="*/ 0 h 167"/>
                <a:gd name="T68" fmla="*/ 94 w 105"/>
                <a:gd name="T69" fmla="*/ 23 h 167"/>
                <a:gd name="T70" fmla="*/ 94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Freeform 1721"/>
            <p:cNvSpPr>
              <a:spLocks noEditPoints="1"/>
            </p:cNvSpPr>
            <p:nvPr/>
          </p:nvSpPr>
          <p:spPr bwMode="auto">
            <a:xfrm>
              <a:off x="3527" y="2866"/>
              <a:ext cx="145" cy="167"/>
            </a:xfrm>
            <a:custGeom>
              <a:avLst/>
              <a:gdLst>
                <a:gd name="T0" fmla="*/ 68 w 145"/>
                <a:gd name="T1" fmla="*/ 82 h 167"/>
                <a:gd name="T2" fmla="*/ 85 w 145"/>
                <a:gd name="T3" fmla="*/ 91 h 167"/>
                <a:gd name="T4" fmla="*/ 94 w 145"/>
                <a:gd name="T5" fmla="*/ 102 h 167"/>
                <a:gd name="T6" fmla="*/ 120 w 145"/>
                <a:gd name="T7" fmla="*/ 145 h 167"/>
                <a:gd name="T8" fmla="*/ 131 w 145"/>
                <a:gd name="T9" fmla="*/ 159 h 167"/>
                <a:gd name="T10" fmla="*/ 145 w 145"/>
                <a:gd name="T11" fmla="*/ 167 h 167"/>
                <a:gd name="T12" fmla="*/ 120 w 145"/>
                <a:gd name="T13" fmla="*/ 167 h 167"/>
                <a:gd name="T14" fmla="*/ 108 w 145"/>
                <a:gd name="T15" fmla="*/ 165 h 167"/>
                <a:gd name="T16" fmla="*/ 100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88 w 145"/>
                <a:gd name="T41" fmla="*/ 8 h 167"/>
                <a:gd name="T42" fmla="*/ 103 w 145"/>
                <a:gd name="T43" fmla="*/ 20 h 167"/>
                <a:gd name="T44" fmla="*/ 108 w 145"/>
                <a:gd name="T45" fmla="*/ 40 h 167"/>
                <a:gd name="T46" fmla="*/ 108 w 145"/>
                <a:gd name="T47" fmla="*/ 51 h 167"/>
                <a:gd name="T48" fmla="*/ 100 w 145"/>
                <a:gd name="T49" fmla="*/ 65 h 167"/>
                <a:gd name="T50" fmla="*/ 83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77 w 145"/>
                <a:gd name="T61" fmla="*/ 65 h 167"/>
                <a:gd name="T62" fmla="*/ 83 w 145"/>
                <a:gd name="T63" fmla="*/ 51 h 167"/>
                <a:gd name="T64" fmla="*/ 83 w 145"/>
                <a:gd name="T65" fmla="*/ 42 h 167"/>
                <a:gd name="T66" fmla="*/ 77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Freeform 1722"/>
            <p:cNvSpPr>
              <a:spLocks/>
            </p:cNvSpPr>
            <p:nvPr/>
          </p:nvSpPr>
          <p:spPr bwMode="auto">
            <a:xfrm>
              <a:off x="3672" y="2863"/>
              <a:ext cx="102" cy="173"/>
            </a:xfrm>
            <a:custGeom>
              <a:avLst/>
              <a:gdLst>
                <a:gd name="T0" fmla="*/ 102 w 102"/>
                <a:gd name="T1" fmla="*/ 122 h 173"/>
                <a:gd name="T2" fmla="*/ 97 w 102"/>
                <a:gd name="T3" fmla="*/ 142 h 173"/>
                <a:gd name="T4" fmla="*/ 85 w 102"/>
                <a:gd name="T5" fmla="*/ 159 h 173"/>
                <a:gd name="T6" fmla="*/ 68 w 102"/>
                <a:gd name="T7" fmla="*/ 170 h 173"/>
                <a:gd name="T8" fmla="*/ 48 w 102"/>
                <a:gd name="T9" fmla="*/ 173 h 173"/>
                <a:gd name="T10" fmla="*/ 34 w 102"/>
                <a:gd name="T11" fmla="*/ 170 h 173"/>
                <a:gd name="T12" fmla="*/ 3 w 102"/>
                <a:gd name="T13" fmla="*/ 159 h 173"/>
                <a:gd name="T14" fmla="*/ 0 w 102"/>
                <a:gd name="T15" fmla="*/ 122 h 173"/>
                <a:gd name="T16" fmla="*/ 14 w 102"/>
                <a:gd name="T17" fmla="*/ 148 h 173"/>
                <a:gd name="T18" fmla="*/ 37 w 102"/>
                <a:gd name="T19" fmla="*/ 162 h 173"/>
                <a:gd name="T20" fmla="*/ 46 w 102"/>
                <a:gd name="T21" fmla="*/ 162 h 173"/>
                <a:gd name="T22" fmla="*/ 63 w 102"/>
                <a:gd name="T23" fmla="*/ 159 h 173"/>
                <a:gd name="T24" fmla="*/ 74 w 102"/>
                <a:gd name="T25" fmla="*/ 151 h 173"/>
                <a:gd name="T26" fmla="*/ 80 w 102"/>
                <a:gd name="T27" fmla="*/ 131 h 173"/>
                <a:gd name="T28" fmla="*/ 80 w 102"/>
                <a:gd name="T29" fmla="*/ 122 h 173"/>
                <a:gd name="T30" fmla="*/ 68 w 102"/>
                <a:gd name="T31" fmla="*/ 105 h 173"/>
                <a:gd name="T32" fmla="*/ 37 w 102"/>
                <a:gd name="T33" fmla="*/ 88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54 w 102"/>
                <a:gd name="T45" fmla="*/ 0 h 173"/>
                <a:gd name="T46" fmla="*/ 71 w 102"/>
                <a:gd name="T47" fmla="*/ 3 h 173"/>
                <a:gd name="T48" fmla="*/ 88 w 102"/>
                <a:gd name="T49" fmla="*/ 9 h 173"/>
                <a:gd name="T50" fmla="*/ 91 w 102"/>
                <a:gd name="T51" fmla="*/ 43 h 173"/>
                <a:gd name="T52" fmla="*/ 77 w 102"/>
                <a:gd name="T53" fmla="*/ 23 h 173"/>
                <a:gd name="T54" fmla="*/ 57 w 102"/>
                <a:gd name="T55" fmla="*/ 11 h 173"/>
                <a:gd name="T56" fmla="*/ 48 w 102"/>
                <a:gd name="T57" fmla="*/ 11 h 173"/>
                <a:gd name="T58" fmla="*/ 29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40 w 102"/>
                <a:gd name="T65" fmla="*/ 63 h 173"/>
                <a:gd name="T66" fmla="*/ 57 w 102"/>
                <a:gd name="T67" fmla="*/ 68 h 173"/>
                <a:gd name="T68" fmla="*/ 88 w 102"/>
                <a:gd name="T69" fmla="*/ 88 h 173"/>
                <a:gd name="T70" fmla="*/ 100 w 102"/>
                <a:gd name="T71" fmla="*/ 102 h 173"/>
                <a:gd name="T72" fmla="*/ 102 w 102"/>
                <a:gd name="T73" fmla="*/ 122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Freeform 1723"/>
            <p:cNvSpPr>
              <a:spLocks/>
            </p:cNvSpPr>
            <p:nvPr/>
          </p:nvSpPr>
          <p:spPr bwMode="auto">
            <a:xfrm>
              <a:off x="3791" y="2866"/>
              <a:ext cx="37" cy="167"/>
            </a:xfrm>
            <a:custGeom>
              <a:avLst/>
              <a:gdLst>
                <a:gd name="T0" fmla="*/ 37 w 37"/>
                <a:gd name="T1" fmla="*/ 0 h 167"/>
                <a:gd name="T2" fmla="*/ 37 w 37"/>
                <a:gd name="T3" fmla="*/ 0 h 167"/>
                <a:gd name="T4" fmla="*/ 32 w 37"/>
                <a:gd name="T5" fmla="*/ 3 h 167"/>
                <a:gd name="T6" fmla="*/ 29 w 37"/>
                <a:gd name="T7" fmla="*/ 11 h 167"/>
                <a:gd name="T8" fmla="*/ 29 w 37"/>
                <a:gd name="T9" fmla="*/ 156 h 167"/>
                <a:gd name="T10" fmla="*/ 29 w 37"/>
                <a:gd name="T11" fmla="*/ 156 h 167"/>
                <a:gd name="T12" fmla="*/ 32 w 37"/>
                <a:gd name="T13" fmla="*/ 165 h 167"/>
                <a:gd name="T14" fmla="*/ 37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37 w 37"/>
                <a:gd name="T33" fmla="*/ 0 h 167"/>
                <a:gd name="T34" fmla="*/ 37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Freeform 1724"/>
            <p:cNvSpPr>
              <a:spLocks/>
            </p:cNvSpPr>
            <p:nvPr/>
          </p:nvSpPr>
          <p:spPr bwMode="auto">
            <a:xfrm>
              <a:off x="3840" y="2866"/>
              <a:ext cx="130" cy="167"/>
            </a:xfrm>
            <a:custGeom>
              <a:avLst/>
              <a:gdLst>
                <a:gd name="T0" fmla="*/ 79 w 130"/>
                <a:gd name="T1" fmla="*/ 11 h 167"/>
                <a:gd name="T2" fmla="*/ 79 w 130"/>
                <a:gd name="T3" fmla="*/ 156 h 167"/>
                <a:gd name="T4" fmla="*/ 79 w 130"/>
                <a:gd name="T5" fmla="*/ 156 h 167"/>
                <a:gd name="T6" fmla="*/ 79 w 130"/>
                <a:gd name="T7" fmla="*/ 165 h 167"/>
                <a:gd name="T8" fmla="*/ 85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0 w 130"/>
                <a:gd name="T35" fmla="*/ 0 h 167"/>
                <a:gd name="T36" fmla="*/ 130 w 130"/>
                <a:gd name="T37" fmla="*/ 23 h 167"/>
                <a:gd name="T38" fmla="*/ 130 w 130"/>
                <a:gd name="T39" fmla="*/ 23 h 167"/>
                <a:gd name="T40" fmla="*/ 128 w 130"/>
                <a:gd name="T41" fmla="*/ 17 h 167"/>
                <a:gd name="T42" fmla="*/ 119 w 130"/>
                <a:gd name="T43" fmla="*/ 14 h 167"/>
                <a:gd name="T44" fmla="*/ 119 w 130"/>
                <a:gd name="T45" fmla="*/ 14 h 167"/>
                <a:gd name="T46" fmla="*/ 79 w 130"/>
                <a:gd name="T47" fmla="*/ 11 h 167"/>
                <a:gd name="T48" fmla="*/ 79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Freeform 1725"/>
            <p:cNvSpPr>
              <a:spLocks/>
            </p:cNvSpPr>
            <p:nvPr/>
          </p:nvSpPr>
          <p:spPr bwMode="auto">
            <a:xfrm>
              <a:off x="3976" y="2866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" name="Freeform 1726"/>
            <p:cNvSpPr>
              <a:spLocks noEditPoints="1"/>
            </p:cNvSpPr>
            <p:nvPr/>
          </p:nvSpPr>
          <p:spPr bwMode="auto">
            <a:xfrm>
              <a:off x="4192" y="2863"/>
              <a:ext cx="156" cy="173"/>
            </a:xfrm>
            <a:custGeom>
              <a:avLst/>
              <a:gdLst>
                <a:gd name="T0" fmla="*/ 77 w 156"/>
                <a:gd name="T1" fmla="*/ 173 h 173"/>
                <a:gd name="T2" fmla="*/ 48 w 156"/>
                <a:gd name="T3" fmla="*/ 165 h 173"/>
                <a:gd name="T4" fmla="*/ 23 w 156"/>
                <a:gd name="T5" fmla="*/ 148 h 173"/>
                <a:gd name="T6" fmla="*/ 6 w 156"/>
                <a:gd name="T7" fmla="*/ 119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82 w 156"/>
                <a:gd name="T19" fmla="*/ 0 h 173"/>
                <a:gd name="T20" fmla="*/ 108 w 156"/>
                <a:gd name="T21" fmla="*/ 6 h 173"/>
                <a:gd name="T22" fmla="*/ 133 w 156"/>
                <a:gd name="T23" fmla="*/ 23 h 173"/>
                <a:gd name="T24" fmla="*/ 150 w 156"/>
                <a:gd name="T25" fmla="*/ 51 h 173"/>
                <a:gd name="T26" fmla="*/ 156 w 156"/>
                <a:gd name="T27" fmla="*/ 88 h 173"/>
                <a:gd name="T28" fmla="*/ 156 w 156"/>
                <a:gd name="T29" fmla="*/ 108 h 173"/>
                <a:gd name="T30" fmla="*/ 142 w 156"/>
                <a:gd name="T31" fmla="*/ 139 h 173"/>
                <a:gd name="T32" fmla="*/ 119 w 156"/>
                <a:gd name="T33" fmla="*/ 162 h 173"/>
                <a:gd name="T34" fmla="*/ 91 w 156"/>
                <a:gd name="T35" fmla="*/ 173 h 173"/>
                <a:gd name="T36" fmla="*/ 77 w 156"/>
                <a:gd name="T37" fmla="*/ 173 h 173"/>
                <a:gd name="T38" fmla="*/ 25 w 156"/>
                <a:gd name="T39" fmla="*/ 82 h 173"/>
                <a:gd name="T40" fmla="*/ 31 w 156"/>
                <a:gd name="T41" fmla="*/ 119 h 173"/>
                <a:gd name="T42" fmla="*/ 43 w 156"/>
                <a:gd name="T43" fmla="*/ 142 h 173"/>
                <a:gd name="T44" fmla="*/ 60 w 156"/>
                <a:gd name="T45" fmla="*/ 156 h 173"/>
                <a:gd name="T46" fmla="*/ 79 w 156"/>
                <a:gd name="T47" fmla="*/ 162 h 173"/>
                <a:gd name="T48" fmla="*/ 91 w 156"/>
                <a:gd name="T49" fmla="*/ 159 h 173"/>
                <a:gd name="T50" fmla="*/ 111 w 156"/>
                <a:gd name="T51" fmla="*/ 151 h 173"/>
                <a:gd name="T52" fmla="*/ 122 w 156"/>
                <a:gd name="T53" fmla="*/ 131 h 173"/>
                <a:gd name="T54" fmla="*/ 131 w 156"/>
                <a:gd name="T55" fmla="*/ 105 h 173"/>
                <a:gd name="T56" fmla="*/ 131 w 156"/>
                <a:gd name="T57" fmla="*/ 88 h 173"/>
                <a:gd name="T58" fmla="*/ 128 w 156"/>
                <a:gd name="T59" fmla="*/ 57 h 173"/>
                <a:gd name="T60" fmla="*/ 116 w 156"/>
                <a:gd name="T61" fmla="*/ 31 h 173"/>
                <a:gd name="T62" fmla="*/ 102 w 156"/>
                <a:gd name="T63" fmla="*/ 17 h 173"/>
                <a:gd name="T64" fmla="*/ 79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8" name="Freeform 1727"/>
            <p:cNvSpPr>
              <a:spLocks/>
            </p:cNvSpPr>
            <p:nvPr/>
          </p:nvSpPr>
          <p:spPr bwMode="auto">
            <a:xfrm>
              <a:off x="4365" y="2866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512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58775" y="1700213"/>
            <a:ext cx="8426450" cy="1873250"/>
          </a:xfrm>
        </p:spPr>
        <p:txBody>
          <a:bodyPr anchor="t"/>
          <a:lstStyle>
            <a:lvl1pPr>
              <a:lnSpc>
                <a:spcPct val="9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58775" y="4508500"/>
            <a:ext cx="8426450" cy="19812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ct val="0"/>
              </a:spcBef>
              <a:spcAft>
                <a:spcPct val="45000"/>
              </a:spcAft>
              <a:buFont typeface="Wingdings" charset="0"/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01620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F97F07-C84A-4760-9481-FC8F7DEF6DB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4653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78613" y="0"/>
            <a:ext cx="2106612" cy="6202363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8775" y="0"/>
            <a:ext cx="6167438" cy="6202363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2F0AF6-EF1C-4710-B283-85CAE0C3C72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9999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C638BF-062B-4DB7-9470-84D8BCFDF82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3553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A7EA50-6F8B-4FB8-8AF9-CB92374F3EA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9068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8775" y="1700213"/>
            <a:ext cx="4137025" cy="4502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37025" cy="4502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9AFDFB-0206-4B40-9140-CF069638AB9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6550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1C0DA0-05E5-48F4-807B-A7819E39017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2613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ABA567-059B-4C49-9A3D-7956D3F9F0A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6427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FA8594-F145-4626-A0E9-C2234756FE1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453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E969CB-F49D-4A0F-A7E8-D74340A439A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9653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DD87-B456-4B0F-AB7A-C9E28133836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852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58775" y="0"/>
            <a:ext cx="84264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8775" y="1700213"/>
            <a:ext cx="8426450" cy="450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58775" y="6308725"/>
            <a:ext cx="19050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1400" smtClean="0">
                <a:latin typeface="Lucida Sans" charset="0"/>
                <a:ea typeface="ＭＳ Ｐゴシック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68538" y="6308725"/>
            <a:ext cx="4608512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Lucida Sans" charset="0"/>
                <a:ea typeface="ＭＳ Ｐゴシック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8175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C179097-C341-40EC-87E9-7BA9CA3C346E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MS PGothic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charset="0"/>
          <a:ea typeface="MS PGothic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charset="0"/>
          <a:ea typeface="MS PGothic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charset="0"/>
          <a:ea typeface="MS PGothic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charset="0"/>
          <a:ea typeface="MS PGothic" pitchFamily="34" charset="-128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charset="0"/>
          <a:ea typeface="ＭＳ Ｐゴシック" charset="0"/>
          <a:cs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charset="0"/>
          <a:ea typeface="ＭＳ Ｐゴシック" charset="0"/>
          <a:cs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charset="0"/>
          <a:ea typeface="ＭＳ Ｐゴシック" charset="0"/>
          <a:cs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charset="0"/>
          <a:ea typeface="ＭＳ Ｐゴシック" charset="0"/>
          <a:cs typeface="ＭＳ Ｐゴシック" charset="0"/>
        </a:defRPr>
      </a:lvl9pPr>
    </p:titleStyle>
    <p:bodyStyle>
      <a:lvl1pPr marL="271463" indent="-271463" algn="l" rtl="0" eaLnBrk="0" fontAlgn="base" hangingPunct="0">
        <a:spcBef>
          <a:spcPct val="7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30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809625" indent="-35877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pitchFamily="34" charset="0"/>
        <a:buChar char="–"/>
        <a:defRPr sz="2800">
          <a:solidFill>
            <a:schemeClr val="tx1"/>
          </a:solidFill>
          <a:latin typeface="+mn-lt"/>
          <a:ea typeface="MS PGothic" pitchFamily="34" charset="-128"/>
        </a:defRPr>
      </a:lvl2pPr>
      <a:lvl3pPr marL="1257300" indent="-26828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Symbol" pitchFamily="18" charset="2"/>
        <a:buChar char="·"/>
        <a:defRPr sz="2400">
          <a:solidFill>
            <a:schemeClr val="tx1"/>
          </a:solidFill>
          <a:latin typeface="+mn-lt"/>
          <a:ea typeface="MS PGothic" pitchFamily="34" charset="-128"/>
        </a:defRPr>
      </a:lvl3pPr>
      <a:lvl4pPr marL="1704975" indent="-26828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pitchFamily="34" charset="0"/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152650" indent="-26828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pitchFamily="34" charset="0"/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6098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30670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5242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9814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image" Target="../media/image1.png"/><Relationship Id="rId1" Type="http://schemas.openxmlformats.org/officeDocument/2006/relationships/tags" Target="../tags/tag2.xml"/><Relationship Id="rId2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oyc.yale.edu/economics/econ-159/lecture-1" TargetMode="External"/><Relationship Id="rId3" Type="http://schemas.openxmlformats.org/officeDocument/2006/relationships/hyperlink" Target="http://welkerswikinomics.com/blog/2009/04/10/golden-balls-gamaae-theory-the-prisoners-dilemma-and-the-cold-rationality-of-human-behavior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p3Uos2fzIJ0&amp;feature=player_embedded" TargetMode="External"/><Relationship Id="rId3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2636" y="-688630"/>
            <a:ext cx="10062172" cy="75466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8" y="1700808"/>
            <a:ext cx="9324528" cy="1873250"/>
          </a:xfrm>
        </p:spPr>
        <p:txBody>
          <a:bodyPr/>
          <a:lstStyle/>
          <a:p>
            <a:r>
              <a:rPr lang="en-GB" sz="5400" b="1" dirty="0" smtClean="0">
                <a:solidFill>
                  <a:schemeClr val="bg1">
                    <a:lumMod val="10000"/>
                  </a:schemeClr>
                </a:solidFill>
              </a:rPr>
              <a:t>Game </a:t>
            </a:r>
            <a:r>
              <a:rPr lang="en-GB" sz="5400" b="1" dirty="0" smtClean="0">
                <a:solidFill>
                  <a:schemeClr val="bg1">
                    <a:lumMod val="10000"/>
                  </a:schemeClr>
                </a:solidFill>
              </a:rPr>
              <a:t>Theory</a:t>
            </a:r>
            <a:r>
              <a:rPr lang="en-GB" b="1" dirty="0" smtClean="0">
                <a:solidFill>
                  <a:schemeClr val="bg1">
                    <a:lumMod val="10000"/>
                  </a:schemeClr>
                </a:solidFill>
              </a:rPr>
              <a:t/>
            </a:r>
            <a:br>
              <a:rPr lang="en-GB" b="1" dirty="0" smtClean="0">
                <a:solidFill>
                  <a:schemeClr val="bg1">
                    <a:lumMod val="10000"/>
                  </a:schemeClr>
                </a:solidFill>
              </a:rPr>
            </a:br>
            <a:r>
              <a:rPr lang="en-GB" sz="4000" b="1" dirty="0" smtClean="0">
                <a:solidFill>
                  <a:schemeClr val="bg1">
                    <a:lumMod val="10000"/>
                  </a:schemeClr>
                </a:solidFill>
              </a:rPr>
              <a:t>A Brief Introduction</a:t>
            </a:r>
            <a:endParaRPr lang="en-GB" sz="4000" b="1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409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4450" y="5301208"/>
            <a:ext cx="8426450" cy="1801180"/>
          </a:xfrm>
        </p:spPr>
        <p:txBody>
          <a:bodyPr/>
          <a:lstStyle/>
          <a:p>
            <a:pPr eaLnBrk="1" hangingPunct="1">
              <a:spcAft>
                <a:spcPts val="1000"/>
              </a:spcAft>
              <a:buFont typeface="Wingdings" pitchFamily="2" charset="2"/>
              <a:buNone/>
            </a:pPr>
            <a:r>
              <a:rPr lang="en-GB" dirty="0" smtClean="0">
                <a:solidFill>
                  <a:schemeClr val="bg1">
                    <a:lumMod val="10000"/>
                  </a:schemeClr>
                </a:solidFill>
              </a:rPr>
              <a:t>Dr David Tarrant</a:t>
            </a:r>
            <a:endParaRPr lang="en-GB" sz="2800" dirty="0" smtClean="0">
              <a:solidFill>
                <a:schemeClr val="bg1">
                  <a:lumMod val="10000"/>
                </a:schemeClr>
              </a:solidFill>
            </a:endParaRPr>
          </a:p>
          <a:p>
            <a:pPr eaLnBrk="1" hangingPunct="1">
              <a:spcAft>
                <a:spcPts val="1000"/>
              </a:spcAft>
              <a:buFont typeface="Wingdings" pitchFamily="2" charset="2"/>
              <a:buNone/>
            </a:pPr>
            <a:r>
              <a:rPr lang="en-GB" sz="2800" dirty="0" smtClean="0">
                <a:solidFill>
                  <a:schemeClr val="bg1">
                    <a:lumMod val="10000"/>
                  </a:schemeClr>
                </a:solidFill>
              </a:rPr>
              <a:t>davetaz@ecs.soton.ac.uk</a:t>
            </a:r>
          </a:p>
          <a:p>
            <a:pPr eaLnBrk="1" hangingPunct="1">
              <a:spcAft>
                <a:spcPts val="1000"/>
              </a:spcAft>
              <a:buFont typeface="Wingdings" pitchFamily="2" charset="2"/>
              <a:buNone/>
            </a:pPr>
            <a:r>
              <a:rPr lang="en-GB" sz="2800" dirty="0" smtClean="0">
                <a:solidFill>
                  <a:schemeClr val="bg1">
                    <a:lumMod val="10000"/>
                  </a:schemeClr>
                </a:solidFill>
              </a:rPr>
              <a:t>Electronics and Computer Science</a:t>
            </a:r>
          </a:p>
        </p:txBody>
      </p:sp>
      <p:grpSp>
        <p:nvGrpSpPr>
          <p:cNvPr id="5" name="Group 1703"/>
          <p:cNvGrpSpPr>
            <a:grpSpLocks/>
          </p:cNvGrpSpPr>
          <p:nvPr/>
        </p:nvGrpSpPr>
        <p:grpSpPr bwMode="auto">
          <a:xfrm>
            <a:off x="6051550" y="368300"/>
            <a:ext cx="2697163" cy="585788"/>
            <a:chOff x="1610" y="2863"/>
            <a:chExt cx="3221" cy="699"/>
          </a:xfrm>
        </p:grpSpPr>
        <p:sp>
          <p:nvSpPr>
            <p:cNvPr id="6" name="Freeform 1704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Freeform 1705"/>
            <p:cNvSpPr>
              <a:spLocks noEditPoints="1"/>
            </p:cNvSpPr>
            <p:nvPr/>
          </p:nvSpPr>
          <p:spPr bwMode="auto">
            <a:xfrm>
              <a:off x="1900" y="3110"/>
              <a:ext cx="281" cy="310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56 h 310"/>
                <a:gd name="T16" fmla="*/ 281 w 281"/>
                <a:gd name="T17" fmla="*/ 174 h 310"/>
                <a:gd name="T18" fmla="*/ 272 w 281"/>
                <a:gd name="T19" fmla="*/ 210 h 310"/>
                <a:gd name="T20" fmla="*/ 264 w 281"/>
                <a:gd name="T21" fmla="*/ 230 h 310"/>
                <a:gd name="T22" fmla="*/ 241 w 281"/>
                <a:gd name="T23" fmla="*/ 262 h 310"/>
                <a:gd name="T24" fmla="*/ 213 w 281"/>
                <a:gd name="T25" fmla="*/ 290 h 310"/>
                <a:gd name="T26" fmla="*/ 196 w 281"/>
                <a:gd name="T27" fmla="*/ 299 h 310"/>
                <a:gd name="T28" fmla="*/ 159 w 281"/>
                <a:gd name="T29" fmla="*/ 310 h 310"/>
                <a:gd name="T30" fmla="*/ 139 w 281"/>
                <a:gd name="T31" fmla="*/ 310 h 310"/>
                <a:gd name="T32" fmla="*/ 93 w 281"/>
                <a:gd name="T33" fmla="*/ 304 h 310"/>
                <a:gd name="T34" fmla="*/ 65 w 281"/>
                <a:gd name="T35" fmla="*/ 293 h 310"/>
                <a:gd name="T36" fmla="*/ 45 w 281"/>
                <a:gd name="T37" fmla="*/ 273 h 310"/>
                <a:gd name="T38" fmla="*/ 34 w 281"/>
                <a:gd name="T39" fmla="*/ 264 h 310"/>
                <a:gd name="T40" fmla="*/ 8 w 281"/>
                <a:gd name="T41" fmla="*/ 213 h 310"/>
                <a:gd name="T42" fmla="*/ 0 w 281"/>
                <a:gd name="T43" fmla="*/ 156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59 h 310"/>
                <a:gd name="T72" fmla="*/ 65 w 281"/>
                <a:gd name="T73" fmla="*/ 210 h 310"/>
                <a:gd name="T74" fmla="*/ 82 w 281"/>
                <a:gd name="T75" fmla="*/ 250 h 310"/>
                <a:gd name="T76" fmla="*/ 96 w 281"/>
                <a:gd name="T77" fmla="*/ 267 h 310"/>
                <a:gd name="T78" fmla="*/ 128 w 281"/>
                <a:gd name="T79" fmla="*/ 284 h 310"/>
                <a:gd name="T80" fmla="*/ 145 w 281"/>
                <a:gd name="T81" fmla="*/ 284 h 310"/>
                <a:gd name="T82" fmla="*/ 179 w 281"/>
                <a:gd name="T83" fmla="*/ 273 h 310"/>
                <a:gd name="T84" fmla="*/ 204 w 281"/>
                <a:gd name="T85" fmla="*/ 245 h 310"/>
                <a:gd name="T86" fmla="*/ 213 w 281"/>
                <a:gd name="T87" fmla="*/ 225 h 310"/>
                <a:gd name="T88" fmla="*/ 224 w 281"/>
                <a:gd name="T89" fmla="*/ 179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Freeform 1706"/>
            <p:cNvSpPr>
              <a:spLocks/>
            </p:cNvSpPr>
            <p:nvPr/>
          </p:nvSpPr>
          <p:spPr bwMode="auto">
            <a:xfrm>
              <a:off x="2493" y="3059"/>
              <a:ext cx="182" cy="361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67 h 361"/>
                <a:gd name="T12" fmla="*/ 83 w 182"/>
                <a:gd name="T13" fmla="*/ 267 h 361"/>
                <a:gd name="T14" fmla="*/ 83 w 182"/>
                <a:gd name="T15" fmla="*/ 284 h 361"/>
                <a:gd name="T16" fmla="*/ 86 w 182"/>
                <a:gd name="T17" fmla="*/ 296 h 361"/>
                <a:gd name="T18" fmla="*/ 91 w 182"/>
                <a:gd name="T19" fmla="*/ 307 h 361"/>
                <a:gd name="T20" fmla="*/ 97 w 182"/>
                <a:gd name="T21" fmla="*/ 318 h 361"/>
                <a:gd name="T22" fmla="*/ 105 w 182"/>
                <a:gd name="T23" fmla="*/ 324 h 361"/>
                <a:gd name="T24" fmla="*/ 117 w 182"/>
                <a:gd name="T25" fmla="*/ 330 h 361"/>
                <a:gd name="T26" fmla="*/ 128 w 182"/>
                <a:gd name="T27" fmla="*/ 333 h 361"/>
                <a:gd name="T28" fmla="*/ 142 w 182"/>
                <a:gd name="T29" fmla="*/ 335 h 361"/>
                <a:gd name="T30" fmla="*/ 142 w 182"/>
                <a:gd name="T31" fmla="*/ 335 h 361"/>
                <a:gd name="T32" fmla="*/ 157 w 182"/>
                <a:gd name="T33" fmla="*/ 333 h 361"/>
                <a:gd name="T34" fmla="*/ 165 w 182"/>
                <a:gd name="T35" fmla="*/ 330 h 361"/>
                <a:gd name="T36" fmla="*/ 165 w 182"/>
                <a:gd name="T37" fmla="*/ 330 h 361"/>
                <a:gd name="T38" fmla="*/ 182 w 182"/>
                <a:gd name="T39" fmla="*/ 318 h 361"/>
                <a:gd name="T40" fmla="*/ 182 w 182"/>
                <a:gd name="T41" fmla="*/ 318 h 361"/>
                <a:gd name="T42" fmla="*/ 182 w 182"/>
                <a:gd name="T43" fmla="*/ 324 h 361"/>
                <a:gd name="T44" fmla="*/ 179 w 182"/>
                <a:gd name="T45" fmla="*/ 333 h 361"/>
                <a:gd name="T46" fmla="*/ 162 w 182"/>
                <a:gd name="T47" fmla="*/ 347 h 361"/>
                <a:gd name="T48" fmla="*/ 162 w 182"/>
                <a:gd name="T49" fmla="*/ 347 h 361"/>
                <a:gd name="T50" fmla="*/ 154 w 182"/>
                <a:gd name="T51" fmla="*/ 352 h 361"/>
                <a:gd name="T52" fmla="*/ 142 w 182"/>
                <a:gd name="T53" fmla="*/ 358 h 361"/>
                <a:gd name="T54" fmla="*/ 131 w 182"/>
                <a:gd name="T55" fmla="*/ 361 h 361"/>
                <a:gd name="T56" fmla="*/ 117 w 182"/>
                <a:gd name="T57" fmla="*/ 361 h 361"/>
                <a:gd name="T58" fmla="*/ 117 w 182"/>
                <a:gd name="T59" fmla="*/ 361 h 361"/>
                <a:gd name="T60" fmla="*/ 100 w 182"/>
                <a:gd name="T61" fmla="*/ 361 h 361"/>
                <a:gd name="T62" fmla="*/ 83 w 182"/>
                <a:gd name="T63" fmla="*/ 355 h 361"/>
                <a:gd name="T64" fmla="*/ 66 w 182"/>
                <a:gd name="T65" fmla="*/ 347 h 361"/>
                <a:gd name="T66" fmla="*/ 54 w 182"/>
                <a:gd name="T67" fmla="*/ 335 h 361"/>
                <a:gd name="T68" fmla="*/ 54 w 182"/>
                <a:gd name="T69" fmla="*/ 335 h 361"/>
                <a:gd name="T70" fmla="*/ 43 w 182"/>
                <a:gd name="T71" fmla="*/ 324 h 361"/>
                <a:gd name="T72" fmla="*/ 34 w 182"/>
                <a:gd name="T73" fmla="*/ 307 h 361"/>
                <a:gd name="T74" fmla="*/ 29 w 182"/>
                <a:gd name="T75" fmla="*/ 290 h 361"/>
                <a:gd name="T76" fmla="*/ 29 w 182"/>
                <a:gd name="T77" fmla="*/ 267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Freeform 1707"/>
            <p:cNvSpPr>
              <a:spLocks/>
            </p:cNvSpPr>
            <p:nvPr/>
          </p:nvSpPr>
          <p:spPr bwMode="auto">
            <a:xfrm>
              <a:off x="2695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Freeform 1708"/>
            <p:cNvSpPr>
              <a:spLocks/>
            </p:cNvSpPr>
            <p:nvPr/>
          </p:nvSpPr>
          <p:spPr bwMode="auto">
            <a:xfrm>
              <a:off x="3274" y="3110"/>
              <a:ext cx="475" cy="304"/>
            </a:xfrm>
            <a:custGeom>
              <a:avLst/>
              <a:gdLst>
                <a:gd name="T0" fmla="*/ 364 w 475"/>
                <a:gd name="T1" fmla="*/ 0 h 304"/>
                <a:gd name="T2" fmla="*/ 398 w 475"/>
                <a:gd name="T3" fmla="*/ 6 h 304"/>
                <a:gd name="T4" fmla="*/ 429 w 475"/>
                <a:gd name="T5" fmla="*/ 23 h 304"/>
                <a:gd name="T6" fmla="*/ 444 w 475"/>
                <a:gd name="T7" fmla="*/ 37 h 304"/>
                <a:gd name="T8" fmla="*/ 458 w 475"/>
                <a:gd name="T9" fmla="*/ 68 h 304"/>
                <a:gd name="T10" fmla="*/ 458 w 475"/>
                <a:gd name="T11" fmla="*/ 282 h 304"/>
                <a:gd name="T12" fmla="*/ 461 w 475"/>
                <a:gd name="T13" fmla="*/ 287 h 304"/>
                <a:gd name="T14" fmla="*/ 463 w 475"/>
                <a:gd name="T15" fmla="*/ 293 h 304"/>
                <a:gd name="T16" fmla="*/ 387 w 475"/>
                <a:gd name="T17" fmla="*/ 304 h 304"/>
                <a:gd name="T18" fmla="*/ 392 w 475"/>
                <a:gd name="T19" fmla="*/ 299 h 304"/>
                <a:gd name="T20" fmla="*/ 404 w 475"/>
                <a:gd name="T21" fmla="*/ 287 h 304"/>
                <a:gd name="T22" fmla="*/ 404 w 475"/>
                <a:gd name="T23" fmla="*/ 108 h 304"/>
                <a:gd name="T24" fmla="*/ 404 w 475"/>
                <a:gd name="T25" fmla="*/ 91 h 304"/>
                <a:gd name="T26" fmla="*/ 395 w 475"/>
                <a:gd name="T27" fmla="*/ 66 h 304"/>
                <a:gd name="T28" fmla="*/ 387 w 475"/>
                <a:gd name="T29" fmla="*/ 57 h 304"/>
                <a:gd name="T30" fmla="*/ 367 w 475"/>
                <a:gd name="T31" fmla="*/ 43 h 304"/>
                <a:gd name="T32" fmla="*/ 336 w 475"/>
                <a:gd name="T33" fmla="*/ 37 h 304"/>
                <a:gd name="T34" fmla="*/ 316 w 475"/>
                <a:gd name="T35" fmla="*/ 40 h 304"/>
                <a:gd name="T36" fmla="*/ 282 w 475"/>
                <a:gd name="T37" fmla="*/ 60 h 304"/>
                <a:gd name="T38" fmla="*/ 267 w 475"/>
                <a:gd name="T39" fmla="*/ 77 h 304"/>
                <a:gd name="T40" fmla="*/ 267 w 475"/>
                <a:gd name="T41" fmla="*/ 282 h 304"/>
                <a:gd name="T42" fmla="*/ 270 w 475"/>
                <a:gd name="T43" fmla="*/ 287 h 304"/>
                <a:gd name="T44" fmla="*/ 273 w 475"/>
                <a:gd name="T45" fmla="*/ 293 h 304"/>
                <a:gd name="T46" fmla="*/ 194 w 475"/>
                <a:gd name="T47" fmla="*/ 304 h 304"/>
                <a:gd name="T48" fmla="*/ 202 w 475"/>
                <a:gd name="T49" fmla="*/ 299 h 304"/>
                <a:gd name="T50" fmla="*/ 211 w 475"/>
                <a:gd name="T51" fmla="*/ 287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2 h 304"/>
                <a:gd name="T70" fmla="*/ 83 w 475"/>
                <a:gd name="T71" fmla="*/ 293 h 304"/>
                <a:gd name="T72" fmla="*/ 97 w 475"/>
                <a:gd name="T73" fmla="*/ 304 h 304"/>
                <a:gd name="T74" fmla="*/ 6 w 475"/>
                <a:gd name="T75" fmla="*/ 304 h 304"/>
                <a:gd name="T76" fmla="*/ 20 w 475"/>
                <a:gd name="T77" fmla="*/ 293 h 304"/>
                <a:gd name="T78" fmla="*/ 23 w 475"/>
                <a:gd name="T79" fmla="*/ 282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9 w 475"/>
                <a:gd name="T103" fmla="*/ 23 h 304"/>
                <a:gd name="T104" fmla="*/ 256 w 475"/>
                <a:gd name="T105" fmla="*/ 43 h 304"/>
                <a:gd name="T106" fmla="*/ 262 w 475"/>
                <a:gd name="T107" fmla="*/ 57 h 304"/>
                <a:gd name="T108" fmla="*/ 307 w 475"/>
                <a:gd name="T109" fmla="*/ 17 h 304"/>
                <a:gd name="T110" fmla="*/ 321 w 475"/>
                <a:gd name="T111" fmla="*/ 9 h 304"/>
                <a:gd name="T112" fmla="*/ 350 w 475"/>
                <a:gd name="T113" fmla="*/ 0 h 304"/>
                <a:gd name="T114" fmla="*/ 364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Freeform 1709"/>
            <p:cNvSpPr>
              <a:spLocks/>
            </p:cNvSpPr>
            <p:nvPr/>
          </p:nvSpPr>
          <p:spPr bwMode="auto">
            <a:xfrm>
              <a:off x="4070" y="3059"/>
              <a:ext cx="184" cy="361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67 h 361"/>
                <a:gd name="T12" fmla="*/ 82 w 184"/>
                <a:gd name="T13" fmla="*/ 267 h 361"/>
                <a:gd name="T14" fmla="*/ 85 w 184"/>
                <a:gd name="T15" fmla="*/ 284 h 361"/>
                <a:gd name="T16" fmla="*/ 88 w 184"/>
                <a:gd name="T17" fmla="*/ 296 h 361"/>
                <a:gd name="T18" fmla="*/ 91 w 184"/>
                <a:gd name="T19" fmla="*/ 307 h 361"/>
                <a:gd name="T20" fmla="*/ 99 w 184"/>
                <a:gd name="T21" fmla="*/ 318 h 361"/>
                <a:gd name="T22" fmla="*/ 105 w 184"/>
                <a:gd name="T23" fmla="*/ 324 h 361"/>
                <a:gd name="T24" fmla="*/ 116 w 184"/>
                <a:gd name="T25" fmla="*/ 330 h 361"/>
                <a:gd name="T26" fmla="*/ 128 w 184"/>
                <a:gd name="T27" fmla="*/ 333 h 361"/>
                <a:gd name="T28" fmla="*/ 142 w 184"/>
                <a:gd name="T29" fmla="*/ 335 h 361"/>
                <a:gd name="T30" fmla="*/ 142 w 184"/>
                <a:gd name="T31" fmla="*/ 335 h 361"/>
                <a:gd name="T32" fmla="*/ 156 w 184"/>
                <a:gd name="T33" fmla="*/ 333 h 361"/>
                <a:gd name="T34" fmla="*/ 165 w 184"/>
                <a:gd name="T35" fmla="*/ 330 h 361"/>
                <a:gd name="T36" fmla="*/ 165 w 184"/>
                <a:gd name="T37" fmla="*/ 330 h 361"/>
                <a:gd name="T38" fmla="*/ 184 w 184"/>
                <a:gd name="T39" fmla="*/ 318 h 361"/>
                <a:gd name="T40" fmla="*/ 184 w 184"/>
                <a:gd name="T41" fmla="*/ 318 h 361"/>
                <a:gd name="T42" fmla="*/ 182 w 184"/>
                <a:gd name="T43" fmla="*/ 324 h 361"/>
                <a:gd name="T44" fmla="*/ 179 w 184"/>
                <a:gd name="T45" fmla="*/ 333 h 361"/>
                <a:gd name="T46" fmla="*/ 162 w 184"/>
                <a:gd name="T47" fmla="*/ 347 h 361"/>
                <a:gd name="T48" fmla="*/ 162 w 184"/>
                <a:gd name="T49" fmla="*/ 347 h 361"/>
                <a:gd name="T50" fmla="*/ 153 w 184"/>
                <a:gd name="T51" fmla="*/ 352 h 361"/>
                <a:gd name="T52" fmla="*/ 142 w 184"/>
                <a:gd name="T53" fmla="*/ 358 h 361"/>
                <a:gd name="T54" fmla="*/ 130 w 184"/>
                <a:gd name="T55" fmla="*/ 361 h 361"/>
                <a:gd name="T56" fmla="*/ 119 w 184"/>
                <a:gd name="T57" fmla="*/ 361 h 361"/>
                <a:gd name="T58" fmla="*/ 119 w 184"/>
                <a:gd name="T59" fmla="*/ 361 h 361"/>
                <a:gd name="T60" fmla="*/ 99 w 184"/>
                <a:gd name="T61" fmla="*/ 361 h 361"/>
                <a:gd name="T62" fmla="*/ 82 w 184"/>
                <a:gd name="T63" fmla="*/ 355 h 361"/>
                <a:gd name="T64" fmla="*/ 65 w 184"/>
                <a:gd name="T65" fmla="*/ 347 h 361"/>
                <a:gd name="T66" fmla="*/ 54 w 184"/>
                <a:gd name="T67" fmla="*/ 335 h 361"/>
                <a:gd name="T68" fmla="*/ 54 w 184"/>
                <a:gd name="T69" fmla="*/ 335 h 361"/>
                <a:gd name="T70" fmla="*/ 42 w 184"/>
                <a:gd name="T71" fmla="*/ 324 h 361"/>
                <a:gd name="T72" fmla="*/ 34 w 184"/>
                <a:gd name="T73" fmla="*/ 307 h 361"/>
                <a:gd name="T74" fmla="*/ 31 w 184"/>
                <a:gd name="T75" fmla="*/ 290 h 361"/>
                <a:gd name="T76" fmla="*/ 28 w 184"/>
                <a:gd name="T77" fmla="*/ 267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Freeform 1710"/>
            <p:cNvSpPr>
              <a:spLocks noEditPoints="1"/>
            </p:cNvSpPr>
            <p:nvPr/>
          </p:nvSpPr>
          <p:spPr bwMode="auto">
            <a:xfrm>
              <a:off x="4252" y="3110"/>
              <a:ext cx="284" cy="310"/>
            </a:xfrm>
            <a:custGeom>
              <a:avLst/>
              <a:gdLst>
                <a:gd name="T0" fmla="*/ 144 w 284"/>
                <a:gd name="T1" fmla="*/ 0 h 310"/>
                <a:gd name="T2" fmla="*/ 184 w 284"/>
                <a:gd name="T3" fmla="*/ 6 h 310"/>
                <a:gd name="T4" fmla="*/ 221 w 284"/>
                <a:gd name="T5" fmla="*/ 23 h 310"/>
                <a:gd name="T6" fmla="*/ 235 w 284"/>
                <a:gd name="T7" fmla="*/ 34 h 310"/>
                <a:gd name="T8" fmla="*/ 261 w 284"/>
                <a:gd name="T9" fmla="*/ 63 h 310"/>
                <a:gd name="T10" fmla="*/ 269 w 284"/>
                <a:gd name="T11" fmla="*/ 80 h 310"/>
                <a:gd name="T12" fmla="*/ 281 w 284"/>
                <a:gd name="T13" fmla="*/ 117 h 310"/>
                <a:gd name="T14" fmla="*/ 284 w 284"/>
                <a:gd name="T15" fmla="*/ 156 h 310"/>
                <a:gd name="T16" fmla="*/ 284 w 284"/>
                <a:gd name="T17" fmla="*/ 174 h 310"/>
                <a:gd name="T18" fmla="*/ 272 w 284"/>
                <a:gd name="T19" fmla="*/ 210 h 310"/>
                <a:gd name="T20" fmla="*/ 267 w 284"/>
                <a:gd name="T21" fmla="*/ 230 h 310"/>
                <a:gd name="T22" fmla="*/ 244 w 284"/>
                <a:gd name="T23" fmla="*/ 262 h 310"/>
                <a:gd name="T24" fmla="*/ 215 w 284"/>
                <a:gd name="T25" fmla="*/ 290 h 310"/>
                <a:gd name="T26" fmla="*/ 198 w 284"/>
                <a:gd name="T27" fmla="*/ 299 h 310"/>
                <a:gd name="T28" fmla="*/ 161 w 284"/>
                <a:gd name="T29" fmla="*/ 310 h 310"/>
                <a:gd name="T30" fmla="*/ 142 w 284"/>
                <a:gd name="T31" fmla="*/ 310 h 310"/>
                <a:gd name="T32" fmla="*/ 93 w 284"/>
                <a:gd name="T33" fmla="*/ 304 h 310"/>
                <a:gd name="T34" fmla="*/ 68 w 284"/>
                <a:gd name="T35" fmla="*/ 293 h 310"/>
                <a:gd name="T36" fmla="*/ 45 w 284"/>
                <a:gd name="T37" fmla="*/ 273 h 310"/>
                <a:gd name="T38" fmla="*/ 36 w 284"/>
                <a:gd name="T39" fmla="*/ 264 h 310"/>
                <a:gd name="T40" fmla="*/ 11 w 284"/>
                <a:gd name="T41" fmla="*/ 213 h 310"/>
                <a:gd name="T42" fmla="*/ 0 w 284"/>
                <a:gd name="T43" fmla="*/ 156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85 w 284"/>
                <a:gd name="T55" fmla="*/ 12 h 310"/>
                <a:gd name="T56" fmla="*/ 122 w 284"/>
                <a:gd name="T57" fmla="*/ 0 h 310"/>
                <a:gd name="T58" fmla="*/ 144 w 284"/>
                <a:gd name="T59" fmla="*/ 0 h 310"/>
                <a:gd name="T60" fmla="*/ 139 w 284"/>
                <a:gd name="T61" fmla="*/ 23 h 310"/>
                <a:gd name="T62" fmla="*/ 102 w 284"/>
                <a:gd name="T63" fmla="*/ 34 h 310"/>
                <a:gd name="T64" fmla="*/ 76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59 h 310"/>
                <a:gd name="T72" fmla="*/ 68 w 284"/>
                <a:gd name="T73" fmla="*/ 210 h 310"/>
                <a:gd name="T74" fmla="*/ 85 w 284"/>
                <a:gd name="T75" fmla="*/ 250 h 310"/>
                <a:gd name="T76" fmla="*/ 96 w 284"/>
                <a:gd name="T77" fmla="*/ 267 h 310"/>
                <a:gd name="T78" fmla="*/ 127 w 284"/>
                <a:gd name="T79" fmla="*/ 284 h 310"/>
                <a:gd name="T80" fmla="*/ 147 w 284"/>
                <a:gd name="T81" fmla="*/ 284 h 310"/>
                <a:gd name="T82" fmla="*/ 181 w 284"/>
                <a:gd name="T83" fmla="*/ 273 h 310"/>
                <a:gd name="T84" fmla="*/ 207 w 284"/>
                <a:gd name="T85" fmla="*/ 245 h 310"/>
                <a:gd name="T86" fmla="*/ 215 w 284"/>
                <a:gd name="T87" fmla="*/ 225 h 310"/>
                <a:gd name="T88" fmla="*/ 224 w 284"/>
                <a:gd name="T89" fmla="*/ 179 h 310"/>
                <a:gd name="T90" fmla="*/ 224 w 284"/>
                <a:gd name="T91" fmla="*/ 151 h 310"/>
                <a:gd name="T92" fmla="*/ 213 w 284"/>
                <a:gd name="T93" fmla="*/ 85 h 310"/>
                <a:gd name="T94" fmla="*/ 201 w 284"/>
                <a:gd name="T95" fmla="*/ 60 h 310"/>
                <a:gd name="T96" fmla="*/ 184 w 284"/>
                <a:gd name="T97" fmla="*/ 40 h 310"/>
                <a:gd name="T98" fmla="*/ 164 w 284"/>
                <a:gd name="T99" fmla="*/ 29 h 310"/>
                <a:gd name="T100" fmla="*/ 139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Freeform 1711"/>
            <p:cNvSpPr>
              <a:spLocks/>
            </p:cNvSpPr>
            <p:nvPr/>
          </p:nvSpPr>
          <p:spPr bwMode="auto">
            <a:xfrm>
              <a:off x="4547" y="3110"/>
              <a:ext cx="284" cy="304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2 h 304"/>
                <a:gd name="T14" fmla="*/ 270 w 284"/>
                <a:gd name="T15" fmla="*/ 293 h 304"/>
                <a:gd name="T16" fmla="*/ 284 w 284"/>
                <a:gd name="T17" fmla="*/ 304 h 304"/>
                <a:gd name="T18" fmla="*/ 196 w 284"/>
                <a:gd name="T19" fmla="*/ 304 h 304"/>
                <a:gd name="T20" fmla="*/ 207 w 284"/>
                <a:gd name="T21" fmla="*/ 293 h 304"/>
                <a:gd name="T22" fmla="*/ 213 w 284"/>
                <a:gd name="T23" fmla="*/ 282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2 h 304"/>
                <a:gd name="T42" fmla="*/ 82 w 284"/>
                <a:gd name="T43" fmla="*/ 293 h 304"/>
                <a:gd name="T44" fmla="*/ 97 w 284"/>
                <a:gd name="T45" fmla="*/ 304 h 304"/>
                <a:gd name="T46" fmla="*/ 6 w 284"/>
                <a:gd name="T47" fmla="*/ 304 h 304"/>
                <a:gd name="T48" fmla="*/ 17 w 284"/>
                <a:gd name="T49" fmla="*/ 293 h 304"/>
                <a:gd name="T50" fmla="*/ 23 w 284"/>
                <a:gd name="T51" fmla="*/ 282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Freeform 1712"/>
            <p:cNvSpPr>
              <a:spLocks/>
            </p:cNvSpPr>
            <p:nvPr/>
          </p:nvSpPr>
          <p:spPr bwMode="auto">
            <a:xfrm>
              <a:off x="3763" y="3110"/>
              <a:ext cx="293" cy="452"/>
            </a:xfrm>
            <a:custGeom>
              <a:avLst/>
              <a:gdLst>
                <a:gd name="T0" fmla="*/ 281 w 293"/>
                <a:gd name="T1" fmla="*/ 85 h 452"/>
                <a:gd name="T2" fmla="*/ 250 w 293"/>
                <a:gd name="T3" fmla="*/ 37 h 452"/>
                <a:gd name="T4" fmla="*/ 230 w 293"/>
                <a:gd name="T5" fmla="*/ 20 h 452"/>
                <a:gd name="T6" fmla="*/ 210 w 293"/>
                <a:gd name="T7" fmla="*/ 9 h 452"/>
                <a:gd name="T8" fmla="*/ 165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26 h 452"/>
                <a:gd name="T24" fmla="*/ 20 w 293"/>
                <a:gd name="T25" fmla="*/ 435 h 452"/>
                <a:gd name="T26" fmla="*/ 11 w 293"/>
                <a:gd name="T27" fmla="*/ 449 h 452"/>
                <a:gd name="T28" fmla="*/ 94 w 293"/>
                <a:gd name="T29" fmla="*/ 452 h 452"/>
                <a:gd name="T30" fmla="*/ 88 w 293"/>
                <a:gd name="T31" fmla="*/ 449 h 452"/>
                <a:gd name="T32" fmla="*/ 80 w 293"/>
                <a:gd name="T33" fmla="*/ 435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9 w 293"/>
                <a:gd name="T43" fmla="*/ 37 h 452"/>
                <a:gd name="T44" fmla="*/ 190 w 293"/>
                <a:gd name="T45" fmla="*/ 51 h 452"/>
                <a:gd name="T46" fmla="*/ 205 w 293"/>
                <a:gd name="T47" fmla="*/ 63 h 452"/>
                <a:gd name="T48" fmla="*/ 224 w 293"/>
                <a:gd name="T49" fmla="*/ 100 h 452"/>
                <a:gd name="T50" fmla="*/ 230 w 293"/>
                <a:gd name="T51" fmla="*/ 156 h 452"/>
                <a:gd name="T52" fmla="*/ 230 w 293"/>
                <a:gd name="T53" fmla="*/ 185 h 452"/>
                <a:gd name="T54" fmla="*/ 216 w 293"/>
                <a:gd name="T55" fmla="*/ 233 h 452"/>
                <a:gd name="T56" fmla="*/ 205 w 293"/>
                <a:gd name="T57" fmla="*/ 250 h 452"/>
                <a:gd name="T58" fmla="*/ 176 w 293"/>
                <a:gd name="T59" fmla="*/ 276 h 452"/>
                <a:gd name="T60" fmla="*/ 136 w 293"/>
                <a:gd name="T61" fmla="*/ 284 h 452"/>
                <a:gd name="T62" fmla="*/ 122 w 293"/>
                <a:gd name="T63" fmla="*/ 284 h 452"/>
                <a:gd name="T64" fmla="*/ 99 w 293"/>
                <a:gd name="T65" fmla="*/ 276 h 452"/>
                <a:gd name="T66" fmla="*/ 102 w 293"/>
                <a:gd name="T67" fmla="*/ 304 h 452"/>
                <a:gd name="T68" fmla="*/ 122 w 293"/>
                <a:gd name="T69" fmla="*/ 310 h 452"/>
                <a:gd name="T70" fmla="*/ 145 w 293"/>
                <a:gd name="T71" fmla="*/ 310 h 452"/>
                <a:gd name="T72" fmla="*/ 190 w 293"/>
                <a:gd name="T73" fmla="*/ 304 h 452"/>
                <a:gd name="T74" fmla="*/ 219 w 293"/>
                <a:gd name="T75" fmla="*/ 290 h 452"/>
                <a:gd name="T76" fmla="*/ 241 w 293"/>
                <a:gd name="T77" fmla="*/ 273 h 452"/>
                <a:gd name="T78" fmla="*/ 253 w 293"/>
                <a:gd name="T79" fmla="*/ 262 h 452"/>
                <a:gd name="T80" fmla="*/ 281 w 293"/>
                <a:gd name="T81" fmla="*/ 210 h 452"/>
                <a:gd name="T82" fmla="*/ 293 w 293"/>
                <a:gd name="T83" fmla="*/ 154 h 452"/>
                <a:gd name="T84" fmla="*/ 290 w 293"/>
                <a:gd name="T85" fmla="*/ 117 h 452"/>
                <a:gd name="T86" fmla="*/ 281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Freeform 1713"/>
            <p:cNvSpPr>
              <a:spLocks/>
            </p:cNvSpPr>
            <p:nvPr/>
          </p:nvSpPr>
          <p:spPr bwMode="auto">
            <a:xfrm>
              <a:off x="2192" y="3110"/>
              <a:ext cx="208" cy="310"/>
            </a:xfrm>
            <a:custGeom>
              <a:avLst/>
              <a:gdLst>
                <a:gd name="T0" fmla="*/ 182 w 208"/>
                <a:gd name="T1" fmla="*/ 264 h 310"/>
                <a:gd name="T2" fmla="*/ 182 w 208"/>
                <a:gd name="T3" fmla="*/ 264 h 310"/>
                <a:gd name="T4" fmla="*/ 165 w 208"/>
                <a:gd name="T5" fmla="*/ 270 h 310"/>
                <a:gd name="T6" fmla="*/ 145 w 208"/>
                <a:gd name="T7" fmla="*/ 273 h 310"/>
                <a:gd name="T8" fmla="*/ 145 w 208"/>
                <a:gd name="T9" fmla="*/ 273 h 310"/>
                <a:gd name="T10" fmla="*/ 131 w 208"/>
                <a:gd name="T11" fmla="*/ 273 h 310"/>
                <a:gd name="T12" fmla="*/ 120 w 208"/>
                <a:gd name="T13" fmla="*/ 267 h 310"/>
                <a:gd name="T14" fmla="*/ 108 w 208"/>
                <a:gd name="T15" fmla="*/ 262 h 310"/>
                <a:gd name="T16" fmla="*/ 100 w 208"/>
                <a:gd name="T17" fmla="*/ 250 h 310"/>
                <a:gd name="T18" fmla="*/ 100 w 208"/>
                <a:gd name="T19" fmla="*/ 250 h 310"/>
                <a:gd name="T20" fmla="*/ 91 w 208"/>
                <a:gd name="T21" fmla="*/ 239 h 310"/>
                <a:gd name="T22" fmla="*/ 83 w 208"/>
                <a:gd name="T23" fmla="*/ 225 h 310"/>
                <a:gd name="T24" fmla="*/ 80 w 208"/>
                <a:gd name="T25" fmla="*/ 208 h 310"/>
                <a:gd name="T26" fmla="*/ 80 w 208"/>
                <a:gd name="T27" fmla="*/ 191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1 h 310"/>
                <a:gd name="T44" fmla="*/ 23 w 208"/>
                <a:gd name="T45" fmla="*/ 191 h 310"/>
                <a:gd name="T46" fmla="*/ 26 w 208"/>
                <a:gd name="T47" fmla="*/ 219 h 310"/>
                <a:gd name="T48" fmla="*/ 32 w 208"/>
                <a:gd name="T49" fmla="*/ 245 h 310"/>
                <a:gd name="T50" fmla="*/ 40 w 208"/>
                <a:gd name="T51" fmla="*/ 264 h 310"/>
                <a:gd name="T52" fmla="*/ 54 w 208"/>
                <a:gd name="T53" fmla="*/ 282 h 310"/>
                <a:gd name="T54" fmla="*/ 54 w 208"/>
                <a:gd name="T55" fmla="*/ 282 h 310"/>
                <a:gd name="T56" fmla="*/ 71 w 208"/>
                <a:gd name="T57" fmla="*/ 296 h 310"/>
                <a:gd name="T58" fmla="*/ 85 w 208"/>
                <a:gd name="T59" fmla="*/ 304 h 310"/>
                <a:gd name="T60" fmla="*/ 103 w 208"/>
                <a:gd name="T61" fmla="*/ 310 h 310"/>
                <a:gd name="T62" fmla="*/ 122 w 208"/>
                <a:gd name="T63" fmla="*/ 310 h 310"/>
                <a:gd name="T64" fmla="*/ 122 w 208"/>
                <a:gd name="T65" fmla="*/ 310 h 310"/>
                <a:gd name="T66" fmla="*/ 142 w 208"/>
                <a:gd name="T67" fmla="*/ 310 h 310"/>
                <a:gd name="T68" fmla="*/ 162 w 208"/>
                <a:gd name="T69" fmla="*/ 304 h 310"/>
                <a:gd name="T70" fmla="*/ 179 w 208"/>
                <a:gd name="T71" fmla="*/ 296 h 310"/>
                <a:gd name="T72" fmla="*/ 196 w 208"/>
                <a:gd name="T73" fmla="*/ 282 h 310"/>
                <a:gd name="T74" fmla="*/ 208 w 208"/>
                <a:gd name="T75" fmla="*/ 245 h 310"/>
                <a:gd name="T76" fmla="*/ 208 w 208"/>
                <a:gd name="T77" fmla="*/ 245 h 310"/>
                <a:gd name="T78" fmla="*/ 196 w 208"/>
                <a:gd name="T79" fmla="*/ 256 h 310"/>
                <a:gd name="T80" fmla="*/ 182 w 208"/>
                <a:gd name="T81" fmla="*/ 264 h 310"/>
                <a:gd name="T82" fmla="*/ 182 w 208"/>
                <a:gd name="T83" fmla="*/ 264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Freeform 1714"/>
            <p:cNvSpPr>
              <a:spLocks/>
            </p:cNvSpPr>
            <p:nvPr/>
          </p:nvSpPr>
          <p:spPr bwMode="auto">
            <a:xfrm>
              <a:off x="2383" y="3110"/>
              <a:ext cx="105" cy="310"/>
            </a:xfrm>
            <a:custGeom>
              <a:avLst/>
              <a:gdLst>
                <a:gd name="T0" fmla="*/ 79 w 105"/>
                <a:gd name="T1" fmla="*/ 253 h 310"/>
                <a:gd name="T2" fmla="*/ 79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39 h 310"/>
                <a:gd name="T20" fmla="*/ 25 w 105"/>
                <a:gd name="T21" fmla="*/ 264 h 310"/>
                <a:gd name="T22" fmla="*/ 25 w 105"/>
                <a:gd name="T23" fmla="*/ 264 h 310"/>
                <a:gd name="T24" fmla="*/ 25 w 105"/>
                <a:gd name="T25" fmla="*/ 264 h 310"/>
                <a:gd name="T26" fmla="*/ 25 w 105"/>
                <a:gd name="T27" fmla="*/ 264 h 310"/>
                <a:gd name="T28" fmla="*/ 25 w 105"/>
                <a:gd name="T29" fmla="*/ 282 h 310"/>
                <a:gd name="T30" fmla="*/ 31 w 105"/>
                <a:gd name="T31" fmla="*/ 293 h 310"/>
                <a:gd name="T32" fmla="*/ 31 w 105"/>
                <a:gd name="T33" fmla="*/ 293 h 310"/>
                <a:gd name="T34" fmla="*/ 37 w 105"/>
                <a:gd name="T35" fmla="*/ 301 h 310"/>
                <a:gd name="T36" fmla="*/ 48 w 105"/>
                <a:gd name="T37" fmla="*/ 310 h 310"/>
                <a:gd name="T38" fmla="*/ 105 w 105"/>
                <a:gd name="T39" fmla="*/ 290 h 310"/>
                <a:gd name="T40" fmla="*/ 105 w 105"/>
                <a:gd name="T41" fmla="*/ 290 h 310"/>
                <a:gd name="T42" fmla="*/ 93 w 105"/>
                <a:gd name="T43" fmla="*/ 287 h 310"/>
                <a:gd name="T44" fmla="*/ 85 w 105"/>
                <a:gd name="T45" fmla="*/ 279 h 310"/>
                <a:gd name="T46" fmla="*/ 79 w 105"/>
                <a:gd name="T47" fmla="*/ 267 h 310"/>
                <a:gd name="T48" fmla="*/ 79 w 105"/>
                <a:gd name="T49" fmla="*/ 253 h 310"/>
                <a:gd name="T50" fmla="*/ 79 w 105"/>
                <a:gd name="T51" fmla="*/ 253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Freeform 1715"/>
            <p:cNvSpPr>
              <a:spLocks/>
            </p:cNvSpPr>
            <p:nvPr/>
          </p:nvSpPr>
          <p:spPr bwMode="auto">
            <a:xfrm>
              <a:off x="3010" y="3110"/>
              <a:ext cx="250" cy="310"/>
            </a:xfrm>
            <a:custGeom>
              <a:avLst/>
              <a:gdLst>
                <a:gd name="T0" fmla="*/ 233 w 250"/>
                <a:gd name="T1" fmla="*/ 279 h 310"/>
                <a:gd name="T2" fmla="*/ 230 w 250"/>
                <a:gd name="T3" fmla="*/ 259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59 h 310"/>
                <a:gd name="T52" fmla="*/ 23 w 250"/>
                <a:gd name="T53" fmla="*/ 174 h 310"/>
                <a:gd name="T54" fmla="*/ 3 w 250"/>
                <a:gd name="T55" fmla="*/ 210 h 310"/>
                <a:gd name="T56" fmla="*/ 0 w 250"/>
                <a:gd name="T57" fmla="*/ 233 h 310"/>
                <a:gd name="T58" fmla="*/ 6 w 250"/>
                <a:gd name="T59" fmla="*/ 259 h 310"/>
                <a:gd name="T60" fmla="*/ 20 w 250"/>
                <a:gd name="T61" fmla="*/ 284 h 310"/>
                <a:gd name="T62" fmla="*/ 32 w 250"/>
                <a:gd name="T63" fmla="*/ 296 h 310"/>
                <a:gd name="T64" fmla="*/ 60 w 250"/>
                <a:gd name="T65" fmla="*/ 310 h 310"/>
                <a:gd name="T66" fmla="*/ 77 w 250"/>
                <a:gd name="T67" fmla="*/ 310 h 310"/>
                <a:gd name="T68" fmla="*/ 120 w 250"/>
                <a:gd name="T69" fmla="*/ 304 h 310"/>
                <a:gd name="T70" fmla="*/ 159 w 250"/>
                <a:gd name="T71" fmla="*/ 279 h 310"/>
                <a:gd name="T72" fmla="*/ 171 w 250"/>
                <a:gd name="T73" fmla="*/ 247 h 310"/>
                <a:gd name="T74" fmla="*/ 139 w 250"/>
                <a:gd name="T75" fmla="*/ 267 h 310"/>
                <a:gd name="T76" fmla="*/ 103 w 250"/>
                <a:gd name="T77" fmla="*/ 273 h 310"/>
                <a:gd name="T78" fmla="*/ 94 w 250"/>
                <a:gd name="T79" fmla="*/ 273 h 310"/>
                <a:gd name="T80" fmla="*/ 74 w 250"/>
                <a:gd name="T81" fmla="*/ 267 h 310"/>
                <a:gd name="T82" fmla="*/ 68 w 250"/>
                <a:gd name="T83" fmla="*/ 259 h 310"/>
                <a:gd name="T84" fmla="*/ 57 w 250"/>
                <a:gd name="T85" fmla="*/ 242 h 310"/>
                <a:gd name="T86" fmla="*/ 54 w 250"/>
                <a:gd name="T87" fmla="*/ 222 h 310"/>
                <a:gd name="T88" fmla="*/ 54 w 250"/>
                <a:gd name="T89" fmla="*/ 210 h 310"/>
                <a:gd name="T90" fmla="*/ 63 w 250"/>
                <a:gd name="T91" fmla="*/ 193 h 310"/>
                <a:gd name="T92" fmla="*/ 68 w 250"/>
                <a:gd name="T93" fmla="*/ 185 h 310"/>
                <a:gd name="T94" fmla="*/ 108 w 250"/>
                <a:gd name="T95" fmla="*/ 162 h 310"/>
                <a:gd name="T96" fmla="*/ 154 w 250"/>
                <a:gd name="T97" fmla="*/ 148 h 310"/>
                <a:gd name="T98" fmla="*/ 176 w 250"/>
                <a:gd name="T99" fmla="*/ 242 h 310"/>
                <a:gd name="T100" fmla="*/ 176 w 250"/>
                <a:gd name="T101" fmla="*/ 262 h 310"/>
                <a:gd name="T102" fmla="*/ 179 w 250"/>
                <a:gd name="T103" fmla="*/ 282 h 310"/>
                <a:gd name="T104" fmla="*/ 182 w 250"/>
                <a:gd name="T105" fmla="*/ 293 h 310"/>
                <a:gd name="T106" fmla="*/ 199 w 250"/>
                <a:gd name="T107" fmla="*/ 310 h 310"/>
                <a:gd name="T108" fmla="*/ 250 w 250"/>
                <a:gd name="T109" fmla="*/ 290 h 310"/>
                <a:gd name="T110" fmla="*/ 233 w 250"/>
                <a:gd name="T111" fmla="*/ 279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Freeform 1716"/>
            <p:cNvSpPr>
              <a:spLocks/>
            </p:cNvSpPr>
            <p:nvPr/>
          </p:nvSpPr>
          <p:spPr bwMode="auto">
            <a:xfrm>
              <a:off x="2871" y="2866"/>
              <a:ext cx="136" cy="170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6 h 170"/>
                <a:gd name="T4" fmla="*/ 31 w 136"/>
                <a:gd name="T5" fmla="*/ 116 h 170"/>
                <a:gd name="T6" fmla="*/ 34 w 136"/>
                <a:gd name="T7" fmla="*/ 131 h 170"/>
                <a:gd name="T8" fmla="*/ 40 w 136"/>
                <a:gd name="T9" fmla="*/ 142 h 170"/>
                <a:gd name="T10" fmla="*/ 46 w 136"/>
                <a:gd name="T11" fmla="*/ 150 h 170"/>
                <a:gd name="T12" fmla="*/ 51 w 136"/>
                <a:gd name="T13" fmla="*/ 153 h 170"/>
                <a:gd name="T14" fmla="*/ 63 w 136"/>
                <a:gd name="T15" fmla="*/ 156 h 170"/>
                <a:gd name="T16" fmla="*/ 74 w 136"/>
                <a:gd name="T17" fmla="*/ 159 h 170"/>
                <a:gd name="T18" fmla="*/ 74 w 136"/>
                <a:gd name="T19" fmla="*/ 159 h 170"/>
                <a:gd name="T20" fmla="*/ 85 w 136"/>
                <a:gd name="T21" fmla="*/ 159 h 170"/>
                <a:gd name="T22" fmla="*/ 94 w 136"/>
                <a:gd name="T23" fmla="*/ 156 h 170"/>
                <a:gd name="T24" fmla="*/ 102 w 136"/>
                <a:gd name="T25" fmla="*/ 150 h 170"/>
                <a:gd name="T26" fmla="*/ 108 w 136"/>
                <a:gd name="T27" fmla="*/ 145 h 170"/>
                <a:gd name="T28" fmla="*/ 111 w 136"/>
                <a:gd name="T29" fmla="*/ 139 h 170"/>
                <a:gd name="T30" fmla="*/ 114 w 136"/>
                <a:gd name="T31" fmla="*/ 131 h 170"/>
                <a:gd name="T32" fmla="*/ 117 w 136"/>
                <a:gd name="T33" fmla="*/ 116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14 h 170"/>
                <a:gd name="T52" fmla="*/ 128 w 136"/>
                <a:gd name="T53" fmla="*/ 114 h 170"/>
                <a:gd name="T54" fmla="*/ 128 w 136"/>
                <a:gd name="T55" fmla="*/ 128 h 170"/>
                <a:gd name="T56" fmla="*/ 125 w 136"/>
                <a:gd name="T57" fmla="*/ 139 h 170"/>
                <a:gd name="T58" fmla="*/ 119 w 136"/>
                <a:gd name="T59" fmla="*/ 150 h 170"/>
                <a:gd name="T60" fmla="*/ 111 w 136"/>
                <a:gd name="T61" fmla="*/ 156 h 170"/>
                <a:gd name="T62" fmla="*/ 102 w 136"/>
                <a:gd name="T63" fmla="*/ 162 h 170"/>
                <a:gd name="T64" fmla="*/ 94 w 136"/>
                <a:gd name="T65" fmla="*/ 167 h 170"/>
                <a:gd name="T66" fmla="*/ 71 w 136"/>
                <a:gd name="T67" fmla="*/ 170 h 170"/>
                <a:gd name="T68" fmla="*/ 71 w 136"/>
                <a:gd name="T69" fmla="*/ 170 h 170"/>
                <a:gd name="T70" fmla="*/ 51 w 136"/>
                <a:gd name="T71" fmla="*/ 167 h 170"/>
                <a:gd name="T72" fmla="*/ 40 w 136"/>
                <a:gd name="T73" fmla="*/ 165 h 170"/>
                <a:gd name="T74" fmla="*/ 31 w 136"/>
                <a:gd name="T75" fmla="*/ 159 h 170"/>
                <a:gd name="T76" fmla="*/ 20 w 136"/>
                <a:gd name="T77" fmla="*/ 150 h 170"/>
                <a:gd name="T78" fmla="*/ 14 w 136"/>
                <a:gd name="T79" fmla="*/ 142 h 170"/>
                <a:gd name="T80" fmla="*/ 9 w 136"/>
                <a:gd name="T81" fmla="*/ 128 h 170"/>
                <a:gd name="T82" fmla="*/ 9 w 136"/>
                <a:gd name="T83" fmla="*/ 114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Freeform 1717"/>
            <p:cNvSpPr>
              <a:spLocks/>
            </p:cNvSpPr>
            <p:nvPr/>
          </p:nvSpPr>
          <p:spPr bwMode="auto">
            <a:xfrm>
              <a:off x="3022" y="2866"/>
              <a:ext cx="153" cy="173"/>
            </a:xfrm>
            <a:custGeom>
              <a:avLst/>
              <a:gdLst>
                <a:gd name="T0" fmla="*/ 133 w 153"/>
                <a:gd name="T1" fmla="*/ 11 h 173"/>
                <a:gd name="T2" fmla="*/ 133 w 153"/>
                <a:gd name="T3" fmla="*/ 11 h 173"/>
                <a:gd name="T4" fmla="*/ 133 w 153"/>
                <a:gd name="T5" fmla="*/ 3 h 173"/>
                <a:gd name="T6" fmla="*/ 127 w 153"/>
                <a:gd name="T7" fmla="*/ 0 h 173"/>
                <a:gd name="T8" fmla="*/ 153 w 153"/>
                <a:gd name="T9" fmla="*/ 0 h 173"/>
                <a:gd name="T10" fmla="*/ 153 w 153"/>
                <a:gd name="T11" fmla="*/ 0 h 173"/>
                <a:gd name="T12" fmla="*/ 147 w 153"/>
                <a:gd name="T13" fmla="*/ 3 h 173"/>
                <a:gd name="T14" fmla="*/ 147 w 153"/>
                <a:gd name="T15" fmla="*/ 11 h 173"/>
                <a:gd name="T16" fmla="*/ 147 w 153"/>
                <a:gd name="T17" fmla="*/ 173 h 173"/>
                <a:gd name="T18" fmla="*/ 147 w 153"/>
                <a:gd name="T19" fmla="*/ 173 h 173"/>
                <a:gd name="T20" fmla="*/ 88 w 153"/>
                <a:gd name="T21" fmla="*/ 99 h 173"/>
                <a:gd name="T22" fmla="*/ 28 w 153"/>
                <a:gd name="T23" fmla="*/ 25 h 173"/>
                <a:gd name="T24" fmla="*/ 28 w 153"/>
                <a:gd name="T25" fmla="*/ 156 h 173"/>
                <a:gd name="T26" fmla="*/ 28 w 153"/>
                <a:gd name="T27" fmla="*/ 156 h 173"/>
                <a:gd name="T28" fmla="*/ 31 w 153"/>
                <a:gd name="T29" fmla="*/ 165 h 173"/>
                <a:gd name="T30" fmla="*/ 34 w 153"/>
                <a:gd name="T31" fmla="*/ 167 h 173"/>
                <a:gd name="T32" fmla="*/ 8 w 153"/>
                <a:gd name="T33" fmla="*/ 167 h 173"/>
                <a:gd name="T34" fmla="*/ 8 w 153"/>
                <a:gd name="T35" fmla="*/ 167 h 173"/>
                <a:gd name="T36" fmla="*/ 14 w 153"/>
                <a:gd name="T37" fmla="*/ 165 h 173"/>
                <a:gd name="T38" fmla="*/ 14 w 153"/>
                <a:gd name="T39" fmla="*/ 156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33 w 153"/>
                <a:gd name="T57" fmla="*/ 119 h 173"/>
                <a:gd name="T58" fmla="*/ 133 w 153"/>
                <a:gd name="T59" fmla="*/ 11 h 173"/>
                <a:gd name="T60" fmla="*/ 133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Freeform 1718"/>
            <p:cNvSpPr>
              <a:spLocks/>
            </p:cNvSpPr>
            <p:nvPr/>
          </p:nvSpPr>
          <p:spPr bwMode="auto">
            <a:xfrm>
              <a:off x="3201" y="2866"/>
              <a:ext cx="37" cy="167"/>
            </a:xfrm>
            <a:custGeom>
              <a:avLst/>
              <a:gdLst>
                <a:gd name="T0" fmla="*/ 37 w 37"/>
                <a:gd name="T1" fmla="*/ 0 h 167"/>
                <a:gd name="T2" fmla="*/ 37 w 37"/>
                <a:gd name="T3" fmla="*/ 0 h 167"/>
                <a:gd name="T4" fmla="*/ 31 w 37"/>
                <a:gd name="T5" fmla="*/ 3 h 167"/>
                <a:gd name="T6" fmla="*/ 28 w 37"/>
                <a:gd name="T7" fmla="*/ 11 h 167"/>
                <a:gd name="T8" fmla="*/ 28 w 37"/>
                <a:gd name="T9" fmla="*/ 156 h 167"/>
                <a:gd name="T10" fmla="*/ 28 w 37"/>
                <a:gd name="T11" fmla="*/ 156 h 167"/>
                <a:gd name="T12" fmla="*/ 31 w 37"/>
                <a:gd name="T13" fmla="*/ 165 h 167"/>
                <a:gd name="T14" fmla="*/ 37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37 w 37"/>
                <a:gd name="T33" fmla="*/ 0 h 167"/>
                <a:gd name="T34" fmla="*/ 37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Freeform 1719"/>
            <p:cNvSpPr>
              <a:spLocks/>
            </p:cNvSpPr>
            <p:nvPr/>
          </p:nvSpPr>
          <p:spPr bwMode="auto">
            <a:xfrm>
              <a:off x="3249" y="2866"/>
              <a:ext cx="153" cy="173"/>
            </a:xfrm>
            <a:custGeom>
              <a:avLst/>
              <a:gdLst>
                <a:gd name="T0" fmla="*/ 131 w 153"/>
                <a:gd name="T1" fmla="*/ 11 h 173"/>
                <a:gd name="T2" fmla="*/ 131 w 153"/>
                <a:gd name="T3" fmla="*/ 11 h 173"/>
                <a:gd name="T4" fmla="*/ 131 w 153"/>
                <a:gd name="T5" fmla="*/ 3 h 173"/>
                <a:gd name="T6" fmla="*/ 125 w 153"/>
                <a:gd name="T7" fmla="*/ 0 h 173"/>
                <a:gd name="T8" fmla="*/ 153 w 153"/>
                <a:gd name="T9" fmla="*/ 0 h 173"/>
                <a:gd name="T10" fmla="*/ 153 w 153"/>
                <a:gd name="T11" fmla="*/ 0 h 173"/>
                <a:gd name="T12" fmla="*/ 148 w 153"/>
                <a:gd name="T13" fmla="*/ 6 h 173"/>
                <a:gd name="T14" fmla="*/ 142 w 153"/>
                <a:gd name="T15" fmla="*/ 11 h 173"/>
                <a:gd name="T16" fmla="*/ 142 w 153"/>
                <a:gd name="T17" fmla="*/ 11 h 173"/>
                <a:gd name="T18" fmla="*/ 82 w 153"/>
                <a:gd name="T19" fmla="*/ 173 h 173"/>
                <a:gd name="T20" fmla="*/ 82 w 153"/>
                <a:gd name="T21" fmla="*/ 173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85 w 153"/>
                <a:gd name="T43" fmla="*/ 128 h 173"/>
                <a:gd name="T44" fmla="*/ 85 w 153"/>
                <a:gd name="T45" fmla="*/ 128 h 173"/>
                <a:gd name="T46" fmla="*/ 131 w 153"/>
                <a:gd name="T47" fmla="*/ 11 h 173"/>
                <a:gd name="T48" fmla="*/ 131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Freeform 1720"/>
            <p:cNvSpPr>
              <a:spLocks/>
            </p:cNvSpPr>
            <p:nvPr/>
          </p:nvSpPr>
          <p:spPr bwMode="auto">
            <a:xfrm>
              <a:off x="3411" y="2866"/>
              <a:ext cx="105" cy="167"/>
            </a:xfrm>
            <a:custGeom>
              <a:avLst/>
              <a:gdLst>
                <a:gd name="T0" fmla="*/ 94 w 105"/>
                <a:gd name="T1" fmla="*/ 23 h 167"/>
                <a:gd name="T2" fmla="*/ 94 w 105"/>
                <a:gd name="T3" fmla="*/ 23 h 167"/>
                <a:gd name="T4" fmla="*/ 85 w 105"/>
                <a:gd name="T5" fmla="*/ 14 h 167"/>
                <a:gd name="T6" fmla="*/ 74 w 105"/>
                <a:gd name="T7" fmla="*/ 11 h 167"/>
                <a:gd name="T8" fmla="*/ 74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71 w 105"/>
                <a:gd name="T15" fmla="*/ 68 h 167"/>
                <a:gd name="T16" fmla="*/ 71 w 105"/>
                <a:gd name="T17" fmla="*/ 68 h 167"/>
                <a:gd name="T18" fmla="*/ 76 w 105"/>
                <a:gd name="T19" fmla="*/ 65 h 167"/>
                <a:gd name="T20" fmla="*/ 79 w 105"/>
                <a:gd name="T21" fmla="*/ 62 h 167"/>
                <a:gd name="T22" fmla="*/ 79 w 105"/>
                <a:gd name="T23" fmla="*/ 88 h 167"/>
                <a:gd name="T24" fmla="*/ 79 w 105"/>
                <a:gd name="T25" fmla="*/ 88 h 167"/>
                <a:gd name="T26" fmla="*/ 76 w 105"/>
                <a:gd name="T27" fmla="*/ 82 h 167"/>
                <a:gd name="T28" fmla="*/ 71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9 w 105"/>
                <a:gd name="T37" fmla="*/ 156 h 167"/>
                <a:gd name="T38" fmla="*/ 59 w 105"/>
                <a:gd name="T39" fmla="*/ 156 h 167"/>
                <a:gd name="T40" fmla="*/ 76 w 105"/>
                <a:gd name="T41" fmla="*/ 156 h 167"/>
                <a:gd name="T42" fmla="*/ 88 w 105"/>
                <a:gd name="T43" fmla="*/ 153 h 167"/>
                <a:gd name="T44" fmla="*/ 96 w 105"/>
                <a:gd name="T45" fmla="*/ 148 h 167"/>
                <a:gd name="T46" fmla="*/ 105 w 105"/>
                <a:gd name="T47" fmla="*/ 139 h 167"/>
                <a:gd name="T48" fmla="*/ 99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94 w 105"/>
                <a:gd name="T67" fmla="*/ 0 h 167"/>
                <a:gd name="T68" fmla="*/ 94 w 105"/>
                <a:gd name="T69" fmla="*/ 23 h 167"/>
                <a:gd name="T70" fmla="*/ 94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Freeform 1721"/>
            <p:cNvSpPr>
              <a:spLocks noEditPoints="1"/>
            </p:cNvSpPr>
            <p:nvPr/>
          </p:nvSpPr>
          <p:spPr bwMode="auto">
            <a:xfrm>
              <a:off x="3527" y="2866"/>
              <a:ext cx="145" cy="167"/>
            </a:xfrm>
            <a:custGeom>
              <a:avLst/>
              <a:gdLst>
                <a:gd name="T0" fmla="*/ 68 w 145"/>
                <a:gd name="T1" fmla="*/ 82 h 167"/>
                <a:gd name="T2" fmla="*/ 85 w 145"/>
                <a:gd name="T3" fmla="*/ 91 h 167"/>
                <a:gd name="T4" fmla="*/ 94 w 145"/>
                <a:gd name="T5" fmla="*/ 102 h 167"/>
                <a:gd name="T6" fmla="*/ 120 w 145"/>
                <a:gd name="T7" fmla="*/ 145 h 167"/>
                <a:gd name="T8" fmla="*/ 131 w 145"/>
                <a:gd name="T9" fmla="*/ 159 h 167"/>
                <a:gd name="T10" fmla="*/ 145 w 145"/>
                <a:gd name="T11" fmla="*/ 167 h 167"/>
                <a:gd name="T12" fmla="*/ 120 w 145"/>
                <a:gd name="T13" fmla="*/ 167 h 167"/>
                <a:gd name="T14" fmla="*/ 108 w 145"/>
                <a:gd name="T15" fmla="*/ 165 h 167"/>
                <a:gd name="T16" fmla="*/ 100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88 w 145"/>
                <a:gd name="T41" fmla="*/ 8 h 167"/>
                <a:gd name="T42" fmla="*/ 103 w 145"/>
                <a:gd name="T43" fmla="*/ 20 h 167"/>
                <a:gd name="T44" fmla="*/ 108 w 145"/>
                <a:gd name="T45" fmla="*/ 40 h 167"/>
                <a:gd name="T46" fmla="*/ 108 w 145"/>
                <a:gd name="T47" fmla="*/ 51 h 167"/>
                <a:gd name="T48" fmla="*/ 100 w 145"/>
                <a:gd name="T49" fmla="*/ 65 h 167"/>
                <a:gd name="T50" fmla="*/ 83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77 w 145"/>
                <a:gd name="T61" fmla="*/ 65 h 167"/>
                <a:gd name="T62" fmla="*/ 83 w 145"/>
                <a:gd name="T63" fmla="*/ 51 h 167"/>
                <a:gd name="T64" fmla="*/ 83 w 145"/>
                <a:gd name="T65" fmla="*/ 42 h 167"/>
                <a:gd name="T66" fmla="*/ 77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Freeform 1722"/>
            <p:cNvSpPr>
              <a:spLocks/>
            </p:cNvSpPr>
            <p:nvPr/>
          </p:nvSpPr>
          <p:spPr bwMode="auto">
            <a:xfrm>
              <a:off x="3672" y="2863"/>
              <a:ext cx="102" cy="173"/>
            </a:xfrm>
            <a:custGeom>
              <a:avLst/>
              <a:gdLst>
                <a:gd name="T0" fmla="*/ 102 w 102"/>
                <a:gd name="T1" fmla="*/ 122 h 173"/>
                <a:gd name="T2" fmla="*/ 97 w 102"/>
                <a:gd name="T3" fmla="*/ 142 h 173"/>
                <a:gd name="T4" fmla="*/ 85 w 102"/>
                <a:gd name="T5" fmla="*/ 159 h 173"/>
                <a:gd name="T6" fmla="*/ 68 w 102"/>
                <a:gd name="T7" fmla="*/ 170 h 173"/>
                <a:gd name="T8" fmla="*/ 48 w 102"/>
                <a:gd name="T9" fmla="*/ 173 h 173"/>
                <a:gd name="T10" fmla="*/ 34 w 102"/>
                <a:gd name="T11" fmla="*/ 170 h 173"/>
                <a:gd name="T12" fmla="*/ 3 w 102"/>
                <a:gd name="T13" fmla="*/ 159 h 173"/>
                <a:gd name="T14" fmla="*/ 0 w 102"/>
                <a:gd name="T15" fmla="*/ 122 h 173"/>
                <a:gd name="T16" fmla="*/ 14 w 102"/>
                <a:gd name="T17" fmla="*/ 148 h 173"/>
                <a:gd name="T18" fmla="*/ 37 w 102"/>
                <a:gd name="T19" fmla="*/ 162 h 173"/>
                <a:gd name="T20" fmla="*/ 46 w 102"/>
                <a:gd name="T21" fmla="*/ 162 h 173"/>
                <a:gd name="T22" fmla="*/ 63 w 102"/>
                <a:gd name="T23" fmla="*/ 159 h 173"/>
                <a:gd name="T24" fmla="*/ 74 w 102"/>
                <a:gd name="T25" fmla="*/ 151 h 173"/>
                <a:gd name="T26" fmla="*/ 80 w 102"/>
                <a:gd name="T27" fmla="*/ 131 h 173"/>
                <a:gd name="T28" fmla="*/ 80 w 102"/>
                <a:gd name="T29" fmla="*/ 122 h 173"/>
                <a:gd name="T30" fmla="*/ 68 w 102"/>
                <a:gd name="T31" fmla="*/ 105 h 173"/>
                <a:gd name="T32" fmla="*/ 37 w 102"/>
                <a:gd name="T33" fmla="*/ 88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54 w 102"/>
                <a:gd name="T45" fmla="*/ 0 h 173"/>
                <a:gd name="T46" fmla="*/ 71 w 102"/>
                <a:gd name="T47" fmla="*/ 3 h 173"/>
                <a:gd name="T48" fmla="*/ 88 w 102"/>
                <a:gd name="T49" fmla="*/ 9 h 173"/>
                <a:gd name="T50" fmla="*/ 91 w 102"/>
                <a:gd name="T51" fmla="*/ 43 h 173"/>
                <a:gd name="T52" fmla="*/ 77 w 102"/>
                <a:gd name="T53" fmla="*/ 23 h 173"/>
                <a:gd name="T54" fmla="*/ 57 w 102"/>
                <a:gd name="T55" fmla="*/ 11 h 173"/>
                <a:gd name="T56" fmla="*/ 48 w 102"/>
                <a:gd name="T57" fmla="*/ 11 h 173"/>
                <a:gd name="T58" fmla="*/ 29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40 w 102"/>
                <a:gd name="T65" fmla="*/ 63 h 173"/>
                <a:gd name="T66" fmla="*/ 57 w 102"/>
                <a:gd name="T67" fmla="*/ 68 h 173"/>
                <a:gd name="T68" fmla="*/ 88 w 102"/>
                <a:gd name="T69" fmla="*/ 88 h 173"/>
                <a:gd name="T70" fmla="*/ 100 w 102"/>
                <a:gd name="T71" fmla="*/ 102 h 173"/>
                <a:gd name="T72" fmla="*/ 102 w 102"/>
                <a:gd name="T73" fmla="*/ 122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Freeform 1723"/>
            <p:cNvSpPr>
              <a:spLocks/>
            </p:cNvSpPr>
            <p:nvPr/>
          </p:nvSpPr>
          <p:spPr bwMode="auto">
            <a:xfrm>
              <a:off x="3791" y="2866"/>
              <a:ext cx="37" cy="167"/>
            </a:xfrm>
            <a:custGeom>
              <a:avLst/>
              <a:gdLst>
                <a:gd name="T0" fmla="*/ 37 w 37"/>
                <a:gd name="T1" fmla="*/ 0 h 167"/>
                <a:gd name="T2" fmla="*/ 37 w 37"/>
                <a:gd name="T3" fmla="*/ 0 h 167"/>
                <a:gd name="T4" fmla="*/ 32 w 37"/>
                <a:gd name="T5" fmla="*/ 3 h 167"/>
                <a:gd name="T6" fmla="*/ 29 w 37"/>
                <a:gd name="T7" fmla="*/ 11 h 167"/>
                <a:gd name="T8" fmla="*/ 29 w 37"/>
                <a:gd name="T9" fmla="*/ 156 h 167"/>
                <a:gd name="T10" fmla="*/ 29 w 37"/>
                <a:gd name="T11" fmla="*/ 156 h 167"/>
                <a:gd name="T12" fmla="*/ 32 w 37"/>
                <a:gd name="T13" fmla="*/ 165 h 167"/>
                <a:gd name="T14" fmla="*/ 37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37 w 37"/>
                <a:gd name="T33" fmla="*/ 0 h 167"/>
                <a:gd name="T34" fmla="*/ 37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Freeform 1724"/>
            <p:cNvSpPr>
              <a:spLocks/>
            </p:cNvSpPr>
            <p:nvPr/>
          </p:nvSpPr>
          <p:spPr bwMode="auto">
            <a:xfrm>
              <a:off x="3840" y="2866"/>
              <a:ext cx="130" cy="167"/>
            </a:xfrm>
            <a:custGeom>
              <a:avLst/>
              <a:gdLst>
                <a:gd name="T0" fmla="*/ 79 w 130"/>
                <a:gd name="T1" fmla="*/ 11 h 167"/>
                <a:gd name="T2" fmla="*/ 79 w 130"/>
                <a:gd name="T3" fmla="*/ 156 h 167"/>
                <a:gd name="T4" fmla="*/ 79 w 130"/>
                <a:gd name="T5" fmla="*/ 156 h 167"/>
                <a:gd name="T6" fmla="*/ 79 w 130"/>
                <a:gd name="T7" fmla="*/ 165 h 167"/>
                <a:gd name="T8" fmla="*/ 85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0 w 130"/>
                <a:gd name="T35" fmla="*/ 0 h 167"/>
                <a:gd name="T36" fmla="*/ 130 w 130"/>
                <a:gd name="T37" fmla="*/ 23 h 167"/>
                <a:gd name="T38" fmla="*/ 130 w 130"/>
                <a:gd name="T39" fmla="*/ 23 h 167"/>
                <a:gd name="T40" fmla="*/ 128 w 130"/>
                <a:gd name="T41" fmla="*/ 17 h 167"/>
                <a:gd name="T42" fmla="*/ 119 w 130"/>
                <a:gd name="T43" fmla="*/ 14 h 167"/>
                <a:gd name="T44" fmla="*/ 119 w 130"/>
                <a:gd name="T45" fmla="*/ 14 h 167"/>
                <a:gd name="T46" fmla="*/ 79 w 130"/>
                <a:gd name="T47" fmla="*/ 11 h 167"/>
                <a:gd name="T48" fmla="*/ 79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" name="Freeform 1725"/>
            <p:cNvSpPr>
              <a:spLocks/>
            </p:cNvSpPr>
            <p:nvPr/>
          </p:nvSpPr>
          <p:spPr bwMode="auto">
            <a:xfrm>
              <a:off x="3976" y="2866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8" name="Freeform 1726"/>
            <p:cNvSpPr>
              <a:spLocks noEditPoints="1"/>
            </p:cNvSpPr>
            <p:nvPr/>
          </p:nvSpPr>
          <p:spPr bwMode="auto">
            <a:xfrm>
              <a:off x="4192" y="2863"/>
              <a:ext cx="156" cy="173"/>
            </a:xfrm>
            <a:custGeom>
              <a:avLst/>
              <a:gdLst>
                <a:gd name="T0" fmla="*/ 77 w 156"/>
                <a:gd name="T1" fmla="*/ 173 h 173"/>
                <a:gd name="T2" fmla="*/ 48 w 156"/>
                <a:gd name="T3" fmla="*/ 165 h 173"/>
                <a:gd name="T4" fmla="*/ 23 w 156"/>
                <a:gd name="T5" fmla="*/ 148 h 173"/>
                <a:gd name="T6" fmla="*/ 6 w 156"/>
                <a:gd name="T7" fmla="*/ 119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82 w 156"/>
                <a:gd name="T19" fmla="*/ 0 h 173"/>
                <a:gd name="T20" fmla="*/ 108 w 156"/>
                <a:gd name="T21" fmla="*/ 6 h 173"/>
                <a:gd name="T22" fmla="*/ 133 w 156"/>
                <a:gd name="T23" fmla="*/ 23 h 173"/>
                <a:gd name="T24" fmla="*/ 150 w 156"/>
                <a:gd name="T25" fmla="*/ 51 h 173"/>
                <a:gd name="T26" fmla="*/ 156 w 156"/>
                <a:gd name="T27" fmla="*/ 88 h 173"/>
                <a:gd name="T28" fmla="*/ 156 w 156"/>
                <a:gd name="T29" fmla="*/ 108 h 173"/>
                <a:gd name="T30" fmla="*/ 142 w 156"/>
                <a:gd name="T31" fmla="*/ 139 h 173"/>
                <a:gd name="T32" fmla="*/ 119 w 156"/>
                <a:gd name="T33" fmla="*/ 162 h 173"/>
                <a:gd name="T34" fmla="*/ 91 w 156"/>
                <a:gd name="T35" fmla="*/ 173 h 173"/>
                <a:gd name="T36" fmla="*/ 77 w 156"/>
                <a:gd name="T37" fmla="*/ 173 h 173"/>
                <a:gd name="T38" fmla="*/ 25 w 156"/>
                <a:gd name="T39" fmla="*/ 82 h 173"/>
                <a:gd name="T40" fmla="*/ 31 w 156"/>
                <a:gd name="T41" fmla="*/ 119 h 173"/>
                <a:gd name="T42" fmla="*/ 43 w 156"/>
                <a:gd name="T43" fmla="*/ 142 h 173"/>
                <a:gd name="T44" fmla="*/ 60 w 156"/>
                <a:gd name="T45" fmla="*/ 156 h 173"/>
                <a:gd name="T46" fmla="*/ 79 w 156"/>
                <a:gd name="T47" fmla="*/ 162 h 173"/>
                <a:gd name="T48" fmla="*/ 91 w 156"/>
                <a:gd name="T49" fmla="*/ 159 h 173"/>
                <a:gd name="T50" fmla="*/ 111 w 156"/>
                <a:gd name="T51" fmla="*/ 151 h 173"/>
                <a:gd name="T52" fmla="*/ 122 w 156"/>
                <a:gd name="T53" fmla="*/ 131 h 173"/>
                <a:gd name="T54" fmla="*/ 131 w 156"/>
                <a:gd name="T55" fmla="*/ 105 h 173"/>
                <a:gd name="T56" fmla="*/ 131 w 156"/>
                <a:gd name="T57" fmla="*/ 88 h 173"/>
                <a:gd name="T58" fmla="*/ 128 w 156"/>
                <a:gd name="T59" fmla="*/ 57 h 173"/>
                <a:gd name="T60" fmla="*/ 116 w 156"/>
                <a:gd name="T61" fmla="*/ 31 h 173"/>
                <a:gd name="T62" fmla="*/ 102 w 156"/>
                <a:gd name="T63" fmla="*/ 17 h 173"/>
                <a:gd name="T64" fmla="*/ 79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Freeform 1727"/>
            <p:cNvSpPr>
              <a:spLocks/>
            </p:cNvSpPr>
            <p:nvPr/>
          </p:nvSpPr>
          <p:spPr bwMode="auto">
            <a:xfrm>
              <a:off x="4365" y="2866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540" y="2168860"/>
            <a:ext cx="8425693" cy="1341438"/>
          </a:xfrm>
        </p:spPr>
        <p:txBody>
          <a:bodyPr/>
          <a:lstStyle/>
          <a:p>
            <a:pPr algn="ctr"/>
            <a:r>
              <a:rPr lang="en-GB" dirty="0" smtClean="0"/>
              <a:t>End Video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13855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Lesson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Rational choice can lead to outcomes that “suck”.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11</a:t>
            </a:fld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04248" y="2988764"/>
            <a:ext cx="1728192" cy="3853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4916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Game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Without showing your neighbor, put in the </a:t>
            </a:r>
            <a:r>
              <a:rPr lang="en-US" dirty="0" smtClean="0"/>
              <a:t>box a </a:t>
            </a:r>
            <a:r>
              <a:rPr lang="en-US" dirty="0"/>
              <a:t>whole number between 1 and 100</a:t>
            </a:r>
            <a:r>
              <a:rPr lang="en-US" dirty="0" smtClean="0"/>
              <a:t>.</a:t>
            </a:r>
            <a:endParaRPr lang="en-GB" dirty="0"/>
          </a:p>
          <a:p>
            <a:r>
              <a:rPr lang="en-US" dirty="0"/>
              <a:t>We will then calculate the average number chosen in the class</a:t>
            </a:r>
            <a:r>
              <a:rPr lang="en-US" dirty="0" smtClean="0"/>
              <a:t>.</a:t>
            </a:r>
            <a:endParaRPr lang="en-GB" dirty="0"/>
          </a:p>
          <a:p>
            <a:r>
              <a:rPr lang="en-US" dirty="0"/>
              <a:t>The winner will be the person who picks the number closest to 2/3rds times the average number in the class</a:t>
            </a:r>
            <a:r>
              <a:rPr lang="en-US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18088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683" y="404664"/>
            <a:ext cx="3180207" cy="2772307"/>
          </a:xfrm>
        </p:spPr>
        <p:txBody>
          <a:bodyPr/>
          <a:lstStyle/>
          <a:p>
            <a:r>
              <a:rPr lang="en-GB" dirty="0"/>
              <a:t>Indignant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Angels</a:t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sz="3200" dirty="0" smtClean="0"/>
              <a:t>(Coordination Problem)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775" y="3537011"/>
            <a:ext cx="8426450" cy="2665351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For me:</a:t>
            </a:r>
          </a:p>
          <a:p>
            <a:pPr marL="0" indent="0">
              <a:buNone/>
            </a:pPr>
            <a:r>
              <a:rPr lang="en-GB" dirty="0" smtClean="0"/>
              <a:t>   (A,C) </a:t>
            </a:r>
            <a:r>
              <a:rPr lang="en-GB" dirty="0" smtClean="0">
                <a:sym typeface="Wingdings" pitchFamily="2" charset="2"/>
              </a:rPr>
              <a:t></a:t>
            </a:r>
            <a:r>
              <a:rPr lang="en-GB" dirty="0" smtClean="0"/>
              <a:t> 3  –4  = –1</a:t>
            </a:r>
          </a:p>
          <a:p>
            <a:pPr marL="0" indent="0">
              <a:buNone/>
            </a:pPr>
            <a:r>
              <a:rPr lang="en-GB" dirty="0"/>
              <a:t> </a:t>
            </a:r>
            <a:r>
              <a:rPr lang="en-GB" dirty="0" smtClean="0"/>
              <a:t>  (C,A) </a:t>
            </a:r>
            <a:r>
              <a:rPr lang="en-GB" dirty="0" smtClean="0">
                <a:sym typeface="Wingdings" pitchFamily="2" charset="2"/>
              </a:rPr>
              <a:t> </a:t>
            </a:r>
            <a:r>
              <a:rPr lang="en-GB" dirty="0" smtClean="0"/>
              <a:t>–</a:t>
            </a:r>
            <a:r>
              <a:rPr lang="en-GB" dirty="0" smtClean="0">
                <a:sym typeface="Wingdings" pitchFamily="2" charset="2"/>
              </a:rPr>
              <a:t>1 </a:t>
            </a:r>
            <a:r>
              <a:rPr lang="en-GB" dirty="0" smtClean="0"/>
              <a:t>–</a:t>
            </a:r>
            <a:r>
              <a:rPr lang="en-GB" dirty="0" smtClean="0">
                <a:sym typeface="Wingdings" pitchFamily="2" charset="2"/>
              </a:rPr>
              <a:t>2  = </a:t>
            </a:r>
            <a:r>
              <a:rPr lang="en-GB" dirty="0" smtClean="0"/>
              <a:t>–</a:t>
            </a:r>
            <a:r>
              <a:rPr lang="en-GB" dirty="0" smtClean="0">
                <a:sym typeface="Wingdings" pitchFamily="2" charset="2"/>
              </a:rPr>
              <a:t>3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13</a:t>
            </a:fld>
            <a:endParaRPr lang="en-GB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1037622"/>
              </p:ext>
            </p:extLst>
          </p:nvPr>
        </p:nvGraphicFramePr>
        <p:xfrm>
          <a:off x="3671900" y="453006"/>
          <a:ext cx="5184576" cy="299806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728192"/>
                <a:gridCol w="1728192"/>
                <a:gridCol w="1728192"/>
              </a:tblGrid>
              <a:tr h="996111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dirty="0" smtClean="0">
                          <a:solidFill>
                            <a:srgbClr val="0070C0"/>
                          </a:solidFill>
                        </a:rPr>
                        <a:t>A</a:t>
                      </a:r>
                      <a:endParaRPr lang="en-GB" sz="60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dirty="0" smtClean="0">
                          <a:solidFill>
                            <a:srgbClr val="0070C0"/>
                          </a:solidFill>
                        </a:rPr>
                        <a:t>B</a:t>
                      </a:r>
                      <a:endParaRPr lang="en-GB" sz="60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996111">
                <a:tc>
                  <a:txBody>
                    <a:bodyPr/>
                    <a:lstStyle/>
                    <a:p>
                      <a:pPr algn="ctr"/>
                      <a:r>
                        <a:rPr lang="en-GB" sz="5400" dirty="0" smtClean="0"/>
                        <a:t>A</a:t>
                      </a:r>
                      <a:endParaRPr lang="en-GB" sz="5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 0,</a:t>
                      </a:r>
                      <a:r>
                        <a:rPr lang="en-GB" sz="4000" baseline="0" dirty="0" smtClean="0"/>
                        <a:t> 0</a:t>
                      </a:r>
                      <a:endParaRPr lang="en-GB" sz="4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-1, -3</a:t>
                      </a:r>
                      <a:endParaRPr lang="en-GB" sz="4000" dirty="0"/>
                    </a:p>
                  </a:txBody>
                  <a:tcPr>
                    <a:noFill/>
                  </a:tcPr>
                </a:tc>
              </a:tr>
              <a:tr h="996111">
                <a:tc>
                  <a:txBody>
                    <a:bodyPr/>
                    <a:lstStyle/>
                    <a:p>
                      <a:pPr algn="ctr"/>
                      <a:r>
                        <a:rPr lang="en-GB" sz="5400" dirty="0" smtClean="0"/>
                        <a:t>B</a:t>
                      </a:r>
                      <a:endParaRPr lang="en-GB" sz="5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-3 , -1</a:t>
                      </a:r>
                      <a:endParaRPr lang="en-GB" sz="4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1,</a:t>
                      </a:r>
                      <a:r>
                        <a:rPr lang="en-GB" sz="4000" baseline="0" dirty="0" smtClean="0"/>
                        <a:t> 1</a:t>
                      </a:r>
                      <a:endParaRPr lang="en-GB" sz="4000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cxnSp>
        <p:nvCxnSpPr>
          <p:cNvPr id="7" name="Straight Connector 6"/>
          <p:cNvCxnSpPr/>
          <p:nvPr/>
        </p:nvCxnSpPr>
        <p:spPr bwMode="auto">
          <a:xfrm>
            <a:off x="3671900" y="512676"/>
            <a:ext cx="1548172" cy="9001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TextBox 7"/>
          <p:cNvSpPr txBox="1"/>
          <p:nvPr/>
        </p:nvSpPr>
        <p:spPr>
          <a:xfrm>
            <a:off x="4614908" y="656692"/>
            <a:ext cx="6447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Pair</a:t>
            </a:r>
            <a:endParaRPr lang="en-GB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3849348" y="962726"/>
            <a:ext cx="5485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Me</a:t>
            </a:r>
            <a:endParaRPr lang="en-GB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4044078" y="3767492"/>
            <a:ext cx="8931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Guilt</a:t>
            </a:r>
            <a:endParaRPr lang="en-GB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3627495" y="5661248"/>
            <a:ext cx="18854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Indignation</a:t>
            </a:r>
            <a:endParaRPr lang="en-GB" sz="2400" dirty="0"/>
          </a:p>
        </p:txBody>
      </p:sp>
      <p:cxnSp>
        <p:nvCxnSpPr>
          <p:cNvPr id="18" name="Straight Arrow Connector 17"/>
          <p:cNvCxnSpPr/>
          <p:nvPr/>
        </p:nvCxnSpPr>
        <p:spPr bwMode="auto">
          <a:xfrm flipH="1">
            <a:off x="3203848" y="4095074"/>
            <a:ext cx="756084" cy="234026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Straight Arrow Connector 18"/>
          <p:cNvCxnSpPr>
            <a:stCxn id="17" idx="1"/>
          </p:cNvCxnSpPr>
          <p:nvPr/>
        </p:nvCxnSpPr>
        <p:spPr bwMode="auto">
          <a:xfrm flipH="1" flipV="1">
            <a:off x="3059832" y="5481228"/>
            <a:ext cx="567663" cy="410853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" name="TextBox 22"/>
          <p:cNvSpPr txBox="1"/>
          <p:nvPr/>
        </p:nvSpPr>
        <p:spPr>
          <a:xfrm>
            <a:off x="4599359" y="3392996"/>
            <a:ext cx="34772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No Dominant Strategy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7744615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Payoff’s Matter (lesson 3)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775" y="2816932"/>
            <a:ext cx="8426450" cy="3385430"/>
          </a:xfrm>
        </p:spPr>
        <p:txBody>
          <a:bodyPr/>
          <a:lstStyle/>
          <a:p>
            <a:pPr marL="0" indent="0" algn="ctr">
              <a:buNone/>
            </a:pPr>
            <a:r>
              <a:rPr lang="en-GB" sz="4000" dirty="0" smtClean="0"/>
              <a:t>You can’t get what you want, until you know what you want. </a:t>
            </a:r>
            <a:endParaRPr lang="en-GB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25367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683" y="404665"/>
            <a:ext cx="8130757" cy="1692188"/>
          </a:xfrm>
        </p:spPr>
        <p:txBody>
          <a:bodyPr/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Evil Git </a:t>
            </a:r>
            <a:r>
              <a:rPr lang="en-GB" dirty="0" err="1" smtClean="0"/>
              <a:t>vs</a:t>
            </a:r>
            <a:r>
              <a:rPr lang="en-GB" dirty="0" smtClean="0"/>
              <a:t> Indignant Angels</a:t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endParaRPr lang="en-GB" sz="32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6521673"/>
              </p:ext>
            </p:extLst>
          </p:nvPr>
        </p:nvGraphicFramePr>
        <p:xfrm>
          <a:off x="1805608" y="2440527"/>
          <a:ext cx="5184576" cy="299806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728192"/>
                <a:gridCol w="1728192"/>
                <a:gridCol w="1728192"/>
              </a:tblGrid>
              <a:tr h="996111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dirty="0" smtClean="0">
                          <a:solidFill>
                            <a:srgbClr val="0070C0"/>
                          </a:solidFill>
                        </a:rPr>
                        <a:t>A</a:t>
                      </a:r>
                      <a:endParaRPr lang="en-GB" sz="60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dirty="0" smtClean="0">
                          <a:solidFill>
                            <a:srgbClr val="0070C0"/>
                          </a:solidFill>
                        </a:rPr>
                        <a:t>B</a:t>
                      </a:r>
                      <a:endParaRPr lang="en-GB" sz="60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996111">
                <a:tc>
                  <a:txBody>
                    <a:bodyPr/>
                    <a:lstStyle/>
                    <a:p>
                      <a:pPr algn="ctr"/>
                      <a:r>
                        <a:rPr lang="en-GB" sz="5400" dirty="0" smtClean="0"/>
                        <a:t>A</a:t>
                      </a:r>
                      <a:endParaRPr lang="en-GB" sz="5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 0,</a:t>
                      </a:r>
                      <a:r>
                        <a:rPr lang="en-GB" sz="4000" baseline="0" dirty="0" smtClean="0"/>
                        <a:t> 0</a:t>
                      </a:r>
                      <a:endParaRPr lang="en-GB" sz="4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3, -3</a:t>
                      </a:r>
                      <a:endParaRPr lang="en-GB" sz="4000" dirty="0"/>
                    </a:p>
                  </a:txBody>
                  <a:tcPr>
                    <a:noFill/>
                  </a:tcPr>
                </a:tc>
              </a:tr>
              <a:tr h="996111">
                <a:tc>
                  <a:txBody>
                    <a:bodyPr/>
                    <a:lstStyle/>
                    <a:p>
                      <a:pPr algn="ctr"/>
                      <a:r>
                        <a:rPr lang="en-GB" sz="5400" dirty="0" smtClean="0"/>
                        <a:t>B</a:t>
                      </a:r>
                      <a:endParaRPr lang="en-GB" sz="5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-1, -1</a:t>
                      </a:r>
                      <a:endParaRPr lang="en-GB" sz="4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1,</a:t>
                      </a:r>
                      <a:r>
                        <a:rPr lang="en-GB" sz="4000" baseline="0" dirty="0" smtClean="0"/>
                        <a:t> 1</a:t>
                      </a:r>
                      <a:endParaRPr lang="en-GB" sz="4000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cxnSp>
        <p:nvCxnSpPr>
          <p:cNvPr id="7" name="Straight Connector 6"/>
          <p:cNvCxnSpPr/>
          <p:nvPr/>
        </p:nvCxnSpPr>
        <p:spPr bwMode="auto">
          <a:xfrm>
            <a:off x="1805608" y="2500197"/>
            <a:ext cx="1548172" cy="9001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TextBox 7"/>
          <p:cNvSpPr txBox="1"/>
          <p:nvPr/>
        </p:nvSpPr>
        <p:spPr>
          <a:xfrm>
            <a:off x="2257331" y="2509764"/>
            <a:ext cx="12971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Pair (angel)</a:t>
            </a:r>
            <a:endParaRPr lang="en-GB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1750621" y="2950247"/>
            <a:ext cx="10134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Me (evil)</a:t>
            </a:r>
            <a:endParaRPr lang="en-GB" sz="1600" dirty="0"/>
          </a:p>
        </p:txBody>
      </p:sp>
      <p:sp>
        <p:nvSpPr>
          <p:cNvPr id="23" name="TextBox 22"/>
          <p:cNvSpPr txBox="1"/>
          <p:nvPr/>
        </p:nvSpPr>
        <p:spPr>
          <a:xfrm>
            <a:off x="2588747" y="5733256"/>
            <a:ext cx="36182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A is Dominant Strategy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9628726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9729" y="3933056"/>
            <a:ext cx="8426450" cy="2415295"/>
          </a:xfrm>
        </p:spPr>
        <p:txBody>
          <a:bodyPr/>
          <a:lstStyle/>
          <a:p>
            <a:r>
              <a:rPr lang="en-GB" dirty="0" smtClean="0"/>
              <a:t>My A does not dominate B. </a:t>
            </a:r>
          </a:p>
          <a:p>
            <a:r>
              <a:rPr lang="en-GB" dirty="0" smtClean="0"/>
              <a:t>But my pairs A dominates her B</a:t>
            </a:r>
          </a:p>
          <a:p>
            <a:r>
              <a:rPr lang="en-GB" dirty="0" smtClean="0"/>
              <a:t>So I know she is going to choose A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16</a:t>
            </a:fld>
            <a:endParaRPr lang="en-GB"/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 bwMode="auto">
          <a:xfrm>
            <a:off x="6945259" y="2906516"/>
            <a:ext cx="1908175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Lucida Sans" pitchFamily="34" charset="0"/>
                <a:ea typeface="MS PGothic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MS PGothic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MS PGothic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MS PGothic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MS PGothic" pitchFamily="34" charset="-128"/>
                <a:cs typeface="+mn-cs"/>
              </a:defRPr>
            </a:lvl9pPr>
          </a:lstStyle>
          <a:p>
            <a:fld id="{38C638BF-062B-4DB7-9470-84D8BCFDF82C}" type="slidenum">
              <a:rPr lang="en-GB" smtClean="0"/>
              <a:pPr/>
              <a:t>16</a:t>
            </a:fld>
            <a:endParaRPr lang="en-GB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3645026"/>
              </p:ext>
            </p:extLst>
          </p:nvPr>
        </p:nvGraphicFramePr>
        <p:xfrm>
          <a:off x="247721" y="224644"/>
          <a:ext cx="5184576" cy="299806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728192"/>
                <a:gridCol w="1728192"/>
                <a:gridCol w="1728192"/>
              </a:tblGrid>
              <a:tr h="996111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dirty="0" smtClean="0">
                          <a:solidFill>
                            <a:srgbClr val="0070C0"/>
                          </a:solidFill>
                        </a:rPr>
                        <a:t>A</a:t>
                      </a:r>
                      <a:endParaRPr lang="en-GB" sz="60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dirty="0" smtClean="0">
                          <a:solidFill>
                            <a:srgbClr val="0070C0"/>
                          </a:solidFill>
                        </a:rPr>
                        <a:t>B</a:t>
                      </a:r>
                      <a:endParaRPr lang="en-GB" sz="60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996111">
                <a:tc>
                  <a:txBody>
                    <a:bodyPr/>
                    <a:lstStyle/>
                    <a:p>
                      <a:pPr algn="ctr"/>
                      <a:r>
                        <a:rPr lang="en-GB" sz="5400" dirty="0" smtClean="0"/>
                        <a:t>A</a:t>
                      </a:r>
                      <a:endParaRPr lang="en-GB" sz="5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 0,</a:t>
                      </a:r>
                      <a:r>
                        <a:rPr lang="en-GB" sz="4000" baseline="0" dirty="0" smtClean="0"/>
                        <a:t> 0</a:t>
                      </a:r>
                      <a:endParaRPr lang="en-GB" sz="4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-1, -1</a:t>
                      </a:r>
                      <a:endParaRPr lang="en-GB" sz="4000" dirty="0"/>
                    </a:p>
                  </a:txBody>
                  <a:tcPr>
                    <a:noFill/>
                  </a:tcPr>
                </a:tc>
              </a:tr>
              <a:tr h="996111">
                <a:tc>
                  <a:txBody>
                    <a:bodyPr/>
                    <a:lstStyle/>
                    <a:p>
                      <a:pPr algn="ctr"/>
                      <a:r>
                        <a:rPr lang="en-GB" sz="5400" dirty="0" smtClean="0"/>
                        <a:t>B</a:t>
                      </a:r>
                      <a:endParaRPr lang="en-GB" sz="5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-3, 3</a:t>
                      </a:r>
                      <a:endParaRPr lang="en-GB" sz="4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1,</a:t>
                      </a:r>
                      <a:r>
                        <a:rPr lang="en-GB" sz="4000" baseline="0" dirty="0" smtClean="0"/>
                        <a:t> 1</a:t>
                      </a:r>
                      <a:endParaRPr lang="en-GB" sz="4000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 bwMode="auto">
          <a:xfrm>
            <a:off x="5828341" y="422835"/>
            <a:ext cx="3180207" cy="277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charset="0"/>
                <a:ea typeface="MS PGothic" pitchFamily="34" charset="-128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charset="0"/>
                <a:ea typeface="MS PGothic" pitchFamily="34" charset="-128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charset="0"/>
                <a:ea typeface="MS PGothic" pitchFamily="34" charset="-128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charset="0"/>
                <a:ea typeface="MS PGothic" pitchFamily="34" charset="-128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Indignant </a:t>
            </a:r>
            <a:br>
              <a:rPr lang="en-GB" dirty="0" smtClean="0"/>
            </a:br>
            <a:r>
              <a:rPr lang="en-GB" dirty="0" smtClean="0"/>
              <a:t>Angels </a:t>
            </a:r>
            <a:r>
              <a:rPr lang="en-GB" dirty="0" err="1" smtClean="0"/>
              <a:t>vs</a:t>
            </a:r>
            <a:r>
              <a:rPr lang="en-GB" dirty="0" smtClean="0"/>
              <a:t> Evil Git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endParaRPr lang="en-GB" sz="3200" dirty="0"/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319729" y="246284"/>
            <a:ext cx="1548172" cy="9001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TextBox 8"/>
          <p:cNvSpPr txBox="1"/>
          <p:nvPr/>
        </p:nvSpPr>
        <p:spPr>
          <a:xfrm>
            <a:off x="1262737" y="390300"/>
            <a:ext cx="6447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Pair</a:t>
            </a:r>
            <a:endParaRPr lang="en-GB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497177" y="696334"/>
            <a:ext cx="5485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Me</a:t>
            </a:r>
            <a:endParaRPr lang="en-GB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1277635" y="3021855"/>
            <a:ext cx="35782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A does not dominate B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223412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Lessons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When analysing strategy, </a:t>
            </a:r>
            <a:r>
              <a:rPr lang="en-GB" dirty="0"/>
              <a:t>p</a:t>
            </a:r>
            <a:r>
              <a:rPr lang="en-GB" dirty="0" smtClean="0"/>
              <a:t>ut yourself in others’ shoes and try and figure out what they will do. </a:t>
            </a:r>
          </a:p>
          <a:p>
            <a:endParaRPr lang="en-GB" dirty="0" smtClean="0"/>
          </a:p>
          <a:p>
            <a:r>
              <a:rPr lang="en-GB" dirty="0" smtClean="0"/>
              <a:t>Hard to figure out your opponents pay-offs.</a:t>
            </a:r>
          </a:p>
          <a:p>
            <a:endParaRPr lang="en-GB" dirty="0" smtClean="0"/>
          </a:p>
          <a:p>
            <a:r>
              <a:rPr lang="en-GB" dirty="0" smtClean="0"/>
              <a:t>Play the odds.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17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24028" y="4473116"/>
            <a:ext cx="3492388" cy="2062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4858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5847" y="-99392"/>
            <a:ext cx="10219847" cy="677737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775" y="2198063"/>
            <a:ext cx="8426450" cy="4004299"/>
          </a:xfrm>
        </p:spPr>
        <p:txBody>
          <a:bodyPr/>
          <a:lstStyle/>
          <a:p>
            <a:endParaRPr lang="en-GB" dirty="0" smtClean="0"/>
          </a:p>
          <a:p>
            <a:r>
              <a:rPr lang="en-GB" sz="4000" dirty="0" smtClean="0"/>
              <a:t>70% choose A</a:t>
            </a:r>
          </a:p>
          <a:p>
            <a:endParaRPr lang="en-GB" sz="4000" dirty="0" smtClean="0"/>
          </a:p>
          <a:p>
            <a:r>
              <a:rPr lang="en-GB" sz="4000" dirty="0" smtClean="0"/>
              <a:t>30% choose B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18</a:t>
            </a:fld>
            <a:endParaRPr lang="en-GB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2023120" y="856626"/>
            <a:ext cx="84264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charset="0"/>
                <a:ea typeface="MS PGothic" pitchFamily="34" charset="-128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charset="0"/>
                <a:ea typeface="MS PGothic" pitchFamily="34" charset="-128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charset="0"/>
                <a:ea typeface="MS PGothic" pitchFamily="34" charset="-128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charset="0"/>
                <a:ea typeface="MS PGothic" pitchFamily="34" charset="-128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9pPr>
          </a:lstStyle>
          <a:p>
            <a:pPr algn="ctr"/>
            <a:r>
              <a:rPr lang="en-GB" sz="6600" dirty="0" smtClean="0"/>
              <a:t>Grade Game</a:t>
            </a:r>
            <a:br>
              <a:rPr lang="en-GB" sz="6600" dirty="0" smtClean="0"/>
            </a:br>
            <a:r>
              <a:rPr lang="en-GB" sz="4800" dirty="0" smtClean="0"/>
              <a:t>Prediction</a:t>
            </a: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27957786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Resources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sz="2400" dirty="0" smtClean="0"/>
          </a:p>
          <a:p>
            <a:r>
              <a:rPr lang="en-GB" sz="2400" dirty="0" smtClean="0"/>
              <a:t>Game </a:t>
            </a:r>
            <a:r>
              <a:rPr lang="en-GB" sz="2400" dirty="0" smtClean="0"/>
              <a:t>Theory Lecture Series at Yale:</a:t>
            </a:r>
          </a:p>
          <a:p>
            <a:pPr lvl="1"/>
            <a:r>
              <a:rPr lang="en-GB" sz="2200" dirty="0" smtClean="0">
                <a:hlinkClick r:id="rId2"/>
              </a:rPr>
              <a:t>http</a:t>
            </a:r>
            <a:r>
              <a:rPr lang="en-GB" sz="2200" dirty="0">
                <a:hlinkClick r:id="rId2"/>
              </a:rPr>
              <a:t>://</a:t>
            </a:r>
            <a:r>
              <a:rPr lang="en-GB" sz="2200" dirty="0" smtClean="0">
                <a:hlinkClick r:id="rId2"/>
              </a:rPr>
              <a:t>oyc.yale.edu/economics/econ-159/lecture-1</a:t>
            </a:r>
            <a:endParaRPr lang="en-GB" sz="2200" dirty="0" smtClean="0"/>
          </a:p>
          <a:p>
            <a:endParaRPr lang="en-GB" sz="2400" dirty="0" smtClean="0"/>
          </a:p>
          <a:p>
            <a:r>
              <a:rPr lang="en-GB" sz="2400" dirty="0" smtClean="0"/>
              <a:t>Golden </a:t>
            </a:r>
            <a:r>
              <a:rPr lang="en-GB" sz="2400" dirty="0" smtClean="0"/>
              <a:t>Balls and the Prisoners Dilemma</a:t>
            </a:r>
            <a:endParaRPr lang="en-GB" sz="2400" dirty="0"/>
          </a:p>
          <a:p>
            <a:pPr lvl="1"/>
            <a:r>
              <a:rPr lang="en-GB" sz="2200" dirty="0" smtClean="0">
                <a:hlinkClick r:id="rId3"/>
              </a:rPr>
              <a:t>http</a:t>
            </a:r>
            <a:r>
              <a:rPr lang="en-GB" sz="2200" dirty="0">
                <a:hlinkClick r:id="rId3"/>
              </a:rPr>
              <a:t>://welkerswikinomics.com/blog/2009/04/10/golden-balls-gamaae-theory-the-prisoners-dilemma-and-the-cold-rationality-of-human-behavior</a:t>
            </a:r>
            <a:r>
              <a:rPr lang="en-GB" sz="2200" dirty="0" smtClean="0">
                <a:hlinkClick r:id="rId3"/>
              </a:rPr>
              <a:t>/</a:t>
            </a:r>
            <a:endParaRPr lang="en-GB" sz="2200" dirty="0" smtClean="0"/>
          </a:p>
          <a:p>
            <a:pPr marL="0" indent="0">
              <a:buNone/>
            </a:pPr>
            <a:endParaRPr lang="en-GB" sz="2400" dirty="0" smtClean="0"/>
          </a:p>
          <a:p>
            <a:endParaRPr lang="en-GB" sz="2400" dirty="0"/>
          </a:p>
          <a:p>
            <a:pPr marL="0" indent="0">
              <a:buNone/>
            </a:pPr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69659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5847" y="-99392"/>
            <a:ext cx="10219847" cy="677737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015716" y="1160748"/>
            <a:ext cx="8426450" cy="1341438"/>
          </a:xfrm>
        </p:spPr>
        <p:txBody>
          <a:bodyPr/>
          <a:lstStyle/>
          <a:p>
            <a:pPr algn="ctr"/>
            <a:r>
              <a:rPr lang="en-GB" sz="6600" dirty="0" smtClean="0"/>
              <a:t>Grade Game</a:t>
            </a:r>
            <a:br>
              <a:rPr lang="en-GB" sz="6600" dirty="0" smtClean="0"/>
            </a:b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34725807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Learning Outcomes: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Understand game theory, strategic strategies and identify when this applies.</a:t>
            </a:r>
          </a:p>
          <a:p>
            <a:r>
              <a:rPr lang="en-GB" sz="2800" dirty="0" smtClean="0"/>
              <a:t>Explain the </a:t>
            </a:r>
            <a:r>
              <a:rPr lang="en-GB" sz="2800" dirty="0"/>
              <a:t>p</a:t>
            </a:r>
            <a:r>
              <a:rPr lang="en-GB" sz="2800" dirty="0" smtClean="0"/>
              <a:t>risoners dilemma and differentiate between dominant and non-dominant examples. </a:t>
            </a:r>
          </a:p>
          <a:p>
            <a:endParaRPr lang="en-GB" sz="2800" dirty="0" smtClean="0"/>
          </a:p>
          <a:p>
            <a:endParaRPr lang="en-GB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6620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5847" y="-99392"/>
            <a:ext cx="10219847" cy="67773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716" y="872716"/>
            <a:ext cx="8426450" cy="1341438"/>
          </a:xfrm>
        </p:spPr>
        <p:txBody>
          <a:bodyPr/>
          <a:lstStyle/>
          <a:p>
            <a:pPr algn="ctr"/>
            <a:r>
              <a:rPr lang="en-GB" sz="6600" dirty="0" smtClean="0"/>
              <a:t>Grade Game</a:t>
            </a:r>
            <a:br>
              <a:rPr lang="en-GB" sz="6600" dirty="0" smtClean="0"/>
            </a:br>
            <a:r>
              <a:rPr lang="en-GB" sz="4800" dirty="0" smtClean="0"/>
              <a:t>Explanation</a:t>
            </a:r>
            <a:endParaRPr lang="en-GB" sz="6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42042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Lesson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Do not play a strictly dominat</a:t>
            </a:r>
            <a:r>
              <a:rPr lang="en-US" b="1" dirty="0" smtClean="0"/>
              <a:t>ed</a:t>
            </a:r>
            <a:r>
              <a:rPr lang="en-US" dirty="0" smtClean="0"/>
              <a:t> strategy.</a:t>
            </a:r>
          </a:p>
          <a:p>
            <a:endParaRPr lang="en-US" dirty="0" smtClean="0"/>
          </a:p>
          <a:p>
            <a:r>
              <a:rPr lang="en-US" dirty="0" smtClean="0"/>
              <a:t>Why?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74790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Prisoners Dilemma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 accused crooks in separate cells,</a:t>
            </a:r>
          </a:p>
          <a:p>
            <a:r>
              <a:rPr lang="en-US" dirty="0" smtClean="0"/>
              <a:t>If neither rats the other guy out both go to jail for a year</a:t>
            </a:r>
          </a:p>
          <a:p>
            <a:r>
              <a:rPr lang="en-US" dirty="0" smtClean="0"/>
              <a:t>If both rat each other out they go to jail for 2 years.</a:t>
            </a:r>
          </a:p>
          <a:p>
            <a:r>
              <a:rPr lang="en-US" dirty="0" smtClean="0"/>
              <a:t>If you rat the other guy and he doesn’t rat you then he’ll go to jail for 5 years.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51034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8448" y="5301208"/>
            <a:ext cx="8426450" cy="1045170"/>
          </a:xfrm>
        </p:spPr>
        <p:txBody>
          <a:bodyPr/>
          <a:lstStyle/>
          <a:p>
            <a:r>
              <a:rPr lang="en-GB" dirty="0">
                <a:hlinkClick r:id="rId2"/>
              </a:rPr>
              <a:t>http://www.youtube.com/watch?v=p3Uos2fzIJ0&amp;feature=player_embedded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7</a:t>
            </a:fld>
            <a:endParaRPr lang="en-GB"/>
          </a:p>
        </p:txBody>
      </p:sp>
      <p:pic>
        <p:nvPicPr>
          <p:cNvPr id="14338" name="Picture 2" descr="http://cdn.scratchcards.me.uk/wp-content/uploads/goldenball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393" y="1376772"/>
            <a:ext cx="809625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338448" y="224644"/>
            <a:ext cx="8426450" cy="1045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71463" indent="-271463" algn="l" rtl="0" eaLnBrk="0" fontAlgn="base" hangingPunct="0">
              <a:spcBef>
                <a:spcPct val="7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809625" indent="-358775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1257300" indent="-268288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·"/>
              <a:defRPr sz="2400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704975" indent="-268288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2152650" indent="-268288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2609850" indent="-268288" algn="l" rtl="0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067050" indent="-268288" algn="l" rtl="0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24250" indent="-268288" algn="l" rtl="0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981450" indent="-268288" algn="l" rtl="0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GB" sz="6600" dirty="0" smtClean="0"/>
              <a:t>Golden Balls</a:t>
            </a: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42134569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Golden Balls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Weakly Dominant Strategy</a:t>
            </a:r>
          </a:p>
          <a:p>
            <a:pPr lvl="1"/>
            <a:r>
              <a:rPr lang="en-GB" dirty="0" smtClean="0"/>
              <a:t>You can do no worse than the other player, but you can both lose. </a:t>
            </a:r>
          </a:p>
          <a:p>
            <a:pPr lvl="1"/>
            <a:endParaRPr lang="en-GB" dirty="0"/>
          </a:p>
          <a:p>
            <a:r>
              <a:rPr lang="en-GB" dirty="0" smtClean="0"/>
              <a:t>Three Nash </a:t>
            </a:r>
            <a:r>
              <a:rPr lang="en-GB" dirty="0" err="1" smtClean="0"/>
              <a:t>Equilibria</a:t>
            </a:r>
            <a:r>
              <a:rPr lang="en-GB" dirty="0" smtClean="0"/>
              <a:t> in the Game:</a:t>
            </a:r>
          </a:p>
          <a:p>
            <a:pPr lvl="1"/>
            <a:r>
              <a:rPr lang="en-GB" dirty="0" smtClean="0"/>
              <a:t>Outcomes where a player can not do better on his or her own by changing his or her strategy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4541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Contracts and Communication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Does communication help?</a:t>
            </a:r>
          </a:p>
          <a:p>
            <a:endParaRPr lang="en-GB" dirty="0" smtClean="0"/>
          </a:p>
          <a:p>
            <a:r>
              <a:rPr lang="en-GB" dirty="0" smtClean="0"/>
              <a:t>Who does it help?</a:t>
            </a:r>
          </a:p>
          <a:p>
            <a:endParaRPr lang="en-GB" dirty="0" smtClean="0"/>
          </a:p>
          <a:p>
            <a:r>
              <a:rPr lang="en-GB" dirty="0" smtClean="0"/>
              <a:t>Why?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38BF-062B-4DB7-9470-84D8BCFDF82C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29616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XPANDSHOWBAR" val="True"/>
  <p:tag name="ANSWERNOWTEXT" val="Answer Now"/>
  <p:tag name="RESPTABLESTYLE" val="-1"/>
  <p:tag name="ALLOWDUPLICATES" val="False"/>
  <p:tag name="AUTOADVANCE" val="False"/>
  <p:tag name="STDCHART" val="1"/>
  <p:tag name="BUBBLENAMEVISIBLE" val="True"/>
  <p:tag name="DEFAULTNUMTEAMS" val="5"/>
  <p:tag name="CUSTOMCELLBACKCOLOR2" val="-13395457"/>
  <p:tag name="DISPLAYNAME" val="True"/>
  <p:tag name="GRIDROTATIONINTERVAL" val="2"/>
  <p:tag name="POLLINGCYCLE" val="2"/>
  <p:tag name="INCLUDENONRESPONDERS" val="False"/>
  <p:tag name="ALLOWUSERFEEDBACK" val="True"/>
  <p:tag name="REALTIMEBACKUPPATH" val="(None)"/>
  <p:tag name="FIBDISPLAYKEYWORDS" val="True"/>
  <p:tag name="USESECONDARYMONITOR" val="True"/>
  <p:tag name="RESPCOUNTERSTYLE" val="-1"/>
  <p:tag name="NUMRESPONSES" val="1"/>
  <p:tag name="REVIEWONLY" val="False"/>
  <p:tag name="TEAMSINLEADERBOARD" val="5"/>
  <p:tag name="BUBBLEGROUPING" val="3"/>
  <p:tag name="CUSTOMCELLBACKCOLOR3" val="-268652"/>
  <p:tag name="DISPLAYDEVICEID" val="True"/>
  <p:tag name="GRIDPOSITION" val="1"/>
  <p:tag name="MULTIRESPDIVISOR" val="1"/>
  <p:tag name="INCORRECTPOINTVALUE" val="0"/>
  <p:tag name="CHARTSCALE" val="True"/>
  <p:tag name="TPVERSION" val="2008"/>
  <p:tag name="ANSWERNOWSTYLE" val="-1"/>
  <p:tag name="INPUTSOURCE" val="1"/>
  <p:tag name="ROTATIONINTERVAL" val="2"/>
  <p:tag name="BUBBLESIZEVISIBLE" val="True"/>
  <p:tag name="CUSTOMCELLBACKCOLOR1" val="-657956"/>
  <p:tag name="GRIDOPACITY" val="90"/>
  <p:tag name="CHARTLABELS" val="0"/>
  <p:tag name="CORRECTPOINTVALUE" val="1"/>
  <p:tag name="FIBDISPLAYRESULTS" val="True"/>
  <p:tag name="SHOWBARVISIBLE" val="True"/>
  <p:tag name="COUNTDOWNSECONDS" val="10"/>
  <p:tag name="AUTOUPDATEALIASES" val="True"/>
  <p:tag name="CUSTOMGRIDBACKCOLOR" val="-2830136"/>
  <p:tag name="DISPLAYDEVICENUMBER" val="True"/>
  <p:tag name="RESETCHARTS" val="True"/>
  <p:tag name="ZEROBASED" val="False"/>
  <p:tag name="POWERPOINTVERSION" val="11.0"/>
  <p:tag name="BACKUPSESSIONS" val="True"/>
  <p:tag name="MAXRESPONDERS" val="5"/>
  <p:tag name="USESCHEMECOLORS" val="True"/>
  <p:tag name="PARTLISTDEFAULT" val="0"/>
  <p:tag name="FIBNUMRESULTS" val="5"/>
  <p:tag name="RESPCOUNTERFORMAT" val="0"/>
  <p:tag name="BUBBLEVALUEFORMAT" val="0.0"/>
  <p:tag name="GRIDSIZE" val="{Width=800, Height=600}"/>
  <p:tag name="AUTOADJUSTPARTRANGE" val="True"/>
  <p:tag name="BACKUPMAINTENANCE" val="7"/>
  <p:tag name="CUSTOMCELLBACKCOLOR4" val="-8355712"/>
  <p:tag name="REALTIMEBACKUP" val="False"/>
  <p:tag name="CHARTVALUEFORMAT" val="0%"/>
  <p:tag name="COUNTDOWNSTYLE" val="-1"/>
  <p:tag name="INCLUDEPPT" val="True"/>
  <p:tag name="CUSTOMCELLFORECOLOR" val="-16777216"/>
  <p:tag name="PARTICIPANTSINLEADERBOARD" val="5"/>
  <p:tag name="AUTOSIZEGRID" val="True"/>
  <p:tag name="BULLETTYPE" val="3"/>
  <p:tag name="FIBINCLUDEOTHER" val="True"/>
  <p:tag name="DELIMITERS" val="3.1"/>
  <p:tag name="INCLUDESESSION" val="True"/>
  <p:tag name="ADVANCEDSETTINGSVIEW" val="True"/>
  <p:tag name="CHARTCOLORS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heme/theme1.xml><?xml version="1.0" encoding="utf-8"?>
<a:theme xmlns:a="http://schemas.openxmlformats.org/drawingml/2006/main" name="UoSnew3">
  <a:themeElements>
    <a:clrScheme name="UoSnew3 1">
      <a:dk1>
        <a:srgbClr val="005C84"/>
      </a:dk1>
      <a:lt1>
        <a:srgbClr val="DBDFE1"/>
      </a:lt1>
      <a:dk2>
        <a:srgbClr val="005C84"/>
      </a:dk2>
      <a:lt2>
        <a:srgbClr val="A4AEB5"/>
      </a:lt2>
      <a:accent1>
        <a:srgbClr val="005C84"/>
      </a:accent1>
      <a:accent2>
        <a:srgbClr val="007C92"/>
      </a:accent2>
      <a:accent3>
        <a:srgbClr val="EAECEE"/>
      </a:accent3>
      <a:accent4>
        <a:srgbClr val="004D70"/>
      </a:accent4>
      <a:accent5>
        <a:srgbClr val="AAB5C2"/>
      </a:accent5>
      <a:accent6>
        <a:srgbClr val="007084"/>
      </a:accent6>
      <a:hlink>
        <a:srgbClr val="0098C3"/>
      </a:hlink>
      <a:folHlink>
        <a:srgbClr val="6A4061"/>
      </a:folHlink>
    </a:clrScheme>
    <a:fontScheme name="UoSnew3">
      <a:majorFont>
        <a:latin typeface="Lucida Sans"/>
        <a:ea typeface="ＭＳ Ｐゴシック"/>
        <a:cs typeface="ＭＳ Ｐゴシック"/>
      </a:majorFont>
      <a:minorFont>
        <a:latin typeface="Lucida Sans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charset="0"/>
            <a:ea typeface="ＭＳ Ｐゴシック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charset="0"/>
            <a:ea typeface="ＭＳ Ｐゴシック" charset="0"/>
            <a:cs typeface="Arial" charset="0"/>
          </a:defRPr>
        </a:defPPr>
      </a:lstStyle>
    </a:lnDef>
  </a:objectDefaults>
  <a:extraClrSchemeLst>
    <a:extraClrScheme>
      <a:clrScheme name="UoSnew3 1">
        <a:dk1>
          <a:srgbClr val="005C84"/>
        </a:dk1>
        <a:lt1>
          <a:srgbClr val="DBDFE1"/>
        </a:lt1>
        <a:dk2>
          <a:srgbClr val="005C84"/>
        </a:dk2>
        <a:lt2>
          <a:srgbClr val="A4AEB5"/>
        </a:lt2>
        <a:accent1>
          <a:srgbClr val="005C84"/>
        </a:accent1>
        <a:accent2>
          <a:srgbClr val="007C92"/>
        </a:accent2>
        <a:accent3>
          <a:srgbClr val="EAECEE"/>
        </a:accent3>
        <a:accent4>
          <a:srgbClr val="004D70"/>
        </a:accent4>
        <a:accent5>
          <a:srgbClr val="AAB5C2"/>
        </a:accent5>
        <a:accent6>
          <a:srgbClr val="007084"/>
        </a:accent6>
        <a:hlink>
          <a:srgbClr val="0098C3"/>
        </a:hlink>
        <a:folHlink>
          <a:srgbClr val="6A406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UoSnew3</Template>
  <TotalTime>4203</TotalTime>
  <Words>1299</Words>
  <Application>Microsoft Macintosh PowerPoint</Application>
  <PresentationFormat>On-screen Show (4:3)</PresentationFormat>
  <Paragraphs>263</Paragraphs>
  <Slides>19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UoSnew3</vt:lpstr>
      <vt:lpstr>Game Theory A Brief Introduction</vt:lpstr>
      <vt:lpstr>Grade Game </vt:lpstr>
      <vt:lpstr>Learning Outcomes:</vt:lpstr>
      <vt:lpstr>Grade Game Explanation</vt:lpstr>
      <vt:lpstr>Lesson 1</vt:lpstr>
      <vt:lpstr>Prisoners Dilemma</vt:lpstr>
      <vt:lpstr>PowerPoint Presentation</vt:lpstr>
      <vt:lpstr>Golden Balls</vt:lpstr>
      <vt:lpstr>Contracts and Communication</vt:lpstr>
      <vt:lpstr>End Video</vt:lpstr>
      <vt:lpstr>Lesson 2</vt:lpstr>
      <vt:lpstr>Game 2</vt:lpstr>
      <vt:lpstr>Indignant  Angels  (Coordination Problem)</vt:lpstr>
      <vt:lpstr>Payoff’s Matter (lesson 3)</vt:lpstr>
      <vt:lpstr>  Evil Git vs Indignant Angels  </vt:lpstr>
      <vt:lpstr>PowerPoint Presentation</vt:lpstr>
      <vt:lpstr>Lessons</vt:lpstr>
      <vt:lpstr>PowerPoint Presentation</vt:lpstr>
      <vt:lpstr>Resources</vt:lpstr>
    </vt:vector>
  </TitlesOfParts>
  <Company>Science Learning Centre South East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ajdw</dc:creator>
  <cp:lastModifiedBy>David Tarrant</cp:lastModifiedBy>
  <cp:revision>124</cp:revision>
  <dcterms:created xsi:type="dcterms:W3CDTF">2008-04-22T13:46:56Z</dcterms:created>
  <dcterms:modified xsi:type="dcterms:W3CDTF">2013-03-17T11:47:20Z</dcterms:modified>
</cp:coreProperties>
</file>