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1"/>
  </p:notesMasterIdLst>
  <p:sldIdLst>
    <p:sldId id="256" r:id="rId2"/>
    <p:sldId id="342" r:id="rId3"/>
    <p:sldId id="387" r:id="rId4"/>
    <p:sldId id="390" r:id="rId5"/>
    <p:sldId id="257" r:id="rId6"/>
    <p:sldId id="258" r:id="rId7"/>
    <p:sldId id="377" r:id="rId8"/>
    <p:sldId id="343" r:id="rId9"/>
    <p:sldId id="344" r:id="rId10"/>
    <p:sldId id="346" r:id="rId11"/>
    <p:sldId id="376" r:id="rId12"/>
    <p:sldId id="398" r:id="rId13"/>
    <p:sldId id="345" r:id="rId14"/>
    <p:sldId id="347" r:id="rId15"/>
    <p:sldId id="348" r:id="rId16"/>
    <p:sldId id="349" r:id="rId17"/>
    <p:sldId id="350" r:id="rId18"/>
    <p:sldId id="351" r:id="rId19"/>
    <p:sldId id="391" r:id="rId20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F8F8"/>
    <a:srgbClr val="EDEFF0"/>
    <a:srgbClr val="74818C"/>
    <a:srgbClr val="886681"/>
    <a:srgbClr val="C60C30"/>
    <a:srgbClr val="C1847A"/>
    <a:srgbClr val="AD5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00" autoAdjust="0"/>
  </p:normalViewPr>
  <p:slideViewPr>
    <p:cSldViewPr>
      <p:cViewPr>
        <p:scale>
          <a:sx n="85" d="100"/>
          <a:sy n="85" d="100"/>
        </p:scale>
        <p:origin x="-1472" y="288"/>
      </p:cViewPr>
      <p:guideLst>
        <p:guide orient="horz" pos="799"/>
        <p:guide orient="horz" pos="4088"/>
        <p:guide orient="horz" pos="1071"/>
        <p:guide orient="horz" pos="2840"/>
        <p:guide pos="2880"/>
        <p:guide pos="226"/>
        <p:guide pos="55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443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tags" Target="tags/tag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B15A874-2248-4AB1-8FCC-A3FD795E08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65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a pack of cards</a:t>
            </a:r>
            <a:r>
              <a:rPr lang="en-GB" baseline="0" dirty="0" smtClean="0"/>
              <a:t> and inform people that they can collect cards for responding and interacting in class.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However you cannot look at the cards until the end of the lecture.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99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Alpha does not dominate Beta</a:t>
            </a:r>
            <a:r>
              <a:rPr lang="en-GB" baseline="0" dirty="0" smtClean="0"/>
              <a:t> in B,B case.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30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454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</a:t>
            </a:r>
            <a:r>
              <a:rPr lang="en-GB" baseline="0" dirty="0" smtClean="0"/>
              <a:t> are 30% of people choosing Beta:</a:t>
            </a:r>
          </a:p>
          <a:p>
            <a:r>
              <a:rPr lang="en-GB" baseline="0" dirty="0" smtClean="0"/>
              <a:t>	Could be moral?</a:t>
            </a:r>
          </a:p>
          <a:p>
            <a:r>
              <a:rPr lang="en-GB" baseline="0" dirty="0" smtClean="0"/>
              <a:t>	Don’t understand the game?</a:t>
            </a:r>
          </a:p>
          <a:p>
            <a:r>
              <a:rPr lang="en-GB" baseline="0" dirty="0" smtClean="0"/>
              <a:t>	Long term play-offs?</a:t>
            </a:r>
          </a:p>
          <a:p>
            <a:r>
              <a:rPr lang="en-GB" baseline="0" dirty="0" smtClean="0"/>
              <a:t>	Lots of stupid people out there, they are doing experiments at the University of Hawaii</a:t>
            </a:r>
          </a:p>
          <a:p>
            <a:r>
              <a:rPr lang="en-GB" baseline="0" dirty="0" smtClean="0"/>
              <a:t>	</a:t>
            </a:r>
            <a:endParaRPr lang="en-GB" dirty="0" smtClean="0"/>
          </a:p>
          <a:p>
            <a:r>
              <a:rPr lang="en-GB" dirty="0" smtClean="0"/>
              <a:t>Lesson: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Soton</a:t>
            </a:r>
            <a:r>
              <a:rPr lang="en-GB" baseline="0" dirty="0" smtClean="0"/>
              <a:t> students are evil.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80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Get the pieces</a:t>
            </a:r>
            <a:r>
              <a:rPr lang="en-GB" baseline="0" dirty="0" smtClean="0"/>
              <a:t> of paper back.</a:t>
            </a:r>
          </a:p>
          <a:p>
            <a:endParaRPr lang="en-GB" dirty="0" smtClean="0"/>
          </a:p>
          <a:p>
            <a:r>
              <a:rPr lang="en-GB" dirty="0" smtClean="0"/>
              <a:t>Draw on the board the table</a:t>
            </a:r>
            <a:r>
              <a:rPr lang="en-GB" baseline="0" dirty="0" smtClean="0"/>
              <a:t> and record </a:t>
            </a:r>
            <a:r>
              <a:rPr lang="en-GB" b="1" baseline="0" dirty="0" smtClean="0"/>
              <a:t>my grades</a:t>
            </a:r>
            <a:r>
              <a:rPr lang="en-GB" baseline="0" dirty="0" smtClean="0"/>
              <a:t> in the squares.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Draw </a:t>
            </a:r>
            <a:r>
              <a:rPr lang="en-GB" b="1" baseline="0" dirty="0" smtClean="0"/>
              <a:t>another table</a:t>
            </a:r>
            <a:r>
              <a:rPr lang="en-GB" baseline="0" dirty="0" smtClean="0"/>
              <a:t> and add the </a:t>
            </a:r>
            <a:r>
              <a:rPr lang="en-GB" b="1" baseline="0" dirty="0" smtClean="0"/>
              <a:t>pair grades</a:t>
            </a:r>
            <a:r>
              <a:rPr lang="en-GB" baseline="0" dirty="0" smtClean="0"/>
              <a:t>.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Put both </a:t>
            </a:r>
            <a:r>
              <a:rPr lang="en-GB" b="1" baseline="0" dirty="0" smtClean="0"/>
              <a:t>tables together.</a:t>
            </a:r>
          </a:p>
          <a:p>
            <a:r>
              <a:rPr lang="en-GB" b="1" baseline="0" dirty="0" smtClean="0"/>
              <a:t>First grade corresponds the row player.</a:t>
            </a:r>
          </a:p>
          <a:p>
            <a:r>
              <a:rPr lang="en-GB" b="1" baseline="0" dirty="0" smtClean="0"/>
              <a:t>Second to the column player.</a:t>
            </a:r>
          </a:p>
          <a:p>
            <a:r>
              <a:rPr lang="en-GB" b="1" baseline="0" dirty="0" smtClean="0"/>
              <a:t>Outcome matrix</a:t>
            </a:r>
          </a:p>
          <a:p>
            <a:endParaRPr lang="en-GB" b="1" baseline="0" dirty="0" smtClean="0"/>
          </a:p>
          <a:p>
            <a:endParaRPr lang="en-GB" b="1" baseline="0" dirty="0" smtClean="0"/>
          </a:p>
          <a:p>
            <a:r>
              <a:rPr lang="en-GB" b="1" baseline="0" dirty="0" smtClean="0"/>
              <a:t>Show of hands, how many choose Alpha and Beta.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Why did you choose Alpha?</a:t>
            </a:r>
          </a:p>
          <a:p>
            <a:r>
              <a:rPr lang="en-GB" b="1" baseline="0" dirty="0" smtClean="0"/>
              <a:t>   * </a:t>
            </a:r>
            <a:r>
              <a:rPr lang="en-GB" b="0" baseline="0" dirty="0" smtClean="0"/>
              <a:t>Better outcomes for choosing alpha no matter.</a:t>
            </a:r>
          </a:p>
          <a:p>
            <a:r>
              <a:rPr lang="en-GB" b="0" baseline="0" dirty="0" smtClean="0"/>
              <a:t> </a:t>
            </a:r>
            <a:endParaRPr lang="en-GB" b="1" baseline="0" dirty="0" smtClean="0"/>
          </a:p>
          <a:p>
            <a:endParaRPr lang="en-GB" b="1" baseline="0" dirty="0" smtClean="0"/>
          </a:p>
          <a:p>
            <a:r>
              <a:rPr lang="en-GB" b="1" baseline="0" dirty="0" smtClean="0"/>
              <a:t>Why did you choose Beta?</a:t>
            </a:r>
          </a:p>
          <a:p>
            <a:r>
              <a:rPr lang="en-GB" baseline="0" dirty="0" smtClean="0"/>
              <a:t>   * Don’t like swings. A = A to B- , B = B+ to C</a:t>
            </a:r>
          </a:p>
          <a:p>
            <a:r>
              <a:rPr lang="en-GB" baseline="0" dirty="0" smtClean="0"/>
              <a:t>   * Be more conclusive (indignant angel), some people might care about others grades</a:t>
            </a:r>
          </a:p>
          <a:p>
            <a:r>
              <a:rPr lang="en-GB" baseline="0" dirty="0" smtClean="0"/>
              <a:t>      Business School </a:t>
            </a:r>
            <a:r>
              <a:rPr lang="en-GB" baseline="0" dirty="0" err="1" smtClean="0"/>
              <a:t>vs</a:t>
            </a:r>
            <a:r>
              <a:rPr lang="en-GB" baseline="0" dirty="0" smtClean="0"/>
              <a:t> Divinity School.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This is not a GAME, missing pay-offs and objectives. </a:t>
            </a:r>
          </a:p>
          <a:p>
            <a:r>
              <a:rPr lang="en-GB" b="1" baseline="0" dirty="0" smtClean="0"/>
              <a:t>I cannot tell you what your pay-offs should be.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 </a:t>
            </a:r>
            <a:r>
              <a:rPr lang="en-GB" b="0" baseline="0" dirty="0" smtClean="0"/>
              <a:t>* Caring about your own grade is one pay-off.</a:t>
            </a:r>
          </a:p>
          <a:p>
            <a:r>
              <a:rPr lang="en-GB" b="0" baseline="0" dirty="0" smtClean="0"/>
              <a:t> * Caring about another is another pay-off.</a:t>
            </a:r>
          </a:p>
          <a:p>
            <a:endParaRPr lang="en-GB" b="0" baseline="0" dirty="0" smtClean="0"/>
          </a:p>
          <a:p>
            <a:r>
              <a:rPr lang="en-GB" b="1" baseline="0" dirty="0" smtClean="0"/>
              <a:t>Re-draw the grid with numbers. </a:t>
            </a:r>
          </a:p>
          <a:p>
            <a:r>
              <a:rPr lang="en-GB" b="1" baseline="0" dirty="0" smtClean="0"/>
              <a:t>   </a:t>
            </a:r>
            <a:r>
              <a:rPr lang="en-GB" b="0" baseline="0" dirty="0" smtClean="0"/>
              <a:t>* numbers represent utilities (their goals)</a:t>
            </a:r>
          </a:p>
          <a:p>
            <a:r>
              <a:rPr lang="en-GB" b="0" baseline="0" dirty="0" smtClean="0"/>
              <a:t>   * A = 3, B+ = 1, B- = 0, C = -1 </a:t>
            </a:r>
          </a:p>
          <a:p>
            <a:r>
              <a:rPr lang="en-GB" b="0" baseline="0" dirty="0" smtClean="0"/>
              <a:t>   * Evil Gits</a:t>
            </a:r>
          </a:p>
          <a:p>
            <a:r>
              <a:rPr lang="en-GB" b="0" baseline="0" dirty="0" smtClean="0"/>
              <a:t>   </a:t>
            </a:r>
          </a:p>
          <a:p>
            <a:r>
              <a:rPr lang="en-GB" b="1" baseline="0" dirty="0" smtClean="0"/>
              <a:t>What should you do.</a:t>
            </a:r>
            <a:endParaRPr lang="en-GB" b="0" baseline="0" dirty="0" smtClean="0"/>
          </a:p>
          <a:p>
            <a:r>
              <a:rPr lang="en-GB" b="1" baseline="0" dirty="0" smtClean="0"/>
              <a:t>   </a:t>
            </a:r>
            <a:r>
              <a:rPr lang="en-GB" b="0" baseline="0" dirty="0" smtClean="0"/>
              <a:t>* No matter what the pair does, you get a higher payoff with alpha.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This strategy alpha </a:t>
            </a:r>
            <a:r>
              <a:rPr lang="en-GB" b="1" baseline="0" dirty="0" smtClean="0"/>
              <a:t>strictly dominates</a:t>
            </a:r>
            <a:r>
              <a:rPr lang="en-GB" b="0" baseline="0" dirty="0" smtClean="0"/>
              <a:t> strategy beta if my pay-off from alpha is </a:t>
            </a:r>
            <a:r>
              <a:rPr lang="en-GB" b="1" baseline="0" dirty="0" smtClean="0"/>
              <a:t>strictly greater </a:t>
            </a:r>
            <a:r>
              <a:rPr lang="en-GB" b="0" baseline="0" dirty="0" smtClean="0"/>
              <a:t>than that from beta </a:t>
            </a:r>
            <a:r>
              <a:rPr lang="en-GB" b="1" baseline="0" dirty="0" smtClean="0"/>
              <a:t>regardless of what others do. 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Lessons </a:t>
            </a: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0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Get the pieces</a:t>
            </a:r>
            <a:r>
              <a:rPr lang="en-GB" baseline="0" dirty="0" smtClean="0"/>
              <a:t> of paper back.</a:t>
            </a:r>
          </a:p>
          <a:p>
            <a:endParaRPr lang="en-GB" dirty="0" smtClean="0"/>
          </a:p>
          <a:p>
            <a:r>
              <a:rPr lang="en-GB" dirty="0" smtClean="0"/>
              <a:t>Draw on the board the table</a:t>
            </a:r>
            <a:r>
              <a:rPr lang="en-GB" baseline="0" dirty="0" smtClean="0"/>
              <a:t> and record </a:t>
            </a:r>
            <a:r>
              <a:rPr lang="en-GB" b="1" baseline="0" dirty="0" smtClean="0"/>
              <a:t>my grades</a:t>
            </a:r>
            <a:r>
              <a:rPr lang="en-GB" baseline="0" dirty="0" smtClean="0"/>
              <a:t> in the squares.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Draw </a:t>
            </a:r>
            <a:r>
              <a:rPr lang="en-GB" b="1" baseline="0" dirty="0" smtClean="0"/>
              <a:t>another table</a:t>
            </a:r>
            <a:r>
              <a:rPr lang="en-GB" baseline="0" dirty="0" smtClean="0"/>
              <a:t> and add the </a:t>
            </a:r>
            <a:r>
              <a:rPr lang="en-GB" b="1" baseline="0" dirty="0" smtClean="0"/>
              <a:t>pair grades</a:t>
            </a:r>
            <a:r>
              <a:rPr lang="en-GB" baseline="0" dirty="0" smtClean="0"/>
              <a:t>.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Put both </a:t>
            </a:r>
            <a:r>
              <a:rPr lang="en-GB" b="1" baseline="0" dirty="0" smtClean="0"/>
              <a:t>tables together.</a:t>
            </a:r>
          </a:p>
          <a:p>
            <a:r>
              <a:rPr lang="en-GB" b="1" baseline="0" dirty="0" smtClean="0"/>
              <a:t>First grade corresponds the row player.</a:t>
            </a:r>
          </a:p>
          <a:p>
            <a:r>
              <a:rPr lang="en-GB" b="1" baseline="0" dirty="0" smtClean="0"/>
              <a:t>Second to the column player.</a:t>
            </a:r>
          </a:p>
          <a:p>
            <a:r>
              <a:rPr lang="en-GB" b="1" baseline="0" dirty="0" smtClean="0"/>
              <a:t>Outcome matrix</a:t>
            </a:r>
          </a:p>
          <a:p>
            <a:endParaRPr lang="en-GB" b="1" baseline="0" dirty="0" smtClean="0"/>
          </a:p>
          <a:p>
            <a:endParaRPr lang="en-GB" b="1" baseline="0" dirty="0" smtClean="0"/>
          </a:p>
          <a:p>
            <a:r>
              <a:rPr lang="en-GB" b="1" baseline="0" dirty="0" smtClean="0"/>
              <a:t>Show of hands, how many choose Alpha and Beta.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Why did you choose Alpha?</a:t>
            </a:r>
          </a:p>
          <a:p>
            <a:r>
              <a:rPr lang="en-GB" b="1" baseline="0" dirty="0" smtClean="0"/>
              <a:t>   * </a:t>
            </a:r>
            <a:r>
              <a:rPr lang="en-GB" b="0" baseline="0" dirty="0" smtClean="0"/>
              <a:t>Better outcomes for choosing alpha no matter.</a:t>
            </a:r>
          </a:p>
          <a:p>
            <a:r>
              <a:rPr lang="en-GB" b="0" baseline="0" dirty="0" smtClean="0"/>
              <a:t> </a:t>
            </a:r>
            <a:endParaRPr lang="en-GB" b="1" baseline="0" dirty="0" smtClean="0"/>
          </a:p>
          <a:p>
            <a:endParaRPr lang="en-GB" b="1" baseline="0" dirty="0" smtClean="0"/>
          </a:p>
          <a:p>
            <a:r>
              <a:rPr lang="en-GB" b="1" baseline="0" dirty="0" smtClean="0"/>
              <a:t>Why did you choose Beta?</a:t>
            </a:r>
          </a:p>
          <a:p>
            <a:r>
              <a:rPr lang="en-GB" baseline="0" dirty="0" smtClean="0"/>
              <a:t>   * Don’t like swings. A = A to B- , B = B+ to C</a:t>
            </a:r>
          </a:p>
          <a:p>
            <a:r>
              <a:rPr lang="en-GB" baseline="0" dirty="0" smtClean="0"/>
              <a:t>   * Be more conclusive (indignant angel), some people might care about others grades</a:t>
            </a:r>
          </a:p>
          <a:p>
            <a:r>
              <a:rPr lang="en-GB" baseline="0" dirty="0" smtClean="0"/>
              <a:t>      Business School </a:t>
            </a:r>
            <a:r>
              <a:rPr lang="en-GB" baseline="0" dirty="0" err="1" smtClean="0"/>
              <a:t>vs</a:t>
            </a:r>
            <a:r>
              <a:rPr lang="en-GB" baseline="0" dirty="0" smtClean="0"/>
              <a:t> Divinity School.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This is not a GAME, missing pay-offs and objectives. </a:t>
            </a:r>
          </a:p>
          <a:p>
            <a:r>
              <a:rPr lang="en-GB" b="1" baseline="0" dirty="0" smtClean="0"/>
              <a:t>I cannot tell you what your pay-offs should be.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 </a:t>
            </a:r>
            <a:r>
              <a:rPr lang="en-GB" b="0" baseline="0" dirty="0" smtClean="0"/>
              <a:t>* Caring about your own grade is one pay-off.</a:t>
            </a:r>
          </a:p>
          <a:p>
            <a:r>
              <a:rPr lang="en-GB" b="0" baseline="0" dirty="0" smtClean="0"/>
              <a:t> * Caring about another is another pay-off.</a:t>
            </a:r>
          </a:p>
          <a:p>
            <a:endParaRPr lang="en-GB" b="0" baseline="0" dirty="0" smtClean="0"/>
          </a:p>
          <a:p>
            <a:r>
              <a:rPr lang="en-GB" b="1" baseline="0" dirty="0" smtClean="0"/>
              <a:t>Re-draw the grid with numbers. </a:t>
            </a:r>
          </a:p>
          <a:p>
            <a:r>
              <a:rPr lang="en-GB" b="1" baseline="0" dirty="0" smtClean="0"/>
              <a:t>   </a:t>
            </a:r>
            <a:r>
              <a:rPr lang="en-GB" b="0" baseline="0" dirty="0" smtClean="0"/>
              <a:t>* numbers represent utilities (their goals)</a:t>
            </a:r>
          </a:p>
          <a:p>
            <a:r>
              <a:rPr lang="en-GB" b="0" baseline="0" dirty="0" smtClean="0"/>
              <a:t>   * A = 3, B+ = 1, B- = 0, C = -1 </a:t>
            </a:r>
          </a:p>
          <a:p>
            <a:r>
              <a:rPr lang="en-GB" b="0" baseline="0" dirty="0" smtClean="0"/>
              <a:t>   * Evil Gits</a:t>
            </a:r>
          </a:p>
          <a:p>
            <a:r>
              <a:rPr lang="en-GB" b="0" baseline="0" dirty="0" smtClean="0"/>
              <a:t>   </a:t>
            </a:r>
          </a:p>
          <a:p>
            <a:r>
              <a:rPr lang="en-GB" b="1" baseline="0" dirty="0" smtClean="0"/>
              <a:t>What should you do.</a:t>
            </a:r>
            <a:endParaRPr lang="en-GB" b="0" baseline="0" dirty="0" smtClean="0"/>
          </a:p>
          <a:p>
            <a:r>
              <a:rPr lang="en-GB" b="1" baseline="0" dirty="0" smtClean="0"/>
              <a:t>   </a:t>
            </a:r>
            <a:r>
              <a:rPr lang="en-GB" b="0" baseline="0" dirty="0" smtClean="0"/>
              <a:t>* No matter what the pair does, you get a higher payoff with alpha.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This strategy alpha </a:t>
            </a:r>
            <a:r>
              <a:rPr lang="en-GB" b="1" baseline="0" dirty="0" smtClean="0"/>
              <a:t>strictly dominates</a:t>
            </a:r>
            <a:r>
              <a:rPr lang="en-GB" b="0" baseline="0" dirty="0" smtClean="0"/>
              <a:t> strategy beta if my pay-off from alpha is </a:t>
            </a:r>
            <a:r>
              <a:rPr lang="en-GB" b="1" baseline="0" dirty="0" smtClean="0"/>
              <a:t>strictly greater </a:t>
            </a:r>
            <a:r>
              <a:rPr lang="en-GB" b="0" baseline="0" dirty="0" smtClean="0"/>
              <a:t>than that from beta </a:t>
            </a:r>
            <a:r>
              <a:rPr lang="en-GB" b="1" baseline="0" dirty="0" smtClean="0"/>
              <a:t>regardless of what others do. 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Lessons </a:t>
            </a: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06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Why Lesson 1:</a:t>
            </a:r>
          </a:p>
          <a:p>
            <a:r>
              <a:rPr lang="en-GB" b="0" dirty="0" smtClean="0"/>
              <a:t>What</a:t>
            </a:r>
            <a:r>
              <a:rPr lang="en-GB" b="0" baseline="0" dirty="0" smtClean="0"/>
              <a:t> he means by this is that you are always Beta, you are demoniated.</a:t>
            </a:r>
            <a:endParaRPr lang="en-GB" b="0" dirty="0" smtClean="0"/>
          </a:p>
          <a:p>
            <a:r>
              <a:rPr lang="en-GB" b="0" dirty="0" smtClean="0"/>
              <a:t>If</a:t>
            </a:r>
            <a:r>
              <a:rPr lang="en-GB" b="0" baseline="0" dirty="0" smtClean="0"/>
              <a:t> instead I play the strategy that dominates it I do better.	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Shake faith in argument: Look at the payoff matrix again. If we, both choose alpha, then we both be 0, but if we both choose Beta, we both get 1. </a:t>
            </a:r>
          </a:p>
          <a:p>
            <a:r>
              <a:rPr lang="en-GB" b="0" baseline="0" dirty="0" smtClean="0"/>
              <a:t>   You have to able to agree. 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Think American series vs. Online MMOG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Look at it this way if we both choose beta I do better. But then I could choose Alpha.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What is all this an example of?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952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Other Examples:</a:t>
            </a:r>
          </a:p>
          <a:p>
            <a:r>
              <a:rPr lang="en-GB" dirty="0" smtClean="0"/>
              <a:t>	Politics?</a:t>
            </a:r>
          </a:p>
          <a:p>
            <a:r>
              <a:rPr lang="en-GB" dirty="0" smtClean="0"/>
              <a:t>	Chris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Huhne</a:t>
            </a:r>
            <a:r>
              <a:rPr lang="en-GB" baseline="0" dirty="0" smtClean="0"/>
              <a:t> and Vicky Pryce</a:t>
            </a:r>
          </a:p>
          <a:p>
            <a:r>
              <a:rPr lang="en-GB" baseline="0" dirty="0" smtClean="0"/>
              <a:t>	So in this strategy who is the evil git and who is the angel?</a:t>
            </a:r>
          </a:p>
          <a:p>
            <a:r>
              <a:rPr lang="en-GB" baseline="0" dirty="0" smtClean="0"/>
              <a:t>	What role did the press have?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5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4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Why Lesson 1:</a:t>
            </a:r>
          </a:p>
          <a:p>
            <a:r>
              <a:rPr lang="en-GB" b="0" dirty="0" smtClean="0"/>
              <a:t>If</a:t>
            </a:r>
            <a:r>
              <a:rPr lang="en-GB" b="0" baseline="0" dirty="0" smtClean="0"/>
              <a:t> instead I play the strategy that dominates it I do better.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Look at it this way if we both choose beta I do better. But then I could choose Alpha  </a:t>
            </a:r>
          </a:p>
          <a:p>
            <a:endParaRPr lang="en-GB" b="0" baseline="0" dirty="0" smtClean="0"/>
          </a:p>
          <a:p>
            <a:r>
              <a:rPr lang="en-GB" b="0" dirty="0" smtClean="0"/>
              <a:t>Bad or inefficient outcomes.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952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 of hands</a:t>
            </a:r>
            <a:r>
              <a:rPr lang="en-GB" baseline="0" dirty="0" smtClean="0"/>
              <a:t> on who choose what and why?</a:t>
            </a:r>
          </a:p>
          <a:p>
            <a:endParaRPr lang="en-GB" baseline="0" dirty="0" smtClean="0"/>
          </a:p>
          <a:p>
            <a:r>
              <a:rPr lang="en-GB" dirty="0" smtClean="0"/>
              <a:t>Best case scenario</a:t>
            </a:r>
            <a:r>
              <a:rPr lang="en-GB" baseline="0" dirty="0" smtClean="0"/>
              <a:t> with Alpha is 0</a:t>
            </a:r>
          </a:p>
          <a:p>
            <a:r>
              <a:rPr lang="en-GB" baseline="0" dirty="0" smtClean="0"/>
              <a:t>Worst case with Beta is -3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 is there a dominant strategy.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Called a co-ordination problem. 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105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</a:t>
            </a:r>
            <a:r>
              <a:rPr lang="en-GB" baseline="0" dirty="0" smtClean="0"/>
              <a:t> know the person you are playing against is an Indignant Angel.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is dominant as is always higher than Beta </a:t>
            </a:r>
          </a:p>
          <a:p>
            <a:endParaRPr lang="en-GB" dirty="0" smtClean="0"/>
          </a:p>
          <a:p>
            <a:r>
              <a:rPr lang="en-GB" dirty="0" smtClean="0"/>
              <a:t>Skip in</a:t>
            </a:r>
            <a:r>
              <a:rPr lang="en-GB" baseline="0" dirty="0" smtClean="0"/>
              <a:t> Lecture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57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5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charset="0"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162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97F07-C84A-4760-9481-FC8F7DEF6DB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65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F0AF6-EF1C-4710-B283-85CAE0C3C7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99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638BF-062B-4DB7-9470-84D8BCFDF8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5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7EA50-6F8B-4FB8-8AF9-CB92374F3E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6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AFDFB-0206-4B40-9140-CF069638AB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5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C0DA0-05E5-48F4-807B-A7819E3901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61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BA567-059B-4C49-9A3D-7956D3F9F0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42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A8594-F145-4626-A0E9-C2234756FE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5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969CB-F49D-4A0F-A7E8-D74340A439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5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BDD87-B456-4B0F-AB7A-C9E28133836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5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Lucida San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Lucida San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179097-C341-40EC-87E9-7BA9CA3C346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9pPr>
    </p:titleStyle>
    <p:bodyStyle>
      <a:lvl1pPr marL="271463" indent="-271463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09625" indent="-3587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25730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7049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15265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yc.yale.edu/economics/econ-159/lecture-1" TargetMode="External"/><Relationship Id="rId3" Type="http://schemas.openxmlformats.org/officeDocument/2006/relationships/hyperlink" Target="http://welkerswikinomics.com/blog/2009/04/10/golden-balls-gamaae-theory-the-prisoners-dilemma-and-the-cold-rationality-of-human-behavio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p3Uos2fzIJ0&amp;feature=player_embedded" TargetMode="Externa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636" y="-688630"/>
            <a:ext cx="10062172" cy="7546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8" y="1700808"/>
            <a:ext cx="9324528" cy="1873250"/>
          </a:xfrm>
        </p:spPr>
        <p:txBody>
          <a:bodyPr/>
          <a:lstStyle/>
          <a:p>
            <a:r>
              <a:rPr lang="en-GB" sz="5400" b="1" dirty="0" smtClean="0">
                <a:solidFill>
                  <a:schemeClr val="bg1">
                    <a:lumMod val="10000"/>
                  </a:schemeClr>
                </a:solidFill>
              </a:rPr>
              <a:t>Game </a:t>
            </a:r>
            <a:r>
              <a:rPr lang="en-GB" sz="5400" b="1" dirty="0" smtClean="0">
                <a:solidFill>
                  <a:schemeClr val="bg1">
                    <a:lumMod val="10000"/>
                  </a:schemeClr>
                </a:solidFill>
              </a:rPr>
              <a:t>Theory</a:t>
            </a:r>
            <a:r>
              <a:rPr lang="en-GB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GB" sz="4000" b="1" dirty="0" smtClean="0">
                <a:solidFill>
                  <a:schemeClr val="bg1">
                    <a:lumMod val="10000"/>
                  </a:schemeClr>
                </a:solidFill>
              </a:rPr>
              <a:t>A Brief Introduction</a:t>
            </a:r>
            <a:endParaRPr lang="en-GB" sz="4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450" y="5301208"/>
            <a:ext cx="8426450" cy="1801180"/>
          </a:xfrm>
        </p:spPr>
        <p:txBody>
          <a:bodyPr/>
          <a:lstStyle/>
          <a:p>
            <a:pPr eaLnBrk="1" hangingPunct="1">
              <a:spcAft>
                <a:spcPts val="1000"/>
              </a:spcAft>
              <a:buFont typeface="Wingdings" pitchFamily="2" charset="2"/>
              <a:buNone/>
            </a:pPr>
            <a:r>
              <a:rPr lang="en-GB" dirty="0" smtClean="0">
                <a:solidFill>
                  <a:schemeClr val="bg1">
                    <a:lumMod val="10000"/>
                  </a:schemeClr>
                </a:solidFill>
              </a:rPr>
              <a:t>Dr David Tarrant</a:t>
            </a:r>
            <a:endParaRPr lang="en-GB" sz="2800" dirty="0" smtClean="0">
              <a:solidFill>
                <a:schemeClr val="bg1">
                  <a:lumMod val="10000"/>
                </a:schemeClr>
              </a:solidFill>
            </a:endParaRPr>
          </a:p>
          <a:p>
            <a:pPr eaLnBrk="1" hangingPunct="1">
              <a:spcAft>
                <a:spcPts val="1000"/>
              </a:spcAft>
              <a:buFont typeface="Wingdings" pitchFamily="2" charset="2"/>
              <a:buNone/>
            </a:pPr>
            <a:r>
              <a:rPr lang="en-GB" sz="2800" dirty="0" smtClean="0">
                <a:solidFill>
                  <a:schemeClr val="bg1">
                    <a:lumMod val="10000"/>
                  </a:schemeClr>
                </a:solidFill>
              </a:rPr>
              <a:t>davetaz@ecs.soton.ac.uk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None/>
            </a:pPr>
            <a:r>
              <a:rPr lang="en-GB" sz="2800" dirty="0" smtClean="0">
                <a:solidFill>
                  <a:schemeClr val="bg1">
                    <a:lumMod val="10000"/>
                  </a:schemeClr>
                </a:solidFill>
              </a:rPr>
              <a:t>Electronics and Computer Science</a:t>
            </a:r>
          </a:p>
        </p:txBody>
      </p:sp>
      <p:grpSp>
        <p:nvGrpSpPr>
          <p:cNvPr id="5" name="Group 1703"/>
          <p:cNvGrpSpPr>
            <a:grpSpLocks/>
          </p:cNvGrpSpPr>
          <p:nvPr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6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2168860"/>
            <a:ext cx="8425693" cy="1341438"/>
          </a:xfrm>
        </p:spPr>
        <p:txBody>
          <a:bodyPr/>
          <a:lstStyle/>
          <a:p>
            <a:pPr algn="ctr"/>
            <a:r>
              <a:rPr lang="en-GB" dirty="0" smtClean="0"/>
              <a:t>End Video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38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Rational choice can lead to outcomes that “suck”.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2988764"/>
            <a:ext cx="1728192" cy="385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9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showing your neighbor, put in the </a:t>
            </a:r>
            <a:r>
              <a:rPr lang="en-US" dirty="0" smtClean="0"/>
              <a:t>box a </a:t>
            </a:r>
            <a:r>
              <a:rPr lang="en-US" dirty="0"/>
              <a:t>whole number between 1 and 100</a:t>
            </a:r>
            <a:r>
              <a:rPr lang="en-US" dirty="0" smtClean="0"/>
              <a:t>.</a:t>
            </a:r>
            <a:endParaRPr lang="en-GB" dirty="0"/>
          </a:p>
          <a:p>
            <a:r>
              <a:rPr lang="en-US" dirty="0"/>
              <a:t>We will then calculate the average number chosen in the class</a:t>
            </a:r>
            <a:r>
              <a:rPr lang="en-US" dirty="0" smtClean="0"/>
              <a:t>.</a:t>
            </a:r>
            <a:endParaRPr lang="en-GB" dirty="0"/>
          </a:p>
          <a:p>
            <a:r>
              <a:rPr lang="en-US" dirty="0"/>
              <a:t>The winner will be the person who picks the number closest to 2/3rds times the average number in the class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80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83" y="404664"/>
            <a:ext cx="3180207" cy="2772307"/>
          </a:xfrm>
        </p:spPr>
        <p:txBody>
          <a:bodyPr/>
          <a:lstStyle/>
          <a:p>
            <a:r>
              <a:rPr lang="en-GB" dirty="0"/>
              <a:t>Indignant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Angels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200" dirty="0" smtClean="0"/>
              <a:t>(Coordination Problem)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3537011"/>
            <a:ext cx="8426450" cy="266535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For me:</a:t>
            </a:r>
          </a:p>
          <a:p>
            <a:pPr marL="0" indent="0">
              <a:buNone/>
            </a:pPr>
            <a:r>
              <a:rPr lang="en-GB" dirty="0" smtClean="0"/>
              <a:t>   (A,C)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3  –4  = –1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(C,A)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–</a:t>
            </a:r>
            <a:r>
              <a:rPr lang="en-GB" dirty="0" smtClean="0">
                <a:sym typeface="Wingdings" pitchFamily="2" charset="2"/>
              </a:rPr>
              <a:t>1 </a:t>
            </a:r>
            <a:r>
              <a:rPr lang="en-GB" dirty="0" smtClean="0"/>
              <a:t>–</a:t>
            </a:r>
            <a:r>
              <a:rPr lang="en-GB" dirty="0" smtClean="0">
                <a:sym typeface="Wingdings" pitchFamily="2" charset="2"/>
              </a:rPr>
              <a:t>2  = </a:t>
            </a:r>
            <a:r>
              <a:rPr lang="en-GB" dirty="0" smtClean="0"/>
              <a:t>–</a:t>
            </a:r>
            <a:r>
              <a:rPr lang="en-GB" dirty="0" smtClean="0">
                <a:sym typeface="Wingdings" pitchFamily="2" charset="2"/>
              </a:rPr>
              <a:t>3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037622"/>
              </p:ext>
            </p:extLst>
          </p:nvPr>
        </p:nvGraphicFramePr>
        <p:xfrm>
          <a:off x="3671900" y="453006"/>
          <a:ext cx="5184576" cy="2998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8192"/>
                <a:gridCol w="1728192"/>
                <a:gridCol w="1728192"/>
              </a:tblGrid>
              <a:tr h="9961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rgbClr val="0070C0"/>
                          </a:solidFill>
                        </a:rPr>
                        <a:t>A</a:t>
                      </a:r>
                      <a:endParaRPr lang="en-GB" sz="6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GB" sz="6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96111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 smtClean="0"/>
                        <a:t>A</a:t>
                      </a:r>
                      <a:endParaRPr lang="en-GB" sz="5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 0,</a:t>
                      </a:r>
                      <a:r>
                        <a:rPr lang="en-GB" sz="4000" baseline="0" dirty="0" smtClean="0"/>
                        <a:t> 0</a:t>
                      </a:r>
                      <a:endParaRPr lang="en-GB" sz="4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-1, -3</a:t>
                      </a:r>
                      <a:endParaRPr lang="en-GB" sz="4000" dirty="0"/>
                    </a:p>
                  </a:txBody>
                  <a:tcPr>
                    <a:noFill/>
                  </a:tcPr>
                </a:tc>
              </a:tr>
              <a:tr h="996111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 smtClean="0"/>
                        <a:t>B</a:t>
                      </a:r>
                      <a:endParaRPr lang="en-GB" sz="5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-3 , -1</a:t>
                      </a:r>
                      <a:endParaRPr lang="en-GB" sz="4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1,</a:t>
                      </a:r>
                      <a:r>
                        <a:rPr lang="en-GB" sz="4000" baseline="0" dirty="0" smtClean="0"/>
                        <a:t> 1</a:t>
                      </a:r>
                      <a:endParaRPr lang="en-GB" sz="4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3671900" y="512676"/>
            <a:ext cx="1548172" cy="900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14908" y="656692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Pair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49348" y="962726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Me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44078" y="3767492"/>
            <a:ext cx="89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Guilt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627495" y="5661248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Indignation</a:t>
            </a:r>
            <a:endParaRPr lang="en-GB" sz="24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3203848" y="4095074"/>
            <a:ext cx="756084" cy="23402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17" idx="1"/>
          </p:cNvCxnSpPr>
          <p:nvPr/>
        </p:nvCxnSpPr>
        <p:spPr bwMode="auto">
          <a:xfrm flipH="1" flipV="1">
            <a:off x="3059832" y="5481228"/>
            <a:ext cx="567663" cy="41085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4599359" y="3392996"/>
            <a:ext cx="347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 Dominant Strategy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7446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Payoff’s Matter (lesson 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816932"/>
            <a:ext cx="8426450" cy="3385430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 smtClean="0"/>
              <a:t>You can’t get what you want, until you know what you want. 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3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83" y="404665"/>
            <a:ext cx="8130757" cy="1692188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Evil Git </a:t>
            </a:r>
            <a:r>
              <a:rPr lang="en-GB" dirty="0" err="1" smtClean="0"/>
              <a:t>vs</a:t>
            </a:r>
            <a:r>
              <a:rPr lang="en-GB" dirty="0" smtClean="0"/>
              <a:t> Indignant Angels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521673"/>
              </p:ext>
            </p:extLst>
          </p:nvPr>
        </p:nvGraphicFramePr>
        <p:xfrm>
          <a:off x="1805608" y="2440527"/>
          <a:ext cx="5184576" cy="2998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8192"/>
                <a:gridCol w="1728192"/>
                <a:gridCol w="1728192"/>
              </a:tblGrid>
              <a:tr h="9961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rgbClr val="0070C0"/>
                          </a:solidFill>
                        </a:rPr>
                        <a:t>A</a:t>
                      </a:r>
                      <a:endParaRPr lang="en-GB" sz="6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GB" sz="6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96111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 smtClean="0"/>
                        <a:t>A</a:t>
                      </a:r>
                      <a:endParaRPr lang="en-GB" sz="5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 0,</a:t>
                      </a:r>
                      <a:r>
                        <a:rPr lang="en-GB" sz="4000" baseline="0" dirty="0" smtClean="0"/>
                        <a:t> 0</a:t>
                      </a:r>
                      <a:endParaRPr lang="en-GB" sz="4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3, -3</a:t>
                      </a:r>
                      <a:endParaRPr lang="en-GB" sz="4000" dirty="0"/>
                    </a:p>
                  </a:txBody>
                  <a:tcPr>
                    <a:noFill/>
                  </a:tcPr>
                </a:tc>
              </a:tr>
              <a:tr h="996111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 smtClean="0"/>
                        <a:t>B</a:t>
                      </a:r>
                      <a:endParaRPr lang="en-GB" sz="5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-1, -1</a:t>
                      </a:r>
                      <a:endParaRPr lang="en-GB" sz="4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1,</a:t>
                      </a:r>
                      <a:r>
                        <a:rPr lang="en-GB" sz="4000" baseline="0" dirty="0" smtClean="0"/>
                        <a:t> 1</a:t>
                      </a:r>
                      <a:endParaRPr lang="en-GB" sz="4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1805608" y="2500197"/>
            <a:ext cx="1548172" cy="900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257331" y="2509764"/>
            <a:ext cx="1297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Pair (angel)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50621" y="2950247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Me (evil)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588747" y="5733256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 is Dominant Strategy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6287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729" y="3933056"/>
            <a:ext cx="8426450" cy="2415295"/>
          </a:xfrm>
        </p:spPr>
        <p:txBody>
          <a:bodyPr/>
          <a:lstStyle/>
          <a:p>
            <a:r>
              <a:rPr lang="en-GB" dirty="0" smtClean="0"/>
              <a:t>My A does not dominate B. </a:t>
            </a:r>
          </a:p>
          <a:p>
            <a:r>
              <a:rPr lang="en-GB" dirty="0" smtClean="0"/>
              <a:t>But my pairs A dominates her B</a:t>
            </a:r>
          </a:p>
          <a:p>
            <a:r>
              <a:rPr lang="en-GB" dirty="0" smtClean="0"/>
              <a:t>So I know she is going to choose 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945259" y="2906516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+mn-cs"/>
              </a:defRPr>
            </a:lvl9pPr>
          </a:lstStyle>
          <a:p>
            <a:fld id="{38C638BF-062B-4DB7-9470-84D8BCFDF82C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645026"/>
              </p:ext>
            </p:extLst>
          </p:nvPr>
        </p:nvGraphicFramePr>
        <p:xfrm>
          <a:off x="247721" y="224644"/>
          <a:ext cx="5184576" cy="2998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8192"/>
                <a:gridCol w="1728192"/>
                <a:gridCol w="1728192"/>
              </a:tblGrid>
              <a:tr h="9961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rgbClr val="0070C0"/>
                          </a:solidFill>
                        </a:rPr>
                        <a:t>A</a:t>
                      </a:r>
                      <a:endParaRPr lang="en-GB" sz="6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GB" sz="6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96111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 smtClean="0"/>
                        <a:t>A</a:t>
                      </a:r>
                      <a:endParaRPr lang="en-GB" sz="5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 0,</a:t>
                      </a:r>
                      <a:r>
                        <a:rPr lang="en-GB" sz="4000" baseline="0" dirty="0" smtClean="0"/>
                        <a:t> 0</a:t>
                      </a:r>
                      <a:endParaRPr lang="en-GB" sz="4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-1, -1</a:t>
                      </a:r>
                      <a:endParaRPr lang="en-GB" sz="4000" dirty="0"/>
                    </a:p>
                  </a:txBody>
                  <a:tcPr>
                    <a:noFill/>
                  </a:tcPr>
                </a:tc>
              </a:tr>
              <a:tr h="996111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 smtClean="0"/>
                        <a:t>B</a:t>
                      </a:r>
                      <a:endParaRPr lang="en-GB" sz="5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-3, 3</a:t>
                      </a:r>
                      <a:endParaRPr lang="en-GB" sz="4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1,</a:t>
                      </a:r>
                      <a:r>
                        <a:rPr lang="en-GB" sz="4000" baseline="0" dirty="0" smtClean="0"/>
                        <a:t> 1</a:t>
                      </a:r>
                      <a:endParaRPr lang="en-GB" sz="4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828341" y="422835"/>
            <a:ext cx="3180207" cy="27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Indignant </a:t>
            </a:r>
            <a:br>
              <a:rPr lang="en-GB" dirty="0" smtClean="0"/>
            </a:br>
            <a:r>
              <a:rPr lang="en-GB" dirty="0" smtClean="0"/>
              <a:t>Angels </a:t>
            </a:r>
            <a:r>
              <a:rPr lang="en-GB" dirty="0" err="1" smtClean="0"/>
              <a:t>vs</a:t>
            </a:r>
            <a:r>
              <a:rPr lang="en-GB" dirty="0" smtClean="0"/>
              <a:t> Evil Git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32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9729" y="246284"/>
            <a:ext cx="1548172" cy="900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262737" y="390300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Pair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97177" y="696334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Me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77635" y="3021855"/>
            <a:ext cx="357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 does not dominate B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34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analysing strategy, </a:t>
            </a:r>
            <a:r>
              <a:rPr lang="en-GB" dirty="0"/>
              <a:t>p</a:t>
            </a:r>
            <a:r>
              <a:rPr lang="en-GB" dirty="0" smtClean="0"/>
              <a:t>ut yourself in others’ shoes and try and figure out what they will do. </a:t>
            </a:r>
          </a:p>
          <a:p>
            <a:endParaRPr lang="en-GB" dirty="0" smtClean="0"/>
          </a:p>
          <a:p>
            <a:r>
              <a:rPr lang="en-GB" dirty="0" smtClean="0"/>
              <a:t>Hard to figure out your opponents pay-offs.</a:t>
            </a:r>
          </a:p>
          <a:p>
            <a:endParaRPr lang="en-GB" dirty="0" smtClean="0"/>
          </a:p>
          <a:p>
            <a:r>
              <a:rPr lang="en-GB" dirty="0" smtClean="0"/>
              <a:t>Play the odds.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4028" y="4473116"/>
            <a:ext cx="3492388" cy="20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8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847" y="-99392"/>
            <a:ext cx="10219847" cy="67773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198063"/>
            <a:ext cx="8426450" cy="4004299"/>
          </a:xfrm>
        </p:spPr>
        <p:txBody>
          <a:bodyPr/>
          <a:lstStyle/>
          <a:p>
            <a:endParaRPr lang="en-GB" dirty="0" smtClean="0"/>
          </a:p>
          <a:p>
            <a:r>
              <a:rPr lang="en-GB" sz="4000" dirty="0" smtClean="0"/>
              <a:t>70% choose A</a:t>
            </a:r>
          </a:p>
          <a:p>
            <a:endParaRPr lang="en-GB" sz="4000" dirty="0" smtClean="0"/>
          </a:p>
          <a:p>
            <a:r>
              <a:rPr lang="en-GB" sz="4000" dirty="0" smtClean="0"/>
              <a:t>30% choose B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023120" y="856626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sz="6600" dirty="0" smtClean="0"/>
              <a:t>Grade Game</a:t>
            </a:r>
            <a:br>
              <a:rPr lang="en-GB" sz="6600" dirty="0" smtClean="0"/>
            </a:br>
            <a:r>
              <a:rPr lang="en-GB" sz="4800" dirty="0" smtClean="0"/>
              <a:t>Prediction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79577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Game </a:t>
            </a:r>
            <a:r>
              <a:rPr lang="en-GB" sz="2400" dirty="0" smtClean="0"/>
              <a:t>Theory Lecture Series at Yale:</a:t>
            </a:r>
          </a:p>
          <a:p>
            <a:pPr lvl="1"/>
            <a:r>
              <a:rPr lang="en-GB" sz="2200" dirty="0" smtClean="0">
                <a:hlinkClick r:id="rId2"/>
              </a:rPr>
              <a:t>http</a:t>
            </a:r>
            <a:r>
              <a:rPr lang="en-GB" sz="2200" dirty="0">
                <a:hlinkClick r:id="rId2"/>
              </a:rPr>
              <a:t>://</a:t>
            </a:r>
            <a:r>
              <a:rPr lang="en-GB" sz="2200" dirty="0" smtClean="0">
                <a:hlinkClick r:id="rId2"/>
              </a:rPr>
              <a:t>oyc.yale.edu/economics/econ-159/lecture-1</a:t>
            </a:r>
            <a:endParaRPr lang="en-GB" sz="2200" dirty="0" smtClean="0"/>
          </a:p>
          <a:p>
            <a:endParaRPr lang="en-GB" sz="2400" dirty="0" smtClean="0"/>
          </a:p>
          <a:p>
            <a:r>
              <a:rPr lang="en-GB" sz="2400" dirty="0" smtClean="0"/>
              <a:t>Golden </a:t>
            </a:r>
            <a:r>
              <a:rPr lang="en-GB" sz="2400" dirty="0" smtClean="0"/>
              <a:t>Balls and the Prisoners Dilemma</a:t>
            </a:r>
            <a:endParaRPr lang="en-GB" sz="2400" dirty="0"/>
          </a:p>
          <a:p>
            <a:pPr lvl="1"/>
            <a:r>
              <a:rPr lang="en-GB" sz="2200" dirty="0" smtClean="0">
                <a:hlinkClick r:id="rId3"/>
              </a:rPr>
              <a:t>http</a:t>
            </a:r>
            <a:r>
              <a:rPr lang="en-GB" sz="2200" dirty="0">
                <a:hlinkClick r:id="rId3"/>
              </a:rPr>
              <a:t>://welkerswikinomics.com/blog/2009/04/10/golden-balls-gamaae-theory-the-prisoners-dilemma-and-the-cold-rationality-of-human-behavior</a:t>
            </a:r>
            <a:r>
              <a:rPr lang="en-GB" sz="2200" dirty="0" smtClean="0">
                <a:hlinkClick r:id="rId3"/>
              </a:rPr>
              <a:t>/</a:t>
            </a:r>
            <a:endParaRPr lang="en-GB" sz="22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96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847" y="-99392"/>
            <a:ext cx="10219847" cy="67773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5716" y="1160748"/>
            <a:ext cx="8426450" cy="1341438"/>
          </a:xfrm>
        </p:spPr>
        <p:txBody>
          <a:bodyPr/>
          <a:lstStyle/>
          <a:p>
            <a:pPr algn="ctr"/>
            <a:r>
              <a:rPr lang="en-GB" sz="6600" dirty="0" smtClean="0"/>
              <a:t>Grade Game</a:t>
            </a:r>
            <a:br>
              <a:rPr lang="en-GB" sz="6600" dirty="0" smtClean="0"/>
            </a:b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47258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Understand game theory, strategic strategies and identify when this applies.</a:t>
            </a:r>
          </a:p>
          <a:p>
            <a:r>
              <a:rPr lang="en-GB" sz="2800" dirty="0" smtClean="0"/>
              <a:t>Explain the </a:t>
            </a:r>
            <a:r>
              <a:rPr lang="en-GB" sz="2800" dirty="0"/>
              <a:t>p</a:t>
            </a:r>
            <a:r>
              <a:rPr lang="en-GB" sz="2800" dirty="0" smtClean="0"/>
              <a:t>risoners dilemma and differentiate between dominant and non-dominant examples. </a:t>
            </a:r>
          </a:p>
          <a:p>
            <a:endParaRPr lang="en-GB" sz="2800" dirty="0" smtClean="0"/>
          </a:p>
          <a:p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6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847" y="-99392"/>
            <a:ext cx="10219847" cy="6777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716" y="872716"/>
            <a:ext cx="8426450" cy="1341438"/>
          </a:xfrm>
        </p:spPr>
        <p:txBody>
          <a:bodyPr/>
          <a:lstStyle/>
          <a:p>
            <a:pPr algn="ctr"/>
            <a:r>
              <a:rPr lang="en-GB" sz="6600" dirty="0" smtClean="0"/>
              <a:t>Grade Game</a:t>
            </a:r>
            <a:br>
              <a:rPr lang="en-GB" sz="6600" dirty="0" smtClean="0"/>
            </a:br>
            <a:r>
              <a:rPr lang="en-GB" sz="4800" dirty="0" smtClean="0"/>
              <a:t>Explanation</a:t>
            </a:r>
            <a:endParaRPr lang="en-GB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0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 not play a strictly dominat</a:t>
            </a:r>
            <a:r>
              <a:rPr lang="en-US" b="1" dirty="0" smtClean="0"/>
              <a:t>ed</a:t>
            </a:r>
            <a:r>
              <a:rPr lang="en-US" dirty="0" smtClean="0"/>
              <a:t> strategy.</a:t>
            </a:r>
          </a:p>
          <a:p>
            <a:endParaRPr lang="en-US" dirty="0" smtClean="0"/>
          </a:p>
          <a:p>
            <a:r>
              <a:rPr lang="en-US" dirty="0" smtClean="0"/>
              <a:t>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47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Prisoners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accused crooks in separate cells,</a:t>
            </a:r>
          </a:p>
          <a:p>
            <a:r>
              <a:rPr lang="en-US" dirty="0" smtClean="0"/>
              <a:t>If neither rats the other guy out both go to jail for a year</a:t>
            </a:r>
          </a:p>
          <a:p>
            <a:r>
              <a:rPr lang="en-US" dirty="0" smtClean="0"/>
              <a:t>If both rat each other out they go to jail for 2 years.</a:t>
            </a:r>
          </a:p>
          <a:p>
            <a:r>
              <a:rPr lang="en-US" dirty="0" smtClean="0"/>
              <a:t>If you rat the other guy and he doesn’t rat you then he’ll go to jail for 5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10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48" y="5301208"/>
            <a:ext cx="8426450" cy="1045170"/>
          </a:xfrm>
        </p:spPr>
        <p:txBody>
          <a:bodyPr/>
          <a:lstStyle/>
          <a:p>
            <a:r>
              <a:rPr lang="en-GB" dirty="0">
                <a:hlinkClick r:id="rId2"/>
              </a:rPr>
              <a:t>http://www.youtube.com/watch?v=p3Uos2fzIJ0&amp;feature=player_embedded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4338" name="Picture 2" descr="http://cdn.scratchcards.me.uk/wp-content/uploads/goldenba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3" y="1376772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8448" y="224644"/>
            <a:ext cx="8426450" cy="104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09625" indent="-3587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25730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704975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15265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6098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6600" dirty="0" smtClean="0"/>
              <a:t>Golden Balls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421345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Golden Balls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Weakly Dominant Strategy</a:t>
            </a:r>
          </a:p>
          <a:p>
            <a:pPr lvl="1"/>
            <a:r>
              <a:rPr lang="en-GB" dirty="0" smtClean="0"/>
              <a:t>You can do no worse than the other player, but you can both lose. </a:t>
            </a:r>
          </a:p>
          <a:p>
            <a:pPr lvl="1"/>
            <a:endParaRPr lang="en-GB" dirty="0"/>
          </a:p>
          <a:p>
            <a:r>
              <a:rPr lang="en-GB" dirty="0" smtClean="0"/>
              <a:t>Three Nash </a:t>
            </a:r>
            <a:r>
              <a:rPr lang="en-GB" dirty="0" err="1" smtClean="0"/>
              <a:t>Equilibria</a:t>
            </a:r>
            <a:r>
              <a:rPr lang="en-GB" dirty="0" smtClean="0"/>
              <a:t> in the Game:</a:t>
            </a:r>
          </a:p>
          <a:p>
            <a:pPr lvl="1"/>
            <a:r>
              <a:rPr lang="en-GB" dirty="0" smtClean="0"/>
              <a:t>Outcomes where a player can not do better on his or her own by changing his or her strategy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45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Contracts and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Does communication help?</a:t>
            </a:r>
          </a:p>
          <a:p>
            <a:endParaRPr lang="en-GB" dirty="0" smtClean="0"/>
          </a:p>
          <a:p>
            <a:r>
              <a:rPr lang="en-GB" dirty="0" smtClean="0"/>
              <a:t>Who does it help?</a:t>
            </a:r>
          </a:p>
          <a:p>
            <a:endParaRPr lang="en-GB" dirty="0" smtClean="0"/>
          </a:p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96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UoSnew3">
  <a:themeElements>
    <a:clrScheme name="UoSnew3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ＭＳ Ｐゴシック"/>
      </a:majorFont>
      <a:minorFont>
        <a:latin typeface="Lucida San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UoSnew3</Template>
  <TotalTime>4203</TotalTime>
  <Words>1299</Words>
  <Application>Microsoft Macintosh PowerPoint</Application>
  <PresentationFormat>On-screen Show (4:3)</PresentationFormat>
  <Paragraphs>263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UoSnew3</vt:lpstr>
      <vt:lpstr>Game Theory A Brief Introduction</vt:lpstr>
      <vt:lpstr>Grade Game </vt:lpstr>
      <vt:lpstr>Learning Outcomes:</vt:lpstr>
      <vt:lpstr>Grade Game Explanation</vt:lpstr>
      <vt:lpstr>Lesson 1</vt:lpstr>
      <vt:lpstr>Prisoners Dilemma</vt:lpstr>
      <vt:lpstr>PowerPoint Presentation</vt:lpstr>
      <vt:lpstr>Golden Balls</vt:lpstr>
      <vt:lpstr>Contracts and Communication</vt:lpstr>
      <vt:lpstr>End Video</vt:lpstr>
      <vt:lpstr>Lesson 2</vt:lpstr>
      <vt:lpstr>Game 2</vt:lpstr>
      <vt:lpstr>Indignant  Angels  (Coordination Problem)</vt:lpstr>
      <vt:lpstr>Payoff’s Matter (lesson 3)</vt:lpstr>
      <vt:lpstr>  Evil Git vs Indignant Angels  </vt:lpstr>
      <vt:lpstr>PowerPoint Presentation</vt:lpstr>
      <vt:lpstr>Lessons</vt:lpstr>
      <vt:lpstr>PowerPoint Presentation</vt:lpstr>
      <vt:lpstr>Resources</vt:lpstr>
    </vt:vector>
  </TitlesOfParts>
  <Company>Science Learning Centre South East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ajdw</dc:creator>
  <cp:lastModifiedBy>David Tarrant</cp:lastModifiedBy>
  <cp:revision>124</cp:revision>
  <dcterms:created xsi:type="dcterms:W3CDTF">2008-04-22T13:46:56Z</dcterms:created>
  <dcterms:modified xsi:type="dcterms:W3CDTF">2013-03-17T11:47:20Z</dcterms:modified>
</cp:coreProperties>
</file>