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77" r:id="rId11"/>
    <p:sldId id="271" r:id="rId12"/>
    <p:sldId id="274" r:id="rId13"/>
    <p:sldId id="275" r:id="rId14"/>
    <p:sldId id="276" r:id="rId15"/>
  </p:sldIdLst>
  <p:sldSz cx="9144000" cy="6858000" type="screen4x3"/>
  <p:notesSz cx="7099300" cy="10234613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9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272"/>
    </p:cViewPr>
  </p:sorterViewPr>
  <p:notesViewPr>
    <p:cSldViewPr>
      <p:cViewPr varScale="1">
        <p:scale>
          <a:sx n="72" d="100"/>
          <a:sy n="72" d="100"/>
        </p:scale>
        <p:origin x="-780" y="-9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000">
                <a:latin typeface="Arial" charset="0"/>
              </a:defRPr>
            </a:lvl1pPr>
          </a:lstStyle>
          <a:p>
            <a:r>
              <a:rPr lang="en-GB" dirty="0"/>
              <a:t>ELEC1005 Professional Issues</a:t>
            </a:r>
            <a:br>
              <a:rPr lang="en-GB" dirty="0"/>
            </a:br>
            <a:r>
              <a:rPr lang="en-GB" dirty="0"/>
              <a:t>Team Roles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 b="0">
                <a:latin typeface="Times New Roman" charset="0"/>
              </a:defRPr>
            </a:lvl1pPr>
          </a:lstStyle>
          <a:p>
            <a:fld id="{3D1363D7-D652-D349-9557-7F93C27C1065}" type="datetime1">
              <a:rPr lang="en-GB"/>
              <a:pPr/>
              <a:t>12/03/2013</a:t>
            </a:fld>
            <a:endParaRPr lang="en-GB" dirty="0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000" b="0">
                <a:latin typeface="Arial" charset="0"/>
              </a:defRPr>
            </a:lvl1pPr>
          </a:lstStyle>
          <a:p>
            <a:r>
              <a:rPr lang="en-GB" dirty="0"/>
              <a:t>Su White http://www.ecs.soton.ac.uk/~saw</a:t>
            </a:r>
            <a:r>
              <a:rPr lang="en-GB" sz="1300" dirty="0">
                <a:latin typeface="Times New Roman" charset="0"/>
              </a:rPr>
              <a:t>/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b="0">
                <a:latin typeface="Times New Roman" charset="0"/>
              </a:defRPr>
            </a:lvl1pPr>
          </a:lstStyle>
          <a:p>
            <a:fld id="{9F77BC8E-1969-854B-B645-E8FAD2759AA9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6753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 b="0">
                <a:latin typeface="Times New Roman" charset="0"/>
              </a:defRPr>
            </a:lvl1pPr>
          </a:lstStyle>
          <a:p>
            <a:endParaRPr lang="en-GB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 b="0">
                <a:latin typeface="Times New Roman" charset="0"/>
              </a:defRPr>
            </a:lvl1pPr>
          </a:lstStyle>
          <a:p>
            <a:fld id="{36858477-096C-DD47-B0B9-097A37083AEE}" type="datetime1">
              <a:rPr lang="en-GB"/>
              <a:pPr/>
              <a:t>12/03/2013</a:t>
            </a:fld>
            <a:endParaRPr lang="en-GB" dirty="0"/>
          </a:p>
        </p:txBody>
      </p:sp>
      <p:sp>
        <p:nvSpPr>
          <p:cNvPr id="129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 b="0">
                <a:latin typeface="Times New Roman" charset="0"/>
              </a:defRPr>
            </a:lvl1pPr>
          </a:lstStyle>
          <a:p>
            <a:endParaRPr lang="en-GB" dirty="0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b="0">
                <a:latin typeface="Times New Roman" charset="0"/>
              </a:defRPr>
            </a:lvl1pPr>
          </a:lstStyle>
          <a:p>
            <a:fld id="{905ED589-20CC-D34A-81D1-FA5EDC7BD58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154261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5024FFD-F68F-B747-96D5-2A6553F08D57}" type="datetime1">
              <a:rPr lang="en-GB"/>
              <a:pPr/>
              <a:t>12/03/2013</a:t>
            </a:fld>
            <a:endParaRPr lang="en-GB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680346-F679-6745-BF57-24FFCA2E48FC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8E7AB71-03E2-D64D-8473-EC68CDA5AC8E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 dirty="0">
              <a:latin typeface="Times New Roman" pitchFamily="-110" charset="0"/>
            </a:endParaRP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dirty="0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215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EDEAA-7FBD-3B4D-A8D4-6D558059E20C}" type="slidenum">
              <a:rPr lang="en-GB">
                <a:latin typeface="Times New Roman" pitchFamily="-110" charset="0"/>
              </a:rPr>
              <a:pPr/>
              <a:t>6</a:t>
            </a:fld>
            <a:endParaRPr lang="en-GB" dirty="0">
              <a:latin typeface="Times New Roman" pitchFamily="-110" charset="0"/>
            </a:endParaRPr>
          </a:p>
        </p:txBody>
      </p:sp>
      <p:sp>
        <p:nvSpPr>
          <p:cNvPr id="215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 New Roman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F77BD12-CE55-5A46-988A-AA122993E305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 dirty="0">
              <a:latin typeface="Times New Roman" pitchFamily="-110" charset="0"/>
            </a:endParaRP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dirty="0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45744F-EFB5-054A-9954-58E255854DBE}" type="slidenum">
              <a:rPr lang="en-GB">
                <a:latin typeface="Times New Roman" pitchFamily="-110" charset="0"/>
              </a:rPr>
              <a:pPr/>
              <a:t>7</a:t>
            </a:fld>
            <a:endParaRPr lang="en-GB" dirty="0">
              <a:latin typeface="Times New Roman" pitchFamily="-110" charset="0"/>
            </a:endParaRPr>
          </a:p>
        </p:txBody>
      </p:sp>
      <p:sp>
        <p:nvSpPr>
          <p:cNvPr id="235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>
              <a:latin typeface="Times New Roman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BB004A7-D764-B547-9A01-6FA729659359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 dirty="0">
              <a:latin typeface="Times New Roman" pitchFamily="-110" charset="0"/>
            </a:endParaRP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dirty="0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256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A6777-5B7E-C143-8B3F-6B087E833C84}" type="slidenum">
              <a:rPr lang="en-GB">
                <a:latin typeface="Times New Roman" pitchFamily="-110" charset="0"/>
              </a:rPr>
              <a:pPr/>
              <a:t>8</a:t>
            </a:fld>
            <a:endParaRPr lang="en-GB" dirty="0">
              <a:latin typeface="Times New Roman" pitchFamily="-110" charset="0"/>
            </a:endParaRPr>
          </a:p>
        </p:txBody>
      </p:sp>
      <p:sp>
        <p:nvSpPr>
          <p:cNvPr id="256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Ask the students</a:t>
            </a:r>
            <a:r>
              <a:rPr lang="en-US" baseline="0" dirty="0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 to work in small groups (may approximate to their tutor groups)</a:t>
            </a:r>
          </a:p>
          <a:p>
            <a:pPr eaLnBrk="1" hangingPunct="1"/>
            <a:r>
              <a:rPr lang="en-US" baseline="0" dirty="0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Each group to choose a scribe – use the data visualiser to show the outcomes to the whole class</a:t>
            </a:r>
          </a:p>
          <a:p>
            <a:pPr eaLnBrk="1" hangingPunct="1"/>
            <a:r>
              <a:rPr lang="en-US" baseline="0" dirty="0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Ask groups to provide a show of hands if they had the item in their list</a:t>
            </a:r>
          </a:p>
          <a:p>
            <a:pPr eaLnBrk="1" hangingPunct="1"/>
            <a:r>
              <a:rPr lang="en-US" baseline="0" dirty="0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5 mins for activity</a:t>
            </a:r>
          </a:p>
          <a:p>
            <a:pPr eaLnBrk="1" hangingPunct="1"/>
            <a:r>
              <a:rPr lang="en-US" baseline="0" dirty="0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10 mins for feedback</a:t>
            </a:r>
            <a:endParaRPr lang="en-US" dirty="0">
              <a:latin typeface="Times New Roman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8356330-ADC6-BB42-BF05-742A39267524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9EC1BF-5249-8145-A722-954750194AE7}" type="slidenum">
              <a:rPr lang="en-GB">
                <a:latin typeface="Times New Roman" pitchFamily="-110" charset="0"/>
              </a:rPr>
              <a:pPr/>
              <a:t>9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61FEA37-628F-3D40-8F70-C406EECE7023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ED6B60-F301-174B-90A1-C0E2C87987AD}" type="slidenum">
              <a:rPr lang="en-GB">
                <a:latin typeface="Times New Roman" pitchFamily="-110" charset="0"/>
              </a:rPr>
              <a:pPr/>
              <a:t>11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Times New Roman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B5D9672-6CBA-0B4B-B772-5B83EB5A23CB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0221E6-80EE-0C43-AD3F-ADBA952FA42E}" type="slidenum">
              <a:rPr lang="en-GB">
                <a:latin typeface="Times New Roman" pitchFamily="-110" charset="0"/>
              </a:rPr>
              <a:pPr/>
              <a:t>12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BCC8C04-C48F-EC45-8DBC-46FE29625EF6}" type="datetime6">
              <a:rPr lang="en-GB">
                <a:latin typeface="Times New Roman" pitchFamily="-110" charset="0"/>
              </a:rPr>
              <a:pPr/>
              <a:t>March 13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440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pitchFamily="-110" charset="0"/>
              </a:rPr>
              <a:t>COMP3013 Multimedia Systems</a:t>
            </a:r>
          </a:p>
        </p:txBody>
      </p:sp>
      <p:sp>
        <p:nvSpPr>
          <p:cNvPr id="440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95828-0B17-7B42-AF2C-4E7DE3FD2B68}" type="slidenum">
              <a:rPr lang="en-GB">
                <a:latin typeface="Times New Roman" pitchFamily="-110" charset="0"/>
              </a:rPr>
              <a:pPr/>
              <a:t>13</a:t>
            </a:fld>
            <a:endParaRPr lang="en-GB">
              <a:latin typeface="Times New Roman" pitchFamily="-110" charset="0"/>
            </a:endParaRPr>
          </a:p>
        </p:txBody>
      </p:sp>
      <p:sp>
        <p:nvSpPr>
          <p:cNvPr id="440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-110" charset="0"/>
                <a:ea typeface="ＭＳ Ｐゴシック" pitchFamily="-110" charset="-128"/>
                <a:cs typeface="ＭＳ Ｐゴシック" pitchFamily="-110" charset="-128"/>
              </a:rPr>
              <a:t>Discussion of this point, hence repeating the info in the next slide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8687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59738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23392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13374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85291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706112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92143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68365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76132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678094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718698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1212020"/>
      </p:ext>
    </p:extLst>
  </p:cSld>
  <p:clrMapOvr>
    <a:masterClrMapping/>
  </p:clrMapOvr>
  <p:transition xmlns:p14="http://schemas.microsoft.com/office/powerpoint/2010/main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6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hlink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 sz="4000" dirty="0" smtClean="0"/>
              <a:t>COMP1205</a:t>
            </a:r>
            <a:br>
              <a:rPr lang="en-GB" sz="4000" dirty="0" smtClean="0"/>
            </a:br>
            <a:r>
              <a:rPr lang="en-GB" sz="4000" dirty="0" smtClean="0"/>
              <a:t>2012-13</a:t>
            </a:r>
            <a:endParaRPr lang="en-GB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 few things about</a:t>
            </a:r>
          </a:p>
          <a:p>
            <a:r>
              <a:rPr lang="en-GB" dirty="0"/>
              <a:t>m</a:t>
            </a:r>
            <a:r>
              <a:rPr lang="en-GB" dirty="0" smtClean="0"/>
              <a:t>aking </a:t>
            </a:r>
            <a:r>
              <a:rPr lang="en-GB" dirty="0"/>
              <a:t>a p</a:t>
            </a:r>
            <a:r>
              <a:rPr lang="en-GB" dirty="0" smtClean="0"/>
              <a:t>resentation</a:t>
            </a:r>
          </a:p>
          <a:p>
            <a:endParaRPr lang="en-GB" dirty="0"/>
          </a:p>
          <a:p>
            <a:r>
              <a:rPr lang="en-GB" dirty="0"/>
              <a:t>Dr Su White</a:t>
            </a:r>
            <a:br>
              <a:rPr lang="en-GB" dirty="0"/>
            </a:br>
            <a:endParaRPr lang="en-GB" dirty="0" smtClean="0"/>
          </a:p>
          <a:p>
            <a:r>
              <a:rPr lang="en-GB" dirty="0" smtClean="0"/>
              <a:t>http://</a:t>
            </a:r>
            <a:r>
              <a:rPr lang="en-GB" dirty="0" err="1" smtClean="0"/>
              <a:t>www.edshare.soton.ac.uk</a:t>
            </a:r>
            <a:r>
              <a:rPr lang="en-GB" dirty="0" smtClean="0"/>
              <a:t>/</a:t>
            </a:r>
            <a:r>
              <a:rPr lang="en-GB" dirty="0" smtClean="0"/>
              <a:t>10711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Consolidated list – scary big…</a:t>
            </a:r>
            <a:endParaRPr lang="en-GB" dirty="0"/>
          </a:p>
        </p:txBody>
      </p:sp>
      <p:pic>
        <p:nvPicPr>
          <p:cNvPr id="4" name="Content Placeholder 3" descr="W7ES10685PIList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739" r="-16739"/>
          <a:stretch>
            <a:fillRect/>
          </a:stretch>
        </p:blipFill>
        <p:spPr>
          <a:xfrm>
            <a:off x="0" y="1953623"/>
            <a:ext cx="9211733" cy="4876800"/>
          </a:xfrm>
        </p:spPr>
      </p:pic>
    </p:spTree>
    <p:extLst>
      <p:ext uri="{BB962C8B-B14F-4D97-AF65-F5344CB8AC3E}">
        <p14:creationId xmlns:p14="http://schemas.microsoft.com/office/powerpoint/2010/main" val="347069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/>
              <a:t>Trying to balance to workload..</a:t>
            </a:r>
          </a:p>
        </p:txBody>
      </p:sp>
      <p:pic>
        <p:nvPicPr>
          <p:cNvPr id="2" name="Picture 1" descr="balanc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28800"/>
            <a:ext cx="6480720" cy="437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76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Times New Roman" pitchFamily="-110" charset="0"/>
                <a:cs typeface="Times New Roman" pitchFamily="-110" charset="0"/>
              </a:rPr>
              <a:t>Assessment activities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458200" cy="3962400"/>
          </a:xfrm>
        </p:spPr>
        <p:txBody>
          <a:bodyPr/>
          <a:lstStyle/>
          <a:p>
            <a:r>
              <a:rPr lang="en-GB" dirty="0">
                <a:ea typeface="Arial" pitchFamily="-110" charset="0"/>
                <a:cs typeface="Arial" pitchFamily="-110" charset="0"/>
              </a:rPr>
              <a:t>Prepare an annotated bibliography </a:t>
            </a:r>
            <a:r>
              <a:rPr lang="en-GB" dirty="0" smtClean="0">
                <a:ea typeface="Arial" pitchFamily="-110" charset="0"/>
                <a:cs typeface="Arial" pitchFamily="-110" charset="0"/>
              </a:rPr>
              <a:t>	</a:t>
            </a:r>
            <a:endParaRPr lang="en-GB" dirty="0">
              <a:ea typeface="Arial" pitchFamily="-110" charset="0"/>
              <a:cs typeface="Arial" pitchFamily="-110" charset="0"/>
            </a:endParaRPr>
          </a:p>
          <a:p>
            <a:r>
              <a:rPr lang="en-GB" dirty="0">
                <a:ea typeface="Arial" pitchFamily="-110" charset="0"/>
                <a:cs typeface="Arial" pitchFamily="-110" charset="0"/>
              </a:rPr>
              <a:t>Produce and present a resource		</a:t>
            </a:r>
            <a:endParaRPr lang="en-GB" dirty="0" smtClean="0">
              <a:ea typeface="Arial" pitchFamily="-110" charset="0"/>
              <a:cs typeface="Arial" pitchFamily="-110" charset="0"/>
            </a:endParaRPr>
          </a:p>
          <a:p>
            <a:r>
              <a:rPr lang="en-GB" dirty="0" smtClean="0">
                <a:ea typeface="Arial" pitchFamily="-110" charset="0"/>
                <a:cs typeface="Arial" pitchFamily="-110" charset="0"/>
              </a:rPr>
              <a:t>Complete </a:t>
            </a:r>
            <a:r>
              <a:rPr lang="en-GB" dirty="0">
                <a:ea typeface="Arial" pitchFamily="-110" charset="0"/>
                <a:cs typeface="Arial" pitchFamily="-110" charset="0"/>
              </a:rPr>
              <a:t>a </a:t>
            </a:r>
            <a:r>
              <a:rPr lang="en-GB" dirty="0" smtClean="0">
                <a:ea typeface="Arial" pitchFamily="-110" charset="0"/>
                <a:cs typeface="Arial" pitchFamily="-110" charset="0"/>
              </a:rPr>
              <a:t>test online</a:t>
            </a:r>
            <a:r>
              <a:rPr lang="en-GB" dirty="0">
                <a:ea typeface="Arial" pitchFamily="-110" charset="0"/>
                <a:cs typeface="Arial" pitchFamily="-110" charset="0"/>
              </a:rPr>
              <a:t>				</a:t>
            </a:r>
            <a:endParaRPr lang="en-GB" dirty="0" smtClean="0">
              <a:ea typeface="Arial" pitchFamily="-110" charset="0"/>
              <a:cs typeface="Arial" pitchFamily="-110" charset="0"/>
            </a:endParaRPr>
          </a:p>
          <a:p>
            <a:r>
              <a:rPr lang="en-GB" dirty="0" smtClean="0">
                <a:ea typeface="Arial" pitchFamily="-110" charset="0"/>
                <a:cs typeface="Arial" pitchFamily="-110" charset="0"/>
              </a:rPr>
              <a:t>Complete an exam online</a:t>
            </a:r>
            <a:endParaRPr lang="en-GB" dirty="0">
              <a:ea typeface="Arial" pitchFamily="-110" charset="0"/>
              <a:cs typeface="Arial" pitchFamily="-110" charset="0"/>
            </a:endParaRPr>
          </a:p>
          <a:p>
            <a:pPr>
              <a:buFont typeface="Wingdings" pitchFamily="-110" charset="2"/>
              <a:buNone/>
            </a:pPr>
            <a:endParaRPr lang="en-GB" sz="1800" b="1" dirty="0">
              <a:ea typeface="Arial" pitchFamily="-110" charset="0"/>
              <a:cs typeface="Arial" pitchFamily="-110" charset="0"/>
            </a:endParaRPr>
          </a:p>
          <a:p>
            <a:pPr>
              <a:buFont typeface="Wingdings" pitchFamily="-110" charset="2"/>
              <a:buNone/>
            </a:pPr>
            <a:endParaRPr lang="en-GB" sz="1800" b="1" dirty="0"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Times New Roman" pitchFamily="-110" charset="0"/>
                <a:cs typeface="Times New Roman" pitchFamily="-110" charset="0"/>
              </a:rPr>
              <a:t>Assessment rationale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994848" cy="382825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>
                <a:ea typeface="Arial" pitchFamily="-110" charset="0"/>
                <a:cs typeface="Arial" pitchFamily="-110" charset="0"/>
              </a:rPr>
              <a:t>Annotated bibliography 			</a:t>
            </a:r>
          </a:p>
          <a:p>
            <a:pPr lvl="1">
              <a:lnSpc>
                <a:spcPct val="90000"/>
              </a:lnSpc>
            </a:pPr>
            <a:r>
              <a:rPr lang="en-GB" sz="1900" dirty="0">
                <a:ea typeface="Arial" pitchFamily="-110" charset="0"/>
                <a:cs typeface="Arial" pitchFamily="-110" charset="0"/>
              </a:rPr>
              <a:t>Focus, discover, refine </a:t>
            </a:r>
            <a:r>
              <a:rPr lang="en-GB" sz="1900" dirty="0" smtClean="0">
                <a:ea typeface="Arial" pitchFamily="-110" charset="0"/>
                <a:cs typeface="Arial" pitchFamily="-110" charset="0"/>
              </a:rPr>
              <a:t>understanding</a:t>
            </a:r>
            <a:r>
              <a:rPr lang="en-GB" sz="1900" dirty="0" smtClean="0">
                <a:ea typeface="Arial" pitchFamily="-110" charset="0"/>
                <a:cs typeface="Arial" pitchFamily="-110" charset="0"/>
              </a:rPr>
              <a:t>, prepare</a:t>
            </a:r>
            <a:endParaRPr lang="en-GB" sz="1900" dirty="0">
              <a:ea typeface="Arial" pitchFamily="-110" charset="0"/>
              <a:cs typeface="Arial" pitchFamily="-110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ea typeface="Arial" pitchFamily="-110" charset="0"/>
                <a:cs typeface="Arial" pitchFamily="-110" charset="0"/>
              </a:rPr>
              <a:t>Produce and present 		</a:t>
            </a:r>
          </a:p>
          <a:p>
            <a:pPr lvl="1">
              <a:lnSpc>
                <a:spcPct val="90000"/>
              </a:lnSpc>
            </a:pPr>
            <a:r>
              <a:rPr lang="en-GB" sz="1900" dirty="0">
                <a:ea typeface="Arial" pitchFamily="-110" charset="0"/>
                <a:cs typeface="Arial" pitchFamily="-110" charset="0"/>
              </a:rPr>
              <a:t>Learn together, repurpose information</a:t>
            </a:r>
            <a:br>
              <a:rPr lang="en-GB" sz="1900" dirty="0">
                <a:ea typeface="Arial" pitchFamily="-110" charset="0"/>
                <a:cs typeface="Arial" pitchFamily="-110" charset="0"/>
              </a:rPr>
            </a:br>
            <a:endParaRPr lang="en-GB" sz="1900" dirty="0">
              <a:ea typeface="Arial" pitchFamily="-110" charset="0"/>
              <a:cs typeface="Arial" pitchFamily="-110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ea typeface="Arial" pitchFamily="-110" charset="0"/>
                <a:cs typeface="Arial" pitchFamily="-110" charset="0"/>
              </a:rPr>
              <a:t>Complete a </a:t>
            </a:r>
            <a:r>
              <a:rPr lang="en-GB" sz="2400" dirty="0" smtClean="0">
                <a:ea typeface="Arial" pitchFamily="-110" charset="0"/>
                <a:cs typeface="Arial" pitchFamily="-110" charset="0"/>
              </a:rPr>
              <a:t>test</a:t>
            </a:r>
            <a:r>
              <a:rPr lang="en-GB" sz="2400" dirty="0">
                <a:ea typeface="Arial" pitchFamily="-110" charset="0"/>
                <a:cs typeface="Arial" pitchFamily="-110" charset="0"/>
              </a:rPr>
              <a:t>			</a:t>
            </a:r>
          </a:p>
          <a:p>
            <a:pPr lvl="1">
              <a:lnSpc>
                <a:spcPct val="90000"/>
              </a:lnSpc>
            </a:pPr>
            <a:r>
              <a:rPr lang="en-GB" sz="1900" dirty="0" smtClean="0">
                <a:ea typeface="Arial" pitchFamily="-110" charset="0"/>
                <a:cs typeface="Arial" pitchFamily="-110" charset="0"/>
              </a:rPr>
              <a:t>Do you understand it so far? Practice for the exam</a:t>
            </a:r>
            <a:r>
              <a:rPr lang="en-GB" sz="1900" dirty="0">
                <a:ea typeface="Arial" pitchFamily="-110" charset="0"/>
                <a:cs typeface="Arial" pitchFamily="-110" charset="0"/>
              </a:rPr>
              <a:t/>
            </a:r>
            <a:br>
              <a:rPr lang="en-GB" sz="1900" dirty="0">
                <a:ea typeface="Arial" pitchFamily="-110" charset="0"/>
                <a:cs typeface="Arial" pitchFamily="-110" charset="0"/>
              </a:rPr>
            </a:br>
            <a:endParaRPr lang="en-GB" sz="1900" dirty="0">
              <a:ea typeface="Arial" pitchFamily="-110" charset="0"/>
              <a:cs typeface="Arial" pitchFamily="-110" charset="0"/>
            </a:endParaRPr>
          </a:p>
          <a:p>
            <a:pPr>
              <a:lnSpc>
                <a:spcPct val="90000"/>
              </a:lnSpc>
            </a:pPr>
            <a:r>
              <a:rPr lang="en-GB" sz="2400" dirty="0" smtClean="0">
                <a:ea typeface="Arial" pitchFamily="-110" charset="0"/>
                <a:cs typeface="Arial" pitchFamily="-110" charset="0"/>
              </a:rPr>
              <a:t>Complete the exam</a:t>
            </a:r>
            <a:r>
              <a:rPr lang="en-GB" sz="2400" dirty="0">
                <a:ea typeface="Arial" pitchFamily="-110" charset="0"/>
                <a:cs typeface="Arial" pitchFamily="-110" charset="0"/>
              </a:rPr>
              <a:t>				</a:t>
            </a:r>
          </a:p>
          <a:p>
            <a:pPr lvl="1">
              <a:lnSpc>
                <a:spcPct val="90000"/>
              </a:lnSpc>
            </a:pPr>
            <a:r>
              <a:rPr lang="en-GB" sz="1900" dirty="0">
                <a:ea typeface="Arial" pitchFamily="-110" charset="0"/>
                <a:cs typeface="Arial" pitchFamily="-110" charset="0"/>
              </a:rPr>
              <a:t>Demonstrate </a:t>
            </a:r>
            <a:r>
              <a:rPr lang="en-GB" sz="1900" dirty="0" smtClean="0">
                <a:ea typeface="Arial" pitchFamily="-110" charset="0"/>
                <a:cs typeface="Arial" pitchFamily="-110" charset="0"/>
              </a:rPr>
              <a:t>understanding across the piece</a:t>
            </a:r>
            <a:endParaRPr lang="en-GB" sz="1600" b="1" dirty="0"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task in hand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Presentation briefs and groups</a:t>
            </a:r>
          </a:p>
          <a:p>
            <a:pPr marL="0" indent="0">
              <a:buNone/>
            </a:pPr>
            <a:r>
              <a:rPr lang="en-GB" dirty="0" smtClean="0"/>
              <a:t>http</a:t>
            </a:r>
            <a:r>
              <a:rPr lang="en-GB" dirty="0"/>
              <a:t>://</a:t>
            </a:r>
            <a:r>
              <a:rPr lang="en-GB" dirty="0" err="1"/>
              <a:t>www.edshare.soton.ac.uk</a:t>
            </a:r>
            <a:r>
              <a:rPr lang="en-GB" dirty="0"/>
              <a:t>/10709/</a:t>
            </a:r>
            <a:endParaRPr lang="en-GB" dirty="0" smtClean="0"/>
          </a:p>
          <a:p>
            <a:r>
              <a:rPr lang="en-GB" dirty="0" smtClean="0"/>
              <a:t>Protocols and mark scheme</a:t>
            </a:r>
          </a:p>
          <a:p>
            <a:pPr marL="0" indent="0">
              <a:buNone/>
            </a:pPr>
            <a:r>
              <a:rPr lang="en-GB" dirty="0"/>
              <a:t>http://</a:t>
            </a:r>
            <a:r>
              <a:rPr lang="en-GB" dirty="0" err="1"/>
              <a:t>www.edshare.soton.ac.uk</a:t>
            </a:r>
            <a:r>
              <a:rPr lang="en-GB" dirty="0"/>
              <a:t>/</a:t>
            </a:r>
            <a:r>
              <a:rPr lang="en-GB" dirty="0" smtClean="0"/>
              <a:t>10710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Convene your group</a:t>
            </a:r>
          </a:p>
          <a:p>
            <a:pPr marL="0" indent="0">
              <a:buNone/>
            </a:pPr>
            <a:r>
              <a:rPr lang="en-GB" dirty="0" smtClean="0"/>
              <a:t>Sort out your diaries</a:t>
            </a:r>
          </a:p>
          <a:p>
            <a:pPr marL="0" indent="0">
              <a:buNone/>
            </a:pPr>
            <a:r>
              <a:rPr lang="en-GB" dirty="0" smtClean="0"/>
              <a:t>Go back to the slides/notes from last week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URGENT: Liaison groups to advertise events via </a:t>
            </a:r>
            <a:r>
              <a:rPr lang="en-GB" dirty="0" err="1" smtClean="0"/>
              <a:t>slideshare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Plan your workload, look at other </a:t>
            </a:r>
            <a:r>
              <a:rPr lang="en-GB" dirty="0" err="1" smtClean="0"/>
              <a:t>committments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714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 Marking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few words of reassurance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794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Scoping your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Carrying through presentation tasks</a:t>
            </a:r>
          </a:p>
          <a:p>
            <a:r>
              <a:rPr lang="en-GB" dirty="0" smtClean="0"/>
              <a:t>Introducing the second half</a:t>
            </a:r>
          </a:p>
          <a:p>
            <a:endParaRPr lang="en-GB" dirty="0"/>
          </a:p>
        </p:txBody>
      </p:sp>
      <p:pic>
        <p:nvPicPr>
          <p:cNvPr id="5" name="Picture 4" descr="brokenchain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068960"/>
            <a:ext cx="4778896" cy="35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968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Launching you forward</a:t>
            </a:r>
            <a:endParaRPr lang="en-GB" dirty="0"/>
          </a:p>
        </p:txBody>
      </p:sp>
      <p:pic>
        <p:nvPicPr>
          <p:cNvPr id="4" name="Content Placeholder 3" descr="launch2580109_258386_ORI_0_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4" b="75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63412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reminder</a:t>
            </a:r>
            <a:endParaRPr lang="en-GB" dirty="0"/>
          </a:p>
        </p:txBody>
      </p:sp>
      <p:pic>
        <p:nvPicPr>
          <p:cNvPr id="4" name="Content Placeholder 3" descr="philosophy_slam_base_1_1_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6" r="617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63794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Objectives</a:t>
            </a:r>
            <a:endParaRPr lang="en-US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3000"/>
              </a:spcAft>
              <a:buNone/>
            </a:pPr>
            <a:r>
              <a:rPr lang="en-US" sz="3200" dirty="0" smtClean="0"/>
              <a:t>Why we are here</a:t>
            </a:r>
          </a:p>
          <a:p>
            <a:pPr>
              <a:lnSpc>
                <a:spcPct val="90000"/>
              </a:lnSpc>
              <a:spcAft>
                <a:spcPts val="3000"/>
              </a:spcAft>
            </a:pPr>
            <a:r>
              <a:rPr lang="en-US" sz="2000" dirty="0" smtClean="0"/>
              <a:t>To </a:t>
            </a:r>
            <a:r>
              <a:rPr lang="en-US" sz="2000" dirty="0"/>
              <a:t>produce the best informed most widely educated CS and IT graduates in the country!</a:t>
            </a:r>
          </a:p>
          <a:p>
            <a:pPr>
              <a:lnSpc>
                <a:spcPct val="90000"/>
              </a:lnSpc>
              <a:spcAft>
                <a:spcPts val="3000"/>
              </a:spcAft>
            </a:pPr>
            <a:r>
              <a:rPr lang="en-US" sz="2000" dirty="0" smtClean="0"/>
              <a:t>To help you learn how to argue and express yourself with informed insight on current professional and legal issues</a:t>
            </a:r>
            <a:endParaRPr lang="en-US" sz="2000" dirty="0"/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 sz="2500" dirty="0" smtClean="0"/>
          </a:p>
          <a:p>
            <a:endParaRPr lang="en-US" sz="2500" dirty="0"/>
          </a:p>
          <a:p>
            <a:r>
              <a:rPr lang="en-US" sz="2000" dirty="0" smtClean="0"/>
              <a:t>To </a:t>
            </a:r>
            <a:r>
              <a:rPr lang="en-US" sz="2000" dirty="0"/>
              <a:t>help you better understand how you address ‘fuzzy’ tasks which complement your technical skills</a:t>
            </a:r>
          </a:p>
          <a:p>
            <a:endParaRPr lang="en-US" sz="2000" dirty="0" smtClean="0"/>
          </a:p>
          <a:p>
            <a:r>
              <a:rPr lang="en-US" sz="2000" dirty="0" smtClean="0"/>
              <a:t>Make it a worthwhile use of your time</a:t>
            </a:r>
            <a:br>
              <a:rPr lang="en-US" sz="2000" dirty="0" smtClean="0"/>
            </a:br>
            <a:r>
              <a:rPr lang="en-US" sz="2000" dirty="0" smtClean="0"/>
              <a:t>(for you </a:t>
            </a:r>
            <a:r>
              <a:rPr lang="en-US" sz="2000" dirty="0"/>
              <a:t>and me!)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we do it?</a:t>
            </a:r>
          </a:p>
        </p:txBody>
      </p:sp>
      <p:grpSp>
        <p:nvGrpSpPr>
          <p:cNvPr id="22533" name="Group 3"/>
          <p:cNvGrpSpPr>
            <a:grpSpLocks/>
          </p:cNvGrpSpPr>
          <p:nvPr/>
        </p:nvGrpSpPr>
        <p:grpSpPr bwMode="auto">
          <a:xfrm>
            <a:off x="4716016" y="1844824"/>
            <a:ext cx="3328988" cy="4495800"/>
            <a:chOff x="0" y="912"/>
            <a:chExt cx="2658" cy="3408"/>
          </a:xfrm>
        </p:grpSpPr>
        <p:pic>
          <p:nvPicPr>
            <p:cNvPr id="22534" name="Picture 4" descr="peeping terro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912"/>
              <a:ext cx="1700" cy="1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5" name="Picture 5" descr="maxheadroom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44" y="1872"/>
              <a:ext cx="1314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cryinggirl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6" y="2912"/>
              <a:ext cx="1632" cy="1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2060848"/>
            <a:ext cx="5237162" cy="3519215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What are professional and legal issues?</a:t>
            </a:r>
            <a:endParaRPr lang="en-US" sz="2500" dirty="0" smtClean="0"/>
          </a:p>
          <a:p>
            <a:pPr>
              <a:buFont typeface="Wingdings" pitchFamily="-110" charset="2"/>
              <a:buNone/>
            </a:pPr>
            <a:r>
              <a:rPr lang="en-US" sz="2500" dirty="0" smtClean="0"/>
              <a:t>Think</a:t>
            </a:r>
            <a:r>
              <a:rPr lang="en-US" sz="2500" dirty="0"/>
              <a:t>, pair, </a:t>
            </a:r>
            <a:r>
              <a:rPr lang="en-US" sz="2500" dirty="0" smtClean="0"/>
              <a:t>share (1,2,4)</a:t>
            </a:r>
          </a:p>
          <a:p>
            <a:r>
              <a:rPr lang="en-US" sz="2500" dirty="0"/>
              <a:t>Consider the</a:t>
            </a:r>
            <a:r>
              <a:rPr lang="en-US" sz="2500" dirty="0" smtClean="0"/>
              <a:t> question</a:t>
            </a:r>
          </a:p>
          <a:p>
            <a:pPr lvl="1"/>
            <a:endParaRPr lang="en-US" sz="1800" dirty="0"/>
          </a:p>
          <a:p>
            <a:pPr lvl="2"/>
            <a:r>
              <a:rPr lang="en-US" sz="1800" dirty="0" smtClean="0"/>
              <a:t>What legal/professional  </a:t>
            </a:r>
            <a:r>
              <a:rPr lang="en-US" sz="1800" dirty="0" smtClean="0"/>
              <a:t>topics do you think we will cover?</a:t>
            </a:r>
          </a:p>
          <a:p>
            <a:pPr lvl="2"/>
            <a:r>
              <a:rPr lang="en-US" sz="1800" dirty="0" smtClean="0"/>
              <a:t>Make a a note of your list</a:t>
            </a:r>
            <a:endParaRPr lang="en-US" sz="1800" dirty="0" smtClean="0"/>
          </a:p>
        </p:txBody>
      </p:sp>
      <p:graphicFrame>
        <p:nvGraphicFramePr>
          <p:cNvPr id="251910" name="Object 2"/>
          <p:cNvGraphicFramePr>
            <a:graphicFrameLocks noGrp="1"/>
          </p:cNvGraphicFramePr>
          <p:nvPr>
            <p:ph sz="half" idx="2"/>
          </p:nvPr>
        </p:nvGraphicFramePr>
        <p:xfrm>
          <a:off x="5719763" y="1277938"/>
          <a:ext cx="1951037" cy="430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lip" r:id="rId4" imgW="1043305" imgH="2300605" progId="">
                  <p:embed/>
                </p:oleObj>
              </mc:Choice>
              <mc:Fallback>
                <p:oleObj name="Clip" r:id="rId4" imgW="1043305" imgH="2300605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1277938"/>
                        <a:ext cx="1951037" cy="430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professional and legal issues might include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11080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data 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protection</a:t>
            </a: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0" y="3092450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ethics</a:t>
            </a: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4805363" y="3103563"/>
            <a:ext cx="11080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child 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protection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4572000" y="2227263"/>
            <a:ext cx="7842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open 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source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7391400" y="5257800"/>
            <a:ext cx="1400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pornography</a:t>
            </a:r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2743200" y="5199063"/>
            <a:ext cx="898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hacking</a:t>
            </a:r>
          </a:p>
        </p:txBody>
      </p:sp>
      <p:sp>
        <p:nvSpPr>
          <p:cNvPr id="26635" name="Text Box 10"/>
          <p:cNvSpPr txBox="1">
            <a:spLocks noChangeArrowheads="1"/>
          </p:cNvSpPr>
          <p:nvPr/>
        </p:nvSpPr>
        <p:spPr bwMode="auto">
          <a:xfrm>
            <a:off x="685800" y="2836863"/>
            <a:ext cx="798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morals</a:t>
            </a:r>
          </a:p>
        </p:txBody>
      </p:sp>
      <p:sp>
        <p:nvSpPr>
          <p:cNvPr id="26636" name="Text Box 11"/>
          <p:cNvSpPr txBox="1">
            <a:spLocks noChangeArrowheads="1"/>
          </p:cNvSpPr>
          <p:nvPr/>
        </p:nvSpPr>
        <p:spPr bwMode="auto">
          <a:xfrm>
            <a:off x="7543800" y="2552700"/>
            <a:ext cx="13017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employment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rights</a:t>
            </a:r>
          </a:p>
        </p:txBody>
      </p:sp>
      <p:sp>
        <p:nvSpPr>
          <p:cNvPr id="26637" name="Text Box 12"/>
          <p:cNvSpPr txBox="1">
            <a:spLocks noChangeArrowheads="1"/>
          </p:cNvSpPr>
          <p:nvPr/>
        </p:nvSpPr>
        <p:spPr bwMode="auto">
          <a:xfrm>
            <a:off x="0" y="5334000"/>
            <a:ext cx="86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privacy</a:t>
            </a:r>
          </a:p>
        </p:txBody>
      </p:sp>
      <p:sp>
        <p:nvSpPr>
          <p:cNvPr id="26638" name="Text Box 13"/>
          <p:cNvSpPr txBox="1">
            <a:spLocks noChangeArrowheads="1"/>
          </p:cNvSpPr>
          <p:nvPr/>
        </p:nvSpPr>
        <p:spPr bwMode="auto">
          <a:xfrm>
            <a:off x="3429000" y="4322763"/>
            <a:ext cx="6445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civic 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duty</a:t>
            </a:r>
          </a:p>
        </p:txBody>
      </p:sp>
      <p:sp>
        <p:nvSpPr>
          <p:cNvPr id="26639" name="Text Box 14"/>
          <p:cNvSpPr txBox="1">
            <a:spLocks noChangeArrowheads="1"/>
          </p:cNvSpPr>
          <p:nvPr/>
        </p:nvSpPr>
        <p:spPr bwMode="auto">
          <a:xfrm>
            <a:off x="3124200" y="2286000"/>
            <a:ext cx="6524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open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data</a:t>
            </a:r>
          </a:p>
        </p:txBody>
      </p:sp>
      <p:sp>
        <p:nvSpPr>
          <p:cNvPr id="26640" name="Text Box 15"/>
          <p:cNvSpPr txBox="1">
            <a:spLocks noChangeArrowheads="1"/>
          </p:cNvSpPr>
          <p:nvPr/>
        </p:nvSpPr>
        <p:spPr bwMode="auto">
          <a:xfrm>
            <a:off x="152400" y="2514600"/>
            <a:ext cx="1050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copyright</a:t>
            </a:r>
          </a:p>
        </p:txBody>
      </p:sp>
      <p:sp>
        <p:nvSpPr>
          <p:cNvPr id="26641" name="Text Box 16"/>
          <p:cNvSpPr txBox="1">
            <a:spLocks noChangeArrowheads="1"/>
          </p:cNvSpPr>
          <p:nvPr/>
        </p:nvSpPr>
        <p:spPr bwMode="auto">
          <a:xfrm>
            <a:off x="6248400" y="3092450"/>
            <a:ext cx="879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security</a:t>
            </a:r>
          </a:p>
        </p:txBody>
      </p:sp>
      <p:sp>
        <p:nvSpPr>
          <p:cNvPr id="26642" name="Text Box 17"/>
          <p:cNvSpPr txBox="1">
            <a:spLocks noChangeArrowheads="1"/>
          </p:cNvSpPr>
          <p:nvPr/>
        </p:nvSpPr>
        <p:spPr bwMode="auto">
          <a:xfrm>
            <a:off x="228600" y="4648200"/>
            <a:ext cx="1446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discrimination</a:t>
            </a:r>
          </a:p>
        </p:txBody>
      </p:sp>
      <p:sp>
        <p:nvSpPr>
          <p:cNvPr id="26643" name="Text Box 18"/>
          <p:cNvSpPr txBox="1">
            <a:spLocks noChangeArrowheads="1"/>
          </p:cNvSpPr>
          <p:nvPr/>
        </p:nvSpPr>
        <p:spPr bwMode="auto">
          <a:xfrm>
            <a:off x="2819400" y="3065463"/>
            <a:ext cx="917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equality</a:t>
            </a:r>
          </a:p>
        </p:txBody>
      </p:sp>
      <p:sp>
        <p:nvSpPr>
          <p:cNvPr id="26644" name="Text Box 19"/>
          <p:cNvSpPr txBox="1">
            <a:spLocks noChangeArrowheads="1"/>
          </p:cNvSpPr>
          <p:nvPr/>
        </p:nvSpPr>
        <p:spPr bwMode="auto">
          <a:xfrm>
            <a:off x="4572000" y="4741863"/>
            <a:ext cx="569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libel</a:t>
            </a:r>
          </a:p>
        </p:txBody>
      </p:sp>
      <p:sp>
        <p:nvSpPr>
          <p:cNvPr id="26645" name="Text Box 20"/>
          <p:cNvSpPr txBox="1">
            <a:spLocks noChangeArrowheads="1"/>
          </p:cNvSpPr>
          <p:nvPr/>
        </p:nvSpPr>
        <p:spPr bwMode="auto">
          <a:xfrm>
            <a:off x="7402513" y="3294063"/>
            <a:ext cx="1222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defamation</a:t>
            </a:r>
          </a:p>
        </p:txBody>
      </p:sp>
      <p:sp>
        <p:nvSpPr>
          <p:cNvPr id="26646" name="Text Box 21"/>
          <p:cNvSpPr txBox="1">
            <a:spLocks noChangeArrowheads="1"/>
          </p:cNvSpPr>
          <p:nvPr/>
        </p:nvSpPr>
        <p:spPr bwMode="auto">
          <a:xfrm>
            <a:off x="4572000" y="5275263"/>
            <a:ext cx="13827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responsibility</a:t>
            </a:r>
          </a:p>
        </p:txBody>
      </p:sp>
      <p:sp>
        <p:nvSpPr>
          <p:cNvPr id="26647" name="Text Box 22"/>
          <p:cNvSpPr txBox="1">
            <a:spLocks noChangeArrowheads="1"/>
          </p:cNvSpPr>
          <p:nvPr/>
        </p:nvSpPr>
        <p:spPr bwMode="auto">
          <a:xfrm>
            <a:off x="3103563" y="1389063"/>
            <a:ext cx="1041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creative</a:t>
            </a:r>
            <a:br>
              <a:rPr lang="en-US" sz="1600" dirty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commons</a:t>
            </a:r>
          </a:p>
        </p:txBody>
      </p:sp>
      <p:sp>
        <p:nvSpPr>
          <p:cNvPr id="26648" name="Text Box 23"/>
          <p:cNvSpPr txBox="1">
            <a:spLocks noChangeArrowheads="1"/>
          </p:cNvSpPr>
          <p:nvPr/>
        </p:nvSpPr>
        <p:spPr bwMode="auto">
          <a:xfrm>
            <a:off x="6400800" y="2438400"/>
            <a:ext cx="126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accessibility</a:t>
            </a:r>
          </a:p>
        </p:txBody>
      </p:sp>
      <p:sp>
        <p:nvSpPr>
          <p:cNvPr id="26649" name="Text Box 24"/>
          <p:cNvSpPr txBox="1">
            <a:spLocks noChangeArrowheads="1"/>
          </p:cNvSpPr>
          <p:nvPr/>
        </p:nvSpPr>
        <p:spPr bwMode="auto">
          <a:xfrm>
            <a:off x="7731346" y="3941763"/>
            <a:ext cx="834583" cy="49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bg2"/>
                </a:solidFill>
                <a:latin typeface="Futura" pitchFamily="-110" charset="0"/>
              </a:rPr>
              <a:t>Plain</a:t>
            </a:r>
            <a:br>
              <a:rPr lang="en-US" sz="1600" dirty="0" smtClean="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 dirty="0">
                <a:solidFill>
                  <a:schemeClr val="bg2"/>
                </a:solidFill>
                <a:latin typeface="Futura" pitchFamily="-110" charset="0"/>
              </a:rPr>
              <a:t>E</a:t>
            </a:r>
            <a:r>
              <a:rPr lang="en-US" sz="1600" dirty="0" smtClean="0">
                <a:solidFill>
                  <a:schemeClr val="bg2"/>
                </a:solidFill>
                <a:latin typeface="Futura" pitchFamily="-110" charset="0"/>
              </a:rPr>
              <a:t>nglish</a:t>
            </a:r>
            <a:endParaRPr lang="en-US" sz="1600" dirty="0">
              <a:solidFill>
                <a:schemeClr val="bg2"/>
              </a:solidFill>
              <a:latin typeface="Futura" pitchFamily="-110" charset="0"/>
            </a:endParaRPr>
          </a:p>
        </p:txBody>
      </p:sp>
      <p:sp>
        <p:nvSpPr>
          <p:cNvPr id="26650" name="Text Box 25"/>
          <p:cNvSpPr txBox="1">
            <a:spLocks noChangeArrowheads="1"/>
          </p:cNvSpPr>
          <p:nvPr/>
        </p:nvSpPr>
        <p:spPr bwMode="auto">
          <a:xfrm>
            <a:off x="1981200" y="2189163"/>
            <a:ext cx="9001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code of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conduct</a:t>
            </a:r>
          </a:p>
        </p:txBody>
      </p:sp>
      <p:sp>
        <p:nvSpPr>
          <p:cNvPr id="26651" name="Text Box 26"/>
          <p:cNvSpPr txBox="1">
            <a:spLocks noChangeArrowheads="1"/>
          </p:cNvSpPr>
          <p:nvPr/>
        </p:nvSpPr>
        <p:spPr bwMode="auto">
          <a:xfrm>
            <a:off x="5822950" y="1579563"/>
            <a:ext cx="1227138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freedom 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of 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information</a:t>
            </a:r>
          </a:p>
        </p:txBody>
      </p:sp>
      <p:sp>
        <p:nvSpPr>
          <p:cNvPr id="26652" name="Text Box 27"/>
          <p:cNvSpPr txBox="1">
            <a:spLocks noChangeArrowheads="1"/>
          </p:cNvSpPr>
          <p:nvPr/>
        </p:nvSpPr>
        <p:spPr bwMode="auto">
          <a:xfrm>
            <a:off x="2432050" y="3522663"/>
            <a:ext cx="1066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academic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ethics</a:t>
            </a:r>
          </a:p>
        </p:txBody>
      </p:sp>
      <p:sp>
        <p:nvSpPr>
          <p:cNvPr id="26653" name="Text Box 28"/>
          <p:cNvSpPr txBox="1">
            <a:spLocks noChangeArrowheads="1"/>
          </p:cNvSpPr>
          <p:nvPr/>
        </p:nvSpPr>
        <p:spPr bwMode="auto">
          <a:xfrm>
            <a:off x="5689600" y="4170363"/>
            <a:ext cx="129857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professional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bodies</a:t>
            </a:r>
          </a:p>
        </p:txBody>
      </p:sp>
      <p:sp>
        <p:nvSpPr>
          <p:cNvPr id="26654" name="Text Box 29"/>
          <p:cNvSpPr txBox="1">
            <a:spLocks noChangeArrowheads="1"/>
          </p:cNvSpPr>
          <p:nvPr/>
        </p:nvSpPr>
        <p:spPr bwMode="auto">
          <a:xfrm>
            <a:off x="609600" y="3429000"/>
            <a:ext cx="757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digital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divide</a:t>
            </a:r>
          </a:p>
        </p:txBody>
      </p:sp>
      <p:sp>
        <p:nvSpPr>
          <p:cNvPr id="26655" name="Text Box 30"/>
          <p:cNvSpPr txBox="1">
            <a:spLocks noChangeArrowheads="1"/>
          </p:cNvSpPr>
          <p:nvPr/>
        </p:nvSpPr>
        <p:spPr bwMode="auto">
          <a:xfrm>
            <a:off x="3654425" y="3810000"/>
            <a:ext cx="1244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outsourcing</a:t>
            </a:r>
          </a:p>
        </p:txBody>
      </p:sp>
      <p:sp>
        <p:nvSpPr>
          <p:cNvPr id="26656" name="Text Box 31"/>
          <p:cNvSpPr txBox="1">
            <a:spLocks noChangeArrowheads="1"/>
          </p:cNvSpPr>
          <p:nvPr/>
        </p:nvSpPr>
        <p:spPr bwMode="auto">
          <a:xfrm>
            <a:off x="3654425" y="3092450"/>
            <a:ext cx="1366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globalisation</a:t>
            </a:r>
          </a:p>
        </p:txBody>
      </p:sp>
      <p:sp>
        <p:nvSpPr>
          <p:cNvPr id="26657" name="Text Box 32"/>
          <p:cNvSpPr txBox="1">
            <a:spLocks noChangeArrowheads="1"/>
          </p:cNvSpPr>
          <p:nvPr/>
        </p:nvSpPr>
        <p:spPr bwMode="auto">
          <a:xfrm>
            <a:off x="2135188" y="4648200"/>
            <a:ext cx="8223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free 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speech</a:t>
            </a:r>
          </a:p>
        </p:txBody>
      </p:sp>
      <p:sp>
        <p:nvSpPr>
          <p:cNvPr id="26658" name="Text Box 33"/>
          <p:cNvSpPr txBox="1">
            <a:spLocks noChangeArrowheads="1"/>
          </p:cNvSpPr>
          <p:nvPr/>
        </p:nvSpPr>
        <p:spPr bwMode="auto">
          <a:xfrm>
            <a:off x="1905000" y="1485900"/>
            <a:ext cx="11636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intellectual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property</a:t>
            </a:r>
          </a:p>
        </p:txBody>
      </p:sp>
      <p:sp>
        <p:nvSpPr>
          <p:cNvPr id="26659" name="Text Box 34"/>
          <p:cNvSpPr txBox="1">
            <a:spLocks noChangeArrowheads="1"/>
          </p:cNvSpPr>
          <p:nvPr/>
        </p:nvSpPr>
        <p:spPr bwMode="auto">
          <a:xfrm>
            <a:off x="7691438" y="1714500"/>
            <a:ext cx="717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green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ICT</a:t>
            </a:r>
          </a:p>
        </p:txBody>
      </p:sp>
      <p:sp>
        <p:nvSpPr>
          <p:cNvPr id="26660" name="Text Box 35"/>
          <p:cNvSpPr txBox="1">
            <a:spLocks noChangeArrowheads="1"/>
          </p:cNvSpPr>
          <p:nvPr/>
        </p:nvSpPr>
        <p:spPr bwMode="auto">
          <a:xfrm>
            <a:off x="4262438" y="1371600"/>
            <a:ext cx="1279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e-commerce</a:t>
            </a: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5481638" y="2552700"/>
            <a:ext cx="79216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digital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futures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4572000" y="4267200"/>
            <a:ext cx="1220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smtClean="0">
                <a:solidFill>
                  <a:schemeClr val="bg2"/>
                </a:solidFill>
                <a:latin typeface="Futura" pitchFamily="-110" charset="0"/>
              </a:rPr>
              <a:t>localisation</a:t>
            </a:r>
            <a:endParaRPr lang="en-GB" sz="1600" dirty="0">
              <a:solidFill>
                <a:schemeClr val="bg2"/>
              </a:solidFill>
              <a:latin typeface="Futura" pitchFamily="-110" charset="0"/>
            </a:endParaRPr>
          </a:p>
        </p:txBody>
      </p: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1314450" y="4933950"/>
            <a:ext cx="747713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health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and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safety</a:t>
            </a:r>
          </a:p>
        </p:txBody>
      </p:sp>
      <p:sp>
        <p:nvSpPr>
          <p:cNvPr id="26664" name="Text Box 40"/>
          <p:cNvSpPr txBox="1">
            <a:spLocks noChangeArrowheads="1"/>
          </p:cNvSpPr>
          <p:nvPr/>
        </p:nvSpPr>
        <p:spPr bwMode="auto">
          <a:xfrm>
            <a:off x="6669088" y="1295400"/>
            <a:ext cx="13096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environment</a:t>
            </a: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5745163" y="4800600"/>
            <a:ext cx="1177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social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enterprises</a:t>
            </a:r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3397250" y="1905000"/>
            <a:ext cx="1592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professionalism</a:t>
            </a:r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6962775" y="4610100"/>
            <a:ext cx="193516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digital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rights management</a:t>
            </a:r>
          </a:p>
        </p:txBody>
      </p: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3692525" y="5029200"/>
            <a:ext cx="12620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surveillance</a:t>
            </a:r>
          </a:p>
        </p:txBody>
      </p:sp>
      <p:sp>
        <p:nvSpPr>
          <p:cNvPr id="26670" name="Text Box 46"/>
          <p:cNvSpPr txBox="1">
            <a:spLocks noChangeArrowheads="1"/>
          </p:cNvSpPr>
          <p:nvPr/>
        </p:nvSpPr>
        <p:spPr bwMode="auto">
          <a:xfrm>
            <a:off x="228600" y="3962400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censorship</a:t>
            </a:r>
          </a:p>
        </p:txBody>
      </p:sp>
      <p:sp>
        <p:nvSpPr>
          <p:cNvPr id="26671" name="Text Box 47"/>
          <p:cNvSpPr txBox="1">
            <a:spLocks noChangeArrowheads="1"/>
          </p:cNvSpPr>
          <p:nvPr/>
        </p:nvSpPr>
        <p:spPr bwMode="auto">
          <a:xfrm>
            <a:off x="1524000" y="4000500"/>
            <a:ext cx="10398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computer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crime</a:t>
            </a:r>
          </a:p>
        </p:txBody>
      </p:sp>
      <p:sp>
        <p:nvSpPr>
          <p:cNvPr id="26672" name="Text Box 49"/>
          <p:cNvSpPr txBox="1">
            <a:spLocks noChangeArrowheads="1"/>
          </p:cNvSpPr>
          <p:nvPr/>
        </p:nvSpPr>
        <p:spPr bwMode="auto">
          <a:xfrm>
            <a:off x="3429000" y="2743200"/>
            <a:ext cx="142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e-government</a:t>
            </a:r>
          </a:p>
        </p:txBody>
      </p:sp>
      <p:sp>
        <p:nvSpPr>
          <p:cNvPr id="26673" name="Text Box 50"/>
          <p:cNvSpPr txBox="1">
            <a:spLocks noChangeArrowheads="1"/>
          </p:cNvSpPr>
          <p:nvPr/>
        </p:nvSpPr>
        <p:spPr bwMode="auto">
          <a:xfrm>
            <a:off x="1506538" y="3260725"/>
            <a:ext cx="1174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file-sharing</a:t>
            </a:r>
          </a:p>
        </p:txBody>
      </p:sp>
      <p:sp>
        <p:nvSpPr>
          <p:cNvPr id="26674" name="Text Box 51"/>
          <p:cNvSpPr txBox="1">
            <a:spLocks noChangeArrowheads="1"/>
          </p:cNvSpPr>
          <p:nvPr/>
        </p:nvSpPr>
        <p:spPr bwMode="auto">
          <a:xfrm>
            <a:off x="6126163" y="3581400"/>
            <a:ext cx="1055687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inclusivity</a:t>
            </a:r>
          </a:p>
        </p:txBody>
      </p:sp>
      <p:sp>
        <p:nvSpPr>
          <p:cNvPr id="26675" name="Text Box 52"/>
          <p:cNvSpPr txBox="1">
            <a:spLocks noChangeArrowheads="1"/>
          </p:cNvSpPr>
          <p:nvPr/>
        </p:nvSpPr>
        <p:spPr bwMode="auto">
          <a:xfrm>
            <a:off x="838200" y="2057400"/>
            <a:ext cx="13017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employment</a:t>
            </a:r>
            <a:br>
              <a:rPr lang="en-US" sz="1600">
                <a:solidFill>
                  <a:schemeClr val="bg2"/>
                </a:solidFill>
                <a:latin typeface="Futura" pitchFamily="-110" charset="0"/>
              </a:rPr>
            </a:br>
            <a:r>
              <a:rPr lang="en-US" sz="1600">
                <a:solidFill>
                  <a:schemeClr val="bg2"/>
                </a:solidFill>
                <a:latin typeface="Futura" pitchFamily="-110" charset="0"/>
              </a:rPr>
              <a:t>rights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eek 5 the art of critical writing-xx">
  <a:themeElements>
    <a:clrScheme name="week 5 the art of critical writing-xx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week 5 the art of critical writing-xx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3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mic Sans M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3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mic Sans MS" charset="0"/>
            <a:ea typeface="ＭＳ Ｐゴシック" charset="0"/>
          </a:defRPr>
        </a:defPPr>
      </a:lstStyle>
    </a:lnDef>
  </a:objectDefaults>
  <a:extraClrSchemeLst>
    <a:extraClrScheme>
      <a:clrScheme name="week 5 the art of critical writing-xx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ek 5 the art of critical writing-xx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ek 5 the art of critical writing-xx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ek 5 the art of critical writing-xx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ek 5 the art of critical writing-xx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ek 5 the art of critical writing-xx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ek 5 the art of critical writing-xx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week 5 the art of critical writing-xx</Template>
  <TotalTime>8959</TotalTime>
  <Words>397</Words>
  <Application>Microsoft Macintosh PowerPoint</Application>
  <PresentationFormat>On-screen Show (4:3)</PresentationFormat>
  <Paragraphs>134</Paragraphs>
  <Slides>14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week 5 the art of critical writing-xx</vt:lpstr>
      <vt:lpstr>Clip</vt:lpstr>
      <vt:lpstr>COMP1205 2012-13</vt:lpstr>
      <vt:lpstr>Peer Marking</vt:lpstr>
      <vt:lpstr>Scoping your work</vt:lpstr>
      <vt:lpstr>Launching you forward</vt:lpstr>
      <vt:lpstr>A reminder</vt:lpstr>
      <vt:lpstr>High Level Objectives</vt:lpstr>
      <vt:lpstr>How do we do it?</vt:lpstr>
      <vt:lpstr>Activity</vt:lpstr>
      <vt:lpstr>professional and legal issues might include</vt:lpstr>
      <vt:lpstr>Consolidated list – scary big…</vt:lpstr>
      <vt:lpstr>Trying to balance to workload..</vt:lpstr>
      <vt:lpstr>Assessment activities</vt:lpstr>
      <vt:lpstr>Assessment rationale</vt:lpstr>
      <vt:lpstr>The task in hand</vt:lpstr>
    </vt:vector>
  </TitlesOfParts>
  <Manager/>
  <Company>University of Southampton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ELEC1032 Engineering Challenges</dc:title>
  <dc:subject/>
  <dc:creator>Su White</dc:creator>
  <cp:keywords/>
  <dc:description/>
  <cp:lastModifiedBy>Su White</cp:lastModifiedBy>
  <cp:revision>119</cp:revision>
  <cp:lastPrinted>2008-11-24T09:25:46Z</cp:lastPrinted>
  <dcterms:created xsi:type="dcterms:W3CDTF">2003-11-10T04:57:17Z</dcterms:created>
  <dcterms:modified xsi:type="dcterms:W3CDTF">2013-03-12T05:43:53Z</dcterms:modified>
  <cp:category/>
</cp:coreProperties>
</file>