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Default Extension="emf" ContentType="image/x-em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61" r:id="rId1"/>
    <p:sldMasterId id="2147483673" r:id="rId2"/>
  </p:sldMasterIdLst>
  <p:notesMasterIdLst>
    <p:notesMasterId r:id="rId76"/>
  </p:notesMasterIdLst>
  <p:handoutMasterIdLst>
    <p:handoutMasterId r:id="rId77"/>
  </p:handoutMasterIdLst>
  <p:sldIdLst>
    <p:sldId id="256" r:id="rId3"/>
    <p:sldId id="369" r:id="rId4"/>
    <p:sldId id="374" r:id="rId5"/>
    <p:sldId id="371" r:id="rId6"/>
    <p:sldId id="368" r:id="rId7"/>
    <p:sldId id="372" r:id="rId8"/>
    <p:sldId id="362" r:id="rId9"/>
    <p:sldId id="376" r:id="rId10"/>
    <p:sldId id="375" r:id="rId11"/>
    <p:sldId id="370" r:id="rId12"/>
    <p:sldId id="443" r:id="rId13"/>
    <p:sldId id="444" r:id="rId14"/>
    <p:sldId id="392" r:id="rId15"/>
    <p:sldId id="378" r:id="rId16"/>
    <p:sldId id="379" r:id="rId17"/>
    <p:sldId id="380" r:id="rId18"/>
    <p:sldId id="381" r:id="rId19"/>
    <p:sldId id="363" r:id="rId20"/>
    <p:sldId id="377" r:id="rId21"/>
    <p:sldId id="382" r:id="rId22"/>
    <p:sldId id="383" r:id="rId23"/>
    <p:sldId id="384" r:id="rId24"/>
    <p:sldId id="385" r:id="rId25"/>
    <p:sldId id="388" r:id="rId26"/>
    <p:sldId id="386" r:id="rId27"/>
    <p:sldId id="389" r:id="rId28"/>
    <p:sldId id="390" r:id="rId29"/>
    <p:sldId id="364" r:id="rId30"/>
    <p:sldId id="391" r:id="rId31"/>
    <p:sldId id="394" r:id="rId32"/>
    <p:sldId id="405" r:id="rId33"/>
    <p:sldId id="396" r:id="rId34"/>
    <p:sldId id="398" r:id="rId35"/>
    <p:sldId id="406" r:id="rId36"/>
    <p:sldId id="407" r:id="rId37"/>
    <p:sldId id="408" r:id="rId38"/>
    <p:sldId id="409" r:id="rId39"/>
    <p:sldId id="410" r:id="rId40"/>
    <p:sldId id="411" r:id="rId41"/>
    <p:sldId id="427" r:id="rId42"/>
    <p:sldId id="438" r:id="rId43"/>
    <p:sldId id="428" r:id="rId44"/>
    <p:sldId id="414" r:id="rId45"/>
    <p:sldId id="415" r:id="rId46"/>
    <p:sldId id="416" r:id="rId47"/>
    <p:sldId id="417" r:id="rId48"/>
    <p:sldId id="419" r:id="rId49"/>
    <p:sldId id="429" r:id="rId50"/>
    <p:sldId id="426" r:id="rId51"/>
    <p:sldId id="439" r:id="rId52"/>
    <p:sldId id="440" r:id="rId53"/>
    <p:sldId id="437" r:id="rId54"/>
    <p:sldId id="430" r:id="rId55"/>
    <p:sldId id="431" r:id="rId56"/>
    <p:sldId id="433" r:id="rId57"/>
    <p:sldId id="436" r:id="rId58"/>
    <p:sldId id="434" r:id="rId59"/>
    <p:sldId id="435" r:id="rId60"/>
    <p:sldId id="298" r:id="rId61"/>
    <p:sldId id="299" r:id="rId62"/>
    <p:sldId id="300" r:id="rId63"/>
    <p:sldId id="302" r:id="rId64"/>
    <p:sldId id="303" r:id="rId65"/>
    <p:sldId id="311" r:id="rId66"/>
    <p:sldId id="304" r:id="rId67"/>
    <p:sldId id="305" r:id="rId68"/>
    <p:sldId id="306" r:id="rId69"/>
    <p:sldId id="445" r:id="rId70"/>
    <p:sldId id="446" r:id="rId71"/>
    <p:sldId id="447" r:id="rId72"/>
    <p:sldId id="448" r:id="rId73"/>
    <p:sldId id="449" r:id="rId74"/>
    <p:sldId id="441" r:id="rId75"/>
  </p:sldIdLst>
  <p:sldSz cx="9144000" cy="6858000" type="screen4x3"/>
  <p:notesSz cx="6858000" cy="9144000"/>
  <p:defaultTextStyle>
    <a:defPPr>
      <a:defRPr lang="en-GB"/>
    </a:defPPr>
    <a:lvl1pPr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2pPr>
    <a:lvl3pPr marL="9144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3pPr>
    <a:lvl4pPr marL="13716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4pPr>
    <a:lvl5pPr marL="1828800" algn="l" rtl="0" eaLnBrk="0" fontAlgn="base" hangingPunct="0">
      <a:spcBef>
        <a:spcPct val="0"/>
      </a:spcBef>
      <a:spcAft>
        <a:spcPct val="0"/>
      </a:spcAft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5pPr>
    <a:lvl6pPr marL="22860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6pPr>
    <a:lvl7pPr marL="27432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7pPr>
    <a:lvl8pPr marL="32004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8pPr>
    <a:lvl9pPr marL="3657600" algn="l" defTabSz="457200" rtl="0" eaLnBrk="1" latinLnBrk="0" hangingPunct="1">
      <a:defRPr sz="24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3" frameSlides="1"/>
  <p:clrMru>
    <a:srgbClr val="014359"/>
    <a:srgbClr val="007275"/>
    <a:srgbClr val="008BAB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440" autoAdjust="0"/>
    <p:restoredTop sz="90929"/>
  </p:normalViewPr>
  <p:slideViewPr>
    <p:cSldViewPr>
      <p:cViewPr>
        <p:scale>
          <a:sx n="81" d="100"/>
          <a:sy n="81" d="100"/>
        </p:scale>
        <p:origin x="-1296" y="-608"/>
      </p:cViewPr>
      <p:guideLst>
        <p:guide orient="horz" pos="890"/>
        <p:guide pos="4331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9128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slide" Target="slides/slide17.xml"/><Relationship Id="rId63" Type="http://schemas.openxmlformats.org/officeDocument/2006/relationships/slide" Target="slides/slide61.xml"/><Relationship Id="rId64" Type="http://schemas.openxmlformats.org/officeDocument/2006/relationships/slide" Target="slides/slide62.xml"/><Relationship Id="rId65" Type="http://schemas.openxmlformats.org/officeDocument/2006/relationships/slide" Target="slides/slide63.xml"/><Relationship Id="rId66" Type="http://schemas.openxmlformats.org/officeDocument/2006/relationships/slide" Target="slides/slide64.xml"/><Relationship Id="rId67" Type="http://schemas.openxmlformats.org/officeDocument/2006/relationships/slide" Target="slides/slide65.xml"/><Relationship Id="rId68" Type="http://schemas.openxmlformats.org/officeDocument/2006/relationships/slide" Target="slides/slide66.xml"/><Relationship Id="rId69" Type="http://schemas.openxmlformats.org/officeDocument/2006/relationships/slide" Target="slides/slide67.xml"/><Relationship Id="rId50" Type="http://schemas.openxmlformats.org/officeDocument/2006/relationships/slide" Target="slides/slide48.xml"/><Relationship Id="rId51" Type="http://schemas.openxmlformats.org/officeDocument/2006/relationships/slide" Target="slides/slide49.xml"/><Relationship Id="rId52" Type="http://schemas.openxmlformats.org/officeDocument/2006/relationships/slide" Target="slides/slide50.xml"/><Relationship Id="rId53" Type="http://schemas.openxmlformats.org/officeDocument/2006/relationships/slide" Target="slides/slide51.xml"/><Relationship Id="rId54" Type="http://schemas.openxmlformats.org/officeDocument/2006/relationships/slide" Target="slides/slide52.xml"/><Relationship Id="rId55" Type="http://schemas.openxmlformats.org/officeDocument/2006/relationships/slide" Target="slides/slide53.xml"/><Relationship Id="rId56" Type="http://schemas.openxmlformats.org/officeDocument/2006/relationships/slide" Target="slides/slide54.xml"/><Relationship Id="rId57" Type="http://schemas.openxmlformats.org/officeDocument/2006/relationships/slide" Target="slides/slide55.xml"/><Relationship Id="rId58" Type="http://schemas.openxmlformats.org/officeDocument/2006/relationships/slide" Target="slides/slide56.xml"/><Relationship Id="rId59" Type="http://schemas.openxmlformats.org/officeDocument/2006/relationships/slide" Target="slides/slide57.xml"/><Relationship Id="rId40" Type="http://schemas.openxmlformats.org/officeDocument/2006/relationships/slide" Target="slides/slide38.xml"/><Relationship Id="rId41" Type="http://schemas.openxmlformats.org/officeDocument/2006/relationships/slide" Target="slides/slide39.xml"/><Relationship Id="rId42" Type="http://schemas.openxmlformats.org/officeDocument/2006/relationships/slide" Target="slides/slide40.xml"/><Relationship Id="rId43" Type="http://schemas.openxmlformats.org/officeDocument/2006/relationships/slide" Target="slides/slide41.xml"/><Relationship Id="rId44" Type="http://schemas.openxmlformats.org/officeDocument/2006/relationships/slide" Target="slides/slide42.xml"/><Relationship Id="rId45" Type="http://schemas.openxmlformats.org/officeDocument/2006/relationships/slide" Target="slides/slide43.xml"/><Relationship Id="rId46" Type="http://schemas.openxmlformats.org/officeDocument/2006/relationships/slide" Target="slides/slide44.xml"/><Relationship Id="rId47" Type="http://schemas.openxmlformats.org/officeDocument/2006/relationships/slide" Target="slides/slide45.xml"/><Relationship Id="rId48" Type="http://schemas.openxmlformats.org/officeDocument/2006/relationships/slide" Target="slides/slide46.xml"/><Relationship Id="rId49" Type="http://schemas.openxmlformats.org/officeDocument/2006/relationships/slide" Target="slides/slide47.xml"/><Relationship Id="rId1" Type="http://schemas.openxmlformats.org/officeDocument/2006/relationships/slideMaster" Target="slideMasters/slideMaster1.xml"/><Relationship Id="rId2" Type="http://schemas.openxmlformats.org/officeDocument/2006/relationships/slideMaster" Target="slideMasters/slideMaster2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30" Type="http://schemas.openxmlformats.org/officeDocument/2006/relationships/slide" Target="slides/slide28.xml"/><Relationship Id="rId31" Type="http://schemas.openxmlformats.org/officeDocument/2006/relationships/slide" Target="slides/slide29.xml"/><Relationship Id="rId32" Type="http://schemas.openxmlformats.org/officeDocument/2006/relationships/slide" Target="slides/slide30.xml"/><Relationship Id="rId33" Type="http://schemas.openxmlformats.org/officeDocument/2006/relationships/slide" Target="slides/slide31.xml"/><Relationship Id="rId34" Type="http://schemas.openxmlformats.org/officeDocument/2006/relationships/slide" Target="slides/slide32.xml"/><Relationship Id="rId35" Type="http://schemas.openxmlformats.org/officeDocument/2006/relationships/slide" Target="slides/slide33.xml"/><Relationship Id="rId36" Type="http://schemas.openxmlformats.org/officeDocument/2006/relationships/slide" Target="slides/slide34.xml"/><Relationship Id="rId37" Type="http://schemas.openxmlformats.org/officeDocument/2006/relationships/slide" Target="slides/slide35.xml"/><Relationship Id="rId38" Type="http://schemas.openxmlformats.org/officeDocument/2006/relationships/slide" Target="slides/slide36.xml"/><Relationship Id="rId39" Type="http://schemas.openxmlformats.org/officeDocument/2006/relationships/slide" Target="slides/slide37.xml"/><Relationship Id="rId80" Type="http://schemas.openxmlformats.org/officeDocument/2006/relationships/viewProps" Target="viewProps.xml"/><Relationship Id="rId81" Type="http://schemas.openxmlformats.org/officeDocument/2006/relationships/theme" Target="theme/theme1.xml"/><Relationship Id="rId82" Type="http://schemas.openxmlformats.org/officeDocument/2006/relationships/tableStyles" Target="tableStyles.xml"/><Relationship Id="rId70" Type="http://schemas.openxmlformats.org/officeDocument/2006/relationships/slide" Target="slides/slide68.xml"/><Relationship Id="rId71" Type="http://schemas.openxmlformats.org/officeDocument/2006/relationships/slide" Target="slides/slide69.xml"/><Relationship Id="rId72" Type="http://schemas.openxmlformats.org/officeDocument/2006/relationships/slide" Target="slides/slide70.xml"/><Relationship Id="rId20" Type="http://schemas.openxmlformats.org/officeDocument/2006/relationships/slide" Target="slides/slide18.xml"/><Relationship Id="rId21" Type="http://schemas.openxmlformats.org/officeDocument/2006/relationships/slide" Target="slides/slide19.xml"/><Relationship Id="rId22" Type="http://schemas.openxmlformats.org/officeDocument/2006/relationships/slide" Target="slides/slide20.xml"/><Relationship Id="rId23" Type="http://schemas.openxmlformats.org/officeDocument/2006/relationships/slide" Target="slides/slide21.xml"/><Relationship Id="rId24" Type="http://schemas.openxmlformats.org/officeDocument/2006/relationships/slide" Target="slides/slide22.xml"/><Relationship Id="rId25" Type="http://schemas.openxmlformats.org/officeDocument/2006/relationships/slide" Target="slides/slide23.xml"/><Relationship Id="rId26" Type="http://schemas.openxmlformats.org/officeDocument/2006/relationships/slide" Target="slides/slide24.xml"/><Relationship Id="rId27" Type="http://schemas.openxmlformats.org/officeDocument/2006/relationships/slide" Target="slides/slide25.xml"/><Relationship Id="rId28" Type="http://schemas.openxmlformats.org/officeDocument/2006/relationships/slide" Target="slides/slide26.xml"/><Relationship Id="rId29" Type="http://schemas.openxmlformats.org/officeDocument/2006/relationships/slide" Target="slides/slide27.xml"/><Relationship Id="rId73" Type="http://schemas.openxmlformats.org/officeDocument/2006/relationships/slide" Target="slides/slide71.xml"/><Relationship Id="rId74" Type="http://schemas.openxmlformats.org/officeDocument/2006/relationships/slide" Target="slides/slide72.xml"/><Relationship Id="rId75" Type="http://schemas.openxmlformats.org/officeDocument/2006/relationships/slide" Target="slides/slide73.xml"/><Relationship Id="rId76" Type="http://schemas.openxmlformats.org/officeDocument/2006/relationships/notesMaster" Target="notesMasters/notesMaster1.xml"/><Relationship Id="rId77" Type="http://schemas.openxmlformats.org/officeDocument/2006/relationships/handoutMaster" Target="handoutMasters/handoutMaster1.xml"/><Relationship Id="rId78" Type="http://schemas.openxmlformats.org/officeDocument/2006/relationships/printerSettings" Target="printerSettings/printerSettings1.bin"/><Relationship Id="rId79" Type="http://schemas.openxmlformats.org/officeDocument/2006/relationships/presProps" Target="presProps.xml"/><Relationship Id="rId60" Type="http://schemas.openxmlformats.org/officeDocument/2006/relationships/slide" Target="slides/slide58.xml"/><Relationship Id="rId61" Type="http://schemas.openxmlformats.org/officeDocument/2006/relationships/slide" Target="slides/slide59.xml"/><Relationship Id="rId62" Type="http://schemas.openxmlformats.org/officeDocument/2006/relationships/slide" Target="slides/slide60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1FCE3FEC-8FB2-E74E-9A2F-8E717FD949E0}" type="datetimeFigureOut">
              <a:rPr lang="en-GB" smtClean="0"/>
              <a:pPr/>
              <a:t>06/03/2013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A0CDCD9-32CD-6B42-A08F-C7D92538FD28}" type="slidenum">
              <a:rPr lang="en-GB" smtClean="0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62193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620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endParaRPr lang="en-GB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914400" y="4343400"/>
            <a:ext cx="50292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endParaRPr lang="en-GB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6200" y="868680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fld id="{983FF9DE-5445-9B4E-B3FF-28A55CC80083}" type="slidenum">
              <a:rPr lang="en-GB"/>
              <a:pPr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98042789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ＭＳ Ｐゴシック" charset="-128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ＭＳ Ｐゴシック" charset="-128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_rels/notesSlide3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7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CABFE1A4-9FDF-5D4E-8733-208BDEF54E75}" type="slidenum">
              <a:rPr lang="en-GB"/>
              <a:pPr/>
              <a:t>1</a:t>
            </a:fld>
            <a:endParaRPr lang="en-GB"/>
          </a:p>
        </p:txBody>
      </p:sp>
      <p:sp>
        <p:nvSpPr>
          <p:cNvPr id="6146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614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GB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R</a:t>
            </a:r>
            <a:r>
              <a:rPr lang="en-US" baseline="0" dirty="0" smtClean="0"/>
              <a:t> </a:t>
            </a:r>
            <a:r>
              <a:rPr lang="en-US" dirty="0" smtClean="0"/>
              <a:t>clustered – R only stored in blocks by itself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16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56264123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Considering natural</a:t>
            </a:r>
            <a:r>
              <a:rPr lang="en-US" baseline="0" dirty="0" smtClean="0"/>
              <a:t> join only; equijoin is similar, theta-join requires additional selection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83FF9DE-5445-9B4E-B3FF-28A55CC80083}" type="slidenum">
              <a:rPr lang="en-GB" smtClean="0"/>
              <a:pPr/>
              <a:t>27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42213662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Relationship Id="rId3" Type="http://schemas.openxmlformats.org/officeDocument/2006/relationships/image" Target="../media/image2.emf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jpeg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.jpe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>
  <p:cSld name="1_Title Slide">
    <p:bg>
      <p:bgPr>
        <a:gradFill rotWithShape="0">
          <a:gsLst>
            <a:gs pos="0">
              <a:srgbClr val="014359"/>
            </a:gs>
            <a:gs pos="100000">
              <a:srgbClr val="007275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ctrTitle"/>
          </p:nvPr>
        </p:nvSpPr>
        <p:spPr>
          <a:xfrm>
            <a:off x="304800" y="1676400"/>
            <a:ext cx="8534400" cy="2133600"/>
          </a:xfrm>
        </p:spPr>
        <p:txBody>
          <a:bodyPr/>
          <a:lstStyle>
            <a:lvl1pPr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GB"/>
              <a:t>Click to edit Master title style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subTitle" idx="1"/>
          </p:nvPr>
        </p:nvSpPr>
        <p:spPr>
          <a:xfrm>
            <a:off x="304800" y="3962400"/>
            <a:ext cx="8534400" cy="1752600"/>
          </a:xfrm>
        </p:spPr>
        <p:txBody>
          <a:bodyPr/>
          <a:lstStyle>
            <a:lvl1pPr marL="0" indent="0">
              <a:buFontTx/>
              <a:buNone/>
              <a:defRPr sz="3200">
                <a:solidFill>
                  <a:schemeClr val="accent1"/>
                </a:solidFill>
              </a:defRPr>
            </a:lvl1pPr>
          </a:lstStyle>
          <a:p>
            <a:r>
              <a:rPr lang="en-GB"/>
              <a:t>Click to edit Master subtitle style</a:t>
            </a:r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0" cap="none"/>
            </a:lvl1pPr>
          </a:lstStyle>
          <a:p>
            <a:r>
              <a:rPr lang="en-GB" dirty="0" smtClean="0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smtClean="0"/>
            </a:lvl1pPr>
          </a:lstStyle>
          <a:p>
            <a:fld id="{CB3CDBA3-9F07-0B46-A691-D28EFBAC4853}" type="slidenum">
              <a:rPr lang="en-GB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Slide">
    <p:bg>
      <p:bgPr>
        <a:gradFill rotWithShape="1">
          <a:gsLst>
            <a:gs pos="0">
              <a:srgbClr val="014359"/>
            </a:gs>
            <a:gs pos="50000">
              <a:srgbClr val="014359"/>
            </a:gs>
            <a:gs pos="100000">
              <a:srgbClr val="007275"/>
            </a:gs>
          </a:gsLst>
          <a:lin ang="54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Rectangle 1026"/>
          <p:cNvSpPr>
            <a:spLocks noGrp="1" noChangeArrowheads="1"/>
          </p:cNvSpPr>
          <p:nvPr>
            <p:ph type="ctrTitle"/>
          </p:nvPr>
        </p:nvSpPr>
        <p:spPr>
          <a:xfrm>
            <a:off x="323999" y="1700213"/>
            <a:ext cx="8496000" cy="2160587"/>
          </a:xfrm>
        </p:spPr>
        <p:txBody>
          <a:bodyPr lIns="91440" anchor="b"/>
          <a:lstStyle>
            <a:lvl1pPr algn="l">
              <a:defRPr sz="7200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43" name="Rectangle 1027"/>
          <p:cNvSpPr>
            <a:spLocks noGrp="1" noChangeArrowheads="1"/>
          </p:cNvSpPr>
          <p:nvPr>
            <p:ph type="subTitle" idx="1"/>
          </p:nvPr>
        </p:nvSpPr>
        <p:spPr>
          <a:xfrm>
            <a:off x="324000" y="3860800"/>
            <a:ext cx="8496000" cy="1946275"/>
          </a:xfrm>
        </p:spPr>
        <p:txBody>
          <a:bodyPr lIns="91440"/>
          <a:lstStyle>
            <a:lvl1pPr marL="0" indent="0">
              <a:buFontTx/>
              <a:buNone/>
              <a:defRPr sz="3600">
                <a:solidFill>
                  <a:srgbClr val="B1D3D6"/>
                </a:solidFill>
              </a:defRPr>
            </a:lvl1pPr>
          </a:lstStyle>
          <a:p>
            <a:r>
              <a:rPr lang="en-GB" smtClean="0"/>
              <a:t>Click to edit Master subtitle style</a:t>
            </a:r>
            <a:endParaRPr lang="en-GB" dirty="0"/>
          </a:p>
        </p:txBody>
      </p:sp>
      <p:pic>
        <p:nvPicPr>
          <p:cNvPr id="5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51550" y="381000"/>
            <a:ext cx="2695575" cy="584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 Placeholder 18"/>
          <p:cNvSpPr>
            <a:spLocks noGrp="1"/>
          </p:cNvSpPr>
          <p:nvPr>
            <p:ph type="body" sz="quarter" idx="10" hasCustomPrompt="1"/>
          </p:nvPr>
        </p:nvSpPr>
        <p:spPr>
          <a:xfrm>
            <a:off x="324000" y="5807075"/>
            <a:ext cx="8496000" cy="882860"/>
          </a:xfrm>
        </p:spPr>
        <p:txBody>
          <a:bodyPr/>
          <a:lstStyle>
            <a:lvl1pPr marL="90000" indent="0">
              <a:spcAft>
                <a:spcPts val="0"/>
              </a:spcAft>
              <a:buNone/>
              <a:defRPr sz="2000" baseline="0">
                <a:solidFill>
                  <a:srgbClr val="B1D3D6"/>
                </a:solidFill>
              </a:defRPr>
            </a:lvl1pPr>
          </a:lstStyle>
          <a:p>
            <a:pPr lvl="0"/>
            <a:r>
              <a:rPr lang="en-US" dirty="0" smtClean="0"/>
              <a:t>Click to add author </a:t>
            </a:r>
            <a:br>
              <a:rPr lang="en-US" dirty="0" smtClean="0"/>
            </a:br>
            <a:r>
              <a:rPr lang="en-US" dirty="0" smtClean="0"/>
              <a:t>and date</a:t>
            </a:r>
          </a:p>
        </p:txBody>
      </p:sp>
      <p:pic>
        <p:nvPicPr>
          <p:cNvPr id="6" name="Picture 5" descr="Electronics_and_Computer_Science_BLACK-2.eps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999" y="381000"/>
            <a:ext cx="2163119" cy="584200"/>
          </a:xfrm>
          <a:prstGeom prst="rect">
            <a:avLst/>
          </a:prstGeom>
        </p:spPr>
      </p:pic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320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2" name="Slide Number Placeholder 1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7C87478-2934-694D-8808-D56EDB4C9F18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13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ext and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  <p:sp>
        <p:nvSpPr>
          <p:cNvPr id="6" name="Rectangle 3"/>
          <p:cNvSpPr>
            <a:spLocks noGrp="1" noChangeArrowheads="1"/>
          </p:cNvSpPr>
          <p:nvPr>
            <p:ph idx="1"/>
          </p:nvPr>
        </p:nvSpPr>
        <p:spPr bwMode="auto">
          <a:xfrm>
            <a:off x="324000" y="1692000"/>
            <a:ext cx="8496000" cy="21005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lnSpc>
                <a:spcPct val="100000"/>
              </a:lnSpc>
              <a:spcAft>
                <a:spcPts val="1800"/>
              </a:spcAft>
              <a:defRPr/>
            </a:lvl1pPr>
            <a:lvl2pPr marL="54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2pPr>
            <a:lvl3pPr marL="81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3pPr>
            <a:lvl4pPr marL="108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4pPr>
            <a:lvl5pPr marL="1350000" indent="-180000">
              <a:lnSpc>
                <a:spcPct val="100000"/>
              </a:lnSpc>
              <a:spcAft>
                <a:spcPts val="1200"/>
              </a:spcAft>
              <a:buFont typeface="Lucida Grande"/>
              <a:buChar char="–"/>
              <a:defRPr/>
            </a:lvl5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9" name="Picture Placeholder 8"/>
          <p:cNvSpPr>
            <a:spLocks noGrp="1"/>
          </p:cNvSpPr>
          <p:nvPr>
            <p:ph type="pic" sz="quarter" idx="14"/>
          </p:nvPr>
        </p:nvSpPr>
        <p:spPr>
          <a:xfrm>
            <a:off x="327827" y="4077072"/>
            <a:ext cx="8496300" cy="2100263"/>
          </a:xfrm>
        </p:spPr>
        <p:txBody>
          <a:bodyPr/>
          <a:lstStyle/>
          <a:p>
            <a:r>
              <a:rPr lang="en-GB" smtClean="0"/>
              <a:t>Drag picture to placeholder or click icon to add</a:t>
            </a:r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pic>
        <p:nvPicPr>
          <p:cNvPr id="8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52340467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1700214"/>
            <a:ext cx="8496000" cy="4113268"/>
          </a:xfrm>
        </p:spPr>
        <p:txBody>
          <a:bodyPr anchor="ctr"/>
          <a:lstStyle>
            <a:lvl1pPr algn="r">
              <a:defRPr sz="7200" b="0" i="0" cap="none">
                <a:solidFill>
                  <a:schemeClr val="bg1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pic>
        <p:nvPicPr>
          <p:cNvPr id="9" name="Picture 1033" descr="white_logo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8925" y="381000"/>
            <a:ext cx="2139950" cy="4651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Section Header">
    <p:bg>
      <p:bgPr>
        <a:gradFill flip="none" rotWithShape="1">
          <a:gsLst>
            <a:gs pos="0">
              <a:srgbClr val="007275"/>
            </a:gs>
            <a:gs pos="100000">
              <a:srgbClr val="008CAC"/>
            </a:gs>
            <a:gs pos="50000">
              <a:srgbClr val="007275"/>
            </a:gs>
          </a:gsLst>
          <a:lin ang="54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icture Placeholder 11"/>
          <p:cNvSpPr>
            <a:spLocks noGrp="1"/>
          </p:cNvSpPr>
          <p:nvPr>
            <p:ph type="pic" sz="quarter" idx="14"/>
          </p:nvPr>
        </p:nvSpPr>
        <p:spPr>
          <a:xfrm>
            <a:off x="0" y="0"/>
            <a:ext cx="9144000" cy="6858000"/>
          </a:xfrm>
        </p:spPr>
        <p:txBody>
          <a:bodyPr/>
          <a:lstStyle>
            <a:lvl1pPr marL="90000" indent="0">
              <a:buNone/>
              <a:defRPr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24000" y="4406900"/>
            <a:ext cx="8496000" cy="1362075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/>
          <a:lstStyle>
            <a:lvl1pPr algn="l">
              <a:defRPr sz="4800" b="0" i="0" cap="none">
                <a:solidFill>
                  <a:srgbClr val="FFFFFF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5" name="Text Placeholder 2"/>
          <p:cNvSpPr>
            <a:spLocks noGrp="1"/>
          </p:cNvSpPr>
          <p:nvPr>
            <p:ph type="body" idx="1" hasCustomPrompt="1"/>
          </p:nvPr>
        </p:nvSpPr>
        <p:spPr>
          <a:xfrm>
            <a:off x="324000" y="5768975"/>
            <a:ext cx="8496000" cy="395288"/>
          </a:xfrm>
          <a:effectLst>
            <a:outerShdw blurRad="76200" dist="12700" dir="2700000" algn="tl" rotWithShape="0">
              <a:prstClr val="black"/>
            </a:outerShdw>
          </a:effectLst>
        </p:spPr>
        <p:txBody>
          <a:bodyPr anchor="b"/>
          <a:lstStyle>
            <a:lvl1pPr marL="0" indent="0">
              <a:buNone/>
              <a:defRPr sz="1600" b="1">
                <a:solidFill>
                  <a:srgbClr val="FFFFFF"/>
                </a:solidFill>
              </a:defRPr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GB" dirty="0" smtClean="0"/>
              <a:t>Click to add image URI</a:t>
            </a:r>
          </a:p>
        </p:txBody>
      </p:sp>
    </p:spTree>
    <p:extLst>
      <p:ext uri="{BB962C8B-B14F-4D97-AF65-F5344CB8AC3E}">
        <p14:creationId xmlns:p14="http://schemas.microsoft.com/office/powerpoint/2010/main" val="28505571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24000" y="1682750"/>
            <a:ext cx="4095600" cy="448945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4400" y="1682750"/>
            <a:ext cx="4095600" cy="448944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1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0A168AF-F9AD-B641-8433-29D556D8BCBE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4000" y="1682750"/>
            <a:ext cx="4095600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24000" y="2322511"/>
            <a:ext cx="4095600" cy="3849689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24399" y="1682750"/>
            <a:ext cx="4094164" cy="639762"/>
          </a:xfrm>
        </p:spPr>
        <p:txBody>
          <a:bodyPr anchor="b"/>
          <a:lstStyle>
            <a:lvl1pPr marL="0" indent="0">
              <a:buNone/>
              <a:defRPr sz="20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24399" y="2322511"/>
            <a:ext cx="4094164" cy="384969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pic>
        <p:nvPicPr>
          <p:cNvPr id="12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13" name="Date Placeholder 1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4" name="Footer Placeholder 1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5" name="Slide Number Placeholder 1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F65A17B-4557-6042-8520-64D4AFC2B377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324000" y="1682750"/>
            <a:ext cx="8496000" cy="4489450"/>
          </a:xfrm>
        </p:spPr>
        <p:txBody>
          <a:bodyPr/>
          <a:lstStyle/>
          <a:p>
            <a:pPr lvl="0"/>
            <a:r>
              <a:rPr lang="en-GB" noProof="0" smtClean="0"/>
              <a:t>Click icon to add table</a:t>
            </a:r>
            <a:endParaRPr lang="en-US" noProof="0" dirty="0" smtClean="0"/>
          </a:p>
        </p:txBody>
      </p:sp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8" name="Date Placeholder 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7" descr="marine_blue _logo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15113" y="381000"/>
            <a:ext cx="2160587" cy="4667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slideLayout" Target="../slideLayouts/slideLayout12.xml"/><Relationship Id="rId13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5.xml"/><Relationship Id="rId4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7.xml"/><Relationship Id="rId6" Type="http://schemas.openxmlformats.org/officeDocument/2006/relationships/slideLayout" Target="../slideLayouts/slideLayout18.xml"/><Relationship Id="rId7" Type="http://schemas.openxmlformats.org/officeDocument/2006/relationships/slideLayout" Target="../slideLayouts/slideLayout19.xml"/><Relationship Id="rId8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2.xml"/><Relationship Id="rId11" Type="http://schemas.openxmlformats.org/officeDocument/2006/relationships/theme" Target="../theme/theme2.xml"/><Relationship Id="rId1" Type="http://schemas.openxmlformats.org/officeDocument/2006/relationships/slideLayout" Target="../slideLayouts/slideLayout13.xml"/><Relationship Id="rId2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3" r:id="rId2"/>
    <p:sldLayoutId id="2147483664" r:id="rId3"/>
    <p:sldLayoutId id="2147483665" r:id="rId4"/>
    <p:sldLayoutId id="2147483666" r:id="rId5"/>
    <p:sldLayoutId id="2147483667" r:id="rId6"/>
    <p:sldLayoutId id="2147483668" r:id="rId7"/>
    <p:sldLayoutId id="2147483669" r:id="rId8"/>
    <p:sldLayoutId id="2147483670" r:id="rId9"/>
    <p:sldLayoutId id="2147483671" r:id="rId10"/>
    <p:sldLayoutId id="2147483672" r:id="rId11"/>
    <p:sldLayoutId id="2147483654" r:id="rId12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324000" y="900000"/>
            <a:ext cx="8496000" cy="649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title style</a:t>
            </a:r>
            <a:endParaRPr lang="en-GB" dirty="0"/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324000" y="1692000"/>
            <a:ext cx="8496000" cy="44690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GB" dirty="0"/>
          </a:p>
        </p:txBody>
      </p:sp>
      <p:sp>
        <p:nvSpPr>
          <p:cNvPr id="2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324000" y="6324600"/>
            <a:ext cx="1752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CS 245</a:t>
            </a:r>
            <a:endParaRPr lang="en-GB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048000" y="6324600"/>
            <a:ext cx="2895600" cy="30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dirty="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r>
              <a:rPr lang="en-GB" smtClean="0"/>
              <a:t>Notes 7</a:t>
            </a:r>
            <a:endParaRPr lang="en-GB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67400" y="6316662"/>
            <a:ext cx="1752600" cy="312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Georgia"/>
                <a:ea typeface="ＭＳ Ｐゴシック" pitchFamily="-106" charset="-128"/>
                <a:cs typeface="Georgia"/>
              </a:defRPr>
            </a:lvl1pPr>
          </a:lstStyle>
          <a:p>
            <a:fld id="{B84EEE84-CB9F-A04D-B95A-784F6A64396A}" type="slidenum">
              <a:rPr lang="en-GB" smtClean="0"/>
              <a:pPr/>
              <a:t>‹#›</a:t>
            </a:fld>
            <a:endParaRPr lang="en-GB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4" r:id="rId1"/>
    <p:sldLayoutId id="2147483675" r:id="rId2"/>
    <p:sldLayoutId id="2147483676" r:id="rId3"/>
    <p:sldLayoutId id="2147483677" r:id="rId4"/>
    <p:sldLayoutId id="2147483678" r:id="rId5"/>
    <p:sldLayoutId id="2147483679" r:id="rId6"/>
    <p:sldLayoutId id="2147483680" r:id="rId7"/>
    <p:sldLayoutId id="2147483681" r:id="rId8"/>
    <p:sldLayoutId id="2147483682" r:id="rId9"/>
    <p:sldLayoutId id="2147483683" r:id="rId10"/>
  </p:sldLayoutIdLst>
  <p:hf sldNum="0" hdr="0" ftr="0" dt="0"/>
  <p:txStyles>
    <p:titleStyle>
      <a:lvl1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+mj-lt"/>
          <a:ea typeface="+mj-ea"/>
          <a:cs typeface="+mj-cs"/>
        </a:defRPr>
      </a:lvl1pPr>
      <a:lvl2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2pPr>
      <a:lvl3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3pPr>
      <a:lvl4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4pPr>
      <a:lvl5pPr algn="l" rtl="0" eaLnBrk="1" fontAlgn="base" hangingPunct="1">
        <a:spcBef>
          <a:spcPct val="0"/>
        </a:spcBef>
        <a:spcAft>
          <a:spcPct val="0"/>
        </a:spcAft>
        <a:defRPr sz="32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5pPr>
      <a:lvl6pPr marL="4572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6pPr>
      <a:lvl7pPr marL="9144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7pPr>
      <a:lvl8pPr marL="13716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8pPr>
      <a:lvl9pPr marL="1828800" algn="l" rtl="0" eaLnBrk="1" fontAlgn="base" hangingPunct="1">
        <a:spcBef>
          <a:spcPct val="0"/>
        </a:spcBef>
        <a:spcAft>
          <a:spcPct val="0"/>
        </a:spcAft>
        <a:defRPr sz="3500">
          <a:solidFill>
            <a:schemeClr val="tx2"/>
          </a:solidFill>
          <a:latin typeface="Georgia" pitchFamily="-106" charset="0"/>
          <a:ea typeface="ＭＳ Ｐゴシック" pitchFamily="-106" charset="-128"/>
          <a:cs typeface="ＭＳ Ｐゴシック" pitchFamily="-106" charset="-128"/>
        </a:defRPr>
      </a:lvl9pPr>
    </p:titleStyle>
    <p:bodyStyle>
      <a:lvl1pPr marL="174625" indent="-174625" algn="l" rtl="0" eaLnBrk="1" fontAlgn="base" hangingPunct="1">
        <a:spcBef>
          <a:spcPct val="0"/>
        </a:spcBef>
        <a:spcAft>
          <a:spcPts val="1800"/>
        </a:spcAft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1pPr>
      <a:lvl2pPr marL="449263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2pPr>
      <a:lvl3pPr marL="722313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3pPr>
      <a:lvl4pPr marL="985838" indent="-176213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4pPr>
      <a:lvl5pPr marL="1258888" indent="-185738" algn="l" rtl="0" eaLnBrk="1" fontAlgn="base" hangingPunct="1">
        <a:spcBef>
          <a:spcPct val="0"/>
        </a:spcBef>
        <a:spcAft>
          <a:spcPts val="1200"/>
        </a:spcAft>
        <a:buFont typeface="Lucida Grande"/>
        <a:buChar char="-"/>
        <a:defRPr sz="2000">
          <a:solidFill>
            <a:schemeClr val="tx1"/>
          </a:solidFill>
          <a:latin typeface="+mn-lt"/>
          <a:ea typeface="+mn-ea"/>
        </a:defRPr>
      </a:lvl5pPr>
      <a:lvl6pPr marL="25146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6pPr>
      <a:lvl7pPr marL="29718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7pPr>
      <a:lvl8pPr marL="34290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8pPr>
      <a:lvl9pPr marL="3886200" indent="-228600" algn="l" rtl="0" eaLnBrk="1" fontAlgn="base" hangingPunct="1">
        <a:lnSpc>
          <a:spcPct val="90000"/>
        </a:lnSpc>
        <a:spcBef>
          <a:spcPct val="20000"/>
        </a:spcBef>
        <a:spcAft>
          <a:spcPct val="0"/>
        </a:spcAft>
        <a:buChar char="»"/>
        <a:defRPr sz="2400">
          <a:solidFill>
            <a:schemeClr val="tx1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notesSlide" Target="../notesSlides/notesSlide3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5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7.xml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5.xml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7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2" name="Rectangle 4"/>
          <p:cNvSpPr>
            <a:spLocks noGrp="1" noChangeArrowheads="1"/>
          </p:cNvSpPr>
          <p:nvPr>
            <p:ph type="ctrTitle"/>
          </p:nvPr>
        </p:nvSpPr>
        <p:spPr/>
        <p:txBody>
          <a:bodyPr/>
          <a:lstStyle/>
          <a:p>
            <a:r>
              <a:rPr lang="en-GB" dirty="0" smtClean="0"/>
              <a:t>Query Processing</a:t>
            </a:r>
            <a:endParaRPr lang="en-GB" dirty="0"/>
          </a:p>
        </p:txBody>
      </p:sp>
      <p:sp>
        <p:nvSpPr>
          <p:cNvPr id="2053" name="Rectangle 5"/>
          <p:cNvSpPr>
            <a:spLocks noGrp="1" noChangeArrowheads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GB" dirty="0" smtClean="0"/>
              <a:t>COMP3017 Advanced Databases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GB" dirty="0"/>
              <a:t>Nicholas </a:t>
            </a:r>
            <a:r>
              <a:rPr lang="en-GB" dirty="0" smtClean="0"/>
              <a:t>Gibbins - </a:t>
            </a:r>
            <a:r>
              <a:rPr lang="en-GB" dirty="0" err="1" smtClean="0"/>
              <a:t>nmg</a:t>
            </a:r>
            <a:r>
              <a:rPr lang="en-GB" dirty="0" err="1"/>
              <a:t>@ecs.soton.ac.uk</a:t>
            </a:r>
            <a:r>
              <a:rPr lang="en-GB" dirty="0"/>
              <a:t/>
            </a:r>
            <a:br>
              <a:rPr lang="en-GB" dirty="0"/>
            </a:br>
            <a:r>
              <a:rPr lang="en-GB" dirty="0" smtClean="0"/>
              <a:t>2012-2013</a:t>
            </a:r>
            <a:endParaRPr lang="en-GB" dirty="0"/>
          </a:p>
          <a:p>
            <a:endParaRPr lang="en-US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Cost Parameters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M:	Main </a:t>
            </a:r>
            <a:r>
              <a:rPr lang="en-US" dirty="0" smtClean="0"/>
              <a:t>memory available for </a:t>
            </a:r>
            <a:r>
              <a:rPr lang="en-US" dirty="0" smtClean="0"/>
              <a:t>buffers</a:t>
            </a:r>
          </a:p>
          <a:p>
            <a:pPr marL="0" indent="0">
              <a:buNone/>
            </a:pPr>
            <a:r>
              <a:rPr lang="en-US" dirty="0" smtClean="0"/>
              <a:t>S(R): 	Size of a tuple of relation R</a:t>
            </a: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B(R</a:t>
            </a:r>
            <a:r>
              <a:rPr lang="en-US" dirty="0" smtClean="0"/>
              <a:t>):	Blocks </a:t>
            </a:r>
            <a:r>
              <a:rPr lang="en-US" dirty="0" smtClean="0"/>
              <a:t>used to store relation R</a:t>
            </a:r>
          </a:p>
          <a:p>
            <a:pPr marL="0" indent="0">
              <a:buNone/>
            </a:pPr>
            <a:r>
              <a:rPr lang="en-US" dirty="0"/>
              <a:t>T</a:t>
            </a:r>
            <a:r>
              <a:rPr lang="en-US" dirty="0" smtClean="0"/>
              <a:t>(R</a:t>
            </a:r>
            <a:r>
              <a:rPr lang="en-US" dirty="0" smtClean="0"/>
              <a:t>):	Number </a:t>
            </a:r>
            <a:r>
              <a:rPr lang="en-US" dirty="0" smtClean="0"/>
              <a:t>of tuples in relation R (cardinality of R)</a:t>
            </a:r>
          </a:p>
          <a:p>
            <a:pPr marL="0" indent="0">
              <a:buNone/>
            </a:pPr>
            <a:r>
              <a:rPr lang="en-US" dirty="0"/>
              <a:t>V</a:t>
            </a:r>
            <a:r>
              <a:rPr lang="en-US" dirty="0" smtClean="0"/>
              <a:t>(</a:t>
            </a:r>
            <a:r>
              <a:rPr lang="en-US" dirty="0" err="1" smtClean="0"/>
              <a:t>R,a</a:t>
            </a:r>
            <a:r>
              <a:rPr lang="en-US" dirty="0" smtClean="0"/>
              <a:t>):Number </a:t>
            </a:r>
            <a:r>
              <a:rPr lang="en-US" dirty="0" smtClean="0"/>
              <a:t>of distinct values for attribute a in relation 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0499307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from different relations that can be joined (on particular attribute values) stored in blocks together</a:t>
            </a:r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Clustered File</a:t>
            </a:r>
            <a:endParaRPr lang="en-US" dirty="0"/>
          </a:p>
        </p:txBody>
      </p:sp>
      <p:sp>
        <p:nvSpPr>
          <p:cNvPr id="7" name="Rectangle 4"/>
          <p:cNvSpPr>
            <a:spLocks noChangeArrowheads="1"/>
          </p:cNvSpPr>
          <p:nvPr/>
        </p:nvSpPr>
        <p:spPr bwMode="auto">
          <a:xfrm>
            <a:off x="2532856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 dirty="0">
                <a:latin typeface="Georgia"/>
                <a:cs typeface="Georgia"/>
              </a:rPr>
              <a:t>R1 R2 S1 S2</a:t>
            </a:r>
          </a:p>
        </p:txBody>
      </p:sp>
      <p:sp>
        <p:nvSpPr>
          <p:cNvPr id="8" name="Rectangle 5"/>
          <p:cNvSpPr>
            <a:spLocks noChangeArrowheads="1"/>
          </p:cNvSpPr>
          <p:nvPr/>
        </p:nvSpPr>
        <p:spPr bwMode="auto">
          <a:xfrm>
            <a:off x="4971256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R3 R4 S3 S4</a:t>
            </a:r>
          </a:p>
        </p:txBody>
      </p:sp>
    </p:spTree>
    <p:extLst>
      <p:ext uri="{BB962C8B-B14F-4D97-AF65-F5344CB8AC3E}">
        <p14:creationId xmlns:p14="http://schemas.microsoft.com/office/powerpoint/2010/main" val="14432014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from relation are stored together in blocks, </a:t>
            </a:r>
            <a:r>
              <a:rPr lang="en-US" dirty="0"/>
              <a:t>but not necessarily sorted</a:t>
            </a:r>
            <a:endParaRPr lang="en-US" dirty="0">
              <a:cs typeface="Georgia"/>
            </a:endParaRP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Clustered Relation</a:t>
            </a:r>
            <a:endParaRPr lang="en-US" dirty="0"/>
          </a:p>
        </p:txBody>
      </p:sp>
      <p:sp>
        <p:nvSpPr>
          <p:cNvPr id="5" name="Rectangle 6"/>
          <p:cNvSpPr>
            <a:spLocks noChangeArrowheads="1"/>
          </p:cNvSpPr>
          <p:nvPr/>
        </p:nvSpPr>
        <p:spPr bwMode="auto">
          <a:xfrm>
            <a:off x="2506311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 R2 R3 R4</a:t>
            </a:r>
          </a:p>
        </p:txBody>
      </p:sp>
      <p:sp>
        <p:nvSpPr>
          <p:cNvPr id="6" name="Rectangle 7"/>
          <p:cNvSpPr>
            <a:spLocks noChangeArrowheads="1"/>
          </p:cNvSpPr>
          <p:nvPr/>
        </p:nvSpPr>
        <p:spPr bwMode="auto">
          <a:xfrm>
            <a:off x="4944711" y="4869160"/>
            <a:ext cx="1905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R5 R5 R7 R8</a:t>
            </a:r>
          </a:p>
        </p:txBody>
      </p:sp>
    </p:spTree>
    <p:extLst>
      <p:ext uri="{BB962C8B-B14F-4D97-AF65-F5344CB8AC3E}">
        <p14:creationId xmlns:p14="http://schemas.microsoft.com/office/powerpoint/2010/main" val="305175722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22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>
                <a:latin typeface="Georgia"/>
                <a:cs typeface="Georgia"/>
              </a:rPr>
              <a:t>Index that allows tuples to be read in an order that corresponds to physical order</a:t>
            </a:r>
          </a:p>
        </p:txBody>
      </p:sp>
      <p:sp>
        <p:nvSpPr>
          <p:cNvPr id="922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latin typeface="Georgia"/>
                <a:cs typeface="Georgia"/>
              </a:rPr>
              <a:t>Clustering Index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31" name="Isosceles Triangle 30"/>
          <p:cNvSpPr/>
          <p:nvPr/>
        </p:nvSpPr>
        <p:spPr bwMode="auto">
          <a:xfrm rot="16200000">
            <a:off x="2195736" y="4221088"/>
            <a:ext cx="1440000" cy="1440000"/>
          </a:xfrm>
          <a:prstGeom prst="triangle">
            <a:avLst/>
          </a:prstGeom>
          <a:solidFill>
            <a:schemeClr val="bg1">
              <a:lumMod val="75000"/>
            </a:schemeClr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vert" wrap="none" lIns="0" tIns="0" rIns="0" bIns="18000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400" b="0" i="0" u="none" strike="noStrike" cap="none" normalizeH="0" baseline="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I</a:t>
            </a:r>
            <a:r>
              <a:rPr kumimoji="0" lang="en-US" sz="2400" b="0" i="0" u="none" strike="noStrike" cap="none" normalizeH="0" baseline="-25000" dirty="0" err="1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a</a:t>
            </a:r>
            <a:endParaRPr kumimoji="0" lang="en-US" sz="2400" b="0" i="0" u="none" strike="noStrike" cap="none" normalizeH="0" baseline="-2500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2" name="Rectangle 31"/>
          <p:cNvSpPr/>
          <p:nvPr/>
        </p:nvSpPr>
        <p:spPr bwMode="auto">
          <a:xfrm>
            <a:off x="5724128" y="393305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10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3" name="Rectangle 32"/>
          <p:cNvSpPr/>
          <p:nvPr/>
        </p:nvSpPr>
        <p:spPr bwMode="auto">
          <a:xfrm>
            <a:off x="5724128" y="422108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16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4" name="Rectangle 33"/>
          <p:cNvSpPr/>
          <p:nvPr/>
        </p:nvSpPr>
        <p:spPr bwMode="auto">
          <a:xfrm>
            <a:off x="5724128" y="4509120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lang="en-US" sz="1600" dirty="0" smtClean="0">
                <a:latin typeface="Georgia"/>
                <a:ea typeface="ＭＳ Ｐゴシック" pitchFamily="-106" charset="-128"/>
                <a:cs typeface="Georgia"/>
              </a:rPr>
              <a:t>19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5" name="Rectangle 34"/>
          <p:cNvSpPr/>
          <p:nvPr/>
        </p:nvSpPr>
        <p:spPr bwMode="auto">
          <a:xfrm>
            <a:off x="6156176" y="393305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6" name="Rectangle 35"/>
          <p:cNvSpPr/>
          <p:nvPr/>
        </p:nvSpPr>
        <p:spPr bwMode="auto">
          <a:xfrm>
            <a:off x="6156176" y="422108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7" name="Rectangle 36"/>
          <p:cNvSpPr/>
          <p:nvPr/>
        </p:nvSpPr>
        <p:spPr bwMode="auto">
          <a:xfrm>
            <a:off x="6156176" y="4509120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5724128" y="5085134"/>
            <a:ext cx="432048" cy="2880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23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39" name="Rectangle 38"/>
          <p:cNvSpPr/>
          <p:nvPr/>
        </p:nvSpPr>
        <p:spPr bwMode="auto">
          <a:xfrm>
            <a:off x="5724128" y="5373216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44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0" name="Rectangle 39"/>
          <p:cNvSpPr/>
          <p:nvPr/>
        </p:nvSpPr>
        <p:spPr bwMode="auto">
          <a:xfrm>
            <a:off x="5724128" y="5661248"/>
            <a:ext cx="432048" cy="28798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57</a:t>
            </a:r>
            <a:endParaRPr kumimoji="0" lang="en-US" sz="16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1" name="Rectangle 40"/>
          <p:cNvSpPr/>
          <p:nvPr/>
        </p:nvSpPr>
        <p:spPr bwMode="auto">
          <a:xfrm>
            <a:off x="6156176" y="5085184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2" name="Rectangle 41"/>
          <p:cNvSpPr/>
          <p:nvPr/>
        </p:nvSpPr>
        <p:spPr bwMode="auto">
          <a:xfrm>
            <a:off x="6156176" y="5373216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3" name="Rectangle 42"/>
          <p:cNvSpPr/>
          <p:nvPr/>
        </p:nvSpPr>
        <p:spPr bwMode="auto">
          <a:xfrm>
            <a:off x="6156176" y="5661248"/>
            <a:ext cx="1152128" cy="288032"/>
          </a:xfrm>
          <a:prstGeom prst="rect">
            <a:avLst/>
          </a:prstGeom>
          <a:solidFill>
            <a:schemeClr val="bg1"/>
          </a:solidFill>
          <a:ln w="127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4" name="Rectangle 43"/>
          <p:cNvSpPr/>
          <p:nvPr/>
        </p:nvSpPr>
        <p:spPr bwMode="auto">
          <a:xfrm>
            <a:off x="5733134" y="3933056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46" name="Rectangle 45"/>
          <p:cNvSpPr/>
          <p:nvPr/>
        </p:nvSpPr>
        <p:spPr bwMode="auto">
          <a:xfrm>
            <a:off x="5733134" y="5085184"/>
            <a:ext cx="1593182" cy="864096"/>
          </a:xfrm>
          <a:prstGeom prst="rect">
            <a:avLst/>
          </a:prstGeom>
          <a:noFill/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t" anchorCtr="0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6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796136" y="3573016"/>
            <a:ext cx="288060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>
                <a:latin typeface="Georgia"/>
                <a:cs typeface="Georgia"/>
              </a:rPr>
              <a:t>a</a:t>
            </a:r>
            <a:endParaRPr lang="en-US" sz="1600" dirty="0">
              <a:latin typeface="Georgia"/>
              <a:cs typeface="Georgia"/>
            </a:endParaRPr>
          </a:p>
        </p:txBody>
      </p:sp>
      <p:cxnSp>
        <p:nvCxnSpPr>
          <p:cNvPr id="49" name="Straight Arrow Connector 48"/>
          <p:cNvCxnSpPr>
            <a:endCxn id="31" idx="0"/>
          </p:cNvCxnSpPr>
          <p:nvPr/>
        </p:nvCxnSpPr>
        <p:spPr bwMode="auto">
          <a:xfrm flipV="1">
            <a:off x="1331640" y="4941088"/>
            <a:ext cx="864096" cy="5002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1" name="Straight Arrow Connector 50"/>
          <p:cNvCxnSpPr>
            <a:stCxn id="31" idx="3"/>
            <a:endCxn id="44" idx="1"/>
          </p:cNvCxnSpPr>
          <p:nvPr/>
        </p:nvCxnSpPr>
        <p:spPr bwMode="auto">
          <a:xfrm flipV="1">
            <a:off x="3635736" y="4365104"/>
            <a:ext cx="2097398" cy="57598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54" name="Straight Arrow Connector 53"/>
          <p:cNvCxnSpPr>
            <a:stCxn id="31" idx="3"/>
            <a:endCxn id="46" idx="1"/>
          </p:cNvCxnSpPr>
          <p:nvPr/>
        </p:nvCxnSpPr>
        <p:spPr bwMode="auto">
          <a:xfrm>
            <a:off x="3635736" y="4941088"/>
            <a:ext cx="2097398" cy="576144"/>
          </a:xfrm>
          <a:prstGeom prst="straightConnector1">
            <a:avLst/>
          </a:prstGeom>
          <a:solidFill>
            <a:schemeClr val="accent1"/>
          </a:solidFill>
          <a:ln w="127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77329571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Scanning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656142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Scan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all of the tuples of a relation R</a:t>
            </a:r>
          </a:p>
          <a:p>
            <a:r>
              <a:rPr lang="en-US" dirty="0" smtClean="0"/>
              <a:t>Read only th</a:t>
            </a:r>
            <a:r>
              <a:rPr lang="en-US" dirty="0" smtClean="0"/>
              <a:t>ose tuples of a relation R that satisfy some predicate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Two variants:</a:t>
            </a:r>
          </a:p>
          <a:p>
            <a:pPr lvl="1"/>
            <a:r>
              <a:rPr lang="en-US" dirty="0" smtClean="0"/>
              <a:t>Table scan</a:t>
            </a:r>
          </a:p>
          <a:p>
            <a:pPr lvl="1"/>
            <a:r>
              <a:rPr lang="en-US" dirty="0" smtClean="0"/>
              <a:t>Index scan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3747737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Table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Tuples arranged in blocks</a:t>
            </a:r>
          </a:p>
          <a:p>
            <a:pPr lvl="1"/>
            <a:r>
              <a:rPr lang="en-US" dirty="0" smtClean="0"/>
              <a:t>All blocks known to the system</a:t>
            </a:r>
          </a:p>
          <a:p>
            <a:pPr lvl="1"/>
            <a:r>
              <a:rPr lang="en-US" dirty="0" smtClean="0"/>
              <a:t>Possible to get blocks one at a time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I/O Cost</a:t>
            </a:r>
          </a:p>
          <a:p>
            <a:pPr lvl="1"/>
            <a:r>
              <a:rPr lang="en-US" dirty="0" smtClean="0"/>
              <a:t>B(R) disk accesses, if R is clustered</a:t>
            </a:r>
          </a:p>
          <a:p>
            <a:pPr lvl="1"/>
            <a:r>
              <a:rPr lang="en-US" dirty="0" smtClean="0"/>
              <a:t>T(R) disk accesses, if R is not clustered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866715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 Scan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An index exists on </a:t>
            </a:r>
            <a:r>
              <a:rPr lang="en-US" b="1" dirty="0" smtClean="0"/>
              <a:t>some</a:t>
            </a:r>
            <a:r>
              <a:rPr lang="en-US" dirty="0" smtClean="0"/>
              <a:t> attribute of R</a:t>
            </a:r>
          </a:p>
          <a:p>
            <a:pPr lvl="1"/>
            <a:r>
              <a:rPr lang="en-US" dirty="0" smtClean="0"/>
              <a:t>Use index to find all blocks holding R</a:t>
            </a:r>
          </a:p>
          <a:p>
            <a:pPr lvl="1"/>
            <a:r>
              <a:rPr lang="en-US" dirty="0" smtClean="0"/>
              <a:t>Retrieve blocks for R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I/O Cost</a:t>
            </a:r>
          </a:p>
          <a:p>
            <a:pPr lvl="1"/>
            <a:r>
              <a:rPr lang="en-US" dirty="0" smtClean="0"/>
              <a:t>B(R) + B(I</a:t>
            </a:r>
            <a:r>
              <a:rPr lang="en-US" baseline="-25000" dirty="0" smtClean="0"/>
              <a:t>R</a:t>
            </a:r>
            <a:r>
              <a:rPr lang="en-US" dirty="0" smtClean="0"/>
              <a:t>) disk accesses if clustered</a:t>
            </a:r>
          </a:p>
          <a:p>
            <a:pPr lvl="1"/>
            <a:r>
              <a:rPr lang="en-US" dirty="0" smtClean="0"/>
              <a:t>B(R) &gt;&gt; B(I</a:t>
            </a:r>
            <a:r>
              <a:rPr lang="en-US" baseline="-25000" dirty="0" smtClean="0"/>
              <a:t>R</a:t>
            </a:r>
            <a:r>
              <a:rPr lang="en-US" dirty="0" smtClean="0"/>
              <a:t>), so treat as only B(R)</a:t>
            </a:r>
          </a:p>
          <a:p>
            <a:pPr lvl="1"/>
            <a:r>
              <a:rPr lang="en-US" dirty="0" smtClean="0"/>
              <a:t>T(R) disk accesses if not clustered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1608795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One-Pass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009914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One-Pass Algorithms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Read data from disk only once</a:t>
            </a:r>
          </a:p>
          <a:p>
            <a:r>
              <a:rPr lang="en-US" dirty="0" smtClean="0"/>
              <a:t>Typically require that at least one argument fits in main memory</a:t>
            </a:r>
          </a:p>
          <a:p>
            <a:endParaRPr lang="en-US" dirty="0"/>
          </a:p>
          <a:p>
            <a:r>
              <a:rPr lang="en-US" dirty="0" smtClean="0"/>
              <a:t>Three broad categories:</a:t>
            </a:r>
          </a:p>
          <a:p>
            <a:pPr lvl="1"/>
            <a:r>
              <a:rPr lang="en-US" dirty="0" smtClean="0"/>
              <a:t>Unary, tuple at a time (i.e. select, project)</a:t>
            </a:r>
          </a:p>
          <a:p>
            <a:pPr lvl="1"/>
            <a:r>
              <a:rPr lang="en-US" dirty="0" smtClean="0"/>
              <a:t>Unary, full-relation (i.e. duplicate elimination, grouping)</a:t>
            </a:r>
          </a:p>
          <a:p>
            <a:pPr lvl="1"/>
            <a:r>
              <a:rPr lang="en-US" dirty="0" smtClean="0"/>
              <a:t>Binary, full-relation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9386927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Scanning,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parsing and validating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42930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Code Generator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37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Runtime Database Processor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410413" y="32130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Query Optimiser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4151312" y="249289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44045" y="357301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44045" y="465313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Down Arrow 19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573325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5004048" y="1556792"/>
            <a:ext cx="403172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Query in a high-level language (DML)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004048" y="2636912"/>
            <a:ext cx="2967479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Intermediate form of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5004048" y="3779748"/>
            <a:ext cx="1715621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Execution plan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5" name="TextBox 24"/>
          <p:cNvSpPr txBox="1"/>
          <p:nvPr/>
        </p:nvSpPr>
        <p:spPr>
          <a:xfrm>
            <a:off x="5004048" y="4797152"/>
            <a:ext cx="2804186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GB" sz="1800" dirty="0" smtClean="0">
                <a:latin typeface="Georgia"/>
                <a:cs typeface="Georgia"/>
              </a:rPr>
              <a:t>Code to execute the query</a:t>
            </a:r>
            <a:endParaRPr lang="en-GB" sz="1800" dirty="0">
              <a:latin typeface="Georgia"/>
              <a:cs typeface="Georgia"/>
            </a:endParaRPr>
          </a:p>
        </p:txBody>
      </p:sp>
      <p:sp>
        <p:nvSpPr>
          <p:cNvPr id="26" name="TextBox 25"/>
          <p:cNvSpPr txBox="1"/>
          <p:nvPr/>
        </p:nvSpPr>
        <p:spPr>
          <a:xfrm>
            <a:off x="5004048" y="5949280"/>
            <a:ext cx="1736373" cy="369332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ctr"/>
            <a:r>
              <a:rPr lang="en-GB" sz="1800" dirty="0" smtClean="0">
                <a:latin typeface="Georgia"/>
                <a:cs typeface="Georgia"/>
              </a:rPr>
              <a:t>Result of query</a:t>
            </a:r>
            <a:endParaRPr lang="en-GB" sz="18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7178097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block of R: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perform operation (select, project) on each tuple in block</a:t>
            </a:r>
            <a:br>
              <a:rPr lang="en-US" dirty="0" smtClean="0"/>
            </a:br>
            <a:r>
              <a:rPr lang="en-US" dirty="0" smtClean="0"/>
              <a:t>	move selected/projected tuples to output buffer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tuple at a time</a:t>
            </a:r>
            <a:endParaRPr lang="en-US" dirty="0"/>
          </a:p>
        </p:txBody>
      </p:sp>
      <p:sp>
        <p:nvSpPr>
          <p:cNvPr id="5" name="Can 4"/>
          <p:cNvSpPr/>
          <p:nvPr/>
        </p:nvSpPr>
        <p:spPr bwMode="auto">
          <a:xfrm>
            <a:off x="755576" y="4293096"/>
            <a:ext cx="1080120" cy="1080120"/>
          </a:xfrm>
          <a:prstGeom prst="can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6" name="Rectangle 5"/>
          <p:cNvSpPr/>
          <p:nvPr/>
        </p:nvSpPr>
        <p:spPr bwMode="auto">
          <a:xfrm>
            <a:off x="2339752" y="537321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139952" y="5157192"/>
            <a:ext cx="864096" cy="86409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580112" y="537321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15616" y="4725144"/>
            <a:ext cx="423664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2" name="Curved Connector 11"/>
          <p:cNvCxnSpPr>
            <a:stCxn id="10" idx="2"/>
            <a:endCxn id="6" idx="1"/>
          </p:cNvCxnSpPr>
          <p:nvPr/>
        </p:nvCxnSpPr>
        <p:spPr bwMode="auto">
          <a:xfrm rot="16200000" flipH="1">
            <a:off x="1617576" y="4867064"/>
            <a:ext cx="432048" cy="101230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4" name="Straight Arrow Connector 13"/>
          <p:cNvCxnSpPr>
            <a:stCxn id="6" idx="3"/>
            <a:endCxn id="8" idx="2"/>
          </p:cNvCxnSpPr>
          <p:nvPr/>
        </p:nvCxnSpPr>
        <p:spPr bwMode="auto">
          <a:xfrm>
            <a:off x="3419872" y="5589240"/>
            <a:ext cx="7200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5" name="Straight Arrow Connector 14"/>
          <p:cNvCxnSpPr>
            <a:stCxn id="8" idx="6"/>
            <a:endCxn id="9" idx="1"/>
          </p:cNvCxnSpPr>
          <p:nvPr/>
        </p:nvCxnSpPr>
        <p:spPr bwMode="auto">
          <a:xfrm>
            <a:off x="5004048" y="5589240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2483768" y="4869160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5652120" y="4869160"/>
            <a:ext cx="94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20" name="Curved Connector 19"/>
          <p:cNvCxnSpPr>
            <a:stCxn id="9" idx="3"/>
          </p:cNvCxnSpPr>
          <p:nvPr/>
        </p:nvCxnSpPr>
        <p:spPr bwMode="auto">
          <a:xfrm flipV="1">
            <a:off x="6660232" y="4579938"/>
            <a:ext cx="864096" cy="100930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301726029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tuple at a time: Cost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In general, B(R) or T(R) disk accesses depending on clustering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If operator is a select that compares an attribute to a constant and index exists for attributes used in select, &lt;&lt;B(R)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Requires M&gt;=1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76948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block of R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update accumulator</a:t>
            </a:r>
            <a:br>
              <a:rPr lang="en-US" dirty="0" smtClean="0"/>
            </a:br>
            <a:r>
              <a:rPr lang="en-US" dirty="0" smtClean="0"/>
              <a:t>	move tuples to output buffer</a:t>
            </a:r>
          </a:p>
          <a:p>
            <a:pPr lvl="1"/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</a:t>
            </a:r>
            <a:endParaRPr lang="en-US" dirty="0"/>
          </a:p>
        </p:txBody>
      </p:sp>
      <p:sp>
        <p:nvSpPr>
          <p:cNvPr id="6" name="Can 5"/>
          <p:cNvSpPr/>
          <p:nvPr/>
        </p:nvSpPr>
        <p:spPr bwMode="auto">
          <a:xfrm>
            <a:off x="755576" y="3861048"/>
            <a:ext cx="1080120" cy="1080120"/>
          </a:xfrm>
          <a:prstGeom prst="can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non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7" name="Rectangle 6"/>
          <p:cNvSpPr/>
          <p:nvPr/>
        </p:nvSpPr>
        <p:spPr bwMode="auto">
          <a:xfrm>
            <a:off x="2339752" y="4941168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8" name="Oval 7"/>
          <p:cNvSpPr/>
          <p:nvPr/>
        </p:nvSpPr>
        <p:spPr bwMode="auto">
          <a:xfrm>
            <a:off x="4139952" y="4725144"/>
            <a:ext cx="864096" cy="864096"/>
          </a:xfrm>
          <a:prstGeom prst="ellipse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op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9" name="Rectangle 8"/>
          <p:cNvSpPr/>
          <p:nvPr/>
        </p:nvSpPr>
        <p:spPr bwMode="auto">
          <a:xfrm>
            <a:off x="5580112" y="4941168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0" name="Rectangle 9"/>
          <p:cNvSpPr/>
          <p:nvPr/>
        </p:nvSpPr>
        <p:spPr bwMode="auto">
          <a:xfrm>
            <a:off x="1115616" y="4293096"/>
            <a:ext cx="423664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2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pitchFamily="-106" charset="-128"/>
                <a:cs typeface="Georgia"/>
              </a:rPr>
              <a:t>R</a:t>
            </a:r>
            <a:endParaRPr kumimoji="0" lang="en-US" sz="20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cxnSp>
        <p:nvCxnSpPr>
          <p:cNvPr id="11" name="Curved Connector 10"/>
          <p:cNvCxnSpPr>
            <a:stCxn id="10" idx="2"/>
            <a:endCxn id="7" idx="1"/>
          </p:cNvCxnSpPr>
          <p:nvPr/>
        </p:nvCxnSpPr>
        <p:spPr bwMode="auto">
          <a:xfrm rot="16200000" flipH="1">
            <a:off x="1617576" y="4435016"/>
            <a:ext cx="432048" cy="1012304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2" name="Straight Arrow Connector 11"/>
          <p:cNvCxnSpPr>
            <a:stCxn id="7" idx="3"/>
            <a:endCxn id="8" idx="2"/>
          </p:cNvCxnSpPr>
          <p:nvPr/>
        </p:nvCxnSpPr>
        <p:spPr bwMode="auto">
          <a:xfrm>
            <a:off x="3419872" y="5157192"/>
            <a:ext cx="720080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cxnSp>
        <p:nvCxnSpPr>
          <p:cNvPr id="13" name="Straight Arrow Connector 12"/>
          <p:cNvCxnSpPr>
            <a:stCxn id="8" idx="6"/>
            <a:endCxn id="9" idx="1"/>
          </p:cNvCxnSpPr>
          <p:nvPr/>
        </p:nvCxnSpPr>
        <p:spPr bwMode="auto">
          <a:xfrm>
            <a:off x="5004048" y="5157192"/>
            <a:ext cx="576064" cy="0"/>
          </a:xfrm>
          <a:prstGeom prst="straightConnector1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4" name="TextBox 13"/>
          <p:cNvSpPr txBox="1"/>
          <p:nvPr/>
        </p:nvSpPr>
        <p:spPr>
          <a:xfrm>
            <a:off x="2483768" y="4437112"/>
            <a:ext cx="800219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input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5652120" y="4437112"/>
            <a:ext cx="941584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output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6" name="Curved Connector 15"/>
          <p:cNvCxnSpPr>
            <a:stCxn id="9" idx="3"/>
          </p:cNvCxnSpPr>
          <p:nvPr/>
        </p:nvCxnSpPr>
        <p:spPr bwMode="auto">
          <a:xfrm flipV="1">
            <a:off x="6660232" y="4147890"/>
            <a:ext cx="864096" cy="1009302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none" w="med" len="med"/>
            <a:tailEnd type="arrow"/>
          </a:ln>
          <a:effectLst/>
        </p:spPr>
      </p:cxnSp>
      <p:sp>
        <p:nvSpPr>
          <p:cNvPr id="17" name="Rectangle 16"/>
          <p:cNvSpPr/>
          <p:nvPr/>
        </p:nvSpPr>
        <p:spPr bwMode="auto">
          <a:xfrm>
            <a:off x="2339752" y="5733256"/>
            <a:ext cx="1080120" cy="432048"/>
          </a:xfrm>
          <a:prstGeom prst="rect">
            <a:avLst/>
          </a:prstGeom>
          <a:solidFill>
            <a:schemeClr val="bg1"/>
          </a:solidFill>
          <a:ln w="38100" cap="flat" cmpd="sng" algn="ctr">
            <a:solidFill>
              <a:schemeClr val="tx1">
                <a:lumMod val="5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0" tIns="0" rIns="0" bIns="0" numCol="1" rtlCol="0" anchor="ctr" anchorCtr="1" compatLnSpc="1">
            <a:prstTxWarp prst="textNoShape">
              <a:avLst/>
            </a:prstTxWarp>
            <a:noAutofit/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20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pitchFamily="-106" charset="-128"/>
              <a:cs typeface="Georgia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82717" y="6309320"/>
            <a:ext cx="1602322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000" dirty="0" smtClean="0">
                <a:latin typeface="Georgia"/>
                <a:cs typeface="Georgia"/>
              </a:rPr>
              <a:t>accumulator</a:t>
            </a:r>
            <a:endParaRPr lang="en-US" sz="2000" dirty="0">
              <a:latin typeface="Georgia"/>
              <a:cs typeface="Georgia"/>
            </a:endParaRPr>
          </a:p>
        </p:txBody>
      </p:sp>
      <p:cxnSp>
        <p:nvCxnSpPr>
          <p:cNvPr id="19" name="Curved Connector 18"/>
          <p:cNvCxnSpPr>
            <a:stCxn id="17" idx="3"/>
            <a:endCxn id="8" idx="4"/>
          </p:cNvCxnSpPr>
          <p:nvPr/>
        </p:nvCxnSpPr>
        <p:spPr bwMode="auto">
          <a:xfrm flipV="1">
            <a:off x="3419872" y="5589240"/>
            <a:ext cx="1152128" cy="360040"/>
          </a:xfrm>
          <a:prstGeom prst="curvedConnector2">
            <a:avLst/>
          </a:prstGeom>
          <a:solidFill>
            <a:schemeClr val="accent1"/>
          </a:solidFill>
          <a:ln w="38100" cap="flat" cmpd="sng" algn="ctr">
            <a:solidFill>
              <a:srgbClr val="191F22"/>
            </a:solidFill>
            <a:prstDash val="solid"/>
            <a:round/>
            <a:headEnd type="arrow" w="med" len="med"/>
            <a:tailEnd type="arrow"/>
          </a:ln>
          <a:effectLst/>
        </p:spPr>
      </p:cxnSp>
    </p:spTree>
    <p:extLst>
      <p:ext uri="{BB962C8B-B14F-4D97-AF65-F5344CB8AC3E}">
        <p14:creationId xmlns:p14="http://schemas.microsoft.com/office/powerpoint/2010/main" val="1955747169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Duplicate elimination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</a:t>
            </a:r>
            <a:r>
              <a:rPr lang="en-US" dirty="0" smtClean="0"/>
              <a:t>R:</a:t>
            </a:r>
            <a:br>
              <a:rPr lang="en-US" dirty="0" smtClean="0"/>
            </a:br>
            <a:r>
              <a:rPr lang="en-US" dirty="0" smtClean="0"/>
              <a:t>	copy </a:t>
            </a:r>
            <a:r>
              <a:rPr lang="en-US" dirty="0"/>
              <a:t>block to input </a:t>
            </a:r>
            <a:r>
              <a:rPr lang="en-US" dirty="0" smtClean="0"/>
              <a:t>buffer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in block</a:t>
            </a:r>
            <a:br>
              <a:rPr lang="en-US" dirty="0" smtClean="0"/>
            </a:br>
            <a:r>
              <a:rPr lang="en-US" dirty="0" smtClean="0"/>
              <a:t>		if tuple is not in accumulator </a:t>
            </a:r>
            <a:br>
              <a:rPr lang="en-US" dirty="0" smtClean="0"/>
            </a:br>
            <a:r>
              <a:rPr lang="en-US" dirty="0" smtClean="0"/>
              <a:t>			copy to output buffer</a:t>
            </a:r>
            <a:br>
              <a:rPr lang="en-US" dirty="0" smtClean="0"/>
            </a:br>
            <a:r>
              <a:rPr lang="en-US" dirty="0" smtClean="0"/>
              <a:t>		else copy to accumulator</a:t>
            </a:r>
          </a:p>
          <a:p>
            <a:pPr marL="630000" lvl="2" indent="0">
              <a:buNone/>
            </a:pPr>
            <a:endParaRPr lang="en-US" dirty="0" smtClean="0"/>
          </a:p>
          <a:p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058994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Duplicate elimination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Requires </a:t>
            </a:r>
            <a:r>
              <a:rPr lang="en-US" dirty="0" smtClean="0"/>
              <a:t>M ≥ </a:t>
            </a:r>
            <a:r>
              <a:rPr lang="en-US" dirty="0"/>
              <a:t>B(</a:t>
            </a:r>
            <a:r>
              <a:rPr lang="en-US" dirty="0" err="1"/>
              <a:t>δ</a:t>
            </a:r>
            <a:r>
              <a:rPr lang="en-US" dirty="0"/>
              <a:t>(R)) </a:t>
            </a:r>
            <a:r>
              <a:rPr lang="en-US" dirty="0" smtClean="0"/>
              <a:t>+ 1 blocks </a:t>
            </a:r>
            <a:r>
              <a:rPr lang="en-US" dirty="0"/>
              <a:t>of main memory</a:t>
            </a:r>
          </a:p>
          <a:p>
            <a:pPr lvl="1"/>
            <a:r>
              <a:rPr lang="en-US" dirty="0"/>
              <a:t>1 block for input buffer</a:t>
            </a:r>
          </a:p>
          <a:p>
            <a:pPr lvl="1"/>
            <a:r>
              <a:rPr lang="en-US" dirty="0"/>
              <a:t>M-1 blocks for accumulator (records each tuple seen so far)</a:t>
            </a:r>
          </a:p>
          <a:p>
            <a:pPr lvl="1"/>
            <a:endParaRPr lang="en-US" dirty="0" smtClean="0"/>
          </a:p>
          <a:p>
            <a:r>
              <a:rPr lang="en-US" dirty="0" smtClean="0"/>
              <a:t>Accumulator </a:t>
            </a:r>
            <a:r>
              <a:rPr lang="en-US" dirty="0"/>
              <a:t>implemented as in-memory data structure (tree, hash)</a:t>
            </a:r>
          </a:p>
          <a:p>
            <a:r>
              <a:rPr lang="en-US" dirty="0"/>
              <a:t>If fewer than B(</a:t>
            </a:r>
            <a:r>
              <a:rPr lang="en-US" dirty="0" err="1"/>
              <a:t>δ</a:t>
            </a:r>
            <a:r>
              <a:rPr lang="en-US" dirty="0"/>
              <a:t>(R)) blocks available, thrashing </a:t>
            </a:r>
            <a:r>
              <a:rPr lang="en-US" dirty="0" smtClean="0"/>
              <a:t>likely</a:t>
            </a:r>
          </a:p>
          <a:p>
            <a:r>
              <a:rPr lang="en-US" dirty="0" smtClean="0"/>
              <a:t>Cost is B</a:t>
            </a:r>
            <a:r>
              <a:rPr lang="en-US" dirty="0"/>
              <a:t>(R) 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828638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Unary, full-relation: Grouping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Grouping operators: min, max, sum, count, </a:t>
            </a:r>
            <a:r>
              <a:rPr lang="en-US" dirty="0" err="1" smtClean="0"/>
              <a:t>avg</a:t>
            </a:r>
            <a:endParaRPr lang="en-US" dirty="0" smtClean="0"/>
          </a:p>
          <a:p>
            <a:endParaRPr lang="en-US" dirty="0" smtClean="0"/>
          </a:p>
          <a:p>
            <a:r>
              <a:rPr lang="en-US" dirty="0" smtClean="0"/>
              <a:t>Accumulator contains per-group values</a:t>
            </a:r>
          </a:p>
          <a:p>
            <a:r>
              <a:rPr lang="en-US" dirty="0" smtClean="0"/>
              <a:t>Output only when all blocks of R have been consumed</a:t>
            </a:r>
            <a:endParaRPr lang="en-US" dirty="0"/>
          </a:p>
          <a:p>
            <a:r>
              <a:rPr lang="en-US" dirty="0"/>
              <a:t>Cost is B(R) disk accesses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7203391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Binary, full-relation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Union, intersection, difference, product, join</a:t>
            </a:r>
          </a:p>
          <a:p>
            <a:pPr lvl="1"/>
            <a:r>
              <a:rPr lang="en-US" dirty="0" smtClean="0"/>
              <a:t>We’ll consider join in detail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 general, cost is B(R) + B(S)</a:t>
            </a:r>
          </a:p>
          <a:p>
            <a:pPr lvl="1"/>
            <a:r>
              <a:rPr lang="en-US" dirty="0" smtClean="0"/>
              <a:t>R, S are operand relations</a:t>
            </a:r>
          </a:p>
          <a:p>
            <a:pPr lvl="1"/>
            <a:endParaRPr lang="en-US" dirty="0"/>
          </a:p>
          <a:p>
            <a:pPr marL="0" indent="0">
              <a:buNone/>
            </a:pPr>
            <a:r>
              <a:rPr lang="en-US" dirty="0" smtClean="0"/>
              <a:t>Requirement for one pass operation: min(B(R), B(S)) ≤ M-1 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764903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Binary, full-relation: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relations, R(X,Y) and S(Y,Z), B(S)&lt;B(R)</a:t>
            </a:r>
          </a:p>
          <a:p>
            <a:r>
              <a:rPr lang="en-US" dirty="0" smtClean="0"/>
              <a:t>Uses main memory search structure keyed on Y</a:t>
            </a:r>
          </a:p>
          <a:p>
            <a:pPr marL="0" indent="0">
              <a:buNone/>
            </a:pPr>
            <a:r>
              <a:rPr lang="en-US" dirty="0" err="1"/>
              <a:t>foreach</a:t>
            </a:r>
            <a:r>
              <a:rPr lang="en-US" dirty="0"/>
              <a:t> block of </a:t>
            </a:r>
            <a:r>
              <a:rPr lang="en-US" dirty="0" smtClean="0"/>
              <a:t>S: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</a:t>
            </a:r>
            <a:r>
              <a:rPr lang="en-US" dirty="0" smtClean="0"/>
              <a:t>read block</a:t>
            </a:r>
            <a:br>
              <a:rPr lang="en-US" dirty="0" smtClean="0"/>
            </a:br>
            <a:r>
              <a:rPr lang="en-US" dirty="0" smtClean="0"/>
              <a:t>	add tuples to search structure</a:t>
            </a:r>
            <a:br>
              <a:rPr lang="en-US" dirty="0" smtClean="0"/>
            </a:br>
            <a:r>
              <a:rPr lang="en-US" dirty="0" err="1" smtClean="0"/>
              <a:t>foreach</a:t>
            </a:r>
            <a:r>
              <a:rPr lang="en-US" dirty="0" smtClean="0"/>
              <a:t> block of R</a:t>
            </a:r>
            <a:br>
              <a:rPr lang="en-US" dirty="0" smtClean="0"/>
            </a:br>
            <a:r>
              <a:rPr lang="en-US" dirty="0" smtClean="0"/>
              <a:t>	copy block to input buffer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in block</a:t>
            </a:r>
            <a:br>
              <a:rPr lang="en-US" dirty="0" smtClean="0"/>
            </a:br>
            <a:r>
              <a:rPr lang="en-US" dirty="0" smtClean="0"/>
              <a:t>		find matching tuples in search structure</a:t>
            </a:r>
            <a:br>
              <a:rPr lang="en-US" dirty="0" smtClean="0"/>
            </a:br>
            <a:r>
              <a:rPr lang="en-US" dirty="0" smtClean="0"/>
              <a:t>		construct new tuples and copy to output</a:t>
            </a:r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045898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Nested-Loop Joins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4924977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Nested-loop join</a:t>
            </a:r>
            <a:endParaRPr lang="en-US" dirty="0"/>
          </a:p>
        </p:txBody>
      </p:sp>
      <p:sp>
        <p:nvSpPr>
          <p:cNvPr id="1536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Also known as iteration join</a:t>
            </a: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Assuming that we’re joining relations R,S on attribute C: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tuple r </a:t>
            </a:r>
            <a:r>
              <a:rPr lang="en-US" dirty="0" smtClean="0">
                <a:sym typeface="Symbol" charset="0"/>
              </a:rPr>
              <a:t>in R</a:t>
            </a:r>
            <a:r>
              <a:rPr lang="en-US" dirty="0">
                <a:sym typeface="Symbol" charset="0"/>
              </a:rPr>
              <a:t/>
            </a:r>
            <a:br>
              <a:rPr lang="en-US" dirty="0">
                <a:sym typeface="Symbol" charset="0"/>
              </a:rPr>
            </a:br>
            <a:r>
              <a:rPr lang="en-US" dirty="0" smtClean="0">
                <a:sym typeface="Symbol" charset="0"/>
              </a:rPr>
              <a:t>	</a:t>
            </a:r>
            <a:r>
              <a:rPr lang="en-US" dirty="0" err="1" smtClean="0"/>
              <a:t>foreach</a:t>
            </a:r>
            <a:r>
              <a:rPr lang="en-US" dirty="0" smtClean="0"/>
              <a:t> tuple s in S</a:t>
            </a:r>
            <a:br>
              <a:rPr lang="en-US" dirty="0" smtClean="0"/>
            </a:br>
            <a:r>
              <a:rPr lang="en-US" dirty="0" smtClean="0"/>
              <a:t>		if </a:t>
            </a:r>
            <a:r>
              <a:rPr lang="en-US" dirty="0" err="1" smtClean="0"/>
              <a:t>r.C</a:t>
            </a:r>
            <a:r>
              <a:rPr lang="en-US" dirty="0" smtClean="0"/>
              <a:t> = </a:t>
            </a:r>
            <a:r>
              <a:rPr lang="en-US" dirty="0" err="1" smtClean="0"/>
              <a:t>s.C</a:t>
            </a:r>
            <a:r>
              <a:rPr lang="en-US" dirty="0" smtClean="0"/>
              <a:t> then output </a:t>
            </a:r>
            <a:r>
              <a:rPr lang="en-US" dirty="0" err="1" smtClean="0"/>
              <a:t>r,s</a:t>
            </a:r>
            <a:r>
              <a:rPr lang="en-US" dirty="0" smtClean="0"/>
              <a:t> pair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233409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Plans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Logical Query Plan</a:t>
            </a:r>
          </a:p>
          <a:p>
            <a:pPr lvl="1"/>
            <a:r>
              <a:rPr lang="en-US" dirty="0" smtClean="0"/>
              <a:t>algebraic representation of query</a:t>
            </a:r>
          </a:p>
          <a:p>
            <a:pPr lvl="1"/>
            <a:r>
              <a:rPr lang="en-US" dirty="0" smtClean="0"/>
              <a:t>operators taken from relational algebra</a:t>
            </a:r>
          </a:p>
          <a:p>
            <a:pPr lvl="1"/>
            <a:r>
              <a:rPr lang="en-US" dirty="0" smtClean="0"/>
              <a:t>abstract!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Physical Query Plan</a:t>
            </a:r>
          </a:p>
          <a:p>
            <a:pPr lvl="1"/>
            <a:r>
              <a:rPr lang="en-US" dirty="0" smtClean="0"/>
              <a:t>algorithms selected for each operator in plan</a:t>
            </a:r>
          </a:p>
          <a:p>
            <a:pPr lvl="1"/>
            <a:r>
              <a:rPr lang="en-US" dirty="0" smtClean="0"/>
              <a:t>execution order specified for operators</a:t>
            </a:r>
          </a:p>
        </p:txBody>
      </p:sp>
    </p:spTree>
    <p:extLst>
      <p:ext uri="{BB962C8B-B14F-4D97-AF65-F5344CB8AC3E}">
        <p14:creationId xmlns:p14="http://schemas.microsoft.com/office/powerpoint/2010/main" val="319967798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7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Factors that affect cost</a:t>
            </a:r>
            <a:endParaRPr lang="en-US" dirty="0"/>
          </a:p>
        </p:txBody>
      </p:sp>
      <p:sp>
        <p:nvSpPr>
          <p:cNvPr id="23558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Tuples of relation stored physically together? (clustered)</a:t>
            </a:r>
          </a:p>
          <a:p>
            <a:r>
              <a:rPr lang="en-US" dirty="0" smtClean="0"/>
              <a:t>Relations sorted by join attribute?</a:t>
            </a:r>
          </a:p>
          <a:p>
            <a:r>
              <a:rPr lang="en-US" dirty="0" smtClean="0"/>
              <a:t>Indexes exist?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048371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Consider a join between relations R1, R2 on attribute C: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dirty="0"/>
              <a:t>(R1) = </a:t>
            </a:r>
            <a:r>
              <a:rPr lang="en-US" dirty="0" smtClean="0"/>
              <a:t>10,000</a:t>
            </a:r>
          </a:p>
          <a:p>
            <a:pPr marL="0" indent="0">
              <a:buNone/>
            </a:pPr>
            <a:r>
              <a:rPr lang="en-US" dirty="0" smtClean="0"/>
              <a:t>T</a:t>
            </a:r>
            <a:r>
              <a:rPr lang="en-US" dirty="0"/>
              <a:t>(R2)  = 5,000</a:t>
            </a:r>
          </a:p>
          <a:p>
            <a:pPr marL="0" indent="0">
              <a:buNone/>
            </a:pPr>
            <a:r>
              <a:rPr lang="en-US" dirty="0" smtClean="0"/>
              <a:t>S</a:t>
            </a:r>
            <a:r>
              <a:rPr lang="en-US" dirty="0"/>
              <a:t>(R1) = S(R2) =1/10 block </a:t>
            </a:r>
          </a:p>
          <a:p>
            <a:pPr marL="0" indent="0">
              <a:buNone/>
            </a:pPr>
            <a:r>
              <a:rPr lang="en-US" dirty="0" smtClean="0"/>
              <a:t>M = 101 </a:t>
            </a:r>
            <a:r>
              <a:rPr lang="en-US" dirty="0"/>
              <a:t>blocks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347693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0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#1: Tuple-based nested loop join</a:t>
            </a:r>
            <a:endParaRPr lang="en-US" dirty="0"/>
          </a:p>
        </p:txBody>
      </p:sp>
      <p:sp>
        <p:nvSpPr>
          <p:cNvPr id="2560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Relations not contiguous</a:t>
            </a:r>
          </a:p>
          <a:p>
            <a:pPr lvl="1"/>
            <a:r>
              <a:rPr lang="en-US" dirty="0" smtClean="0"/>
              <a:t>One disk access per tuple</a:t>
            </a:r>
          </a:p>
          <a:p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Cost </a:t>
            </a:r>
            <a:r>
              <a:rPr lang="en-US" dirty="0"/>
              <a:t>for each </a:t>
            </a:r>
            <a:r>
              <a:rPr lang="en-US" dirty="0" smtClean="0"/>
              <a:t>tuple in R1 = cost to read tuple + cost to read R2</a:t>
            </a:r>
            <a:endParaRPr lang="en-US" dirty="0"/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Total Cost	= T(R1) * (1 + T(R2))</a:t>
            </a:r>
            <a:br>
              <a:rPr lang="en-US" dirty="0" smtClean="0"/>
            </a:br>
            <a:r>
              <a:rPr lang="en-US" dirty="0" smtClean="0"/>
              <a:t>		= 10,000 * (1</a:t>
            </a:r>
            <a:r>
              <a:rPr lang="en-US" dirty="0"/>
              <a:t>+</a:t>
            </a:r>
            <a:r>
              <a:rPr lang="en-US" dirty="0" smtClean="0"/>
              <a:t>5,000) </a:t>
            </a:r>
            <a:br>
              <a:rPr lang="en-US" dirty="0" smtClean="0"/>
            </a:br>
            <a:r>
              <a:rPr lang="en-US" dirty="0" smtClean="0"/>
              <a:t>		= 50,010,000 disk accesses</a:t>
            </a:r>
            <a:endParaRPr lang="en-US" dirty="0"/>
          </a:p>
          <a:p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1836307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6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27654" name="Rectangle 4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Use all available main memory (M=101)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Read outer relation R1 in chunks of 100 blocks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Read all of inner relation R2 (using 1 block) + join</a:t>
            </a:r>
          </a:p>
        </p:txBody>
      </p:sp>
    </p:spTree>
    <p:extLst>
      <p:ext uri="{BB962C8B-B14F-4D97-AF65-F5344CB8AC3E}">
        <p14:creationId xmlns:p14="http://schemas.microsoft.com/office/powerpoint/2010/main" val="217129279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#2: block-based nested loop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Cost to read one 100-block chunk of R1 	= 100 * 1/S(R1)</a:t>
            </a:r>
            <a:br>
              <a:rPr lang="en-US" dirty="0" smtClean="0"/>
            </a:br>
            <a:r>
              <a:rPr lang="en-US" dirty="0" smtClean="0"/>
              <a:t>						= 1,000 disk accesses</a:t>
            </a:r>
          </a:p>
          <a:p>
            <a:pPr marL="0" indent="0">
              <a:buNone/>
            </a:pPr>
            <a:r>
              <a:rPr lang="en-US" dirty="0" smtClean="0"/>
              <a:t>Cost to process each chunk = 1000 + T(R2) = 6,000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Total cost = T(R1) / 1,000 * 6,000 = 60,000 disk accesses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4755798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we reverse the join order?</a:t>
            </a:r>
          </a:p>
          <a:p>
            <a:pPr lvl="1"/>
            <a:r>
              <a:rPr lang="en-US" dirty="0" smtClean="0"/>
              <a:t>R1 becomes the inner relation</a:t>
            </a:r>
          </a:p>
          <a:p>
            <a:pPr lvl="1"/>
            <a:r>
              <a:rPr lang="en-US" dirty="0" smtClean="0"/>
              <a:t>R2 becomes the outer relation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6856322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#3: Join reordering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 to read one 100-block chunk of </a:t>
            </a:r>
            <a:r>
              <a:rPr lang="en-US" dirty="0" smtClean="0"/>
              <a:t>R2 </a:t>
            </a:r>
            <a:r>
              <a:rPr lang="en-US" dirty="0"/>
              <a:t>	= 100 * 1/S(</a:t>
            </a:r>
            <a:r>
              <a:rPr lang="en-US" dirty="0" smtClean="0"/>
              <a:t>R2)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>						= 1,000 disk accesses</a:t>
            </a:r>
          </a:p>
          <a:p>
            <a:pPr marL="0" indent="0">
              <a:buNone/>
            </a:pPr>
            <a:r>
              <a:rPr lang="en-US" dirty="0"/>
              <a:t>Cost to process each chunk = 1000 + T(</a:t>
            </a:r>
            <a:r>
              <a:rPr lang="en-US" dirty="0" smtClean="0"/>
              <a:t>R1) </a:t>
            </a:r>
            <a:r>
              <a:rPr lang="en-US" dirty="0"/>
              <a:t>= </a:t>
            </a:r>
            <a:r>
              <a:rPr lang="en-US" dirty="0" smtClean="0"/>
              <a:t>11,000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T(R1) / 1,000 * </a:t>
            </a:r>
            <a:r>
              <a:rPr lang="en-US" dirty="0" smtClean="0"/>
              <a:t>11,000 </a:t>
            </a:r>
            <a:r>
              <a:rPr lang="en-US" dirty="0"/>
              <a:t>= </a:t>
            </a:r>
            <a:r>
              <a:rPr lang="en-US" dirty="0" smtClean="0"/>
              <a:t>55,000 </a:t>
            </a:r>
            <a:r>
              <a:rPr lang="en-US" dirty="0"/>
              <a:t>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9234254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the tuples in each relation are contiguous </a:t>
            </a:r>
            <a:br>
              <a:rPr lang="en-US" dirty="0" smtClean="0"/>
            </a:br>
            <a:r>
              <a:rPr lang="en-US" dirty="0" smtClean="0"/>
              <a:t>(i.e. clustered)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0652728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#4: Contiguous relations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B(R1) = 1,000</a:t>
            </a:r>
            <a:br>
              <a:rPr lang="en-US" dirty="0" smtClean="0"/>
            </a:br>
            <a:r>
              <a:rPr lang="en-US" dirty="0" smtClean="0"/>
              <a:t>B(R2) = 500</a:t>
            </a:r>
            <a:endParaRPr lang="en-US" dirty="0"/>
          </a:p>
          <a:p>
            <a:pPr marL="0" indent="0">
              <a:buNone/>
            </a:pPr>
            <a:r>
              <a:rPr lang="en-US" dirty="0" smtClean="0"/>
              <a:t>Cost </a:t>
            </a:r>
            <a:r>
              <a:rPr lang="en-US" dirty="0"/>
              <a:t>to read one 100-block chunk of </a:t>
            </a:r>
            <a:r>
              <a:rPr lang="en-US" dirty="0" smtClean="0"/>
              <a:t>R2 </a:t>
            </a:r>
            <a:r>
              <a:rPr lang="en-US" dirty="0"/>
              <a:t>	= </a:t>
            </a:r>
            <a:r>
              <a:rPr lang="en-US" dirty="0" smtClean="0"/>
              <a:t>100 disk </a:t>
            </a:r>
            <a:r>
              <a:rPr lang="en-US" dirty="0"/>
              <a:t>accesses</a:t>
            </a:r>
          </a:p>
          <a:p>
            <a:pPr marL="0" indent="0">
              <a:buNone/>
            </a:pPr>
            <a:r>
              <a:rPr lang="en-US" dirty="0"/>
              <a:t>Cost to process each chunk = </a:t>
            </a:r>
            <a:r>
              <a:rPr lang="en-US" dirty="0" smtClean="0"/>
              <a:t>100 </a:t>
            </a:r>
            <a:r>
              <a:rPr lang="en-US" dirty="0"/>
              <a:t>+ </a:t>
            </a:r>
            <a:r>
              <a:rPr lang="en-US" dirty="0" smtClean="0"/>
              <a:t>B(R1) </a:t>
            </a:r>
            <a:r>
              <a:rPr lang="en-US" dirty="0"/>
              <a:t>= </a:t>
            </a:r>
            <a:r>
              <a:rPr lang="en-US" dirty="0" smtClean="0"/>
              <a:t>1,100</a:t>
            </a: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/>
              <a:t>Total cost = </a:t>
            </a:r>
            <a:r>
              <a:rPr lang="en-US" dirty="0" smtClean="0"/>
              <a:t>B(R2) </a:t>
            </a:r>
            <a:r>
              <a:rPr lang="en-US" dirty="0"/>
              <a:t>/ </a:t>
            </a:r>
            <a:r>
              <a:rPr lang="en-US" dirty="0" smtClean="0"/>
              <a:t>100 </a:t>
            </a:r>
            <a:r>
              <a:rPr lang="en-US" dirty="0"/>
              <a:t>* </a:t>
            </a:r>
            <a:r>
              <a:rPr lang="en-US" dirty="0" smtClean="0"/>
              <a:t>1,100 </a:t>
            </a:r>
            <a:r>
              <a:rPr lang="en-US" dirty="0"/>
              <a:t>= </a:t>
            </a:r>
            <a:r>
              <a:rPr lang="en-US" dirty="0" smtClean="0"/>
              <a:t>5,500 </a:t>
            </a:r>
            <a:r>
              <a:rPr lang="en-US" dirty="0"/>
              <a:t>disk accesses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1133460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happens if both relations are contiguous </a:t>
            </a:r>
            <a:r>
              <a:rPr lang="en-US" b="1" dirty="0" smtClean="0"/>
              <a:t>and</a:t>
            </a:r>
            <a:r>
              <a:rPr lang="en-US" dirty="0" smtClean="0"/>
              <a:t> </a:t>
            </a:r>
            <a:br>
              <a:rPr lang="en-US" dirty="0" smtClean="0"/>
            </a:br>
            <a:r>
              <a:rPr lang="en-US" dirty="0" smtClean="0"/>
              <a:t>sorted by C, the join attribute?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9143065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42930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37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9" name="Rounded Rectangle 8"/>
          <p:cNvSpPr/>
          <p:nvPr/>
        </p:nvSpPr>
        <p:spPr bwMode="auto">
          <a:xfrm>
            <a:off x="2410413" y="32130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5" name="Down Arrow 14"/>
          <p:cNvSpPr/>
          <p:nvPr/>
        </p:nvSpPr>
        <p:spPr bwMode="auto">
          <a:xfrm>
            <a:off x="4151312" y="249289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44045" y="357301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44045" y="4653136"/>
            <a:ext cx="852735" cy="720080"/>
          </a:xfrm>
          <a:prstGeom prst="downArrow">
            <a:avLst>
              <a:gd name="adj1" fmla="val 50000"/>
              <a:gd name="adj2" fmla="val 22605"/>
            </a:avLst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0" name="Down Arrow 19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573325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4" name="AutoShape 10"/>
          <p:cNvSpPr>
            <a:spLocks/>
          </p:cNvSpPr>
          <p:nvPr/>
        </p:nvSpPr>
        <p:spPr bwMode="auto">
          <a:xfrm rot="10800000">
            <a:off x="2051720" y="2996952"/>
            <a:ext cx="288032" cy="1944216"/>
          </a:xfrm>
          <a:prstGeom prst="rightBrace">
            <a:avLst>
              <a:gd name="adj1" fmla="val 47222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/>
          </a:p>
        </p:txBody>
      </p:sp>
      <p:sp>
        <p:nvSpPr>
          <p:cNvPr id="18" name="TextBox 17"/>
          <p:cNvSpPr txBox="1"/>
          <p:nvPr/>
        </p:nvSpPr>
        <p:spPr>
          <a:xfrm>
            <a:off x="179512" y="3501008"/>
            <a:ext cx="191636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query </a:t>
            </a:r>
          </a:p>
          <a:p>
            <a:pPr algn="ctr"/>
            <a:r>
              <a:rPr lang="en-US" dirty="0" err="1" smtClean="0">
                <a:latin typeface="Georgia"/>
                <a:cs typeface="Georgia"/>
              </a:rPr>
              <a:t>optimisation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91159192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18" grpId="0"/>
    </p:bld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spcBef>
                <a:spcPct val="20000"/>
              </a:spcBef>
              <a:buNone/>
            </a:pPr>
            <a:r>
              <a:rPr lang="en-US" dirty="0"/>
              <a:t>Total </a:t>
            </a:r>
            <a:r>
              <a:rPr lang="en-US" dirty="0" smtClean="0"/>
              <a:t>cost 	= B(R1) + B(R2)</a:t>
            </a:r>
            <a:br>
              <a:rPr lang="en-US" dirty="0" smtClean="0"/>
            </a:br>
            <a:r>
              <a:rPr lang="en-US" dirty="0" smtClean="0"/>
              <a:t>		= 1,000 + 500 = 1,500 disk accesses</a:t>
            </a:r>
          </a:p>
          <a:p>
            <a:pPr marL="0" indent="0">
              <a:spcBef>
                <a:spcPct val="20000"/>
              </a:spcBef>
              <a:buNone/>
            </a:pP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#5: Merge join</a:t>
            </a:r>
            <a:endParaRPr lang="en-US" dirty="0"/>
          </a:p>
        </p:txBody>
      </p:sp>
      <p:sp>
        <p:nvSpPr>
          <p:cNvPr id="6" name="Rectangle 4"/>
          <p:cNvSpPr>
            <a:spLocks noChangeArrowheads="1"/>
          </p:cNvSpPr>
          <p:nvPr/>
        </p:nvSpPr>
        <p:spPr bwMode="auto">
          <a:xfrm>
            <a:off x="1043608" y="4581128"/>
            <a:ext cx="1905000" cy="1676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7" name="Rectangle 5" descr="Wide upward diagonal"/>
          <p:cNvSpPr>
            <a:spLocks noChangeArrowheads="1"/>
          </p:cNvSpPr>
          <p:nvPr/>
        </p:nvSpPr>
        <p:spPr bwMode="auto">
          <a:xfrm>
            <a:off x="1729408" y="4809728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6" descr="Wide upward diagonal"/>
          <p:cNvSpPr>
            <a:spLocks noChangeArrowheads="1"/>
          </p:cNvSpPr>
          <p:nvPr/>
        </p:nvSpPr>
        <p:spPr bwMode="auto">
          <a:xfrm>
            <a:off x="1729408" y="5495528"/>
            <a:ext cx="533400" cy="4572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Text Box 7"/>
          <p:cNvSpPr txBox="1">
            <a:spLocks noChangeArrowheads="1"/>
          </p:cNvSpPr>
          <p:nvPr/>
        </p:nvSpPr>
        <p:spPr bwMode="auto">
          <a:xfrm>
            <a:off x="1331640" y="4077072"/>
            <a:ext cx="133882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 dirty="0">
                <a:latin typeface="Georgia"/>
                <a:cs typeface="Georgia"/>
              </a:rPr>
              <a:t>Memory</a:t>
            </a:r>
          </a:p>
        </p:txBody>
      </p:sp>
      <p:sp>
        <p:nvSpPr>
          <p:cNvPr id="10" name="Text Box 8"/>
          <p:cNvSpPr txBox="1">
            <a:spLocks noChangeArrowheads="1"/>
          </p:cNvSpPr>
          <p:nvPr/>
        </p:nvSpPr>
        <p:spPr bwMode="auto">
          <a:xfrm>
            <a:off x="1020862" y="4880540"/>
            <a:ext cx="572543" cy="1015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R1</a:t>
            </a:r>
          </a:p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11" name="Rectangle 9"/>
          <p:cNvSpPr>
            <a:spLocks noChangeArrowheads="1"/>
          </p:cNvSpPr>
          <p:nvPr/>
        </p:nvSpPr>
        <p:spPr bwMode="auto">
          <a:xfrm>
            <a:off x="37106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Rectangle 10"/>
          <p:cNvSpPr>
            <a:spLocks noChangeArrowheads="1"/>
          </p:cNvSpPr>
          <p:nvPr/>
        </p:nvSpPr>
        <p:spPr bwMode="auto">
          <a:xfrm>
            <a:off x="42440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Rectangle 11"/>
          <p:cNvSpPr>
            <a:spLocks noChangeArrowheads="1"/>
          </p:cNvSpPr>
          <p:nvPr/>
        </p:nvSpPr>
        <p:spPr bwMode="auto">
          <a:xfrm>
            <a:off x="47774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Rectangle 12"/>
          <p:cNvSpPr>
            <a:spLocks noChangeArrowheads="1"/>
          </p:cNvSpPr>
          <p:nvPr/>
        </p:nvSpPr>
        <p:spPr bwMode="auto">
          <a:xfrm>
            <a:off x="53108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5" name="Rectangle 13"/>
          <p:cNvSpPr>
            <a:spLocks noChangeArrowheads="1"/>
          </p:cNvSpPr>
          <p:nvPr/>
        </p:nvSpPr>
        <p:spPr bwMode="auto">
          <a:xfrm>
            <a:off x="5844208" y="465732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Georgia"/>
                <a:cs typeface="Georgia"/>
              </a:rPr>
              <a:t>…..</a:t>
            </a:r>
          </a:p>
        </p:txBody>
      </p:sp>
      <p:sp>
        <p:nvSpPr>
          <p:cNvPr id="16" name="Rectangle 14"/>
          <p:cNvSpPr>
            <a:spLocks noChangeArrowheads="1"/>
          </p:cNvSpPr>
          <p:nvPr/>
        </p:nvSpPr>
        <p:spPr bwMode="auto">
          <a:xfrm>
            <a:off x="6453808" y="46573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Rectangle 15"/>
          <p:cNvSpPr>
            <a:spLocks noChangeArrowheads="1"/>
          </p:cNvSpPr>
          <p:nvPr/>
        </p:nvSpPr>
        <p:spPr bwMode="auto">
          <a:xfrm>
            <a:off x="37106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Rectangle 16"/>
          <p:cNvSpPr>
            <a:spLocks noChangeArrowheads="1"/>
          </p:cNvSpPr>
          <p:nvPr/>
        </p:nvSpPr>
        <p:spPr bwMode="auto">
          <a:xfrm>
            <a:off x="42440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9" name="Rectangle 17"/>
          <p:cNvSpPr>
            <a:spLocks noChangeArrowheads="1"/>
          </p:cNvSpPr>
          <p:nvPr/>
        </p:nvSpPr>
        <p:spPr bwMode="auto">
          <a:xfrm>
            <a:off x="4777408" y="5724128"/>
            <a:ext cx="609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>
                <a:latin typeface="Georgia"/>
                <a:cs typeface="Georgia"/>
              </a:rPr>
              <a:t>…..</a:t>
            </a:r>
          </a:p>
        </p:txBody>
      </p:sp>
      <p:sp>
        <p:nvSpPr>
          <p:cNvPr id="20" name="Rectangle 18"/>
          <p:cNvSpPr>
            <a:spLocks noChangeArrowheads="1"/>
          </p:cNvSpPr>
          <p:nvPr/>
        </p:nvSpPr>
        <p:spPr bwMode="auto">
          <a:xfrm>
            <a:off x="5387008" y="5724128"/>
            <a:ext cx="533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21" name="Text Box 19"/>
          <p:cNvSpPr txBox="1">
            <a:spLocks noChangeArrowheads="1"/>
          </p:cNvSpPr>
          <p:nvPr/>
        </p:nvSpPr>
        <p:spPr bwMode="auto">
          <a:xfrm>
            <a:off x="7285658" y="4657328"/>
            <a:ext cx="53975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22" name="Text Box 20"/>
          <p:cNvSpPr txBox="1">
            <a:spLocks noChangeArrowheads="1"/>
          </p:cNvSpPr>
          <p:nvPr/>
        </p:nvSpPr>
        <p:spPr bwMode="auto">
          <a:xfrm>
            <a:off x="6431062" y="5798096"/>
            <a:ext cx="572543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R2</a:t>
            </a:r>
          </a:p>
        </p:txBody>
      </p:sp>
    </p:spTree>
    <p:extLst>
      <p:ext uri="{BB962C8B-B14F-4D97-AF65-F5344CB8AC3E}">
        <p14:creationId xmlns:p14="http://schemas.microsoft.com/office/powerpoint/2010/main" val="1738335872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Two-Pass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747491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if R1 and R2 </a:t>
            </a:r>
            <a:r>
              <a:rPr lang="en-US" i="1" dirty="0" smtClean="0"/>
              <a:t>aren’t</a:t>
            </a:r>
            <a:r>
              <a:rPr lang="en-US" dirty="0" smtClean="0"/>
              <a:t> sorted by C?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...need to sort R1 and R2 first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6539378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4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</a:t>
            </a:r>
            <a:r>
              <a:rPr lang="en-US" dirty="0" err="1" smtClean="0"/>
              <a:t>i</a:t>
            </a:r>
            <a:r>
              <a:rPr lang="en-US" dirty="0" smtClean="0"/>
              <a:t>) For each 100 block chunk of R:</a:t>
            </a:r>
          </a:p>
          <a:p>
            <a:pPr lvl="1"/>
            <a:r>
              <a:rPr lang="en-US" dirty="0" smtClean="0"/>
              <a:t>Read chunk</a:t>
            </a:r>
          </a:p>
          <a:p>
            <a:pPr lvl="1"/>
            <a:r>
              <a:rPr lang="en-US" dirty="0" smtClean="0"/>
              <a:t>Sort in memory</a:t>
            </a:r>
          </a:p>
          <a:p>
            <a:pPr lvl="1"/>
            <a:r>
              <a:rPr lang="en-US" dirty="0" smtClean="0"/>
              <a:t>Write to disk</a:t>
            </a:r>
          </a:p>
        </p:txBody>
      </p:sp>
      <p:sp>
        <p:nvSpPr>
          <p:cNvPr id="3789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Sort</a:t>
            </a:r>
            <a:endParaRPr lang="en-US" dirty="0"/>
          </a:p>
        </p:txBody>
      </p:sp>
      <p:sp>
        <p:nvSpPr>
          <p:cNvPr id="37895" name="Rectangle 4"/>
          <p:cNvSpPr>
            <a:spLocks noChangeArrowheads="1"/>
          </p:cNvSpPr>
          <p:nvPr/>
        </p:nvSpPr>
        <p:spPr bwMode="auto">
          <a:xfrm>
            <a:off x="821432" y="4420344"/>
            <a:ext cx="12954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37896" name="Rectangle 5"/>
          <p:cNvSpPr>
            <a:spLocks noChangeArrowheads="1"/>
          </p:cNvSpPr>
          <p:nvPr/>
        </p:nvSpPr>
        <p:spPr bwMode="auto">
          <a:xfrm>
            <a:off x="897632" y="5334744"/>
            <a:ext cx="990600" cy="5334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37897" name="Rectangle 6"/>
          <p:cNvSpPr>
            <a:spLocks noChangeArrowheads="1"/>
          </p:cNvSpPr>
          <p:nvPr/>
        </p:nvSpPr>
        <p:spPr bwMode="auto">
          <a:xfrm>
            <a:off x="2802632" y="4344144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898" name="Rectangle 7"/>
          <p:cNvSpPr>
            <a:spLocks noChangeArrowheads="1"/>
          </p:cNvSpPr>
          <p:nvPr/>
        </p:nvSpPr>
        <p:spPr bwMode="auto">
          <a:xfrm>
            <a:off x="4860032" y="41155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899" name="Rectangle 8"/>
          <p:cNvSpPr>
            <a:spLocks noChangeArrowheads="1"/>
          </p:cNvSpPr>
          <p:nvPr/>
        </p:nvSpPr>
        <p:spPr bwMode="auto">
          <a:xfrm>
            <a:off x="4860032" y="47251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0" name="Rectangle 9"/>
          <p:cNvSpPr>
            <a:spLocks noChangeArrowheads="1"/>
          </p:cNvSpPr>
          <p:nvPr/>
        </p:nvSpPr>
        <p:spPr bwMode="auto">
          <a:xfrm>
            <a:off x="4860032" y="579194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1" name="Text Box 10"/>
          <p:cNvSpPr txBox="1">
            <a:spLocks noChangeArrowheads="1"/>
          </p:cNvSpPr>
          <p:nvPr/>
        </p:nvSpPr>
        <p:spPr bwMode="auto">
          <a:xfrm rot="-5400000">
            <a:off x="5405265" y="518170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7902" name="Rectangle 11" descr="Large confetti"/>
          <p:cNvSpPr>
            <a:spLocks noChangeArrowheads="1"/>
          </p:cNvSpPr>
          <p:nvPr/>
        </p:nvSpPr>
        <p:spPr bwMode="auto">
          <a:xfrm>
            <a:off x="3031232" y="4420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3" name="Rectangle 12" descr="Large confetti"/>
          <p:cNvSpPr>
            <a:spLocks noChangeArrowheads="1"/>
          </p:cNvSpPr>
          <p:nvPr/>
        </p:nvSpPr>
        <p:spPr bwMode="auto">
          <a:xfrm>
            <a:off x="3031232" y="4801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4" name="Rectangle 13" descr="Large confetti"/>
          <p:cNvSpPr>
            <a:spLocks noChangeArrowheads="1"/>
          </p:cNvSpPr>
          <p:nvPr/>
        </p:nvSpPr>
        <p:spPr bwMode="auto">
          <a:xfrm>
            <a:off x="3031232" y="5182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5" name="Rectangle 14" descr="Large confetti"/>
          <p:cNvSpPr>
            <a:spLocks noChangeArrowheads="1"/>
          </p:cNvSpPr>
          <p:nvPr/>
        </p:nvSpPr>
        <p:spPr bwMode="auto">
          <a:xfrm>
            <a:off x="3031232" y="5563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6" name="Rectangle 15" descr="Large confetti"/>
          <p:cNvSpPr>
            <a:spLocks noChangeArrowheads="1"/>
          </p:cNvSpPr>
          <p:nvPr/>
        </p:nvSpPr>
        <p:spPr bwMode="auto">
          <a:xfrm>
            <a:off x="3564632" y="4420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7" name="Rectangle 16" descr="Large confetti"/>
          <p:cNvSpPr>
            <a:spLocks noChangeArrowheads="1"/>
          </p:cNvSpPr>
          <p:nvPr/>
        </p:nvSpPr>
        <p:spPr bwMode="auto">
          <a:xfrm>
            <a:off x="3564632" y="4801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8" name="Rectangle 17" descr="Large confetti"/>
          <p:cNvSpPr>
            <a:spLocks noChangeArrowheads="1"/>
          </p:cNvSpPr>
          <p:nvPr/>
        </p:nvSpPr>
        <p:spPr bwMode="auto">
          <a:xfrm>
            <a:off x="3564632" y="5182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09" name="Rectangle 18" descr="Large confetti"/>
          <p:cNvSpPr>
            <a:spLocks noChangeArrowheads="1"/>
          </p:cNvSpPr>
          <p:nvPr/>
        </p:nvSpPr>
        <p:spPr bwMode="auto">
          <a:xfrm>
            <a:off x="3564632" y="556334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0" name="Line 20"/>
          <p:cNvSpPr>
            <a:spLocks noChangeShapeType="1"/>
          </p:cNvSpPr>
          <p:nvPr/>
        </p:nvSpPr>
        <p:spPr bwMode="auto">
          <a:xfrm>
            <a:off x="2269232" y="4725144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1" name="Line 21"/>
          <p:cNvSpPr>
            <a:spLocks noChangeShapeType="1"/>
          </p:cNvSpPr>
          <p:nvPr/>
        </p:nvSpPr>
        <p:spPr bwMode="auto">
          <a:xfrm flipV="1">
            <a:off x="4174232" y="4420344"/>
            <a:ext cx="5334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2" name="Line 22"/>
          <p:cNvSpPr>
            <a:spLocks noChangeShapeType="1"/>
          </p:cNvSpPr>
          <p:nvPr/>
        </p:nvSpPr>
        <p:spPr bwMode="auto">
          <a:xfrm flipV="1">
            <a:off x="4250432" y="4877544"/>
            <a:ext cx="5334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3" name="Line 23"/>
          <p:cNvSpPr>
            <a:spLocks noChangeShapeType="1"/>
          </p:cNvSpPr>
          <p:nvPr/>
        </p:nvSpPr>
        <p:spPr bwMode="auto">
          <a:xfrm>
            <a:off x="4250432" y="5487144"/>
            <a:ext cx="381000" cy="381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4" name="Line 24"/>
          <p:cNvSpPr>
            <a:spLocks noChangeShapeType="1"/>
          </p:cNvSpPr>
          <p:nvPr/>
        </p:nvSpPr>
        <p:spPr bwMode="auto">
          <a:xfrm flipV="1">
            <a:off x="2040632" y="5334744"/>
            <a:ext cx="6858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7915" name="AutoShape 26"/>
          <p:cNvSpPr>
            <a:spLocks/>
          </p:cNvSpPr>
          <p:nvPr/>
        </p:nvSpPr>
        <p:spPr bwMode="auto">
          <a:xfrm>
            <a:off x="6993632" y="3963144"/>
            <a:ext cx="76200" cy="2362200"/>
          </a:xfrm>
          <a:prstGeom prst="rightBrace">
            <a:avLst>
              <a:gd name="adj1" fmla="val 258333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843808" y="5949280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7308304" y="4653136"/>
            <a:ext cx="1159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sorted</a:t>
            </a:r>
          </a:p>
          <a:p>
            <a:r>
              <a:rPr lang="en-US" dirty="0" smtClean="0">
                <a:latin typeface="Georgia"/>
                <a:cs typeface="Georgia"/>
              </a:rPr>
              <a:t>chunks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212407928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7" name="Rectangle 3"/>
          <p:cNvSpPr>
            <a:spLocks noGrp="1" noChangeArrowheads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(ii) Read all chunks + merge + write out</a:t>
            </a:r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</a:t>
            </a:r>
            <a:r>
              <a:rPr lang="en-US" dirty="0"/>
              <a:t>Sort</a:t>
            </a:r>
          </a:p>
        </p:txBody>
      </p:sp>
      <p:sp>
        <p:nvSpPr>
          <p:cNvPr id="38918" name="Rectangle 5"/>
          <p:cNvSpPr>
            <a:spLocks noChangeArrowheads="1"/>
          </p:cNvSpPr>
          <p:nvPr/>
        </p:nvSpPr>
        <p:spPr bwMode="auto">
          <a:xfrm>
            <a:off x="4788024" y="37555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19" name="Rectangle 6"/>
          <p:cNvSpPr>
            <a:spLocks noChangeArrowheads="1"/>
          </p:cNvSpPr>
          <p:nvPr/>
        </p:nvSpPr>
        <p:spPr bwMode="auto">
          <a:xfrm>
            <a:off x="4788024" y="43651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0" name="Rectangle 7"/>
          <p:cNvSpPr>
            <a:spLocks noChangeArrowheads="1"/>
          </p:cNvSpPr>
          <p:nvPr/>
        </p:nvSpPr>
        <p:spPr bwMode="auto">
          <a:xfrm>
            <a:off x="4788024" y="5431904"/>
            <a:ext cx="1752600" cy="381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1" name="Text Box 8"/>
          <p:cNvSpPr txBox="1">
            <a:spLocks noChangeArrowheads="1"/>
          </p:cNvSpPr>
          <p:nvPr/>
        </p:nvSpPr>
        <p:spPr bwMode="auto">
          <a:xfrm rot="-5400000">
            <a:off x="5333257" y="482166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8922" name="AutoShape 9"/>
          <p:cNvSpPr>
            <a:spLocks/>
          </p:cNvSpPr>
          <p:nvPr/>
        </p:nvSpPr>
        <p:spPr bwMode="auto">
          <a:xfrm>
            <a:off x="6718424" y="3588816"/>
            <a:ext cx="234950" cy="2362200"/>
          </a:xfrm>
          <a:prstGeom prst="rightBrace">
            <a:avLst>
              <a:gd name="adj1" fmla="val 83784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3" name="Rectangle 10"/>
          <p:cNvSpPr>
            <a:spLocks noChangeArrowheads="1"/>
          </p:cNvSpPr>
          <p:nvPr/>
        </p:nvSpPr>
        <p:spPr bwMode="auto">
          <a:xfrm>
            <a:off x="2730624" y="3984104"/>
            <a:ext cx="1295400" cy="15240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4" name="Rectangle 11" descr="Large confetti"/>
          <p:cNvSpPr>
            <a:spLocks noChangeArrowheads="1"/>
          </p:cNvSpPr>
          <p:nvPr/>
        </p:nvSpPr>
        <p:spPr bwMode="auto">
          <a:xfrm>
            <a:off x="2959224" y="4822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5" name="Rectangle 12" descr="Large confetti"/>
          <p:cNvSpPr>
            <a:spLocks noChangeArrowheads="1"/>
          </p:cNvSpPr>
          <p:nvPr/>
        </p:nvSpPr>
        <p:spPr bwMode="auto">
          <a:xfrm>
            <a:off x="3492624" y="4060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6" name="Rectangle 13" descr="Large confetti"/>
          <p:cNvSpPr>
            <a:spLocks noChangeArrowheads="1"/>
          </p:cNvSpPr>
          <p:nvPr/>
        </p:nvSpPr>
        <p:spPr bwMode="auto">
          <a:xfrm>
            <a:off x="3492624" y="4441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7" name="Rectangle 14" descr="Large confetti"/>
          <p:cNvSpPr>
            <a:spLocks noChangeArrowheads="1"/>
          </p:cNvSpPr>
          <p:nvPr/>
        </p:nvSpPr>
        <p:spPr bwMode="auto">
          <a:xfrm>
            <a:off x="3492624" y="5203304"/>
            <a:ext cx="304800" cy="228600"/>
          </a:xfrm>
          <a:prstGeom prst="rect">
            <a:avLst/>
          </a:prstGeom>
          <a:pattFill prst="lgConfetti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28" name="Text Box 15"/>
          <p:cNvSpPr txBox="1">
            <a:spLocks noChangeArrowheads="1"/>
          </p:cNvSpPr>
          <p:nvPr/>
        </p:nvSpPr>
        <p:spPr bwMode="auto">
          <a:xfrm rot="-5400000">
            <a:off x="3352057" y="4669260"/>
            <a:ext cx="43353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...</a:t>
            </a:r>
          </a:p>
        </p:txBody>
      </p:sp>
      <p:sp>
        <p:nvSpPr>
          <p:cNvPr id="38929" name="Rectangle 16"/>
          <p:cNvSpPr>
            <a:spLocks noChangeArrowheads="1"/>
          </p:cNvSpPr>
          <p:nvPr/>
        </p:nvSpPr>
        <p:spPr bwMode="auto">
          <a:xfrm>
            <a:off x="749424" y="4060304"/>
            <a:ext cx="1524000" cy="4572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0" name="Line 18"/>
          <p:cNvSpPr>
            <a:spLocks noChangeShapeType="1"/>
          </p:cNvSpPr>
          <p:nvPr/>
        </p:nvSpPr>
        <p:spPr bwMode="auto">
          <a:xfrm flipH="1" flipV="1">
            <a:off x="2349624" y="4288904"/>
            <a:ext cx="304800" cy="76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1" name="Line 19"/>
          <p:cNvSpPr>
            <a:spLocks noChangeShapeType="1"/>
          </p:cNvSpPr>
          <p:nvPr/>
        </p:nvSpPr>
        <p:spPr bwMode="auto">
          <a:xfrm flipH="1">
            <a:off x="4178424" y="3907904"/>
            <a:ext cx="457200" cy="3048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2" name="Line 20"/>
          <p:cNvSpPr>
            <a:spLocks noChangeShapeType="1"/>
          </p:cNvSpPr>
          <p:nvPr/>
        </p:nvSpPr>
        <p:spPr bwMode="auto">
          <a:xfrm flipH="1">
            <a:off x="4102224" y="4517504"/>
            <a:ext cx="4572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38933" name="Line 21"/>
          <p:cNvSpPr>
            <a:spLocks noChangeShapeType="1"/>
          </p:cNvSpPr>
          <p:nvPr/>
        </p:nvSpPr>
        <p:spPr bwMode="auto">
          <a:xfrm flipH="1" flipV="1">
            <a:off x="4102224" y="5127104"/>
            <a:ext cx="533400" cy="4572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43608" y="4581128"/>
            <a:ext cx="104006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 smtClean="0">
                <a:latin typeface="Georgia"/>
                <a:cs typeface="Georgia"/>
              </a:rPr>
              <a:t>sorted</a:t>
            </a:r>
            <a:br>
              <a:rPr lang="en-US" dirty="0" smtClean="0">
                <a:latin typeface="Georgia"/>
                <a:cs typeface="Georgia"/>
              </a:rPr>
            </a:br>
            <a:r>
              <a:rPr lang="en-US" dirty="0" smtClean="0">
                <a:latin typeface="Georgia"/>
                <a:cs typeface="Georgia"/>
              </a:rPr>
              <a:t>file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2699792" y="5589240"/>
            <a:ext cx="132600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memory</a:t>
            </a:r>
            <a:endParaRPr lang="en-US" dirty="0">
              <a:latin typeface="Georgia"/>
              <a:cs typeface="Georgia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092280" y="4365104"/>
            <a:ext cx="1159843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>
                <a:latin typeface="Georgia"/>
                <a:cs typeface="Georgia"/>
              </a:rPr>
              <a:t>sorted</a:t>
            </a:r>
          </a:p>
          <a:p>
            <a:r>
              <a:rPr lang="en-US" dirty="0" smtClean="0">
                <a:latin typeface="Georgia"/>
                <a:cs typeface="Georgia"/>
              </a:rPr>
              <a:t>chunks</a:t>
            </a:r>
            <a:endParaRPr lang="en-US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26308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Merge Sort: Cost</a:t>
            </a:r>
            <a:endParaRPr lang="en-US" dirty="0"/>
          </a:p>
        </p:txBody>
      </p:sp>
      <p:sp>
        <p:nvSpPr>
          <p:cNvPr id="39941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Each tuple is read, written, read, written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Sort cost R1:  4 x 1,000	= 4,000 disk accesses</a:t>
            </a:r>
          </a:p>
          <a:p>
            <a:pPr marL="0" indent="0">
              <a:buNone/>
            </a:pPr>
            <a:r>
              <a:rPr lang="en-US" dirty="0" smtClean="0"/>
              <a:t>Sort cost R2:  4 x 500	= 2,000 disk accesses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4925924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5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#6: Merge join with sort</a:t>
            </a:r>
            <a:endParaRPr lang="en-US" dirty="0"/>
          </a:p>
        </p:txBody>
      </p:sp>
      <p:sp>
        <p:nvSpPr>
          <p:cNvPr id="40966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R1, R2 contiguous, but unordered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Total cost	= sort cost + join cost</a:t>
            </a:r>
            <a:br>
              <a:rPr lang="en-US" dirty="0" smtClean="0"/>
            </a:br>
            <a:r>
              <a:rPr lang="en-US" dirty="0" smtClean="0"/>
              <a:t>		= 6,000 + 1,500</a:t>
            </a:r>
            <a:br>
              <a:rPr lang="en-US" dirty="0" smtClean="0"/>
            </a:br>
            <a:r>
              <a:rPr lang="en-US" dirty="0" smtClean="0"/>
              <a:t>		= 7,500 disk accesses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Nested loop cost = 5,500 disk accesses</a:t>
            </a:r>
          </a:p>
          <a:p>
            <a:pPr lvl="1"/>
            <a:r>
              <a:rPr lang="en-US" dirty="0" smtClean="0"/>
              <a:t>Merge join does not necessarily pay off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7679580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#6, part 2</a:t>
            </a:r>
            <a:endParaRPr lang="en-US" dirty="0"/>
          </a:p>
        </p:txBody>
      </p:sp>
      <p:sp>
        <p:nvSpPr>
          <p:cNvPr id="43013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If 	R1 = 10,000 blocks	contiguous</a:t>
            </a:r>
            <a:br>
              <a:rPr lang="en-US" dirty="0" smtClean="0"/>
            </a:br>
            <a:r>
              <a:rPr lang="en-US" dirty="0" smtClean="0"/>
              <a:t>	R2 = 5,000 blocks	not ordered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Nested loop cost 	= (5,000/100) * (100 + 10,000)</a:t>
            </a:r>
            <a:br>
              <a:rPr lang="en-US" dirty="0" smtClean="0"/>
            </a:br>
            <a:r>
              <a:rPr lang="en-US" dirty="0" smtClean="0"/>
              <a:t>			= 505,000 disk accesses</a:t>
            </a:r>
          </a:p>
          <a:p>
            <a:pPr marL="0" indent="0">
              <a:buNone/>
            </a:pPr>
            <a:r>
              <a:rPr lang="en-US" dirty="0" smtClean="0"/>
              <a:t>Merge join cost	= 5 * (10,000+5,000) </a:t>
            </a:r>
            <a:br>
              <a:rPr lang="en-US" dirty="0" smtClean="0"/>
            </a:br>
            <a:r>
              <a:rPr lang="en-US" dirty="0" smtClean="0"/>
              <a:t>			= 75,000 disk accesses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In this case, merge </a:t>
            </a:r>
            <a:r>
              <a:rPr lang="en-US" dirty="0"/>
              <a:t>j</a:t>
            </a:r>
            <a:r>
              <a:rPr lang="en-US" dirty="0" smtClean="0"/>
              <a:t>oin (with sort) is better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431082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Do the entire files need to be sorted?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715144" y="3410564"/>
            <a:ext cx="19812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R1</a:t>
            </a:r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715144" y="4553564"/>
            <a:ext cx="1295400" cy="609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en-US" u="none">
                <a:latin typeface="Georgia"/>
                <a:cs typeface="Georgia"/>
              </a:rPr>
              <a:t>R2</a:t>
            </a:r>
          </a:p>
        </p:txBody>
      </p:sp>
      <p:sp>
        <p:nvSpPr>
          <p:cNvPr id="7" name="Rectangle 6" descr="Wide upward diagonal"/>
          <p:cNvSpPr>
            <a:spLocks noChangeArrowheads="1"/>
          </p:cNvSpPr>
          <p:nvPr/>
        </p:nvSpPr>
        <p:spPr bwMode="auto">
          <a:xfrm>
            <a:off x="4067944" y="32581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8" name="Rectangle 7" descr="Wide upward diagonal"/>
          <p:cNvSpPr>
            <a:spLocks noChangeArrowheads="1"/>
          </p:cNvSpPr>
          <p:nvPr/>
        </p:nvSpPr>
        <p:spPr bwMode="auto">
          <a:xfrm>
            <a:off x="4067944" y="37153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9" name="Rectangle 8" descr="Wide upward diagonal"/>
          <p:cNvSpPr>
            <a:spLocks noChangeArrowheads="1"/>
          </p:cNvSpPr>
          <p:nvPr/>
        </p:nvSpPr>
        <p:spPr bwMode="auto">
          <a:xfrm>
            <a:off x="4067944" y="47059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0" name="Rectangle 9" descr="Wide upward diagonal"/>
          <p:cNvSpPr>
            <a:spLocks noChangeArrowheads="1"/>
          </p:cNvSpPr>
          <p:nvPr/>
        </p:nvSpPr>
        <p:spPr bwMode="auto">
          <a:xfrm>
            <a:off x="4067944" y="5239364"/>
            <a:ext cx="1295400" cy="304800"/>
          </a:xfrm>
          <a:prstGeom prst="rect">
            <a:avLst/>
          </a:prstGeom>
          <a:pattFill prst="wdUpDiag">
            <a:fgClr>
              <a:srgbClr val="000000"/>
            </a:fgClr>
            <a:bgClr>
              <a:schemeClr val="bg1"/>
            </a:bgClr>
          </a:patt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1" name="AutoShape 10"/>
          <p:cNvSpPr>
            <a:spLocks/>
          </p:cNvSpPr>
          <p:nvPr/>
        </p:nvSpPr>
        <p:spPr bwMode="auto">
          <a:xfrm>
            <a:off x="3686944" y="4629764"/>
            <a:ext cx="76200" cy="1066800"/>
          </a:xfrm>
          <a:prstGeom prst="leftBrace">
            <a:avLst>
              <a:gd name="adj1" fmla="val 116667"/>
              <a:gd name="adj2" fmla="val 50000"/>
            </a:avLst>
          </a:prstGeom>
          <a:noFill/>
          <a:ln w="952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2" name="Line 15"/>
          <p:cNvSpPr>
            <a:spLocks noChangeShapeType="1"/>
          </p:cNvSpPr>
          <p:nvPr/>
        </p:nvSpPr>
        <p:spPr bwMode="auto">
          <a:xfrm>
            <a:off x="5820544" y="3562964"/>
            <a:ext cx="990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3" name="Line 16"/>
          <p:cNvSpPr>
            <a:spLocks noChangeShapeType="1"/>
          </p:cNvSpPr>
          <p:nvPr/>
        </p:nvSpPr>
        <p:spPr bwMode="auto">
          <a:xfrm flipV="1">
            <a:off x="5744344" y="4324964"/>
            <a:ext cx="1371600" cy="7620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4" name="Text Box 17"/>
          <p:cNvSpPr txBox="1">
            <a:spLocks noChangeArrowheads="1"/>
          </p:cNvSpPr>
          <p:nvPr/>
        </p:nvSpPr>
        <p:spPr bwMode="auto">
          <a:xfrm>
            <a:off x="6995851" y="3636932"/>
            <a:ext cx="929161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u="none">
                <a:latin typeface="Georgia"/>
                <a:cs typeface="Georgia"/>
              </a:rPr>
              <a:t>Join?</a:t>
            </a:r>
          </a:p>
        </p:txBody>
      </p:sp>
      <p:sp>
        <p:nvSpPr>
          <p:cNvPr id="15" name="Line 18"/>
          <p:cNvSpPr>
            <a:spLocks noChangeShapeType="1"/>
          </p:cNvSpPr>
          <p:nvPr/>
        </p:nvSpPr>
        <p:spPr bwMode="auto">
          <a:xfrm>
            <a:off x="8182744" y="3867764"/>
            <a:ext cx="5334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6" name="Line 20"/>
          <p:cNvSpPr>
            <a:spLocks noChangeShapeType="1"/>
          </p:cNvSpPr>
          <p:nvPr/>
        </p:nvSpPr>
        <p:spPr bwMode="auto">
          <a:xfrm>
            <a:off x="3001144" y="3715364"/>
            <a:ext cx="609600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7" name="Line 21"/>
          <p:cNvSpPr>
            <a:spLocks noChangeShapeType="1"/>
          </p:cNvSpPr>
          <p:nvPr/>
        </p:nvSpPr>
        <p:spPr bwMode="auto">
          <a:xfrm>
            <a:off x="2543944" y="4858364"/>
            <a:ext cx="990600" cy="22860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>
              <a:latin typeface="Georgia"/>
              <a:cs typeface="Georgia"/>
            </a:endParaRPr>
          </a:p>
        </p:txBody>
      </p:sp>
      <p:sp>
        <p:nvSpPr>
          <p:cNvPr id="18" name="Text Box 22"/>
          <p:cNvSpPr txBox="1">
            <a:spLocks noChangeArrowheads="1"/>
          </p:cNvSpPr>
          <p:nvPr/>
        </p:nvSpPr>
        <p:spPr bwMode="auto">
          <a:xfrm>
            <a:off x="3873442" y="5673694"/>
            <a:ext cx="173361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>
            <a:spAutoFit/>
          </a:bodyPr>
          <a:lstStyle>
            <a:lvl1pPr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1pPr>
            <a:lvl2pPr marL="742950" indent="-28575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2pPr>
            <a:lvl3pPr marL="11430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3pPr>
            <a:lvl4pPr marL="16002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4pPr>
            <a:lvl5pPr marL="2057400" indent="-228600" eaLnBrk="0" hangingPunct="0"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 u="sng">
                <a:solidFill>
                  <a:schemeClr val="tx1"/>
                </a:solidFill>
                <a:latin typeface="Tahoma" charset="0"/>
                <a:ea typeface="ＭＳ Ｐゴシック" charset="0"/>
              </a:defRPr>
            </a:lvl9pPr>
          </a:lstStyle>
          <a:p>
            <a:pPr algn="ctr" eaLnBrk="1" hangingPunct="1"/>
            <a:r>
              <a:rPr lang="en-US" u="none">
                <a:latin typeface="Georgia"/>
                <a:cs typeface="Georgia"/>
              </a:rPr>
              <a:t>sorted runs</a:t>
            </a:r>
            <a:endParaRPr lang="en-US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3786843427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8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#7: Improved merge join</a:t>
            </a:r>
            <a:endParaRPr lang="en-US" dirty="0"/>
          </a:p>
        </p:txBody>
      </p:sp>
      <p:sp>
        <p:nvSpPr>
          <p:cNvPr id="5018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US" dirty="0" smtClean="0"/>
              <a:t>Read R1 + write R1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/>
              <a:t>R</a:t>
            </a:r>
            <a:r>
              <a:rPr lang="en-US" dirty="0" smtClean="0"/>
              <a:t>ead R2 + write R2 into runs</a:t>
            </a:r>
          </a:p>
          <a:p>
            <a:pPr marL="457200" indent="-457200">
              <a:buFont typeface="+mj-lt"/>
              <a:buAutoNum type="arabicPeriod"/>
            </a:pPr>
            <a:r>
              <a:rPr lang="en-US" dirty="0" smtClean="0"/>
              <a:t>Merge join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Total cost = 2,000 + 1,000 + 1,500 = 4,500 disk accesses</a:t>
            </a:r>
          </a:p>
        </p:txBody>
      </p:sp>
    </p:spTree>
    <p:extLst>
      <p:ext uri="{BB962C8B-B14F-4D97-AF65-F5344CB8AC3E}">
        <p14:creationId xmlns:p14="http://schemas.microsoft.com/office/powerpoint/2010/main" val="362250191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2412000" y="2852936"/>
            <a:ext cx="4320000" cy="1800200"/>
          </a:xfrm>
          <a:prstGeom prst="roundRect">
            <a:avLst>
              <a:gd name="adj" fmla="val 720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Query Processing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91900" y="3284984"/>
            <a:ext cx="39602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Generate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90313" y="4005064"/>
            <a:ext cx="3960200" cy="360000"/>
          </a:xfrm>
          <a:prstGeom prst="roundRect">
            <a:avLst>
              <a:gd name="adj" fmla="val 2115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Rewrite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501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7332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51313" y="24928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51313" y="465313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151313" y="53732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60932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5051455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Two-pass Algorithms using Hashing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Partition relation into M-1 buckets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In general:</a:t>
            </a:r>
          </a:p>
          <a:p>
            <a:pPr lvl="1"/>
            <a:r>
              <a:rPr lang="en-US" dirty="0" smtClean="0"/>
              <a:t>Read relation a tuple at a time</a:t>
            </a:r>
          </a:p>
          <a:p>
            <a:pPr lvl="1"/>
            <a:r>
              <a:rPr lang="en-US" dirty="0" smtClean="0"/>
              <a:t>Hash tuple to bucket</a:t>
            </a:r>
          </a:p>
          <a:p>
            <a:pPr lvl="1"/>
            <a:r>
              <a:rPr lang="en-US" dirty="0" smtClean="0"/>
              <a:t>When bucket is full, move to disk and </a:t>
            </a:r>
            <a:r>
              <a:rPr lang="en-US" dirty="0" err="1" smtClean="0"/>
              <a:t>reinitialise</a:t>
            </a:r>
            <a:r>
              <a:rPr lang="en-US" dirty="0" smtClean="0"/>
              <a:t> bucket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18230703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Hash-Join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/>
              <a:t>The </a:t>
            </a:r>
            <a:r>
              <a:rPr lang="en-GB" dirty="0" smtClean="0"/>
              <a:t>tuples in R </a:t>
            </a:r>
            <a:r>
              <a:rPr lang="en-GB" dirty="0"/>
              <a:t>and S are both hashed </a:t>
            </a:r>
            <a:r>
              <a:rPr lang="en-GB" dirty="0" smtClean="0"/>
              <a:t>using </a:t>
            </a:r>
            <a:r>
              <a:rPr lang="en-GB" dirty="0"/>
              <a:t>the same hashing function on the join </a:t>
            </a:r>
            <a:r>
              <a:rPr lang="en-GB" dirty="0" smtClean="0"/>
              <a:t>attributes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Read R1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Read R2 and write into buckets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Join R1, R2</a:t>
            </a:r>
            <a:endParaRPr lang="en-GB" dirty="0"/>
          </a:p>
          <a:p>
            <a:pPr marL="0" indent="0">
              <a:buNone/>
            </a:pPr>
            <a:endParaRPr lang="en-GB" dirty="0"/>
          </a:p>
          <a:p>
            <a:pPr marL="0" indent="0">
              <a:buNone/>
            </a:pPr>
            <a:r>
              <a:rPr lang="en-GB" dirty="0" smtClean="0"/>
              <a:t>Total cost 	= 3 * (B(R1) + B(R2)) </a:t>
            </a:r>
            <a:br>
              <a:rPr lang="en-GB" dirty="0" smtClean="0"/>
            </a:br>
            <a:r>
              <a:rPr lang="en-GB" dirty="0" smtClean="0"/>
              <a:t>		= 3 * (1,000 + 500)</a:t>
            </a:r>
            <a:br>
              <a:rPr lang="en-GB" dirty="0" smtClean="0"/>
            </a:br>
            <a:r>
              <a:rPr lang="en-GB" dirty="0" smtClean="0"/>
              <a:t>		= 4,500 disk accesses</a:t>
            </a: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52238644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Index-based Algorithms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302665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Can we do better?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What if we have an index on the join attribute?</a:t>
            </a:r>
          </a:p>
          <a:p>
            <a:pPr marL="0" indent="0">
              <a:buNone/>
            </a:pPr>
            <a:endParaRPr lang="en-US" dirty="0"/>
          </a:p>
          <a:p>
            <a:r>
              <a:rPr lang="en-US" dirty="0"/>
              <a:t>Assume R1.C index exists; 2 levels</a:t>
            </a:r>
          </a:p>
          <a:p>
            <a:r>
              <a:rPr lang="en-US" dirty="0"/>
              <a:t>Assume R2 contiguous, </a:t>
            </a:r>
            <a:r>
              <a:rPr lang="en-US" dirty="0" smtClean="0"/>
              <a:t>unordered</a:t>
            </a:r>
            <a:endParaRPr lang="en-US" dirty="0"/>
          </a:p>
          <a:p>
            <a:r>
              <a:rPr lang="en-US" dirty="0"/>
              <a:t>Assume R1.C index fits in memory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54036486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Attempt #8: Index join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Cost: Reads: 500 </a:t>
            </a:r>
            <a:r>
              <a:rPr lang="en-US" dirty="0" smtClean="0"/>
              <a:t>disk accesses</a:t>
            </a:r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r>
              <a:rPr lang="en-US" dirty="0" err="1" smtClean="0"/>
              <a:t>foreach</a:t>
            </a:r>
            <a:r>
              <a:rPr lang="en-US" dirty="0" smtClean="0"/>
              <a:t> </a:t>
            </a:r>
            <a:r>
              <a:rPr lang="en-US" dirty="0"/>
              <a:t>R2 </a:t>
            </a:r>
            <a:r>
              <a:rPr lang="en-US" dirty="0" smtClean="0"/>
              <a:t>tuple:</a:t>
            </a:r>
          </a:p>
          <a:p>
            <a:pPr lvl="1"/>
            <a:r>
              <a:rPr lang="en-US" dirty="0" smtClean="0"/>
              <a:t>probe </a:t>
            </a:r>
            <a:r>
              <a:rPr lang="en-US" dirty="0"/>
              <a:t>index </a:t>
            </a:r>
            <a:r>
              <a:rPr lang="en-US" dirty="0" smtClean="0"/>
              <a:t>– free</a:t>
            </a:r>
          </a:p>
          <a:p>
            <a:pPr lvl="1"/>
            <a:r>
              <a:rPr lang="en-US" dirty="0" smtClean="0"/>
              <a:t>if </a:t>
            </a:r>
            <a:r>
              <a:rPr lang="en-US" dirty="0"/>
              <a:t>match, read R1 tuple: 1 </a:t>
            </a:r>
            <a:r>
              <a:rPr lang="en-US" dirty="0" smtClean="0"/>
              <a:t>disk access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6673585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(a) If R1.C is key, R2.C is foreign key</a:t>
            </a:r>
          </a:p>
          <a:p>
            <a:pPr marL="0" indent="0">
              <a:buNone/>
            </a:pPr>
            <a:r>
              <a:rPr lang="en-US" dirty="0" smtClean="0"/>
              <a:t>expected number of matching tuples = 1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187437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253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3254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(b) If V</a:t>
            </a:r>
            <a:r>
              <a:rPr lang="en-US" dirty="0"/>
              <a:t>(R1,C) = 5000,  T(R1) = </a:t>
            </a:r>
            <a:r>
              <a:rPr lang="en-US" dirty="0" smtClean="0"/>
              <a:t>10,000 and uniform assumption, </a:t>
            </a:r>
          </a:p>
          <a:p>
            <a:pPr marL="0" indent="0">
              <a:buNone/>
            </a:pPr>
            <a:r>
              <a:rPr lang="en-US" dirty="0" smtClean="0"/>
              <a:t>expected matching tuples = </a:t>
            </a:r>
            <a:r>
              <a:rPr lang="en-US" dirty="0"/>
              <a:t>10,000/</a:t>
            </a:r>
            <a:r>
              <a:rPr lang="en-US" dirty="0" smtClean="0"/>
              <a:t>5,000 = </a:t>
            </a:r>
            <a:r>
              <a:rPr lang="en-US" dirty="0"/>
              <a:t>2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325260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8" name="Rectangle 4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How many matching tuples?</a:t>
            </a:r>
            <a:endParaRPr lang="en-US" dirty="0"/>
          </a:p>
        </p:txBody>
      </p:sp>
      <p:sp>
        <p:nvSpPr>
          <p:cNvPr id="5427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(c) Assume DOM(R1, C)=1,000,000, T(R1) = 10,000 </a:t>
            </a:r>
            <a:br>
              <a:rPr lang="en-US" dirty="0" smtClean="0"/>
            </a:br>
            <a:r>
              <a:rPr lang="en-US" dirty="0" smtClean="0"/>
              <a:t>with alternate assumption</a:t>
            </a:r>
          </a:p>
          <a:p>
            <a:pPr marL="0" indent="0">
              <a:buNone/>
            </a:pPr>
            <a:r>
              <a:rPr lang="en-US" dirty="0" smtClean="0"/>
              <a:t>expected matching tuples =   10,000 /1,000,000   =  1/10</a:t>
            </a:r>
          </a:p>
        </p:txBody>
      </p:sp>
    </p:spTree>
    <p:extLst>
      <p:ext uri="{BB962C8B-B14F-4D97-AF65-F5344CB8AC3E}">
        <p14:creationId xmlns:p14="http://schemas.microsoft.com/office/powerpoint/2010/main" val="3806352073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301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Attempt #8: Index join</a:t>
            </a:r>
          </a:p>
        </p:txBody>
      </p:sp>
      <p:sp>
        <p:nvSpPr>
          <p:cNvPr id="55302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(a)  Cost = 500+5000 * 1 * 1 	= 5,500 disk accesses</a:t>
            </a:r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(b)  Cost = 500+5000 * 2</a:t>
            </a:r>
            <a:r>
              <a:rPr lang="en-US" dirty="0"/>
              <a:t> </a:t>
            </a:r>
            <a:r>
              <a:rPr lang="en-US" dirty="0" smtClean="0"/>
              <a:t>* 1 	= 10,500 disk </a:t>
            </a:r>
            <a:r>
              <a:rPr lang="en-US" dirty="0"/>
              <a:t>accesses</a:t>
            </a:r>
            <a:endParaRPr lang="en-US" dirty="0" smtClean="0"/>
          </a:p>
          <a:p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(c)  Cost = 500+5000 * 1/100 * 1 	= 550 disk </a:t>
            </a:r>
            <a:r>
              <a:rPr lang="en-US" dirty="0"/>
              <a:t>accesses</a:t>
            </a:r>
          </a:p>
        </p:txBody>
      </p:sp>
    </p:spTree>
    <p:extLst>
      <p:ext uri="{BB962C8B-B14F-4D97-AF65-F5344CB8AC3E}">
        <p14:creationId xmlns:p14="http://schemas.microsoft.com/office/powerpoint/2010/main" val="268418895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Optimisation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Physical query plans</a:t>
            </a:r>
          </a:p>
          <a:p>
            <a:pPr lvl="1"/>
            <a:r>
              <a:rPr lang="en-US" dirty="0" smtClean="0"/>
              <a:t>Physical </a:t>
            </a:r>
            <a:r>
              <a:rPr lang="en-US" dirty="0" smtClean="0"/>
              <a:t>query </a:t>
            </a:r>
            <a:r>
              <a:rPr lang="en-US" dirty="0"/>
              <a:t>p</a:t>
            </a:r>
            <a:r>
              <a:rPr lang="en-US" dirty="0" smtClean="0"/>
              <a:t>lan </a:t>
            </a:r>
            <a:r>
              <a:rPr lang="en-US" dirty="0"/>
              <a:t>o</a:t>
            </a:r>
            <a:r>
              <a:rPr lang="en-US" dirty="0" smtClean="0"/>
              <a:t>perators</a:t>
            </a:r>
          </a:p>
          <a:p>
            <a:pPr lvl="1"/>
            <a:r>
              <a:rPr lang="en-US" dirty="0" smtClean="0"/>
              <a:t>One-pass algorithms</a:t>
            </a:r>
          </a:p>
          <a:p>
            <a:pPr lvl="1"/>
            <a:r>
              <a:rPr lang="en-US" dirty="0" smtClean="0"/>
              <a:t>Nested-loop joins</a:t>
            </a:r>
          </a:p>
          <a:p>
            <a:pPr lvl="1"/>
            <a:r>
              <a:rPr lang="en-US" dirty="0" smtClean="0"/>
              <a:t>Two-pass algorithms</a:t>
            </a:r>
          </a:p>
          <a:p>
            <a:pPr lvl="1"/>
            <a:r>
              <a:rPr lang="en-US" dirty="0" smtClean="0"/>
              <a:t>Index-based </a:t>
            </a:r>
            <a:r>
              <a:rPr lang="en-US" dirty="0" smtClean="0"/>
              <a:t>algorithms</a:t>
            </a:r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Logical query plans</a:t>
            </a:r>
          </a:p>
          <a:p>
            <a:pPr lvl="1"/>
            <a:r>
              <a:rPr lang="en-US" dirty="0"/>
              <a:t>Improving logical query plans</a:t>
            </a:r>
          </a:p>
          <a:p>
            <a:pPr lvl="1"/>
            <a:r>
              <a:rPr lang="en-US" dirty="0"/>
              <a:t>Cost estimation</a:t>
            </a:r>
          </a:p>
          <a:p>
            <a:pPr lvl="1"/>
            <a:r>
              <a:rPr lang="en-US" dirty="0"/>
              <a:t>Cost-based plan selection</a:t>
            </a:r>
          </a:p>
          <a:p>
            <a:pPr lvl="1"/>
            <a:r>
              <a:rPr lang="en-US" dirty="0"/>
              <a:t>Join ordering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This Week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82023676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Optimisation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A challenge and an opportunity for relational systems</a:t>
            </a:r>
          </a:p>
          <a:p>
            <a:pPr lvl="1"/>
            <a:r>
              <a:rPr lang="en-GB" dirty="0" smtClean="0"/>
              <a:t>Optimisation must be carried out to achieve performance</a:t>
            </a:r>
          </a:p>
          <a:p>
            <a:pPr lvl="1"/>
            <a:r>
              <a:rPr lang="en-GB" dirty="0" smtClean="0"/>
              <a:t>Because queries are expressed at such a high semantic level, it is possible for the DBMS to work out the best way to do things</a:t>
            </a:r>
          </a:p>
          <a:p>
            <a:pPr marL="0" indent="0">
              <a:buNone/>
            </a:pPr>
            <a:r>
              <a:rPr lang="en-GB" dirty="0" smtClean="0"/>
              <a:t>Need to start optimisation from a canonical form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Optimising Query 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For </a:t>
            </a:r>
            <a:r>
              <a:rPr lang="en-GB" dirty="0" smtClean="0"/>
              <a:t>every project located in Stafford, retrieve the project number, the controlling department number, and the department manager’s last name, address and birth date</a:t>
            </a:r>
          </a:p>
          <a:p>
            <a:pPr marL="0" indent="0">
              <a:buNone/>
            </a:pPr>
            <a:r>
              <a:rPr lang="en-GB" dirty="0" smtClean="0"/>
              <a:t>	</a:t>
            </a:r>
            <a:br>
              <a:rPr lang="en-GB" dirty="0" smtClean="0"/>
            </a:br>
            <a:r>
              <a:rPr lang="en-GB" dirty="0" smtClean="0"/>
              <a:t>SELECT	PNUMBER, DNUM, LNAME, ADDRESS, DATE</a:t>
            </a:r>
            <a:br>
              <a:rPr lang="en-GB" dirty="0" smtClean="0"/>
            </a:br>
            <a:r>
              <a:rPr lang="en-GB" dirty="0" smtClean="0"/>
              <a:t>FROM	</a:t>
            </a:r>
            <a:r>
              <a:rPr lang="en-GB" dirty="0" smtClean="0"/>
              <a:t>	PROJECT</a:t>
            </a:r>
            <a:r>
              <a:rPr lang="en-GB" dirty="0" smtClean="0"/>
              <a:t>, DEPARTMENT, EMPLOYEE</a:t>
            </a:r>
            <a:br>
              <a:rPr lang="en-GB" dirty="0" smtClean="0"/>
            </a:br>
            <a:r>
              <a:rPr lang="en-GB" dirty="0" smtClean="0"/>
              <a:t>WHERE	DNUM=DNUMBER AND</a:t>
            </a:r>
            <a:br>
              <a:rPr lang="en-GB" dirty="0" smtClean="0"/>
            </a:br>
            <a:r>
              <a:rPr lang="en-GB" dirty="0" smtClean="0"/>
              <a:t> 		MGRSSN=SSN AND</a:t>
            </a:r>
            <a:br>
              <a:rPr lang="en-GB" dirty="0" smtClean="0"/>
            </a:br>
            <a:r>
              <a:rPr lang="en-GB" dirty="0" smtClean="0"/>
              <a:t> 		PLOCATION=‘Stafford’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Query </a:t>
            </a:r>
            <a:r>
              <a:rPr lang="en-GB" dirty="0" smtClean="0"/>
              <a:t>Tree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691680" y="1752600"/>
            <a:ext cx="4940498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, DNUM, LNAME, ADDRESS, BDATE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203848" y="2785646"/>
            <a:ext cx="1930332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MGRSSN</a:t>
            </a:r>
            <a:r>
              <a:rPr lang="en-GB" baseline="-25000" dirty="0" smtClean="0">
                <a:latin typeface="Georgia"/>
                <a:cs typeface="Georgia"/>
              </a:rPr>
              <a:t>=SSN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1334861" y="3810000"/>
            <a:ext cx="2253291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DNUM</a:t>
            </a:r>
            <a:r>
              <a:rPr lang="en-GB" baseline="-25000" dirty="0" smtClean="0">
                <a:latin typeface="Georgia"/>
                <a:cs typeface="Georgia"/>
              </a:rPr>
              <a:t>=DNUMBER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24274" y="4876800"/>
            <a:ext cx="250917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PLOCATION</a:t>
            </a:r>
            <a:r>
              <a:rPr lang="en-GB" baseline="-25000" dirty="0" smtClean="0">
                <a:latin typeface="Georgia"/>
                <a:cs typeface="Georgia"/>
              </a:rPr>
              <a:t>=‘Stafford’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101526" y="5943600"/>
            <a:ext cx="1565753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663588" y="4876800"/>
            <a:ext cx="2329785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DEPARTMENT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5358726" y="3810000"/>
            <a:ext cx="1865114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2" name="Straight Connector 11"/>
          <p:cNvCxnSpPr>
            <a:stCxn id="4" idx="2"/>
            <a:endCxn id="5" idx="0"/>
          </p:cNvCxnSpPr>
          <p:nvPr/>
        </p:nvCxnSpPr>
        <p:spPr bwMode="auto">
          <a:xfrm>
            <a:off x="4161929" y="2214265"/>
            <a:ext cx="7085" cy="571381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6" idx="0"/>
          </p:cNvCxnSpPr>
          <p:nvPr/>
        </p:nvCxnSpPr>
        <p:spPr bwMode="auto">
          <a:xfrm flipH="1">
            <a:off x="2461507" y="3247311"/>
            <a:ext cx="1707507" cy="5626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5" idx="2"/>
            <a:endCxn id="10" idx="0"/>
          </p:cNvCxnSpPr>
          <p:nvPr/>
        </p:nvCxnSpPr>
        <p:spPr bwMode="auto">
          <a:xfrm>
            <a:off x="4169014" y="3247311"/>
            <a:ext cx="2122269" cy="56268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2"/>
            <a:endCxn id="7" idx="0"/>
          </p:cNvCxnSpPr>
          <p:nvPr/>
        </p:nvCxnSpPr>
        <p:spPr bwMode="auto">
          <a:xfrm flipH="1">
            <a:off x="1878859" y="4271665"/>
            <a:ext cx="582648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2"/>
            <a:endCxn id="9" idx="0"/>
          </p:cNvCxnSpPr>
          <p:nvPr/>
        </p:nvCxnSpPr>
        <p:spPr bwMode="auto">
          <a:xfrm>
            <a:off x="2461507" y="4271665"/>
            <a:ext cx="236697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7" idx="2"/>
            <a:endCxn id="8" idx="0"/>
          </p:cNvCxnSpPr>
          <p:nvPr/>
        </p:nvCxnSpPr>
        <p:spPr bwMode="auto">
          <a:xfrm>
            <a:off x="1878859" y="5338465"/>
            <a:ext cx="554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Canonical </a:t>
            </a:r>
            <a:r>
              <a:rPr lang="en-GB" dirty="0" smtClean="0"/>
              <a:t>Form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1835696" y="1752600"/>
            <a:ext cx="5050855" cy="45226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, DNUM, LNAME, ADDRESS, BDATE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47106" y="2743200"/>
            <a:ext cx="6865254" cy="469776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DNUM</a:t>
            </a:r>
            <a:r>
              <a:rPr lang="en-GB" baseline="-25000" dirty="0" smtClean="0">
                <a:latin typeface="Georgia"/>
                <a:cs typeface="Georgia"/>
              </a:rPr>
              <a:t>=DNUMBER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>MGRSSN</a:t>
            </a:r>
            <a:r>
              <a:rPr lang="en-GB" baseline="-25000" dirty="0" smtClean="0">
                <a:latin typeface="Georgia"/>
                <a:cs typeface="Georgia"/>
              </a:rPr>
              <a:t>=SSN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>
                <a:latin typeface="Georgia"/>
                <a:cs typeface="Georgia"/>
              </a:rPr>
              <a:t> </a:t>
            </a:r>
            <a:r>
              <a:rPr lang="en-GB" baseline="-25000" dirty="0" smtClean="0">
                <a:latin typeface="Georgia"/>
                <a:cs typeface="Georgia"/>
              </a:rPr>
              <a:t>PLOCATION</a:t>
            </a:r>
            <a:r>
              <a:rPr lang="en-GB" baseline="-25000" dirty="0" smtClean="0">
                <a:latin typeface="Georgia"/>
                <a:cs typeface="Georgia"/>
              </a:rPr>
              <a:t>=‘Stafford’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211960" y="3810000"/>
            <a:ext cx="316613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887235" y="4876800"/>
            <a:ext cx="316613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1447800" y="5943600"/>
            <a:ext cx="1107996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0635" y="4876800"/>
            <a:ext cx="1304965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5943600"/>
            <a:ext cx="1620957" cy="338554"/>
          </a:xfrm>
          <a:prstGeom prst="rect">
            <a:avLst/>
          </a:prstGeom>
          <a:noFill/>
        </p:spPr>
        <p:txBody>
          <a:bodyPr wrap="none" lIns="0" tIns="0" rIns="0" bIns="0" rtlCol="0" anchor="ctr" anchorCtr="1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DEPARTMENT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2" name="Straight Connector 11"/>
          <p:cNvCxnSpPr>
            <a:stCxn id="4" idx="2"/>
            <a:endCxn id="5" idx="0"/>
          </p:cNvCxnSpPr>
          <p:nvPr/>
        </p:nvCxnSpPr>
        <p:spPr bwMode="auto">
          <a:xfrm>
            <a:off x="4361124" y="2204864"/>
            <a:ext cx="18609" cy="53833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6" idx="0"/>
          </p:cNvCxnSpPr>
          <p:nvPr/>
        </p:nvCxnSpPr>
        <p:spPr bwMode="auto">
          <a:xfrm flipH="1">
            <a:off x="4370267" y="3212976"/>
            <a:ext cx="9466" cy="597024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7" idx="2"/>
            <a:endCxn id="10" idx="0"/>
          </p:cNvCxnSpPr>
          <p:nvPr/>
        </p:nvCxnSpPr>
        <p:spPr bwMode="auto">
          <a:xfrm>
            <a:off x="3045542" y="5215354"/>
            <a:ext cx="889137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8" name="Straight Connector 17"/>
          <p:cNvCxnSpPr>
            <a:stCxn id="6" idx="2"/>
            <a:endCxn id="7" idx="0"/>
          </p:cNvCxnSpPr>
          <p:nvPr/>
        </p:nvCxnSpPr>
        <p:spPr bwMode="auto">
          <a:xfrm flipH="1">
            <a:off x="3045542" y="4148554"/>
            <a:ext cx="1324725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0" name="Straight Connector 19"/>
          <p:cNvCxnSpPr>
            <a:stCxn id="6" idx="2"/>
            <a:endCxn id="9" idx="0"/>
          </p:cNvCxnSpPr>
          <p:nvPr/>
        </p:nvCxnSpPr>
        <p:spPr bwMode="auto">
          <a:xfrm>
            <a:off x="4370267" y="4148554"/>
            <a:ext cx="1682851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2" name="Straight Connector 21"/>
          <p:cNvCxnSpPr>
            <a:stCxn id="7" idx="2"/>
            <a:endCxn id="8" idx="0"/>
          </p:cNvCxnSpPr>
          <p:nvPr/>
        </p:nvCxnSpPr>
        <p:spPr bwMode="auto">
          <a:xfrm flipH="1">
            <a:off x="2001798" y="5215354"/>
            <a:ext cx="1043744" cy="728246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Optimisation Steps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Heuristic approach:</a:t>
            </a:r>
            <a:endParaRPr lang="en-GB" dirty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Start </a:t>
            </a:r>
            <a:r>
              <a:rPr lang="en-GB" dirty="0" smtClean="0"/>
              <a:t>with canonical form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Move </a:t>
            </a:r>
            <a:r>
              <a:rPr lang="en-GB" dirty="0" err="1" smtClean="0"/>
              <a:t>σ</a:t>
            </a:r>
            <a:r>
              <a:rPr lang="en-GB" dirty="0" smtClean="0"/>
              <a:t> operators </a:t>
            </a:r>
            <a:r>
              <a:rPr lang="en-GB" dirty="0" smtClean="0"/>
              <a:t>down the tree</a:t>
            </a:r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Reorder </a:t>
            </a:r>
            <a:r>
              <a:rPr lang="en-GB" dirty="0" err="1" smtClean="0"/>
              <a:t>subtrees</a:t>
            </a:r>
            <a:r>
              <a:rPr lang="en-GB" dirty="0" smtClean="0"/>
              <a:t> to put most restrictive </a:t>
            </a:r>
            <a:r>
              <a:rPr lang="en-GB" dirty="0" err="1" smtClean="0"/>
              <a:t>σ</a:t>
            </a:r>
            <a:r>
              <a:rPr lang="en-GB" dirty="0" smtClean="0"/>
              <a:t> first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Combine </a:t>
            </a:r>
            <a:r>
              <a:rPr lang="en-GB" dirty="0" smtClean="0"/>
              <a:t>× and </a:t>
            </a:r>
            <a:r>
              <a:rPr lang="en-GB" dirty="0" err="1" smtClean="0"/>
              <a:t>σ</a:t>
            </a:r>
            <a:r>
              <a:rPr lang="en-GB" dirty="0" smtClean="0"/>
              <a:t> to </a:t>
            </a:r>
            <a:r>
              <a:rPr lang="en-GB" dirty="0" smtClean="0"/>
              <a:t>form </a:t>
            </a:r>
            <a:r>
              <a:rPr lang="en-GB" dirty="0" smtClean="0"/>
              <a:t>⨝</a:t>
            </a:r>
            <a:endParaRPr lang="en-GB" dirty="0" smtClean="0"/>
          </a:p>
          <a:p>
            <a:pPr marL="457200" indent="-457200">
              <a:buFont typeface="+mj-lt"/>
              <a:buAutoNum type="arabicPeriod"/>
            </a:pPr>
            <a:r>
              <a:rPr lang="en-GB" dirty="0" smtClean="0"/>
              <a:t>Move </a:t>
            </a:r>
            <a:r>
              <a:rPr lang="en-GB" dirty="0" smtClean="0"/>
              <a:t>π operators </a:t>
            </a:r>
            <a:r>
              <a:rPr lang="en-GB" dirty="0" smtClean="0"/>
              <a:t>down the tree</a:t>
            </a:r>
            <a:endParaRPr lang="en-GB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Optimising Query Trees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GB" dirty="0" smtClean="0"/>
              <a:t>Find </a:t>
            </a:r>
            <a:r>
              <a:rPr lang="en-GB" dirty="0" smtClean="0"/>
              <a:t>the last names of employees born after 1957 who work on a project named ‘Aquarius’</a:t>
            </a:r>
          </a:p>
          <a:p>
            <a:pPr marL="0" indent="0">
              <a:buNone/>
            </a:pPr>
            <a:r>
              <a:rPr lang="en-GB" dirty="0" smtClean="0"/>
              <a:t>SELECT</a:t>
            </a:r>
            <a:r>
              <a:rPr lang="en-GB" dirty="0" smtClean="0"/>
              <a:t>	LNAME</a:t>
            </a:r>
            <a:br>
              <a:rPr lang="en-GB" dirty="0" smtClean="0"/>
            </a:br>
            <a:r>
              <a:rPr lang="en-GB" dirty="0" smtClean="0"/>
              <a:t>FROM	</a:t>
            </a:r>
            <a:r>
              <a:rPr lang="en-GB" dirty="0" smtClean="0"/>
              <a:t>	EMPLOYEE</a:t>
            </a:r>
            <a:r>
              <a:rPr lang="en-GB" dirty="0" smtClean="0"/>
              <a:t>, WORKS_ON, PROJECT</a:t>
            </a:r>
            <a:br>
              <a:rPr lang="en-GB" dirty="0" smtClean="0"/>
            </a:br>
            <a:r>
              <a:rPr lang="en-GB" dirty="0" smtClean="0"/>
              <a:t>WHERE	PNAME=‘Aquarius’ AND</a:t>
            </a:r>
            <a:br>
              <a:rPr lang="en-GB" dirty="0" smtClean="0"/>
            </a:br>
            <a:r>
              <a:rPr lang="en-GB" dirty="0" smtClean="0"/>
              <a:t> 		PNUMBER=PNO AND</a:t>
            </a:r>
            <a:br>
              <a:rPr lang="en-GB" dirty="0" smtClean="0"/>
            </a:br>
            <a:r>
              <a:rPr lang="en-GB" dirty="0" smtClean="0"/>
              <a:t> 		ESSN=SSN AND</a:t>
            </a:r>
            <a:br>
              <a:rPr lang="en-GB" dirty="0" smtClean="0"/>
            </a:br>
            <a:r>
              <a:rPr lang="en-GB" dirty="0" smtClean="0"/>
              <a:t> 		BDATE &gt; ‘1957-12-31’</a:t>
            </a: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Canonical </a:t>
            </a:r>
            <a:r>
              <a:rPr lang="en-GB" dirty="0" smtClean="0"/>
              <a:t>Form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923928" y="1752600"/>
            <a:ext cx="1296144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2423742" y="2667000"/>
            <a:ext cx="4296519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dirty="0" smtClean="0">
                <a:latin typeface="Georgia"/>
                <a:cs typeface="Georgia"/>
              </a:rPr>
              <a:t> </a:t>
            </a:r>
            <a:r>
              <a:rPr lang="en-GB" baseline="-25000" dirty="0" smtClean="0">
                <a:latin typeface="Georgia"/>
                <a:cs typeface="Georgia"/>
              </a:rPr>
              <a:t>PNAME=‘</a:t>
            </a:r>
            <a:r>
              <a:rPr lang="en-GB" baseline="-25000" dirty="0" err="1" smtClean="0">
                <a:latin typeface="Georgia"/>
                <a:cs typeface="Georgia"/>
              </a:rPr>
              <a:t>Aquarius’</a:t>
            </a:r>
            <a:r>
              <a:rPr lang="en-GB" baseline="-25000" dirty="0" err="1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/>
            </a:r>
            <a:br>
              <a:rPr lang="en-GB" baseline="-25000" dirty="0" smtClean="0">
                <a:latin typeface="Georgia"/>
                <a:cs typeface="Georgia"/>
              </a:rPr>
            </a:br>
            <a:r>
              <a:rPr lang="en-GB" baseline="-25000" dirty="0" smtClean="0">
                <a:latin typeface="Georgia"/>
                <a:cs typeface="Georgia"/>
              </a:rPr>
              <a:t>ESSN=SSN </a:t>
            </a:r>
            <a:r>
              <a:rPr lang="en-GB" baseline="-25000" dirty="0" smtClean="0">
                <a:latin typeface="ＭＳ ゴシック"/>
                <a:ea typeface="ＭＳ ゴシック"/>
                <a:cs typeface="ＭＳ ゴシック"/>
              </a:rPr>
              <a:t>∧</a:t>
            </a:r>
            <a:r>
              <a:rPr lang="en-GB" baseline="-25000" dirty="0" smtClean="0">
                <a:latin typeface="Georgia"/>
                <a:cs typeface="Georgia"/>
              </a:rPr>
              <a:t>BDATE </a:t>
            </a:r>
            <a:r>
              <a:rPr lang="en-GB" baseline="-25000" dirty="0" smtClean="0">
                <a:latin typeface="Georgia"/>
                <a:cs typeface="Georgia"/>
              </a:rPr>
              <a:t>&gt; ‘1957-12-31’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4366417" y="3861048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738796" y="4876800"/>
            <a:ext cx="38258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755576" y="5943600"/>
            <a:ext cx="186511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5400635" y="4876800"/>
            <a:ext cx="1565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124200" y="5943600"/>
            <a:ext cx="19793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572000" y="2214265"/>
            <a:ext cx="2" cy="4527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 flipH="1">
            <a:off x="4557711" y="3374886"/>
            <a:ext cx="14291" cy="486162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2930090" y="5338465"/>
            <a:ext cx="1183774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7" idx="0"/>
          </p:cNvCxnSpPr>
          <p:nvPr/>
        </p:nvCxnSpPr>
        <p:spPr bwMode="auto">
          <a:xfrm flipH="1">
            <a:off x="2930090" y="4322713"/>
            <a:ext cx="1627621" cy="5540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9" idx="0"/>
          </p:cNvCxnSpPr>
          <p:nvPr/>
        </p:nvCxnSpPr>
        <p:spPr bwMode="auto">
          <a:xfrm>
            <a:off x="4557711" y="4322713"/>
            <a:ext cx="1625801" cy="55408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7" idx="2"/>
            <a:endCxn id="8" idx="0"/>
          </p:cNvCxnSpPr>
          <p:nvPr/>
        </p:nvCxnSpPr>
        <p:spPr bwMode="auto">
          <a:xfrm flipH="1">
            <a:off x="1688133" y="5338465"/>
            <a:ext cx="1241957" cy="60513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</a:t>
            </a:r>
            <a:r>
              <a:rPr lang="en-GB" dirty="0" err="1" smtClean="0"/>
              <a:t>σ</a:t>
            </a:r>
            <a:r>
              <a:rPr lang="en-GB" dirty="0" smtClean="0"/>
              <a:t> down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=SSN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PNAME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=‘Aquarius’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 smtClean="0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 smtClean="0">
                <a:solidFill>
                  <a:srgbClr val="FF0000"/>
                </a:solidFill>
                <a:latin typeface="Georgia"/>
                <a:cs typeface="Georgia"/>
              </a:rPr>
              <a:t>BDATE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 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&gt; ‘1957-12-31’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ounded Rectangle 21"/>
          <p:cNvSpPr/>
          <p:nvPr/>
        </p:nvSpPr>
        <p:spPr bwMode="auto">
          <a:xfrm>
            <a:off x="107504" y="5149551"/>
            <a:ext cx="3429000" cy="13716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3" name="Rounded Rectangle 22"/>
          <p:cNvSpPr/>
          <p:nvPr/>
        </p:nvSpPr>
        <p:spPr bwMode="auto">
          <a:xfrm>
            <a:off x="5593904" y="3777951"/>
            <a:ext cx="3048000" cy="1143000"/>
          </a:xfrm>
          <a:prstGeom prst="roundRect">
            <a:avLst/>
          </a:prstGeom>
          <a:ln>
            <a:headEnd type="none" w="med" len="med"/>
            <a:tailEnd type="none" w="med" len="med"/>
          </a:ln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4" name="Bent Arrow 23"/>
          <p:cNvSpPr/>
          <p:nvPr/>
        </p:nvSpPr>
        <p:spPr bwMode="auto">
          <a:xfrm rot="10800000">
            <a:off x="5593904" y="5225751"/>
            <a:ext cx="1752600" cy="1371600"/>
          </a:xfrm>
          <a:prstGeom prst="bent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Reorder join: more restrictive first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PNUMBER</a:t>
            </a:r>
            <a:r>
              <a:rPr lang="en-GB" baseline="-25000" dirty="0" smtClean="0">
                <a:latin typeface="Georgia"/>
                <a:cs typeface="Georgia"/>
              </a:rPr>
              <a:t>=PNO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ESSN</a:t>
            </a:r>
            <a:r>
              <a:rPr lang="en-GB" baseline="-25000" dirty="0" smtClean="0">
                <a:latin typeface="Georgia"/>
                <a:cs typeface="Georgia"/>
              </a:rPr>
              <a:t>=SSN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PNAME</a:t>
            </a:r>
            <a:r>
              <a:rPr lang="en-GB" baseline="-25000" dirty="0" smtClean="0">
                <a:latin typeface="Georgia"/>
                <a:cs typeface="Georgia"/>
              </a:rPr>
              <a:t>=‘Aquarius’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en-GB" baseline="-25000" dirty="0" smtClean="0">
                <a:latin typeface="Georgia"/>
                <a:cs typeface="Georgia"/>
              </a:rPr>
              <a:t>&gt; ‘1957-12-31’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85223776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Reorder join: more restrictive first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635896" y="299695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123728" y="440719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×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PROJECT</a:t>
            </a:r>
            <a:endParaRPr lang="en-GB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EMPLOYEE</a:t>
            </a:r>
            <a:endParaRPr lang="en-GB" b="1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2" name="Straight Connector 11"/>
          <p:cNvCxnSpPr>
            <a:stCxn id="5" idx="2"/>
            <a:endCxn id="6" idx="0"/>
          </p:cNvCxnSpPr>
          <p:nvPr/>
        </p:nvCxnSpPr>
        <p:spPr bwMode="auto">
          <a:xfrm>
            <a:off x="4715896" y="281054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7" idx="2"/>
            <a:endCxn id="10" idx="0"/>
          </p:cNvCxnSpPr>
          <p:nvPr/>
        </p:nvCxnSpPr>
        <p:spPr bwMode="auto">
          <a:xfrm>
            <a:off x="3203728" y="4868863"/>
            <a:ext cx="1440160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6" idx="2"/>
            <a:endCxn id="26" idx="0"/>
          </p:cNvCxnSpPr>
          <p:nvPr/>
        </p:nvCxnSpPr>
        <p:spPr bwMode="auto">
          <a:xfrm flipH="1">
            <a:off x="3203728" y="3458617"/>
            <a:ext cx="1512168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6" idx="2"/>
            <a:endCxn id="27" idx="0"/>
          </p:cNvCxnSpPr>
          <p:nvPr/>
        </p:nvCxnSpPr>
        <p:spPr bwMode="auto">
          <a:xfrm>
            <a:off x="4715896" y="3458617"/>
            <a:ext cx="2376530" cy="27518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=PNO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BDATE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 &gt; ‘1957-12-31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err="1">
                <a:solidFill>
                  <a:srgbClr val="FF0000"/>
                </a:solidFill>
                <a:latin typeface="Georgia"/>
                <a:cs typeface="Georgia"/>
              </a:rPr>
              <a:t>σ</a:t>
            </a:r>
            <a:r>
              <a:rPr lang="en-GB" b="1" baseline="-25000" dirty="0" err="1">
                <a:solidFill>
                  <a:srgbClr val="FF0000"/>
                </a:solidFill>
                <a:latin typeface="Georgia"/>
                <a:cs typeface="Georgia"/>
              </a:rPr>
              <a:t>PNAME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=‘Aquarius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’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7" idx="2"/>
            <a:endCxn id="28" idx="0"/>
          </p:cNvCxnSpPr>
          <p:nvPr/>
        </p:nvCxnSpPr>
        <p:spPr bwMode="auto">
          <a:xfrm flipH="1">
            <a:off x="1691560" y="4868863"/>
            <a:ext cx="1512168" cy="288329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6" name="Straight Connector 45"/>
          <p:cNvCxnSpPr>
            <a:stCxn id="26" idx="2"/>
            <a:endCxn id="7" idx="0"/>
          </p:cNvCxnSpPr>
          <p:nvPr/>
        </p:nvCxnSpPr>
        <p:spPr bwMode="auto">
          <a:xfrm>
            <a:off x="3203728" y="4195465"/>
            <a:ext cx="0" cy="21173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207172611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</a:t>
            </a:r>
            <a:r>
              <a:rPr lang="en-US" dirty="0"/>
              <a:t>-</a:t>
            </a:r>
            <a:r>
              <a:rPr lang="en-US" dirty="0" smtClean="0"/>
              <a:t>Plan Operators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4185507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 smtClean="0"/>
              <a:t>σ</a:t>
            </a:r>
            <a:r>
              <a:rPr lang="en-GB" baseline="-25000" dirty="0" err="1" smtClean="0"/>
              <a:t>a</a:t>
            </a:r>
            <a:r>
              <a:rPr lang="en-GB" dirty="0" smtClean="0"/>
              <a:t>(R×S) ≡ R ⨝</a:t>
            </a:r>
            <a:r>
              <a:rPr lang="en-GB" baseline="-25000" dirty="0" smtClean="0"/>
              <a:t>a</a:t>
            </a:r>
            <a:r>
              <a:rPr lang="en-GB" dirty="0" smtClean="0"/>
              <a:t> S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⨝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0" idx="0"/>
          </p:cNvCxnSpPr>
          <p:nvPr/>
        </p:nvCxnSpPr>
        <p:spPr bwMode="auto">
          <a:xfrm>
            <a:off x="3203728" y="4195465"/>
            <a:ext cx="1440160" cy="9617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6" idx="0"/>
          </p:cNvCxnSpPr>
          <p:nvPr/>
        </p:nvCxnSpPr>
        <p:spPr bwMode="auto">
          <a:xfrm flipH="1">
            <a:off x="3203728" y="2810545"/>
            <a:ext cx="1512168" cy="9232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7" idx="0"/>
          </p:cNvCxnSpPr>
          <p:nvPr/>
        </p:nvCxnSpPr>
        <p:spPr bwMode="auto">
          <a:xfrm>
            <a:off x="4715896" y="2810545"/>
            <a:ext cx="2376530" cy="9232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⨝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r>
              <a:rPr lang="en-GB" b="1" baseline="-25000" dirty="0">
                <a:solidFill>
                  <a:srgbClr val="FF0000"/>
                </a:solidFill>
                <a:latin typeface="Georgia"/>
                <a:cs typeface="Georgia"/>
              </a:rPr>
              <a:t>=PNO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en-GB" baseline="-25000" dirty="0"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latin typeface="Georgia"/>
                <a:cs typeface="Georgia"/>
              </a:rPr>
              <a:t>σ</a:t>
            </a:r>
            <a:r>
              <a:rPr lang="en-GB" baseline="-25000" dirty="0" err="1">
                <a:latin typeface="Georgia"/>
                <a:cs typeface="Georgia"/>
              </a:rPr>
              <a:t>PNAME</a:t>
            </a:r>
            <a:r>
              <a:rPr lang="en-GB" baseline="-25000" dirty="0"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28" idx="0"/>
          </p:cNvCxnSpPr>
          <p:nvPr/>
        </p:nvCxnSpPr>
        <p:spPr bwMode="auto">
          <a:xfrm flipH="1">
            <a:off x="1691560" y="4195465"/>
            <a:ext cx="1512168" cy="96172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651970475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Move π down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π</a:t>
            </a:r>
            <a:r>
              <a:rPr lang="en-GB" baseline="-25000" dirty="0" smtClean="0">
                <a:latin typeface="Georgia"/>
                <a:cs typeface="Georgia"/>
              </a:rPr>
              <a:t>LNAME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ESSN</a:t>
            </a:r>
            <a:r>
              <a:rPr lang="en-GB" baseline="-25000" dirty="0">
                <a:latin typeface="Georgia"/>
                <a:cs typeface="Georgia"/>
              </a:rPr>
              <a:t>=</a:t>
            </a:r>
            <a:r>
              <a:rPr lang="en-GB" baseline="-25000" dirty="0" smtClean="0">
                <a:latin typeface="Georgia"/>
                <a:cs typeface="Georgia"/>
              </a:rPr>
              <a:t>SSN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PROJECT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EMPLOYEE</a:t>
            </a:r>
            <a:endParaRPr lang="en-GB" dirty="0"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WORKS_ON</a:t>
            </a:r>
            <a:endParaRPr lang="en-GB" dirty="0"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3203728" y="4195465"/>
            <a:ext cx="1440160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3203728" y="2810545"/>
            <a:ext cx="1512168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4715896" y="2810545"/>
            <a:ext cx="2376264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latin typeface="Georgia"/>
                <a:cs typeface="Georgia"/>
              </a:rPr>
              <a:t>⨝</a:t>
            </a:r>
            <a:r>
              <a:rPr lang="en-GB" baseline="-25000" dirty="0" smtClean="0">
                <a:latin typeface="Georgia"/>
                <a:cs typeface="Georgia"/>
              </a:rPr>
              <a:t>PNUMBER</a:t>
            </a:r>
            <a:r>
              <a:rPr lang="en-GB" baseline="-25000" dirty="0">
                <a:latin typeface="Georgia"/>
                <a:cs typeface="Georgia"/>
              </a:rPr>
              <a:t>=PNO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latin typeface="Georgia"/>
                <a:cs typeface="Georgia"/>
              </a:rPr>
              <a:t>BDATE</a:t>
            </a:r>
            <a:r>
              <a:rPr lang="en-GB" baseline="-25000" dirty="0" smtClean="0">
                <a:latin typeface="Georgia"/>
                <a:cs typeface="Georgia"/>
              </a:rPr>
              <a:t> </a:t>
            </a:r>
            <a:r>
              <a:rPr lang="en-GB" baseline="-25000" dirty="0"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latin typeface="Georgia"/>
                <a:cs typeface="Georgia"/>
              </a:rPr>
              <a:t>σ</a:t>
            </a:r>
            <a:r>
              <a:rPr lang="en-GB" baseline="-25000" dirty="0" err="1">
                <a:latin typeface="Georgia"/>
                <a:cs typeface="Georgia"/>
              </a:rPr>
              <a:t>PNAME</a:t>
            </a:r>
            <a:r>
              <a:rPr lang="en-GB" baseline="-25000" dirty="0"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latin typeface="Georgia"/>
                <a:cs typeface="Georgia"/>
              </a:rPr>
              <a:t>’</a:t>
            </a:r>
            <a:endParaRPr lang="en-GB" baseline="-25000" dirty="0"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1691560" y="4195465"/>
            <a:ext cx="1512168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11560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PNUMBER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ESSN,PNO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ESSN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2160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b="1" dirty="0" smtClean="0">
                <a:solidFill>
                  <a:srgbClr val="FF0000"/>
                </a:solidFill>
                <a:latin typeface="Georgia"/>
                <a:cs typeface="Georgia"/>
              </a:rPr>
              <a:t>π</a:t>
            </a:r>
            <a:r>
              <a:rPr lang="en-GB" b="1" baseline="-25000" dirty="0" smtClean="0">
                <a:solidFill>
                  <a:srgbClr val="FF0000"/>
                </a:solidFill>
                <a:latin typeface="Georgia"/>
                <a:cs typeface="Georgia"/>
              </a:rPr>
              <a:t>SSN,LNAME</a:t>
            </a:r>
            <a:endParaRPr lang="en-GB" b="1" baseline="-25000" dirty="0">
              <a:solidFill>
                <a:srgbClr val="FF0000"/>
              </a:solidFill>
              <a:latin typeface="Georgia"/>
              <a:cs typeface="Georgia"/>
            </a:endParaRPr>
          </a:p>
        </p:txBody>
      </p:sp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1691560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4643888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3203728" y="3530625"/>
            <a:ext cx="0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7092160" y="3530625"/>
            <a:ext cx="266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31757254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smtClean="0"/>
              <a:t>Optimised logical query plan</a:t>
            </a:r>
            <a:endParaRPr lang="en-GB" dirty="0"/>
          </a:p>
        </p:txBody>
      </p:sp>
      <p:sp>
        <p:nvSpPr>
          <p:cNvPr id="4" name="TextBox 3"/>
          <p:cNvSpPr txBox="1"/>
          <p:nvPr/>
        </p:nvSpPr>
        <p:spPr>
          <a:xfrm>
            <a:off x="3635896" y="1700808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LNAME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635896" y="23488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⨝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SSN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611560" y="594928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PROJECT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6012160" y="4397608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EMPLOYEE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63888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WORKS_ON</a:t>
            </a:r>
            <a:endParaRPr lang="en-GB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11" name="Straight Connector 10"/>
          <p:cNvCxnSpPr>
            <a:stCxn id="4" idx="2"/>
            <a:endCxn id="5" idx="0"/>
          </p:cNvCxnSpPr>
          <p:nvPr/>
        </p:nvCxnSpPr>
        <p:spPr bwMode="auto">
          <a:xfrm>
            <a:off x="4715896" y="2162473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3" name="Straight Connector 12"/>
          <p:cNvCxnSpPr>
            <a:stCxn id="26" idx="2"/>
            <a:endCxn id="19" idx="0"/>
          </p:cNvCxnSpPr>
          <p:nvPr/>
        </p:nvCxnSpPr>
        <p:spPr bwMode="auto">
          <a:xfrm>
            <a:off x="3203728" y="4195465"/>
            <a:ext cx="1440160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4" name="Straight Connector 13"/>
          <p:cNvCxnSpPr>
            <a:stCxn id="5" idx="2"/>
            <a:endCxn id="20" idx="0"/>
          </p:cNvCxnSpPr>
          <p:nvPr/>
        </p:nvCxnSpPr>
        <p:spPr bwMode="auto">
          <a:xfrm flipH="1">
            <a:off x="3203728" y="2810545"/>
            <a:ext cx="1512168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5" name="Straight Connector 14"/>
          <p:cNvCxnSpPr>
            <a:stCxn id="5" idx="2"/>
            <a:endCxn id="21" idx="0"/>
          </p:cNvCxnSpPr>
          <p:nvPr/>
        </p:nvCxnSpPr>
        <p:spPr bwMode="auto">
          <a:xfrm>
            <a:off x="4715896" y="2810545"/>
            <a:ext cx="2376264" cy="25841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6" name="Straight Connector 15"/>
          <p:cNvCxnSpPr>
            <a:stCxn id="28" idx="2"/>
            <a:endCxn id="8" idx="0"/>
          </p:cNvCxnSpPr>
          <p:nvPr/>
        </p:nvCxnSpPr>
        <p:spPr bwMode="auto">
          <a:xfrm>
            <a:off x="1691560" y="5618857"/>
            <a:ext cx="0" cy="33042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26" name="TextBox 25"/>
          <p:cNvSpPr txBox="1"/>
          <p:nvPr/>
        </p:nvSpPr>
        <p:spPr>
          <a:xfrm>
            <a:off x="2123728" y="3733800"/>
            <a:ext cx="2160000" cy="461665"/>
          </a:xfrm>
          <a:prstGeom prst="rect">
            <a:avLst/>
          </a:prstGeom>
          <a:noFill/>
        </p:spPr>
        <p:txBody>
          <a:bodyPr wrap="squar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⨝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PNUMBER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=PNO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7" name="TextBox 26"/>
          <p:cNvSpPr txBox="1"/>
          <p:nvPr/>
        </p:nvSpPr>
        <p:spPr>
          <a:xfrm>
            <a:off x="6012426" y="373380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σ</a:t>
            </a:r>
            <a:r>
              <a:rPr lang="en-GB" baseline="-25000" dirty="0" err="1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BDATE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 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&gt; ‘1957-12-31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’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11560" y="5157192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err="1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σ</a:t>
            </a:r>
            <a:r>
              <a:rPr lang="en-GB" baseline="-25000" dirty="0" err="1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PNAME</a:t>
            </a:r>
            <a:r>
              <a:rPr lang="en-GB" baseline="-25000" dirty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=‘Aquarius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’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38" name="Straight Connector 37"/>
          <p:cNvCxnSpPr>
            <a:stCxn id="26" idx="2"/>
            <a:endCxn id="18" idx="0"/>
          </p:cNvCxnSpPr>
          <p:nvPr/>
        </p:nvCxnSpPr>
        <p:spPr bwMode="auto">
          <a:xfrm flipH="1">
            <a:off x="1691560" y="4195465"/>
            <a:ext cx="1512168" cy="31365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41" name="Straight Connector 40"/>
          <p:cNvCxnSpPr>
            <a:stCxn id="27" idx="2"/>
            <a:endCxn id="9" idx="0"/>
          </p:cNvCxnSpPr>
          <p:nvPr/>
        </p:nvCxnSpPr>
        <p:spPr bwMode="auto">
          <a:xfrm flipH="1">
            <a:off x="7092160" y="4195465"/>
            <a:ext cx="266" cy="202143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18" name="TextBox 17"/>
          <p:cNvSpPr txBox="1"/>
          <p:nvPr/>
        </p:nvSpPr>
        <p:spPr>
          <a:xfrm>
            <a:off x="611560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PNUMBER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3563888" y="450912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ESSN,PNO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2123728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ESSN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012160" y="3068960"/>
            <a:ext cx="2160000" cy="461665"/>
          </a:xfrm>
          <a:prstGeom prst="rect">
            <a:avLst/>
          </a:prstGeom>
          <a:noFill/>
        </p:spPr>
        <p:txBody>
          <a:bodyPr wrap="none" rtlCol="0">
            <a:noAutofit/>
          </a:bodyPr>
          <a:lstStyle/>
          <a:p>
            <a:pPr algn="ctr"/>
            <a:r>
              <a:rPr lang="en-GB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π</a:t>
            </a:r>
            <a:r>
              <a:rPr lang="en-GB" baseline="-25000" dirty="0" smtClean="0">
                <a:solidFill>
                  <a:schemeClr val="tx1">
                    <a:lumMod val="50000"/>
                  </a:schemeClr>
                </a:solidFill>
                <a:latin typeface="Georgia"/>
                <a:cs typeface="Georgia"/>
              </a:rPr>
              <a:t>SSN,LNAME</a:t>
            </a:r>
            <a:endParaRPr lang="en-GB" baseline="-25000" dirty="0">
              <a:solidFill>
                <a:schemeClr val="tx1">
                  <a:lumMod val="50000"/>
                </a:schemeClr>
              </a:solidFill>
              <a:latin typeface="Georgia"/>
              <a:cs typeface="Georgia"/>
            </a:endParaRPr>
          </a:p>
        </p:txBody>
      </p:sp>
      <p:cxnSp>
        <p:nvCxnSpPr>
          <p:cNvPr id="24" name="Straight Connector 23"/>
          <p:cNvCxnSpPr>
            <a:stCxn id="18" idx="2"/>
            <a:endCxn id="28" idx="0"/>
          </p:cNvCxnSpPr>
          <p:nvPr/>
        </p:nvCxnSpPr>
        <p:spPr bwMode="auto">
          <a:xfrm>
            <a:off x="1691560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29" name="Straight Connector 28"/>
          <p:cNvCxnSpPr>
            <a:stCxn id="19" idx="2"/>
            <a:endCxn id="10" idx="0"/>
          </p:cNvCxnSpPr>
          <p:nvPr/>
        </p:nvCxnSpPr>
        <p:spPr bwMode="auto">
          <a:xfrm>
            <a:off x="4643888" y="4970785"/>
            <a:ext cx="0" cy="186407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1" name="Straight Connector 30"/>
          <p:cNvCxnSpPr>
            <a:stCxn id="20" idx="2"/>
            <a:endCxn id="26" idx="0"/>
          </p:cNvCxnSpPr>
          <p:nvPr/>
        </p:nvCxnSpPr>
        <p:spPr bwMode="auto">
          <a:xfrm>
            <a:off x="3203728" y="3530625"/>
            <a:ext cx="0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35" name="Straight Connector 34"/>
          <p:cNvCxnSpPr>
            <a:stCxn id="21" idx="2"/>
            <a:endCxn id="27" idx="0"/>
          </p:cNvCxnSpPr>
          <p:nvPr/>
        </p:nvCxnSpPr>
        <p:spPr bwMode="auto">
          <a:xfrm>
            <a:off x="7092160" y="3530625"/>
            <a:ext cx="266" cy="203175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  <p:extLst>
      <p:ext uri="{BB962C8B-B14F-4D97-AF65-F5344CB8AC3E}">
        <p14:creationId xmlns:p14="http://schemas.microsoft.com/office/powerpoint/2010/main" val="1009554004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 bwMode="auto">
          <a:xfrm>
            <a:off x="2412000" y="2852936"/>
            <a:ext cx="4320000" cy="1800200"/>
          </a:xfrm>
          <a:prstGeom prst="roundRect">
            <a:avLst>
              <a:gd name="adj" fmla="val 720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t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Summary</a:t>
            </a:r>
            <a:endParaRPr lang="en-US" dirty="0"/>
          </a:p>
        </p:txBody>
      </p:sp>
      <p:sp>
        <p:nvSpPr>
          <p:cNvPr id="4" name="Rounded Rectangle 3"/>
          <p:cNvSpPr/>
          <p:nvPr/>
        </p:nvSpPr>
        <p:spPr bwMode="auto">
          <a:xfrm>
            <a:off x="2412000" y="213285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Parse</a:t>
            </a:r>
            <a:r>
              <a:rPr kumimoji="0" lang="en-GB" sz="1800" b="0" i="0" u="none" strike="noStrike" cap="none" normalizeH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 query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0" name="Rounded Rectangle 9"/>
          <p:cNvSpPr/>
          <p:nvPr/>
        </p:nvSpPr>
        <p:spPr bwMode="auto">
          <a:xfrm>
            <a:off x="2591900" y="3284984"/>
            <a:ext cx="39602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Generate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1" name="Rounded Rectangle 10"/>
          <p:cNvSpPr/>
          <p:nvPr/>
        </p:nvSpPr>
        <p:spPr bwMode="auto">
          <a:xfrm>
            <a:off x="2590313" y="4005064"/>
            <a:ext cx="3960200" cy="360000"/>
          </a:xfrm>
          <a:prstGeom prst="roundRect">
            <a:avLst>
              <a:gd name="adj" fmla="val 21151"/>
            </a:avLst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Rewrite Logical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2" name="Rounded Rectangle 11"/>
          <p:cNvSpPr/>
          <p:nvPr/>
        </p:nvSpPr>
        <p:spPr bwMode="auto">
          <a:xfrm>
            <a:off x="2410413" y="501321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Select Physical Query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3" name="Rounded Rectangle 12"/>
          <p:cNvSpPr/>
          <p:nvPr/>
        </p:nvSpPr>
        <p:spPr bwMode="auto">
          <a:xfrm>
            <a:off x="2410413" y="5733296"/>
            <a:ext cx="4320000" cy="360000"/>
          </a:xfrm>
          <a:prstGeom prst="roundRect">
            <a:avLst/>
          </a:prstGeom>
          <a:ln>
            <a:headEnd type="none" w="med" len="med"/>
            <a:tailEnd type="none" w="med" len="med"/>
          </a:ln>
          <a:effectLst>
            <a:outerShdw blurRad="50800" dist="38100" dir="2700000" algn="br">
              <a:srgbClr val="000000">
                <a:alpha val="43000"/>
              </a:srgbClr>
            </a:outerShdw>
          </a:effectLst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0" tIns="0" rIns="0" bIns="0" numCol="1" rtlCol="0" anchor="ctr" anchorCtr="1" compatLnSpc="1">
            <a:prstTxWarp prst="textNoShape">
              <a:avLst/>
            </a:prstTxWarp>
          </a:bodyPr>
          <a:lstStyle/>
          <a:p>
            <a:pPr marL="0" marR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GB" sz="18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Georgia"/>
                <a:ea typeface="ＭＳ Ｐゴシック" charset="-128"/>
                <a:cs typeface="Georgia"/>
              </a:rPr>
              <a:t>Execute Plan</a:t>
            </a:r>
            <a:endParaRPr kumimoji="0" lang="en-GB" sz="18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Georgia"/>
              <a:ea typeface="ＭＳ Ｐゴシック" charset="-128"/>
              <a:cs typeface="Georgia"/>
            </a:endParaRPr>
          </a:p>
        </p:txBody>
      </p:sp>
      <p:sp>
        <p:nvSpPr>
          <p:cNvPr id="16" name="Down Arrow 15"/>
          <p:cNvSpPr/>
          <p:nvPr/>
        </p:nvSpPr>
        <p:spPr bwMode="auto">
          <a:xfrm>
            <a:off x="4151313" y="24928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7" name="Down Arrow 16"/>
          <p:cNvSpPr/>
          <p:nvPr/>
        </p:nvSpPr>
        <p:spPr bwMode="auto">
          <a:xfrm>
            <a:off x="4151313" y="465313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18" name="Down Arrow 17"/>
          <p:cNvSpPr/>
          <p:nvPr/>
        </p:nvSpPr>
        <p:spPr bwMode="auto">
          <a:xfrm>
            <a:off x="4151313" y="53732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1" name="Down Arrow 20"/>
          <p:cNvSpPr/>
          <p:nvPr/>
        </p:nvSpPr>
        <p:spPr bwMode="auto">
          <a:xfrm>
            <a:off x="4139952" y="609329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22" name="Down Arrow 21"/>
          <p:cNvSpPr/>
          <p:nvPr/>
        </p:nvSpPr>
        <p:spPr bwMode="auto">
          <a:xfrm>
            <a:off x="4139952" y="1772816"/>
            <a:ext cx="838200" cy="360040"/>
          </a:xfrm>
          <a:prstGeom prst="downArrow">
            <a:avLst/>
          </a:prstGeom>
          <a:ln>
            <a:headEnd type="none" w="med" len="med"/>
            <a:tailEnd type="none" w="med" len="med"/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GB" sz="2400" b="0" i="0" u="none" strike="noStrike" cap="none" normalizeH="0" baseline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  <a:cs typeface="ＭＳ Ｐゴシック" charset="-128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95536" y="4869160"/>
            <a:ext cx="1173518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choose </a:t>
            </a:r>
          </a:p>
          <a:p>
            <a:r>
              <a:rPr lang="en-US" sz="2000" dirty="0" smtClean="0">
                <a:latin typeface="Georgia"/>
                <a:cs typeface="Georgia"/>
              </a:rPr>
              <a:t>cheapest</a:t>
            </a:r>
            <a:endParaRPr lang="en-US" sz="2000" dirty="0">
              <a:latin typeface="Georgia"/>
              <a:cs typeface="Georgia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395536" y="3861048"/>
            <a:ext cx="12874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 smtClean="0">
                <a:latin typeface="Georgia"/>
                <a:cs typeface="Georgia"/>
              </a:rPr>
              <a:t>use </a:t>
            </a:r>
            <a:br>
              <a:rPr lang="en-US" sz="2000" dirty="0" smtClean="0">
                <a:latin typeface="Georgia"/>
                <a:cs typeface="Georgia"/>
              </a:rPr>
            </a:br>
            <a:r>
              <a:rPr lang="en-US" sz="2000" dirty="0" smtClean="0">
                <a:latin typeface="Georgia"/>
                <a:cs typeface="Georgia"/>
              </a:rPr>
              <a:t>heuristics</a:t>
            </a:r>
            <a:endParaRPr lang="en-US" sz="2000" dirty="0">
              <a:latin typeface="Georgia"/>
              <a:cs typeface="Georgia"/>
            </a:endParaRPr>
          </a:p>
        </p:txBody>
      </p:sp>
    </p:spTree>
    <p:extLst>
      <p:ext uri="{BB962C8B-B14F-4D97-AF65-F5344CB8AC3E}">
        <p14:creationId xmlns:p14="http://schemas.microsoft.com/office/powerpoint/2010/main" val="416403481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Physical-Plan Operators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Algorithm that </a:t>
            </a:r>
            <a:r>
              <a:rPr lang="en-US" dirty="0"/>
              <a:t>implements one of the basic </a:t>
            </a:r>
            <a:r>
              <a:rPr lang="en-US" dirty="0" smtClean="0"/>
              <a:t>relational operations that are used in query plans</a:t>
            </a:r>
          </a:p>
          <a:p>
            <a:endParaRPr lang="en-US" dirty="0"/>
          </a:p>
          <a:p>
            <a:pPr marL="0" indent="0">
              <a:buNone/>
            </a:pPr>
            <a:r>
              <a:rPr lang="en-US" dirty="0" smtClean="0"/>
              <a:t>For example, relational algebra has join operator</a:t>
            </a:r>
          </a:p>
          <a:p>
            <a:pPr marL="0" indent="0">
              <a:buNone/>
            </a:pPr>
            <a:r>
              <a:rPr lang="en-US" i="1" dirty="0"/>
              <a:t>H</a:t>
            </a:r>
            <a:r>
              <a:rPr lang="en-US" i="1" dirty="0" smtClean="0"/>
              <a:t>ow</a:t>
            </a:r>
            <a:r>
              <a:rPr lang="en-US" dirty="0" smtClean="0"/>
              <a:t> that join is carried out depends on:</a:t>
            </a:r>
          </a:p>
          <a:p>
            <a:pPr lvl="1"/>
            <a:r>
              <a:rPr lang="en-US" dirty="0" smtClean="0"/>
              <a:t>structure of relations</a:t>
            </a:r>
          </a:p>
          <a:p>
            <a:pPr lvl="1"/>
            <a:r>
              <a:rPr lang="en-US" dirty="0" smtClean="0"/>
              <a:t>size of relations</a:t>
            </a:r>
          </a:p>
          <a:p>
            <a:pPr lvl="1"/>
            <a:r>
              <a:rPr lang="en-US" dirty="0" smtClean="0"/>
              <a:t>presence of indexes and hashes</a:t>
            </a:r>
          </a:p>
          <a:p>
            <a:pPr lvl="1"/>
            <a:r>
              <a:rPr lang="en-US" dirty="0" smtClean="0"/>
              <a:t>...</a:t>
            </a:r>
          </a:p>
          <a:p>
            <a:pPr lvl="1"/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346836341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Computation Model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 smtClean="0"/>
              <a:t>Need to choose good physical-plan operators</a:t>
            </a:r>
          </a:p>
          <a:p>
            <a:pPr lvl="1"/>
            <a:r>
              <a:rPr lang="en-US" dirty="0" smtClean="0"/>
              <a:t>Estimate the “cost” of each operator</a:t>
            </a:r>
          </a:p>
          <a:p>
            <a:pPr lvl="1"/>
            <a:r>
              <a:rPr lang="en-US" dirty="0" smtClean="0"/>
              <a:t>Key measure of cost is the number of disk accesses</a:t>
            </a:r>
            <a:br>
              <a:rPr lang="en-US" dirty="0" smtClean="0"/>
            </a:br>
            <a:r>
              <a:rPr lang="en-US" dirty="0" smtClean="0"/>
              <a:t>(far more costly than main memory accesses)</a:t>
            </a:r>
          </a:p>
          <a:p>
            <a:pPr lvl="1"/>
            <a:endParaRPr lang="en-US" dirty="0" smtClean="0"/>
          </a:p>
          <a:p>
            <a:pPr marL="0" indent="0">
              <a:buNone/>
            </a:pPr>
            <a:r>
              <a:rPr lang="en-US" dirty="0" smtClean="0"/>
              <a:t>Assumption: arguments of operator are on disk, </a:t>
            </a:r>
            <a:br>
              <a:rPr lang="en-US" dirty="0" smtClean="0"/>
            </a:br>
            <a:r>
              <a:rPr lang="en-US" dirty="0" smtClean="0"/>
              <a:t>	</a:t>
            </a:r>
            <a:r>
              <a:rPr lang="en-US" dirty="0"/>
              <a:t>	</a:t>
            </a:r>
            <a:r>
              <a:rPr lang="en-US" dirty="0" smtClean="0"/>
              <a:t>result is in main memory</a:t>
            </a:r>
          </a:p>
        </p:txBody>
      </p:sp>
    </p:spTree>
    <p:extLst>
      <p:ext uri="{BB962C8B-B14F-4D97-AF65-F5344CB8AC3E}">
        <p14:creationId xmlns:p14="http://schemas.microsoft.com/office/powerpoint/2010/main" val="3257746867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theme/theme1.xml><?xml version="1.0" encoding="utf-8"?>
<a:theme xmlns:a="http://schemas.openxmlformats.org/drawingml/2006/main" name="ECS">
  <a:themeElements>
    <a:clrScheme name="uos_ppt__template_electronics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ECS">
  <a:themeElements>
    <a:clrScheme name="Custom 1">
      <a:dk1>
        <a:srgbClr val="323D43"/>
      </a:dk1>
      <a:lt1>
        <a:srgbClr val="FFFFFF"/>
      </a:lt1>
      <a:dk2>
        <a:srgbClr val="014359"/>
      </a:dk2>
      <a:lt2>
        <a:srgbClr val="77ADD3"/>
      </a:lt2>
      <a:accent1>
        <a:srgbClr val="979E45"/>
      </a:accent1>
      <a:accent2>
        <a:srgbClr val="4F5A20"/>
      </a:accent2>
      <a:accent3>
        <a:srgbClr val="FFFFFF"/>
      </a:accent3>
      <a:accent4>
        <a:srgbClr val="293338"/>
      </a:accent4>
      <a:accent5>
        <a:srgbClr val="C9CCB0"/>
      </a:accent5>
      <a:accent6>
        <a:srgbClr val="47511C"/>
      </a:accent6>
      <a:hlink>
        <a:srgbClr val="A67891"/>
      </a:hlink>
      <a:folHlink>
        <a:srgbClr val="8F9E94"/>
      </a:folHlink>
    </a:clrScheme>
    <a:fontScheme name="uos_ppt__template_electronics">
      <a:majorFont>
        <a:latin typeface="Georgia"/>
        <a:ea typeface="ＭＳ Ｐゴシック"/>
        <a:cs typeface="ＭＳ Ｐゴシック"/>
      </a:majorFont>
      <a:minorFont>
        <a:latin typeface="Georgia"/>
        <a:ea typeface="ＭＳ Ｐゴシック"/>
        <a:cs typeface="ＭＳ Ｐゴシック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12700" cap="flat" cmpd="sng" algn="ctr">
          <a:solidFill>
            <a:schemeClr val="accent2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none" lIns="91440" tIns="45720" rIns="91440" bIns="0" numCol="1" anchor="t" anchorCtr="0" compatLnSpc="1">
        <a:prstTxWarp prst="textNoShape">
          <a:avLst/>
        </a:prstTxWarp>
        <a:spAutoFit/>
      </a:bodyPr>
      <a:lstStyle>
        <a:defPPr marL="0" marR="0" indent="0" algn="ctr" defTabSz="914400" rtl="0" eaLnBrk="0" fontAlgn="base" latinLnBrk="0" hangingPunct="0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GB" sz="1200" b="0" i="0" u="none" strike="noStrike" cap="none" normalizeH="0" baseline="0">
            <a:ln>
              <a:noFill/>
            </a:ln>
            <a:solidFill>
              <a:schemeClr val="tx1"/>
            </a:solidFill>
            <a:effectLst/>
            <a:latin typeface="Lucida Sans" pitchFamily="-106" charset="0"/>
            <a:ea typeface="ＭＳ Ｐゴシック" pitchFamily="-106" charset="-128"/>
            <a:cs typeface="ＭＳ Ｐゴシック" pitchFamily="-106" charset="-128"/>
          </a:defRPr>
        </a:defPPr>
      </a:lstStyle>
    </a:lnDef>
  </a:objectDefaults>
  <a:extraClrSchemeLst>
    <a:extraClrScheme>
      <a:clrScheme name="uos_ppt__template_electronics 1">
        <a:dk1>
          <a:srgbClr val="323D43"/>
        </a:dk1>
        <a:lt1>
          <a:srgbClr val="FFFFFF"/>
        </a:lt1>
        <a:dk2>
          <a:srgbClr val="014359"/>
        </a:dk2>
        <a:lt2>
          <a:srgbClr val="77ADD3"/>
        </a:lt2>
        <a:accent1>
          <a:srgbClr val="979E45"/>
        </a:accent1>
        <a:accent2>
          <a:srgbClr val="4F5A20"/>
        </a:accent2>
        <a:accent3>
          <a:srgbClr val="FFFFFF"/>
        </a:accent3>
        <a:accent4>
          <a:srgbClr val="293338"/>
        </a:accent4>
        <a:accent5>
          <a:srgbClr val="C9CCB0"/>
        </a:accent5>
        <a:accent6>
          <a:srgbClr val="47511C"/>
        </a:accent6>
        <a:hlink>
          <a:srgbClr val="A67891"/>
        </a:hlink>
        <a:folHlink>
          <a:srgbClr val="8F9E94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ECS.thmx</Template>
  <TotalTime>4550</TotalTime>
  <Words>2055</Words>
  <Application>Microsoft Macintosh PowerPoint</Application>
  <PresentationFormat>On-screen Show (4:3)</PresentationFormat>
  <Paragraphs>458</Paragraphs>
  <Slides>73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73</vt:i4>
      </vt:variant>
    </vt:vector>
  </HeadingPairs>
  <TitlesOfParts>
    <vt:vector size="75" baseType="lpstr">
      <vt:lpstr>ECS</vt:lpstr>
      <vt:lpstr>1_ECS</vt:lpstr>
      <vt:lpstr>Query Processing</vt:lpstr>
      <vt:lpstr>Query Processing</vt:lpstr>
      <vt:lpstr>Query Plans</vt:lpstr>
      <vt:lpstr>Query Processing</vt:lpstr>
      <vt:lpstr>Query Processing</vt:lpstr>
      <vt:lpstr>This Week</vt:lpstr>
      <vt:lpstr>Physical-Plan Operators</vt:lpstr>
      <vt:lpstr>Physical-Plan Operators</vt:lpstr>
      <vt:lpstr>Computation Model</vt:lpstr>
      <vt:lpstr>Cost Parameters</vt:lpstr>
      <vt:lpstr>Clustered File</vt:lpstr>
      <vt:lpstr>Clustered Relation</vt:lpstr>
      <vt:lpstr>Clustering Index</vt:lpstr>
      <vt:lpstr>Scanning</vt:lpstr>
      <vt:lpstr>Scan</vt:lpstr>
      <vt:lpstr>Table Scan</vt:lpstr>
      <vt:lpstr>Index Scan</vt:lpstr>
      <vt:lpstr>One-Pass Algorithms</vt:lpstr>
      <vt:lpstr>One-Pass Algorithms</vt:lpstr>
      <vt:lpstr>Unary, tuple at a time</vt:lpstr>
      <vt:lpstr>Unary, tuple at a time: Cost</vt:lpstr>
      <vt:lpstr>Unary, full-relation</vt:lpstr>
      <vt:lpstr>Unary, full-relation: Duplicate elimination</vt:lpstr>
      <vt:lpstr>Unary, full-relation: Duplicate elimination</vt:lpstr>
      <vt:lpstr>Unary, full-relation: Grouping</vt:lpstr>
      <vt:lpstr>Binary, full-relation</vt:lpstr>
      <vt:lpstr>Binary, full-relation: Join</vt:lpstr>
      <vt:lpstr>Nested-Loop Joins</vt:lpstr>
      <vt:lpstr>Nested-loop join</vt:lpstr>
      <vt:lpstr>Factors that affect cost</vt:lpstr>
      <vt:lpstr>Example</vt:lpstr>
      <vt:lpstr>Attempt #1: Tuple-based nested loop join</vt:lpstr>
      <vt:lpstr>Can we do better?</vt:lpstr>
      <vt:lpstr>Attempt #2: block-based nested loop join</vt:lpstr>
      <vt:lpstr>Can we do better?</vt:lpstr>
      <vt:lpstr>Attempt #3: Join reordering</vt:lpstr>
      <vt:lpstr>Can we do better?</vt:lpstr>
      <vt:lpstr>Attempt #4: Contiguous relations</vt:lpstr>
      <vt:lpstr>Can we do better?</vt:lpstr>
      <vt:lpstr>Attempt #5: Merge join</vt:lpstr>
      <vt:lpstr>Two-Pass Algorithms</vt:lpstr>
      <vt:lpstr>Can we do better?</vt:lpstr>
      <vt:lpstr>Merge Sort</vt:lpstr>
      <vt:lpstr>Merge Sort</vt:lpstr>
      <vt:lpstr>Merge Sort: Cost</vt:lpstr>
      <vt:lpstr>Attempt #6: Merge join with sort</vt:lpstr>
      <vt:lpstr>Attempt #6, part 2</vt:lpstr>
      <vt:lpstr>Can we do better?</vt:lpstr>
      <vt:lpstr>Attempt #7: Improved merge join</vt:lpstr>
      <vt:lpstr>Two-pass Algorithms using Hashing</vt:lpstr>
      <vt:lpstr>Hash-Join</vt:lpstr>
      <vt:lpstr>Index-based Algorithms</vt:lpstr>
      <vt:lpstr>Can we do better?</vt:lpstr>
      <vt:lpstr>Attempt #8: Index join</vt:lpstr>
      <vt:lpstr>How many matching tuples?</vt:lpstr>
      <vt:lpstr>How many matching tuples?</vt:lpstr>
      <vt:lpstr>How many matching tuples?</vt:lpstr>
      <vt:lpstr>Attempt #8: Index join</vt:lpstr>
      <vt:lpstr>Optimisation</vt:lpstr>
      <vt:lpstr>Optimisation</vt:lpstr>
      <vt:lpstr>Optimising Query Trees</vt:lpstr>
      <vt:lpstr>Query Tree</vt:lpstr>
      <vt:lpstr>Canonical Form</vt:lpstr>
      <vt:lpstr>Optimisation Steps</vt:lpstr>
      <vt:lpstr>Optimising Query Trees</vt:lpstr>
      <vt:lpstr>Canonical Form</vt:lpstr>
      <vt:lpstr>Move σ down</vt:lpstr>
      <vt:lpstr>Reorder join: more restrictive first</vt:lpstr>
      <vt:lpstr>Reorder join: more restrictive first</vt:lpstr>
      <vt:lpstr>σa(R×S) ≡ R ⨝a S</vt:lpstr>
      <vt:lpstr>Move π down</vt:lpstr>
      <vt:lpstr>Optimised logical query plan</vt:lpstr>
      <vt:lpstr>Summary</vt:lpstr>
    </vt:vector>
  </TitlesOfParts>
  <Company>University of Southampton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COMP3017 Advanced Databases Query Processing and Optimisation</dc:title>
  <dc:creator>Nicholas Gibbins</dc:creator>
  <cp:lastModifiedBy>Nicholas Gibbins</cp:lastModifiedBy>
  <cp:revision>67</cp:revision>
  <cp:lastPrinted>2009-03-02T09:56:17Z</cp:lastPrinted>
  <dcterms:created xsi:type="dcterms:W3CDTF">2010-02-22T09:53:58Z</dcterms:created>
  <dcterms:modified xsi:type="dcterms:W3CDTF">2013-03-07T17:14:24Z</dcterms:modified>
</cp:coreProperties>
</file>