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80" r:id="rId3"/>
    <p:sldId id="260" r:id="rId4"/>
    <p:sldId id="261" r:id="rId5"/>
    <p:sldId id="258" r:id="rId6"/>
    <p:sldId id="259" r:id="rId7"/>
    <p:sldId id="262" r:id="rId8"/>
    <p:sldId id="263" r:id="rId9"/>
    <p:sldId id="264" r:id="rId10"/>
    <p:sldId id="268" r:id="rId11"/>
    <p:sldId id="269" r:id="rId12"/>
    <p:sldId id="270" r:id="rId13"/>
    <p:sldId id="281" r:id="rId14"/>
    <p:sldId id="282" r:id="rId15"/>
    <p:sldId id="283" r:id="rId16"/>
    <p:sldId id="284" r:id="rId17"/>
    <p:sldId id="285" r:id="rId18"/>
    <p:sldId id="286" r:id="rId19"/>
    <p:sldId id="288" r:id="rId20"/>
    <p:sldId id="287" r:id="rId21"/>
    <p:sldId id="271" r:id="rId22"/>
    <p:sldId id="273" r:id="rId23"/>
    <p:sldId id="274" r:id="rId24"/>
    <p:sldId id="275" r:id="rId25"/>
    <p:sldId id="276" r:id="rId26"/>
    <p:sldId id="277" r:id="rId27"/>
    <p:sldId id="278" r:id="rId28"/>
    <p:sldId id="279" r:id="rId29"/>
    <p:sldId id="272" r:id="rId30"/>
    <p:sldId id="267" r:id="rId31"/>
    <p:sldId id="289" r:id="rId32"/>
    <p:sldId id="303" r:id="rId33"/>
    <p:sldId id="290" r:id="rId34"/>
    <p:sldId id="291" r:id="rId35"/>
    <p:sldId id="292" r:id="rId36"/>
    <p:sldId id="293" r:id="rId37"/>
    <p:sldId id="304" r:id="rId38"/>
    <p:sldId id="294" r:id="rId39"/>
    <p:sldId id="295" r:id="rId40"/>
    <p:sldId id="296" r:id="rId41"/>
    <p:sldId id="297" r:id="rId42"/>
    <p:sldId id="298" r:id="rId43"/>
    <p:sldId id="299" r:id="rId44"/>
    <p:sldId id="300" r:id="rId45"/>
    <p:sldId id="305" r:id="rId46"/>
    <p:sldId id="301" r:id="rId47"/>
    <p:sldId id="302" r:id="rId48"/>
    <p:sldId id="306"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2" d="100"/>
          <a:sy n="82" d="100"/>
        </p:scale>
        <p:origin x="-1696"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10106A-E26A-3C4A-A909-63B56B407E93}" type="datetimeFigureOut">
              <a:rPr lang="en-US" smtClean="0"/>
              <a:t>26/02/2013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49E525-FB75-4245-A241-B5289F64FCF2}" type="slidenum">
              <a:rPr lang="en-US" smtClean="0"/>
              <a:t>‹#›</a:t>
            </a:fld>
            <a:endParaRPr lang="en-US"/>
          </a:p>
        </p:txBody>
      </p:sp>
    </p:spTree>
    <p:extLst>
      <p:ext uri="{BB962C8B-B14F-4D97-AF65-F5344CB8AC3E}">
        <p14:creationId xmlns:p14="http://schemas.microsoft.com/office/powerpoint/2010/main" val="38657598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9E525-FB75-4245-A241-B5289F64FCF2}" type="slidenum">
              <a:rPr lang="en-US" smtClean="0"/>
              <a:t>3</a:t>
            </a:fld>
            <a:endParaRPr lang="en-US"/>
          </a:p>
        </p:txBody>
      </p:sp>
    </p:spTree>
    <p:extLst>
      <p:ext uri="{BB962C8B-B14F-4D97-AF65-F5344CB8AC3E}">
        <p14:creationId xmlns:p14="http://schemas.microsoft.com/office/powerpoint/2010/main" val="1336918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Not much. Did you have trouble finding anything? </a:t>
            </a:r>
            <a:endParaRPr lang="en-US" dirty="0" smtClean="0">
              <a:effectLst/>
            </a:endParaRPr>
          </a:p>
          <a:p>
            <a:r>
              <a:rPr lang="en-US" sz="1200" kern="1200" dirty="0" smtClean="0">
                <a:solidFill>
                  <a:schemeClr val="tx1"/>
                </a:solidFill>
                <a:effectLst/>
                <a:latin typeface="+mn-lt"/>
                <a:ea typeface="+mn-ea"/>
                <a:cs typeface="+mn-cs"/>
              </a:rPr>
              <a:t>I rest my case.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F49E525-FB75-4245-A241-B5289F64FCF2}" type="slidenum">
              <a:rPr lang="en-US" smtClean="0"/>
              <a:t>46</a:t>
            </a:fld>
            <a:endParaRPr lang="en-US"/>
          </a:p>
        </p:txBody>
      </p:sp>
    </p:spTree>
    <p:extLst>
      <p:ext uri="{BB962C8B-B14F-4D97-AF65-F5344CB8AC3E}">
        <p14:creationId xmlns:p14="http://schemas.microsoft.com/office/powerpoint/2010/main" val="3696326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There’s really almost nothing to improve here. </a:t>
            </a:r>
            <a:endParaRPr lang="en-US" dirty="0" smtClean="0">
              <a:effectLst/>
            </a:endParaRPr>
          </a:p>
          <a:p>
            <a:r>
              <a:rPr lang="en-US" sz="1200" kern="1200" dirty="0" smtClean="0">
                <a:solidFill>
                  <a:schemeClr val="tx1"/>
                </a:solidFill>
                <a:effectLst/>
                <a:latin typeface="+mn-lt"/>
                <a:ea typeface="+mn-ea"/>
                <a:cs typeface="+mn-cs"/>
              </a:rPr>
              <a:t>I did redo the search.(I don’t know why they used "Enter Keywords" here when they use just plain "Search" almost everywhere else in the site.) </a:t>
            </a:r>
            <a:endParaRPr lang="en-US" dirty="0" smtClean="0">
              <a:effectLst/>
            </a:endParaRPr>
          </a:p>
          <a:p>
            <a:r>
              <a:rPr lang="en-US" sz="1200" kern="1200" dirty="0" smtClean="0">
                <a:solidFill>
                  <a:schemeClr val="tx1"/>
                </a:solidFill>
                <a:effectLst/>
                <a:latin typeface="+mn-lt"/>
                <a:ea typeface="+mn-ea"/>
                <a:cs typeface="+mn-cs"/>
              </a:rPr>
              <a:t>And if you’re going to scope a search, it’s worth adding the word "for" so it reads like a sentence: "Search ___ for ___." </a:t>
            </a:r>
            <a:endParaRPr lang="en-US" dirty="0" smtClean="0">
              <a:effectLst/>
            </a:endParaRPr>
          </a:p>
          <a:p>
            <a:r>
              <a:rPr lang="en-US" sz="1200" kern="1200" dirty="0" smtClean="0">
                <a:solidFill>
                  <a:schemeClr val="tx1"/>
                </a:solidFill>
                <a:effectLst/>
                <a:latin typeface="+mn-lt"/>
                <a:ea typeface="+mn-ea"/>
                <a:cs typeface="+mn-cs"/>
              </a:rPr>
              <a:t>I also made the page name a little more prominent to help make the division between the content and navigation spaces even clearer.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F49E525-FB75-4245-A241-B5289F64FCF2}" type="slidenum">
              <a:rPr lang="en-US" smtClean="0"/>
              <a:t>47</a:t>
            </a:fld>
            <a:endParaRPr lang="en-US"/>
          </a:p>
        </p:txBody>
      </p:sp>
    </p:spTree>
    <p:extLst>
      <p:ext uri="{BB962C8B-B14F-4D97-AF65-F5344CB8AC3E}">
        <p14:creationId xmlns:p14="http://schemas.microsoft.com/office/powerpoint/2010/main" val="45834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9E525-FB75-4245-A241-B5289F64FCF2}" type="slidenum">
              <a:rPr lang="en-US" smtClean="0"/>
              <a:t>4</a:t>
            </a:fld>
            <a:endParaRPr lang="en-US"/>
          </a:p>
        </p:txBody>
      </p:sp>
    </p:spTree>
    <p:extLst>
      <p:ext uri="{BB962C8B-B14F-4D97-AF65-F5344CB8AC3E}">
        <p14:creationId xmlns:p14="http://schemas.microsoft.com/office/powerpoint/2010/main" val="1336918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9E525-FB75-4245-A241-B5289F64FCF2}" type="slidenum">
              <a:rPr lang="en-US" smtClean="0"/>
              <a:t>29</a:t>
            </a:fld>
            <a:endParaRPr lang="en-US"/>
          </a:p>
        </p:txBody>
      </p:sp>
    </p:spTree>
    <p:extLst>
      <p:ext uri="{BB962C8B-B14F-4D97-AF65-F5344CB8AC3E}">
        <p14:creationId xmlns:p14="http://schemas.microsoft.com/office/powerpoint/2010/main" val="103541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“Annuities Step by Step” looks like the page name, but it’s not. </a:t>
            </a:r>
            <a:endParaRPr lang="en-US" dirty="0" smtClean="0">
              <a:effectLst/>
            </a:endParaRPr>
          </a:p>
          <a:p>
            <a:r>
              <a:rPr lang="en-US" sz="1200" kern="1200" dirty="0" smtClean="0">
                <a:solidFill>
                  <a:schemeClr val="tx1"/>
                </a:solidFill>
                <a:effectLst/>
                <a:latin typeface="+mn-lt"/>
                <a:ea typeface="+mn-ea"/>
                <a:cs typeface="+mn-cs"/>
              </a:rPr>
              <a:t>The page name is actually “Fund other plans first,” but you wouldn’t know it because(a) there’s no page name, and (b) there’s no “You are here” indicator in the list on the left. </a:t>
            </a:r>
            <a:endParaRPr lang="en-US" dirty="0" smtClean="0">
              <a:effectLst/>
            </a:endParaRPr>
          </a:p>
          <a:p>
            <a:r>
              <a:rPr lang="en-US" sz="1200" kern="1200" dirty="0" smtClean="0">
                <a:solidFill>
                  <a:schemeClr val="tx1"/>
                </a:solidFill>
                <a:effectLst/>
                <a:latin typeface="+mn-lt"/>
                <a:ea typeface="+mn-ea"/>
                <a:cs typeface="+mn-cs"/>
              </a:rPr>
              <a:t>And there’s no search box or search button, which is amazing for a site as large and varied(and full of useful content) as </a:t>
            </a:r>
            <a:r>
              <a:rPr lang="en-US" sz="1200" kern="1200" dirty="0" err="1" smtClean="0">
                <a:solidFill>
                  <a:schemeClr val="tx1"/>
                </a:solidFill>
                <a:effectLst/>
                <a:latin typeface="+mn-lt"/>
                <a:ea typeface="+mn-ea"/>
                <a:cs typeface="+mn-cs"/>
              </a:rPr>
              <a:t>Quicken.com</a:t>
            </a:r>
            <a:r>
              <a:rPr lang="en-US" sz="1200" kern="1200" dirty="0" smtClean="0">
                <a:solidFill>
                  <a:schemeClr val="tx1"/>
                </a:solidFill>
                <a:effectLst/>
                <a:latin typeface="+mn-lt"/>
                <a:ea typeface="+mn-ea"/>
                <a:cs typeface="+mn-cs"/>
              </a:rPr>
              <a:t>.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F49E525-FB75-4245-A241-B5289F64FCF2}" type="slidenum">
              <a:rPr lang="en-US" smtClean="0"/>
              <a:t>39</a:t>
            </a:fld>
            <a:endParaRPr lang="en-US"/>
          </a:p>
        </p:txBody>
      </p:sp>
    </p:spTree>
    <p:extLst>
      <p:ext uri="{BB962C8B-B14F-4D97-AF65-F5344CB8AC3E}">
        <p14:creationId xmlns:p14="http://schemas.microsoft.com/office/powerpoint/2010/main" val="2167493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I’ve added... </a:t>
            </a:r>
            <a:endParaRPr lang="en-US" dirty="0" smtClean="0">
              <a:effectLst/>
            </a:endParaRPr>
          </a:p>
          <a:p>
            <a:r>
              <a:rPr lang="en-US" sz="1200" b="1" kern="1200" dirty="0" smtClean="0">
                <a:solidFill>
                  <a:schemeClr val="tx1"/>
                </a:solidFill>
                <a:effectLst/>
                <a:latin typeface="+mn-lt"/>
                <a:ea typeface="+mn-ea"/>
                <a:cs typeface="+mn-cs"/>
              </a:rPr>
              <a:t>&gt;  </a:t>
            </a:r>
            <a:r>
              <a:rPr lang="en-US" sz="1200" kern="1200" dirty="0" smtClean="0">
                <a:solidFill>
                  <a:schemeClr val="tx1"/>
                </a:solidFill>
                <a:effectLst/>
                <a:latin typeface="+mn-lt"/>
                <a:ea typeface="+mn-ea"/>
                <a:cs typeface="+mn-cs"/>
              </a:rPr>
              <a:t>A page name at the top of the content space, </a:t>
            </a:r>
            <a:endParaRPr lang="en-US" dirty="0" smtClean="0">
              <a:effectLst/>
            </a:endParaRPr>
          </a:p>
          <a:p>
            <a:r>
              <a:rPr lang="en-US" sz="1200" b="1" kern="1200" dirty="0" smtClean="0">
                <a:solidFill>
                  <a:schemeClr val="tx1"/>
                </a:solidFill>
                <a:effectLst/>
                <a:latin typeface="+mn-lt"/>
                <a:ea typeface="+mn-ea"/>
                <a:cs typeface="+mn-cs"/>
              </a:rPr>
              <a:t>&gt;  </a:t>
            </a:r>
            <a:r>
              <a:rPr lang="en-US" sz="1200" kern="1200" dirty="0" smtClean="0">
                <a:solidFill>
                  <a:schemeClr val="tx1"/>
                </a:solidFill>
                <a:effectLst/>
                <a:latin typeface="+mn-lt"/>
                <a:ea typeface="+mn-ea"/>
                <a:cs typeface="+mn-cs"/>
              </a:rPr>
              <a:t>A “You are here” indicator in the list on the left, and </a:t>
            </a:r>
            <a:endParaRPr lang="en-US" dirty="0" smtClean="0">
              <a:effectLst/>
            </a:endParaRPr>
          </a:p>
          <a:p>
            <a:r>
              <a:rPr lang="en-US" sz="1200" b="1" kern="1200" dirty="0" smtClean="0">
                <a:solidFill>
                  <a:schemeClr val="tx1"/>
                </a:solidFill>
                <a:effectLst/>
                <a:latin typeface="+mn-lt"/>
                <a:ea typeface="+mn-ea"/>
                <a:cs typeface="+mn-cs"/>
              </a:rPr>
              <a:t>&gt;  </a:t>
            </a:r>
            <a:r>
              <a:rPr lang="en-US" sz="1200" kern="1200" dirty="0" smtClean="0">
                <a:solidFill>
                  <a:schemeClr val="tx1"/>
                </a:solidFill>
                <a:effectLst/>
                <a:latin typeface="+mn-lt"/>
                <a:ea typeface="+mn-ea"/>
                <a:cs typeface="+mn-cs"/>
              </a:rPr>
              <a:t>A search link, in the Utilities list.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F49E525-FB75-4245-A241-B5289F64FCF2}" type="slidenum">
              <a:rPr lang="en-US" smtClean="0"/>
              <a:t>40</a:t>
            </a:fld>
            <a:endParaRPr lang="en-US"/>
          </a:p>
        </p:txBody>
      </p:sp>
    </p:spTree>
    <p:extLst>
      <p:ext uri="{BB962C8B-B14F-4D97-AF65-F5344CB8AC3E}">
        <p14:creationId xmlns:p14="http://schemas.microsoft.com/office/powerpoint/2010/main" val="2206218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Site ID is below the navigation, and hard to spot. It looks too much like the internal promo next to it, and because the Site ID isn’t in the upper left corner, it ends up looking like an ad. </a:t>
            </a:r>
            <a:endParaRPr lang="en-US" dirty="0" smtClean="0">
              <a:effectLst/>
            </a:endParaRPr>
          </a:p>
          <a:p>
            <a:r>
              <a:rPr lang="en-US" sz="1200" kern="1200" dirty="0" smtClean="0">
                <a:solidFill>
                  <a:schemeClr val="tx1"/>
                </a:solidFill>
                <a:effectLst/>
                <a:latin typeface="+mn-lt"/>
                <a:ea typeface="+mn-ea"/>
                <a:cs typeface="+mn-cs"/>
              </a:rPr>
              <a:t>The heading DVD is positioned above the link Audio/Video Main, but it is lower in the </a:t>
            </a:r>
            <a:r>
              <a:rPr lang="en-US" sz="1200" kern="1200" dirty="0" err="1" smtClean="0">
                <a:solidFill>
                  <a:schemeClr val="tx1"/>
                </a:solidFill>
                <a:effectLst/>
                <a:latin typeface="+mn-lt"/>
                <a:ea typeface="+mn-ea"/>
                <a:cs typeface="+mn-cs"/>
              </a:rPr>
              <a:t>hier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archy</a:t>
            </a:r>
            <a:r>
              <a:rPr lang="en-US" sz="1200" kern="1200" dirty="0" smtClean="0">
                <a:solidFill>
                  <a:schemeClr val="tx1"/>
                </a:solidFill>
                <a:effectLst/>
                <a:latin typeface="+mn-lt"/>
                <a:ea typeface="+mn-ea"/>
                <a:cs typeface="+mn-cs"/>
              </a:rPr>
              <a:t>. And there’s no search, which is baffling in a large e-commerce site full of products.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F49E525-FB75-4245-A241-B5289F64FCF2}" type="slidenum">
              <a:rPr lang="en-US" smtClean="0"/>
              <a:t>41</a:t>
            </a:fld>
            <a:endParaRPr lang="en-US"/>
          </a:p>
        </p:txBody>
      </p:sp>
    </p:spTree>
    <p:extLst>
      <p:ext uri="{BB962C8B-B14F-4D97-AF65-F5344CB8AC3E}">
        <p14:creationId xmlns:p14="http://schemas.microsoft.com/office/powerpoint/2010/main" val="291072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moved the link to Audio/Video above the page name, so the visual hierarchy matches the logical hierarchy. I also made the page name a little more prominent, and moved it flush left instead of centered.(In most cases, I find left or right alignment is more effective than centering in “telegraphing” a visual hierarchy.) </a:t>
            </a:r>
            <a:endParaRPr lang="en-US" dirty="0" smtClean="0">
              <a:effectLst/>
            </a:endParaRPr>
          </a:p>
          <a:p>
            <a:r>
              <a:rPr lang="en-US" sz="1200" kern="1200" dirty="0" smtClean="0">
                <a:solidFill>
                  <a:schemeClr val="tx1"/>
                </a:solidFill>
                <a:effectLst/>
                <a:latin typeface="+mn-lt"/>
                <a:ea typeface="+mn-ea"/>
                <a:cs typeface="+mn-cs"/>
              </a:rPr>
              <a:t>For the same reason, I moved the search button next to the search box, instead of centered below it.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F49E525-FB75-4245-A241-B5289F64FCF2}" type="slidenum">
              <a:rPr lang="en-US" smtClean="0"/>
              <a:t>42</a:t>
            </a:fld>
            <a:endParaRPr lang="en-US"/>
          </a:p>
        </p:txBody>
      </p:sp>
    </p:spTree>
    <p:extLst>
      <p:ext uri="{BB962C8B-B14F-4D97-AF65-F5344CB8AC3E}">
        <p14:creationId xmlns:p14="http://schemas.microsoft.com/office/powerpoint/2010/main" val="622915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navigation is spread out all over the page, making it much harder to tell what’s navigation and what isn’t. The navigation, ads, promos, and content all run together. </a:t>
            </a:r>
            <a:endParaRPr lang="en-US" dirty="0" smtClean="0"/>
          </a:p>
          <a:p>
            <a:r>
              <a:rPr lang="en-US" sz="1200" kern="1200" dirty="0" smtClean="0">
                <a:solidFill>
                  <a:schemeClr val="tx1"/>
                </a:solidFill>
                <a:effectLst/>
                <a:latin typeface="+mn-lt"/>
                <a:ea typeface="+mn-ea"/>
                <a:cs typeface="+mn-cs"/>
              </a:rPr>
              <a:t>There is no list of major sections. The list at the top looks like sections, but it’s actually a list of other sub-sites of </a:t>
            </a:r>
            <a:r>
              <a:rPr lang="en-US" sz="1200" kern="1200" dirty="0" err="1" smtClean="0">
                <a:solidFill>
                  <a:schemeClr val="tx1"/>
                </a:solidFill>
                <a:effectLst/>
                <a:latin typeface="+mn-lt"/>
                <a:ea typeface="+mn-ea"/>
                <a:cs typeface="+mn-cs"/>
              </a:rPr>
              <a:t>CNET.com</a:t>
            </a:r>
            <a:r>
              <a:rPr lang="en-US" sz="1200" kern="1200" dirty="0" smtClean="0">
                <a:solidFill>
                  <a:schemeClr val="tx1"/>
                </a:solidFill>
                <a:effectLst/>
                <a:latin typeface="+mn-lt"/>
                <a:ea typeface="+mn-ea"/>
                <a:cs typeface="+mn-cs"/>
              </a:rPr>
              <a:t>. What makes it particularly confusing is that </a:t>
            </a:r>
            <a:r>
              <a:rPr lang="en-US" sz="1200" kern="1200" dirty="0" err="1" smtClean="0">
                <a:solidFill>
                  <a:schemeClr val="tx1"/>
                </a:solidFill>
                <a:effectLst/>
                <a:latin typeface="+mn-lt"/>
                <a:ea typeface="+mn-ea"/>
                <a:cs typeface="+mn-cs"/>
              </a:rPr>
              <a:t>Builder.com</a:t>
            </a:r>
            <a:r>
              <a:rPr lang="en-US" sz="1200" kern="1200" dirty="0" smtClean="0">
                <a:solidFill>
                  <a:schemeClr val="tx1"/>
                </a:solidFill>
                <a:effectLst/>
                <a:latin typeface="+mn-lt"/>
                <a:ea typeface="+mn-ea"/>
                <a:cs typeface="+mn-cs"/>
              </a:rPr>
              <a:t> (the site I’m in) doesn’t appear in that list. </a:t>
            </a:r>
            <a:endParaRPr lang="en-US" dirty="0" smtClean="0"/>
          </a:p>
          <a:p>
            <a:r>
              <a:rPr lang="en-US" sz="1200" kern="1200" dirty="0" smtClean="0">
                <a:solidFill>
                  <a:schemeClr val="tx1"/>
                </a:solidFill>
                <a:effectLst/>
                <a:latin typeface="+mn-lt"/>
                <a:ea typeface="+mn-ea"/>
                <a:cs typeface="+mn-cs"/>
              </a:rPr>
              <a:t>The only navigation that tells me where I am in </a:t>
            </a:r>
            <a:r>
              <a:rPr lang="en-US" sz="1200" kern="1200" dirty="0" err="1" smtClean="0">
                <a:solidFill>
                  <a:schemeClr val="tx1"/>
                </a:solidFill>
                <a:effectLst/>
                <a:latin typeface="+mn-lt"/>
                <a:ea typeface="+mn-ea"/>
                <a:cs typeface="+mn-cs"/>
              </a:rPr>
              <a:t>Builder.com</a:t>
            </a:r>
            <a:r>
              <a:rPr lang="en-US" sz="1200" kern="1200" dirty="0" smtClean="0">
                <a:solidFill>
                  <a:schemeClr val="tx1"/>
                </a:solidFill>
                <a:effectLst/>
                <a:latin typeface="+mn-lt"/>
                <a:ea typeface="+mn-ea"/>
                <a:cs typeface="+mn-cs"/>
              </a:rPr>
              <a:t> is the Breadcrumbs. </a:t>
            </a:r>
            <a:endParaRPr lang="en-US" dirty="0" smtClean="0"/>
          </a:p>
          <a:p>
            <a:r>
              <a:rPr lang="en-US" sz="1200" kern="1200" dirty="0" smtClean="0">
                <a:solidFill>
                  <a:schemeClr val="tx1"/>
                </a:solidFill>
                <a:effectLst/>
                <a:latin typeface="+mn-lt"/>
                <a:ea typeface="+mn-ea"/>
                <a:cs typeface="+mn-cs"/>
              </a:rPr>
              <a:t>It’s also hard to tell where the content actually starts. This is one of those pages that seems to keep starting over, forcing you to scroll down just to find out what it is. </a:t>
            </a:r>
            <a:endParaRPr lang="en-US" dirty="0" smtClean="0"/>
          </a:p>
          <a:p>
            <a:endParaRPr lang="en-US" dirty="0"/>
          </a:p>
        </p:txBody>
      </p:sp>
      <p:sp>
        <p:nvSpPr>
          <p:cNvPr id="4" name="Slide Number Placeholder 3"/>
          <p:cNvSpPr>
            <a:spLocks noGrp="1"/>
          </p:cNvSpPr>
          <p:nvPr>
            <p:ph type="sldNum" sz="quarter" idx="10"/>
          </p:nvPr>
        </p:nvSpPr>
        <p:spPr/>
        <p:txBody>
          <a:bodyPr/>
          <a:lstStyle/>
          <a:p>
            <a:fld id="{7F49E525-FB75-4245-A241-B5289F64FCF2}" type="slidenum">
              <a:rPr lang="en-US" smtClean="0"/>
              <a:t>43</a:t>
            </a:fld>
            <a:endParaRPr lang="en-US"/>
          </a:p>
        </p:txBody>
      </p:sp>
    </p:spTree>
    <p:extLst>
      <p:ext uri="{BB962C8B-B14F-4D97-AF65-F5344CB8AC3E}">
        <p14:creationId xmlns:p14="http://schemas.microsoft.com/office/powerpoint/2010/main" val="3274360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one of those pages where you have to have the gumption to say, "This is beyond tweaking." There are underlying dilemmas here that need to be resolved before you even think about the page layout. </a:t>
            </a:r>
            <a:endParaRPr lang="en-US" dirty="0" smtClean="0"/>
          </a:p>
          <a:p>
            <a:r>
              <a:rPr lang="en-US" sz="1200" kern="1200" dirty="0" smtClean="0">
                <a:solidFill>
                  <a:schemeClr val="tx1"/>
                </a:solidFill>
                <a:effectLst/>
                <a:latin typeface="+mn-lt"/>
                <a:ea typeface="+mn-ea"/>
                <a:cs typeface="+mn-cs"/>
              </a:rPr>
              <a:t>All I did was tighten up the top a little and try to make the content space easier to spot by adding a background to the column on the left. </a:t>
            </a:r>
            <a:endParaRPr lang="en-US" dirty="0" smtClean="0"/>
          </a:p>
          <a:p>
            <a:r>
              <a:rPr lang="en-US" sz="1200" kern="1200" dirty="0" smtClean="0">
                <a:solidFill>
                  <a:schemeClr val="tx1"/>
                </a:solidFill>
                <a:effectLst/>
                <a:latin typeface="+mn-lt"/>
                <a:ea typeface="+mn-ea"/>
                <a:cs typeface="+mn-cs"/>
              </a:rPr>
              <a:t>At the same time, I made sure that the page name was positioned so it was clearly connected to the content space. </a:t>
            </a:r>
            <a:endParaRPr lang="en-US" dirty="0" smtClean="0"/>
          </a:p>
          <a:p>
            <a:endParaRPr lang="en-US" dirty="0"/>
          </a:p>
        </p:txBody>
      </p:sp>
      <p:sp>
        <p:nvSpPr>
          <p:cNvPr id="4" name="Slide Number Placeholder 3"/>
          <p:cNvSpPr>
            <a:spLocks noGrp="1"/>
          </p:cNvSpPr>
          <p:nvPr>
            <p:ph type="sldNum" sz="quarter" idx="10"/>
          </p:nvPr>
        </p:nvSpPr>
        <p:spPr/>
        <p:txBody>
          <a:bodyPr/>
          <a:lstStyle/>
          <a:p>
            <a:fld id="{7F49E525-FB75-4245-A241-B5289F64FCF2}" type="slidenum">
              <a:rPr lang="en-US" smtClean="0"/>
              <a:t>44</a:t>
            </a:fld>
            <a:endParaRPr lang="en-US"/>
          </a:p>
        </p:txBody>
      </p:sp>
    </p:spTree>
    <p:extLst>
      <p:ext uri="{BB962C8B-B14F-4D97-AF65-F5344CB8AC3E}">
        <p14:creationId xmlns:p14="http://schemas.microsoft.com/office/powerpoint/2010/main" val="36581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3094186D-12B0-7E40-AB9D-69031F499330}" type="datetimeFigureOut">
              <a:rPr lang="en-US" smtClean="0"/>
              <a:t>26/02/2013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9A003-D209-9847-8346-3F32CEC3E5C2}" type="slidenum">
              <a:rPr lang="en-US" smtClean="0"/>
              <a:t>‹#›</a:t>
            </a:fld>
            <a:endParaRPr lang="en-US"/>
          </a:p>
        </p:txBody>
      </p:sp>
    </p:spTree>
    <p:extLst>
      <p:ext uri="{BB962C8B-B14F-4D97-AF65-F5344CB8AC3E}">
        <p14:creationId xmlns:p14="http://schemas.microsoft.com/office/powerpoint/2010/main" val="156906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094186D-12B0-7E40-AB9D-69031F499330}" type="datetimeFigureOut">
              <a:rPr lang="en-US" smtClean="0"/>
              <a:t>26/02/2013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9A003-D209-9847-8346-3F32CEC3E5C2}" type="slidenum">
              <a:rPr lang="en-US" smtClean="0"/>
              <a:t>‹#›</a:t>
            </a:fld>
            <a:endParaRPr lang="en-US"/>
          </a:p>
        </p:txBody>
      </p:sp>
    </p:spTree>
    <p:extLst>
      <p:ext uri="{BB962C8B-B14F-4D97-AF65-F5344CB8AC3E}">
        <p14:creationId xmlns:p14="http://schemas.microsoft.com/office/powerpoint/2010/main" val="3127914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094186D-12B0-7E40-AB9D-69031F499330}" type="datetimeFigureOut">
              <a:rPr lang="en-US" smtClean="0"/>
              <a:t>26/02/2013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9A003-D209-9847-8346-3F32CEC3E5C2}" type="slidenum">
              <a:rPr lang="en-US" smtClean="0"/>
              <a:t>‹#›</a:t>
            </a:fld>
            <a:endParaRPr lang="en-US"/>
          </a:p>
        </p:txBody>
      </p:sp>
    </p:spTree>
    <p:extLst>
      <p:ext uri="{BB962C8B-B14F-4D97-AF65-F5344CB8AC3E}">
        <p14:creationId xmlns:p14="http://schemas.microsoft.com/office/powerpoint/2010/main" val="3202291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094186D-12B0-7E40-AB9D-69031F499330}" type="datetimeFigureOut">
              <a:rPr lang="en-US" smtClean="0"/>
              <a:t>26/02/2013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9A003-D209-9847-8346-3F32CEC3E5C2}" type="slidenum">
              <a:rPr lang="en-US" smtClean="0"/>
              <a:t>‹#›</a:t>
            </a:fld>
            <a:endParaRPr lang="en-US"/>
          </a:p>
        </p:txBody>
      </p:sp>
    </p:spTree>
    <p:extLst>
      <p:ext uri="{BB962C8B-B14F-4D97-AF65-F5344CB8AC3E}">
        <p14:creationId xmlns:p14="http://schemas.microsoft.com/office/powerpoint/2010/main" val="331364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3094186D-12B0-7E40-AB9D-69031F499330}" type="datetimeFigureOut">
              <a:rPr lang="en-US" smtClean="0"/>
              <a:t>26/02/2013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9A003-D209-9847-8346-3F32CEC3E5C2}" type="slidenum">
              <a:rPr lang="en-US" smtClean="0"/>
              <a:t>‹#›</a:t>
            </a:fld>
            <a:endParaRPr lang="en-US"/>
          </a:p>
        </p:txBody>
      </p:sp>
    </p:spTree>
    <p:extLst>
      <p:ext uri="{BB962C8B-B14F-4D97-AF65-F5344CB8AC3E}">
        <p14:creationId xmlns:p14="http://schemas.microsoft.com/office/powerpoint/2010/main" val="3867551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3094186D-12B0-7E40-AB9D-69031F499330}" type="datetimeFigureOut">
              <a:rPr lang="en-US" smtClean="0"/>
              <a:t>26/02/2013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9A003-D209-9847-8346-3F32CEC3E5C2}" type="slidenum">
              <a:rPr lang="en-US" smtClean="0"/>
              <a:t>‹#›</a:t>
            </a:fld>
            <a:endParaRPr lang="en-US"/>
          </a:p>
        </p:txBody>
      </p:sp>
    </p:spTree>
    <p:extLst>
      <p:ext uri="{BB962C8B-B14F-4D97-AF65-F5344CB8AC3E}">
        <p14:creationId xmlns:p14="http://schemas.microsoft.com/office/powerpoint/2010/main" val="650854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3094186D-12B0-7E40-AB9D-69031F499330}" type="datetimeFigureOut">
              <a:rPr lang="en-US" smtClean="0"/>
              <a:t>26/02/2013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A9A003-D209-9847-8346-3F32CEC3E5C2}" type="slidenum">
              <a:rPr lang="en-US" smtClean="0"/>
              <a:t>‹#›</a:t>
            </a:fld>
            <a:endParaRPr lang="en-US"/>
          </a:p>
        </p:txBody>
      </p:sp>
    </p:spTree>
    <p:extLst>
      <p:ext uri="{BB962C8B-B14F-4D97-AF65-F5344CB8AC3E}">
        <p14:creationId xmlns:p14="http://schemas.microsoft.com/office/powerpoint/2010/main" val="725556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3094186D-12B0-7E40-AB9D-69031F499330}" type="datetimeFigureOut">
              <a:rPr lang="en-US" smtClean="0"/>
              <a:t>26/02/2013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A9A003-D209-9847-8346-3F32CEC3E5C2}" type="slidenum">
              <a:rPr lang="en-US" smtClean="0"/>
              <a:t>‹#›</a:t>
            </a:fld>
            <a:endParaRPr lang="en-US"/>
          </a:p>
        </p:txBody>
      </p:sp>
    </p:spTree>
    <p:extLst>
      <p:ext uri="{BB962C8B-B14F-4D97-AF65-F5344CB8AC3E}">
        <p14:creationId xmlns:p14="http://schemas.microsoft.com/office/powerpoint/2010/main" val="3490942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94186D-12B0-7E40-AB9D-69031F499330}" type="datetimeFigureOut">
              <a:rPr lang="en-US" smtClean="0"/>
              <a:t>26/02/2013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A9A003-D209-9847-8346-3F32CEC3E5C2}" type="slidenum">
              <a:rPr lang="en-US" smtClean="0"/>
              <a:t>‹#›</a:t>
            </a:fld>
            <a:endParaRPr lang="en-US"/>
          </a:p>
        </p:txBody>
      </p:sp>
    </p:spTree>
    <p:extLst>
      <p:ext uri="{BB962C8B-B14F-4D97-AF65-F5344CB8AC3E}">
        <p14:creationId xmlns:p14="http://schemas.microsoft.com/office/powerpoint/2010/main" val="111385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094186D-12B0-7E40-AB9D-69031F499330}" type="datetimeFigureOut">
              <a:rPr lang="en-US" smtClean="0"/>
              <a:t>26/02/2013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9A003-D209-9847-8346-3F32CEC3E5C2}" type="slidenum">
              <a:rPr lang="en-US" smtClean="0"/>
              <a:t>‹#›</a:t>
            </a:fld>
            <a:endParaRPr lang="en-US"/>
          </a:p>
        </p:txBody>
      </p:sp>
    </p:spTree>
    <p:extLst>
      <p:ext uri="{BB962C8B-B14F-4D97-AF65-F5344CB8AC3E}">
        <p14:creationId xmlns:p14="http://schemas.microsoft.com/office/powerpoint/2010/main" val="685694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094186D-12B0-7E40-AB9D-69031F499330}" type="datetimeFigureOut">
              <a:rPr lang="en-US" smtClean="0"/>
              <a:t>26/02/2013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9A003-D209-9847-8346-3F32CEC3E5C2}" type="slidenum">
              <a:rPr lang="en-US" smtClean="0"/>
              <a:t>‹#›</a:t>
            </a:fld>
            <a:endParaRPr lang="en-US"/>
          </a:p>
        </p:txBody>
      </p:sp>
    </p:spTree>
    <p:extLst>
      <p:ext uri="{BB962C8B-B14F-4D97-AF65-F5344CB8AC3E}">
        <p14:creationId xmlns:p14="http://schemas.microsoft.com/office/powerpoint/2010/main" val="3373381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94186D-12B0-7E40-AB9D-69031F499330}" type="datetimeFigureOut">
              <a:rPr lang="en-US" smtClean="0"/>
              <a:t>26/02/2013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A9A003-D209-9847-8346-3F32CEC3E5C2}" type="slidenum">
              <a:rPr lang="en-US" smtClean="0"/>
              <a:t>‹#›</a:t>
            </a:fld>
            <a:endParaRPr lang="en-US"/>
          </a:p>
        </p:txBody>
      </p:sp>
      <p:pic>
        <p:nvPicPr>
          <p:cNvPr id="7" name="Picture 6"/>
          <p:cNvPicPr>
            <a:picLocks noChangeAspect="1"/>
          </p:cNvPicPr>
          <p:nvPr userDrawn="1"/>
        </p:nvPicPr>
        <p:blipFill>
          <a:blip r:embed="rId13"/>
          <a:stretch>
            <a:fillRect/>
          </a:stretch>
        </p:blipFill>
        <p:spPr>
          <a:xfrm>
            <a:off x="7914603" y="6356176"/>
            <a:ext cx="1117600" cy="393700"/>
          </a:xfrm>
          <a:prstGeom prst="rect">
            <a:avLst/>
          </a:prstGeom>
        </p:spPr>
      </p:pic>
    </p:spTree>
    <p:extLst>
      <p:ext uri="{BB962C8B-B14F-4D97-AF65-F5344CB8AC3E}">
        <p14:creationId xmlns:p14="http://schemas.microsoft.com/office/powerpoint/2010/main" val="1959535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1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2.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73000"/>
          </a:blip>
          <a:stretch>
            <a:fillRect/>
          </a:stretch>
        </p:blipFill>
        <p:spPr>
          <a:xfrm>
            <a:off x="0" y="0"/>
            <a:ext cx="9144000" cy="6858000"/>
          </a:xfrm>
          <a:prstGeom prst="rect">
            <a:avLst/>
          </a:prstGeom>
        </p:spPr>
      </p:pic>
      <p:sp>
        <p:nvSpPr>
          <p:cNvPr id="2" name="Title 1"/>
          <p:cNvSpPr>
            <a:spLocks noGrp="1"/>
          </p:cNvSpPr>
          <p:nvPr>
            <p:ph type="ctrTitle"/>
          </p:nvPr>
        </p:nvSpPr>
        <p:spPr>
          <a:xfrm>
            <a:off x="-537795" y="4467935"/>
            <a:ext cx="7772400" cy="1470025"/>
          </a:xfrm>
        </p:spPr>
        <p:txBody>
          <a:bodyPr>
            <a:noAutofit/>
          </a:bodyPr>
          <a:lstStyle/>
          <a:p>
            <a:r>
              <a:rPr lang="en-US" sz="11500" dirty="0" smtClean="0"/>
              <a:t>UX Design</a:t>
            </a:r>
            <a:endParaRPr lang="en-US" sz="11500" dirty="0"/>
          </a:p>
        </p:txBody>
      </p:sp>
      <p:sp>
        <p:nvSpPr>
          <p:cNvPr id="3" name="Subtitle 2"/>
          <p:cNvSpPr>
            <a:spLocks noGrp="1"/>
          </p:cNvSpPr>
          <p:nvPr>
            <p:ph type="subTitle" idx="1"/>
          </p:nvPr>
        </p:nvSpPr>
        <p:spPr>
          <a:xfrm>
            <a:off x="371722" y="5845019"/>
            <a:ext cx="7140180" cy="1047829"/>
          </a:xfrm>
        </p:spPr>
        <p:txBody>
          <a:bodyPr>
            <a:normAutofit lnSpcReduction="10000"/>
          </a:bodyPr>
          <a:lstStyle/>
          <a:p>
            <a:pPr algn="l"/>
            <a:r>
              <a:rPr lang="en-US" sz="3900" dirty="0" smtClean="0">
                <a:solidFill>
                  <a:schemeClr val="tx1"/>
                </a:solidFill>
              </a:rPr>
              <a:t>Thinking beyond HCI</a:t>
            </a:r>
          </a:p>
          <a:p>
            <a:pPr algn="l"/>
            <a:r>
              <a:rPr lang="en-US" sz="2000" dirty="0" err="1" smtClean="0">
                <a:solidFill>
                  <a:schemeClr val="tx1"/>
                </a:solidFill>
              </a:rPr>
              <a:t>Dr</a:t>
            </a:r>
            <a:r>
              <a:rPr lang="en-US" sz="2000" dirty="0" smtClean="0">
                <a:solidFill>
                  <a:schemeClr val="tx1"/>
                </a:solidFill>
              </a:rPr>
              <a:t> David Tarrant, University of Southampton</a:t>
            </a:r>
          </a:p>
        </p:txBody>
      </p:sp>
    </p:spTree>
    <p:extLst>
      <p:ext uri="{BB962C8B-B14F-4D97-AF65-F5344CB8AC3E}">
        <p14:creationId xmlns:p14="http://schemas.microsoft.com/office/powerpoint/2010/main" val="5565632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Principals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solidFill>
                  <a:schemeClr val="tx1">
                    <a:lumMod val="50000"/>
                    <a:lumOff val="50000"/>
                  </a:schemeClr>
                </a:solidFill>
              </a:rPr>
              <a:t>Familiarity</a:t>
            </a:r>
          </a:p>
          <a:p>
            <a:r>
              <a:rPr lang="en-US" dirty="0" smtClean="0">
                <a:solidFill>
                  <a:schemeClr val="tx1">
                    <a:lumMod val="50000"/>
                    <a:lumOff val="50000"/>
                  </a:schemeClr>
                </a:solidFill>
              </a:rPr>
              <a:t>Unity</a:t>
            </a:r>
          </a:p>
          <a:p>
            <a:r>
              <a:rPr lang="en-US" dirty="0" smtClean="0">
                <a:solidFill>
                  <a:schemeClr val="tx1">
                    <a:lumMod val="50000"/>
                    <a:lumOff val="50000"/>
                  </a:schemeClr>
                </a:solidFill>
              </a:rPr>
              <a:t>Consistency</a:t>
            </a:r>
          </a:p>
          <a:p>
            <a:r>
              <a:rPr lang="en-US" dirty="0" smtClean="0">
                <a:solidFill>
                  <a:schemeClr val="tx1">
                    <a:lumMod val="50000"/>
                    <a:lumOff val="50000"/>
                  </a:schemeClr>
                </a:solidFill>
              </a:rPr>
              <a:t>Variety</a:t>
            </a:r>
          </a:p>
          <a:p>
            <a:r>
              <a:rPr lang="en-US" sz="3200" b="1" dirty="0" smtClean="0"/>
              <a:t>Economy</a:t>
            </a:r>
          </a:p>
          <a:p>
            <a:r>
              <a:rPr lang="en-US" dirty="0" smtClean="0">
                <a:solidFill>
                  <a:schemeClr val="tx1">
                    <a:lumMod val="50000"/>
                    <a:lumOff val="50000"/>
                  </a:schemeClr>
                </a:solidFill>
              </a:rPr>
              <a:t>Proportion</a:t>
            </a:r>
            <a:r>
              <a:rPr lang="en-US" dirty="0">
                <a:solidFill>
                  <a:schemeClr val="tx1">
                    <a:lumMod val="50000"/>
                    <a:lumOff val="50000"/>
                  </a:schemeClr>
                </a:solidFill>
              </a:rPr>
              <a:t> </a:t>
            </a:r>
            <a:r>
              <a:rPr lang="en-US" dirty="0" smtClean="0">
                <a:solidFill>
                  <a:schemeClr val="tx1">
                    <a:lumMod val="50000"/>
                    <a:lumOff val="50000"/>
                  </a:schemeClr>
                </a:solidFill>
              </a:rPr>
              <a:t>&amp; Balance</a:t>
            </a:r>
          </a:p>
          <a:p>
            <a:r>
              <a:rPr lang="en-US" dirty="0" smtClean="0">
                <a:solidFill>
                  <a:schemeClr val="tx1">
                    <a:lumMod val="50000"/>
                    <a:lumOff val="50000"/>
                  </a:schemeClr>
                </a:solidFill>
              </a:rPr>
              <a:t>Associations</a:t>
            </a:r>
          </a:p>
          <a:p>
            <a:r>
              <a:rPr lang="en-US" dirty="0" smtClean="0">
                <a:solidFill>
                  <a:schemeClr val="tx1">
                    <a:lumMod val="50000"/>
                    <a:lumOff val="50000"/>
                  </a:schemeClr>
                </a:solidFill>
              </a:rPr>
              <a:t>Performance</a:t>
            </a:r>
          </a:p>
        </p:txBody>
      </p:sp>
      <p:sp>
        <p:nvSpPr>
          <p:cNvPr id="4" name="Content Placeholder 3"/>
          <p:cNvSpPr>
            <a:spLocks noGrp="1"/>
          </p:cNvSpPr>
          <p:nvPr>
            <p:ph sz="half" idx="2"/>
          </p:nvPr>
        </p:nvSpPr>
        <p:spPr>
          <a:xfrm>
            <a:off x="4648200" y="1417638"/>
            <a:ext cx="4038600" cy="4525963"/>
          </a:xfrm>
        </p:spPr>
        <p:txBody>
          <a:bodyPr>
            <a:normAutofit lnSpcReduction="10000"/>
          </a:bodyPr>
          <a:lstStyle/>
          <a:p>
            <a:pPr marL="0" indent="0" algn="ctr">
              <a:buNone/>
            </a:pPr>
            <a:r>
              <a:rPr lang="en-US" dirty="0" smtClean="0"/>
              <a:t>People scan web pages. Be economical with information presented.</a:t>
            </a:r>
          </a:p>
          <a:p>
            <a:pPr marL="0" indent="0" algn="ctr">
              <a:buNone/>
            </a:pPr>
            <a:endParaRPr lang="en-US" dirty="0" smtClean="0"/>
          </a:p>
          <a:p>
            <a:pPr marL="0" indent="0" algn="ctr">
              <a:buNone/>
            </a:pPr>
            <a:r>
              <a:rPr lang="en-US" dirty="0" smtClean="0"/>
              <a:t>BUT </a:t>
            </a:r>
          </a:p>
          <a:p>
            <a:pPr marL="0" indent="0" algn="ctr">
              <a:buNone/>
            </a:pPr>
            <a:endParaRPr lang="en-US" dirty="0"/>
          </a:p>
          <a:p>
            <a:pPr marL="0" indent="0" algn="ctr">
              <a:buNone/>
            </a:pPr>
            <a:r>
              <a:rPr lang="en-US" b="1" dirty="0" smtClean="0"/>
              <a:t>DO NOT </a:t>
            </a:r>
            <a:r>
              <a:rPr lang="en-US" dirty="0" smtClean="0"/>
              <a:t>hide common functionality unless you are 1000% sure that the experience is better.</a:t>
            </a:r>
            <a:endParaRPr lang="en-US" b="1" dirty="0" smtClean="0"/>
          </a:p>
        </p:txBody>
      </p:sp>
      <p:sp>
        <p:nvSpPr>
          <p:cNvPr id="5" name="Rectangle 4"/>
          <p:cNvSpPr/>
          <p:nvPr/>
        </p:nvSpPr>
        <p:spPr>
          <a:xfrm>
            <a:off x="6676658" y="0"/>
            <a:ext cx="2467342" cy="523220"/>
          </a:xfrm>
          <a:prstGeom prst="rect">
            <a:avLst/>
          </a:prstGeom>
        </p:spPr>
        <p:txBody>
          <a:bodyPr wrap="none">
            <a:spAutoFit/>
          </a:bodyPr>
          <a:lstStyle/>
          <a:p>
            <a:pPr>
              <a:buFont typeface="Wingdings" charset="2"/>
              <a:buChar char="Ø"/>
            </a:pPr>
            <a:r>
              <a:rPr lang="en-US" sz="2800" dirty="0">
                <a:solidFill>
                  <a:srgbClr val="953735"/>
                </a:solidFill>
              </a:rPr>
              <a:t>Key Principals</a:t>
            </a:r>
          </a:p>
        </p:txBody>
      </p:sp>
    </p:spTree>
    <p:extLst>
      <p:ext uri="{BB962C8B-B14F-4D97-AF65-F5344CB8AC3E}">
        <p14:creationId xmlns:p14="http://schemas.microsoft.com/office/powerpoint/2010/main" val="4233246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Principals</a:t>
            </a:r>
            <a:endParaRPr lang="en-US" dirty="0"/>
          </a:p>
        </p:txBody>
      </p:sp>
      <p:sp>
        <p:nvSpPr>
          <p:cNvPr id="3" name="Content Placeholder 2"/>
          <p:cNvSpPr>
            <a:spLocks noGrp="1"/>
          </p:cNvSpPr>
          <p:nvPr>
            <p:ph sz="half" idx="1"/>
          </p:nvPr>
        </p:nvSpPr>
        <p:spPr>
          <a:xfrm>
            <a:off x="457200" y="1600200"/>
            <a:ext cx="4405046" cy="4525963"/>
          </a:xfrm>
        </p:spPr>
        <p:txBody>
          <a:bodyPr>
            <a:normAutofit/>
          </a:bodyPr>
          <a:lstStyle/>
          <a:p>
            <a:r>
              <a:rPr lang="en-US" dirty="0" smtClean="0">
                <a:solidFill>
                  <a:schemeClr val="tx1">
                    <a:lumMod val="50000"/>
                    <a:lumOff val="50000"/>
                  </a:schemeClr>
                </a:solidFill>
              </a:rPr>
              <a:t>Familiarity</a:t>
            </a:r>
          </a:p>
          <a:p>
            <a:r>
              <a:rPr lang="en-US" dirty="0" smtClean="0">
                <a:solidFill>
                  <a:schemeClr val="tx1">
                    <a:lumMod val="50000"/>
                    <a:lumOff val="50000"/>
                  </a:schemeClr>
                </a:solidFill>
              </a:rPr>
              <a:t>Unity</a:t>
            </a:r>
          </a:p>
          <a:p>
            <a:r>
              <a:rPr lang="en-US" dirty="0" smtClean="0">
                <a:solidFill>
                  <a:schemeClr val="tx1">
                    <a:lumMod val="50000"/>
                    <a:lumOff val="50000"/>
                  </a:schemeClr>
                </a:solidFill>
              </a:rPr>
              <a:t>Consistency</a:t>
            </a:r>
          </a:p>
          <a:p>
            <a:r>
              <a:rPr lang="en-US" dirty="0" smtClean="0">
                <a:solidFill>
                  <a:schemeClr val="tx1">
                    <a:lumMod val="50000"/>
                    <a:lumOff val="50000"/>
                  </a:schemeClr>
                </a:solidFill>
              </a:rPr>
              <a:t>Variety</a:t>
            </a:r>
          </a:p>
          <a:p>
            <a:r>
              <a:rPr lang="en-US" dirty="0" smtClean="0">
                <a:solidFill>
                  <a:schemeClr val="tx1">
                    <a:lumMod val="50000"/>
                    <a:lumOff val="50000"/>
                  </a:schemeClr>
                </a:solidFill>
              </a:rPr>
              <a:t>Economy</a:t>
            </a:r>
          </a:p>
          <a:p>
            <a:r>
              <a:rPr lang="en-US" sz="3200" b="1" dirty="0" smtClean="0"/>
              <a:t>Proportion</a:t>
            </a:r>
            <a:r>
              <a:rPr lang="en-US" sz="3200" b="1" dirty="0"/>
              <a:t> </a:t>
            </a:r>
            <a:r>
              <a:rPr lang="en-US" sz="3200" b="1" dirty="0" smtClean="0"/>
              <a:t>&amp; Balance</a:t>
            </a:r>
          </a:p>
          <a:p>
            <a:r>
              <a:rPr lang="en-US" dirty="0" smtClean="0">
                <a:solidFill>
                  <a:schemeClr val="tx1">
                    <a:lumMod val="50000"/>
                    <a:lumOff val="50000"/>
                  </a:schemeClr>
                </a:solidFill>
              </a:rPr>
              <a:t>Associations</a:t>
            </a:r>
          </a:p>
          <a:p>
            <a:r>
              <a:rPr lang="en-US" dirty="0" smtClean="0">
                <a:solidFill>
                  <a:schemeClr val="tx1">
                    <a:lumMod val="50000"/>
                    <a:lumOff val="50000"/>
                  </a:schemeClr>
                </a:solidFill>
              </a:rPr>
              <a:t>Performance</a:t>
            </a:r>
          </a:p>
        </p:txBody>
      </p:sp>
      <p:sp>
        <p:nvSpPr>
          <p:cNvPr id="4" name="Content Placeholder 3"/>
          <p:cNvSpPr>
            <a:spLocks noGrp="1"/>
          </p:cNvSpPr>
          <p:nvPr>
            <p:ph sz="half" idx="2"/>
          </p:nvPr>
        </p:nvSpPr>
        <p:spPr>
          <a:xfrm>
            <a:off x="4648199" y="1417638"/>
            <a:ext cx="4183227" cy="4525963"/>
          </a:xfrm>
        </p:spPr>
        <p:txBody>
          <a:bodyPr>
            <a:normAutofit/>
          </a:bodyPr>
          <a:lstStyle/>
          <a:p>
            <a:pPr marL="0" indent="0" algn="ctr">
              <a:buNone/>
            </a:pPr>
            <a:r>
              <a:rPr lang="en-US" dirty="0" smtClean="0"/>
              <a:t>People like structure.</a:t>
            </a:r>
          </a:p>
          <a:p>
            <a:pPr marL="0" indent="0" algn="ctr">
              <a:buNone/>
            </a:pPr>
            <a:endParaRPr lang="en-US" dirty="0"/>
          </a:p>
          <a:p>
            <a:pPr marL="0" indent="0" algn="ctr">
              <a:buNone/>
            </a:pPr>
            <a:r>
              <a:rPr lang="en-US" dirty="0" smtClean="0"/>
              <a:t>Consider use of hierarchies and grid layouts to help guide users to the correct content. </a:t>
            </a:r>
          </a:p>
          <a:p>
            <a:pPr marL="0" indent="0" algn="ctr">
              <a:buNone/>
            </a:pPr>
            <a:endParaRPr lang="en-US" dirty="0" smtClean="0"/>
          </a:p>
          <a:p>
            <a:pPr marL="0" indent="0" algn="ctr">
              <a:buNone/>
            </a:pPr>
            <a:r>
              <a:rPr lang="en-US" dirty="0" smtClean="0"/>
              <a:t>These also help with all the issues of re-flow.</a:t>
            </a:r>
          </a:p>
        </p:txBody>
      </p:sp>
      <p:sp>
        <p:nvSpPr>
          <p:cNvPr id="5" name="Rectangle 4"/>
          <p:cNvSpPr/>
          <p:nvPr/>
        </p:nvSpPr>
        <p:spPr>
          <a:xfrm>
            <a:off x="6676658" y="0"/>
            <a:ext cx="2467342" cy="523220"/>
          </a:xfrm>
          <a:prstGeom prst="rect">
            <a:avLst/>
          </a:prstGeom>
        </p:spPr>
        <p:txBody>
          <a:bodyPr wrap="none">
            <a:spAutoFit/>
          </a:bodyPr>
          <a:lstStyle/>
          <a:p>
            <a:pPr>
              <a:buFont typeface="Wingdings" charset="2"/>
              <a:buChar char="Ø"/>
            </a:pPr>
            <a:r>
              <a:rPr lang="en-US" sz="2800" dirty="0">
                <a:solidFill>
                  <a:srgbClr val="953735"/>
                </a:solidFill>
              </a:rPr>
              <a:t>Key Principals</a:t>
            </a:r>
          </a:p>
        </p:txBody>
      </p:sp>
    </p:spTree>
    <p:extLst>
      <p:ext uri="{BB962C8B-B14F-4D97-AF65-F5344CB8AC3E}">
        <p14:creationId xmlns:p14="http://schemas.microsoft.com/office/powerpoint/2010/main" val="1298146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Principals</a:t>
            </a:r>
            <a:endParaRPr lang="en-US" dirty="0"/>
          </a:p>
        </p:txBody>
      </p:sp>
      <p:sp>
        <p:nvSpPr>
          <p:cNvPr id="3" name="Content Placeholder 2"/>
          <p:cNvSpPr>
            <a:spLocks noGrp="1"/>
          </p:cNvSpPr>
          <p:nvPr>
            <p:ph sz="half" idx="1"/>
          </p:nvPr>
        </p:nvSpPr>
        <p:spPr>
          <a:xfrm>
            <a:off x="457200" y="1600200"/>
            <a:ext cx="4405046" cy="4525963"/>
          </a:xfrm>
        </p:spPr>
        <p:txBody>
          <a:bodyPr>
            <a:normAutofit/>
          </a:bodyPr>
          <a:lstStyle/>
          <a:p>
            <a:r>
              <a:rPr lang="en-US" dirty="0" smtClean="0">
                <a:solidFill>
                  <a:schemeClr val="tx1">
                    <a:lumMod val="50000"/>
                    <a:lumOff val="50000"/>
                  </a:schemeClr>
                </a:solidFill>
              </a:rPr>
              <a:t>Familiarity</a:t>
            </a:r>
          </a:p>
          <a:p>
            <a:r>
              <a:rPr lang="en-US" dirty="0" smtClean="0">
                <a:solidFill>
                  <a:schemeClr val="tx1">
                    <a:lumMod val="50000"/>
                    <a:lumOff val="50000"/>
                  </a:schemeClr>
                </a:solidFill>
              </a:rPr>
              <a:t>Unity</a:t>
            </a:r>
          </a:p>
          <a:p>
            <a:r>
              <a:rPr lang="en-US" dirty="0" smtClean="0">
                <a:solidFill>
                  <a:schemeClr val="tx1">
                    <a:lumMod val="50000"/>
                    <a:lumOff val="50000"/>
                  </a:schemeClr>
                </a:solidFill>
              </a:rPr>
              <a:t>Consistency</a:t>
            </a:r>
          </a:p>
          <a:p>
            <a:r>
              <a:rPr lang="en-US" dirty="0" smtClean="0">
                <a:solidFill>
                  <a:schemeClr val="tx1">
                    <a:lumMod val="50000"/>
                    <a:lumOff val="50000"/>
                  </a:schemeClr>
                </a:solidFill>
              </a:rPr>
              <a:t>Variety</a:t>
            </a:r>
          </a:p>
          <a:p>
            <a:r>
              <a:rPr lang="en-US" dirty="0" smtClean="0">
                <a:solidFill>
                  <a:schemeClr val="tx1">
                    <a:lumMod val="50000"/>
                    <a:lumOff val="50000"/>
                  </a:schemeClr>
                </a:solidFill>
              </a:rPr>
              <a:t>Economy</a:t>
            </a:r>
          </a:p>
          <a:p>
            <a:r>
              <a:rPr lang="en-US" dirty="0" smtClean="0">
                <a:solidFill>
                  <a:schemeClr val="tx1">
                    <a:lumMod val="50000"/>
                    <a:lumOff val="50000"/>
                  </a:schemeClr>
                </a:solidFill>
              </a:rPr>
              <a:t>Proportion</a:t>
            </a:r>
            <a:r>
              <a:rPr lang="en-US" dirty="0">
                <a:solidFill>
                  <a:schemeClr val="tx1">
                    <a:lumMod val="50000"/>
                    <a:lumOff val="50000"/>
                  </a:schemeClr>
                </a:solidFill>
              </a:rPr>
              <a:t> </a:t>
            </a:r>
            <a:r>
              <a:rPr lang="en-US" dirty="0" smtClean="0">
                <a:solidFill>
                  <a:schemeClr val="tx1">
                    <a:lumMod val="50000"/>
                    <a:lumOff val="50000"/>
                  </a:schemeClr>
                </a:solidFill>
              </a:rPr>
              <a:t>&amp; Balance</a:t>
            </a:r>
          </a:p>
          <a:p>
            <a:r>
              <a:rPr lang="en-US" dirty="0" smtClean="0">
                <a:solidFill>
                  <a:schemeClr val="tx1">
                    <a:lumMod val="50000"/>
                    <a:lumOff val="50000"/>
                  </a:schemeClr>
                </a:solidFill>
              </a:rPr>
              <a:t>Associations</a:t>
            </a:r>
          </a:p>
          <a:p>
            <a:r>
              <a:rPr lang="en-US" sz="3200" b="1" dirty="0" smtClean="0"/>
              <a:t>Performance</a:t>
            </a:r>
          </a:p>
        </p:txBody>
      </p:sp>
      <p:sp>
        <p:nvSpPr>
          <p:cNvPr id="4" name="Content Placeholder 3"/>
          <p:cNvSpPr>
            <a:spLocks noGrp="1"/>
          </p:cNvSpPr>
          <p:nvPr>
            <p:ph sz="half" idx="2"/>
          </p:nvPr>
        </p:nvSpPr>
        <p:spPr>
          <a:xfrm>
            <a:off x="4648199" y="1417638"/>
            <a:ext cx="4183227" cy="4525963"/>
          </a:xfrm>
        </p:spPr>
        <p:txBody>
          <a:bodyPr>
            <a:normAutofit/>
          </a:bodyPr>
          <a:lstStyle/>
          <a:p>
            <a:pPr marL="0" indent="0" algn="ctr">
              <a:buNone/>
            </a:pPr>
            <a:endParaRPr lang="en-US" dirty="0" smtClean="0"/>
          </a:p>
          <a:p>
            <a:pPr marL="0" indent="0" algn="ctr">
              <a:buNone/>
            </a:pPr>
            <a:r>
              <a:rPr lang="en-US" dirty="0" smtClean="0"/>
              <a:t>Use every technique available to ensure that the site/application works on as many devices as possible </a:t>
            </a:r>
          </a:p>
          <a:p>
            <a:pPr marL="0" indent="0" algn="ctr">
              <a:buNone/>
            </a:pPr>
            <a:endParaRPr lang="en-US" dirty="0"/>
          </a:p>
          <a:p>
            <a:pPr marL="0" indent="0" algn="ctr">
              <a:buNone/>
            </a:pPr>
            <a:r>
              <a:rPr lang="en-US" dirty="0" smtClean="0"/>
              <a:t>DO NOT frustrate users</a:t>
            </a:r>
          </a:p>
        </p:txBody>
      </p:sp>
      <p:sp>
        <p:nvSpPr>
          <p:cNvPr id="5" name="Rectangle 4"/>
          <p:cNvSpPr/>
          <p:nvPr/>
        </p:nvSpPr>
        <p:spPr>
          <a:xfrm>
            <a:off x="6676658" y="0"/>
            <a:ext cx="2467342" cy="523220"/>
          </a:xfrm>
          <a:prstGeom prst="rect">
            <a:avLst/>
          </a:prstGeom>
        </p:spPr>
        <p:txBody>
          <a:bodyPr wrap="none">
            <a:spAutoFit/>
          </a:bodyPr>
          <a:lstStyle/>
          <a:p>
            <a:pPr>
              <a:buFont typeface="Wingdings" charset="2"/>
              <a:buChar char="Ø"/>
            </a:pPr>
            <a:r>
              <a:rPr lang="en-US" sz="2800" dirty="0">
                <a:solidFill>
                  <a:srgbClr val="953735"/>
                </a:solidFill>
              </a:rPr>
              <a:t>Key Principals</a:t>
            </a:r>
          </a:p>
        </p:txBody>
      </p:sp>
    </p:spTree>
    <p:extLst>
      <p:ext uri="{BB962C8B-B14F-4D97-AF65-F5344CB8AC3E}">
        <p14:creationId xmlns:p14="http://schemas.microsoft.com/office/powerpoint/2010/main" val="1106036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2996" y="122687"/>
            <a:ext cx="5172201" cy="677108"/>
          </a:xfrm>
          <a:prstGeom prst="rect">
            <a:avLst/>
          </a:prstGeom>
        </p:spPr>
        <p:txBody>
          <a:bodyPr wrap="square">
            <a:spAutoFit/>
          </a:bodyPr>
          <a:lstStyle/>
          <a:p>
            <a:pPr>
              <a:buFont typeface="Wingdings" charset="2"/>
              <a:buChar char="Ø"/>
            </a:pPr>
            <a:r>
              <a:rPr lang="en-US" sz="3800" dirty="0" smtClean="0">
                <a:solidFill>
                  <a:srgbClr val="953735"/>
                </a:solidFill>
              </a:rPr>
              <a:t>Powerful Layouts</a:t>
            </a:r>
            <a:endParaRPr lang="en-US" sz="3800" dirty="0">
              <a:solidFill>
                <a:srgbClr val="953735"/>
              </a:solidFill>
            </a:endParaRPr>
          </a:p>
        </p:txBody>
      </p:sp>
      <p:sp>
        <p:nvSpPr>
          <p:cNvPr id="11" name="Rounded Rectangle 10"/>
          <p:cNvSpPr/>
          <p:nvPr/>
        </p:nvSpPr>
        <p:spPr>
          <a:xfrm>
            <a:off x="183607" y="917970"/>
            <a:ext cx="8767223" cy="3365889"/>
          </a:xfrm>
          <a:prstGeom prst="roundRect">
            <a:avLst>
              <a:gd name="adj" fmla="val 6710"/>
            </a:avLst>
          </a:prstGeom>
          <a:no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endParaRPr lang="en-US" sz="2800" dirty="0">
              <a:solidFill>
                <a:schemeClr val="tx1"/>
              </a:solidFill>
            </a:endParaRPr>
          </a:p>
        </p:txBody>
      </p:sp>
      <p:sp>
        <p:nvSpPr>
          <p:cNvPr id="13" name="Rounded Rectangle 12"/>
          <p:cNvSpPr/>
          <p:nvPr/>
        </p:nvSpPr>
        <p:spPr>
          <a:xfrm>
            <a:off x="182997" y="4498053"/>
            <a:ext cx="4284768" cy="2187828"/>
          </a:xfrm>
          <a:prstGeom prst="roundRect">
            <a:avLst>
              <a:gd name="adj" fmla="val 6710"/>
            </a:avLst>
          </a:prstGeom>
          <a:no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4666672" y="4513353"/>
            <a:ext cx="4284158" cy="2187828"/>
          </a:xfrm>
          <a:prstGeom prst="roundRect">
            <a:avLst>
              <a:gd name="adj" fmla="val 6710"/>
            </a:avLst>
          </a:prstGeom>
          <a:no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90708" y="1079583"/>
            <a:ext cx="7188948" cy="3877985"/>
          </a:xfrm>
          <a:prstGeom prst="rect">
            <a:avLst/>
          </a:prstGeom>
          <a:noFill/>
        </p:spPr>
        <p:txBody>
          <a:bodyPr wrap="none" rtlCol="0">
            <a:spAutoFit/>
          </a:bodyPr>
          <a:lstStyle/>
          <a:p>
            <a:pPr marL="285750" indent="-176400">
              <a:buFont typeface="Arial"/>
              <a:buChar char="•"/>
            </a:pPr>
            <a:r>
              <a:rPr lang="en-US" sz="2800" dirty="0">
                <a:solidFill>
                  <a:schemeClr val="accent5">
                    <a:lumMod val="50000"/>
                  </a:schemeClr>
                </a:solidFill>
              </a:rPr>
              <a:t>It</a:t>
            </a:r>
            <a:r>
              <a:rPr lang="fr-FR" sz="2800" dirty="0">
                <a:solidFill>
                  <a:schemeClr val="accent5">
                    <a:lumMod val="50000"/>
                  </a:schemeClr>
                </a:solidFill>
              </a:rPr>
              <a:t>’</a:t>
            </a:r>
            <a:r>
              <a:rPr lang="en-US" sz="2800" dirty="0">
                <a:solidFill>
                  <a:schemeClr val="accent5">
                    <a:lumMod val="50000"/>
                  </a:schemeClr>
                </a:solidFill>
              </a:rPr>
              <a:t>s a numbers game</a:t>
            </a:r>
          </a:p>
          <a:p>
            <a:pPr marL="742950" lvl="1" indent="-176400">
              <a:buFont typeface="Arial"/>
              <a:buChar char="•"/>
            </a:pPr>
            <a:r>
              <a:rPr lang="en-US" sz="2100" dirty="0">
                <a:solidFill>
                  <a:schemeClr val="accent5">
                    <a:lumMod val="50000"/>
                  </a:schemeClr>
                </a:solidFill>
              </a:rPr>
              <a:t>Odd is normally better than even</a:t>
            </a:r>
          </a:p>
          <a:p>
            <a:pPr marL="742950" lvl="1" indent="-176400">
              <a:buFont typeface="Arial"/>
              <a:buChar char="•"/>
            </a:pPr>
            <a:r>
              <a:rPr lang="en-US" sz="2100" dirty="0">
                <a:solidFill>
                  <a:schemeClr val="accent5">
                    <a:lumMod val="50000"/>
                  </a:schemeClr>
                </a:solidFill>
              </a:rPr>
              <a:t>Lists of 3</a:t>
            </a:r>
          </a:p>
          <a:p>
            <a:pPr marL="742950" lvl="1" indent="-176400">
              <a:buFont typeface="Arial"/>
              <a:buChar char="•"/>
            </a:pPr>
            <a:r>
              <a:rPr lang="en-US" sz="2100" dirty="0">
                <a:solidFill>
                  <a:schemeClr val="accent5">
                    <a:lumMod val="50000"/>
                  </a:schemeClr>
                </a:solidFill>
              </a:rPr>
              <a:t>7 ± </a:t>
            </a:r>
            <a:r>
              <a:rPr lang="en-US" sz="2100" dirty="0" smtClean="0">
                <a:solidFill>
                  <a:schemeClr val="accent5">
                    <a:lumMod val="50000"/>
                  </a:schemeClr>
                </a:solidFill>
              </a:rPr>
              <a:t>2</a:t>
            </a:r>
            <a:endParaRPr lang="en-US" sz="2100" dirty="0">
              <a:solidFill>
                <a:schemeClr val="accent5">
                  <a:lumMod val="50000"/>
                </a:schemeClr>
              </a:solidFill>
            </a:endParaRPr>
          </a:p>
          <a:p>
            <a:pPr marL="285750" indent="-176400">
              <a:spcBef>
                <a:spcPts val="1800"/>
              </a:spcBef>
              <a:buFont typeface="Arial"/>
              <a:buChar char="•"/>
            </a:pPr>
            <a:r>
              <a:rPr lang="en-US" sz="2800" dirty="0">
                <a:solidFill>
                  <a:schemeClr val="accent5">
                    <a:lumMod val="50000"/>
                  </a:schemeClr>
                </a:solidFill>
              </a:rPr>
              <a:t>Don’t undervalue the use of white space</a:t>
            </a:r>
            <a:r>
              <a:rPr lang="en-US" sz="2800" dirty="0" smtClean="0">
                <a:solidFill>
                  <a:schemeClr val="accent5">
                    <a:lumMod val="50000"/>
                  </a:schemeClr>
                </a:solidFill>
              </a:rPr>
              <a:t>.</a:t>
            </a:r>
            <a:endParaRPr lang="en-US" sz="2800" dirty="0">
              <a:solidFill>
                <a:schemeClr val="accent5">
                  <a:lumMod val="50000"/>
                </a:schemeClr>
              </a:solidFill>
            </a:endParaRPr>
          </a:p>
          <a:p>
            <a:pPr marL="285750" indent="-176400">
              <a:spcBef>
                <a:spcPts val="1800"/>
              </a:spcBef>
              <a:buFont typeface="Arial"/>
              <a:buChar char="•"/>
            </a:pPr>
            <a:r>
              <a:rPr lang="en-US" sz="2800" dirty="0">
                <a:solidFill>
                  <a:schemeClr val="accent5">
                    <a:lumMod val="50000"/>
                  </a:schemeClr>
                </a:solidFill>
              </a:rPr>
              <a:t>Try to ensure even spaces between all content</a:t>
            </a:r>
          </a:p>
          <a:p>
            <a:pPr marL="285750" indent="-176400">
              <a:buFont typeface="Arial"/>
              <a:buChar char="•"/>
            </a:pPr>
            <a:endParaRPr lang="en-US" sz="3600" dirty="0">
              <a:solidFill>
                <a:schemeClr val="accent5">
                  <a:lumMod val="50000"/>
                </a:schemeClr>
              </a:solidFill>
            </a:endParaRPr>
          </a:p>
          <a:p>
            <a:pPr indent="-176400"/>
            <a:endParaRPr lang="en-US" sz="2400" dirty="0">
              <a:solidFill>
                <a:schemeClr val="accent5">
                  <a:lumMod val="50000"/>
                </a:schemeClr>
              </a:solidFill>
            </a:endParaRPr>
          </a:p>
        </p:txBody>
      </p:sp>
      <p:sp>
        <p:nvSpPr>
          <p:cNvPr id="20" name="TextBox 19"/>
          <p:cNvSpPr txBox="1"/>
          <p:nvPr/>
        </p:nvSpPr>
        <p:spPr>
          <a:xfrm>
            <a:off x="183607" y="4682186"/>
            <a:ext cx="4284158" cy="1277273"/>
          </a:xfrm>
          <a:prstGeom prst="rect">
            <a:avLst/>
          </a:prstGeom>
          <a:noFill/>
        </p:spPr>
        <p:txBody>
          <a:bodyPr wrap="square" rtlCol="0">
            <a:spAutoFit/>
          </a:bodyPr>
          <a:lstStyle/>
          <a:p>
            <a:pPr marL="109350" algn="ctr"/>
            <a:endParaRPr lang="en-US" sz="2800" dirty="0">
              <a:solidFill>
                <a:schemeClr val="accent5">
                  <a:lumMod val="50000"/>
                </a:schemeClr>
              </a:solidFill>
            </a:endParaRPr>
          </a:p>
          <a:p>
            <a:pPr marL="109350" algn="ctr"/>
            <a:r>
              <a:rPr lang="en-US" sz="2800" dirty="0" smtClean="0">
                <a:solidFill>
                  <a:schemeClr val="accent5">
                    <a:lumMod val="50000"/>
                  </a:schemeClr>
                </a:solidFill>
              </a:rPr>
              <a:t>Use the ¾ rule</a:t>
            </a:r>
          </a:p>
          <a:p>
            <a:pPr marL="109350" algn="ctr"/>
            <a:r>
              <a:rPr lang="en-US" sz="2100" dirty="0" smtClean="0">
                <a:solidFill>
                  <a:schemeClr val="accent5">
                    <a:lumMod val="50000"/>
                  </a:schemeClr>
                </a:solidFill>
              </a:rPr>
              <a:t>(</a:t>
            </a:r>
            <a:r>
              <a:rPr lang="en-US" sz="2100" dirty="0">
                <a:solidFill>
                  <a:schemeClr val="accent5">
                    <a:lumMod val="50000"/>
                  </a:schemeClr>
                </a:solidFill>
              </a:rPr>
              <a:t>To make content stand </a:t>
            </a:r>
            <a:r>
              <a:rPr lang="en-US" sz="2100" dirty="0" smtClean="0">
                <a:solidFill>
                  <a:schemeClr val="accent5">
                    <a:lumMod val="50000"/>
                  </a:schemeClr>
                </a:solidFill>
              </a:rPr>
              <a:t>out)</a:t>
            </a:r>
            <a:endParaRPr lang="en-US" sz="2100" dirty="0">
              <a:solidFill>
                <a:schemeClr val="accent5">
                  <a:lumMod val="50000"/>
                </a:schemeClr>
              </a:solidFill>
            </a:endParaRPr>
          </a:p>
        </p:txBody>
      </p:sp>
      <p:sp>
        <p:nvSpPr>
          <p:cNvPr id="21" name="TextBox 20"/>
          <p:cNvSpPr txBox="1"/>
          <p:nvPr/>
        </p:nvSpPr>
        <p:spPr>
          <a:xfrm>
            <a:off x="4569131" y="4346131"/>
            <a:ext cx="4574869" cy="2446824"/>
          </a:xfrm>
          <a:prstGeom prst="rect">
            <a:avLst/>
          </a:prstGeom>
          <a:noFill/>
        </p:spPr>
        <p:txBody>
          <a:bodyPr wrap="square" rtlCol="0">
            <a:spAutoFit/>
          </a:bodyPr>
          <a:lstStyle/>
          <a:p>
            <a:pPr algn="ctr"/>
            <a:r>
              <a:rPr lang="en-US" sz="5100" dirty="0" smtClean="0">
                <a:solidFill>
                  <a:srgbClr val="FF0000"/>
                </a:solidFill>
                <a:latin typeface="Times"/>
                <a:cs typeface="Times"/>
              </a:rPr>
              <a:t>DON’T DISTRACT USERS</a:t>
            </a:r>
            <a:endParaRPr lang="en-US" sz="5100" dirty="0">
              <a:solidFill>
                <a:srgbClr val="FF0000"/>
              </a:solidFill>
              <a:latin typeface="Times"/>
              <a:cs typeface="Times"/>
            </a:endParaRPr>
          </a:p>
        </p:txBody>
      </p:sp>
    </p:spTree>
    <p:extLst>
      <p:ext uri="{BB962C8B-B14F-4D97-AF65-F5344CB8AC3E}">
        <p14:creationId xmlns:p14="http://schemas.microsoft.com/office/powerpoint/2010/main" val="37141452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4919" y="672465"/>
            <a:ext cx="8430611" cy="6491527"/>
          </a:xfrm>
          <a:prstGeom prst="rect">
            <a:avLst/>
          </a:prstGeom>
        </p:spPr>
      </p:pic>
      <p:sp>
        <p:nvSpPr>
          <p:cNvPr id="5" name="Rectangle 4"/>
          <p:cNvSpPr/>
          <p:nvPr/>
        </p:nvSpPr>
        <p:spPr>
          <a:xfrm>
            <a:off x="6163697" y="16826"/>
            <a:ext cx="2980303" cy="523220"/>
          </a:xfrm>
          <a:prstGeom prst="rect">
            <a:avLst/>
          </a:prstGeom>
        </p:spPr>
        <p:txBody>
          <a:bodyPr wrap="none">
            <a:spAutoFit/>
          </a:bodyPr>
          <a:lstStyle/>
          <a:p>
            <a:pPr>
              <a:buFont typeface="Wingdings" charset="2"/>
              <a:buChar char="Ø"/>
            </a:pPr>
            <a:r>
              <a:rPr lang="en-US" sz="2800" dirty="0" smtClean="0">
                <a:solidFill>
                  <a:srgbClr val="953735"/>
                </a:solidFill>
              </a:rPr>
              <a:t>Powerful Layouts</a:t>
            </a:r>
            <a:endParaRPr lang="en-US" sz="2800" dirty="0">
              <a:solidFill>
                <a:srgbClr val="953735"/>
              </a:solidFill>
            </a:endParaRPr>
          </a:p>
        </p:txBody>
      </p:sp>
      <p:sp>
        <p:nvSpPr>
          <p:cNvPr id="6" name="Rectangle 5"/>
          <p:cNvSpPr/>
          <p:nvPr/>
        </p:nvSpPr>
        <p:spPr>
          <a:xfrm>
            <a:off x="504919" y="73732"/>
            <a:ext cx="3319356" cy="677108"/>
          </a:xfrm>
          <a:prstGeom prst="rect">
            <a:avLst/>
          </a:prstGeom>
        </p:spPr>
        <p:txBody>
          <a:bodyPr wrap="square">
            <a:spAutoFit/>
          </a:bodyPr>
          <a:lstStyle/>
          <a:p>
            <a:r>
              <a:rPr lang="en-US" sz="3800" dirty="0" smtClean="0"/>
              <a:t>Three Box</a:t>
            </a:r>
            <a:endParaRPr lang="en-US" sz="3800" dirty="0"/>
          </a:p>
        </p:txBody>
      </p:sp>
    </p:spTree>
    <p:extLst>
      <p:ext uri="{BB962C8B-B14F-4D97-AF65-F5344CB8AC3E}">
        <p14:creationId xmlns:p14="http://schemas.microsoft.com/office/powerpoint/2010/main" val="42213771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38722"/>
            <a:ext cx="9144000" cy="4805082"/>
          </a:xfrm>
          <a:prstGeom prst="rect">
            <a:avLst/>
          </a:prstGeom>
        </p:spPr>
      </p:pic>
      <p:sp>
        <p:nvSpPr>
          <p:cNvPr id="5" name="Rectangle 4"/>
          <p:cNvSpPr/>
          <p:nvPr/>
        </p:nvSpPr>
        <p:spPr>
          <a:xfrm>
            <a:off x="6163697" y="16826"/>
            <a:ext cx="2980303" cy="523220"/>
          </a:xfrm>
          <a:prstGeom prst="rect">
            <a:avLst/>
          </a:prstGeom>
        </p:spPr>
        <p:txBody>
          <a:bodyPr wrap="none">
            <a:spAutoFit/>
          </a:bodyPr>
          <a:lstStyle/>
          <a:p>
            <a:pPr>
              <a:buFont typeface="Wingdings" charset="2"/>
              <a:buChar char="Ø"/>
            </a:pPr>
            <a:r>
              <a:rPr lang="en-US" sz="2800" dirty="0" smtClean="0">
                <a:solidFill>
                  <a:srgbClr val="953735"/>
                </a:solidFill>
              </a:rPr>
              <a:t>Powerful Layouts</a:t>
            </a:r>
            <a:endParaRPr lang="en-US" sz="2800" dirty="0">
              <a:solidFill>
                <a:srgbClr val="953735"/>
              </a:solidFill>
            </a:endParaRPr>
          </a:p>
        </p:txBody>
      </p:sp>
      <p:sp>
        <p:nvSpPr>
          <p:cNvPr id="6" name="Rectangle 5"/>
          <p:cNvSpPr/>
          <p:nvPr/>
        </p:nvSpPr>
        <p:spPr>
          <a:xfrm>
            <a:off x="214208" y="201492"/>
            <a:ext cx="3824275" cy="677108"/>
          </a:xfrm>
          <a:prstGeom prst="rect">
            <a:avLst/>
          </a:prstGeom>
        </p:spPr>
        <p:txBody>
          <a:bodyPr wrap="square">
            <a:spAutoFit/>
          </a:bodyPr>
          <a:lstStyle/>
          <a:p>
            <a:r>
              <a:rPr lang="en-US" sz="3800" dirty="0" smtClean="0"/>
              <a:t>3D Effects</a:t>
            </a:r>
            <a:endParaRPr lang="en-US" sz="3800" dirty="0"/>
          </a:p>
        </p:txBody>
      </p:sp>
    </p:spTree>
    <p:extLst>
      <p:ext uri="{BB962C8B-B14F-4D97-AF65-F5344CB8AC3E}">
        <p14:creationId xmlns:p14="http://schemas.microsoft.com/office/powerpoint/2010/main" val="12330418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63697" y="16826"/>
            <a:ext cx="2980303" cy="523220"/>
          </a:xfrm>
          <a:prstGeom prst="rect">
            <a:avLst/>
          </a:prstGeom>
        </p:spPr>
        <p:txBody>
          <a:bodyPr wrap="none">
            <a:spAutoFit/>
          </a:bodyPr>
          <a:lstStyle/>
          <a:p>
            <a:pPr>
              <a:buFont typeface="Wingdings" charset="2"/>
              <a:buChar char="Ø"/>
            </a:pPr>
            <a:r>
              <a:rPr lang="en-US" sz="2800" dirty="0" smtClean="0">
                <a:solidFill>
                  <a:srgbClr val="953735"/>
                </a:solidFill>
              </a:rPr>
              <a:t>Powerful Layouts</a:t>
            </a:r>
            <a:endParaRPr lang="en-US" sz="2800" dirty="0">
              <a:solidFill>
                <a:srgbClr val="953735"/>
              </a:solidFill>
            </a:endParaRPr>
          </a:p>
        </p:txBody>
      </p:sp>
      <p:sp>
        <p:nvSpPr>
          <p:cNvPr id="5" name="Rectangle 4"/>
          <p:cNvSpPr/>
          <p:nvPr/>
        </p:nvSpPr>
        <p:spPr>
          <a:xfrm>
            <a:off x="214208" y="201492"/>
            <a:ext cx="3824275" cy="677108"/>
          </a:xfrm>
          <a:prstGeom prst="rect">
            <a:avLst/>
          </a:prstGeom>
        </p:spPr>
        <p:txBody>
          <a:bodyPr wrap="square">
            <a:spAutoFit/>
          </a:bodyPr>
          <a:lstStyle/>
          <a:p>
            <a:r>
              <a:rPr lang="en-US" sz="3800" dirty="0" smtClean="0"/>
              <a:t>Featured Graphic</a:t>
            </a:r>
            <a:endParaRPr lang="en-US" sz="3800" dirty="0"/>
          </a:p>
        </p:txBody>
      </p:sp>
      <p:pic>
        <p:nvPicPr>
          <p:cNvPr id="6" name="Picture 5"/>
          <p:cNvPicPr>
            <a:picLocks noChangeAspect="1"/>
          </p:cNvPicPr>
          <p:nvPr/>
        </p:nvPicPr>
        <p:blipFill>
          <a:blip r:embed="rId2"/>
          <a:stretch>
            <a:fillRect/>
          </a:stretch>
        </p:blipFill>
        <p:spPr>
          <a:xfrm>
            <a:off x="430766" y="1484412"/>
            <a:ext cx="8311557" cy="3992807"/>
          </a:xfrm>
          <a:prstGeom prst="rect">
            <a:avLst/>
          </a:prstGeom>
        </p:spPr>
      </p:pic>
    </p:spTree>
    <p:extLst>
      <p:ext uri="{BB962C8B-B14F-4D97-AF65-F5344CB8AC3E}">
        <p14:creationId xmlns:p14="http://schemas.microsoft.com/office/powerpoint/2010/main" val="958544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63697" y="16826"/>
            <a:ext cx="2980303" cy="523220"/>
          </a:xfrm>
          <a:prstGeom prst="rect">
            <a:avLst/>
          </a:prstGeom>
        </p:spPr>
        <p:txBody>
          <a:bodyPr wrap="none">
            <a:spAutoFit/>
          </a:bodyPr>
          <a:lstStyle/>
          <a:p>
            <a:pPr>
              <a:buFont typeface="Wingdings" charset="2"/>
              <a:buChar char="Ø"/>
            </a:pPr>
            <a:r>
              <a:rPr lang="en-US" sz="2800" dirty="0" smtClean="0">
                <a:solidFill>
                  <a:srgbClr val="953735"/>
                </a:solidFill>
              </a:rPr>
              <a:t>Powerful Layouts</a:t>
            </a:r>
            <a:endParaRPr lang="en-US" sz="2800" dirty="0">
              <a:solidFill>
                <a:srgbClr val="953735"/>
              </a:solidFill>
            </a:endParaRPr>
          </a:p>
        </p:txBody>
      </p:sp>
      <p:sp>
        <p:nvSpPr>
          <p:cNvPr id="5" name="Rectangle 4"/>
          <p:cNvSpPr/>
          <p:nvPr/>
        </p:nvSpPr>
        <p:spPr>
          <a:xfrm>
            <a:off x="214208" y="201492"/>
            <a:ext cx="3824275" cy="677108"/>
          </a:xfrm>
          <a:prstGeom prst="rect">
            <a:avLst/>
          </a:prstGeom>
        </p:spPr>
        <p:txBody>
          <a:bodyPr wrap="square">
            <a:spAutoFit/>
          </a:bodyPr>
          <a:lstStyle/>
          <a:p>
            <a:r>
              <a:rPr lang="en-US" sz="3800" dirty="0" smtClean="0"/>
              <a:t>Five Boxes</a:t>
            </a:r>
            <a:endParaRPr lang="en-US" sz="3800" dirty="0"/>
          </a:p>
        </p:txBody>
      </p:sp>
      <p:pic>
        <p:nvPicPr>
          <p:cNvPr id="2" name="Picture 1"/>
          <p:cNvPicPr>
            <a:picLocks noChangeAspect="1"/>
          </p:cNvPicPr>
          <p:nvPr/>
        </p:nvPicPr>
        <p:blipFill>
          <a:blip r:embed="rId2"/>
          <a:stretch>
            <a:fillRect/>
          </a:stretch>
        </p:blipFill>
        <p:spPr>
          <a:xfrm>
            <a:off x="767379" y="934601"/>
            <a:ext cx="7647932" cy="5803431"/>
          </a:xfrm>
          <a:prstGeom prst="rect">
            <a:avLst/>
          </a:prstGeom>
        </p:spPr>
      </p:pic>
    </p:spTree>
    <p:extLst>
      <p:ext uri="{BB962C8B-B14F-4D97-AF65-F5344CB8AC3E}">
        <p14:creationId xmlns:p14="http://schemas.microsoft.com/office/powerpoint/2010/main" val="1300632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63697" y="16826"/>
            <a:ext cx="2980303" cy="523220"/>
          </a:xfrm>
          <a:prstGeom prst="rect">
            <a:avLst/>
          </a:prstGeom>
        </p:spPr>
        <p:txBody>
          <a:bodyPr wrap="none">
            <a:spAutoFit/>
          </a:bodyPr>
          <a:lstStyle/>
          <a:p>
            <a:pPr>
              <a:buFont typeface="Wingdings" charset="2"/>
              <a:buChar char="Ø"/>
            </a:pPr>
            <a:r>
              <a:rPr lang="en-US" sz="2800" dirty="0" smtClean="0">
                <a:solidFill>
                  <a:srgbClr val="953735"/>
                </a:solidFill>
              </a:rPr>
              <a:t>Powerful Layouts</a:t>
            </a:r>
            <a:endParaRPr lang="en-US" sz="2800" dirty="0">
              <a:solidFill>
                <a:srgbClr val="953735"/>
              </a:solidFill>
            </a:endParaRPr>
          </a:p>
        </p:txBody>
      </p:sp>
      <p:sp>
        <p:nvSpPr>
          <p:cNvPr id="5" name="Rectangle 4"/>
          <p:cNvSpPr/>
          <p:nvPr/>
        </p:nvSpPr>
        <p:spPr>
          <a:xfrm>
            <a:off x="214208" y="201492"/>
            <a:ext cx="3824275" cy="677108"/>
          </a:xfrm>
          <a:prstGeom prst="rect">
            <a:avLst/>
          </a:prstGeom>
        </p:spPr>
        <p:txBody>
          <a:bodyPr wrap="square">
            <a:spAutoFit/>
          </a:bodyPr>
          <a:lstStyle/>
          <a:p>
            <a:r>
              <a:rPr lang="en-US" sz="3800" dirty="0" smtClean="0"/>
              <a:t>Fixed Sidebar</a:t>
            </a:r>
            <a:endParaRPr lang="en-US" sz="3800" dirty="0"/>
          </a:p>
        </p:txBody>
      </p:sp>
      <p:pic>
        <p:nvPicPr>
          <p:cNvPr id="3" name="Picture 2"/>
          <p:cNvPicPr>
            <a:picLocks noChangeAspect="1"/>
          </p:cNvPicPr>
          <p:nvPr/>
        </p:nvPicPr>
        <p:blipFill>
          <a:blip r:embed="rId2"/>
          <a:stretch>
            <a:fillRect/>
          </a:stretch>
        </p:blipFill>
        <p:spPr>
          <a:xfrm>
            <a:off x="428416" y="940696"/>
            <a:ext cx="8124600" cy="6802361"/>
          </a:xfrm>
          <a:prstGeom prst="rect">
            <a:avLst/>
          </a:prstGeom>
        </p:spPr>
      </p:pic>
    </p:spTree>
    <p:extLst>
      <p:ext uri="{BB962C8B-B14F-4D97-AF65-F5344CB8AC3E}">
        <p14:creationId xmlns:p14="http://schemas.microsoft.com/office/powerpoint/2010/main" val="1904891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63697" y="16826"/>
            <a:ext cx="2980303" cy="523220"/>
          </a:xfrm>
          <a:prstGeom prst="rect">
            <a:avLst/>
          </a:prstGeom>
        </p:spPr>
        <p:txBody>
          <a:bodyPr wrap="none">
            <a:spAutoFit/>
          </a:bodyPr>
          <a:lstStyle/>
          <a:p>
            <a:pPr>
              <a:buFont typeface="Wingdings" charset="2"/>
              <a:buChar char="Ø"/>
            </a:pPr>
            <a:r>
              <a:rPr lang="en-US" sz="2800" dirty="0" smtClean="0">
                <a:solidFill>
                  <a:srgbClr val="953735"/>
                </a:solidFill>
              </a:rPr>
              <a:t>Powerful Layouts</a:t>
            </a:r>
            <a:endParaRPr lang="en-US" sz="2800" dirty="0">
              <a:solidFill>
                <a:srgbClr val="953735"/>
              </a:solidFill>
            </a:endParaRPr>
          </a:p>
        </p:txBody>
      </p:sp>
      <p:sp>
        <p:nvSpPr>
          <p:cNvPr id="5" name="Rectangle 4"/>
          <p:cNvSpPr/>
          <p:nvPr/>
        </p:nvSpPr>
        <p:spPr>
          <a:xfrm>
            <a:off x="214208" y="201492"/>
            <a:ext cx="3824275" cy="677108"/>
          </a:xfrm>
          <a:prstGeom prst="rect">
            <a:avLst/>
          </a:prstGeom>
        </p:spPr>
        <p:txBody>
          <a:bodyPr wrap="square">
            <a:spAutoFit/>
          </a:bodyPr>
          <a:lstStyle/>
          <a:p>
            <a:r>
              <a:rPr lang="en-US" sz="3800" dirty="0" smtClean="0"/>
              <a:t>Power Grid</a:t>
            </a:r>
            <a:endParaRPr lang="en-US" sz="3800" dirty="0"/>
          </a:p>
        </p:txBody>
      </p:sp>
      <p:pic>
        <p:nvPicPr>
          <p:cNvPr id="6" name="Picture 5"/>
          <p:cNvPicPr>
            <a:picLocks noChangeAspect="1"/>
          </p:cNvPicPr>
          <p:nvPr/>
        </p:nvPicPr>
        <p:blipFill>
          <a:blip r:embed="rId2"/>
          <a:stretch>
            <a:fillRect/>
          </a:stretch>
        </p:blipFill>
        <p:spPr>
          <a:xfrm>
            <a:off x="1345771" y="1009767"/>
            <a:ext cx="6212707" cy="6858000"/>
          </a:xfrm>
          <a:prstGeom prst="rect">
            <a:avLst/>
          </a:prstGeom>
        </p:spPr>
      </p:pic>
    </p:spTree>
    <p:extLst>
      <p:ext uri="{BB962C8B-B14F-4D97-AF65-F5344CB8AC3E}">
        <p14:creationId xmlns:p14="http://schemas.microsoft.com/office/powerpoint/2010/main" val="776055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pPr>
              <a:buFont typeface="Wingdings" charset="2"/>
              <a:buChar char="Ø"/>
            </a:pPr>
            <a:r>
              <a:rPr lang="en-US" dirty="0" smtClean="0">
                <a:solidFill>
                  <a:srgbClr val="953735"/>
                </a:solidFill>
              </a:rPr>
              <a:t>Key Principals</a:t>
            </a:r>
          </a:p>
          <a:p>
            <a:pPr>
              <a:buFont typeface="Wingdings" charset="2"/>
              <a:buChar char="Ø"/>
            </a:pPr>
            <a:endParaRPr lang="en-US" dirty="0" smtClean="0">
              <a:solidFill>
                <a:srgbClr val="953735"/>
              </a:solidFill>
            </a:endParaRPr>
          </a:p>
          <a:p>
            <a:pPr>
              <a:buFont typeface="Wingdings" charset="2"/>
              <a:buChar char="Ø"/>
            </a:pPr>
            <a:r>
              <a:rPr lang="en-US" dirty="0" err="1" smtClean="0">
                <a:solidFill>
                  <a:srgbClr val="953735"/>
                </a:solidFill>
              </a:rPr>
              <a:t>Krugs</a:t>
            </a:r>
            <a:r>
              <a:rPr lang="en-US" dirty="0" smtClean="0">
                <a:solidFill>
                  <a:srgbClr val="953735"/>
                </a:solidFill>
              </a:rPr>
              <a:t> Laws</a:t>
            </a:r>
          </a:p>
          <a:p>
            <a:pPr>
              <a:buFont typeface="Wingdings" charset="2"/>
              <a:buChar char="Ø"/>
            </a:pPr>
            <a:endParaRPr lang="en-US" dirty="0" smtClean="0">
              <a:solidFill>
                <a:srgbClr val="953735"/>
              </a:solidFill>
            </a:endParaRPr>
          </a:p>
          <a:p>
            <a:pPr>
              <a:buFont typeface="Wingdings" charset="2"/>
              <a:buChar char="Ø"/>
            </a:pPr>
            <a:r>
              <a:rPr lang="en-US" dirty="0" smtClean="0">
                <a:solidFill>
                  <a:srgbClr val="953735"/>
                </a:solidFill>
              </a:rPr>
              <a:t>Powerful Layouts</a:t>
            </a:r>
          </a:p>
          <a:p>
            <a:pPr>
              <a:buFont typeface="Wingdings" charset="2"/>
              <a:buChar char="Ø"/>
            </a:pPr>
            <a:endParaRPr lang="en-US" dirty="0" smtClean="0">
              <a:solidFill>
                <a:srgbClr val="953735"/>
              </a:solidFill>
            </a:endParaRPr>
          </a:p>
          <a:p>
            <a:pPr>
              <a:buFont typeface="Wingdings" charset="2"/>
              <a:buChar char="Ø"/>
            </a:pPr>
            <a:r>
              <a:rPr lang="en-US" dirty="0" smtClean="0">
                <a:solidFill>
                  <a:srgbClr val="953735"/>
                </a:solidFill>
              </a:rPr>
              <a:t>The Trunk Test</a:t>
            </a:r>
          </a:p>
          <a:p>
            <a:endParaRPr lang="en-US" dirty="0">
              <a:solidFill>
                <a:srgbClr val="953735"/>
              </a:solidFill>
            </a:endParaRPr>
          </a:p>
        </p:txBody>
      </p:sp>
    </p:spTree>
    <p:extLst>
      <p:ext uri="{BB962C8B-B14F-4D97-AF65-F5344CB8AC3E}">
        <p14:creationId xmlns:p14="http://schemas.microsoft.com/office/powerpoint/2010/main" val="27683836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63697" y="16826"/>
            <a:ext cx="2980303" cy="523220"/>
          </a:xfrm>
          <a:prstGeom prst="rect">
            <a:avLst/>
          </a:prstGeom>
        </p:spPr>
        <p:txBody>
          <a:bodyPr wrap="none">
            <a:spAutoFit/>
          </a:bodyPr>
          <a:lstStyle/>
          <a:p>
            <a:pPr>
              <a:buFont typeface="Wingdings" charset="2"/>
              <a:buChar char="Ø"/>
            </a:pPr>
            <a:r>
              <a:rPr lang="en-US" sz="2800" dirty="0" smtClean="0">
                <a:solidFill>
                  <a:srgbClr val="953735"/>
                </a:solidFill>
              </a:rPr>
              <a:t>Powerful Layouts</a:t>
            </a:r>
            <a:endParaRPr lang="en-US" sz="2800" dirty="0">
              <a:solidFill>
                <a:srgbClr val="953735"/>
              </a:solidFill>
            </a:endParaRPr>
          </a:p>
        </p:txBody>
      </p:sp>
      <p:sp>
        <p:nvSpPr>
          <p:cNvPr id="5" name="Rectangle 4"/>
          <p:cNvSpPr/>
          <p:nvPr/>
        </p:nvSpPr>
        <p:spPr>
          <a:xfrm>
            <a:off x="214208" y="201492"/>
            <a:ext cx="3824275" cy="677108"/>
          </a:xfrm>
          <a:prstGeom prst="rect">
            <a:avLst/>
          </a:prstGeom>
        </p:spPr>
        <p:txBody>
          <a:bodyPr wrap="square">
            <a:spAutoFit/>
          </a:bodyPr>
          <a:lstStyle/>
          <a:p>
            <a:r>
              <a:rPr lang="en-US" sz="3800" dirty="0" smtClean="0"/>
              <a:t>Full Screen Photo</a:t>
            </a:r>
            <a:endParaRPr lang="en-US" sz="3800" dirty="0"/>
          </a:p>
        </p:txBody>
      </p:sp>
      <p:pic>
        <p:nvPicPr>
          <p:cNvPr id="6" name="Picture 5"/>
          <p:cNvPicPr>
            <a:picLocks noChangeAspect="1"/>
          </p:cNvPicPr>
          <p:nvPr/>
        </p:nvPicPr>
        <p:blipFill>
          <a:blip r:embed="rId2"/>
          <a:stretch>
            <a:fillRect/>
          </a:stretch>
        </p:blipFill>
        <p:spPr>
          <a:xfrm>
            <a:off x="-1" y="1326618"/>
            <a:ext cx="9195167" cy="4777881"/>
          </a:xfrm>
          <a:prstGeom prst="rect">
            <a:avLst/>
          </a:prstGeom>
        </p:spPr>
      </p:pic>
    </p:spTree>
    <p:extLst>
      <p:ext uri="{BB962C8B-B14F-4D97-AF65-F5344CB8AC3E}">
        <p14:creationId xmlns:p14="http://schemas.microsoft.com/office/powerpoint/2010/main" val="776055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42449" y="1360530"/>
            <a:ext cx="4086854" cy="4214001"/>
          </a:xfrm>
          <a:prstGeom prst="rect">
            <a:avLst/>
          </a:prstGeom>
        </p:spPr>
      </p:pic>
      <p:sp>
        <p:nvSpPr>
          <p:cNvPr id="6" name="Content Placeholder 2"/>
          <p:cNvSpPr txBox="1">
            <a:spLocks/>
          </p:cNvSpPr>
          <p:nvPr/>
        </p:nvSpPr>
        <p:spPr>
          <a:xfrm>
            <a:off x="0" y="6250329"/>
            <a:ext cx="9144000" cy="607671"/>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i="1" dirty="0" smtClean="0">
                <a:solidFill>
                  <a:srgbClr val="7F7F7F"/>
                </a:solidFill>
              </a:rPr>
              <a:t>Krug, S. Don’t Make Me Think: A Common Sense Approach to Web Usability </a:t>
            </a:r>
          </a:p>
          <a:p>
            <a:pPr marL="0" indent="0">
              <a:buFont typeface="Arial"/>
              <a:buNone/>
            </a:pPr>
            <a:r>
              <a:rPr lang="en-US" sz="2400" i="1" dirty="0" smtClean="0">
                <a:solidFill>
                  <a:srgbClr val="7F7F7F"/>
                </a:solidFill>
              </a:rPr>
              <a:t>(PDF is available using a Google search)</a:t>
            </a:r>
            <a:endParaRPr lang="en-US" sz="2400" i="1" dirty="0">
              <a:solidFill>
                <a:srgbClr val="7F7F7F"/>
              </a:solidFill>
            </a:endParaRPr>
          </a:p>
        </p:txBody>
      </p:sp>
      <p:sp>
        <p:nvSpPr>
          <p:cNvPr id="4" name="Rectangle 3"/>
          <p:cNvSpPr/>
          <p:nvPr/>
        </p:nvSpPr>
        <p:spPr>
          <a:xfrm>
            <a:off x="6931156" y="19964"/>
            <a:ext cx="2212844" cy="523220"/>
          </a:xfrm>
          <a:prstGeom prst="rect">
            <a:avLst/>
          </a:prstGeom>
        </p:spPr>
        <p:txBody>
          <a:bodyPr wrap="square">
            <a:spAutoFit/>
          </a:bodyPr>
          <a:lstStyle/>
          <a:p>
            <a:pPr>
              <a:buFont typeface="Wingdings" charset="2"/>
              <a:buChar char="Ø"/>
            </a:pPr>
            <a:r>
              <a:rPr lang="en-US" sz="2800" dirty="0" err="1">
                <a:solidFill>
                  <a:srgbClr val="953735"/>
                </a:solidFill>
              </a:rPr>
              <a:t>Krugs</a:t>
            </a:r>
            <a:r>
              <a:rPr lang="en-US" sz="2800" dirty="0">
                <a:solidFill>
                  <a:srgbClr val="953735"/>
                </a:solidFill>
              </a:rPr>
              <a:t> Laws</a:t>
            </a:r>
          </a:p>
        </p:txBody>
      </p:sp>
    </p:spTree>
    <p:extLst>
      <p:ext uri="{BB962C8B-B14F-4D97-AF65-F5344CB8AC3E}">
        <p14:creationId xmlns:p14="http://schemas.microsoft.com/office/powerpoint/2010/main" val="2705182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endParaRPr lang="en-US" dirty="0"/>
          </a:p>
        </p:txBody>
      </p:sp>
      <p:pic>
        <p:nvPicPr>
          <p:cNvPr id="4" name="Picture 3"/>
          <p:cNvPicPr>
            <a:picLocks noChangeAspect="1"/>
          </p:cNvPicPr>
          <p:nvPr/>
        </p:nvPicPr>
        <p:blipFill>
          <a:blip r:embed="rId2"/>
          <a:stretch>
            <a:fillRect/>
          </a:stretch>
        </p:blipFill>
        <p:spPr>
          <a:xfrm>
            <a:off x="457200" y="2527975"/>
            <a:ext cx="5990500" cy="2114294"/>
          </a:xfrm>
          <a:prstGeom prst="rect">
            <a:avLst/>
          </a:prstGeom>
        </p:spPr>
      </p:pic>
      <p:sp>
        <p:nvSpPr>
          <p:cNvPr id="5" name="Oval 4"/>
          <p:cNvSpPr/>
          <p:nvPr/>
        </p:nvSpPr>
        <p:spPr>
          <a:xfrm>
            <a:off x="1964746" y="2717565"/>
            <a:ext cx="873219" cy="535743"/>
          </a:xfrm>
          <a:prstGeom prst="ellipse">
            <a:avLst/>
          </a:prstGeom>
          <a:noFill/>
          <a:ln w="444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964747" y="3306497"/>
            <a:ext cx="1746438" cy="535743"/>
          </a:xfrm>
          <a:prstGeom prst="ellipse">
            <a:avLst/>
          </a:prstGeom>
          <a:noFill/>
          <a:ln w="444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111082" y="4665"/>
            <a:ext cx="2111478" cy="523220"/>
          </a:xfrm>
          <a:prstGeom prst="rect">
            <a:avLst/>
          </a:prstGeom>
        </p:spPr>
        <p:txBody>
          <a:bodyPr wrap="square">
            <a:spAutoFit/>
          </a:bodyPr>
          <a:lstStyle/>
          <a:p>
            <a:pPr>
              <a:buFont typeface="Wingdings" charset="2"/>
              <a:buChar char="Ø"/>
            </a:pPr>
            <a:r>
              <a:rPr lang="en-US" sz="2800" dirty="0" err="1">
                <a:solidFill>
                  <a:srgbClr val="953735"/>
                </a:solidFill>
              </a:rPr>
              <a:t>Krugs</a:t>
            </a:r>
            <a:r>
              <a:rPr lang="en-US" sz="2800" dirty="0">
                <a:solidFill>
                  <a:srgbClr val="953735"/>
                </a:solidFill>
              </a:rPr>
              <a:t> Laws</a:t>
            </a:r>
          </a:p>
        </p:txBody>
      </p:sp>
      <p:sp>
        <p:nvSpPr>
          <p:cNvPr id="8" name="Rectangle 7"/>
          <p:cNvSpPr/>
          <p:nvPr/>
        </p:nvSpPr>
        <p:spPr>
          <a:xfrm>
            <a:off x="6767540" y="527885"/>
            <a:ext cx="4752919" cy="369332"/>
          </a:xfrm>
          <a:prstGeom prst="rect">
            <a:avLst/>
          </a:prstGeom>
        </p:spPr>
        <p:txBody>
          <a:bodyPr wrap="square">
            <a:spAutoFit/>
          </a:bodyPr>
          <a:lstStyle/>
          <a:p>
            <a:pPr>
              <a:buFont typeface="Wingdings" charset="2"/>
              <a:buChar char="Ø"/>
            </a:pPr>
            <a:r>
              <a:rPr lang="en-US" dirty="0" smtClean="0">
                <a:solidFill>
                  <a:srgbClr val="953735"/>
                </a:solidFill>
              </a:rPr>
              <a:t>Don’t Make me Think!</a:t>
            </a:r>
            <a:endParaRPr lang="en-US" dirty="0">
              <a:solidFill>
                <a:srgbClr val="953735"/>
              </a:solidFill>
            </a:endParaRPr>
          </a:p>
        </p:txBody>
      </p:sp>
    </p:spTree>
    <p:extLst>
      <p:ext uri="{BB962C8B-B14F-4D97-AF65-F5344CB8AC3E}">
        <p14:creationId xmlns:p14="http://schemas.microsoft.com/office/powerpoint/2010/main" val="20190082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endParaRPr lang="en-US" dirty="0"/>
          </a:p>
        </p:txBody>
      </p:sp>
      <p:pic>
        <p:nvPicPr>
          <p:cNvPr id="4" name="Picture 3"/>
          <p:cNvPicPr>
            <a:picLocks noChangeAspect="1"/>
          </p:cNvPicPr>
          <p:nvPr/>
        </p:nvPicPr>
        <p:blipFill>
          <a:blip r:embed="rId2"/>
          <a:stretch>
            <a:fillRect/>
          </a:stretch>
        </p:blipFill>
        <p:spPr>
          <a:xfrm>
            <a:off x="754888" y="2720894"/>
            <a:ext cx="5990500" cy="2114294"/>
          </a:xfrm>
          <a:prstGeom prst="rect">
            <a:avLst/>
          </a:prstGeom>
        </p:spPr>
      </p:pic>
      <p:sp>
        <p:nvSpPr>
          <p:cNvPr id="6" name="Oval 5"/>
          <p:cNvSpPr/>
          <p:nvPr/>
        </p:nvSpPr>
        <p:spPr>
          <a:xfrm>
            <a:off x="2262435" y="3499416"/>
            <a:ext cx="1746438" cy="535743"/>
          </a:xfrm>
          <a:prstGeom prst="ellipse">
            <a:avLst/>
          </a:prstGeom>
          <a:noFill/>
          <a:ln w="444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4605170" y="1321286"/>
            <a:ext cx="3463069" cy="4750620"/>
          </a:xfrm>
          <a:prstGeom prst="rect">
            <a:avLst/>
          </a:prstGeom>
        </p:spPr>
      </p:pic>
      <p:sp>
        <p:nvSpPr>
          <p:cNvPr id="7" name="Rectangle 6"/>
          <p:cNvSpPr/>
          <p:nvPr/>
        </p:nvSpPr>
        <p:spPr>
          <a:xfrm>
            <a:off x="6111082" y="4665"/>
            <a:ext cx="2111478" cy="523220"/>
          </a:xfrm>
          <a:prstGeom prst="rect">
            <a:avLst/>
          </a:prstGeom>
        </p:spPr>
        <p:txBody>
          <a:bodyPr wrap="square">
            <a:spAutoFit/>
          </a:bodyPr>
          <a:lstStyle/>
          <a:p>
            <a:pPr>
              <a:buFont typeface="Wingdings" charset="2"/>
              <a:buChar char="Ø"/>
            </a:pPr>
            <a:r>
              <a:rPr lang="en-US" sz="2800" dirty="0" err="1">
                <a:solidFill>
                  <a:srgbClr val="953735"/>
                </a:solidFill>
              </a:rPr>
              <a:t>Krugs</a:t>
            </a:r>
            <a:r>
              <a:rPr lang="en-US" sz="2800" dirty="0">
                <a:solidFill>
                  <a:srgbClr val="953735"/>
                </a:solidFill>
              </a:rPr>
              <a:t> Laws</a:t>
            </a:r>
          </a:p>
        </p:txBody>
      </p:sp>
      <p:sp>
        <p:nvSpPr>
          <p:cNvPr id="8" name="Rectangle 7"/>
          <p:cNvSpPr/>
          <p:nvPr/>
        </p:nvSpPr>
        <p:spPr>
          <a:xfrm>
            <a:off x="6767540" y="527885"/>
            <a:ext cx="4752919" cy="369332"/>
          </a:xfrm>
          <a:prstGeom prst="rect">
            <a:avLst/>
          </a:prstGeom>
        </p:spPr>
        <p:txBody>
          <a:bodyPr wrap="square">
            <a:spAutoFit/>
          </a:bodyPr>
          <a:lstStyle/>
          <a:p>
            <a:pPr>
              <a:buFont typeface="Wingdings" charset="2"/>
              <a:buChar char="Ø"/>
            </a:pPr>
            <a:r>
              <a:rPr lang="en-US" dirty="0" smtClean="0">
                <a:solidFill>
                  <a:srgbClr val="953735"/>
                </a:solidFill>
              </a:rPr>
              <a:t>Don’t Make me Think!</a:t>
            </a:r>
            <a:endParaRPr lang="en-US" dirty="0">
              <a:solidFill>
                <a:srgbClr val="953735"/>
              </a:solidFill>
            </a:endParaRPr>
          </a:p>
        </p:txBody>
      </p:sp>
    </p:spTree>
    <p:extLst>
      <p:ext uri="{BB962C8B-B14F-4D97-AF65-F5344CB8AC3E}">
        <p14:creationId xmlns:p14="http://schemas.microsoft.com/office/powerpoint/2010/main" val="1561179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Just Want a Laptop</a:t>
            </a:r>
            <a:endParaRPr lang="en-US" dirty="0"/>
          </a:p>
        </p:txBody>
      </p:sp>
      <p:pic>
        <p:nvPicPr>
          <p:cNvPr id="4" name="Picture 3"/>
          <p:cNvPicPr>
            <a:picLocks noChangeAspect="1"/>
          </p:cNvPicPr>
          <p:nvPr/>
        </p:nvPicPr>
        <p:blipFill>
          <a:blip r:embed="rId2"/>
          <a:stretch>
            <a:fillRect/>
          </a:stretch>
        </p:blipFill>
        <p:spPr>
          <a:xfrm>
            <a:off x="-1" y="1209009"/>
            <a:ext cx="10098477" cy="5086879"/>
          </a:xfrm>
          <a:prstGeom prst="rect">
            <a:avLst/>
          </a:prstGeom>
        </p:spPr>
      </p:pic>
      <p:sp>
        <p:nvSpPr>
          <p:cNvPr id="5" name="Oval 4"/>
          <p:cNvSpPr/>
          <p:nvPr/>
        </p:nvSpPr>
        <p:spPr>
          <a:xfrm>
            <a:off x="992363" y="1479100"/>
            <a:ext cx="6546123" cy="691750"/>
          </a:xfrm>
          <a:prstGeom prst="ellipse">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Rectangle 5"/>
          <p:cNvSpPr/>
          <p:nvPr/>
        </p:nvSpPr>
        <p:spPr>
          <a:xfrm>
            <a:off x="6111082" y="4665"/>
            <a:ext cx="2111478" cy="523220"/>
          </a:xfrm>
          <a:prstGeom prst="rect">
            <a:avLst/>
          </a:prstGeom>
        </p:spPr>
        <p:txBody>
          <a:bodyPr wrap="square">
            <a:spAutoFit/>
          </a:bodyPr>
          <a:lstStyle/>
          <a:p>
            <a:pPr>
              <a:buFont typeface="Wingdings" charset="2"/>
              <a:buChar char="Ø"/>
            </a:pPr>
            <a:r>
              <a:rPr lang="en-US" sz="2800" dirty="0" err="1">
                <a:solidFill>
                  <a:srgbClr val="953735"/>
                </a:solidFill>
              </a:rPr>
              <a:t>Krugs</a:t>
            </a:r>
            <a:r>
              <a:rPr lang="en-US" sz="2800" dirty="0">
                <a:solidFill>
                  <a:srgbClr val="953735"/>
                </a:solidFill>
              </a:rPr>
              <a:t> Laws</a:t>
            </a:r>
          </a:p>
        </p:txBody>
      </p:sp>
      <p:sp>
        <p:nvSpPr>
          <p:cNvPr id="7" name="Rectangle 6"/>
          <p:cNvSpPr/>
          <p:nvPr/>
        </p:nvSpPr>
        <p:spPr>
          <a:xfrm>
            <a:off x="6767540" y="527885"/>
            <a:ext cx="4752919" cy="369332"/>
          </a:xfrm>
          <a:prstGeom prst="rect">
            <a:avLst/>
          </a:prstGeom>
        </p:spPr>
        <p:txBody>
          <a:bodyPr wrap="square">
            <a:spAutoFit/>
          </a:bodyPr>
          <a:lstStyle/>
          <a:p>
            <a:pPr>
              <a:buFont typeface="Wingdings" charset="2"/>
              <a:buChar char="Ø"/>
            </a:pPr>
            <a:r>
              <a:rPr lang="en-US" dirty="0" smtClean="0">
                <a:solidFill>
                  <a:srgbClr val="953735"/>
                </a:solidFill>
              </a:rPr>
              <a:t>Don’t Make me Think!</a:t>
            </a:r>
            <a:endParaRPr lang="en-US" dirty="0">
              <a:solidFill>
                <a:srgbClr val="953735"/>
              </a:solidFill>
            </a:endParaRPr>
          </a:p>
        </p:txBody>
      </p:sp>
    </p:spTree>
    <p:extLst>
      <p:ext uri="{BB962C8B-B14F-4D97-AF65-F5344CB8AC3E}">
        <p14:creationId xmlns:p14="http://schemas.microsoft.com/office/powerpoint/2010/main" val="2072052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Colours</a:t>
            </a:r>
            <a:r>
              <a:rPr lang="en-US" dirty="0" smtClean="0"/>
              <a:t>!</a:t>
            </a:r>
            <a:endParaRPr lang="en-US" dirty="0"/>
          </a:p>
        </p:txBody>
      </p:sp>
      <p:sp>
        <p:nvSpPr>
          <p:cNvPr id="5" name="Content Placeholder 4"/>
          <p:cNvSpPr>
            <a:spLocks noGrp="1"/>
          </p:cNvSpPr>
          <p:nvPr>
            <p:ph idx="1"/>
          </p:nvPr>
        </p:nvSpPr>
        <p:spPr/>
        <p:txBody>
          <a:bodyPr/>
          <a:lstStyle/>
          <a:p>
            <a:pPr marL="0" indent="0">
              <a:buNone/>
            </a:pPr>
            <a:r>
              <a:rPr lang="en-US" dirty="0" smtClean="0"/>
              <a:t>Has anyone ever instantly notices the search box at the top of the apple website?</a:t>
            </a:r>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Much better in iTunes</a:t>
            </a:r>
            <a:endParaRPr lang="en-US" dirty="0"/>
          </a:p>
        </p:txBody>
      </p:sp>
      <p:pic>
        <p:nvPicPr>
          <p:cNvPr id="4" name="Picture 3"/>
          <p:cNvPicPr>
            <a:picLocks noChangeAspect="1"/>
          </p:cNvPicPr>
          <p:nvPr/>
        </p:nvPicPr>
        <p:blipFill>
          <a:blip r:embed="rId2"/>
          <a:stretch>
            <a:fillRect/>
          </a:stretch>
        </p:blipFill>
        <p:spPr>
          <a:xfrm>
            <a:off x="-327474" y="2722248"/>
            <a:ext cx="9628809" cy="1273652"/>
          </a:xfrm>
          <a:prstGeom prst="rect">
            <a:avLst/>
          </a:prstGeom>
        </p:spPr>
      </p:pic>
      <p:pic>
        <p:nvPicPr>
          <p:cNvPr id="6" name="Picture 5"/>
          <p:cNvPicPr>
            <a:picLocks noChangeAspect="1"/>
          </p:cNvPicPr>
          <p:nvPr/>
        </p:nvPicPr>
        <p:blipFill>
          <a:blip r:embed="rId3"/>
          <a:stretch>
            <a:fillRect/>
          </a:stretch>
        </p:blipFill>
        <p:spPr>
          <a:xfrm>
            <a:off x="2918803" y="5108132"/>
            <a:ext cx="5938514" cy="1018031"/>
          </a:xfrm>
          <a:prstGeom prst="rect">
            <a:avLst/>
          </a:prstGeom>
        </p:spPr>
      </p:pic>
      <p:cxnSp>
        <p:nvCxnSpPr>
          <p:cNvPr id="8" name="Straight Arrow Connector 7"/>
          <p:cNvCxnSpPr/>
          <p:nvPr/>
        </p:nvCxnSpPr>
        <p:spPr>
          <a:xfrm>
            <a:off x="6056923" y="2364154"/>
            <a:ext cx="914400" cy="914400"/>
          </a:xfrm>
          <a:prstGeom prst="straightConnector1">
            <a:avLst/>
          </a:prstGeom>
          <a:ln w="698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6111082" y="4665"/>
            <a:ext cx="2111478" cy="523220"/>
          </a:xfrm>
          <a:prstGeom prst="rect">
            <a:avLst/>
          </a:prstGeom>
        </p:spPr>
        <p:txBody>
          <a:bodyPr wrap="square">
            <a:spAutoFit/>
          </a:bodyPr>
          <a:lstStyle/>
          <a:p>
            <a:pPr>
              <a:buFont typeface="Wingdings" charset="2"/>
              <a:buChar char="Ø"/>
            </a:pPr>
            <a:r>
              <a:rPr lang="en-US" sz="2800" dirty="0" err="1">
                <a:solidFill>
                  <a:srgbClr val="953735"/>
                </a:solidFill>
              </a:rPr>
              <a:t>Krugs</a:t>
            </a:r>
            <a:r>
              <a:rPr lang="en-US" sz="2800" dirty="0">
                <a:solidFill>
                  <a:srgbClr val="953735"/>
                </a:solidFill>
              </a:rPr>
              <a:t> Laws</a:t>
            </a:r>
          </a:p>
        </p:txBody>
      </p:sp>
      <p:sp>
        <p:nvSpPr>
          <p:cNvPr id="9" name="Rectangle 8"/>
          <p:cNvSpPr/>
          <p:nvPr/>
        </p:nvSpPr>
        <p:spPr>
          <a:xfrm>
            <a:off x="6767540" y="527885"/>
            <a:ext cx="4752919" cy="369332"/>
          </a:xfrm>
          <a:prstGeom prst="rect">
            <a:avLst/>
          </a:prstGeom>
        </p:spPr>
        <p:txBody>
          <a:bodyPr wrap="square">
            <a:spAutoFit/>
          </a:bodyPr>
          <a:lstStyle/>
          <a:p>
            <a:pPr>
              <a:buFont typeface="Wingdings" charset="2"/>
              <a:buChar char="Ø"/>
            </a:pPr>
            <a:r>
              <a:rPr lang="en-US" dirty="0" smtClean="0">
                <a:solidFill>
                  <a:srgbClr val="953735"/>
                </a:solidFill>
              </a:rPr>
              <a:t>Don’t Make me Think!</a:t>
            </a:r>
            <a:endParaRPr lang="en-US" dirty="0">
              <a:solidFill>
                <a:srgbClr val="953735"/>
              </a:solidFill>
            </a:endParaRPr>
          </a:p>
        </p:txBody>
      </p:sp>
    </p:spTree>
    <p:extLst>
      <p:ext uri="{BB962C8B-B14F-4D97-AF65-F5344CB8AC3E}">
        <p14:creationId xmlns:p14="http://schemas.microsoft.com/office/powerpoint/2010/main" val="12093228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WAY to far</a:t>
            </a:r>
            <a:endParaRPr lang="en-US" dirty="0"/>
          </a:p>
        </p:txBody>
      </p:sp>
      <p:pic>
        <p:nvPicPr>
          <p:cNvPr id="4" name="Picture 3"/>
          <p:cNvPicPr>
            <a:picLocks noChangeAspect="1"/>
          </p:cNvPicPr>
          <p:nvPr/>
        </p:nvPicPr>
        <p:blipFill>
          <a:blip r:embed="rId2"/>
          <a:stretch>
            <a:fillRect/>
          </a:stretch>
        </p:blipFill>
        <p:spPr>
          <a:xfrm>
            <a:off x="-442529" y="1827980"/>
            <a:ext cx="10906864" cy="3290864"/>
          </a:xfrm>
          <a:prstGeom prst="rect">
            <a:avLst/>
          </a:prstGeom>
        </p:spPr>
      </p:pic>
      <p:sp>
        <p:nvSpPr>
          <p:cNvPr id="5" name="Rectangle 4"/>
          <p:cNvSpPr/>
          <p:nvPr/>
        </p:nvSpPr>
        <p:spPr>
          <a:xfrm>
            <a:off x="6111082" y="4665"/>
            <a:ext cx="2111478" cy="523220"/>
          </a:xfrm>
          <a:prstGeom prst="rect">
            <a:avLst/>
          </a:prstGeom>
        </p:spPr>
        <p:txBody>
          <a:bodyPr wrap="square">
            <a:spAutoFit/>
          </a:bodyPr>
          <a:lstStyle/>
          <a:p>
            <a:pPr>
              <a:buFont typeface="Wingdings" charset="2"/>
              <a:buChar char="Ø"/>
            </a:pPr>
            <a:r>
              <a:rPr lang="en-US" sz="2800" dirty="0" err="1">
                <a:solidFill>
                  <a:srgbClr val="953735"/>
                </a:solidFill>
              </a:rPr>
              <a:t>Krugs</a:t>
            </a:r>
            <a:r>
              <a:rPr lang="en-US" sz="2800" dirty="0">
                <a:solidFill>
                  <a:srgbClr val="953735"/>
                </a:solidFill>
              </a:rPr>
              <a:t> Laws</a:t>
            </a:r>
          </a:p>
        </p:txBody>
      </p:sp>
      <p:sp>
        <p:nvSpPr>
          <p:cNvPr id="6" name="Rectangle 5"/>
          <p:cNvSpPr/>
          <p:nvPr/>
        </p:nvSpPr>
        <p:spPr>
          <a:xfrm>
            <a:off x="6767540" y="527885"/>
            <a:ext cx="4752919" cy="369332"/>
          </a:xfrm>
          <a:prstGeom prst="rect">
            <a:avLst/>
          </a:prstGeom>
        </p:spPr>
        <p:txBody>
          <a:bodyPr wrap="square">
            <a:spAutoFit/>
          </a:bodyPr>
          <a:lstStyle/>
          <a:p>
            <a:pPr>
              <a:buFont typeface="Wingdings" charset="2"/>
              <a:buChar char="Ø"/>
            </a:pPr>
            <a:r>
              <a:rPr lang="en-US" dirty="0" smtClean="0">
                <a:solidFill>
                  <a:srgbClr val="953735"/>
                </a:solidFill>
              </a:rPr>
              <a:t>Don’t Make me Think!</a:t>
            </a:r>
            <a:endParaRPr lang="en-US" dirty="0">
              <a:solidFill>
                <a:srgbClr val="953735"/>
              </a:solidFill>
            </a:endParaRPr>
          </a:p>
        </p:txBody>
      </p:sp>
    </p:spTree>
    <p:extLst>
      <p:ext uri="{BB962C8B-B14F-4D97-AF65-F5344CB8AC3E}">
        <p14:creationId xmlns:p14="http://schemas.microsoft.com/office/powerpoint/2010/main" val="41174739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6200"/>
            <a:ext cx="9144000" cy="6687239"/>
          </a:xfrm>
          <a:prstGeom prst="rect">
            <a:avLst/>
          </a:prstGeom>
        </p:spPr>
      </p:pic>
      <p:sp>
        <p:nvSpPr>
          <p:cNvPr id="3" name="Rectangle 2"/>
          <p:cNvSpPr/>
          <p:nvPr/>
        </p:nvSpPr>
        <p:spPr>
          <a:xfrm>
            <a:off x="6111082" y="4665"/>
            <a:ext cx="2111478" cy="523220"/>
          </a:xfrm>
          <a:prstGeom prst="rect">
            <a:avLst/>
          </a:prstGeom>
        </p:spPr>
        <p:txBody>
          <a:bodyPr wrap="square">
            <a:spAutoFit/>
          </a:bodyPr>
          <a:lstStyle/>
          <a:p>
            <a:pPr>
              <a:buFont typeface="Wingdings" charset="2"/>
              <a:buChar char="Ø"/>
            </a:pPr>
            <a:r>
              <a:rPr lang="en-US" sz="2800" dirty="0" err="1">
                <a:solidFill>
                  <a:srgbClr val="953735"/>
                </a:solidFill>
              </a:rPr>
              <a:t>Krugs</a:t>
            </a:r>
            <a:r>
              <a:rPr lang="en-US" sz="2800" dirty="0">
                <a:solidFill>
                  <a:srgbClr val="953735"/>
                </a:solidFill>
              </a:rPr>
              <a:t> Laws</a:t>
            </a:r>
          </a:p>
        </p:txBody>
      </p:sp>
      <p:sp>
        <p:nvSpPr>
          <p:cNvPr id="5" name="Rectangle 4"/>
          <p:cNvSpPr/>
          <p:nvPr/>
        </p:nvSpPr>
        <p:spPr>
          <a:xfrm>
            <a:off x="6767540" y="527885"/>
            <a:ext cx="4752919" cy="369332"/>
          </a:xfrm>
          <a:prstGeom prst="rect">
            <a:avLst/>
          </a:prstGeom>
        </p:spPr>
        <p:txBody>
          <a:bodyPr wrap="square">
            <a:spAutoFit/>
          </a:bodyPr>
          <a:lstStyle/>
          <a:p>
            <a:pPr>
              <a:buFont typeface="Wingdings" charset="2"/>
              <a:buChar char="Ø"/>
            </a:pPr>
            <a:r>
              <a:rPr lang="en-US" dirty="0" smtClean="0">
                <a:solidFill>
                  <a:srgbClr val="953735"/>
                </a:solidFill>
              </a:rPr>
              <a:t>Don’t Make me Think!</a:t>
            </a:r>
            <a:endParaRPr lang="en-US" dirty="0">
              <a:solidFill>
                <a:srgbClr val="953735"/>
              </a:solidFill>
            </a:endParaRPr>
          </a:p>
        </p:txBody>
      </p:sp>
    </p:spTree>
    <p:extLst>
      <p:ext uri="{BB962C8B-B14F-4D97-AF65-F5344CB8AC3E}">
        <p14:creationId xmlns:p14="http://schemas.microsoft.com/office/powerpoint/2010/main" val="269146436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0700" y="749676"/>
            <a:ext cx="8094160" cy="6858000"/>
          </a:xfrm>
          <a:prstGeom prst="rect">
            <a:avLst/>
          </a:prstGeom>
        </p:spPr>
      </p:pic>
      <p:sp>
        <p:nvSpPr>
          <p:cNvPr id="3" name="Rectangle 2"/>
          <p:cNvSpPr/>
          <p:nvPr/>
        </p:nvSpPr>
        <p:spPr>
          <a:xfrm>
            <a:off x="6111082" y="4665"/>
            <a:ext cx="2111478" cy="523220"/>
          </a:xfrm>
          <a:prstGeom prst="rect">
            <a:avLst/>
          </a:prstGeom>
        </p:spPr>
        <p:txBody>
          <a:bodyPr wrap="square">
            <a:spAutoFit/>
          </a:bodyPr>
          <a:lstStyle/>
          <a:p>
            <a:pPr>
              <a:buFont typeface="Wingdings" charset="2"/>
              <a:buChar char="Ø"/>
            </a:pPr>
            <a:r>
              <a:rPr lang="en-US" sz="2800" dirty="0" err="1">
                <a:solidFill>
                  <a:schemeClr val="accent2">
                    <a:lumMod val="75000"/>
                  </a:schemeClr>
                </a:solidFill>
              </a:rPr>
              <a:t>Krugs</a:t>
            </a:r>
            <a:r>
              <a:rPr lang="en-US" sz="2800" dirty="0">
                <a:solidFill>
                  <a:schemeClr val="accent2">
                    <a:lumMod val="75000"/>
                  </a:schemeClr>
                </a:solidFill>
              </a:rPr>
              <a:t> Laws</a:t>
            </a:r>
          </a:p>
        </p:txBody>
      </p:sp>
      <p:sp>
        <p:nvSpPr>
          <p:cNvPr id="5" name="Rectangle 4"/>
          <p:cNvSpPr/>
          <p:nvPr/>
        </p:nvSpPr>
        <p:spPr>
          <a:xfrm>
            <a:off x="6767540" y="527885"/>
            <a:ext cx="4752919" cy="369332"/>
          </a:xfrm>
          <a:prstGeom prst="rect">
            <a:avLst/>
          </a:prstGeom>
        </p:spPr>
        <p:txBody>
          <a:bodyPr wrap="square">
            <a:spAutoFit/>
          </a:bodyPr>
          <a:lstStyle/>
          <a:p>
            <a:pPr>
              <a:buFont typeface="Wingdings" charset="2"/>
              <a:buChar char="Ø"/>
            </a:pPr>
            <a:r>
              <a:rPr lang="en-US" dirty="0" smtClean="0">
                <a:solidFill>
                  <a:schemeClr val="accent2">
                    <a:lumMod val="75000"/>
                  </a:schemeClr>
                </a:solidFill>
              </a:rPr>
              <a:t>Don’t Make me Think!</a:t>
            </a:r>
            <a:endParaRPr lang="en-US" dirty="0">
              <a:solidFill>
                <a:schemeClr val="accent2">
                  <a:lumMod val="75000"/>
                </a:schemeClr>
              </a:solidFill>
            </a:endParaRPr>
          </a:p>
        </p:txBody>
      </p:sp>
    </p:spTree>
    <p:extLst>
      <p:ext uri="{BB962C8B-B14F-4D97-AF65-F5344CB8AC3E}">
        <p14:creationId xmlns:p14="http://schemas.microsoft.com/office/powerpoint/2010/main" val="134609484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45775" y="0"/>
            <a:ext cx="5571737" cy="7088487"/>
          </a:xfrm>
          <a:prstGeom prst="rect">
            <a:avLst/>
          </a:prstGeom>
        </p:spPr>
      </p:pic>
      <p:sp>
        <p:nvSpPr>
          <p:cNvPr id="8" name="Content Placeholder 7"/>
          <p:cNvSpPr>
            <a:spLocks noGrp="1"/>
          </p:cNvSpPr>
          <p:nvPr>
            <p:ph sz="half" idx="1"/>
          </p:nvPr>
        </p:nvSpPr>
        <p:spPr>
          <a:xfrm>
            <a:off x="5425962" y="2007040"/>
            <a:ext cx="3718038" cy="4525963"/>
          </a:xfrm>
        </p:spPr>
        <p:txBody>
          <a:bodyPr>
            <a:normAutofit/>
          </a:bodyPr>
          <a:lstStyle/>
          <a:p>
            <a:pPr marL="0" indent="0" algn="ctr">
              <a:buNone/>
            </a:pPr>
            <a:r>
              <a:rPr lang="en-US" sz="3600" dirty="0" smtClean="0"/>
              <a:t>How many clickable links?</a:t>
            </a:r>
            <a:endParaRPr lang="en-US" sz="3600" dirty="0"/>
          </a:p>
        </p:txBody>
      </p:sp>
      <p:sp>
        <p:nvSpPr>
          <p:cNvPr id="5" name="Rectangle 4"/>
          <p:cNvSpPr/>
          <p:nvPr/>
        </p:nvSpPr>
        <p:spPr>
          <a:xfrm>
            <a:off x="6111082" y="4665"/>
            <a:ext cx="2111478" cy="523220"/>
          </a:xfrm>
          <a:prstGeom prst="rect">
            <a:avLst/>
          </a:prstGeom>
        </p:spPr>
        <p:txBody>
          <a:bodyPr wrap="square">
            <a:spAutoFit/>
          </a:bodyPr>
          <a:lstStyle/>
          <a:p>
            <a:pPr>
              <a:buFont typeface="Wingdings" charset="2"/>
              <a:buChar char="Ø"/>
            </a:pPr>
            <a:r>
              <a:rPr lang="en-US" sz="2800" dirty="0" err="1">
                <a:solidFill>
                  <a:srgbClr val="953735"/>
                </a:solidFill>
              </a:rPr>
              <a:t>Krugs</a:t>
            </a:r>
            <a:r>
              <a:rPr lang="en-US" sz="2800" dirty="0">
                <a:solidFill>
                  <a:srgbClr val="953735"/>
                </a:solidFill>
              </a:rPr>
              <a:t> Laws</a:t>
            </a:r>
          </a:p>
        </p:txBody>
      </p:sp>
      <p:sp>
        <p:nvSpPr>
          <p:cNvPr id="9" name="Rectangle 8"/>
          <p:cNvSpPr/>
          <p:nvPr/>
        </p:nvSpPr>
        <p:spPr>
          <a:xfrm>
            <a:off x="6767540" y="527885"/>
            <a:ext cx="4752919" cy="369332"/>
          </a:xfrm>
          <a:prstGeom prst="rect">
            <a:avLst/>
          </a:prstGeom>
        </p:spPr>
        <p:txBody>
          <a:bodyPr wrap="square">
            <a:spAutoFit/>
          </a:bodyPr>
          <a:lstStyle/>
          <a:p>
            <a:pPr>
              <a:buFont typeface="Wingdings" charset="2"/>
              <a:buChar char="Ø"/>
            </a:pPr>
            <a:r>
              <a:rPr lang="en-US" dirty="0" smtClean="0">
                <a:solidFill>
                  <a:srgbClr val="953735"/>
                </a:solidFill>
              </a:rPr>
              <a:t>Don’t Make me Think!</a:t>
            </a:r>
            <a:endParaRPr lang="en-US" dirty="0">
              <a:solidFill>
                <a:srgbClr val="953735"/>
              </a:solidFill>
            </a:endParaRPr>
          </a:p>
        </p:txBody>
      </p:sp>
    </p:spTree>
    <p:extLst>
      <p:ext uri="{BB962C8B-B14F-4D97-AF65-F5344CB8AC3E}">
        <p14:creationId xmlns:p14="http://schemas.microsoft.com/office/powerpoint/2010/main" val="37132543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857293"/>
            <a:ext cx="8229600" cy="1257093"/>
          </a:xfrm>
        </p:spPr>
        <p:txBody>
          <a:bodyPr/>
          <a:lstStyle/>
          <a:p>
            <a:pPr marL="0" indent="0" algn="r">
              <a:buNone/>
            </a:pPr>
            <a:r>
              <a:rPr lang="en-US" i="1" dirty="0" smtClean="0"/>
              <a:t>“Get rid of half the words on each page/screen, then get rid of half of what’s left.” </a:t>
            </a:r>
            <a:endParaRPr lang="en-US" i="1" dirty="0"/>
          </a:p>
        </p:txBody>
      </p:sp>
      <p:sp>
        <p:nvSpPr>
          <p:cNvPr id="4" name="Content Placeholder 2"/>
          <p:cNvSpPr txBox="1">
            <a:spLocks/>
          </p:cNvSpPr>
          <p:nvPr/>
        </p:nvSpPr>
        <p:spPr>
          <a:xfrm>
            <a:off x="914400" y="4343814"/>
            <a:ext cx="8229600" cy="12570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2400" i="1" dirty="0" smtClean="0">
                <a:solidFill>
                  <a:srgbClr val="7F7F7F"/>
                </a:solidFill>
              </a:rPr>
              <a:t>Krug’s Third Law of Usability</a:t>
            </a:r>
            <a:endParaRPr lang="en-US" sz="2400" i="1" dirty="0">
              <a:solidFill>
                <a:srgbClr val="7F7F7F"/>
              </a:solidFill>
            </a:endParaRPr>
          </a:p>
        </p:txBody>
      </p:sp>
      <p:sp>
        <p:nvSpPr>
          <p:cNvPr id="2" name="Rectangle 1"/>
          <p:cNvSpPr/>
          <p:nvPr/>
        </p:nvSpPr>
        <p:spPr>
          <a:xfrm>
            <a:off x="6931156" y="19964"/>
            <a:ext cx="2212844" cy="523220"/>
          </a:xfrm>
          <a:prstGeom prst="rect">
            <a:avLst/>
          </a:prstGeom>
        </p:spPr>
        <p:txBody>
          <a:bodyPr wrap="square">
            <a:spAutoFit/>
          </a:bodyPr>
          <a:lstStyle/>
          <a:p>
            <a:pPr>
              <a:buFont typeface="Wingdings" charset="2"/>
              <a:buChar char="Ø"/>
            </a:pPr>
            <a:r>
              <a:rPr lang="en-US" sz="2800" dirty="0" err="1">
                <a:solidFill>
                  <a:srgbClr val="953735"/>
                </a:solidFill>
              </a:rPr>
              <a:t>Krugs</a:t>
            </a:r>
            <a:r>
              <a:rPr lang="en-US" sz="2800" dirty="0">
                <a:solidFill>
                  <a:srgbClr val="953735"/>
                </a:solidFill>
              </a:rPr>
              <a:t> Laws</a:t>
            </a:r>
          </a:p>
        </p:txBody>
      </p:sp>
    </p:spTree>
    <p:extLst>
      <p:ext uri="{BB962C8B-B14F-4D97-AF65-F5344CB8AC3E}">
        <p14:creationId xmlns:p14="http://schemas.microsoft.com/office/powerpoint/2010/main" val="206172149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4880" y="973795"/>
            <a:ext cx="8781957" cy="5369064"/>
          </a:xfrm>
          <a:prstGeom prst="rect">
            <a:avLst/>
          </a:prstGeom>
        </p:spPr>
      </p:pic>
      <p:sp>
        <p:nvSpPr>
          <p:cNvPr id="3" name="Rectangle 2"/>
          <p:cNvSpPr/>
          <p:nvPr/>
        </p:nvSpPr>
        <p:spPr>
          <a:xfrm>
            <a:off x="6111082" y="4665"/>
            <a:ext cx="2111478" cy="523220"/>
          </a:xfrm>
          <a:prstGeom prst="rect">
            <a:avLst/>
          </a:prstGeom>
        </p:spPr>
        <p:txBody>
          <a:bodyPr wrap="square">
            <a:spAutoFit/>
          </a:bodyPr>
          <a:lstStyle/>
          <a:p>
            <a:pPr>
              <a:buFont typeface="Wingdings" charset="2"/>
              <a:buChar char="Ø"/>
            </a:pPr>
            <a:r>
              <a:rPr lang="en-US" sz="2800" dirty="0" err="1">
                <a:solidFill>
                  <a:srgbClr val="953735"/>
                </a:solidFill>
              </a:rPr>
              <a:t>Krugs</a:t>
            </a:r>
            <a:r>
              <a:rPr lang="en-US" sz="2800" dirty="0">
                <a:solidFill>
                  <a:srgbClr val="953735"/>
                </a:solidFill>
              </a:rPr>
              <a:t> Laws</a:t>
            </a:r>
          </a:p>
        </p:txBody>
      </p:sp>
      <p:sp>
        <p:nvSpPr>
          <p:cNvPr id="4" name="Rectangle 3"/>
          <p:cNvSpPr/>
          <p:nvPr/>
        </p:nvSpPr>
        <p:spPr>
          <a:xfrm>
            <a:off x="6767540" y="527885"/>
            <a:ext cx="4752919" cy="369332"/>
          </a:xfrm>
          <a:prstGeom prst="rect">
            <a:avLst/>
          </a:prstGeom>
        </p:spPr>
        <p:txBody>
          <a:bodyPr wrap="square">
            <a:spAutoFit/>
          </a:bodyPr>
          <a:lstStyle/>
          <a:p>
            <a:pPr>
              <a:buFont typeface="Wingdings" charset="2"/>
              <a:buChar char="Ø"/>
            </a:pPr>
            <a:r>
              <a:rPr lang="en-US" dirty="0" smtClean="0">
                <a:solidFill>
                  <a:srgbClr val="953735"/>
                </a:solidFill>
              </a:rPr>
              <a:t>Don’t Make me Think!</a:t>
            </a:r>
            <a:endParaRPr lang="en-US" dirty="0">
              <a:solidFill>
                <a:srgbClr val="953735"/>
              </a:solidFill>
            </a:endParaRPr>
          </a:p>
        </p:txBody>
      </p:sp>
      <p:sp>
        <p:nvSpPr>
          <p:cNvPr id="6" name="Content Placeholder 7"/>
          <p:cNvSpPr>
            <a:spLocks noGrp="1"/>
          </p:cNvSpPr>
          <p:nvPr>
            <p:ph sz="half" idx="1"/>
          </p:nvPr>
        </p:nvSpPr>
        <p:spPr>
          <a:xfrm>
            <a:off x="-1" y="79304"/>
            <a:ext cx="5921319" cy="925472"/>
          </a:xfrm>
        </p:spPr>
        <p:txBody>
          <a:bodyPr>
            <a:normAutofit/>
          </a:bodyPr>
          <a:lstStyle/>
          <a:p>
            <a:pPr marL="0" indent="0" algn="ctr">
              <a:buNone/>
            </a:pPr>
            <a:r>
              <a:rPr lang="en-US" sz="3600" dirty="0" smtClean="0"/>
              <a:t>What Website?</a:t>
            </a:r>
            <a:endParaRPr lang="en-US" sz="3600" dirty="0"/>
          </a:p>
        </p:txBody>
      </p:sp>
    </p:spTree>
    <p:extLst>
      <p:ext uri="{BB962C8B-B14F-4D97-AF65-F5344CB8AC3E}">
        <p14:creationId xmlns:p14="http://schemas.microsoft.com/office/powerpoint/2010/main" val="18479467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dirty="0" smtClean="0"/>
              <a:t>The Trunk Test</a:t>
            </a:r>
            <a:endParaRPr lang="en-US" sz="4500" dirty="0"/>
          </a:p>
        </p:txBody>
      </p:sp>
      <p:sp>
        <p:nvSpPr>
          <p:cNvPr id="3" name="Content Placeholder 2"/>
          <p:cNvSpPr>
            <a:spLocks noGrp="1"/>
          </p:cNvSpPr>
          <p:nvPr>
            <p:ph idx="1"/>
          </p:nvPr>
        </p:nvSpPr>
        <p:spPr>
          <a:xfrm>
            <a:off x="457200" y="1875591"/>
            <a:ext cx="4117669" cy="4525963"/>
          </a:xfrm>
        </p:spPr>
        <p:txBody>
          <a:bodyPr>
            <a:normAutofit/>
          </a:bodyPr>
          <a:lstStyle/>
          <a:p>
            <a:r>
              <a:rPr lang="en-US" dirty="0" smtClean="0"/>
              <a:t>Site ID	</a:t>
            </a:r>
          </a:p>
          <a:p>
            <a:pPr lvl="1"/>
            <a:r>
              <a:rPr lang="en-US" sz="2400" dirty="0" smtClean="0"/>
              <a:t>What website is this?</a:t>
            </a:r>
          </a:p>
          <a:p>
            <a:r>
              <a:rPr lang="en-US" dirty="0" smtClean="0"/>
              <a:t>Page Name</a:t>
            </a:r>
          </a:p>
          <a:p>
            <a:pPr lvl="1"/>
            <a:r>
              <a:rPr lang="en-US" sz="2400" dirty="0" smtClean="0"/>
              <a:t>What page am I on?</a:t>
            </a:r>
          </a:p>
          <a:p>
            <a:r>
              <a:rPr lang="en-US" dirty="0" smtClean="0"/>
              <a:t>Sections</a:t>
            </a:r>
          </a:p>
          <a:p>
            <a:pPr lvl="1"/>
            <a:r>
              <a:rPr lang="en-US" sz="2400" dirty="0" smtClean="0"/>
              <a:t>What are the major sections of this site?</a:t>
            </a:r>
          </a:p>
        </p:txBody>
      </p:sp>
      <p:sp>
        <p:nvSpPr>
          <p:cNvPr id="4" name="Content Placeholder 2"/>
          <p:cNvSpPr txBox="1">
            <a:spLocks/>
          </p:cNvSpPr>
          <p:nvPr/>
        </p:nvSpPr>
        <p:spPr>
          <a:xfrm>
            <a:off x="4727269" y="1875591"/>
            <a:ext cx="4117669"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Local Navigation	</a:t>
            </a:r>
          </a:p>
          <a:p>
            <a:pPr lvl="1"/>
            <a:r>
              <a:rPr lang="en-US" sz="2400" dirty="0" smtClean="0"/>
              <a:t>What are my options at this level?</a:t>
            </a:r>
          </a:p>
          <a:p>
            <a:r>
              <a:rPr lang="en-US" dirty="0" smtClean="0"/>
              <a:t>“You Are Here”</a:t>
            </a:r>
          </a:p>
          <a:p>
            <a:pPr lvl="1"/>
            <a:r>
              <a:rPr lang="en-US" sz="2400" dirty="0" smtClean="0"/>
              <a:t>Where am I in the scheme of things?</a:t>
            </a:r>
          </a:p>
          <a:p>
            <a:r>
              <a:rPr lang="en-US" dirty="0" smtClean="0"/>
              <a:t>Search</a:t>
            </a:r>
          </a:p>
          <a:p>
            <a:pPr lvl="1"/>
            <a:r>
              <a:rPr lang="en-US" sz="2400" dirty="0" smtClean="0"/>
              <a:t>How can I search?</a:t>
            </a:r>
          </a:p>
        </p:txBody>
      </p:sp>
    </p:spTree>
    <p:extLst>
      <p:ext uri="{BB962C8B-B14F-4D97-AF65-F5344CB8AC3E}">
        <p14:creationId xmlns:p14="http://schemas.microsoft.com/office/powerpoint/2010/main" val="605194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endParaRPr lang="en-US" dirty="0"/>
          </a:p>
        </p:txBody>
      </p:sp>
      <p:sp>
        <p:nvSpPr>
          <p:cNvPr id="3" name="Content Placeholder 2"/>
          <p:cNvSpPr>
            <a:spLocks noGrp="1"/>
          </p:cNvSpPr>
          <p:nvPr>
            <p:ph idx="1"/>
          </p:nvPr>
        </p:nvSpPr>
        <p:spPr/>
        <p:txBody>
          <a:bodyPr/>
          <a:lstStyle/>
          <a:p>
            <a:r>
              <a:rPr lang="en-US" dirty="0" smtClean="0"/>
              <a:t>In a group of two, do a very quick trunk test on the five sites in your pack.</a:t>
            </a:r>
          </a:p>
          <a:p>
            <a:endParaRPr lang="en-US" dirty="0"/>
          </a:p>
          <a:p>
            <a:r>
              <a:rPr lang="en-US" dirty="0" smtClean="0"/>
              <a:t>Then pick one of the sites and sketch a quick re-design that improves the trunk test but does not remove content.</a:t>
            </a:r>
            <a:endParaRPr lang="en-US" dirty="0"/>
          </a:p>
        </p:txBody>
      </p:sp>
    </p:spTree>
    <p:extLst>
      <p:ext uri="{BB962C8B-B14F-4D97-AF65-F5344CB8AC3E}">
        <p14:creationId xmlns:p14="http://schemas.microsoft.com/office/powerpoint/2010/main" val="3733920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18408" y="319958"/>
            <a:ext cx="6563941" cy="6250078"/>
            <a:chOff x="535519" y="-53552"/>
            <a:chExt cx="8078699" cy="7121920"/>
          </a:xfrm>
        </p:grpSpPr>
        <p:pic>
          <p:nvPicPr>
            <p:cNvPr id="4" name="Picture 3"/>
            <p:cNvPicPr>
              <a:picLocks noChangeAspect="1"/>
            </p:cNvPicPr>
            <p:nvPr/>
          </p:nvPicPr>
          <p:blipFill>
            <a:blip r:embed="rId2"/>
            <a:stretch>
              <a:fillRect/>
            </a:stretch>
          </p:blipFill>
          <p:spPr>
            <a:xfrm>
              <a:off x="660400" y="0"/>
              <a:ext cx="7804298" cy="6858000"/>
            </a:xfrm>
            <a:prstGeom prst="rect">
              <a:avLst/>
            </a:prstGeom>
          </p:spPr>
        </p:pic>
        <p:sp>
          <p:nvSpPr>
            <p:cNvPr id="7" name="Rounded Rectangle 6"/>
            <p:cNvSpPr/>
            <p:nvPr/>
          </p:nvSpPr>
          <p:spPr>
            <a:xfrm>
              <a:off x="550820" y="1652346"/>
              <a:ext cx="4896181" cy="642579"/>
            </a:xfrm>
            <a:prstGeom prst="round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535519" y="-30598"/>
              <a:ext cx="1331150" cy="733781"/>
            </a:xfrm>
            <a:prstGeom prst="roundRect">
              <a:avLst/>
            </a:prstGeom>
            <a:noFill/>
            <a:ln w="44450">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6578636" y="-53552"/>
              <a:ext cx="2035582" cy="344243"/>
            </a:xfrm>
            <a:prstGeom prst="roundRect">
              <a:avLst/>
            </a:prstGeom>
            <a:noFill/>
            <a:ln w="44450">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566121" y="779678"/>
              <a:ext cx="7929180" cy="383083"/>
            </a:xfrm>
            <a:prstGeom prst="roundRect">
              <a:avLst/>
            </a:prstGeom>
            <a:noFill/>
            <a:ln w="44450">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4344755" y="5736121"/>
              <a:ext cx="1438858" cy="1332247"/>
            </a:xfrm>
            <a:prstGeom prst="round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1819023" y="396595"/>
              <a:ext cx="1409396" cy="383083"/>
            </a:xfrm>
            <a:prstGeom prst="roundRect">
              <a:avLst/>
            </a:prstGeom>
            <a:noFill/>
            <a:ln w="44450">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107290" y="289359"/>
            <a:ext cx="1123550" cy="523220"/>
          </a:xfrm>
          <a:prstGeom prst="rect">
            <a:avLst/>
          </a:prstGeom>
          <a:noFill/>
        </p:spPr>
        <p:txBody>
          <a:bodyPr wrap="none" rtlCol="0">
            <a:spAutoFit/>
          </a:bodyPr>
          <a:lstStyle/>
          <a:p>
            <a:r>
              <a:rPr lang="en-US" sz="2800" dirty="0" smtClean="0"/>
              <a:t>Site ID</a:t>
            </a:r>
            <a:endParaRPr lang="en-US" sz="2800" dirty="0"/>
          </a:p>
        </p:txBody>
      </p:sp>
      <p:sp>
        <p:nvSpPr>
          <p:cNvPr id="15" name="TextBox 14"/>
          <p:cNvSpPr txBox="1"/>
          <p:nvPr/>
        </p:nvSpPr>
        <p:spPr>
          <a:xfrm>
            <a:off x="3406389" y="-156266"/>
            <a:ext cx="2412039" cy="523220"/>
          </a:xfrm>
          <a:prstGeom prst="rect">
            <a:avLst/>
          </a:prstGeom>
          <a:noFill/>
        </p:spPr>
        <p:txBody>
          <a:bodyPr wrap="none" rtlCol="0">
            <a:spAutoFit/>
          </a:bodyPr>
          <a:lstStyle/>
          <a:p>
            <a:r>
              <a:rPr lang="en-US" sz="2800" dirty="0" smtClean="0"/>
              <a:t>“You Are Here”</a:t>
            </a:r>
            <a:endParaRPr lang="en-US" sz="2800" dirty="0"/>
          </a:p>
        </p:txBody>
      </p:sp>
      <p:sp>
        <p:nvSpPr>
          <p:cNvPr id="16" name="TextBox 15"/>
          <p:cNvSpPr txBox="1"/>
          <p:nvPr/>
        </p:nvSpPr>
        <p:spPr>
          <a:xfrm>
            <a:off x="7782349" y="264574"/>
            <a:ext cx="1165979" cy="523220"/>
          </a:xfrm>
          <a:prstGeom prst="rect">
            <a:avLst/>
          </a:prstGeom>
          <a:noFill/>
        </p:spPr>
        <p:txBody>
          <a:bodyPr wrap="none" rtlCol="0">
            <a:spAutoFit/>
          </a:bodyPr>
          <a:lstStyle/>
          <a:p>
            <a:r>
              <a:rPr lang="en-US" sz="2800" dirty="0" smtClean="0"/>
              <a:t>Search</a:t>
            </a:r>
            <a:endParaRPr lang="en-US" sz="2800" dirty="0"/>
          </a:p>
        </p:txBody>
      </p:sp>
      <p:sp>
        <p:nvSpPr>
          <p:cNvPr id="17" name="TextBox 16"/>
          <p:cNvSpPr txBox="1"/>
          <p:nvPr/>
        </p:nvSpPr>
        <p:spPr>
          <a:xfrm>
            <a:off x="7721145" y="989991"/>
            <a:ext cx="1398640" cy="523220"/>
          </a:xfrm>
          <a:prstGeom prst="rect">
            <a:avLst/>
          </a:prstGeom>
          <a:noFill/>
        </p:spPr>
        <p:txBody>
          <a:bodyPr wrap="none" rtlCol="0">
            <a:spAutoFit/>
          </a:bodyPr>
          <a:lstStyle/>
          <a:p>
            <a:r>
              <a:rPr lang="en-US" sz="2800" dirty="0" smtClean="0"/>
              <a:t>Sections</a:t>
            </a:r>
            <a:endParaRPr lang="en-US" sz="2800" dirty="0"/>
          </a:p>
        </p:txBody>
      </p:sp>
      <p:sp>
        <p:nvSpPr>
          <p:cNvPr id="18" name="TextBox 17"/>
          <p:cNvSpPr txBox="1"/>
          <p:nvPr/>
        </p:nvSpPr>
        <p:spPr>
          <a:xfrm>
            <a:off x="177970" y="1513211"/>
            <a:ext cx="1040438" cy="954107"/>
          </a:xfrm>
          <a:prstGeom prst="rect">
            <a:avLst/>
          </a:prstGeom>
          <a:noFill/>
        </p:spPr>
        <p:txBody>
          <a:bodyPr wrap="square" rtlCol="0">
            <a:spAutoFit/>
          </a:bodyPr>
          <a:lstStyle/>
          <a:p>
            <a:pPr algn="r"/>
            <a:r>
              <a:rPr lang="en-US" sz="2800" dirty="0" smtClean="0"/>
              <a:t>Page Title</a:t>
            </a:r>
            <a:endParaRPr lang="en-US" sz="2800" dirty="0"/>
          </a:p>
        </p:txBody>
      </p:sp>
      <p:sp>
        <p:nvSpPr>
          <p:cNvPr id="19" name="TextBox 18"/>
          <p:cNvSpPr txBox="1"/>
          <p:nvPr/>
        </p:nvSpPr>
        <p:spPr>
          <a:xfrm>
            <a:off x="7171165" y="5400878"/>
            <a:ext cx="1937533" cy="954107"/>
          </a:xfrm>
          <a:prstGeom prst="rect">
            <a:avLst/>
          </a:prstGeom>
          <a:noFill/>
        </p:spPr>
        <p:txBody>
          <a:bodyPr wrap="square" rtlCol="0">
            <a:spAutoFit/>
          </a:bodyPr>
          <a:lstStyle/>
          <a:p>
            <a:r>
              <a:rPr lang="en-US" sz="2800" dirty="0" smtClean="0"/>
              <a:t>Local Navigation?</a:t>
            </a:r>
            <a:endParaRPr lang="en-US" sz="2800" dirty="0"/>
          </a:p>
        </p:txBody>
      </p:sp>
      <p:cxnSp>
        <p:nvCxnSpPr>
          <p:cNvPr id="21" name="Straight Arrow Connector 20"/>
          <p:cNvCxnSpPr>
            <a:stCxn id="15" idx="1"/>
            <a:endCxn id="12" idx="0"/>
          </p:cNvCxnSpPr>
          <p:nvPr/>
        </p:nvCxnSpPr>
        <p:spPr>
          <a:xfrm flipH="1">
            <a:off x="2833822" y="105344"/>
            <a:ext cx="572567" cy="609655"/>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9" idx="1"/>
          </p:cNvCxnSpPr>
          <p:nvPr/>
        </p:nvCxnSpPr>
        <p:spPr>
          <a:xfrm flipH="1">
            <a:off x="5482483" y="5877932"/>
            <a:ext cx="1688682" cy="16537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3750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5963" y="838936"/>
            <a:ext cx="8369389" cy="5571553"/>
          </a:xfrm>
          <a:prstGeom prst="rect">
            <a:avLst/>
          </a:prstGeom>
        </p:spPr>
      </p:pic>
      <p:sp>
        <p:nvSpPr>
          <p:cNvPr id="5" name="Rectangle 4"/>
          <p:cNvSpPr/>
          <p:nvPr/>
        </p:nvSpPr>
        <p:spPr>
          <a:xfrm>
            <a:off x="6410936" y="4665"/>
            <a:ext cx="2733063" cy="523220"/>
          </a:xfrm>
          <a:prstGeom prst="rect">
            <a:avLst/>
          </a:prstGeom>
        </p:spPr>
        <p:txBody>
          <a:bodyPr wrap="square">
            <a:spAutoFit/>
          </a:bodyPr>
          <a:lstStyle/>
          <a:p>
            <a:pPr>
              <a:buFont typeface="Wingdings" charset="2"/>
              <a:buChar char="Ø"/>
            </a:pPr>
            <a:r>
              <a:rPr lang="en-US" sz="2800" dirty="0" smtClean="0">
                <a:solidFill>
                  <a:srgbClr val="953735"/>
                </a:solidFill>
              </a:rPr>
              <a:t>The Trunk Test</a:t>
            </a:r>
            <a:endParaRPr lang="en-US" sz="2800" dirty="0">
              <a:solidFill>
                <a:srgbClr val="953735"/>
              </a:solidFill>
            </a:endParaRPr>
          </a:p>
        </p:txBody>
      </p:sp>
    </p:spTree>
    <p:extLst>
      <p:ext uri="{BB962C8B-B14F-4D97-AF65-F5344CB8AC3E}">
        <p14:creationId xmlns:p14="http://schemas.microsoft.com/office/powerpoint/2010/main" val="4065287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0936" y="4665"/>
            <a:ext cx="2733063" cy="523220"/>
          </a:xfrm>
          <a:prstGeom prst="rect">
            <a:avLst/>
          </a:prstGeom>
        </p:spPr>
        <p:txBody>
          <a:bodyPr wrap="square">
            <a:spAutoFit/>
          </a:bodyPr>
          <a:lstStyle/>
          <a:p>
            <a:pPr>
              <a:buFont typeface="Wingdings" charset="2"/>
              <a:buChar char="Ø"/>
            </a:pPr>
            <a:r>
              <a:rPr lang="en-US" sz="2800" dirty="0" smtClean="0">
                <a:solidFill>
                  <a:srgbClr val="953735"/>
                </a:solidFill>
              </a:rPr>
              <a:t>The Trunk Test</a:t>
            </a:r>
            <a:endParaRPr lang="en-US" sz="2800" dirty="0">
              <a:solidFill>
                <a:srgbClr val="953735"/>
              </a:solidFill>
            </a:endParaRPr>
          </a:p>
        </p:txBody>
      </p:sp>
      <p:pic>
        <p:nvPicPr>
          <p:cNvPr id="2" name="Picture 1"/>
          <p:cNvPicPr>
            <a:picLocks noChangeAspect="1"/>
          </p:cNvPicPr>
          <p:nvPr/>
        </p:nvPicPr>
        <p:blipFill>
          <a:blip r:embed="rId2"/>
          <a:stretch>
            <a:fillRect/>
          </a:stretch>
        </p:blipFill>
        <p:spPr>
          <a:xfrm>
            <a:off x="260349" y="950338"/>
            <a:ext cx="8736303" cy="5154161"/>
          </a:xfrm>
          <a:prstGeom prst="rect">
            <a:avLst/>
          </a:prstGeom>
        </p:spPr>
      </p:pic>
    </p:spTree>
    <p:extLst>
      <p:ext uri="{BB962C8B-B14F-4D97-AF65-F5344CB8AC3E}">
        <p14:creationId xmlns:p14="http://schemas.microsoft.com/office/powerpoint/2010/main" val="180499908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6308" y="551568"/>
            <a:ext cx="6522241" cy="6306432"/>
          </a:xfrm>
          <a:prstGeom prst="rect">
            <a:avLst/>
          </a:prstGeom>
        </p:spPr>
      </p:pic>
      <p:sp>
        <p:nvSpPr>
          <p:cNvPr id="6" name="Rectangle 5"/>
          <p:cNvSpPr/>
          <p:nvPr/>
        </p:nvSpPr>
        <p:spPr>
          <a:xfrm>
            <a:off x="6410936" y="4665"/>
            <a:ext cx="2733063" cy="523220"/>
          </a:xfrm>
          <a:prstGeom prst="rect">
            <a:avLst/>
          </a:prstGeom>
        </p:spPr>
        <p:txBody>
          <a:bodyPr wrap="square">
            <a:spAutoFit/>
          </a:bodyPr>
          <a:lstStyle/>
          <a:p>
            <a:pPr>
              <a:buFont typeface="Wingdings" charset="2"/>
              <a:buChar char="Ø"/>
            </a:pPr>
            <a:r>
              <a:rPr lang="en-US" sz="2800" dirty="0" smtClean="0">
                <a:solidFill>
                  <a:srgbClr val="953735"/>
                </a:solidFill>
              </a:rPr>
              <a:t>The Trunk Test</a:t>
            </a:r>
            <a:endParaRPr lang="en-US" sz="2800" dirty="0">
              <a:solidFill>
                <a:srgbClr val="953735"/>
              </a:solidFill>
            </a:endParaRPr>
          </a:p>
        </p:txBody>
      </p:sp>
    </p:spTree>
    <p:extLst>
      <p:ext uri="{BB962C8B-B14F-4D97-AF65-F5344CB8AC3E}">
        <p14:creationId xmlns:p14="http://schemas.microsoft.com/office/powerpoint/2010/main" val="180499908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53987"/>
            <a:ext cx="9144000" cy="5711674"/>
          </a:xfrm>
          <a:prstGeom prst="rect">
            <a:avLst/>
          </a:prstGeom>
        </p:spPr>
      </p:pic>
      <p:sp>
        <p:nvSpPr>
          <p:cNvPr id="5" name="Rectangle 4"/>
          <p:cNvSpPr/>
          <p:nvPr/>
        </p:nvSpPr>
        <p:spPr>
          <a:xfrm>
            <a:off x="6410936" y="4665"/>
            <a:ext cx="2733063" cy="523220"/>
          </a:xfrm>
          <a:prstGeom prst="rect">
            <a:avLst/>
          </a:prstGeom>
        </p:spPr>
        <p:txBody>
          <a:bodyPr wrap="square">
            <a:spAutoFit/>
          </a:bodyPr>
          <a:lstStyle/>
          <a:p>
            <a:pPr>
              <a:buFont typeface="Wingdings" charset="2"/>
              <a:buChar char="Ø"/>
            </a:pPr>
            <a:r>
              <a:rPr lang="en-US" sz="2800" dirty="0" smtClean="0">
                <a:solidFill>
                  <a:srgbClr val="953735"/>
                </a:solidFill>
              </a:rPr>
              <a:t>The Trunk Test</a:t>
            </a:r>
            <a:endParaRPr lang="en-US" sz="2800" dirty="0">
              <a:solidFill>
                <a:srgbClr val="953735"/>
              </a:solidFill>
            </a:endParaRPr>
          </a:p>
        </p:txBody>
      </p:sp>
    </p:spTree>
    <p:extLst>
      <p:ext uri="{BB962C8B-B14F-4D97-AF65-F5344CB8AC3E}">
        <p14:creationId xmlns:p14="http://schemas.microsoft.com/office/powerpoint/2010/main" val="1259083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0936" y="4665"/>
            <a:ext cx="2733063" cy="523220"/>
          </a:xfrm>
          <a:prstGeom prst="rect">
            <a:avLst/>
          </a:prstGeom>
        </p:spPr>
        <p:txBody>
          <a:bodyPr wrap="square">
            <a:spAutoFit/>
          </a:bodyPr>
          <a:lstStyle/>
          <a:p>
            <a:pPr>
              <a:buFont typeface="Wingdings" charset="2"/>
              <a:buChar char="Ø"/>
            </a:pPr>
            <a:r>
              <a:rPr lang="en-US" sz="2800" dirty="0" smtClean="0">
                <a:solidFill>
                  <a:srgbClr val="953735"/>
                </a:solidFill>
              </a:rPr>
              <a:t>The Trunk Test</a:t>
            </a:r>
            <a:endParaRPr lang="en-US" sz="2800" dirty="0">
              <a:solidFill>
                <a:srgbClr val="953735"/>
              </a:solidFill>
            </a:endParaRPr>
          </a:p>
        </p:txBody>
      </p:sp>
      <p:pic>
        <p:nvPicPr>
          <p:cNvPr id="2" name="Picture 1"/>
          <p:cNvPicPr>
            <a:picLocks noChangeAspect="1"/>
          </p:cNvPicPr>
          <p:nvPr/>
        </p:nvPicPr>
        <p:blipFill>
          <a:blip r:embed="rId2"/>
          <a:stretch>
            <a:fillRect/>
          </a:stretch>
        </p:blipFill>
        <p:spPr>
          <a:xfrm>
            <a:off x="1199522" y="527885"/>
            <a:ext cx="7272898" cy="6330115"/>
          </a:xfrm>
          <a:prstGeom prst="rect">
            <a:avLst/>
          </a:prstGeom>
        </p:spPr>
      </p:pic>
    </p:spTree>
    <p:extLst>
      <p:ext uri="{BB962C8B-B14F-4D97-AF65-F5344CB8AC3E}">
        <p14:creationId xmlns:p14="http://schemas.microsoft.com/office/powerpoint/2010/main" val="180499908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0936" y="4665"/>
            <a:ext cx="2733063" cy="523220"/>
          </a:xfrm>
          <a:prstGeom prst="rect">
            <a:avLst/>
          </a:prstGeom>
        </p:spPr>
        <p:txBody>
          <a:bodyPr wrap="square">
            <a:spAutoFit/>
          </a:bodyPr>
          <a:lstStyle/>
          <a:p>
            <a:pPr>
              <a:buFont typeface="Wingdings" charset="2"/>
              <a:buChar char="Ø"/>
            </a:pPr>
            <a:r>
              <a:rPr lang="en-US" sz="2800" dirty="0" smtClean="0">
                <a:solidFill>
                  <a:srgbClr val="953735"/>
                </a:solidFill>
              </a:rPr>
              <a:t>The Trunk Test</a:t>
            </a:r>
            <a:endParaRPr lang="en-US" sz="2800" dirty="0">
              <a:solidFill>
                <a:srgbClr val="953735"/>
              </a:solidFill>
            </a:endParaRPr>
          </a:p>
        </p:txBody>
      </p:sp>
      <p:pic>
        <p:nvPicPr>
          <p:cNvPr id="2" name="Picture 1"/>
          <p:cNvPicPr>
            <a:picLocks noChangeAspect="1"/>
          </p:cNvPicPr>
          <p:nvPr/>
        </p:nvPicPr>
        <p:blipFill>
          <a:blip r:embed="rId3"/>
          <a:stretch>
            <a:fillRect/>
          </a:stretch>
        </p:blipFill>
        <p:spPr>
          <a:xfrm>
            <a:off x="432511" y="527885"/>
            <a:ext cx="8304111" cy="6288258"/>
          </a:xfrm>
          <a:prstGeom prst="rect">
            <a:avLst/>
          </a:prstGeom>
        </p:spPr>
      </p:pic>
    </p:spTree>
    <p:extLst>
      <p:ext uri="{BB962C8B-B14F-4D97-AF65-F5344CB8AC3E}">
        <p14:creationId xmlns:p14="http://schemas.microsoft.com/office/powerpoint/2010/main" val="18049990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226" y="2857293"/>
            <a:ext cx="8786774" cy="1257093"/>
          </a:xfrm>
        </p:spPr>
        <p:txBody>
          <a:bodyPr>
            <a:normAutofit fontScale="92500"/>
          </a:bodyPr>
          <a:lstStyle/>
          <a:p>
            <a:pPr marL="0" indent="0" algn="r">
              <a:buNone/>
            </a:pPr>
            <a:r>
              <a:rPr lang="en-US" i="1" dirty="0" smtClean="0"/>
              <a:t>“It doesn’t matter how many times I have to click, as long as each click is a mindless, unambiguous choice. </a:t>
            </a:r>
            <a:endParaRPr lang="en-US" i="1" dirty="0"/>
          </a:p>
        </p:txBody>
      </p:sp>
      <p:sp>
        <p:nvSpPr>
          <p:cNvPr id="4" name="Content Placeholder 2"/>
          <p:cNvSpPr txBox="1">
            <a:spLocks/>
          </p:cNvSpPr>
          <p:nvPr/>
        </p:nvSpPr>
        <p:spPr>
          <a:xfrm>
            <a:off x="914400" y="4343814"/>
            <a:ext cx="8229600" cy="12570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2400" i="1" dirty="0" smtClean="0">
                <a:solidFill>
                  <a:srgbClr val="7F7F7F"/>
                </a:solidFill>
              </a:rPr>
              <a:t>Krug’s Second Law of Usability</a:t>
            </a:r>
            <a:endParaRPr lang="en-US" sz="2400" i="1" dirty="0">
              <a:solidFill>
                <a:srgbClr val="7F7F7F"/>
              </a:solidFill>
            </a:endParaRPr>
          </a:p>
        </p:txBody>
      </p:sp>
      <p:sp>
        <p:nvSpPr>
          <p:cNvPr id="5" name="Rectangle 4"/>
          <p:cNvSpPr/>
          <p:nvPr/>
        </p:nvSpPr>
        <p:spPr>
          <a:xfrm>
            <a:off x="6931156" y="19964"/>
            <a:ext cx="2212844" cy="523220"/>
          </a:xfrm>
          <a:prstGeom prst="rect">
            <a:avLst/>
          </a:prstGeom>
        </p:spPr>
        <p:txBody>
          <a:bodyPr wrap="square">
            <a:spAutoFit/>
          </a:bodyPr>
          <a:lstStyle/>
          <a:p>
            <a:pPr>
              <a:buFont typeface="Wingdings" charset="2"/>
              <a:buChar char="Ø"/>
            </a:pPr>
            <a:r>
              <a:rPr lang="en-US" sz="2800" dirty="0" err="1">
                <a:solidFill>
                  <a:srgbClr val="953735"/>
                </a:solidFill>
              </a:rPr>
              <a:t>Krugs</a:t>
            </a:r>
            <a:r>
              <a:rPr lang="en-US" sz="2800" dirty="0">
                <a:solidFill>
                  <a:srgbClr val="953735"/>
                </a:solidFill>
              </a:rPr>
              <a:t> Laws</a:t>
            </a:r>
          </a:p>
        </p:txBody>
      </p:sp>
    </p:spTree>
    <p:extLst>
      <p:ext uri="{BB962C8B-B14F-4D97-AF65-F5344CB8AC3E}">
        <p14:creationId xmlns:p14="http://schemas.microsoft.com/office/powerpoint/2010/main" val="82860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0936" y="4665"/>
            <a:ext cx="2733063" cy="523220"/>
          </a:xfrm>
          <a:prstGeom prst="rect">
            <a:avLst/>
          </a:prstGeom>
        </p:spPr>
        <p:txBody>
          <a:bodyPr wrap="square">
            <a:spAutoFit/>
          </a:bodyPr>
          <a:lstStyle/>
          <a:p>
            <a:pPr>
              <a:buFont typeface="Wingdings" charset="2"/>
              <a:buChar char="Ø"/>
            </a:pPr>
            <a:r>
              <a:rPr lang="en-US" sz="2800" dirty="0" smtClean="0">
                <a:solidFill>
                  <a:srgbClr val="953735"/>
                </a:solidFill>
              </a:rPr>
              <a:t>The Trunk Test</a:t>
            </a:r>
            <a:endParaRPr lang="en-US" sz="2800" dirty="0">
              <a:solidFill>
                <a:srgbClr val="953735"/>
              </a:solidFill>
            </a:endParaRPr>
          </a:p>
        </p:txBody>
      </p:sp>
      <p:pic>
        <p:nvPicPr>
          <p:cNvPr id="2" name="Picture 1"/>
          <p:cNvPicPr>
            <a:picLocks noChangeAspect="1"/>
          </p:cNvPicPr>
          <p:nvPr/>
        </p:nvPicPr>
        <p:blipFill>
          <a:blip r:embed="rId3"/>
          <a:stretch>
            <a:fillRect/>
          </a:stretch>
        </p:blipFill>
        <p:spPr>
          <a:xfrm>
            <a:off x="304906" y="717950"/>
            <a:ext cx="8630624" cy="5891754"/>
          </a:xfrm>
          <a:prstGeom prst="rect">
            <a:avLst/>
          </a:prstGeom>
        </p:spPr>
      </p:pic>
    </p:spTree>
    <p:extLst>
      <p:ext uri="{BB962C8B-B14F-4D97-AF65-F5344CB8AC3E}">
        <p14:creationId xmlns:p14="http://schemas.microsoft.com/office/powerpoint/2010/main" val="1804999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0936" y="4665"/>
            <a:ext cx="2733063" cy="523220"/>
          </a:xfrm>
          <a:prstGeom prst="rect">
            <a:avLst/>
          </a:prstGeom>
        </p:spPr>
        <p:txBody>
          <a:bodyPr wrap="square">
            <a:spAutoFit/>
          </a:bodyPr>
          <a:lstStyle/>
          <a:p>
            <a:pPr>
              <a:buFont typeface="Wingdings" charset="2"/>
              <a:buChar char="Ø"/>
            </a:pPr>
            <a:r>
              <a:rPr lang="en-US" sz="2800" dirty="0" smtClean="0">
                <a:solidFill>
                  <a:srgbClr val="953735"/>
                </a:solidFill>
              </a:rPr>
              <a:t>The Trunk Test</a:t>
            </a:r>
            <a:endParaRPr lang="en-US" sz="2800" dirty="0">
              <a:solidFill>
                <a:srgbClr val="953735"/>
              </a:solidFill>
            </a:endParaRPr>
          </a:p>
        </p:txBody>
      </p:sp>
      <p:pic>
        <p:nvPicPr>
          <p:cNvPr id="2" name="Picture 1"/>
          <p:cNvPicPr>
            <a:picLocks noChangeAspect="1"/>
          </p:cNvPicPr>
          <p:nvPr/>
        </p:nvPicPr>
        <p:blipFill>
          <a:blip r:embed="rId3"/>
          <a:stretch>
            <a:fillRect/>
          </a:stretch>
        </p:blipFill>
        <p:spPr>
          <a:xfrm>
            <a:off x="288394" y="1076148"/>
            <a:ext cx="8675793" cy="5135447"/>
          </a:xfrm>
          <a:prstGeom prst="rect">
            <a:avLst/>
          </a:prstGeom>
        </p:spPr>
      </p:pic>
    </p:spTree>
    <p:extLst>
      <p:ext uri="{BB962C8B-B14F-4D97-AF65-F5344CB8AC3E}">
        <p14:creationId xmlns:p14="http://schemas.microsoft.com/office/powerpoint/2010/main" val="1804999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0936" y="4665"/>
            <a:ext cx="2733063" cy="523220"/>
          </a:xfrm>
          <a:prstGeom prst="rect">
            <a:avLst/>
          </a:prstGeom>
        </p:spPr>
        <p:txBody>
          <a:bodyPr wrap="square">
            <a:spAutoFit/>
          </a:bodyPr>
          <a:lstStyle/>
          <a:p>
            <a:pPr>
              <a:buFont typeface="Wingdings" charset="2"/>
              <a:buChar char="Ø"/>
            </a:pPr>
            <a:r>
              <a:rPr lang="en-US" sz="2800" dirty="0" smtClean="0">
                <a:solidFill>
                  <a:srgbClr val="953735"/>
                </a:solidFill>
              </a:rPr>
              <a:t>The Trunk Test</a:t>
            </a:r>
            <a:endParaRPr lang="en-US" sz="2800" dirty="0">
              <a:solidFill>
                <a:srgbClr val="953735"/>
              </a:solidFill>
            </a:endParaRPr>
          </a:p>
        </p:txBody>
      </p:sp>
      <p:pic>
        <p:nvPicPr>
          <p:cNvPr id="2" name="Picture 1"/>
          <p:cNvPicPr>
            <a:picLocks noChangeAspect="1"/>
          </p:cNvPicPr>
          <p:nvPr/>
        </p:nvPicPr>
        <p:blipFill>
          <a:blip r:embed="rId3"/>
          <a:stretch>
            <a:fillRect/>
          </a:stretch>
        </p:blipFill>
        <p:spPr>
          <a:xfrm>
            <a:off x="218195" y="665580"/>
            <a:ext cx="8795893" cy="6020300"/>
          </a:xfrm>
          <a:prstGeom prst="rect">
            <a:avLst/>
          </a:prstGeom>
        </p:spPr>
      </p:pic>
    </p:spTree>
    <p:extLst>
      <p:ext uri="{BB962C8B-B14F-4D97-AF65-F5344CB8AC3E}">
        <p14:creationId xmlns:p14="http://schemas.microsoft.com/office/powerpoint/2010/main" val="1804999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0936" y="4665"/>
            <a:ext cx="2733063" cy="523220"/>
          </a:xfrm>
          <a:prstGeom prst="rect">
            <a:avLst/>
          </a:prstGeom>
        </p:spPr>
        <p:txBody>
          <a:bodyPr wrap="square">
            <a:spAutoFit/>
          </a:bodyPr>
          <a:lstStyle/>
          <a:p>
            <a:pPr>
              <a:buFont typeface="Wingdings" charset="2"/>
              <a:buChar char="Ø"/>
            </a:pPr>
            <a:r>
              <a:rPr lang="en-US" sz="2800" dirty="0" smtClean="0">
                <a:solidFill>
                  <a:srgbClr val="953735"/>
                </a:solidFill>
              </a:rPr>
              <a:t>The Trunk Test</a:t>
            </a:r>
            <a:endParaRPr lang="en-US" sz="2800" dirty="0">
              <a:solidFill>
                <a:srgbClr val="953735"/>
              </a:solidFill>
            </a:endParaRPr>
          </a:p>
        </p:txBody>
      </p:sp>
      <p:pic>
        <p:nvPicPr>
          <p:cNvPr id="3" name="Picture 2"/>
          <p:cNvPicPr>
            <a:picLocks noChangeAspect="1"/>
          </p:cNvPicPr>
          <p:nvPr/>
        </p:nvPicPr>
        <p:blipFill>
          <a:blip r:embed="rId3"/>
          <a:stretch>
            <a:fillRect/>
          </a:stretch>
        </p:blipFill>
        <p:spPr>
          <a:xfrm>
            <a:off x="1136817" y="513373"/>
            <a:ext cx="6392879" cy="6359926"/>
          </a:xfrm>
          <a:prstGeom prst="rect">
            <a:avLst/>
          </a:prstGeom>
        </p:spPr>
      </p:pic>
    </p:spTree>
    <p:extLst>
      <p:ext uri="{BB962C8B-B14F-4D97-AF65-F5344CB8AC3E}">
        <p14:creationId xmlns:p14="http://schemas.microsoft.com/office/powerpoint/2010/main" val="407548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0936" y="4665"/>
            <a:ext cx="2733063" cy="523220"/>
          </a:xfrm>
          <a:prstGeom prst="rect">
            <a:avLst/>
          </a:prstGeom>
        </p:spPr>
        <p:txBody>
          <a:bodyPr wrap="square">
            <a:spAutoFit/>
          </a:bodyPr>
          <a:lstStyle/>
          <a:p>
            <a:pPr>
              <a:buFont typeface="Wingdings" charset="2"/>
              <a:buChar char="Ø"/>
            </a:pPr>
            <a:r>
              <a:rPr lang="en-US" sz="2800" dirty="0" smtClean="0">
                <a:solidFill>
                  <a:srgbClr val="953735"/>
                </a:solidFill>
              </a:rPr>
              <a:t>The Trunk Test</a:t>
            </a:r>
            <a:endParaRPr lang="en-US" sz="2800" dirty="0">
              <a:solidFill>
                <a:srgbClr val="953735"/>
              </a:solidFill>
            </a:endParaRPr>
          </a:p>
        </p:txBody>
      </p:sp>
      <p:pic>
        <p:nvPicPr>
          <p:cNvPr id="3" name="Picture 2"/>
          <p:cNvPicPr>
            <a:picLocks noChangeAspect="1"/>
          </p:cNvPicPr>
          <p:nvPr/>
        </p:nvPicPr>
        <p:blipFill>
          <a:blip r:embed="rId3"/>
          <a:stretch>
            <a:fillRect/>
          </a:stretch>
        </p:blipFill>
        <p:spPr>
          <a:xfrm>
            <a:off x="1445430" y="692550"/>
            <a:ext cx="6419060" cy="6189808"/>
          </a:xfrm>
          <a:prstGeom prst="rect">
            <a:avLst/>
          </a:prstGeom>
        </p:spPr>
      </p:pic>
    </p:spTree>
    <p:extLst>
      <p:ext uri="{BB962C8B-B14F-4D97-AF65-F5344CB8AC3E}">
        <p14:creationId xmlns:p14="http://schemas.microsoft.com/office/powerpoint/2010/main" val="407548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757396"/>
            <a:ext cx="9144000" cy="5572664"/>
          </a:xfrm>
          <a:prstGeom prst="rect">
            <a:avLst/>
          </a:prstGeom>
        </p:spPr>
      </p:pic>
      <p:sp>
        <p:nvSpPr>
          <p:cNvPr id="5" name="Rectangle 4"/>
          <p:cNvSpPr/>
          <p:nvPr/>
        </p:nvSpPr>
        <p:spPr>
          <a:xfrm>
            <a:off x="6410936" y="4665"/>
            <a:ext cx="2733063" cy="523220"/>
          </a:xfrm>
          <a:prstGeom prst="rect">
            <a:avLst/>
          </a:prstGeom>
        </p:spPr>
        <p:txBody>
          <a:bodyPr wrap="square">
            <a:spAutoFit/>
          </a:bodyPr>
          <a:lstStyle/>
          <a:p>
            <a:pPr>
              <a:buFont typeface="Wingdings" charset="2"/>
              <a:buChar char="Ø"/>
            </a:pPr>
            <a:r>
              <a:rPr lang="en-US" sz="2800" dirty="0" smtClean="0">
                <a:solidFill>
                  <a:srgbClr val="953735"/>
                </a:solidFill>
              </a:rPr>
              <a:t>The Trunk Test</a:t>
            </a:r>
            <a:endParaRPr lang="en-US" sz="2800" dirty="0">
              <a:solidFill>
                <a:srgbClr val="953735"/>
              </a:solidFill>
            </a:endParaRPr>
          </a:p>
        </p:txBody>
      </p:sp>
    </p:spTree>
    <p:extLst>
      <p:ext uri="{BB962C8B-B14F-4D97-AF65-F5344CB8AC3E}">
        <p14:creationId xmlns:p14="http://schemas.microsoft.com/office/powerpoint/2010/main" val="2590164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0936" y="4665"/>
            <a:ext cx="2733063" cy="523220"/>
          </a:xfrm>
          <a:prstGeom prst="rect">
            <a:avLst/>
          </a:prstGeom>
        </p:spPr>
        <p:txBody>
          <a:bodyPr wrap="square">
            <a:spAutoFit/>
          </a:bodyPr>
          <a:lstStyle/>
          <a:p>
            <a:pPr>
              <a:buFont typeface="Wingdings" charset="2"/>
              <a:buChar char="Ø"/>
            </a:pPr>
            <a:r>
              <a:rPr lang="en-US" sz="2800" dirty="0" smtClean="0">
                <a:solidFill>
                  <a:srgbClr val="953735"/>
                </a:solidFill>
              </a:rPr>
              <a:t>The Trunk Test</a:t>
            </a:r>
            <a:endParaRPr lang="en-US" sz="2800" dirty="0">
              <a:solidFill>
                <a:srgbClr val="953735"/>
              </a:solidFill>
            </a:endParaRPr>
          </a:p>
        </p:txBody>
      </p:sp>
      <p:pic>
        <p:nvPicPr>
          <p:cNvPr id="3" name="Picture 2"/>
          <p:cNvPicPr>
            <a:picLocks noChangeAspect="1"/>
          </p:cNvPicPr>
          <p:nvPr/>
        </p:nvPicPr>
        <p:blipFill>
          <a:blip r:embed="rId3"/>
          <a:stretch>
            <a:fillRect/>
          </a:stretch>
        </p:blipFill>
        <p:spPr>
          <a:xfrm>
            <a:off x="962224" y="527885"/>
            <a:ext cx="7085873" cy="6253928"/>
          </a:xfrm>
          <a:prstGeom prst="rect">
            <a:avLst/>
          </a:prstGeom>
        </p:spPr>
      </p:pic>
    </p:spTree>
    <p:extLst>
      <p:ext uri="{BB962C8B-B14F-4D97-AF65-F5344CB8AC3E}">
        <p14:creationId xmlns:p14="http://schemas.microsoft.com/office/powerpoint/2010/main" val="407548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0936" y="4665"/>
            <a:ext cx="2733063" cy="523220"/>
          </a:xfrm>
          <a:prstGeom prst="rect">
            <a:avLst/>
          </a:prstGeom>
        </p:spPr>
        <p:txBody>
          <a:bodyPr wrap="square">
            <a:spAutoFit/>
          </a:bodyPr>
          <a:lstStyle/>
          <a:p>
            <a:pPr>
              <a:buFont typeface="Wingdings" charset="2"/>
              <a:buChar char="Ø"/>
            </a:pPr>
            <a:r>
              <a:rPr lang="en-US" sz="2800" dirty="0" smtClean="0">
                <a:solidFill>
                  <a:srgbClr val="953735"/>
                </a:solidFill>
              </a:rPr>
              <a:t>The Trunk Test</a:t>
            </a:r>
            <a:endParaRPr lang="en-US" sz="2800" dirty="0">
              <a:solidFill>
                <a:srgbClr val="953735"/>
              </a:solidFill>
            </a:endParaRPr>
          </a:p>
        </p:txBody>
      </p:sp>
      <p:pic>
        <p:nvPicPr>
          <p:cNvPr id="3" name="Picture 2"/>
          <p:cNvPicPr>
            <a:picLocks noChangeAspect="1"/>
          </p:cNvPicPr>
          <p:nvPr/>
        </p:nvPicPr>
        <p:blipFill>
          <a:blip r:embed="rId3"/>
          <a:stretch>
            <a:fillRect/>
          </a:stretch>
        </p:blipFill>
        <p:spPr>
          <a:xfrm>
            <a:off x="699516" y="527884"/>
            <a:ext cx="7310837" cy="6330115"/>
          </a:xfrm>
          <a:prstGeom prst="rect">
            <a:avLst/>
          </a:prstGeom>
        </p:spPr>
      </p:pic>
    </p:spTree>
    <p:extLst>
      <p:ext uri="{BB962C8B-B14F-4D97-AF65-F5344CB8AC3E}">
        <p14:creationId xmlns:p14="http://schemas.microsoft.com/office/powerpoint/2010/main" val="40754893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i="1" dirty="0">
                <a:solidFill>
                  <a:srgbClr val="7F7F7F"/>
                </a:solidFill>
              </a:rPr>
              <a:t>Krug, S. </a:t>
            </a:r>
            <a:r>
              <a:rPr lang="en-US" i="1" dirty="0">
                <a:solidFill>
                  <a:srgbClr val="595959"/>
                </a:solidFill>
              </a:rPr>
              <a:t>Don’t Make Me Think: A Common Sense Approach to Web Usability </a:t>
            </a:r>
          </a:p>
          <a:p>
            <a:pPr marL="0" indent="0">
              <a:buNone/>
            </a:pPr>
            <a:r>
              <a:rPr lang="en-US" i="1" dirty="0" smtClean="0">
                <a:solidFill>
                  <a:srgbClr val="7F7F7F"/>
                </a:solidFill>
              </a:rPr>
              <a:t> 	</a:t>
            </a:r>
            <a:r>
              <a:rPr lang="en-US" sz="2400" i="1" dirty="0" smtClean="0">
                <a:solidFill>
                  <a:srgbClr val="7F7F7F"/>
                </a:solidFill>
              </a:rPr>
              <a:t>	(</a:t>
            </a:r>
            <a:r>
              <a:rPr lang="en-US" sz="2400" i="1" dirty="0">
                <a:solidFill>
                  <a:srgbClr val="7F7F7F"/>
                </a:solidFill>
              </a:rPr>
              <a:t>PDF is available using a Google search)</a:t>
            </a:r>
          </a:p>
          <a:p>
            <a:r>
              <a:rPr lang="en-US" i="1" dirty="0" smtClean="0">
                <a:solidFill>
                  <a:srgbClr val="7F7F7F"/>
                </a:solidFill>
              </a:rPr>
              <a:t>Unger, R. Chandler, C. </a:t>
            </a:r>
            <a:r>
              <a:rPr lang="en-US" i="1" dirty="0" smtClean="0">
                <a:solidFill>
                  <a:schemeClr val="tx1">
                    <a:lumMod val="65000"/>
                    <a:lumOff val="35000"/>
                  </a:schemeClr>
                </a:solidFill>
              </a:rPr>
              <a:t>A Project Guide to UX Design </a:t>
            </a:r>
          </a:p>
          <a:p>
            <a:pPr marL="0" indent="0">
              <a:buNone/>
            </a:pPr>
            <a:r>
              <a:rPr lang="en-US" sz="2400" i="1" dirty="0">
                <a:solidFill>
                  <a:schemeClr val="tx1">
                    <a:lumMod val="65000"/>
                    <a:lumOff val="35000"/>
                  </a:schemeClr>
                </a:solidFill>
              </a:rPr>
              <a:t>	</a:t>
            </a:r>
            <a:r>
              <a:rPr lang="en-US" sz="2400" i="1" dirty="0" smtClean="0">
                <a:solidFill>
                  <a:schemeClr val="tx1">
                    <a:lumMod val="65000"/>
                    <a:lumOff val="35000"/>
                  </a:schemeClr>
                </a:solidFill>
              </a:rPr>
              <a:t>	</a:t>
            </a:r>
            <a:r>
              <a:rPr lang="en-US" sz="2400" i="1" dirty="0" smtClean="0">
                <a:solidFill>
                  <a:srgbClr val="7F7F7F"/>
                </a:solidFill>
              </a:rPr>
              <a:t>(Chapter 10 Only)</a:t>
            </a:r>
            <a:endParaRPr lang="en-US" sz="2400" dirty="0" smtClean="0"/>
          </a:p>
          <a:p>
            <a:r>
              <a:rPr lang="en-US" i="1" dirty="0" smtClean="0">
                <a:solidFill>
                  <a:srgbClr val="7F7F7F"/>
                </a:solidFill>
              </a:rPr>
              <a:t>Rogers, Y. et al. </a:t>
            </a:r>
            <a:r>
              <a:rPr lang="en-US" i="1" dirty="0" smtClean="0">
                <a:solidFill>
                  <a:srgbClr val="595959"/>
                </a:solidFill>
              </a:rPr>
              <a:t>Interaction Design: Beyond Human-Computer Interaction</a:t>
            </a:r>
            <a:endParaRPr lang="en-US" i="1" dirty="0">
              <a:solidFill>
                <a:srgbClr val="595959"/>
              </a:solidFill>
            </a:endParaRPr>
          </a:p>
        </p:txBody>
      </p:sp>
    </p:spTree>
    <p:extLst>
      <p:ext uri="{BB962C8B-B14F-4D97-AF65-F5344CB8AC3E}">
        <p14:creationId xmlns:p14="http://schemas.microsoft.com/office/powerpoint/2010/main" val="5304874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3975"/>
            <a:ext cx="4038600" cy="4525963"/>
          </a:xfrm>
        </p:spPr>
        <p:txBody>
          <a:bodyPr>
            <a:normAutofit/>
          </a:bodyPr>
          <a:lstStyle/>
          <a:p>
            <a:r>
              <a:rPr lang="en-US" dirty="0" smtClean="0"/>
              <a:t>Familiarity</a:t>
            </a:r>
          </a:p>
          <a:p>
            <a:r>
              <a:rPr lang="en-US" dirty="0" smtClean="0"/>
              <a:t>Unity</a:t>
            </a:r>
          </a:p>
          <a:p>
            <a:r>
              <a:rPr lang="en-US" dirty="0" smtClean="0"/>
              <a:t>Consistency</a:t>
            </a:r>
          </a:p>
          <a:p>
            <a:r>
              <a:rPr lang="en-US" dirty="0" smtClean="0"/>
              <a:t>Variety</a:t>
            </a:r>
          </a:p>
          <a:p>
            <a:r>
              <a:rPr lang="en-US" dirty="0" smtClean="0"/>
              <a:t>Economy</a:t>
            </a:r>
          </a:p>
          <a:p>
            <a:r>
              <a:rPr lang="en-US" dirty="0" smtClean="0"/>
              <a:t>Proportion</a:t>
            </a:r>
            <a:r>
              <a:rPr lang="en-US" dirty="0"/>
              <a:t> </a:t>
            </a:r>
            <a:r>
              <a:rPr lang="en-US" dirty="0" smtClean="0"/>
              <a:t>&amp; Balance</a:t>
            </a:r>
          </a:p>
          <a:p>
            <a:r>
              <a:rPr lang="en-US" dirty="0" smtClean="0"/>
              <a:t>Associations</a:t>
            </a:r>
          </a:p>
          <a:p>
            <a:r>
              <a:rPr lang="en-US" dirty="0" smtClean="0"/>
              <a:t>Performance</a:t>
            </a:r>
          </a:p>
        </p:txBody>
      </p:sp>
      <p:sp>
        <p:nvSpPr>
          <p:cNvPr id="4" name="Content Placeholder 3"/>
          <p:cNvSpPr>
            <a:spLocks noGrp="1"/>
          </p:cNvSpPr>
          <p:nvPr>
            <p:ph sz="half" idx="2"/>
          </p:nvPr>
        </p:nvSpPr>
        <p:spPr>
          <a:xfrm>
            <a:off x="4648200" y="1593975"/>
            <a:ext cx="4038600" cy="4525963"/>
          </a:xfrm>
        </p:spPr>
        <p:txBody>
          <a:bodyPr>
            <a:normAutofit/>
          </a:bodyPr>
          <a:lstStyle/>
          <a:p>
            <a:endParaRPr lang="en-US" dirty="0"/>
          </a:p>
        </p:txBody>
      </p:sp>
      <p:sp>
        <p:nvSpPr>
          <p:cNvPr id="5" name="Rectangle 4"/>
          <p:cNvSpPr/>
          <p:nvPr/>
        </p:nvSpPr>
        <p:spPr>
          <a:xfrm>
            <a:off x="6676658" y="0"/>
            <a:ext cx="2467342" cy="523220"/>
          </a:xfrm>
          <a:prstGeom prst="rect">
            <a:avLst/>
          </a:prstGeom>
        </p:spPr>
        <p:txBody>
          <a:bodyPr wrap="none">
            <a:spAutoFit/>
          </a:bodyPr>
          <a:lstStyle/>
          <a:p>
            <a:pPr>
              <a:buFont typeface="Wingdings" charset="2"/>
              <a:buChar char="Ø"/>
            </a:pPr>
            <a:r>
              <a:rPr lang="en-US" sz="2800" dirty="0">
                <a:solidFill>
                  <a:srgbClr val="953735"/>
                </a:solidFill>
              </a:rPr>
              <a:t>Key Principals</a:t>
            </a:r>
          </a:p>
        </p:txBody>
      </p:sp>
      <p:sp>
        <p:nvSpPr>
          <p:cNvPr id="7" name="Title 1"/>
          <p:cNvSpPr>
            <a:spLocks noGrp="1"/>
          </p:cNvSpPr>
          <p:nvPr>
            <p:ph type="title"/>
          </p:nvPr>
        </p:nvSpPr>
        <p:spPr>
          <a:xfrm>
            <a:off x="457200" y="274638"/>
            <a:ext cx="8229600" cy="1143000"/>
          </a:xfrm>
        </p:spPr>
        <p:txBody>
          <a:bodyPr/>
          <a:lstStyle/>
          <a:p>
            <a:r>
              <a:rPr lang="en-US" dirty="0" smtClean="0"/>
              <a:t>Key Principals</a:t>
            </a:r>
            <a:endParaRPr lang="en-US" dirty="0"/>
          </a:p>
        </p:txBody>
      </p:sp>
    </p:spTree>
    <p:extLst>
      <p:ext uri="{BB962C8B-B14F-4D97-AF65-F5344CB8AC3E}">
        <p14:creationId xmlns:p14="http://schemas.microsoft.com/office/powerpoint/2010/main" val="703647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01313"/>
            <a:ext cx="4038600" cy="4525963"/>
          </a:xfrm>
        </p:spPr>
        <p:txBody>
          <a:bodyPr>
            <a:normAutofit/>
          </a:bodyPr>
          <a:lstStyle/>
          <a:p>
            <a:r>
              <a:rPr lang="en-US" sz="3200" b="1" dirty="0" smtClean="0"/>
              <a:t>Familiarity</a:t>
            </a:r>
            <a:endParaRPr lang="en-US" dirty="0" smtClean="0">
              <a:solidFill>
                <a:schemeClr val="tx1">
                  <a:lumMod val="50000"/>
                  <a:lumOff val="50000"/>
                </a:schemeClr>
              </a:solidFill>
            </a:endParaRPr>
          </a:p>
          <a:p>
            <a:r>
              <a:rPr lang="en-US" dirty="0" smtClean="0">
                <a:solidFill>
                  <a:schemeClr val="tx1">
                    <a:lumMod val="50000"/>
                    <a:lumOff val="50000"/>
                  </a:schemeClr>
                </a:solidFill>
              </a:rPr>
              <a:t>Unity</a:t>
            </a:r>
          </a:p>
          <a:p>
            <a:r>
              <a:rPr lang="en-US" dirty="0" smtClean="0">
                <a:solidFill>
                  <a:schemeClr val="tx1">
                    <a:lumMod val="50000"/>
                    <a:lumOff val="50000"/>
                  </a:schemeClr>
                </a:solidFill>
              </a:rPr>
              <a:t>Consistency</a:t>
            </a:r>
          </a:p>
          <a:p>
            <a:r>
              <a:rPr lang="en-US" dirty="0" smtClean="0">
                <a:solidFill>
                  <a:schemeClr val="tx1">
                    <a:lumMod val="50000"/>
                    <a:lumOff val="50000"/>
                  </a:schemeClr>
                </a:solidFill>
              </a:rPr>
              <a:t>Variety</a:t>
            </a:r>
          </a:p>
          <a:p>
            <a:r>
              <a:rPr lang="en-US" dirty="0" smtClean="0">
                <a:solidFill>
                  <a:schemeClr val="tx1">
                    <a:lumMod val="50000"/>
                    <a:lumOff val="50000"/>
                  </a:schemeClr>
                </a:solidFill>
              </a:rPr>
              <a:t>Economy</a:t>
            </a:r>
          </a:p>
          <a:p>
            <a:r>
              <a:rPr lang="en-US" dirty="0" smtClean="0">
                <a:solidFill>
                  <a:schemeClr val="tx1">
                    <a:lumMod val="50000"/>
                    <a:lumOff val="50000"/>
                  </a:schemeClr>
                </a:solidFill>
              </a:rPr>
              <a:t>Proportion</a:t>
            </a:r>
            <a:r>
              <a:rPr lang="en-US" dirty="0">
                <a:solidFill>
                  <a:schemeClr val="tx1">
                    <a:lumMod val="50000"/>
                    <a:lumOff val="50000"/>
                  </a:schemeClr>
                </a:solidFill>
              </a:rPr>
              <a:t> </a:t>
            </a:r>
            <a:r>
              <a:rPr lang="en-US" dirty="0" smtClean="0">
                <a:solidFill>
                  <a:schemeClr val="tx1">
                    <a:lumMod val="50000"/>
                    <a:lumOff val="50000"/>
                  </a:schemeClr>
                </a:solidFill>
              </a:rPr>
              <a:t>&amp; Balance</a:t>
            </a:r>
          </a:p>
          <a:p>
            <a:r>
              <a:rPr lang="en-US" dirty="0" smtClean="0">
                <a:solidFill>
                  <a:schemeClr val="tx1">
                    <a:lumMod val="50000"/>
                    <a:lumOff val="50000"/>
                  </a:schemeClr>
                </a:solidFill>
              </a:rPr>
              <a:t>Associations</a:t>
            </a:r>
          </a:p>
          <a:p>
            <a:r>
              <a:rPr lang="en-US" dirty="0" smtClean="0">
                <a:solidFill>
                  <a:schemeClr val="tx1">
                    <a:lumMod val="50000"/>
                    <a:lumOff val="50000"/>
                  </a:schemeClr>
                </a:solidFill>
              </a:rPr>
              <a:t>Performance</a:t>
            </a:r>
          </a:p>
        </p:txBody>
      </p:sp>
      <p:sp>
        <p:nvSpPr>
          <p:cNvPr id="4" name="Content Placeholder 3"/>
          <p:cNvSpPr>
            <a:spLocks noGrp="1"/>
          </p:cNvSpPr>
          <p:nvPr>
            <p:ph sz="half" idx="2"/>
          </p:nvPr>
        </p:nvSpPr>
        <p:spPr>
          <a:xfrm>
            <a:off x="4648200" y="1401313"/>
            <a:ext cx="4038600" cy="4525963"/>
          </a:xfrm>
        </p:spPr>
        <p:txBody>
          <a:bodyPr>
            <a:normAutofit/>
          </a:bodyPr>
          <a:lstStyle/>
          <a:p>
            <a:pPr marL="0" indent="0" algn="ctr">
              <a:buNone/>
            </a:pPr>
            <a:endParaRPr lang="en-US" dirty="0"/>
          </a:p>
          <a:p>
            <a:pPr marL="0" indent="0" algn="ctr">
              <a:buNone/>
            </a:pPr>
            <a:r>
              <a:rPr lang="en-US" dirty="0" smtClean="0"/>
              <a:t>Using well known principals to match the users expectation. These are different depending on the type of site and target audience.</a:t>
            </a:r>
            <a:endParaRPr lang="en-US" dirty="0"/>
          </a:p>
        </p:txBody>
      </p:sp>
      <p:sp>
        <p:nvSpPr>
          <p:cNvPr id="6" name="Title 1"/>
          <p:cNvSpPr>
            <a:spLocks noGrp="1"/>
          </p:cNvSpPr>
          <p:nvPr>
            <p:ph type="title"/>
          </p:nvPr>
        </p:nvSpPr>
        <p:spPr>
          <a:xfrm>
            <a:off x="457200" y="274638"/>
            <a:ext cx="8229600" cy="1143000"/>
          </a:xfrm>
        </p:spPr>
        <p:txBody>
          <a:bodyPr/>
          <a:lstStyle/>
          <a:p>
            <a:r>
              <a:rPr lang="en-US" dirty="0" smtClean="0"/>
              <a:t>Key Principals</a:t>
            </a:r>
            <a:endParaRPr lang="en-US" dirty="0"/>
          </a:p>
        </p:txBody>
      </p:sp>
      <p:sp>
        <p:nvSpPr>
          <p:cNvPr id="7" name="Rectangle 6"/>
          <p:cNvSpPr/>
          <p:nvPr/>
        </p:nvSpPr>
        <p:spPr>
          <a:xfrm>
            <a:off x="6676658" y="0"/>
            <a:ext cx="2467342" cy="523220"/>
          </a:xfrm>
          <a:prstGeom prst="rect">
            <a:avLst/>
          </a:prstGeom>
        </p:spPr>
        <p:txBody>
          <a:bodyPr wrap="none">
            <a:spAutoFit/>
          </a:bodyPr>
          <a:lstStyle/>
          <a:p>
            <a:pPr>
              <a:buFont typeface="Wingdings" charset="2"/>
              <a:buChar char="Ø"/>
            </a:pPr>
            <a:r>
              <a:rPr lang="en-US" sz="2800" dirty="0">
                <a:solidFill>
                  <a:srgbClr val="953735"/>
                </a:solidFill>
              </a:rPr>
              <a:t>Key Principals</a:t>
            </a:r>
          </a:p>
        </p:txBody>
      </p:sp>
    </p:spTree>
    <p:extLst>
      <p:ext uri="{BB962C8B-B14F-4D97-AF65-F5344CB8AC3E}">
        <p14:creationId xmlns:p14="http://schemas.microsoft.com/office/powerpoint/2010/main" val="3588149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Principals</a:t>
            </a:r>
            <a:endParaRPr lang="en-US" dirty="0"/>
          </a:p>
        </p:txBody>
      </p:sp>
      <p:sp>
        <p:nvSpPr>
          <p:cNvPr id="3" name="Content Placeholder 2"/>
          <p:cNvSpPr>
            <a:spLocks noGrp="1"/>
          </p:cNvSpPr>
          <p:nvPr>
            <p:ph sz="half" idx="1"/>
          </p:nvPr>
        </p:nvSpPr>
        <p:spPr/>
        <p:txBody>
          <a:bodyPr>
            <a:normAutofit/>
          </a:bodyPr>
          <a:lstStyle/>
          <a:p>
            <a:r>
              <a:rPr lang="en-US" dirty="0" smtClean="0">
                <a:solidFill>
                  <a:schemeClr val="tx1">
                    <a:lumMod val="50000"/>
                    <a:lumOff val="50000"/>
                  </a:schemeClr>
                </a:solidFill>
              </a:rPr>
              <a:t>Familiarity</a:t>
            </a:r>
          </a:p>
          <a:p>
            <a:r>
              <a:rPr lang="en-US" sz="3200" b="1" dirty="0" smtClean="0"/>
              <a:t>Unity</a:t>
            </a:r>
          </a:p>
          <a:p>
            <a:r>
              <a:rPr lang="en-US" dirty="0" smtClean="0">
                <a:solidFill>
                  <a:schemeClr val="tx1">
                    <a:lumMod val="50000"/>
                    <a:lumOff val="50000"/>
                  </a:schemeClr>
                </a:solidFill>
              </a:rPr>
              <a:t>Consistency</a:t>
            </a:r>
          </a:p>
          <a:p>
            <a:r>
              <a:rPr lang="en-US" dirty="0" smtClean="0">
                <a:solidFill>
                  <a:schemeClr val="tx1">
                    <a:lumMod val="50000"/>
                    <a:lumOff val="50000"/>
                  </a:schemeClr>
                </a:solidFill>
              </a:rPr>
              <a:t>Variety</a:t>
            </a:r>
          </a:p>
          <a:p>
            <a:r>
              <a:rPr lang="en-US" dirty="0" smtClean="0">
                <a:solidFill>
                  <a:schemeClr val="tx1">
                    <a:lumMod val="50000"/>
                    <a:lumOff val="50000"/>
                  </a:schemeClr>
                </a:solidFill>
              </a:rPr>
              <a:t>Economy</a:t>
            </a:r>
          </a:p>
          <a:p>
            <a:r>
              <a:rPr lang="en-US" dirty="0" smtClean="0">
                <a:solidFill>
                  <a:schemeClr val="tx1">
                    <a:lumMod val="50000"/>
                    <a:lumOff val="50000"/>
                  </a:schemeClr>
                </a:solidFill>
              </a:rPr>
              <a:t>Proportion</a:t>
            </a:r>
            <a:r>
              <a:rPr lang="en-US" dirty="0">
                <a:solidFill>
                  <a:schemeClr val="tx1">
                    <a:lumMod val="50000"/>
                    <a:lumOff val="50000"/>
                  </a:schemeClr>
                </a:solidFill>
              </a:rPr>
              <a:t> </a:t>
            </a:r>
            <a:r>
              <a:rPr lang="en-US" dirty="0" smtClean="0">
                <a:solidFill>
                  <a:schemeClr val="tx1">
                    <a:lumMod val="50000"/>
                    <a:lumOff val="50000"/>
                  </a:schemeClr>
                </a:solidFill>
              </a:rPr>
              <a:t>&amp; Balance</a:t>
            </a:r>
          </a:p>
          <a:p>
            <a:r>
              <a:rPr lang="en-US" sz="3200" b="1" dirty="0" smtClean="0">
                <a:solidFill>
                  <a:srgbClr val="000000"/>
                </a:solidFill>
              </a:rPr>
              <a:t>Associations</a:t>
            </a:r>
          </a:p>
          <a:p>
            <a:r>
              <a:rPr lang="en-US" dirty="0" smtClean="0">
                <a:solidFill>
                  <a:schemeClr val="tx1">
                    <a:lumMod val="50000"/>
                    <a:lumOff val="50000"/>
                  </a:schemeClr>
                </a:solidFill>
              </a:rPr>
              <a:t>Performance</a:t>
            </a:r>
          </a:p>
        </p:txBody>
      </p:sp>
      <p:sp>
        <p:nvSpPr>
          <p:cNvPr id="4" name="Content Placeholder 3"/>
          <p:cNvSpPr>
            <a:spLocks noGrp="1"/>
          </p:cNvSpPr>
          <p:nvPr>
            <p:ph sz="half" idx="2"/>
          </p:nvPr>
        </p:nvSpPr>
        <p:spPr/>
        <p:txBody>
          <a:bodyPr>
            <a:normAutofit/>
          </a:bodyPr>
          <a:lstStyle/>
          <a:p>
            <a:pPr marL="0" indent="0" algn="ctr">
              <a:buNone/>
            </a:pPr>
            <a:endParaRPr lang="en-US" dirty="0"/>
          </a:p>
          <a:p>
            <a:pPr marL="0" indent="0" algn="ctr">
              <a:buNone/>
            </a:pPr>
            <a:r>
              <a:rPr lang="en-US" dirty="0" smtClean="0"/>
              <a:t>Showing clear relationships between elements. </a:t>
            </a:r>
          </a:p>
          <a:p>
            <a:pPr marL="0" indent="0" algn="ctr">
              <a:buNone/>
            </a:pPr>
            <a:endParaRPr lang="en-US" dirty="0"/>
          </a:p>
          <a:p>
            <a:pPr marL="0" indent="0" algn="ctr">
              <a:buNone/>
            </a:pPr>
            <a:r>
              <a:rPr lang="en-US" dirty="0" smtClean="0"/>
              <a:t>Always use </a:t>
            </a:r>
            <a:r>
              <a:rPr lang="en-US" b="1" dirty="0" smtClean="0"/>
              <a:t>AT LEAST</a:t>
            </a:r>
            <a:r>
              <a:rPr lang="en-US" dirty="0" smtClean="0"/>
              <a:t> two visual cues in each case, e.g. </a:t>
            </a:r>
            <a:r>
              <a:rPr lang="en-US" dirty="0" err="1" smtClean="0"/>
              <a:t>colour</a:t>
            </a:r>
            <a:r>
              <a:rPr lang="en-US" dirty="0" smtClean="0"/>
              <a:t> and font size.</a:t>
            </a:r>
            <a:endParaRPr lang="en-US" dirty="0"/>
          </a:p>
        </p:txBody>
      </p:sp>
      <p:sp>
        <p:nvSpPr>
          <p:cNvPr id="6" name="Rectangle 5"/>
          <p:cNvSpPr/>
          <p:nvPr/>
        </p:nvSpPr>
        <p:spPr>
          <a:xfrm>
            <a:off x="6676658" y="15299"/>
            <a:ext cx="2467342" cy="523220"/>
          </a:xfrm>
          <a:prstGeom prst="rect">
            <a:avLst/>
          </a:prstGeom>
        </p:spPr>
        <p:txBody>
          <a:bodyPr wrap="none">
            <a:spAutoFit/>
          </a:bodyPr>
          <a:lstStyle/>
          <a:p>
            <a:pPr>
              <a:buFont typeface="Wingdings" charset="2"/>
              <a:buChar char="Ø"/>
            </a:pPr>
            <a:r>
              <a:rPr lang="en-US" sz="2800" dirty="0">
                <a:solidFill>
                  <a:srgbClr val="953735"/>
                </a:solidFill>
              </a:rPr>
              <a:t>Key Principals</a:t>
            </a:r>
          </a:p>
        </p:txBody>
      </p:sp>
    </p:spTree>
    <p:extLst>
      <p:ext uri="{BB962C8B-B14F-4D97-AF65-F5344CB8AC3E}">
        <p14:creationId xmlns:p14="http://schemas.microsoft.com/office/powerpoint/2010/main" val="1134769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Principals</a:t>
            </a:r>
            <a:endParaRPr lang="en-US" dirty="0"/>
          </a:p>
        </p:txBody>
      </p:sp>
      <p:sp>
        <p:nvSpPr>
          <p:cNvPr id="3" name="Content Placeholder 2"/>
          <p:cNvSpPr>
            <a:spLocks noGrp="1"/>
          </p:cNvSpPr>
          <p:nvPr>
            <p:ph sz="half" idx="1"/>
          </p:nvPr>
        </p:nvSpPr>
        <p:spPr/>
        <p:txBody>
          <a:bodyPr>
            <a:normAutofit/>
          </a:bodyPr>
          <a:lstStyle/>
          <a:p>
            <a:r>
              <a:rPr lang="en-US" dirty="0" smtClean="0">
                <a:solidFill>
                  <a:schemeClr val="accent5">
                    <a:lumMod val="60000"/>
                    <a:lumOff val="40000"/>
                  </a:schemeClr>
                </a:solidFill>
              </a:rPr>
              <a:t>Familiarity</a:t>
            </a:r>
          </a:p>
          <a:p>
            <a:r>
              <a:rPr lang="en-US" b="1" dirty="0" smtClean="0">
                <a:solidFill>
                  <a:schemeClr val="accent5">
                    <a:lumMod val="60000"/>
                    <a:lumOff val="40000"/>
                  </a:schemeClr>
                </a:solidFill>
              </a:rPr>
              <a:t>Unity</a:t>
            </a:r>
          </a:p>
          <a:p>
            <a:r>
              <a:rPr lang="en-US" dirty="0" smtClean="0">
                <a:solidFill>
                  <a:schemeClr val="accent5">
                    <a:lumMod val="60000"/>
                    <a:lumOff val="40000"/>
                  </a:schemeClr>
                </a:solidFill>
              </a:rPr>
              <a:t>Variety</a:t>
            </a:r>
          </a:p>
          <a:p>
            <a:r>
              <a:rPr lang="en-US" sz="3600" b="1" dirty="0" smtClean="0">
                <a:solidFill>
                  <a:srgbClr val="FF0000"/>
                </a:solidFill>
              </a:rPr>
              <a:t>Consistency</a:t>
            </a:r>
          </a:p>
          <a:p>
            <a:r>
              <a:rPr lang="en-US" dirty="0" smtClean="0">
                <a:solidFill>
                  <a:schemeClr val="accent5">
                    <a:lumMod val="60000"/>
                    <a:lumOff val="40000"/>
                  </a:schemeClr>
                </a:solidFill>
              </a:rPr>
              <a:t>Economy</a:t>
            </a:r>
          </a:p>
          <a:p>
            <a:r>
              <a:rPr lang="en-US" dirty="0" smtClean="0">
                <a:solidFill>
                  <a:schemeClr val="accent5">
                    <a:lumMod val="60000"/>
                    <a:lumOff val="40000"/>
                  </a:schemeClr>
                </a:solidFill>
              </a:rPr>
              <a:t>Proportion</a:t>
            </a:r>
            <a:r>
              <a:rPr lang="en-US" dirty="0">
                <a:solidFill>
                  <a:schemeClr val="accent5">
                    <a:lumMod val="60000"/>
                    <a:lumOff val="40000"/>
                  </a:schemeClr>
                </a:solidFill>
              </a:rPr>
              <a:t> </a:t>
            </a:r>
            <a:r>
              <a:rPr lang="en-US" dirty="0" smtClean="0">
                <a:solidFill>
                  <a:schemeClr val="accent5">
                    <a:lumMod val="60000"/>
                    <a:lumOff val="40000"/>
                  </a:schemeClr>
                </a:solidFill>
              </a:rPr>
              <a:t>&amp; Balance</a:t>
            </a:r>
          </a:p>
          <a:p>
            <a:r>
              <a:rPr lang="en-US" b="1" dirty="0" smtClean="0">
                <a:solidFill>
                  <a:schemeClr val="accent5">
                    <a:lumMod val="60000"/>
                    <a:lumOff val="40000"/>
                  </a:schemeClr>
                </a:solidFill>
              </a:rPr>
              <a:t>Associations</a:t>
            </a:r>
          </a:p>
          <a:p>
            <a:r>
              <a:rPr lang="en-US" dirty="0" smtClean="0">
                <a:solidFill>
                  <a:schemeClr val="accent5">
                    <a:lumMod val="60000"/>
                    <a:lumOff val="40000"/>
                  </a:schemeClr>
                </a:solidFill>
              </a:rPr>
              <a:t>Performance</a:t>
            </a:r>
          </a:p>
        </p:txBody>
      </p:sp>
      <p:sp>
        <p:nvSpPr>
          <p:cNvPr id="4" name="Content Placeholder 3"/>
          <p:cNvSpPr>
            <a:spLocks noGrp="1"/>
          </p:cNvSpPr>
          <p:nvPr>
            <p:ph sz="half" idx="2"/>
          </p:nvPr>
        </p:nvSpPr>
        <p:spPr/>
        <p:txBody>
          <a:bodyPr>
            <a:normAutofit/>
          </a:bodyPr>
          <a:lstStyle/>
          <a:p>
            <a:pPr marL="0" indent="0" algn="ctr">
              <a:buNone/>
            </a:pPr>
            <a:endParaRPr lang="en-US" dirty="0" smtClean="0"/>
          </a:p>
          <a:p>
            <a:pPr marL="0" indent="0" algn="ctr">
              <a:buNone/>
            </a:pPr>
            <a:r>
              <a:rPr lang="en-US" dirty="0" smtClean="0"/>
              <a:t>Ensure that your experience is consistent. </a:t>
            </a:r>
          </a:p>
          <a:p>
            <a:pPr marL="0" indent="0" algn="ctr">
              <a:buNone/>
            </a:pPr>
            <a:endParaRPr lang="en-US" dirty="0" smtClean="0"/>
          </a:p>
          <a:p>
            <a:pPr marL="0" indent="0" algn="ctr">
              <a:buNone/>
            </a:pPr>
            <a:r>
              <a:rPr lang="en-US" dirty="0" smtClean="0"/>
              <a:t>This is always obvious in the first design however feature creep is a real problem. Especially as you might introduce variety. </a:t>
            </a:r>
            <a:endParaRPr lang="en-US" dirty="0"/>
          </a:p>
        </p:txBody>
      </p:sp>
      <p:sp>
        <p:nvSpPr>
          <p:cNvPr id="5" name="Rectangle 4"/>
          <p:cNvSpPr/>
          <p:nvPr/>
        </p:nvSpPr>
        <p:spPr>
          <a:xfrm>
            <a:off x="6676658" y="15299"/>
            <a:ext cx="2467342" cy="523220"/>
          </a:xfrm>
          <a:prstGeom prst="rect">
            <a:avLst/>
          </a:prstGeom>
        </p:spPr>
        <p:txBody>
          <a:bodyPr wrap="none">
            <a:spAutoFit/>
          </a:bodyPr>
          <a:lstStyle/>
          <a:p>
            <a:pPr>
              <a:buFont typeface="Wingdings" charset="2"/>
              <a:buChar char="Ø"/>
            </a:pPr>
            <a:r>
              <a:rPr lang="en-US" sz="2800" dirty="0">
                <a:solidFill>
                  <a:srgbClr val="953735"/>
                </a:solidFill>
              </a:rPr>
              <a:t>Key Principals</a:t>
            </a:r>
          </a:p>
        </p:txBody>
      </p:sp>
    </p:spTree>
    <p:extLst>
      <p:ext uri="{BB962C8B-B14F-4D97-AF65-F5344CB8AC3E}">
        <p14:creationId xmlns:p14="http://schemas.microsoft.com/office/powerpoint/2010/main" val="2073642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Principals</a:t>
            </a:r>
            <a:endParaRPr lang="en-US" dirty="0"/>
          </a:p>
        </p:txBody>
      </p:sp>
      <p:sp>
        <p:nvSpPr>
          <p:cNvPr id="3" name="Content Placeholder 2"/>
          <p:cNvSpPr>
            <a:spLocks noGrp="1"/>
          </p:cNvSpPr>
          <p:nvPr>
            <p:ph sz="half" idx="1"/>
          </p:nvPr>
        </p:nvSpPr>
        <p:spPr/>
        <p:txBody>
          <a:bodyPr>
            <a:normAutofit/>
          </a:bodyPr>
          <a:lstStyle/>
          <a:p>
            <a:r>
              <a:rPr lang="en-US" dirty="0" smtClean="0">
                <a:solidFill>
                  <a:schemeClr val="tx1">
                    <a:lumMod val="50000"/>
                    <a:lumOff val="50000"/>
                  </a:schemeClr>
                </a:solidFill>
              </a:rPr>
              <a:t>Familiarity</a:t>
            </a:r>
          </a:p>
          <a:p>
            <a:r>
              <a:rPr lang="en-US" dirty="0" smtClean="0">
                <a:solidFill>
                  <a:schemeClr val="tx1">
                    <a:lumMod val="50000"/>
                    <a:lumOff val="50000"/>
                  </a:schemeClr>
                </a:solidFill>
              </a:rPr>
              <a:t>Unity</a:t>
            </a:r>
          </a:p>
          <a:p>
            <a:r>
              <a:rPr lang="en-US" dirty="0" smtClean="0">
                <a:solidFill>
                  <a:schemeClr val="tx1">
                    <a:lumMod val="50000"/>
                    <a:lumOff val="50000"/>
                  </a:schemeClr>
                </a:solidFill>
              </a:rPr>
              <a:t>Consistency</a:t>
            </a:r>
          </a:p>
          <a:p>
            <a:r>
              <a:rPr lang="en-US" sz="3200" b="1" dirty="0" smtClean="0"/>
              <a:t>Variety</a:t>
            </a:r>
          </a:p>
          <a:p>
            <a:r>
              <a:rPr lang="en-US" dirty="0" smtClean="0">
                <a:solidFill>
                  <a:schemeClr val="tx1">
                    <a:lumMod val="50000"/>
                    <a:lumOff val="50000"/>
                  </a:schemeClr>
                </a:solidFill>
              </a:rPr>
              <a:t>Economy</a:t>
            </a:r>
          </a:p>
          <a:p>
            <a:r>
              <a:rPr lang="en-US" dirty="0" smtClean="0">
                <a:solidFill>
                  <a:schemeClr val="tx1">
                    <a:lumMod val="50000"/>
                    <a:lumOff val="50000"/>
                  </a:schemeClr>
                </a:solidFill>
              </a:rPr>
              <a:t>Proportion</a:t>
            </a:r>
            <a:r>
              <a:rPr lang="en-US" dirty="0">
                <a:solidFill>
                  <a:schemeClr val="tx1">
                    <a:lumMod val="50000"/>
                    <a:lumOff val="50000"/>
                  </a:schemeClr>
                </a:solidFill>
              </a:rPr>
              <a:t> </a:t>
            </a:r>
            <a:r>
              <a:rPr lang="en-US" dirty="0" smtClean="0">
                <a:solidFill>
                  <a:schemeClr val="tx1">
                    <a:lumMod val="50000"/>
                    <a:lumOff val="50000"/>
                  </a:schemeClr>
                </a:solidFill>
              </a:rPr>
              <a:t>&amp; Balance</a:t>
            </a:r>
          </a:p>
          <a:p>
            <a:r>
              <a:rPr lang="en-US" dirty="0" smtClean="0">
                <a:solidFill>
                  <a:schemeClr val="tx1">
                    <a:lumMod val="50000"/>
                    <a:lumOff val="50000"/>
                  </a:schemeClr>
                </a:solidFill>
              </a:rPr>
              <a:t>Associations</a:t>
            </a:r>
          </a:p>
          <a:p>
            <a:r>
              <a:rPr lang="en-US" dirty="0" smtClean="0">
                <a:solidFill>
                  <a:schemeClr val="tx1">
                    <a:lumMod val="50000"/>
                    <a:lumOff val="50000"/>
                  </a:schemeClr>
                </a:solidFill>
              </a:rPr>
              <a:t>Performance</a:t>
            </a:r>
          </a:p>
        </p:txBody>
      </p:sp>
      <p:sp>
        <p:nvSpPr>
          <p:cNvPr id="4" name="Content Placeholder 3"/>
          <p:cNvSpPr>
            <a:spLocks noGrp="1"/>
          </p:cNvSpPr>
          <p:nvPr>
            <p:ph sz="half" idx="2"/>
          </p:nvPr>
        </p:nvSpPr>
        <p:spPr/>
        <p:txBody>
          <a:bodyPr>
            <a:normAutofit/>
          </a:bodyPr>
          <a:lstStyle/>
          <a:p>
            <a:pPr marL="0" indent="0" algn="ctr">
              <a:buNone/>
            </a:pPr>
            <a:endParaRPr lang="en-US" dirty="0"/>
          </a:p>
          <a:p>
            <a:pPr marL="0" indent="0" algn="ctr">
              <a:buNone/>
            </a:pPr>
            <a:r>
              <a:rPr lang="en-US" dirty="0" smtClean="0"/>
              <a:t>Show clear separation between different elements in different contexts.</a:t>
            </a:r>
          </a:p>
          <a:p>
            <a:pPr marL="0" indent="0" algn="ctr">
              <a:buNone/>
            </a:pPr>
            <a:endParaRPr lang="en-US" dirty="0"/>
          </a:p>
          <a:p>
            <a:pPr marL="0" indent="0" algn="ctr">
              <a:buNone/>
            </a:pPr>
            <a:r>
              <a:rPr lang="en-US" dirty="0" smtClean="0"/>
              <a:t>Use the same color and bordering tricks to maintain consistency</a:t>
            </a:r>
            <a:endParaRPr lang="en-US" dirty="0"/>
          </a:p>
        </p:txBody>
      </p:sp>
      <p:sp>
        <p:nvSpPr>
          <p:cNvPr id="5" name="Rectangle 4"/>
          <p:cNvSpPr/>
          <p:nvPr/>
        </p:nvSpPr>
        <p:spPr>
          <a:xfrm>
            <a:off x="6676658" y="0"/>
            <a:ext cx="2467342" cy="523220"/>
          </a:xfrm>
          <a:prstGeom prst="rect">
            <a:avLst/>
          </a:prstGeom>
        </p:spPr>
        <p:txBody>
          <a:bodyPr wrap="none">
            <a:spAutoFit/>
          </a:bodyPr>
          <a:lstStyle/>
          <a:p>
            <a:pPr>
              <a:buFont typeface="Wingdings" charset="2"/>
              <a:buChar char="Ø"/>
            </a:pPr>
            <a:r>
              <a:rPr lang="en-US" sz="2800" dirty="0">
                <a:solidFill>
                  <a:srgbClr val="953735"/>
                </a:solidFill>
              </a:rPr>
              <a:t>Key Principals</a:t>
            </a:r>
          </a:p>
        </p:txBody>
      </p:sp>
    </p:spTree>
    <p:extLst>
      <p:ext uri="{BB962C8B-B14F-4D97-AF65-F5344CB8AC3E}">
        <p14:creationId xmlns:p14="http://schemas.microsoft.com/office/powerpoint/2010/main" val="19934224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240</TotalTime>
  <Words>1340</Words>
  <Application>Microsoft Macintosh PowerPoint</Application>
  <PresentationFormat>On-screen Show (4:3)</PresentationFormat>
  <Paragraphs>261</Paragraphs>
  <Slides>48</Slides>
  <Notes>11</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UX Design</vt:lpstr>
      <vt:lpstr>Overview</vt:lpstr>
      <vt:lpstr>PowerPoint Presentation</vt:lpstr>
      <vt:lpstr>PowerPoint Presentation</vt:lpstr>
      <vt:lpstr>Key Principals</vt:lpstr>
      <vt:lpstr>Key Principals</vt:lpstr>
      <vt:lpstr>Key Principals</vt:lpstr>
      <vt:lpstr>Key Principals</vt:lpstr>
      <vt:lpstr>Key Principals</vt:lpstr>
      <vt:lpstr>Key Principals</vt:lpstr>
      <vt:lpstr>Key Principals</vt:lpstr>
      <vt:lpstr>Key Principals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vt:lpstr>
      <vt:lpstr>What?</vt:lpstr>
      <vt:lpstr>I Just Want a Laptop</vt:lpstr>
      <vt:lpstr>Colours!</vt:lpstr>
      <vt:lpstr>Going WAY to far</vt:lpstr>
      <vt:lpstr>PowerPoint Presentation</vt:lpstr>
      <vt:lpstr>PowerPoint Presentation</vt:lpstr>
      <vt:lpstr>PowerPoint Presentation</vt:lpstr>
      <vt:lpstr>PowerPoint Presentation</vt:lpstr>
      <vt:lpstr>The Trunk Test</vt:lpstr>
      <vt:lpstr>Exercise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School of ECS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UX Design</dc:title>
  <dc:creator>David Tarrant</dc:creator>
  <cp:lastModifiedBy>David Tarrant</cp:lastModifiedBy>
  <cp:revision>20</cp:revision>
  <dcterms:created xsi:type="dcterms:W3CDTF">2013-02-19T13:54:17Z</dcterms:created>
  <dcterms:modified xsi:type="dcterms:W3CDTF">2013-02-26T09:34:46Z</dcterms:modified>
</cp:coreProperties>
</file>