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72" r:id="rId2"/>
    <p:sldMasterId id="2147483683" r:id="rId3"/>
    <p:sldMasterId id="2147483696" r:id="rId4"/>
  </p:sldMasterIdLst>
  <p:notesMasterIdLst>
    <p:notesMasterId r:id="rId60"/>
  </p:notesMasterIdLst>
  <p:handoutMasterIdLst>
    <p:handoutMasterId r:id="rId61"/>
  </p:handoutMasterIdLst>
  <p:sldIdLst>
    <p:sldId id="256" r:id="rId5"/>
    <p:sldId id="260" r:id="rId6"/>
    <p:sldId id="261" r:id="rId7"/>
    <p:sldId id="298" r:id="rId8"/>
    <p:sldId id="262" r:id="rId9"/>
    <p:sldId id="263" r:id="rId10"/>
    <p:sldId id="264" r:id="rId11"/>
    <p:sldId id="313" r:id="rId12"/>
    <p:sldId id="265" r:id="rId13"/>
    <p:sldId id="267" r:id="rId14"/>
    <p:sldId id="268" r:id="rId15"/>
    <p:sldId id="266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312" r:id="rId34"/>
    <p:sldId id="286" r:id="rId35"/>
    <p:sldId id="287" r:id="rId36"/>
    <p:sldId id="288" r:id="rId37"/>
    <p:sldId id="289" r:id="rId38"/>
    <p:sldId id="290" r:id="rId39"/>
    <p:sldId id="291" r:id="rId40"/>
    <p:sldId id="293" r:id="rId41"/>
    <p:sldId id="296" r:id="rId42"/>
    <p:sldId id="297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5" r:id="rId57"/>
    <p:sldId id="316" r:id="rId58"/>
    <p:sldId id="314" r:id="rId59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clrMru>
    <a:srgbClr val="014359"/>
    <a:srgbClr val="007275"/>
    <a:srgbClr val="008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40" autoAdjust="0"/>
    <p:restoredTop sz="90929"/>
  </p:normalViewPr>
  <p:slideViewPr>
    <p:cSldViewPr>
      <p:cViewPr varScale="1">
        <p:scale>
          <a:sx n="90" d="100"/>
          <a:sy n="90" d="100"/>
        </p:scale>
        <p:origin x="-1184" y="-104"/>
      </p:cViewPr>
      <p:guideLst>
        <p:guide orient="horz" pos="288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1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63" Type="http://schemas.openxmlformats.org/officeDocument/2006/relationships/presProps" Target="presProps.xml"/><Relationship Id="rId64" Type="http://schemas.openxmlformats.org/officeDocument/2006/relationships/viewProps" Target="viewProps.xml"/><Relationship Id="rId65" Type="http://schemas.openxmlformats.org/officeDocument/2006/relationships/theme" Target="theme/theme1.xml"/><Relationship Id="rId66" Type="http://schemas.openxmlformats.org/officeDocument/2006/relationships/tableStyles" Target="tableStyles.xml"/><Relationship Id="rId50" Type="http://schemas.openxmlformats.org/officeDocument/2006/relationships/slide" Target="slides/slide46.xml"/><Relationship Id="rId51" Type="http://schemas.openxmlformats.org/officeDocument/2006/relationships/slide" Target="slides/slide47.xml"/><Relationship Id="rId52" Type="http://schemas.openxmlformats.org/officeDocument/2006/relationships/slide" Target="slides/slide48.xml"/><Relationship Id="rId53" Type="http://schemas.openxmlformats.org/officeDocument/2006/relationships/slide" Target="slides/slide49.xml"/><Relationship Id="rId54" Type="http://schemas.openxmlformats.org/officeDocument/2006/relationships/slide" Target="slides/slide50.xml"/><Relationship Id="rId55" Type="http://schemas.openxmlformats.org/officeDocument/2006/relationships/slide" Target="slides/slide51.xml"/><Relationship Id="rId56" Type="http://schemas.openxmlformats.org/officeDocument/2006/relationships/slide" Target="slides/slide52.xml"/><Relationship Id="rId57" Type="http://schemas.openxmlformats.org/officeDocument/2006/relationships/slide" Target="slides/slide53.xml"/><Relationship Id="rId58" Type="http://schemas.openxmlformats.org/officeDocument/2006/relationships/slide" Target="slides/slide54.xml"/><Relationship Id="rId59" Type="http://schemas.openxmlformats.org/officeDocument/2006/relationships/slide" Target="slides/slide55.xml"/><Relationship Id="rId40" Type="http://schemas.openxmlformats.org/officeDocument/2006/relationships/slide" Target="slides/slide36.xml"/><Relationship Id="rId41" Type="http://schemas.openxmlformats.org/officeDocument/2006/relationships/slide" Target="slides/slide37.xml"/><Relationship Id="rId42" Type="http://schemas.openxmlformats.org/officeDocument/2006/relationships/slide" Target="slides/slide38.xml"/><Relationship Id="rId43" Type="http://schemas.openxmlformats.org/officeDocument/2006/relationships/slide" Target="slides/slide39.xml"/><Relationship Id="rId44" Type="http://schemas.openxmlformats.org/officeDocument/2006/relationships/slide" Target="slides/slide40.xml"/><Relationship Id="rId45" Type="http://schemas.openxmlformats.org/officeDocument/2006/relationships/slide" Target="slides/slide41.xml"/><Relationship Id="rId46" Type="http://schemas.openxmlformats.org/officeDocument/2006/relationships/slide" Target="slides/slide42.xml"/><Relationship Id="rId47" Type="http://schemas.openxmlformats.org/officeDocument/2006/relationships/slide" Target="slides/slide43.xml"/><Relationship Id="rId48" Type="http://schemas.openxmlformats.org/officeDocument/2006/relationships/slide" Target="slides/slide44.xml"/><Relationship Id="rId49" Type="http://schemas.openxmlformats.org/officeDocument/2006/relationships/slide" Target="slides/slide45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30" Type="http://schemas.openxmlformats.org/officeDocument/2006/relationships/slide" Target="slides/slide26.xml"/><Relationship Id="rId31" Type="http://schemas.openxmlformats.org/officeDocument/2006/relationships/slide" Target="slides/slide27.xml"/><Relationship Id="rId32" Type="http://schemas.openxmlformats.org/officeDocument/2006/relationships/slide" Target="slides/slide28.xml"/><Relationship Id="rId33" Type="http://schemas.openxmlformats.org/officeDocument/2006/relationships/slide" Target="slides/slide29.xml"/><Relationship Id="rId34" Type="http://schemas.openxmlformats.org/officeDocument/2006/relationships/slide" Target="slides/slide30.xml"/><Relationship Id="rId35" Type="http://schemas.openxmlformats.org/officeDocument/2006/relationships/slide" Target="slides/slide31.xml"/><Relationship Id="rId36" Type="http://schemas.openxmlformats.org/officeDocument/2006/relationships/slide" Target="slides/slide32.xml"/><Relationship Id="rId37" Type="http://schemas.openxmlformats.org/officeDocument/2006/relationships/slide" Target="slides/slide33.xml"/><Relationship Id="rId38" Type="http://schemas.openxmlformats.org/officeDocument/2006/relationships/slide" Target="slides/slide34.xml"/><Relationship Id="rId39" Type="http://schemas.openxmlformats.org/officeDocument/2006/relationships/slide" Target="slides/slide3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60" Type="http://schemas.openxmlformats.org/officeDocument/2006/relationships/notesMaster" Target="notesMasters/notesMaster1.xml"/><Relationship Id="rId61" Type="http://schemas.openxmlformats.org/officeDocument/2006/relationships/handoutMaster" Target="handoutMasters/handoutMaster1.xml"/><Relationship Id="rId62" Type="http://schemas.openxmlformats.org/officeDocument/2006/relationships/printerSettings" Target="printerSettings/printerSettings1.bin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CE3FEC-8FB2-E74E-9A2F-8E717FD949E0}" type="datetimeFigureOut">
              <a:rPr lang="en-GB" smtClean="0"/>
              <a:pPr/>
              <a:t>21/02/2013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CDCD9-32CD-6B42-A08F-C7D92538FD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862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83FF9DE-5445-9B4E-B3FF-28A55CC8008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0427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1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EB7898-791C-B04E-A43D-2FCDF1C6877A}" type="slidenum">
              <a:rPr lang="en-US"/>
              <a:pPr/>
              <a:t>10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AF06FA-0720-D941-A096-2A9EBFB34A8B}" type="slidenum">
              <a:rPr lang="en-US"/>
              <a:pPr/>
              <a:t>11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D66A2D-BBED-A04E-9B43-D324F27D9743}" type="slidenum">
              <a:rPr lang="en-US"/>
              <a:pPr/>
              <a:t>12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03C375-EF2C-694A-8E31-4DF28F94579B}" type="slidenum">
              <a:rPr lang="en-US"/>
              <a:pPr/>
              <a:t>13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0822A3-F7EE-D348-B9BD-046F5DB61405}" type="slidenum">
              <a:rPr lang="en-US"/>
              <a:pPr/>
              <a:t>14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D1554A-F868-6E41-92F9-3C2A2B048281}" type="slidenum">
              <a:rPr lang="en-US"/>
              <a:pPr/>
              <a:t>15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894525-A841-4846-B87B-042828FCA185}" type="slidenum">
              <a:rPr lang="en-US"/>
              <a:pPr/>
              <a:t>16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CB951F-24D6-BF4D-82D4-8BF9002FD377}" type="slidenum">
              <a:rPr lang="en-US"/>
              <a:pPr/>
              <a:t>17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FC5E57-7663-D240-AB49-343F8EF59DA6}" type="slidenum">
              <a:rPr lang="en-US"/>
              <a:pPr/>
              <a:t>18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8C0F2E-1EA6-4F4B-8131-3D88A5CE2A03}" type="slidenum">
              <a:rPr lang="en-US"/>
              <a:pPr/>
              <a:t>19</a:t>
            </a:fld>
            <a:endParaRPr lang="en-US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A870D0-8745-664A-B243-51FC9AA2AD8C}" type="slidenum">
              <a:rPr lang="en-US"/>
              <a:pPr/>
              <a:t>2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331025-32F4-4343-8DEE-629EBF19F574}" type="slidenum">
              <a:rPr lang="en-US"/>
              <a:pPr/>
              <a:t>20</a:t>
            </a:fld>
            <a:endParaRPr lang="en-US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69373E-810E-A240-962D-70CF2A3F0E0E}" type="slidenum">
              <a:rPr lang="en-US"/>
              <a:pPr/>
              <a:t>21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7F929D-68C3-984E-A740-781F15CD1360}" type="slidenum">
              <a:rPr lang="en-US"/>
              <a:pPr/>
              <a:t>22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7923E2-E619-084A-9701-06A049175C3C}" type="slidenum">
              <a:rPr lang="en-US"/>
              <a:pPr/>
              <a:t>23</a:t>
            </a:fld>
            <a:endParaRPr lang="en-US"/>
          </a:p>
        </p:txBody>
      </p:sp>
      <p:sp>
        <p:nvSpPr>
          <p:cNvPr id="10547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DFC3F7-2021-FF48-9ACF-D2537FC8F0DC}" type="slidenum">
              <a:rPr lang="en-US"/>
              <a:pPr/>
              <a:t>24</a:t>
            </a:fld>
            <a:endParaRPr lang="en-US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F52E1E-DFF3-1E4F-BDD8-D5FD988E73F2}" type="slidenum">
              <a:rPr lang="en-US"/>
              <a:pPr/>
              <a:t>25</a:t>
            </a:fld>
            <a:endParaRPr lang="en-US"/>
          </a:p>
        </p:txBody>
      </p:sp>
      <p:sp>
        <p:nvSpPr>
          <p:cNvPr id="10649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7F1F0A-4620-5741-B357-5036644A3C47}" type="slidenum">
              <a:rPr lang="en-US"/>
              <a:pPr/>
              <a:t>26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B619D6-67C2-CD40-A99A-B77EF95E018B}" type="slidenum">
              <a:rPr lang="en-US"/>
              <a:pPr/>
              <a:t>27</a:t>
            </a:fld>
            <a:endParaRPr lang="en-US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CCC6B7-7F19-0C43-A1DA-A24CA4BD2DE8}" type="slidenum">
              <a:rPr lang="en-US"/>
              <a:pPr/>
              <a:t>28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E7E234-58CF-4D4C-86D2-391E55091D3E}" type="slidenum">
              <a:rPr lang="en-US"/>
              <a:pPr/>
              <a:t>29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D12989-294D-8544-B936-8C14D21FC705}" type="slidenum">
              <a:rPr lang="en-US"/>
              <a:pPr/>
              <a:t>3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37E504-62CB-E248-97A3-0D00B0DFD304}" type="slidenum">
              <a:rPr lang="en-US"/>
              <a:pPr/>
              <a:t>31</a:t>
            </a:fld>
            <a:endParaRPr lang="en-US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B8B3EA-6017-2C40-907B-D5D398EB4C50}" type="slidenum">
              <a:rPr lang="en-US"/>
              <a:pPr/>
              <a:t>32</a:t>
            </a:fld>
            <a:endParaRPr lang="en-U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09626C-67E4-424E-B904-7B1A6A8FAD66}" type="slidenum">
              <a:rPr lang="en-US"/>
              <a:pPr/>
              <a:t>33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FE6C58-15FE-834A-AADC-1EAE561BCD66}" type="slidenum">
              <a:rPr lang="en-US"/>
              <a:pPr/>
              <a:t>34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186D2C-51D1-7E47-830D-0D72E7298507}" type="slidenum">
              <a:rPr lang="en-US"/>
              <a:pPr/>
              <a:t>35</a:t>
            </a:fld>
            <a:endParaRPr lang="en-US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D6A42B-2F1F-3446-A8EF-B7A2E24FC447}" type="slidenum">
              <a:rPr lang="en-US"/>
              <a:pPr/>
              <a:t>36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19619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F29F52-BA63-1F47-8EED-806642BF37F9}" type="slidenum">
              <a:rPr lang="en-US"/>
              <a:pPr/>
              <a:t>54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D12989-294D-8544-B936-8C14D21FC705}" type="slidenum">
              <a:rPr lang="en-US"/>
              <a:pPr/>
              <a:t>4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07F8F7-FB5D-C749-A098-0FEBDA8FD4D2}" type="slidenum">
              <a:rPr lang="en-US"/>
              <a:pPr/>
              <a:t>5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DD5966-37FE-8B42-BD74-A92E7E1FEA7C}" type="slidenum">
              <a:rPr lang="en-US"/>
              <a:pPr/>
              <a:t>6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072A7A-FBF6-064F-A89A-3BCEA559274A}" type="slidenum">
              <a:rPr lang="en-US"/>
              <a:pPr/>
              <a:t>7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F29F52-BA63-1F47-8EED-806642BF37F9}" type="slidenum">
              <a:rPr lang="en-US"/>
              <a:pPr/>
              <a:t>8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56169F-3F20-1545-8A26-0C0F1A9F720C}" type="slidenum">
              <a:rPr lang="en-US"/>
              <a:pPr/>
              <a:t>9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jpe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jpe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jpe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jpe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jpeg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3.jpeg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1.png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3.jpeg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3.jpeg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3.jpeg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3.jpeg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bg>
      <p:bgPr>
        <a:gradFill rotWithShape="0">
          <a:gsLst>
            <a:gs pos="0">
              <a:srgbClr val="014359"/>
            </a:gs>
            <a:gs pos="100000">
              <a:srgbClr val="00727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676400"/>
            <a:ext cx="8534400" cy="213360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962400"/>
            <a:ext cx="8534400" cy="1752600"/>
          </a:xfr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B3CDBA3-9F07-0B46-A691-D28EFBAC485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5214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bove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04800" y="1676400"/>
            <a:ext cx="8534400" cy="1905000"/>
          </a:xfrm>
        </p:spPr>
        <p:txBody>
          <a:bodyPr/>
          <a:lstStyle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304800" y="3733800"/>
            <a:ext cx="8534400" cy="2362200"/>
          </a:xfrm>
        </p:spPr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1974814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bove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04800" y="1676400"/>
            <a:ext cx="8534400" cy="1905000"/>
          </a:xfrm>
        </p:spPr>
        <p:txBody>
          <a:bodyPr/>
          <a:lstStyle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304800" y="3733800"/>
            <a:ext cx="8534400" cy="2362200"/>
          </a:xfrm>
        </p:spPr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19748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1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3.xml"/><Relationship Id="rId3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6.xml"/><Relationship Id="rId6" Type="http://schemas.openxmlformats.org/officeDocument/2006/relationships/slideLayout" Target="../slideLayouts/slideLayout27.xml"/><Relationship Id="rId7" Type="http://schemas.openxmlformats.org/officeDocument/2006/relationships/slideLayout" Target="../slideLayouts/slideLayout28.xml"/><Relationship Id="rId8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54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Relationship Id="rId9" Type="http://schemas.openxmlformats.org/officeDocument/2006/relationships/image" Target="../media/image13.png"/><Relationship Id="rId10" Type="http://schemas.openxmlformats.org/officeDocument/2006/relationships/image" Target="../media/image14.png"/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1" Type="http://schemas.openxmlformats.org/officeDocument/2006/relationships/slideLayout" Target="../slideLayouts/slideLayout38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1" Type="http://schemas.openxmlformats.org/officeDocument/2006/relationships/slideLayout" Target="../slideLayouts/slideLayout38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4" Type="http://schemas.openxmlformats.org/officeDocument/2006/relationships/image" Target="../media/image28.png"/><Relationship Id="rId5" Type="http://schemas.openxmlformats.org/officeDocument/2006/relationships/image" Target="../media/image29.png"/><Relationship Id="rId1" Type="http://schemas.openxmlformats.org/officeDocument/2006/relationships/slideLayout" Target="../slideLayouts/slideLayout4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31.png"/><Relationship Id="rId1" Type="http://schemas.openxmlformats.org/officeDocument/2006/relationships/slideLayout" Target="../slideLayouts/slideLayout38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3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4" Type="http://schemas.openxmlformats.org/officeDocument/2006/relationships/image" Target="../media/image34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1" Type="http://schemas.openxmlformats.org/officeDocument/2006/relationships/slideLayout" Target="../slideLayouts/slideLayout38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3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37.png"/><Relationship Id="rId1" Type="http://schemas.openxmlformats.org/officeDocument/2006/relationships/slideLayout" Target="../slideLayouts/slideLayout38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4" Type="http://schemas.openxmlformats.org/officeDocument/2006/relationships/image" Target="../media/image39.png"/><Relationship Id="rId5" Type="http://schemas.openxmlformats.org/officeDocument/2006/relationships/image" Target="../media/image40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1" Type="http://schemas.openxmlformats.org/officeDocument/2006/relationships/slideLayout" Target="../slideLayouts/slideLayout38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4" Type="http://schemas.openxmlformats.org/officeDocument/2006/relationships/image" Target="../media/image9.png"/><Relationship Id="rId5" Type="http://schemas.openxmlformats.org/officeDocument/2006/relationships/image" Target="../media/image42.emf"/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4" Type="http://schemas.openxmlformats.org/officeDocument/2006/relationships/image" Target="../media/image44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7" Type="http://schemas.openxmlformats.org/officeDocument/2006/relationships/image" Target="../media/image45.png"/><Relationship Id="rId1" Type="http://schemas.openxmlformats.org/officeDocument/2006/relationships/slideLayout" Target="../slideLayouts/slideLayout38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4" Type="http://schemas.openxmlformats.org/officeDocument/2006/relationships/image" Target="../media/image47.png"/><Relationship Id="rId1" Type="http://schemas.openxmlformats.org/officeDocument/2006/relationships/slideLayout" Target="../slideLayouts/slideLayout38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image" Target="../media/image47.png"/><Relationship Id="rId6" Type="http://schemas.openxmlformats.org/officeDocument/2006/relationships/image" Target="../media/image48.png"/><Relationship Id="rId1" Type="http://schemas.openxmlformats.org/officeDocument/2006/relationships/slideLayout" Target="../slideLayouts/slideLayout42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4" Type="http://schemas.openxmlformats.org/officeDocument/2006/relationships/image" Target="../media/image50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7" Type="http://schemas.openxmlformats.org/officeDocument/2006/relationships/image" Target="../media/image51.png"/><Relationship Id="rId1" Type="http://schemas.openxmlformats.org/officeDocument/2006/relationships/slideLayout" Target="../slideLayouts/slideLayout38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53.png"/><Relationship Id="rId1" Type="http://schemas.openxmlformats.org/officeDocument/2006/relationships/slideLayout" Target="../slideLayouts/slideLayout38.xml"/><Relationship Id="rId2" Type="http://schemas.openxmlformats.org/officeDocument/2006/relationships/notesSlide" Target="../notesSlides/notesSlide3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4" Type="http://schemas.openxmlformats.org/officeDocument/2006/relationships/image" Target="../media/image55.png"/><Relationship Id="rId5" Type="http://schemas.openxmlformats.org/officeDocument/2006/relationships/image" Target="../media/image56.png"/><Relationship Id="rId6" Type="http://schemas.openxmlformats.org/officeDocument/2006/relationships/image" Target="../media/image57.png"/><Relationship Id="rId7" Type="http://schemas.openxmlformats.org/officeDocument/2006/relationships/image" Target="../media/image58.png"/><Relationship Id="rId1" Type="http://schemas.openxmlformats.org/officeDocument/2006/relationships/slideLayout" Target="../slideLayouts/slideLayout38.xml"/><Relationship Id="rId2" Type="http://schemas.openxmlformats.org/officeDocument/2006/relationships/notesSlide" Target="../notesSlides/notesSlide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3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Relationship Id="rId2" Type="http://schemas.openxmlformats.org/officeDocument/2006/relationships/image" Target="../media/image59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Relationship Id="rId2" Type="http://schemas.openxmlformats.org/officeDocument/2006/relationships/image" Target="../media/image60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Relationship Id="rId2" Type="http://schemas.openxmlformats.org/officeDocument/2006/relationships/image" Target="../media/image61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Relationship Id="rId2" Type="http://schemas.openxmlformats.org/officeDocument/2006/relationships/image" Target="../media/image62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Relationship Id="rId2" Type="http://schemas.openxmlformats.org/officeDocument/2006/relationships/image" Target="../media/image63.png"/><Relationship Id="rId3" Type="http://schemas.openxmlformats.org/officeDocument/2006/relationships/image" Target="../media/image64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Relationship Id="rId2" Type="http://schemas.openxmlformats.org/officeDocument/2006/relationships/image" Target="../media/image65.png"/><Relationship Id="rId3" Type="http://schemas.openxmlformats.org/officeDocument/2006/relationships/image" Target="../media/image66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Relationship Id="rId2" Type="http://schemas.openxmlformats.org/officeDocument/2006/relationships/image" Target="../media/image67.png"/><Relationship Id="rId3" Type="http://schemas.openxmlformats.org/officeDocument/2006/relationships/image" Target="../media/image68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Relationship Id="rId2" Type="http://schemas.openxmlformats.org/officeDocument/2006/relationships/image" Target="../media/image69.png"/><Relationship Id="rId3" Type="http://schemas.openxmlformats.org/officeDocument/2006/relationships/image" Target="../media/image70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png"/><Relationship Id="rId4" Type="http://schemas.openxmlformats.org/officeDocument/2006/relationships/image" Target="../media/image73.png"/><Relationship Id="rId1" Type="http://schemas.openxmlformats.org/officeDocument/2006/relationships/slideLayout" Target="../slideLayouts/slideLayout41.xml"/><Relationship Id="rId2" Type="http://schemas.openxmlformats.org/officeDocument/2006/relationships/image" Target="../media/image7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Relationship Id="rId2" Type="http://schemas.openxmlformats.org/officeDocument/2006/relationships/image" Target="../media/image74.pn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Relationship Id="rId2" Type="http://schemas.openxmlformats.org/officeDocument/2006/relationships/image" Target="../media/image75.png"/><Relationship Id="rId3" Type="http://schemas.openxmlformats.org/officeDocument/2006/relationships/image" Target="../media/image76.pn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Relationship Id="rId2" Type="http://schemas.openxmlformats.org/officeDocument/2006/relationships/image" Target="../media/image77.png"/><Relationship Id="rId3" Type="http://schemas.openxmlformats.org/officeDocument/2006/relationships/image" Target="../media/image78.pn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3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Relational Algebra</a:t>
            </a: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COMP3017 Advanced Databases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Nicholas </a:t>
            </a:r>
            <a:r>
              <a:rPr lang="en-GB" dirty="0" smtClean="0"/>
              <a:t>Gibbins - </a:t>
            </a:r>
            <a:r>
              <a:rPr lang="en-GB" dirty="0" err="1" smtClean="0"/>
              <a:t>nmg</a:t>
            </a:r>
            <a:r>
              <a:rPr lang="en-GB" dirty="0" err="1"/>
              <a:t>@ecs.soton.ac.uk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2012-2013</a:t>
            </a:r>
            <a:endParaRPr lang="en-GB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Selection example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Find </a:t>
            </a:r>
            <a:r>
              <a:rPr lang="en-GB" dirty="0" smtClean="0"/>
              <a:t>all the tuples in Staff for which salary is at least 35000</a:t>
            </a:r>
            <a:endParaRPr lang="en-GB" dirty="0"/>
          </a:p>
        </p:txBody>
      </p:sp>
      <p:graphicFrame>
        <p:nvGraphicFramePr>
          <p:cNvPr id="31792" name="Group 48"/>
          <p:cNvGraphicFramePr>
            <a:graphicFrameLocks noGrp="1"/>
          </p:cNvGraphicFramePr>
          <p:nvPr/>
        </p:nvGraphicFramePr>
        <p:xfrm>
          <a:off x="4953000" y="3084512"/>
          <a:ext cx="3886200" cy="2478088"/>
        </p:xfrm>
        <a:graphic>
          <a:graphicData uri="http://schemas.openxmlformats.org/drawingml/2006/table">
            <a:tbl>
              <a:tblPr/>
              <a:tblGrid>
                <a:gridCol w="838200"/>
                <a:gridCol w="1066800"/>
                <a:gridCol w="1143000"/>
                <a:gridCol w="838200"/>
              </a:tblGrid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staffno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lname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fname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salary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102341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Smith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Adam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35000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104128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Jones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Edward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36850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106293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Smith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James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31250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114283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Brown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Fred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27000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128947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Archer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David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42000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134293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James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Edward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37500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1791" name="Picture 47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3081337"/>
            <a:ext cx="1200150" cy="393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Selection example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RESTRICT (Staff) salary &gt;= 35000</a:t>
            </a:r>
            <a:endParaRPr lang="en-GB" dirty="0"/>
          </a:p>
        </p:txBody>
      </p:sp>
      <p:graphicFrame>
        <p:nvGraphicFramePr>
          <p:cNvPr id="30817" name="Group 97"/>
          <p:cNvGraphicFramePr>
            <a:graphicFrameLocks noGrp="1"/>
          </p:cNvGraphicFramePr>
          <p:nvPr/>
        </p:nvGraphicFramePr>
        <p:xfrm>
          <a:off x="4953000" y="3084512"/>
          <a:ext cx="3886200" cy="2478088"/>
        </p:xfrm>
        <a:graphic>
          <a:graphicData uri="http://schemas.openxmlformats.org/drawingml/2006/table">
            <a:tbl>
              <a:tblPr/>
              <a:tblGrid>
                <a:gridCol w="838200"/>
                <a:gridCol w="1066800"/>
                <a:gridCol w="1143000"/>
                <a:gridCol w="838200"/>
              </a:tblGrid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staffno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lname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fname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salary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102341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Smith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Adam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35000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104128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Jones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Edward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36850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106293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Smith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James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31250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114283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Brown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Fred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27000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128947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Archer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David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42000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134293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James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Edward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37500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pic>
        <p:nvPicPr>
          <p:cNvPr id="30806" name="Picture 86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3041650"/>
            <a:ext cx="3873500" cy="5730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Predicates</a:t>
            </a: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Atomic predicates take one of two forms:</a:t>
            </a:r>
          </a:p>
          <a:p>
            <a:pPr lvl="1"/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  ,      are attribute names,</a:t>
            </a:r>
          </a:p>
          <a:p>
            <a:pPr lvl="1"/>
            <a:r>
              <a:rPr lang="en-US" dirty="0" smtClean="0"/>
              <a:t>  </a:t>
            </a:r>
            <a:r>
              <a:rPr lang="en-US" dirty="0" smtClean="0"/>
              <a:t>    </a:t>
            </a:r>
            <a:r>
              <a:rPr lang="en-US" dirty="0" smtClean="0"/>
              <a:t>is a binary operator from the set</a:t>
            </a:r>
          </a:p>
          <a:p>
            <a:pPr lvl="1"/>
            <a:r>
              <a:rPr lang="en-US" dirty="0" smtClean="0"/>
              <a:t>  </a:t>
            </a:r>
            <a:r>
              <a:rPr lang="en-US" dirty="0" smtClean="0"/>
              <a:t>    </a:t>
            </a:r>
            <a:r>
              <a:rPr lang="en-US" dirty="0" smtClean="0"/>
              <a:t>is a value constant</a:t>
            </a:r>
          </a:p>
          <a:p>
            <a:pPr marL="0" indent="0">
              <a:buNone/>
            </a:pPr>
            <a:r>
              <a:rPr lang="en-US" dirty="0" smtClean="0"/>
              <a:t>Predicates may be combined using the logical operators:</a:t>
            </a:r>
            <a:endParaRPr lang="en-US" dirty="0"/>
          </a:p>
        </p:txBody>
      </p:sp>
      <p:pic>
        <p:nvPicPr>
          <p:cNvPr id="28677" name="Picture 5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600" y="2252438"/>
            <a:ext cx="624840" cy="335280"/>
          </a:xfrm>
          <a:prstGeom prst="rect">
            <a:avLst/>
          </a:prstGeom>
          <a:noFill/>
        </p:spPr>
      </p:pic>
      <p:pic>
        <p:nvPicPr>
          <p:cNvPr id="28678" name="Picture 6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67048" y="2780928"/>
            <a:ext cx="670560" cy="335280"/>
          </a:xfrm>
          <a:prstGeom prst="rect">
            <a:avLst/>
          </a:prstGeom>
          <a:noFill/>
        </p:spPr>
      </p:pic>
      <p:pic>
        <p:nvPicPr>
          <p:cNvPr id="28679" name="Picture 7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99591" y="3756596"/>
            <a:ext cx="213360" cy="335280"/>
          </a:xfrm>
          <a:prstGeom prst="rect">
            <a:avLst/>
          </a:prstGeom>
          <a:noFill/>
        </p:spPr>
      </p:pic>
      <p:pic>
        <p:nvPicPr>
          <p:cNvPr id="28680" name="Picture 8" descr="latex-image-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76056" y="3676640"/>
            <a:ext cx="2895600" cy="472440"/>
          </a:xfrm>
          <a:prstGeom prst="rect">
            <a:avLst/>
          </a:prstGeom>
          <a:noFill/>
        </p:spPr>
      </p:pic>
      <p:pic>
        <p:nvPicPr>
          <p:cNvPr id="28681" name="Picture 9" descr="latex-image-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95536" y="3344863"/>
            <a:ext cx="228600" cy="228600"/>
          </a:xfrm>
          <a:prstGeom prst="rect">
            <a:avLst/>
          </a:prstGeom>
          <a:noFill/>
        </p:spPr>
      </p:pic>
      <p:pic>
        <p:nvPicPr>
          <p:cNvPr id="28682" name="Picture 10" descr="latex-image-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99592" y="3238183"/>
            <a:ext cx="182880" cy="335280"/>
          </a:xfrm>
          <a:prstGeom prst="rect">
            <a:avLst/>
          </a:prstGeom>
          <a:noFill/>
        </p:spPr>
      </p:pic>
      <p:pic>
        <p:nvPicPr>
          <p:cNvPr id="28683" name="Picture 11" descr="latex-image-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899592" y="4365104"/>
            <a:ext cx="228600" cy="228600"/>
          </a:xfrm>
          <a:prstGeom prst="rect">
            <a:avLst/>
          </a:prstGeom>
          <a:noFill/>
        </p:spPr>
      </p:pic>
      <p:pic>
        <p:nvPicPr>
          <p:cNvPr id="28684" name="Picture 12" descr="latex-image-1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85800" y="5486400"/>
            <a:ext cx="1264920" cy="365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unary operation on a relation R which defines a relation (a vertical subset of R) containing the specified attributes</a:t>
            </a:r>
          </a:p>
          <a:p>
            <a:pPr marL="0" indent="0">
              <a:buNone/>
            </a:pPr>
            <a:r>
              <a:rPr lang="en-US" dirty="0" smtClean="0"/>
              <a:t>Projection extracts columns from a table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Projection</a:t>
            </a:r>
            <a:endParaRPr lang="en-US"/>
          </a:p>
        </p:txBody>
      </p:sp>
      <p:pic>
        <p:nvPicPr>
          <p:cNvPr id="6149" name="Picture 5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4379913"/>
            <a:ext cx="2384425" cy="573087"/>
          </a:xfrm>
          <a:prstGeom prst="rect">
            <a:avLst/>
          </a:prstGeom>
          <a:noFill/>
        </p:spPr>
      </p:pic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5867400" y="1752600"/>
            <a:ext cx="2133600" cy="304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5867400" y="1752600"/>
            <a:ext cx="152400" cy="30480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6324600" y="1752600"/>
            <a:ext cx="152400" cy="30480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7391400" y="1752600"/>
            <a:ext cx="152400" cy="30480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160" name="Picture 16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5387975"/>
            <a:ext cx="5434013" cy="555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Projection example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Find </a:t>
            </a:r>
            <a:r>
              <a:rPr lang="en-GB" dirty="0" smtClean="0"/>
              <a:t>the </a:t>
            </a:r>
            <a:r>
              <a:rPr lang="en-GB" dirty="0" err="1" smtClean="0"/>
              <a:t>staffno</a:t>
            </a:r>
            <a:r>
              <a:rPr lang="en-GB" dirty="0" smtClean="0"/>
              <a:t> and salary for all tuples in Staff</a:t>
            </a:r>
            <a:endParaRPr lang="en-GB" dirty="0"/>
          </a:p>
        </p:txBody>
      </p:sp>
      <p:graphicFrame>
        <p:nvGraphicFramePr>
          <p:cNvPr id="33839" name="Group 47"/>
          <p:cNvGraphicFramePr>
            <a:graphicFrameLocks noGrp="1"/>
          </p:cNvGraphicFramePr>
          <p:nvPr/>
        </p:nvGraphicFramePr>
        <p:xfrm>
          <a:off x="4953000" y="3084512"/>
          <a:ext cx="3886200" cy="2478088"/>
        </p:xfrm>
        <a:graphic>
          <a:graphicData uri="http://schemas.openxmlformats.org/drawingml/2006/table">
            <a:tbl>
              <a:tblPr/>
              <a:tblGrid>
                <a:gridCol w="838200"/>
                <a:gridCol w="1066800"/>
                <a:gridCol w="1143000"/>
                <a:gridCol w="838200"/>
              </a:tblGrid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staffno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lname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fname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salary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102341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Smith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Adam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35000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104128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Jones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Edward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36850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106293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Smith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James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31250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114283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Brown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Fred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27000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128947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Archer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David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42000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134293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James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Edward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37500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3837" name="Picture 45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3081337"/>
            <a:ext cx="1200150" cy="393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Projection example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PROJECT </a:t>
            </a:r>
            <a:r>
              <a:rPr lang="en-GB" dirty="0" err="1" smtClean="0"/>
              <a:t>staffno</a:t>
            </a:r>
            <a:r>
              <a:rPr lang="en-GB" dirty="0" smtClean="0"/>
              <a:t>, salary (Staff)</a:t>
            </a:r>
            <a:endParaRPr lang="en-GB" dirty="0"/>
          </a:p>
        </p:txBody>
      </p:sp>
      <p:graphicFrame>
        <p:nvGraphicFramePr>
          <p:cNvPr id="34867" name="Group 51"/>
          <p:cNvGraphicFramePr>
            <a:graphicFrameLocks noGrp="1"/>
          </p:cNvGraphicFramePr>
          <p:nvPr/>
        </p:nvGraphicFramePr>
        <p:xfrm>
          <a:off x="4953000" y="3084512"/>
          <a:ext cx="3886200" cy="2478088"/>
        </p:xfrm>
        <a:graphic>
          <a:graphicData uri="http://schemas.openxmlformats.org/drawingml/2006/table">
            <a:tbl>
              <a:tblPr/>
              <a:tblGrid>
                <a:gridCol w="838200"/>
                <a:gridCol w="1066800"/>
                <a:gridCol w="1143000"/>
                <a:gridCol w="838200"/>
              </a:tblGrid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staffno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lname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fname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salary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102341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Smith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Adam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35000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104128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Jones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Edward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36850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106293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Smith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James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31250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114283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Brown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Fred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27000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128947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Archer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David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42000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134293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James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Edward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37500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pic>
        <p:nvPicPr>
          <p:cNvPr id="34864" name="Picture 48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3041650"/>
            <a:ext cx="3836988" cy="5730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Renaming</a:t>
            </a: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unary operation on a relation R which renames the attributes of R</a:t>
            </a:r>
          </a:p>
          <a:p>
            <a:pPr marL="0" indent="0">
              <a:buNone/>
            </a:pPr>
            <a:r>
              <a:rPr lang="en-US" dirty="0" smtClean="0"/>
              <a:t>The rename specification is written as new name/old name</a:t>
            </a:r>
          </a:p>
          <a:p>
            <a:pPr marL="0" indent="0">
              <a:buNone/>
            </a:pPr>
            <a:r>
              <a:rPr lang="en-US" dirty="0" smtClean="0"/>
              <a:t>Renaming does not change the shape of a table</a:t>
            </a:r>
            <a:endParaRPr lang="en-US" dirty="0"/>
          </a:p>
        </p:txBody>
      </p:sp>
      <p:pic>
        <p:nvPicPr>
          <p:cNvPr id="27654" name="Picture 6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4362450"/>
            <a:ext cx="1757363" cy="590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Renaming example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Find </a:t>
            </a:r>
            <a:r>
              <a:rPr lang="en-GB" dirty="0" smtClean="0"/>
              <a:t>all tuples of Staff with </a:t>
            </a:r>
            <a:r>
              <a:rPr lang="en-GB" dirty="0" err="1" smtClean="0"/>
              <a:t>staffno</a:t>
            </a:r>
            <a:r>
              <a:rPr lang="en-GB" dirty="0" smtClean="0"/>
              <a:t> renamed to id</a:t>
            </a:r>
            <a:endParaRPr lang="en-GB" dirty="0"/>
          </a:p>
        </p:txBody>
      </p:sp>
      <p:graphicFrame>
        <p:nvGraphicFramePr>
          <p:cNvPr id="35843" name="Group 3"/>
          <p:cNvGraphicFramePr>
            <a:graphicFrameLocks noGrp="1"/>
          </p:cNvGraphicFramePr>
          <p:nvPr/>
        </p:nvGraphicFramePr>
        <p:xfrm>
          <a:off x="4953000" y="3084512"/>
          <a:ext cx="3886200" cy="2478088"/>
        </p:xfrm>
        <a:graphic>
          <a:graphicData uri="http://schemas.openxmlformats.org/drawingml/2006/table">
            <a:tbl>
              <a:tblPr/>
              <a:tblGrid>
                <a:gridCol w="838200"/>
                <a:gridCol w="1066800"/>
                <a:gridCol w="1143000"/>
                <a:gridCol w="838200"/>
              </a:tblGrid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staffno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lname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fname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salary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102341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Smith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Adam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35000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104128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Jones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Edward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36850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106293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Smith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James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31250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114283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Brown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Fred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27000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128947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Archer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David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42000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134293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James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Edward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37500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5885" name="Picture 45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3081337"/>
            <a:ext cx="1200150" cy="393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912" name="Picture 48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3040062"/>
            <a:ext cx="3200400" cy="574675"/>
          </a:xfrm>
          <a:prstGeom prst="rect">
            <a:avLst/>
          </a:prstGeom>
          <a:noFill/>
        </p:spPr>
      </p:pic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Renaming example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RENAME (Staff) </a:t>
            </a:r>
            <a:r>
              <a:rPr lang="en-GB" dirty="0" err="1" smtClean="0"/>
              <a:t>staffno</a:t>
            </a:r>
            <a:r>
              <a:rPr lang="en-GB" dirty="0" smtClean="0"/>
              <a:t> AS id</a:t>
            </a:r>
            <a:endParaRPr lang="en-GB" dirty="0"/>
          </a:p>
        </p:txBody>
      </p:sp>
      <p:graphicFrame>
        <p:nvGraphicFramePr>
          <p:cNvPr id="36910" name="Group 46"/>
          <p:cNvGraphicFramePr>
            <a:graphicFrameLocks noGrp="1"/>
          </p:cNvGraphicFramePr>
          <p:nvPr/>
        </p:nvGraphicFramePr>
        <p:xfrm>
          <a:off x="4953000" y="3084512"/>
          <a:ext cx="3886200" cy="2478088"/>
        </p:xfrm>
        <a:graphic>
          <a:graphicData uri="http://schemas.openxmlformats.org/drawingml/2006/table">
            <a:tbl>
              <a:tblPr/>
              <a:tblGrid>
                <a:gridCol w="838200"/>
                <a:gridCol w="1066800"/>
                <a:gridCol w="1143000"/>
                <a:gridCol w="838200"/>
              </a:tblGrid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id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lname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fname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salary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102341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Smith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Adam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35000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104128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Jones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Edward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36850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106293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Smith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James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31250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114283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Brown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Fred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27000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128947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Archer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David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42000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134293</a:t>
                      </a:r>
                    </a:p>
                  </a:txBody>
                  <a:tcPr marL="19050" marR="19050" marT="1905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James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Edward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37500</a:t>
                      </a:r>
                    </a:p>
                  </a:txBody>
                  <a:tcPr marL="19050" marR="19050" marT="1905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Decomposing Complex Operations</a:t>
            </a:r>
            <a:endParaRPr lang="en-US"/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We can combine the relational algebra operations to build expressions of arbitrary complexity</a:t>
            </a:r>
          </a:p>
          <a:p>
            <a:pPr marL="0" indent="0">
              <a:buNone/>
            </a:pPr>
            <a:r>
              <a:rPr lang="en-US" dirty="0" smtClean="0"/>
              <a:t>For the sake of legibility, we can name intermediate expressions using the assignment operator</a:t>
            </a:r>
            <a:endParaRPr lang="en-US" dirty="0"/>
          </a:p>
        </p:txBody>
      </p:sp>
      <p:pic>
        <p:nvPicPr>
          <p:cNvPr id="99332" name="Picture 4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28184" y="3142679"/>
            <a:ext cx="465138" cy="214313"/>
          </a:xfrm>
          <a:prstGeom prst="rect">
            <a:avLst/>
          </a:prstGeom>
          <a:noFill/>
        </p:spPr>
      </p:pic>
      <p:pic>
        <p:nvPicPr>
          <p:cNvPr id="99333" name="Picture 5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98700" y="4176713"/>
            <a:ext cx="4635500" cy="395287"/>
          </a:xfrm>
          <a:prstGeom prst="rect">
            <a:avLst/>
          </a:prstGeom>
          <a:noFill/>
        </p:spPr>
      </p:pic>
      <p:pic>
        <p:nvPicPr>
          <p:cNvPr id="99334" name="Picture 6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44550" y="4960938"/>
            <a:ext cx="7385050" cy="9191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Relational Model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Proposed by E.F. Codd in 1970</a:t>
            </a:r>
          </a:p>
          <a:p>
            <a:r>
              <a:rPr lang="en-US" smtClean="0"/>
              <a:t>Views data as mathematical relations</a:t>
            </a:r>
          </a:p>
          <a:p>
            <a:r>
              <a:rPr lang="en-US" smtClean="0"/>
              <a:t>Given sets S1, S2, …, Sn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R is a relation on these n sets if it is a set of n-tuples each of which has its first element from S1, its second from S2, and so on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union of two relations R and S contains all the tuples of R and S (eliminating duplicates).</a:t>
            </a:r>
          </a:p>
          <a:p>
            <a:pPr marL="0" indent="0">
              <a:buNone/>
            </a:pPr>
            <a:r>
              <a:rPr lang="en-US" dirty="0" smtClean="0"/>
              <a:t>R and S must have compatible schemas (same number of attributes, with the same domains)</a:t>
            </a:r>
            <a:endParaRPr lang="en-US" dirty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Set Union</a:t>
            </a:r>
            <a:endParaRPr lang="en-US"/>
          </a:p>
        </p:txBody>
      </p:sp>
      <p:pic>
        <p:nvPicPr>
          <p:cNvPr id="18437" name="Picture 5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4419600"/>
            <a:ext cx="1308100" cy="393700"/>
          </a:xfrm>
          <a:prstGeom prst="rect">
            <a:avLst/>
          </a:prstGeom>
          <a:noFill/>
        </p:spPr>
      </p:pic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5867400" y="1752600"/>
            <a:ext cx="2133600" cy="1524000"/>
          </a:xfrm>
          <a:prstGeom prst="rect">
            <a:avLst/>
          </a:prstGeom>
          <a:solidFill>
            <a:schemeClr val="hlink">
              <a:alpha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5867400" y="3276600"/>
            <a:ext cx="2133600" cy="1524000"/>
          </a:xfrm>
          <a:prstGeom prst="rect">
            <a:avLst/>
          </a:prstGeom>
          <a:solidFill>
            <a:schemeClr val="bg2">
              <a:alpha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8441" name="Picture 9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13750" y="2438400"/>
            <a:ext cx="196850" cy="196850"/>
          </a:xfrm>
          <a:prstGeom prst="rect">
            <a:avLst/>
          </a:prstGeom>
          <a:noFill/>
        </p:spPr>
      </p:pic>
      <p:pic>
        <p:nvPicPr>
          <p:cNvPr id="18442" name="Picture 10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432800" y="3962400"/>
            <a:ext cx="177800" cy="196850"/>
          </a:xfrm>
          <a:prstGeom prst="rect">
            <a:avLst/>
          </a:prstGeom>
          <a:noFill/>
        </p:spPr>
      </p:pic>
      <p:pic>
        <p:nvPicPr>
          <p:cNvPr id="18443" name="Picture 11" descr="latex-image-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00600" y="3155950"/>
            <a:ext cx="663575" cy="196850"/>
          </a:xfrm>
          <a:prstGeom prst="rect">
            <a:avLst/>
          </a:prstGeom>
          <a:noFill/>
        </p:spPr>
      </p:pic>
      <p:sp>
        <p:nvSpPr>
          <p:cNvPr id="18445" name="Freeform 13"/>
          <p:cNvSpPr>
            <a:spLocks/>
          </p:cNvSpPr>
          <p:nvPr/>
        </p:nvSpPr>
        <p:spPr bwMode="auto">
          <a:xfrm>
            <a:off x="5562600" y="1752600"/>
            <a:ext cx="152400" cy="3048000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0" y="0"/>
              </a:cxn>
              <a:cxn ang="0">
                <a:pos x="0" y="1920"/>
              </a:cxn>
              <a:cxn ang="0">
                <a:pos x="96" y="1920"/>
              </a:cxn>
            </a:cxnLst>
            <a:rect l="0" t="0" r="r" b="b"/>
            <a:pathLst>
              <a:path w="96" h="1920">
                <a:moveTo>
                  <a:pt x="96" y="0"/>
                </a:moveTo>
                <a:lnTo>
                  <a:pt x="0" y="0"/>
                </a:lnTo>
                <a:lnTo>
                  <a:pt x="0" y="1920"/>
                </a:lnTo>
                <a:lnTo>
                  <a:pt x="96" y="192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46" name="Freeform 14"/>
          <p:cNvSpPr>
            <a:spLocks/>
          </p:cNvSpPr>
          <p:nvPr/>
        </p:nvSpPr>
        <p:spPr bwMode="auto">
          <a:xfrm rot="10800000">
            <a:off x="8153400" y="3276600"/>
            <a:ext cx="152400" cy="1524000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0" y="0"/>
              </a:cxn>
              <a:cxn ang="0">
                <a:pos x="0" y="1920"/>
              </a:cxn>
              <a:cxn ang="0">
                <a:pos x="96" y="1920"/>
              </a:cxn>
            </a:cxnLst>
            <a:rect l="0" t="0" r="r" b="b"/>
            <a:pathLst>
              <a:path w="96" h="1920">
                <a:moveTo>
                  <a:pt x="96" y="0"/>
                </a:moveTo>
                <a:lnTo>
                  <a:pt x="0" y="0"/>
                </a:lnTo>
                <a:lnTo>
                  <a:pt x="0" y="1920"/>
                </a:lnTo>
                <a:lnTo>
                  <a:pt x="96" y="192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47" name="Freeform 15"/>
          <p:cNvSpPr>
            <a:spLocks/>
          </p:cNvSpPr>
          <p:nvPr/>
        </p:nvSpPr>
        <p:spPr bwMode="auto">
          <a:xfrm rot="10800000">
            <a:off x="8153400" y="1752600"/>
            <a:ext cx="152400" cy="1524000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0" y="0"/>
              </a:cxn>
              <a:cxn ang="0">
                <a:pos x="0" y="1920"/>
              </a:cxn>
              <a:cxn ang="0">
                <a:pos x="96" y="1920"/>
              </a:cxn>
            </a:cxnLst>
            <a:rect l="0" t="0" r="r" b="b"/>
            <a:pathLst>
              <a:path w="96" h="1920">
                <a:moveTo>
                  <a:pt x="96" y="0"/>
                </a:moveTo>
                <a:lnTo>
                  <a:pt x="0" y="0"/>
                </a:lnTo>
                <a:lnTo>
                  <a:pt x="0" y="1920"/>
                </a:lnTo>
                <a:lnTo>
                  <a:pt x="96" y="192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Union Example</a:t>
            </a:r>
            <a:endParaRPr lang="en-US"/>
          </a:p>
        </p:txBody>
      </p:sp>
      <p:graphicFrame>
        <p:nvGraphicFramePr>
          <p:cNvPr id="97339" name="Group 59"/>
          <p:cNvGraphicFramePr>
            <a:graphicFrameLocks noGrp="1"/>
          </p:cNvGraphicFramePr>
          <p:nvPr/>
        </p:nvGraphicFramePr>
        <p:xfrm>
          <a:off x="762000" y="2895600"/>
          <a:ext cx="3048000" cy="3108326"/>
        </p:xfrm>
        <a:graphic>
          <a:graphicData uri="http://schemas.openxmlformats.org/drawingml/2006/table">
            <a:tbl>
              <a:tblPr/>
              <a:tblGrid>
                <a:gridCol w="1016000"/>
                <a:gridCol w="1016000"/>
                <a:gridCol w="1016000"/>
              </a:tblGrid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studentID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course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mark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40782385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67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40790324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38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40703913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37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40793128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59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40790324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40792837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40783002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32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40783041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40722823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61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97342" name="Picture 62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1752600"/>
            <a:ext cx="4873625" cy="336550"/>
          </a:xfrm>
          <a:prstGeom prst="rect">
            <a:avLst/>
          </a:prstGeom>
          <a:noFill/>
        </p:spPr>
      </p:pic>
      <p:pic>
        <p:nvPicPr>
          <p:cNvPr id="97343" name="Picture 63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" y="2209800"/>
            <a:ext cx="4876800" cy="336550"/>
          </a:xfrm>
          <a:prstGeom prst="rect">
            <a:avLst/>
          </a:prstGeom>
          <a:noFill/>
        </p:spPr>
      </p:pic>
      <p:pic>
        <p:nvPicPr>
          <p:cNvPr id="97344" name="Picture 64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0" y="1752600"/>
            <a:ext cx="5410200" cy="814388"/>
          </a:xfrm>
          <a:prstGeom prst="rect">
            <a:avLst/>
          </a:prstGeom>
          <a:noFill/>
        </p:spPr>
      </p:pic>
      <p:graphicFrame>
        <p:nvGraphicFramePr>
          <p:cNvPr id="97494" name="Group 214"/>
          <p:cNvGraphicFramePr>
            <a:graphicFrameLocks noGrp="1"/>
          </p:cNvGraphicFramePr>
          <p:nvPr/>
        </p:nvGraphicFramePr>
        <p:xfrm>
          <a:off x="762000" y="2895600"/>
          <a:ext cx="3048000" cy="3108326"/>
        </p:xfrm>
        <a:graphic>
          <a:graphicData uri="http://schemas.openxmlformats.org/drawingml/2006/table">
            <a:tbl>
              <a:tblPr/>
              <a:tblGrid>
                <a:gridCol w="1016000"/>
                <a:gridCol w="1016000"/>
                <a:gridCol w="1016000"/>
              </a:tblGrid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studentID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course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mark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40782385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67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40790324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38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40703913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37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40793128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59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40790324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40792837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40783002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32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40783041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40722823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61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7438" name="Group 158"/>
          <p:cNvGraphicFramePr>
            <a:graphicFrameLocks noGrp="1"/>
          </p:cNvGraphicFramePr>
          <p:nvPr/>
        </p:nvGraphicFramePr>
        <p:xfrm>
          <a:off x="762000" y="2895600"/>
          <a:ext cx="3048000" cy="3108326"/>
        </p:xfrm>
        <a:graphic>
          <a:graphicData uri="http://schemas.openxmlformats.org/drawingml/2006/table">
            <a:tbl>
              <a:tblPr/>
              <a:tblGrid>
                <a:gridCol w="1016000"/>
                <a:gridCol w="1016000"/>
                <a:gridCol w="1016000"/>
              </a:tblGrid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studentID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course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mark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40782385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67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40790324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38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40703913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37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40793128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59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40790324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40792837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40783002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32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40783041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40722823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61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7493" name="Group 213"/>
          <p:cNvGraphicFramePr>
            <a:graphicFrameLocks noGrp="1"/>
          </p:cNvGraphicFramePr>
          <p:nvPr/>
        </p:nvGraphicFramePr>
        <p:xfrm>
          <a:off x="762000" y="2895600"/>
          <a:ext cx="3048000" cy="3108326"/>
        </p:xfrm>
        <a:graphic>
          <a:graphicData uri="http://schemas.openxmlformats.org/drawingml/2006/table">
            <a:tbl>
              <a:tblPr/>
              <a:tblGrid>
                <a:gridCol w="1016000"/>
                <a:gridCol w="1016000"/>
                <a:gridCol w="1016000"/>
              </a:tblGrid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studentID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course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mark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40782385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67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40790324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38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40703913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37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40793128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59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40790324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40792837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40783002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32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40783041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40722823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61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set difference of two relations R and S contains all of the tuples in R which are not in S</a:t>
            </a:r>
          </a:p>
          <a:p>
            <a:pPr marL="0" indent="0">
              <a:buNone/>
            </a:pPr>
            <a:r>
              <a:rPr lang="en-US" dirty="0" smtClean="0"/>
              <a:t>R and S must have compatible schemas (same number of attributes, with the same domains)</a:t>
            </a:r>
            <a:endParaRPr lang="en-US" dirty="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Set Difference</a:t>
            </a:r>
            <a:endParaRPr lang="en-US"/>
          </a:p>
        </p:txBody>
      </p:sp>
      <p:pic>
        <p:nvPicPr>
          <p:cNvPr id="19461" name="Picture 5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9125" y="4446588"/>
            <a:ext cx="1362075" cy="430212"/>
          </a:xfrm>
          <a:prstGeom prst="rect">
            <a:avLst/>
          </a:prstGeom>
          <a:noFill/>
        </p:spPr>
      </p:pic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5867400" y="1752600"/>
            <a:ext cx="2133600" cy="304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463" name="Freeform 7"/>
          <p:cNvSpPr>
            <a:spLocks/>
          </p:cNvSpPr>
          <p:nvPr/>
        </p:nvSpPr>
        <p:spPr bwMode="auto">
          <a:xfrm>
            <a:off x="5562600" y="1752600"/>
            <a:ext cx="152400" cy="1066800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0" y="0"/>
              </a:cxn>
              <a:cxn ang="0">
                <a:pos x="0" y="1920"/>
              </a:cxn>
              <a:cxn ang="0">
                <a:pos x="96" y="1920"/>
              </a:cxn>
            </a:cxnLst>
            <a:rect l="0" t="0" r="r" b="b"/>
            <a:pathLst>
              <a:path w="96" h="1920">
                <a:moveTo>
                  <a:pt x="96" y="0"/>
                </a:moveTo>
                <a:lnTo>
                  <a:pt x="0" y="0"/>
                </a:lnTo>
                <a:lnTo>
                  <a:pt x="0" y="1920"/>
                </a:lnTo>
                <a:lnTo>
                  <a:pt x="96" y="192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5867400" y="1752600"/>
            <a:ext cx="2133600" cy="1981200"/>
          </a:xfrm>
          <a:prstGeom prst="rect">
            <a:avLst/>
          </a:prstGeom>
          <a:solidFill>
            <a:schemeClr val="hlink">
              <a:alpha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5867400" y="2819400"/>
            <a:ext cx="2133600" cy="1981200"/>
          </a:xfrm>
          <a:prstGeom prst="rect">
            <a:avLst/>
          </a:prstGeom>
          <a:solidFill>
            <a:schemeClr val="bg2">
              <a:alpha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468" name="Freeform 12"/>
          <p:cNvSpPr>
            <a:spLocks/>
          </p:cNvSpPr>
          <p:nvPr/>
        </p:nvSpPr>
        <p:spPr bwMode="auto">
          <a:xfrm rot="10800000">
            <a:off x="8458200" y="2819400"/>
            <a:ext cx="152400" cy="1981200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0" y="0"/>
              </a:cxn>
              <a:cxn ang="0">
                <a:pos x="0" y="1920"/>
              </a:cxn>
              <a:cxn ang="0">
                <a:pos x="96" y="1920"/>
              </a:cxn>
            </a:cxnLst>
            <a:rect l="0" t="0" r="r" b="b"/>
            <a:pathLst>
              <a:path w="96" h="1920">
                <a:moveTo>
                  <a:pt x="96" y="0"/>
                </a:moveTo>
                <a:lnTo>
                  <a:pt x="0" y="0"/>
                </a:lnTo>
                <a:lnTo>
                  <a:pt x="0" y="1920"/>
                </a:lnTo>
                <a:lnTo>
                  <a:pt x="96" y="192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469" name="Freeform 13"/>
          <p:cNvSpPr>
            <a:spLocks/>
          </p:cNvSpPr>
          <p:nvPr/>
        </p:nvSpPr>
        <p:spPr bwMode="auto">
          <a:xfrm rot="10800000">
            <a:off x="8153400" y="1752600"/>
            <a:ext cx="76200" cy="1981200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0" y="0"/>
              </a:cxn>
              <a:cxn ang="0">
                <a:pos x="0" y="1920"/>
              </a:cxn>
              <a:cxn ang="0">
                <a:pos x="96" y="1920"/>
              </a:cxn>
            </a:cxnLst>
            <a:rect l="0" t="0" r="r" b="b"/>
            <a:pathLst>
              <a:path w="96" h="1920">
                <a:moveTo>
                  <a:pt x="96" y="0"/>
                </a:moveTo>
                <a:lnTo>
                  <a:pt x="0" y="0"/>
                </a:lnTo>
                <a:lnTo>
                  <a:pt x="0" y="1920"/>
                </a:lnTo>
                <a:lnTo>
                  <a:pt x="96" y="192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9470" name="Picture 14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37550" y="2514600"/>
            <a:ext cx="196850" cy="196850"/>
          </a:xfrm>
          <a:prstGeom prst="rect">
            <a:avLst/>
          </a:prstGeom>
          <a:noFill/>
        </p:spPr>
      </p:pic>
      <p:pic>
        <p:nvPicPr>
          <p:cNvPr id="19471" name="Picture 15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737600" y="3765550"/>
            <a:ext cx="177800" cy="196850"/>
          </a:xfrm>
          <a:prstGeom prst="rect">
            <a:avLst/>
          </a:prstGeom>
          <a:noFill/>
        </p:spPr>
      </p:pic>
      <p:pic>
        <p:nvPicPr>
          <p:cNvPr id="19473" name="Picture 17" descr="latex-image-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24400" y="2209800"/>
            <a:ext cx="681038" cy="2143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Set Difference Example</a:t>
            </a:r>
            <a:endParaRPr lang="en-US"/>
          </a:p>
        </p:txBody>
      </p:sp>
      <p:pic>
        <p:nvPicPr>
          <p:cNvPr id="101381" name="Picture 5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1649413"/>
            <a:ext cx="7315200" cy="865187"/>
          </a:xfrm>
          <a:prstGeom prst="rect">
            <a:avLst/>
          </a:prstGeom>
          <a:noFill/>
        </p:spPr>
      </p:pic>
      <p:graphicFrame>
        <p:nvGraphicFramePr>
          <p:cNvPr id="101477" name="Group 101"/>
          <p:cNvGraphicFramePr>
            <a:graphicFrameLocks noGrp="1"/>
          </p:cNvGraphicFramePr>
          <p:nvPr/>
        </p:nvGraphicFramePr>
        <p:xfrm>
          <a:off x="762000" y="2895600"/>
          <a:ext cx="3048000" cy="3108326"/>
        </p:xfrm>
        <a:graphic>
          <a:graphicData uri="http://schemas.openxmlformats.org/drawingml/2006/table">
            <a:tbl>
              <a:tblPr/>
              <a:tblGrid>
                <a:gridCol w="1016000"/>
                <a:gridCol w="1016000"/>
                <a:gridCol w="1016000"/>
              </a:tblGrid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studentID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course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mark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40782385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67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40790324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38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40703913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37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40793128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59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40790324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40792837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40783002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32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40783041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40722823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61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476" name="Group 100"/>
          <p:cNvGraphicFramePr>
            <a:graphicFrameLocks noGrp="1"/>
          </p:cNvGraphicFramePr>
          <p:nvPr/>
        </p:nvGraphicFramePr>
        <p:xfrm>
          <a:off x="5410200" y="2895600"/>
          <a:ext cx="3048000" cy="3108326"/>
        </p:xfrm>
        <a:graphic>
          <a:graphicData uri="http://schemas.openxmlformats.org/drawingml/2006/table">
            <a:tbl>
              <a:tblPr/>
              <a:tblGrid>
                <a:gridCol w="1016000"/>
                <a:gridCol w="1016000"/>
                <a:gridCol w="1016000"/>
              </a:tblGrid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studentID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course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mark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40782385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67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40790324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38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40703913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37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40793128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59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40790324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40792837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40783002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32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40783041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40722823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61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1478" name="Rectangle 102"/>
          <p:cNvSpPr>
            <a:spLocks noChangeArrowheads="1"/>
          </p:cNvSpPr>
          <p:nvPr/>
        </p:nvSpPr>
        <p:spPr bwMode="auto">
          <a:xfrm>
            <a:off x="4429125" y="3733800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-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intersection of two relations contains all the tuples that are in both relations</a:t>
            </a:r>
          </a:p>
          <a:p>
            <a:pPr marL="0" indent="0">
              <a:buNone/>
            </a:pPr>
            <a:r>
              <a:rPr lang="en-US" dirty="0" smtClean="0"/>
              <a:t>R and S must have compatible schemas (same number of attributes, with the same domains)</a:t>
            </a:r>
            <a:endParaRPr lang="en-US" dirty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Intersection</a:t>
            </a:r>
            <a:endParaRPr lang="en-US"/>
          </a:p>
        </p:txBody>
      </p:sp>
      <p:pic>
        <p:nvPicPr>
          <p:cNvPr id="20485" name="Picture 5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3100" y="4419600"/>
            <a:ext cx="1308100" cy="393700"/>
          </a:xfrm>
          <a:prstGeom prst="rect">
            <a:avLst/>
          </a:prstGeom>
          <a:noFill/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5867400" y="1752600"/>
            <a:ext cx="2133600" cy="304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5867400" y="1752600"/>
            <a:ext cx="2133600" cy="1981200"/>
          </a:xfrm>
          <a:prstGeom prst="rect">
            <a:avLst/>
          </a:prstGeom>
          <a:solidFill>
            <a:schemeClr val="hlink">
              <a:alpha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5867400" y="2819400"/>
            <a:ext cx="2133600" cy="1981200"/>
          </a:xfrm>
          <a:prstGeom prst="rect">
            <a:avLst/>
          </a:prstGeom>
          <a:solidFill>
            <a:schemeClr val="bg2">
              <a:alpha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489" name="Freeform 9"/>
          <p:cNvSpPr>
            <a:spLocks/>
          </p:cNvSpPr>
          <p:nvPr/>
        </p:nvSpPr>
        <p:spPr bwMode="auto">
          <a:xfrm>
            <a:off x="5562600" y="2819400"/>
            <a:ext cx="152400" cy="914400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0" y="0"/>
              </a:cxn>
              <a:cxn ang="0">
                <a:pos x="0" y="1920"/>
              </a:cxn>
              <a:cxn ang="0">
                <a:pos x="96" y="1920"/>
              </a:cxn>
            </a:cxnLst>
            <a:rect l="0" t="0" r="r" b="b"/>
            <a:pathLst>
              <a:path w="96" h="1920">
                <a:moveTo>
                  <a:pt x="96" y="0"/>
                </a:moveTo>
                <a:lnTo>
                  <a:pt x="0" y="0"/>
                </a:lnTo>
                <a:lnTo>
                  <a:pt x="0" y="1920"/>
                </a:lnTo>
                <a:lnTo>
                  <a:pt x="96" y="192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490" name="Freeform 10"/>
          <p:cNvSpPr>
            <a:spLocks/>
          </p:cNvSpPr>
          <p:nvPr/>
        </p:nvSpPr>
        <p:spPr bwMode="auto">
          <a:xfrm rot="10800000">
            <a:off x="8458200" y="2819400"/>
            <a:ext cx="152400" cy="1981200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0" y="0"/>
              </a:cxn>
              <a:cxn ang="0">
                <a:pos x="0" y="1920"/>
              </a:cxn>
              <a:cxn ang="0">
                <a:pos x="96" y="1920"/>
              </a:cxn>
            </a:cxnLst>
            <a:rect l="0" t="0" r="r" b="b"/>
            <a:pathLst>
              <a:path w="96" h="1920">
                <a:moveTo>
                  <a:pt x="96" y="0"/>
                </a:moveTo>
                <a:lnTo>
                  <a:pt x="0" y="0"/>
                </a:lnTo>
                <a:lnTo>
                  <a:pt x="0" y="1920"/>
                </a:lnTo>
                <a:lnTo>
                  <a:pt x="96" y="192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491" name="Freeform 11"/>
          <p:cNvSpPr>
            <a:spLocks/>
          </p:cNvSpPr>
          <p:nvPr/>
        </p:nvSpPr>
        <p:spPr bwMode="auto">
          <a:xfrm rot="10800000">
            <a:off x="8153400" y="1752600"/>
            <a:ext cx="76200" cy="1981200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0" y="0"/>
              </a:cxn>
              <a:cxn ang="0">
                <a:pos x="0" y="1920"/>
              </a:cxn>
              <a:cxn ang="0">
                <a:pos x="96" y="1920"/>
              </a:cxn>
            </a:cxnLst>
            <a:rect l="0" t="0" r="r" b="b"/>
            <a:pathLst>
              <a:path w="96" h="1920">
                <a:moveTo>
                  <a:pt x="96" y="0"/>
                </a:moveTo>
                <a:lnTo>
                  <a:pt x="0" y="0"/>
                </a:lnTo>
                <a:lnTo>
                  <a:pt x="0" y="1920"/>
                </a:lnTo>
                <a:lnTo>
                  <a:pt x="96" y="192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0492" name="Picture 12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22825" y="3200400"/>
            <a:ext cx="663575" cy="196850"/>
          </a:xfrm>
          <a:prstGeom prst="rect">
            <a:avLst/>
          </a:prstGeom>
          <a:noFill/>
        </p:spPr>
      </p:pic>
      <p:pic>
        <p:nvPicPr>
          <p:cNvPr id="20493" name="Picture 13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37550" y="2514600"/>
            <a:ext cx="196850" cy="196850"/>
          </a:xfrm>
          <a:prstGeom prst="rect">
            <a:avLst/>
          </a:prstGeom>
          <a:noFill/>
        </p:spPr>
      </p:pic>
      <p:pic>
        <p:nvPicPr>
          <p:cNvPr id="20494" name="Picture 14" descr="latex-image-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737600" y="3765550"/>
            <a:ext cx="177800" cy="196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Intersection Example</a:t>
            </a:r>
            <a:endParaRPr lang="en-US"/>
          </a:p>
        </p:txBody>
      </p:sp>
      <p:graphicFrame>
        <p:nvGraphicFramePr>
          <p:cNvPr id="102405" name="Group 5"/>
          <p:cNvGraphicFramePr>
            <a:graphicFrameLocks noGrp="1"/>
          </p:cNvGraphicFramePr>
          <p:nvPr/>
        </p:nvGraphicFramePr>
        <p:xfrm>
          <a:off x="762000" y="2895600"/>
          <a:ext cx="3048000" cy="3108326"/>
        </p:xfrm>
        <a:graphic>
          <a:graphicData uri="http://schemas.openxmlformats.org/drawingml/2006/table">
            <a:tbl>
              <a:tblPr/>
              <a:tblGrid>
                <a:gridCol w="1016000"/>
                <a:gridCol w="1016000"/>
                <a:gridCol w="1016000"/>
              </a:tblGrid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studentID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course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mark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40782385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67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40790324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38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40703913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37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40793128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59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40790324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40792837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40783002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32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40783041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40722823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61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2451" name="Group 51"/>
          <p:cNvGraphicFramePr>
            <a:graphicFrameLocks noGrp="1"/>
          </p:cNvGraphicFramePr>
          <p:nvPr/>
        </p:nvGraphicFramePr>
        <p:xfrm>
          <a:off x="5410200" y="2895600"/>
          <a:ext cx="3048000" cy="3108326"/>
        </p:xfrm>
        <a:graphic>
          <a:graphicData uri="http://schemas.openxmlformats.org/drawingml/2006/table">
            <a:tbl>
              <a:tblPr/>
              <a:tblGrid>
                <a:gridCol w="1016000"/>
                <a:gridCol w="1016000"/>
                <a:gridCol w="1016000"/>
              </a:tblGrid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studentID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course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mark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40782385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67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40790324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38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40703913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37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40793128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59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40790324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40792837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64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40783002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32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40783041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40722823</a:t>
                      </a:r>
                    </a:p>
                  </a:txBody>
                  <a:tcPr marL="95250" marR="9525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COMP1003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61</a:t>
                      </a:r>
                    </a:p>
                  </a:txBody>
                  <a:tcPr marL="95250" marR="9525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2498" name="Picture 98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1676400"/>
            <a:ext cx="7286625" cy="8651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 err="1" smtClean="0"/>
              <a:t>cartesian</a:t>
            </a:r>
            <a:r>
              <a:rPr lang="en-US" dirty="0" smtClean="0"/>
              <a:t> product of two relations R and S contains the concatenation of every tuple in R with every tuple in S</a:t>
            </a:r>
          </a:p>
          <a:p>
            <a:pPr marL="0" indent="0">
              <a:buNone/>
            </a:pPr>
            <a:r>
              <a:rPr lang="en-US" dirty="0" smtClean="0"/>
              <a:t>R and S need not have compatible schemas</a:t>
            </a:r>
            <a:endParaRPr lang="en-US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Cartesian Product</a:t>
            </a:r>
            <a:endParaRPr lang="en-US"/>
          </a:p>
        </p:txBody>
      </p:sp>
      <p:pic>
        <p:nvPicPr>
          <p:cNvPr id="21509" name="Picture 5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4419600"/>
            <a:ext cx="1362075" cy="430213"/>
          </a:xfrm>
          <a:prstGeom prst="rect">
            <a:avLst/>
          </a:prstGeom>
          <a:noFill/>
        </p:spPr>
      </p:pic>
      <p:graphicFrame>
        <p:nvGraphicFramePr>
          <p:cNvPr id="21580" name="Group 76"/>
          <p:cNvGraphicFramePr>
            <a:graphicFrameLocks noGrp="1"/>
          </p:cNvGraphicFramePr>
          <p:nvPr/>
        </p:nvGraphicFramePr>
        <p:xfrm>
          <a:off x="5029200" y="2362200"/>
          <a:ext cx="457200" cy="917575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586" name="Group 82"/>
          <p:cNvGraphicFramePr>
            <a:graphicFrameLocks noGrp="1"/>
          </p:cNvGraphicFramePr>
          <p:nvPr/>
        </p:nvGraphicFramePr>
        <p:xfrm>
          <a:off x="6400800" y="2381250"/>
          <a:ext cx="914400" cy="219456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578" name="Group 74"/>
          <p:cNvGraphicFramePr>
            <a:graphicFrameLocks noGrp="1"/>
          </p:cNvGraphicFramePr>
          <p:nvPr/>
        </p:nvGraphicFramePr>
        <p:xfrm>
          <a:off x="5029200" y="3933825"/>
          <a:ext cx="457200" cy="1447800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1582" name="Picture 78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400" y="2057400"/>
            <a:ext cx="196850" cy="196850"/>
          </a:xfrm>
          <a:prstGeom prst="rect">
            <a:avLst/>
          </a:prstGeom>
          <a:noFill/>
        </p:spPr>
      </p:pic>
      <p:pic>
        <p:nvPicPr>
          <p:cNvPr id="21583" name="Picture 79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81600" y="3581400"/>
            <a:ext cx="177800" cy="196850"/>
          </a:xfrm>
          <a:prstGeom prst="rect">
            <a:avLst/>
          </a:prstGeom>
          <a:noFill/>
        </p:spPr>
      </p:pic>
      <p:pic>
        <p:nvPicPr>
          <p:cNvPr id="21584" name="Picture 80" descr="latex-image-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57963" y="2057400"/>
            <a:ext cx="681037" cy="21431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609600" y="5334000"/>
            <a:ext cx="17181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333D43"/>
                </a:solidFill>
                <a:latin typeface="Georgia"/>
                <a:cs typeface="Georgia"/>
              </a:rPr>
              <a:t>R TIMES S</a:t>
            </a:r>
            <a:endParaRPr lang="en-GB" dirty="0">
              <a:solidFill>
                <a:srgbClr val="333D43"/>
              </a:solidFill>
              <a:latin typeface="Georgia"/>
              <a:cs typeface="Georg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theta join of two relations contains those tuples from the </a:t>
            </a:r>
            <a:r>
              <a:rPr lang="en-US" dirty="0" err="1" smtClean="0"/>
              <a:t>cartesian</a:t>
            </a:r>
            <a:r>
              <a:rPr lang="en-US" dirty="0" smtClean="0"/>
              <a:t> product of the two relations which satisfy the predicate F</a:t>
            </a:r>
            <a:endParaRPr lang="en-US" dirty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Theta Join</a:t>
            </a:r>
            <a:endParaRPr lang="en-US"/>
          </a:p>
        </p:txBody>
      </p:sp>
      <p:pic>
        <p:nvPicPr>
          <p:cNvPr id="22535" name="Picture 7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5387975"/>
            <a:ext cx="4751388" cy="555625"/>
          </a:xfrm>
          <a:prstGeom prst="rect">
            <a:avLst/>
          </a:prstGeom>
          <a:noFill/>
        </p:spPr>
      </p:pic>
      <p:pic>
        <p:nvPicPr>
          <p:cNvPr id="22536" name="Picture 8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4419600"/>
            <a:ext cx="1720850" cy="465138"/>
          </a:xfrm>
          <a:prstGeom prst="rect">
            <a:avLst/>
          </a:prstGeom>
          <a:noFill/>
        </p:spPr>
      </p:pic>
      <p:graphicFrame>
        <p:nvGraphicFramePr>
          <p:cNvPr id="22603" name="Group 75"/>
          <p:cNvGraphicFramePr>
            <a:graphicFrameLocks noGrp="1"/>
          </p:cNvGraphicFramePr>
          <p:nvPr/>
        </p:nvGraphicFramePr>
        <p:xfrm>
          <a:off x="4572000" y="2368550"/>
          <a:ext cx="914400" cy="109728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604" name="Group 76"/>
          <p:cNvGraphicFramePr>
            <a:graphicFrameLocks noGrp="1"/>
          </p:cNvGraphicFramePr>
          <p:nvPr/>
        </p:nvGraphicFramePr>
        <p:xfrm>
          <a:off x="5943600" y="2368550"/>
          <a:ext cx="914400" cy="18288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x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y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z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605" name="Group 77"/>
          <p:cNvGraphicFramePr>
            <a:graphicFrameLocks noGrp="1"/>
          </p:cNvGraphicFramePr>
          <p:nvPr/>
        </p:nvGraphicFramePr>
        <p:xfrm>
          <a:off x="7315200" y="2368550"/>
          <a:ext cx="1371600" cy="1270001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  <a:gridCol w="457200"/>
              </a:tblGrid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x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y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2606" name="Picture 78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56463" y="1981200"/>
            <a:ext cx="1506537" cy="231775"/>
          </a:xfrm>
          <a:prstGeom prst="rect">
            <a:avLst/>
          </a:prstGeom>
          <a:noFill/>
        </p:spPr>
      </p:pic>
      <p:pic>
        <p:nvPicPr>
          <p:cNvPr id="22607" name="Picture 79" descr="latex-image-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53000" y="1981200"/>
            <a:ext cx="196850" cy="196850"/>
          </a:xfrm>
          <a:prstGeom prst="rect">
            <a:avLst/>
          </a:prstGeom>
          <a:noFill/>
        </p:spPr>
      </p:pic>
      <p:pic>
        <p:nvPicPr>
          <p:cNvPr id="22608" name="Picture 80" descr="latex-image-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324600" y="1981200"/>
            <a:ext cx="177800" cy="196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Join Predicates</a:t>
            </a: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Predicates used in joins are of the form: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where </a:t>
            </a:r>
            <a:r>
              <a:rPr lang="en-US" dirty="0" smtClean="0"/>
              <a:t>a and b are attributes of R and S respectively </a:t>
            </a:r>
            <a:r>
              <a:rPr lang="en-US" dirty="0" smtClean="0"/>
              <a:t>and </a:t>
            </a:r>
            <a:br>
              <a:rPr lang="en-US" dirty="0" smtClean="0"/>
            </a:br>
            <a:r>
              <a:rPr lang="en-US" dirty="0" smtClean="0"/>
              <a:t>is </a:t>
            </a:r>
            <a:r>
              <a:rPr lang="en-US" dirty="0" smtClean="0"/>
              <a:t>one of  </a:t>
            </a:r>
            <a:endParaRPr lang="en-US" dirty="0"/>
          </a:p>
        </p:txBody>
      </p:sp>
      <p:pic>
        <p:nvPicPr>
          <p:cNvPr id="63493" name="Picture 5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2362200"/>
            <a:ext cx="2043113" cy="393700"/>
          </a:xfrm>
          <a:prstGeom prst="rect">
            <a:avLst/>
          </a:prstGeom>
          <a:noFill/>
        </p:spPr>
      </p:pic>
      <p:pic>
        <p:nvPicPr>
          <p:cNvPr id="63494" name="Picture 6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28384" y="2882900"/>
            <a:ext cx="250825" cy="393700"/>
          </a:xfrm>
          <a:prstGeom prst="rect">
            <a:avLst/>
          </a:prstGeom>
          <a:noFill/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47664" y="3284984"/>
            <a:ext cx="4095584" cy="5538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Equijoins and Natural Joins</a:t>
            </a: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 equijoin is a theta join in which the only predicate operator used is equality (=)</a:t>
            </a:r>
          </a:p>
          <a:p>
            <a:pPr marL="0" indent="0">
              <a:buNone/>
            </a:pPr>
            <a:r>
              <a:rPr lang="en-US" dirty="0" smtClean="0"/>
              <a:t>A natural join is an equijoin over all the common attributes of the joined relations; one occurrence of each common attribute is removed from the resulting </a:t>
            </a:r>
            <a:r>
              <a:rPr lang="en-US" dirty="0" smtClean="0"/>
              <a:t>relation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Relation</a:t>
            </a: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Consider a database of student transcripts...</a:t>
            </a:r>
          </a:p>
          <a:p>
            <a:pPr marL="0" indent="0">
              <a:buNone/>
            </a:pPr>
            <a:r>
              <a:rPr lang="en-US" dirty="0" smtClean="0"/>
              <a:t>The relation schema TRANSCRIPT has three attributes: </a:t>
            </a:r>
          </a:p>
          <a:p>
            <a:pPr lvl="1"/>
            <a:r>
              <a:rPr lang="en-US" dirty="0" err="1" smtClean="0"/>
              <a:t>StudentID</a:t>
            </a:r>
            <a:endParaRPr lang="en-US" dirty="0"/>
          </a:p>
          <a:p>
            <a:pPr lvl="1"/>
            <a:r>
              <a:rPr lang="en-US" dirty="0" err="1" smtClean="0"/>
              <a:t>CourseCode</a:t>
            </a:r>
            <a:endParaRPr lang="en-US" dirty="0"/>
          </a:p>
          <a:p>
            <a:pPr lvl="1"/>
            <a:r>
              <a:rPr lang="en-US" dirty="0" smtClean="0"/>
              <a:t>Mark</a:t>
            </a:r>
          </a:p>
          <a:p>
            <a:pPr marL="0" indent="0">
              <a:buNone/>
            </a:pPr>
            <a:r>
              <a:rPr lang="en-US" dirty="0" smtClean="0"/>
              <a:t>The domains of these attributes are respectively:</a:t>
            </a:r>
          </a:p>
          <a:p>
            <a:pPr lvl="1"/>
            <a:r>
              <a:rPr lang="en-US" dirty="0" smtClean="0"/>
              <a:t>The set of integers</a:t>
            </a:r>
          </a:p>
          <a:p>
            <a:pPr lvl="1"/>
            <a:r>
              <a:rPr lang="en-US" dirty="0" smtClean="0"/>
              <a:t>The set of module codes {COMP1001, …, COMP6031}</a:t>
            </a:r>
          </a:p>
          <a:p>
            <a:pPr lvl="1"/>
            <a:r>
              <a:rPr lang="en-US" dirty="0" smtClean="0"/>
              <a:t>The set of integers in the range 0..100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Join </a:t>
            </a:r>
            <a:r>
              <a:rPr lang="en-US" dirty="0"/>
              <a:t>the tables DEPARTMENT and EMPLOYEE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JOIN (DEPARTMENT, EMPLOYEE) DNUMBER=DNO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512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(left) outer join of two relations R and S is a join which also includes tuples from R which do not have corresponding tuples in S; missing values are set to null</a:t>
            </a:r>
            <a:endParaRPr lang="en-US" dirty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Outer Join</a:t>
            </a:r>
            <a:endParaRPr lang="en-US"/>
          </a:p>
        </p:txBody>
      </p:sp>
      <p:pic>
        <p:nvPicPr>
          <p:cNvPr id="24581" name="Picture 5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4419600"/>
            <a:ext cx="1362075" cy="430213"/>
          </a:xfrm>
          <a:prstGeom prst="rect">
            <a:avLst/>
          </a:prstGeom>
          <a:noFill/>
        </p:spPr>
      </p:pic>
      <p:pic>
        <p:nvPicPr>
          <p:cNvPr id="24582" name="Picture 6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1988" y="5387975"/>
            <a:ext cx="4824412" cy="555625"/>
          </a:xfrm>
          <a:prstGeom prst="rect">
            <a:avLst/>
          </a:prstGeom>
          <a:noFill/>
        </p:spPr>
      </p:pic>
      <p:graphicFrame>
        <p:nvGraphicFramePr>
          <p:cNvPr id="24583" name="Group 7"/>
          <p:cNvGraphicFramePr>
            <a:graphicFrameLocks noGrp="1"/>
          </p:cNvGraphicFramePr>
          <p:nvPr/>
        </p:nvGraphicFramePr>
        <p:xfrm>
          <a:off x="4572000" y="2368550"/>
          <a:ext cx="914400" cy="109728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4597" name="Group 21"/>
          <p:cNvGraphicFramePr>
            <a:graphicFrameLocks noGrp="1"/>
          </p:cNvGraphicFramePr>
          <p:nvPr/>
        </p:nvGraphicFramePr>
        <p:xfrm>
          <a:off x="5943600" y="2368550"/>
          <a:ext cx="914400" cy="18288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x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y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z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4641" name="Group 65"/>
          <p:cNvGraphicFramePr>
            <a:graphicFrameLocks noGrp="1"/>
          </p:cNvGraphicFramePr>
          <p:nvPr/>
        </p:nvGraphicFramePr>
        <p:xfrm>
          <a:off x="7315200" y="2368550"/>
          <a:ext cx="1371600" cy="1787526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  <a:gridCol w="457200"/>
              </a:tblGrid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x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y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4633" name="Picture 57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53000" y="1981200"/>
            <a:ext cx="196850" cy="196850"/>
          </a:xfrm>
          <a:prstGeom prst="rect">
            <a:avLst/>
          </a:prstGeom>
          <a:noFill/>
        </p:spPr>
      </p:pic>
      <p:pic>
        <p:nvPicPr>
          <p:cNvPr id="24634" name="Picture 58" descr="latex-image-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24600" y="1981200"/>
            <a:ext cx="177800" cy="196850"/>
          </a:xfrm>
          <a:prstGeom prst="rect">
            <a:avLst/>
          </a:prstGeom>
          <a:noFill/>
        </p:spPr>
      </p:pic>
      <p:pic>
        <p:nvPicPr>
          <p:cNvPr id="24643" name="Picture 67" descr="latex-image-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239000" y="1981200"/>
            <a:ext cx="1470025" cy="231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left outer join is not the only outer join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Right outer join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Full outer join</a:t>
            </a:r>
            <a:endParaRPr lang="en-US" dirty="0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Outer Joins</a:t>
            </a:r>
            <a:endParaRPr lang="en-US"/>
          </a:p>
        </p:txBody>
      </p:sp>
      <p:pic>
        <p:nvPicPr>
          <p:cNvPr id="72709" name="Picture 5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2949575"/>
            <a:ext cx="4770438" cy="555625"/>
          </a:xfrm>
          <a:prstGeom prst="rect">
            <a:avLst/>
          </a:prstGeom>
          <a:noFill/>
        </p:spPr>
      </p:pic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2947988" y="4038600"/>
            <a:ext cx="5738812" cy="555625"/>
            <a:chOff x="1857" y="2544"/>
            <a:chExt cx="3615" cy="350"/>
          </a:xfrm>
        </p:grpSpPr>
        <p:pic>
          <p:nvPicPr>
            <p:cNvPr id="72710" name="Picture 6" descr="latex-image-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857" y="2544"/>
              <a:ext cx="3615" cy="350"/>
            </a:xfrm>
            <a:prstGeom prst="rect">
              <a:avLst/>
            </a:prstGeom>
            <a:noFill/>
          </p:spPr>
        </p:pic>
        <p:sp>
          <p:nvSpPr>
            <p:cNvPr id="72713" name="Line 9"/>
            <p:cNvSpPr>
              <a:spLocks noChangeShapeType="1"/>
            </p:cNvSpPr>
            <p:nvPr/>
          </p:nvSpPr>
          <p:spPr bwMode="auto">
            <a:xfrm>
              <a:off x="2172" y="2646"/>
              <a:ext cx="5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715" name="Line 11"/>
            <p:cNvSpPr>
              <a:spLocks noChangeShapeType="1"/>
            </p:cNvSpPr>
            <p:nvPr/>
          </p:nvSpPr>
          <p:spPr bwMode="auto">
            <a:xfrm>
              <a:off x="2356" y="2648"/>
              <a:ext cx="5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721" name="Line 17"/>
            <p:cNvSpPr>
              <a:spLocks noChangeShapeType="1"/>
            </p:cNvSpPr>
            <p:nvPr/>
          </p:nvSpPr>
          <p:spPr bwMode="auto">
            <a:xfrm>
              <a:off x="2172" y="2790"/>
              <a:ext cx="5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722" name="Line 18"/>
            <p:cNvSpPr>
              <a:spLocks noChangeShapeType="1"/>
            </p:cNvSpPr>
            <p:nvPr/>
          </p:nvSpPr>
          <p:spPr bwMode="auto">
            <a:xfrm>
              <a:off x="2356" y="2792"/>
              <a:ext cx="5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Full Outer Join Example</a:t>
            </a:r>
            <a:endParaRPr lang="en-US"/>
          </a:p>
        </p:txBody>
      </p:sp>
      <p:graphicFrame>
        <p:nvGraphicFramePr>
          <p:cNvPr id="100357" name="Group 5"/>
          <p:cNvGraphicFramePr>
            <a:graphicFrameLocks noGrp="1"/>
          </p:cNvGraphicFramePr>
          <p:nvPr/>
        </p:nvGraphicFramePr>
        <p:xfrm>
          <a:off x="4572000" y="2368550"/>
          <a:ext cx="914400" cy="109728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0420" name="Group 68"/>
          <p:cNvGraphicFramePr>
            <a:graphicFrameLocks noGrp="1"/>
          </p:cNvGraphicFramePr>
          <p:nvPr/>
        </p:nvGraphicFramePr>
        <p:xfrm>
          <a:off x="5943600" y="2368550"/>
          <a:ext cx="914400" cy="18542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x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y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z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0419" name="Group 67"/>
          <p:cNvGraphicFramePr>
            <a:graphicFrameLocks noGrp="1"/>
          </p:cNvGraphicFramePr>
          <p:nvPr/>
        </p:nvGraphicFramePr>
        <p:xfrm>
          <a:off x="7315200" y="2368550"/>
          <a:ext cx="1371600" cy="2305051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  <a:gridCol w="457200"/>
              </a:tblGrid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x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y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z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0410" name="Picture 58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1981200"/>
            <a:ext cx="196850" cy="196850"/>
          </a:xfrm>
          <a:prstGeom prst="rect">
            <a:avLst/>
          </a:prstGeom>
          <a:noFill/>
        </p:spPr>
      </p:pic>
      <p:pic>
        <p:nvPicPr>
          <p:cNvPr id="100411" name="Picture 59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1981200"/>
            <a:ext cx="177800" cy="196850"/>
          </a:xfrm>
          <a:prstGeom prst="rect">
            <a:avLst/>
          </a:prstGeom>
          <a:noFill/>
        </p:spPr>
      </p:pic>
      <p:grpSp>
        <p:nvGrpSpPr>
          <p:cNvPr id="2" name="Group 69"/>
          <p:cNvGrpSpPr>
            <a:grpSpLocks/>
          </p:cNvGrpSpPr>
          <p:nvPr/>
        </p:nvGrpSpPr>
        <p:grpSpPr bwMode="auto">
          <a:xfrm>
            <a:off x="762000" y="4876800"/>
            <a:ext cx="5738813" cy="555625"/>
            <a:chOff x="1857" y="2544"/>
            <a:chExt cx="3615" cy="350"/>
          </a:xfrm>
        </p:grpSpPr>
        <p:pic>
          <p:nvPicPr>
            <p:cNvPr id="100422" name="Picture 70" descr="latex-image-1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857" y="2544"/>
              <a:ext cx="3615" cy="350"/>
            </a:xfrm>
            <a:prstGeom prst="rect">
              <a:avLst/>
            </a:prstGeom>
            <a:noFill/>
          </p:spPr>
        </p:pic>
        <p:sp>
          <p:nvSpPr>
            <p:cNvPr id="100423" name="Line 71"/>
            <p:cNvSpPr>
              <a:spLocks noChangeShapeType="1"/>
            </p:cNvSpPr>
            <p:nvPr/>
          </p:nvSpPr>
          <p:spPr bwMode="auto">
            <a:xfrm>
              <a:off x="2172" y="2646"/>
              <a:ext cx="5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424" name="Line 72"/>
            <p:cNvSpPr>
              <a:spLocks noChangeShapeType="1"/>
            </p:cNvSpPr>
            <p:nvPr/>
          </p:nvSpPr>
          <p:spPr bwMode="auto">
            <a:xfrm>
              <a:off x="2356" y="2648"/>
              <a:ext cx="5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425" name="Line 73"/>
            <p:cNvSpPr>
              <a:spLocks noChangeShapeType="1"/>
            </p:cNvSpPr>
            <p:nvPr/>
          </p:nvSpPr>
          <p:spPr bwMode="auto">
            <a:xfrm>
              <a:off x="2172" y="2790"/>
              <a:ext cx="5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426" name="Line 74"/>
            <p:cNvSpPr>
              <a:spLocks noChangeShapeType="1"/>
            </p:cNvSpPr>
            <p:nvPr/>
          </p:nvSpPr>
          <p:spPr bwMode="auto">
            <a:xfrm>
              <a:off x="2356" y="2792"/>
              <a:ext cx="5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pic>
        <p:nvPicPr>
          <p:cNvPr id="100427" name="Picture 75" descr="latex-image-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39000" y="1979613"/>
            <a:ext cx="1447800" cy="2301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 err="1" smtClean="0"/>
              <a:t>semijoin</a:t>
            </a:r>
            <a:r>
              <a:rPr lang="en-US" dirty="0" smtClean="0"/>
              <a:t> of two relations R and S contains all the tuples of R which are in the join of R and S with predicate F</a:t>
            </a:r>
            <a:endParaRPr lang="en-US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Semijoin</a:t>
            </a:r>
            <a:endParaRPr lang="en-US"/>
          </a:p>
        </p:txBody>
      </p:sp>
      <p:pic>
        <p:nvPicPr>
          <p:cNvPr id="25607" name="Picture 7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6750" y="5387975"/>
            <a:ext cx="4895850" cy="555625"/>
          </a:xfrm>
          <a:prstGeom prst="rect">
            <a:avLst/>
          </a:prstGeom>
          <a:noFill/>
        </p:spPr>
      </p:pic>
      <p:pic>
        <p:nvPicPr>
          <p:cNvPr id="25608" name="Picture 8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4419600"/>
            <a:ext cx="1524000" cy="465138"/>
          </a:xfrm>
          <a:prstGeom prst="rect">
            <a:avLst/>
          </a:prstGeom>
          <a:noFill/>
        </p:spPr>
      </p:pic>
      <p:graphicFrame>
        <p:nvGraphicFramePr>
          <p:cNvPr id="25609" name="Group 9"/>
          <p:cNvGraphicFramePr>
            <a:graphicFrameLocks noGrp="1"/>
          </p:cNvGraphicFramePr>
          <p:nvPr/>
        </p:nvGraphicFramePr>
        <p:xfrm>
          <a:off x="4572000" y="2368550"/>
          <a:ext cx="914400" cy="109728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623" name="Group 23"/>
          <p:cNvGraphicFramePr>
            <a:graphicFrameLocks noGrp="1"/>
          </p:cNvGraphicFramePr>
          <p:nvPr/>
        </p:nvGraphicFramePr>
        <p:xfrm>
          <a:off x="5943600" y="2368550"/>
          <a:ext cx="914400" cy="18288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x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y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z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663" name="Group 63"/>
          <p:cNvGraphicFramePr>
            <a:graphicFrameLocks noGrp="1"/>
          </p:cNvGraphicFramePr>
          <p:nvPr/>
        </p:nvGraphicFramePr>
        <p:xfrm>
          <a:off x="7315200" y="2368550"/>
          <a:ext cx="914400" cy="846138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5659" name="Picture 59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53000" y="1981200"/>
            <a:ext cx="196850" cy="196850"/>
          </a:xfrm>
          <a:prstGeom prst="rect">
            <a:avLst/>
          </a:prstGeom>
          <a:noFill/>
        </p:spPr>
      </p:pic>
      <p:pic>
        <p:nvPicPr>
          <p:cNvPr id="25660" name="Picture 60" descr="latex-image-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24600" y="1981200"/>
            <a:ext cx="177800" cy="196850"/>
          </a:xfrm>
          <a:prstGeom prst="rect">
            <a:avLst/>
          </a:prstGeom>
          <a:noFill/>
        </p:spPr>
      </p:pic>
      <p:pic>
        <p:nvPicPr>
          <p:cNvPr id="25661" name="Picture 61" descr="latex-image-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288213" y="1981200"/>
            <a:ext cx="1398587" cy="231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smtClean="0"/>
              <a:t>Given two relations R and S with attribute sets A and B, where B is a subset of A, the division of R by S is the set of tuples from R that match every tuple in S</a:t>
            </a:r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Division</a:t>
            </a:r>
            <a:endParaRPr lang="en-US"/>
          </a:p>
        </p:txBody>
      </p:sp>
      <p:pic>
        <p:nvPicPr>
          <p:cNvPr id="26629" name="Picture 5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4419600"/>
            <a:ext cx="1362075" cy="430213"/>
          </a:xfrm>
          <a:prstGeom prst="rect">
            <a:avLst/>
          </a:prstGeom>
          <a:noFill/>
        </p:spPr>
      </p:pic>
      <p:graphicFrame>
        <p:nvGraphicFramePr>
          <p:cNvPr id="26689" name="Group 65"/>
          <p:cNvGraphicFramePr>
            <a:graphicFrameLocks noGrp="1"/>
          </p:cNvGraphicFramePr>
          <p:nvPr/>
        </p:nvGraphicFramePr>
        <p:xfrm>
          <a:off x="5029200" y="2368550"/>
          <a:ext cx="914400" cy="2649855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6696" name="Group 72"/>
          <p:cNvGraphicFramePr>
            <a:graphicFrameLocks noGrp="1"/>
          </p:cNvGraphicFramePr>
          <p:nvPr/>
        </p:nvGraphicFramePr>
        <p:xfrm>
          <a:off x="6400800" y="2368550"/>
          <a:ext cx="457200" cy="1371600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6695" name="Group 71"/>
          <p:cNvGraphicFramePr>
            <a:graphicFrameLocks noGrp="1"/>
          </p:cNvGraphicFramePr>
          <p:nvPr/>
        </p:nvGraphicFramePr>
        <p:xfrm>
          <a:off x="7315200" y="2368550"/>
          <a:ext cx="457200" cy="1408113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6672" name="Picture 48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10200" y="1981200"/>
            <a:ext cx="196850" cy="196850"/>
          </a:xfrm>
          <a:prstGeom prst="rect">
            <a:avLst/>
          </a:prstGeom>
          <a:noFill/>
        </p:spPr>
      </p:pic>
      <p:pic>
        <p:nvPicPr>
          <p:cNvPr id="26673" name="Picture 49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53200" y="1981200"/>
            <a:ext cx="177800" cy="196850"/>
          </a:xfrm>
          <a:prstGeom prst="rect">
            <a:avLst/>
          </a:prstGeom>
          <a:noFill/>
        </p:spPr>
      </p:pic>
      <p:pic>
        <p:nvPicPr>
          <p:cNvPr id="26697" name="Picture 73" descr="latex-image-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43763" y="1981200"/>
            <a:ext cx="681037" cy="21431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SELECT * </a:t>
            </a:r>
            <a:br>
              <a:rPr lang="en-US" dirty="0" smtClean="0"/>
            </a:br>
            <a:r>
              <a:rPr lang="en-US" dirty="0" smtClean="0"/>
              <a:t>FROM &lt;table&gt; </a:t>
            </a:r>
            <a:br>
              <a:rPr lang="en-US" dirty="0" smtClean="0"/>
            </a:br>
            <a:r>
              <a:rPr lang="en-US" dirty="0" smtClean="0"/>
              <a:t>WHERE &lt;</a:t>
            </a:r>
            <a:r>
              <a:rPr lang="en-US" dirty="0" err="1" smtClean="0"/>
              <a:t>pred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SELECT &lt;cols&gt; </a:t>
            </a:r>
            <a:br>
              <a:rPr lang="en-US" dirty="0" smtClean="0"/>
            </a:br>
            <a:r>
              <a:rPr lang="en-US" dirty="0" smtClean="0"/>
              <a:t>FROM &lt;table&gt;</a:t>
            </a:r>
          </a:p>
          <a:p>
            <a:pPr marL="0" indent="0">
              <a:buNone/>
            </a:pPr>
            <a:r>
              <a:rPr lang="en-US" dirty="0" smtClean="0"/>
              <a:t>SELECT &lt;cols&gt; </a:t>
            </a:r>
            <a:br>
              <a:rPr lang="en-US" dirty="0" smtClean="0"/>
            </a:br>
            <a:r>
              <a:rPr lang="en-US" dirty="0" smtClean="0"/>
              <a:t>FROM &lt;table&gt; </a:t>
            </a:r>
            <a:br>
              <a:rPr lang="en-US" dirty="0" smtClean="0"/>
            </a:br>
            <a:r>
              <a:rPr lang="en-US" dirty="0" smtClean="0"/>
              <a:t>WHERE &lt;</a:t>
            </a:r>
            <a:r>
              <a:rPr lang="en-US" dirty="0" err="1" smtClean="0"/>
              <a:t>pred</a:t>
            </a:r>
            <a:r>
              <a:rPr lang="en-US" dirty="0" smtClean="0"/>
              <a:t>&gt;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SELECT </a:t>
            </a:r>
            <a:r>
              <a:rPr lang="en-US" dirty="0" smtClean="0"/>
              <a:t>&lt;col&gt; AS &lt;col’&gt;</a:t>
            </a:r>
            <a:br>
              <a:rPr lang="en-US" dirty="0" smtClean="0"/>
            </a:br>
            <a:r>
              <a:rPr lang="en-US" dirty="0" smtClean="0"/>
              <a:t>FROM &lt;table&gt;</a:t>
            </a:r>
            <a:endParaRPr lang="en-US" dirty="0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SQL to the Relational Algebra</a:t>
            </a:r>
            <a:endParaRPr lang="en-US" dirty="0"/>
          </a:p>
        </p:txBody>
      </p:sp>
      <p:pic>
        <p:nvPicPr>
          <p:cNvPr id="69640" name="Picture 8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2667000"/>
            <a:ext cx="1738313" cy="411163"/>
          </a:xfrm>
          <a:prstGeom prst="rect">
            <a:avLst/>
          </a:prstGeom>
          <a:noFill/>
        </p:spPr>
      </p:pic>
      <p:pic>
        <p:nvPicPr>
          <p:cNvPr id="69641" name="Picture 9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1676400"/>
            <a:ext cx="1792288" cy="430213"/>
          </a:xfrm>
          <a:prstGeom prst="rect">
            <a:avLst/>
          </a:prstGeom>
          <a:noFill/>
        </p:spPr>
      </p:pic>
      <p:pic>
        <p:nvPicPr>
          <p:cNvPr id="69642" name="Picture 10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43600" y="3429000"/>
            <a:ext cx="2760663" cy="430213"/>
          </a:xfrm>
          <a:prstGeom prst="rect">
            <a:avLst/>
          </a:prstGeom>
          <a:noFill/>
        </p:spPr>
      </p:pic>
      <p:pic>
        <p:nvPicPr>
          <p:cNvPr id="69643" name="Picture 11" descr="latex-image-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943600" y="3962400"/>
            <a:ext cx="2760663" cy="430213"/>
          </a:xfrm>
          <a:prstGeom prst="rect">
            <a:avLst/>
          </a:prstGeom>
          <a:noFill/>
        </p:spPr>
      </p:pic>
      <p:pic>
        <p:nvPicPr>
          <p:cNvPr id="69644" name="Picture 12" descr="latex-image-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638800" y="5410200"/>
            <a:ext cx="2994025" cy="447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SQL into Relational Algebra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Retrieve </a:t>
            </a:r>
            <a:r>
              <a:rPr lang="en-GB" dirty="0" smtClean="0"/>
              <a:t>the name and address of all employees who work for the ‘Research’ department</a:t>
            </a:r>
          </a:p>
          <a:p>
            <a:pPr marL="0" indent="0">
              <a:buNone/>
            </a:pPr>
            <a:r>
              <a:rPr lang="en-GB" dirty="0" smtClean="0"/>
              <a:t>SELECT</a:t>
            </a:r>
            <a:r>
              <a:rPr lang="en-GB" dirty="0" smtClean="0"/>
              <a:t>	FNAME, LNAME, ADDRESS</a:t>
            </a:r>
            <a:br>
              <a:rPr lang="en-GB" dirty="0" smtClean="0"/>
            </a:br>
            <a:r>
              <a:rPr lang="en-GB" dirty="0" smtClean="0"/>
              <a:t>FROM	</a:t>
            </a:r>
            <a:r>
              <a:rPr lang="en-GB" dirty="0" smtClean="0"/>
              <a:t>	EMPLOYEE</a:t>
            </a:r>
            <a:r>
              <a:rPr lang="en-GB" dirty="0" smtClean="0"/>
              <a:t>, DEPARTMENT</a:t>
            </a:r>
            <a:br>
              <a:rPr lang="en-GB" dirty="0" smtClean="0"/>
            </a:br>
            <a:r>
              <a:rPr lang="en-GB" dirty="0" smtClean="0"/>
              <a:t>WHERE	DNAME=‘Research’ AND DNUMBER=DNO</a:t>
            </a:r>
          </a:p>
          <a:p>
            <a:pPr marL="0" indent="0">
              <a:buNone/>
            </a:pPr>
            <a:r>
              <a:rPr lang="en-GB" dirty="0" smtClean="0"/>
              <a:t>RES_DEPT </a:t>
            </a:r>
            <a:r>
              <a:rPr lang="ru-RU" dirty="0" smtClean="0"/>
              <a:t>←</a:t>
            </a:r>
            <a:r>
              <a:rPr lang="en-GB" dirty="0" smtClean="0"/>
              <a:t> RESTRICT (DEPARTMENT) DNAME=‘Research’</a:t>
            </a:r>
          </a:p>
          <a:p>
            <a:pPr marL="0" indent="0">
              <a:buNone/>
            </a:pPr>
            <a:r>
              <a:rPr lang="en-GB" dirty="0" smtClean="0"/>
              <a:t>DEPT_EMPS </a:t>
            </a:r>
            <a:r>
              <a:rPr lang="ru-RU" dirty="0" smtClean="0"/>
              <a:t>←</a:t>
            </a:r>
            <a:r>
              <a:rPr lang="en-GB" dirty="0" smtClean="0"/>
              <a:t> JOIN (RES_DEPT, EMPLOYEE) DNUMBER=DNO</a:t>
            </a:r>
          </a:p>
          <a:p>
            <a:pPr marL="0" indent="0">
              <a:buNone/>
            </a:pPr>
            <a:r>
              <a:rPr lang="en-GB" dirty="0" smtClean="0"/>
              <a:t>RESULT </a:t>
            </a:r>
            <a:r>
              <a:rPr lang="ru-RU" dirty="0" smtClean="0"/>
              <a:t>←</a:t>
            </a:r>
            <a:r>
              <a:rPr lang="en-GB" dirty="0" smtClean="0"/>
              <a:t> PROJECT NAME, LNAME, ADDRESS (DEPT_EMPS)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SQL into Relational Algebra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Retrieve </a:t>
            </a:r>
            <a:r>
              <a:rPr lang="en-GB" dirty="0" smtClean="0"/>
              <a:t>the name and address of all employees who work for the ‘Research’ </a:t>
            </a:r>
            <a:r>
              <a:rPr lang="en-GB" dirty="0" smtClean="0"/>
              <a:t>department</a:t>
            </a:r>
          </a:p>
          <a:p>
            <a:pPr marL="0" indent="0">
              <a:buNone/>
            </a:pP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SELECT	FNAME, LNAME, ADDRESS</a:t>
            </a:r>
            <a:br>
              <a:rPr lang="en-GB" dirty="0" smtClean="0"/>
            </a:br>
            <a:r>
              <a:rPr lang="en-GB" dirty="0" smtClean="0"/>
              <a:t>FROM	</a:t>
            </a:r>
            <a:r>
              <a:rPr lang="en-GB" dirty="0" smtClean="0"/>
              <a:t>	EMPLOYEE</a:t>
            </a:r>
            <a:r>
              <a:rPr lang="en-GB" dirty="0" smtClean="0"/>
              <a:t>, DEPARTMENT</a:t>
            </a:r>
            <a:br>
              <a:rPr lang="en-GB" dirty="0" smtClean="0"/>
            </a:br>
            <a:r>
              <a:rPr lang="en-GB" dirty="0" smtClean="0"/>
              <a:t>WHERE	DNAME=‘Research’ AND DNUMBER=DNO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PROJECT </a:t>
            </a:r>
            <a:r>
              <a:rPr lang="en-GB" dirty="0" smtClean="0"/>
              <a:t>NAME, LNAME, ADDRESS (</a:t>
            </a:r>
            <a:br>
              <a:rPr lang="en-GB" dirty="0" smtClean="0"/>
            </a:br>
            <a:r>
              <a:rPr lang="en-GB" dirty="0" smtClean="0"/>
              <a:t>JOIN ((RESTRICT (DEPARTMENT) DNAME=‘Research), EMPLOYEE) DNUMBER=DNO)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SQL into Relational Algebra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Retrieve </a:t>
            </a:r>
            <a:r>
              <a:rPr lang="en-GB" dirty="0" smtClean="0"/>
              <a:t>the name and address of all employees who work for the ‘Research’ department</a:t>
            </a:r>
          </a:p>
          <a:p>
            <a:pPr marL="0" indent="0">
              <a:buNone/>
            </a:pPr>
            <a:r>
              <a:rPr lang="en-GB" dirty="0" smtClean="0"/>
              <a:t>SELECT</a:t>
            </a:r>
            <a:r>
              <a:rPr lang="en-GB" dirty="0" smtClean="0"/>
              <a:t>	FNAME, LNAME, ADDRESS</a:t>
            </a:r>
            <a:br>
              <a:rPr lang="en-GB" dirty="0" smtClean="0"/>
            </a:br>
            <a:r>
              <a:rPr lang="en-GB" dirty="0" smtClean="0"/>
              <a:t>FROM	</a:t>
            </a:r>
            <a:r>
              <a:rPr lang="en-GB" dirty="0" smtClean="0"/>
              <a:t>	EMPLOYEE, DEPARTMENT</a:t>
            </a:r>
            <a:br>
              <a:rPr lang="en-GB" dirty="0" smtClean="0"/>
            </a:br>
            <a:r>
              <a:rPr lang="en-GB" dirty="0" smtClean="0"/>
              <a:t>WHERE	DNAME=‘Research’ AND DNUMBER=DNO</a:t>
            </a:r>
          </a:p>
          <a:p>
            <a:pPr marL="0" indent="0">
              <a:buNone/>
            </a:pPr>
            <a:r>
              <a:rPr lang="en-GB" dirty="0" smtClean="0"/>
              <a:t>DEPT_EMPS </a:t>
            </a:r>
            <a:r>
              <a:rPr lang="ru-RU" dirty="0" smtClean="0"/>
              <a:t>←</a:t>
            </a:r>
            <a:r>
              <a:rPr lang="en-GB" dirty="0" smtClean="0"/>
              <a:t> JOIN (RES_DEPT, EMPLOYEE) DNUMBER=DNO</a:t>
            </a:r>
          </a:p>
          <a:p>
            <a:pPr marL="0" indent="0">
              <a:buNone/>
            </a:pPr>
            <a:r>
              <a:rPr lang="en-GB" dirty="0" smtClean="0"/>
              <a:t>RES_DEPT </a:t>
            </a:r>
            <a:r>
              <a:rPr lang="ru-RU" dirty="0" smtClean="0"/>
              <a:t>←</a:t>
            </a:r>
            <a:r>
              <a:rPr lang="en-GB" dirty="0" smtClean="0"/>
              <a:t> RESTRICT (DEPT_EMPS</a:t>
            </a:r>
            <a:r>
              <a:rPr lang="en-GB" dirty="0" smtClean="0"/>
              <a:t>) DNAME</a:t>
            </a:r>
            <a:r>
              <a:rPr lang="en-GB" dirty="0" smtClean="0"/>
              <a:t>=‘Research’</a:t>
            </a:r>
          </a:p>
          <a:p>
            <a:pPr marL="0" indent="0">
              <a:buNone/>
            </a:pPr>
            <a:r>
              <a:rPr lang="en-GB" dirty="0" smtClean="0"/>
              <a:t>RESULT </a:t>
            </a:r>
            <a:r>
              <a:rPr lang="ru-RU" dirty="0" smtClean="0"/>
              <a:t>←</a:t>
            </a:r>
            <a:r>
              <a:rPr lang="en-GB" dirty="0" smtClean="0"/>
              <a:t> PROJECT NAME, LNAME, ADDRESS (RES_DEPT)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Relation</a:t>
            </a: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particular relation T of the relation schema TRANSCRIPT could be:</a:t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 = {	&lt;1, COMP2004, 77&gt;, </a:t>
            </a:r>
            <a:br>
              <a:rPr lang="en-US" dirty="0" smtClean="0"/>
            </a:br>
            <a:r>
              <a:rPr lang="en-US" dirty="0" smtClean="0"/>
              <a:t>	&lt;2, COMP2004, 76&gt;, </a:t>
            </a:r>
            <a:br>
              <a:rPr lang="en-US" dirty="0" smtClean="0"/>
            </a:br>
            <a:r>
              <a:rPr lang="en-US" dirty="0" smtClean="0"/>
              <a:t>	&lt;3, COMP1008, 44&gt;, </a:t>
            </a:r>
            <a:br>
              <a:rPr lang="en-US" dirty="0" smtClean="0"/>
            </a:br>
            <a:r>
              <a:rPr lang="en-US" dirty="0" smtClean="0"/>
              <a:t>	&lt;2, COMP1008, 66&gt;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6972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Relational Transformations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5231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Conjunctive selections cascade into individual selections</a:t>
            </a:r>
            <a:endParaRPr lang="en-GB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Relational Transformations</a:t>
            </a:r>
            <a:endParaRPr lang="en-GB" dirty="0"/>
          </a:p>
        </p:txBody>
      </p:sp>
      <p:pic>
        <p:nvPicPr>
          <p:cNvPr id="13" name="Picture 12" descr="latex-image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400" y="4495800"/>
            <a:ext cx="5994400" cy="572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023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Selection is commutative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Relational Transformations</a:t>
            </a:r>
            <a:endParaRPr lang="en-GB" dirty="0"/>
          </a:p>
        </p:txBody>
      </p:sp>
      <p:pic>
        <p:nvPicPr>
          <p:cNvPr id="5" name="Picture 4" descr="latex-image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4648200"/>
            <a:ext cx="5619750" cy="601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972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Only the last in a sequence of projections is required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Relational Transformations</a:t>
            </a:r>
            <a:endParaRPr lang="en-GB" dirty="0"/>
          </a:p>
        </p:txBody>
      </p:sp>
      <p:pic>
        <p:nvPicPr>
          <p:cNvPr id="5" name="Picture 4" descr="latex-image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4256645"/>
            <a:ext cx="5419725" cy="518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925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Selection and projection are commutative</a:t>
            </a:r>
          </a:p>
          <a:p>
            <a:pPr marL="0" indent="0">
              <a:buNone/>
            </a:pPr>
            <a:r>
              <a:rPr lang="en-GB" dirty="0" smtClean="0"/>
              <a:t>(if the predicate only involves attributes in the projection list)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Relational Transformations</a:t>
            </a:r>
            <a:endParaRPr lang="en-GB" dirty="0"/>
          </a:p>
        </p:txBody>
      </p:sp>
      <p:pic>
        <p:nvPicPr>
          <p:cNvPr id="5" name="Picture 4" descr="latex-image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093" y="3657600"/>
            <a:ext cx="6881813" cy="513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488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Cartesian product and theta join are commutative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Relational Transformations</a:t>
            </a:r>
            <a:endParaRPr lang="en-GB" dirty="0"/>
          </a:p>
        </p:txBody>
      </p:sp>
      <p:pic>
        <p:nvPicPr>
          <p:cNvPr id="5" name="Picture 4" descr="latex-image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3272424"/>
            <a:ext cx="3924300" cy="537575"/>
          </a:xfrm>
          <a:prstGeom prst="rect">
            <a:avLst/>
          </a:prstGeom>
        </p:spPr>
      </p:pic>
      <p:pic>
        <p:nvPicPr>
          <p:cNvPr id="6" name="Picture 5" descr="latex-image-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0" y="4264780"/>
            <a:ext cx="3619500" cy="459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024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Selection </a:t>
            </a:r>
            <a:r>
              <a:rPr lang="en-GB" dirty="0" smtClean="0"/>
              <a:t>distributes over theta join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(if the predicate only involves attributes being joined</a:t>
            </a:r>
            <a:r>
              <a:rPr lang="en-GB" dirty="0" smtClean="0"/>
              <a:t>)</a:t>
            </a:r>
            <a:endParaRPr lang="en-GB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Relational Transformations</a:t>
            </a:r>
            <a:endParaRPr lang="en-GB" dirty="0"/>
          </a:p>
        </p:txBody>
      </p:sp>
      <p:pic>
        <p:nvPicPr>
          <p:cNvPr id="4" name="Picture 3" descr="latex-image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4876800"/>
            <a:ext cx="6110288" cy="580205"/>
          </a:xfrm>
          <a:prstGeom prst="rect">
            <a:avLst/>
          </a:prstGeom>
        </p:spPr>
      </p:pic>
      <p:pic>
        <p:nvPicPr>
          <p:cNvPr id="5" name="Picture 4" descr="latex-image-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3810000"/>
            <a:ext cx="7038975" cy="61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4922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Projection </a:t>
            </a:r>
            <a:r>
              <a:rPr lang="en-GB" dirty="0" smtClean="0"/>
              <a:t>distributes over theta join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(if projection list can be divided into attributes of the relations being joined, and join condition only uses attributes from the projection list)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Relational Transformations</a:t>
            </a:r>
            <a:endParaRPr lang="en-GB" dirty="0"/>
          </a:p>
        </p:txBody>
      </p:sp>
      <p:pic>
        <p:nvPicPr>
          <p:cNvPr id="5" name="Picture 4" descr="latex-image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7468" y="3962400"/>
            <a:ext cx="6469063" cy="438009"/>
          </a:xfrm>
          <a:prstGeom prst="rect">
            <a:avLst/>
          </a:prstGeom>
        </p:spPr>
      </p:pic>
      <p:pic>
        <p:nvPicPr>
          <p:cNvPr id="6" name="Picture 5" descr="latex-image-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953000"/>
            <a:ext cx="8153400" cy="387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5081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Set union and intersection are commutative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Relational Transformations</a:t>
            </a:r>
            <a:endParaRPr lang="en-GB" dirty="0"/>
          </a:p>
        </p:txBody>
      </p:sp>
      <p:pic>
        <p:nvPicPr>
          <p:cNvPr id="4" name="Picture 3" descr="latex-image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3218305"/>
            <a:ext cx="3505200" cy="421390"/>
          </a:xfrm>
          <a:prstGeom prst="rect">
            <a:avLst/>
          </a:prstGeom>
        </p:spPr>
      </p:pic>
      <p:pic>
        <p:nvPicPr>
          <p:cNvPr id="6" name="Picture 5" descr="latex-image-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4481" y="4191000"/>
            <a:ext cx="3475038" cy="417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572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Selection </a:t>
            </a:r>
            <a:r>
              <a:rPr lang="en-GB" dirty="0" smtClean="0"/>
              <a:t>distributes over set operations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Relational Transformations</a:t>
            </a:r>
            <a:endParaRPr lang="en-GB" dirty="0"/>
          </a:p>
        </p:txBody>
      </p:sp>
      <p:pic>
        <p:nvPicPr>
          <p:cNvPr id="5" name="Picture 4" descr="latex-image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0863" y="2897826"/>
            <a:ext cx="5494337" cy="531174"/>
          </a:xfrm>
          <a:prstGeom prst="rect">
            <a:avLst/>
          </a:prstGeom>
        </p:spPr>
      </p:pic>
      <p:pic>
        <p:nvPicPr>
          <p:cNvPr id="6" name="Picture 5" descr="latex-image-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5534" y="4114800"/>
            <a:ext cx="5672931" cy="548441"/>
          </a:xfrm>
          <a:prstGeom prst="rect">
            <a:avLst/>
          </a:prstGeom>
        </p:spPr>
      </p:pic>
      <p:pic>
        <p:nvPicPr>
          <p:cNvPr id="7" name="Picture 6" descr="latex-image-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4954" y="5257800"/>
            <a:ext cx="5634092" cy="534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996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Nomenclature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i="1" dirty="0" smtClean="0"/>
              <a:t>relation</a:t>
            </a:r>
            <a:r>
              <a:rPr lang="en-US" dirty="0" smtClean="0"/>
              <a:t> can be viewed as a table with columns and rows</a:t>
            </a:r>
          </a:p>
          <a:p>
            <a:r>
              <a:rPr lang="en-US" dirty="0" smtClean="0"/>
              <a:t>An </a:t>
            </a:r>
            <a:r>
              <a:rPr lang="en-US" i="1" dirty="0" smtClean="0"/>
              <a:t>attribute</a:t>
            </a:r>
            <a:r>
              <a:rPr lang="en-US" dirty="0" smtClean="0"/>
              <a:t> is a named column of a relation</a:t>
            </a:r>
          </a:p>
          <a:p>
            <a:r>
              <a:rPr lang="en-US" dirty="0" smtClean="0"/>
              <a:t>A </a:t>
            </a:r>
            <a:r>
              <a:rPr lang="en-US" i="1" dirty="0" smtClean="0"/>
              <a:t>domain</a:t>
            </a:r>
            <a:r>
              <a:rPr lang="en-US" dirty="0" smtClean="0"/>
              <a:t> is the set of allowable values for an attribute</a:t>
            </a:r>
          </a:p>
          <a:p>
            <a:r>
              <a:rPr lang="en-US" dirty="0" smtClean="0"/>
              <a:t>A </a:t>
            </a:r>
            <a:r>
              <a:rPr lang="en-US" i="1" dirty="0" smtClean="0"/>
              <a:t>tuple</a:t>
            </a:r>
            <a:r>
              <a:rPr lang="en-US" dirty="0" smtClean="0"/>
              <a:t> is a row of a </a:t>
            </a:r>
            <a:r>
              <a:rPr lang="en-US" dirty="0" smtClean="0"/>
              <a:t>relation (ordered collection of values)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i="1" dirty="0" smtClean="0"/>
              <a:t>degree</a:t>
            </a:r>
            <a:r>
              <a:rPr lang="en-US" dirty="0" smtClean="0"/>
              <a:t> of a relation is the number of attributes it contains</a:t>
            </a:r>
          </a:p>
          <a:p>
            <a:r>
              <a:rPr lang="en-US" dirty="0" smtClean="0"/>
              <a:t>The </a:t>
            </a:r>
            <a:r>
              <a:rPr lang="en-US" i="1" dirty="0" smtClean="0"/>
              <a:t>cardinality</a:t>
            </a:r>
            <a:r>
              <a:rPr lang="en-US" dirty="0" smtClean="0"/>
              <a:t> of a relation is the number of tuples it contains</a:t>
            </a:r>
          </a:p>
          <a:p>
            <a:r>
              <a:rPr lang="en-US" dirty="0" smtClean="0"/>
              <a:t>A </a:t>
            </a:r>
            <a:r>
              <a:rPr lang="en-US" i="1" dirty="0" smtClean="0"/>
              <a:t>relation schema </a:t>
            </a:r>
            <a:r>
              <a:rPr lang="en-US" dirty="0" smtClean="0"/>
              <a:t>is defined by a set of attribute and domain name pairs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Projection </a:t>
            </a:r>
            <a:r>
              <a:rPr lang="en-GB" dirty="0" smtClean="0"/>
              <a:t>distributes over set union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Relational Transformations</a:t>
            </a:r>
            <a:endParaRPr lang="en-GB" dirty="0"/>
          </a:p>
        </p:txBody>
      </p:sp>
      <p:pic>
        <p:nvPicPr>
          <p:cNvPr id="4" name="Picture 3" descr="latex-image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1168" y="3429000"/>
            <a:ext cx="5681663" cy="493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5668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Associativity of theta join and </a:t>
            </a:r>
            <a:r>
              <a:rPr lang="en-GB" dirty="0" err="1" smtClean="0"/>
              <a:t>cartesian</a:t>
            </a:r>
            <a:r>
              <a:rPr lang="en-GB" dirty="0" smtClean="0"/>
              <a:t> product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Relational Transformations</a:t>
            </a:r>
            <a:endParaRPr lang="en-GB" dirty="0"/>
          </a:p>
        </p:txBody>
      </p:sp>
      <p:pic>
        <p:nvPicPr>
          <p:cNvPr id="4" name="Picture 3" descr="latex-image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4242" y="3195395"/>
            <a:ext cx="5395516" cy="467210"/>
          </a:xfrm>
          <a:prstGeom prst="rect">
            <a:avLst/>
          </a:prstGeom>
        </p:spPr>
      </p:pic>
      <p:pic>
        <p:nvPicPr>
          <p:cNvPr id="6" name="Picture 5" descr="latex-image-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8168" y="4495800"/>
            <a:ext cx="5427663" cy="489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160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Associativity of set union and intersection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Relational Transformations</a:t>
            </a:r>
            <a:endParaRPr lang="en-GB" dirty="0"/>
          </a:p>
        </p:txBody>
      </p:sp>
      <p:pic>
        <p:nvPicPr>
          <p:cNvPr id="4" name="Picture 3" descr="latex-image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0850" y="2894948"/>
            <a:ext cx="5702300" cy="534052"/>
          </a:xfrm>
          <a:prstGeom prst="rect">
            <a:avLst/>
          </a:prstGeom>
        </p:spPr>
      </p:pic>
      <p:pic>
        <p:nvPicPr>
          <p:cNvPr id="6" name="Picture 5" descr="latex-image-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2756" y="4343400"/>
            <a:ext cx="5678488" cy="53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686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Algebra and </a:t>
            </a:r>
            <a:br>
              <a:rPr lang="en-US" dirty="0" smtClean="0"/>
            </a:br>
            <a:r>
              <a:rPr lang="en-US" dirty="0" smtClean="0"/>
              <a:t>Query Processing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219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the Relational </a:t>
            </a:r>
            <a:r>
              <a:rPr lang="en-US" dirty="0" smtClean="0"/>
              <a:t>Algebra, part 2?</a:t>
            </a:r>
            <a:endParaRPr lang="en-US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Relation Algebra lets us:</a:t>
            </a:r>
          </a:p>
          <a:p>
            <a:pPr lvl="1"/>
            <a:r>
              <a:rPr lang="en-US" dirty="0" smtClean="0"/>
              <a:t>express queries in terms of underlying operations</a:t>
            </a:r>
          </a:p>
          <a:p>
            <a:pPr lvl="1"/>
            <a:r>
              <a:rPr lang="en-US" dirty="0" smtClean="0"/>
              <a:t>identify equivalent query plans</a:t>
            </a:r>
          </a:p>
          <a:p>
            <a:pPr lvl="1"/>
            <a:r>
              <a:rPr lang="en-US" dirty="0" smtClean="0"/>
              <a:t>transform query plans</a:t>
            </a:r>
          </a:p>
          <a:p>
            <a:pPr lvl="1"/>
            <a:r>
              <a:rPr lang="en-US" dirty="0" err="1" smtClean="0"/>
              <a:t>optimise</a:t>
            </a:r>
            <a:r>
              <a:rPr lang="en-US" dirty="0" smtClean="0"/>
              <a:t> query plans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8459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Query Processing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590800" y="1600200"/>
            <a:ext cx="4031723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GB" sz="1800" dirty="0" smtClean="0">
                <a:latin typeface="Georgia"/>
                <a:cs typeface="Georgia"/>
              </a:rPr>
              <a:t>Query in a high-level language (DML)</a:t>
            </a:r>
            <a:endParaRPr lang="en-GB" sz="1800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85921" y="2895600"/>
            <a:ext cx="2967479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GB" sz="1800" dirty="0" smtClean="0">
                <a:latin typeface="Georgia"/>
                <a:cs typeface="Georgia"/>
              </a:rPr>
              <a:t>Intermediate form of query</a:t>
            </a:r>
            <a:endParaRPr lang="en-GB" sz="1800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1600" y="4038600"/>
            <a:ext cx="1715621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GB" sz="1800" dirty="0" smtClean="0">
                <a:latin typeface="Georgia"/>
                <a:cs typeface="Georgia"/>
              </a:rPr>
              <a:t>Execution plan</a:t>
            </a:r>
            <a:endParaRPr lang="en-GB" sz="1800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96814" y="5181600"/>
            <a:ext cx="2804186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GB" sz="1800" dirty="0" smtClean="0">
                <a:latin typeface="Georgia"/>
                <a:cs typeface="Georgia"/>
              </a:rPr>
              <a:t>Code to execute the query</a:t>
            </a:r>
            <a:endParaRPr lang="en-GB" sz="1800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33800" y="6336268"/>
            <a:ext cx="1736373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GB" sz="1800" dirty="0" smtClean="0">
                <a:latin typeface="Georgia"/>
                <a:cs typeface="Georgia"/>
              </a:rPr>
              <a:t>Result of query</a:t>
            </a:r>
            <a:endParaRPr lang="en-GB" sz="1800" dirty="0">
              <a:latin typeface="Georgia"/>
              <a:cs typeface="Georgia"/>
            </a:endParaRPr>
          </a:p>
        </p:txBody>
      </p:sp>
      <p:sp>
        <p:nvSpPr>
          <p:cNvPr id="14" name="Down Arrow 13"/>
          <p:cNvSpPr/>
          <p:nvPr/>
        </p:nvSpPr>
        <p:spPr bwMode="auto">
          <a:xfrm>
            <a:off x="4191000" y="3810000"/>
            <a:ext cx="838200" cy="838200"/>
          </a:xfrm>
          <a:prstGeom prst="downArrow">
            <a:avLst>
              <a:gd name="adj1" fmla="val 50000"/>
              <a:gd name="adj2" fmla="val 18199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own Arrow 15"/>
          <p:cNvSpPr/>
          <p:nvPr/>
        </p:nvSpPr>
        <p:spPr bwMode="auto">
          <a:xfrm>
            <a:off x="4191000" y="6096000"/>
            <a:ext cx="838200" cy="22860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Down Arrow 16"/>
          <p:cNvSpPr/>
          <p:nvPr/>
        </p:nvSpPr>
        <p:spPr bwMode="auto">
          <a:xfrm>
            <a:off x="4191000" y="2057400"/>
            <a:ext cx="838200" cy="22860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514600" y="2362200"/>
            <a:ext cx="4191000" cy="3048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Scanning, parsing and validating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514600" y="3505200"/>
            <a:ext cx="4191000" cy="3048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Query Optimiser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2514600" y="5791200"/>
            <a:ext cx="4191000" cy="3048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Runtime</a:t>
            </a: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 Database Processor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2514600" y="4648200"/>
            <a:ext cx="4191000" cy="3048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Query Code Generator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2" name="Down Arrow 21"/>
          <p:cNvSpPr/>
          <p:nvPr/>
        </p:nvSpPr>
        <p:spPr bwMode="auto">
          <a:xfrm>
            <a:off x="4191000" y="2667000"/>
            <a:ext cx="838200" cy="838200"/>
          </a:xfrm>
          <a:prstGeom prst="downArrow">
            <a:avLst>
              <a:gd name="adj1" fmla="val 50000"/>
              <a:gd name="adj2" fmla="val 18199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" name="Down Arrow 22"/>
          <p:cNvSpPr/>
          <p:nvPr/>
        </p:nvSpPr>
        <p:spPr bwMode="auto">
          <a:xfrm>
            <a:off x="4191000" y="4953000"/>
            <a:ext cx="838200" cy="838200"/>
          </a:xfrm>
          <a:prstGeom prst="downArrow">
            <a:avLst>
              <a:gd name="adj1" fmla="val 50000"/>
              <a:gd name="adj2" fmla="val 18199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AutoShape 10"/>
          <p:cNvSpPr>
            <a:spLocks/>
          </p:cNvSpPr>
          <p:nvPr/>
        </p:nvSpPr>
        <p:spPr bwMode="auto">
          <a:xfrm rot="10800000">
            <a:off x="1979712" y="2708920"/>
            <a:ext cx="288032" cy="1944216"/>
          </a:xfrm>
          <a:prstGeom prst="rightBrace">
            <a:avLst>
              <a:gd name="adj1" fmla="val 472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95536" y="3140968"/>
            <a:ext cx="14900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relational</a:t>
            </a:r>
          </a:p>
          <a:p>
            <a:pPr algn="ctr"/>
            <a:r>
              <a:rPr lang="en-US" dirty="0" smtClean="0">
                <a:latin typeface="Georgia"/>
                <a:cs typeface="Georgia"/>
              </a:rPr>
              <a:t>algebra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240323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Properties of Relations</a:t>
            </a: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relation in a relational database schema has a distinct name</a:t>
            </a:r>
          </a:p>
          <a:p>
            <a:r>
              <a:rPr lang="en-US" dirty="0" smtClean="0"/>
              <a:t>Each attribute of each tuple in a relation contains a single atomic value</a:t>
            </a:r>
          </a:p>
          <a:p>
            <a:r>
              <a:rPr lang="en-US" dirty="0" smtClean="0"/>
              <a:t>Each attribute has a distinct name</a:t>
            </a:r>
          </a:p>
          <a:p>
            <a:r>
              <a:rPr lang="en-US" dirty="0" smtClean="0"/>
              <a:t>The values of an attribute are all from the same domain</a:t>
            </a:r>
          </a:p>
          <a:p>
            <a:r>
              <a:rPr lang="en-US" dirty="0" smtClean="0"/>
              <a:t>Each tuple is distinct; there are no duplicate tuples</a:t>
            </a:r>
          </a:p>
          <a:p>
            <a:r>
              <a:rPr lang="en-US" dirty="0" smtClean="0"/>
              <a:t>The order of the attributes in a tuple is insignificant</a:t>
            </a:r>
          </a:p>
          <a:p>
            <a:r>
              <a:rPr lang="en-US" dirty="0" smtClean="0"/>
              <a:t>The order of the tuples in a relation is insignificant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Relational Algebra</a:t>
            </a: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theoretical language which defines operations that allow us to construct new relations from other relations</a:t>
            </a:r>
          </a:p>
          <a:p>
            <a:pPr marL="0" indent="0">
              <a:buNone/>
            </a:pPr>
            <a:r>
              <a:rPr lang="en-US" dirty="0" smtClean="0"/>
              <a:t>Both the operands and the results of the operations are relations</a:t>
            </a:r>
          </a:p>
          <a:p>
            <a:pPr marL="0" indent="0">
              <a:buNone/>
            </a:pPr>
            <a:r>
              <a:rPr lang="en-US" dirty="0" smtClean="0"/>
              <a:t>Operations:</a:t>
            </a:r>
          </a:p>
          <a:p>
            <a:pPr lvl="1"/>
            <a:r>
              <a:rPr lang="en-US" dirty="0" smtClean="0"/>
              <a:t>Selection, projection, renaming</a:t>
            </a:r>
          </a:p>
          <a:p>
            <a:pPr lvl="1"/>
            <a:r>
              <a:rPr lang="en-US" dirty="0" smtClean="0"/>
              <a:t>Union, intersection, set difference</a:t>
            </a:r>
          </a:p>
          <a:p>
            <a:pPr lvl="1"/>
            <a:r>
              <a:rPr lang="en-US" dirty="0" smtClean="0"/>
              <a:t>Cartesian product</a:t>
            </a:r>
          </a:p>
          <a:p>
            <a:pPr lvl="1"/>
            <a:r>
              <a:rPr lang="en-US" dirty="0" smtClean="0"/>
              <a:t>Join (theta, natural, </a:t>
            </a:r>
            <a:r>
              <a:rPr lang="en-US" dirty="0" err="1" smtClean="0"/>
              <a:t>equi</a:t>
            </a:r>
            <a:r>
              <a:rPr lang="en-US" dirty="0" smtClean="0"/>
              <a:t>-, outer, semi-)</a:t>
            </a:r>
          </a:p>
          <a:p>
            <a:pPr lvl="1"/>
            <a:r>
              <a:rPr lang="en-US" dirty="0" smtClean="0"/>
              <a:t>Division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use the Relational Algebra?</a:t>
            </a:r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Allows us to </a:t>
            </a:r>
            <a:r>
              <a:rPr lang="en-US" dirty="0" err="1" smtClean="0"/>
              <a:t>analyse</a:t>
            </a:r>
            <a:r>
              <a:rPr lang="en-US" dirty="0" smtClean="0"/>
              <a:t> the </a:t>
            </a:r>
            <a:r>
              <a:rPr lang="en-US" dirty="0" err="1" smtClean="0"/>
              <a:t>behaviour</a:t>
            </a:r>
            <a:r>
              <a:rPr lang="en-US" dirty="0" smtClean="0"/>
              <a:t> of complex queries in terms of fundamental operations</a:t>
            </a:r>
          </a:p>
          <a:p>
            <a:pPr lvl="1"/>
            <a:r>
              <a:rPr lang="en-US" dirty="0" smtClean="0"/>
              <a:t>More efficient queries</a:t>
            </a:r>
          </a:p>
          <a:p>
            <a:pPr lvl="1"/>
            <a:r>
              <a:rPr lang="en-US" dirty="0" smtClean="0"/>
              <a:t>More efficient database systems</a:t>
            </a:r>
          </a:p>
          <a:p>
            <a:pPr marL="0" indent="0">
              <a:buNone/>
            </a:pPr>
            <a:r>
              <a:rPr lang="en-US" dirty="0" smtClean="0"/>
              <a:t>A given SQL query may correspond to a number of different relational algebra expressions (query trees)</a:t>
            </a:r>
          </a:p>
          <a:p>
            <a:pPr lvl="1"/>
            <a:r>
              <a:rPr lang="en-US" dirty="0" smtClean="0"/>
              <a:t>Intermediate relations may have different sizes</a:t>
            </a:r>
          </a:p>
          <a:p>
            <a:pPr lvl="1"/>
            <a:r>
              <a:rPr lang="en-US" dirty="0" smtClean="0"/>
              <a:t>Cost of evaluation may vary</a:t>
            </a:r>
          </a:p>
          <a:p>
            <a:pPr lvl="1"/>
            <a:r>
              <a:rPr lang="en-US" dirty="0" smtClean="0"/>
              <a:t>Basis for query </a:t>
            </a:r>
            <a:r>
              <a:rPr lang="en-US" dirty="0" err="1" smtClean="0"/>
              <a:t>optimisation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449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unary operation on a relation R that defines a relation which contains only those tuples of R that satisfy the predicate</a:t>
            </a:r>
          </a:p>
          <a:p>
            <a:pPr marL="0" indent="0">
              <a:buNone/>
            </a:pPr>
            <a:r>
              <a:rPr lang="en-US" dirty="0" smtClean="0"/>
              <a:t>Selection extracts rows from a table</a:t>
            </a:r>
            <a:endParaRPr lang="en-US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Selection (or Restriction)</a:t>
            </a:r>
            <a:endParaRPr lang="en-US" dirty="0"/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5867400" y="1752600"/>
            <a:ext cx="2133600" cy="304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867400" y="2057400"/>
            <a:ext cx="2133600" cy="152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5867400" y="2514600"/>
            <a:ext cx="2133600" cy="152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5867400" y="3124200"/>
            <a:ext cx="2133600" cy="152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5867400" y="3429000"/>
            <a:ext cx="2133600" cy="3048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5867400" y="4191000"/>
            <a:ext cx="2133600" cy="4572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4355" name="Picture 19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4379913"/>
            <a:ext cx="2492375" cy="5730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2599</TotalTime>
  <Words>1844</Words>
  <Application>Microsoft Macintosh PowerPoint</Application>
  <PresentationFormat>On-screen Show (4:3)</PresentationFormat>
  <Paragraphs>771</Paragraphs>
  <Slides>55</Slides>
  <Notes>37</Notes>
  <HiddenSlides>1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55</vt:i4>
      </vt:variant>
    </vt:vector>
  </HeadingPairs>
  <TitlesOfParts>
    <vt:vector size="59" baseType="lpstr">
      <vt:lpstr>ECS</vt:lpstr>
      <vt:lpstr>1_ECS</vt:lpstr>
      <vt:lpstr>2_ECS</vt:lpstr>
      <vt:lpstr>3_ECS</vt:lpstr>
      <vt:lpstr>Relational Algebra</vt:lpstr>
      <vt:lpstr>The Relational Model</vt:lpstr>
      <vt:lpstr>Example Relation</vt:lpstr>
      <vt:lpstr>Example Relation</vt:lpstr>
      <vt:lpstr>Nomenclature</vt:lpstr>
      <vt:lpstr>Properties of Relations</vt:lpstr>
      <vt:lpstr>The Relational Algebra</vt:lpstr>
      <vt:lpstr>Why use the Relational Algebra?</vt:lpstr>
      <vt:lpstr>Selection (or Restriction)</vt:lpstr>
      <vt:lpstr>Selection example</vt:lpstr>
      <vt:lpstr>Selection example</vt:lpstr>
      <vt:lpstr>Predicates</vt:lpstr>
      <vt:lpstr>Projection</vt:lpstr>
      <vt:lpstr>Projection example</vt:lpstr>
      <vt:lpstr>Projection example</vt:lpstr>
      <vt:lpstr>Renaming</vt:lpstr>
      <vt:lpstr>Renaming example</vt:lpstr>
      <vt:lpstr>Renaming example</vt:lpstr>
      <vt:lpstr>Decomposing Complex Operations</vt:lpstr>
      <vt:lpstr>Set Union</vt:lpstr>
      <vt:lpstr>Union Example</vt:lpstr>
      <vt:lpstr>Set Difference</vt:lpstr>
      <vt:lpstr>Set Difference Example</vt:lpstr>
      <vt:lpstr>Intersection</vt:lpstr>
      <vt:lpstr>Intersection Example</vt:lpstr>
      <vt:lpstr>Cartesian Product</vt:lpstr>
      <vt:lpstr>Theta Join</vt:lpstr>
      <vt:lpstr>Join Predicates</vt:lpstr>
      <vt:lpstr>Equijoins and Natural Joins</vt:lpstr>
      <vt:lpstr>Join example</vt:lpstr>
      <vt:lpstr>Outer Join</vt:lpstr>
      <vt:lpstr>Outer Joins</vt:lpstr>
      <vt:lpstr>Full Outer Join Example</vt:lpstr>
      <vt:lpstr>Semijoin</vt:lpstr>
      <vt:lpstr>Division</vt:lpstr>
      <vt:lpstr>Mapping SQL to the Relational Algebra</vt:lpstr>
      <vt:lpstr>SQL into Relational Algebra</vt:lpstr>
      <vt:lpstr>SQL into Relational Algebra</vt:lpstr>
      <vt:lpstr>SQL into Relational Algebra</vt:lpstr>
      <vt:lpstr>Relational Transformations</vt:lpstr>
      <vt:lpstr>Relational Transformations</vt:lpstr>
      <vt:lpstr>Relational Transformations</vt:lpstr>
      <vt:lpstr>Relational Transformations</vt:lpstr>
      <vt:lpstr>Relational Transformations</vt:lpstr>
      <vt:lpstr>Relational Transformations</vt:lpstr>
      <vt:lpstr>Relational Transformations</vt:lpstr>
      <vt:lpstr>Relational Transformations</vt:lpstr>
      <vt:lpstr>Relational Transformations</vt:lpstr>
      <vt:lpstr>Relational Transformations</vt:lpstr>
      <vt:lpstr>Relational Transformations</vt:lpstr>
      <vt:lpstr>Relational Transformations</vt:lpstr>
      <vt:lpstr>Relational Transformations</vt:lpstr>
      <vt:lpstr>Relational Algebra and  Query Processing </vt:lpstr>
      <vt:lpstr>Why use the Relational Algebra, part 2?</vt:lpstr>
      <vt:lpstr>Query Processing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COMP3017 Advanced Databases Query Processing and Optimisation</dc:title>
  <dc:creator>Nicholas Gibbins</dc:creator>
  <cp:lastModifiedBy>Nicholas Gibbins</cp:lastModifiedBy>
  <cp:revision>33</cp:revision>
  <cp:lastPrinted>2009-03-02T09:56:17Z</cp:lastPrinted>
  <dcterms:created xsi:type="dcterms:W3CDTF">2010-02-22T09:53:58Z</dcterms:created>
  <dcterms:modified xsi:type="dcterms:W3CDTF">2013-02-21T09:25:50Z</dcterms:modified>
</cp:coreProperties>
</file>