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72" r:id="rId2"/>
    <p:sldMasterId id="2147483683" r:id="rId3"/>
    <p:sldMasterId id="2147483696" r:id="rId4"/>
  </p:sldMasterIdLst>
  <p:notesMasterIdLst>
    <p:notesMasterId r:id="rId60"/>
  </p:notesMasterIdLst>
  <p:handoutMasterIdLst>
    <p:handoutMasterId r:id="rId61"/>
  </p:handoutMasterIdLst>
  <p:sldIdLst>
    <p:sldId id="256" r:id="rId5"/>
    <p:sldId id="260" r:id="rId6"/>
    <p:sldId id="261" r:id="rId7"/>
    <p:sldId id="298" r:id="rId8"/>
    <p:sldId id="262" r:id="rId9"/>
    <p:sldId id="263" r:id="rId10"/>
    <p:sldId id="264" r:id="rId11"/>
    <p:sldId id="313" r:id="rId12"/>
    <p:sldId id="265" r:id="rId13"/>
    <p:sldId id="267" r:id="rId14"/>
    <p:sldId id="268" r:id="rId15"/>
    <p:sldId id="266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312" r:id="rId34"/>
    <p:sldId id="286" r:id="rId35"/>
    <p:sldId id="287" r:id="rId36"/>
    <p:sldId id="288" r:id="rId37"/>
    <p:sldId id="289" r:id="rId38"/>
    <p:sldId id="290" r:id="rId39"/>
    <p:sldId id="291" r:id="rId40"/>
    <p:sldId id="293" r:id="rId41"/>
    <p:sldId id="296" r:id="rId42"/>
    <p:sldId id="297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5" r:id="rId57"/>
    <p:sldId id="316" r:id="rId58"/>
    <p:sldId id="314" r:id="rId5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0" autoAdjust="0"/>
    <p:restoredTop sz="90929"/>
  </p:normalViewPr>
  <p:slideViewPr>
    <p:cSldViewPr>
      <p:cViewPr varScale="1">
        <p:scale>
          <a:sx n="90" d="100"/>
          <a:sy n="90" d="100"/>
        </p:scale>
        <p:origin x="-1184" y="-104"/>
      </p:cViewPr>
      <p:guideLst>
        <p:guide orient="horz" pos="288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1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notesMaster" Target="notesMasters/notesMaster1.xml"/><Relationship Id="rId61" Type="http://schemas.openxmlformats.org/officeDocument/2006/relationships/handoutMaster" Target="handoutMasters/handout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E3FEC-8FB2-E74E-9A2F-8E717FD949E0}" type="datetimeFigureOut">
              <a:rPr lang="en-GB" smtClean="0"/>
              <a:pPr/>
              <a:t>21/02/2013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CDCD9-32CD-6B42-A08F-C7D92538FD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62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42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EB7898-791C-B04E-A43D-2FCDF1C6877A}" type="slidenum">
              <a:rPr lang="en-US"/>
              <a:pPr/>
              <a:t>10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AF06FA-0720-D941-A096-2A9EBFB34A8B}" type="slidenum">
              <a:rPr lang="en-US"/>
              <a:pPr/>
              <a:t>11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66A2D-BBED-A04E-9B43-D324F27D9743}" type="slidenum">
              <a:rPr lang="en-US"/>
              <a:pPr/>
              <a:t>12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03C375-EF2C-694A-8E31-4DF28F94579B}" type="slidenum">
              <a:rPr lang="en-US"/>
              <a:pPr/>
              <a:t>13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0822A3-F7EE-D348-B9BD-046F5DB61405}" type="slidenum">
              <a:rPr lang="en-US"/>
              <a:pPr/>
              <a:t>14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D1554A-F868-6E41-92F9-3C2A2B048281}" type="slidenum">
              <a:rPr lang="en-US"/>
              <a:pPr/>
              <a:t>15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894525-A841-4846-B87B-042828FCA185}" type="slidenum">
              <a:rPr lang="en-US"/>
              <a:pPr/>
              <a:t>16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CB951F-24D6-BF4D-82D4-8BF9002FD377}" type="slidenum">
              <a:rPr lang="en-US"/>
              <a:pPr/>
              <a:t>17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FC5E57-7663-D240-AB49-343F8EF59DA6}" type="slidenum">
              <a:rPr lang="en-US"/>
              <a:pPr/>
              <a:t>18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8C0F2E-1EA6-4F4B-8131-3D88A5CE2A03}" type="slidenum">
              <a:rPr lang="en-US"/>
              <a:pPr/>
              <a:t>19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A870D0-8745-664A-B243-51FC9AA2AD8C}" type="slidenum">
              <a:rPr lang="en-US"/>
              <a:pPr/>
              <a:t>2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31025-32F4-4343-8DEE-629EBF19F574}" type="slidenum">
              <a:rPr lang="en-US"/>
              <a:pPr/>
              <a:t>20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69373E-810E-A240-962D-70CF2A3F0E0E}" type="slidenum">
              <a:rPr lang="en-US"/>
              <a:pPr/>
              <a:t>21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7F929D-68C3-984E-A740-781F15CD1360}" type="slidenum">
              <a:rPr lang="en-US"/>
              <a:pPr/>
              <a:t>22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7923E2-E619-084A-9701-06A049175C3C}" type="slidenum">
              <a:rPr lang="en-US"/>
              <a:pPr/>
              <a:t>23</a:t>
            </a:fld>
            <a:endParaRPr lang="en-US"/>
          </a:p>
        </p:txBody>
      </p:sp>
      <p:sp>
        <p:nvSpPr>
          <p:cNvPr id="1054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FC3F7-2021-FF48-9ACF-D2537FC8F0DC}" type="slidenum">
              <a:rPr lang="en-US"/>
              <a:pPr/>
              <a:t>24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F52E1E-DFF3-1E4F-BDD8-D5FD988E73F2}" type="slidenum">
              <a:rPr lang="en-US"/>
              <a:pPr/>
              <a:t>25</a:t>
            </a:fld>
            <a:endParaRPr lang="en-US"/>
          </a:p>
        </p:txBody>
      </p:sp>
      <p:sp>
        <p:nvSpPr>
          <p:cNvPr id="10649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7F1F0A-4620-5741-B357-5036644A3C47}" type="slidenum">
              <a:rPr lang="en-US"/>
              <a:pPr/>
              <a:t>26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619D6-67C2-CD40-A99A-B77EF95E018B}" type="slidenum">
              <a:rPr lang="en-US"/>
              <a:pPr/>
              <a:t>27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CCC6B7-7F19-0C43-A1DA-A24CA4BD2DE8}" type="slidenum">
              <a:rPr lang="en-US"/>
              <a:pPr/>
              <a:t>28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E7E234-58CF-4D4C-86D2-391E55091D3E}" type="slidenum">
              <a:rPr lang="en-US"/>
              <a:pPr/>
              <a:t>29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D12989-294D-8544-B936-8C14D21FC705}" type="slidenum">
              <a:rPr lang="en-US"/>
              <a:pPr/>
              <a:t>3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37E504-62CB-E248-97A3-0D00B0DFD304}" type="slidenum">
              <a:rPr lang="en-US"/>
              <a:pPr/>
              <a:t>31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B8B3EA-6017-2C40-907B-D5D398EB4C50}" type="slidenum">
              <a:rPr lang="en-US"/>
              <a:pPr/>
              <a:t>32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09626C-67E4-424E-B904-7B1A6A8FAD66}" type="slidenum">
              <a:rPr lang="en-US"/>
              <a:pPr/>
              <a:t>33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FE6C58-15FE-834A-AADC-1EAE561BCD66}" type="slidenum">
              <a:rPr lang="en-US"/>
              <a:pPr/>
              <a:t>34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186D2C-51D1-7E47-830D-0D72E7298507}" type="slidenum">
              <a:rPr lang="en-US"/>
              <a:pPr/>
              <a:t>35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D6A42B-2F1F-3446-A8EF-B7A2E24FC447}" type="slidenum">
              <a:rPr lang="en-US"/>
              <a:pPr/>
              <a:t>36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1961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29F52-BA63-1F47-8EED-806642BF37F9}" type="slidenum">
              <a:rPr lang="en-US"/>
              <a:pPr/>
              <a:t>54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D12989-294D-8544-B936-8C14D21FC705}" type="slidenum">
              <a:rPr lang="en-US"/>
              <a:pPr/>
              <a:t>4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07F8F7-FB5D-C749-A098-0FEBDA8FD4D2}" type="slidenum">
              <a:rPr lang="en-US"/>
              <a:pPr/>
              <a:t>5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DD5966-37FE-8B42-BD74-A92E7E1FEA7C}" type="slidenum">
              <a:rPr lang="en-US"/>
              <a:pPr/>
              <a:t>6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072A7A-FBF6-064F-A89A-3BCEA559274A}" type="slidenum">
              <a:rPr lang="en-US"/>
              <a:pPr/>
              <a:t>7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29F52-BA63-1F47-8EED-806642BF37F9}" type="slidenum">
              <a:rPr lang="en-US"/>
              <a:pPr/>
              <a:t>8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56169F-3F20-1545-8A26-0C0F1A9F720C}" type="slidenum">
              <a:rPr lang="en-US"/>
              <a:pPr/>
              <a:t>9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B3CDBA3-9F07-0B46-A691-D28EFBAC485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5214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197481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1974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5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9.png"/><Relationship Id="rId5" Type="http://schemas.openxmlformats.org/officeDocument/2006/relationships/image" Target="../media/image42.emf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45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51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53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3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Relational Algebra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COMP3017 Advanced Databases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2012-2013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Selection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</a:t>
            </a:r>
            <a:r>
              <a:rPr lang="en-GB" dirty="0" smtClean="0"/>
              <a:t>all the tuples in Staff for which salary is at least 35000</a:t>
            </a:r>
            <a:endParaRPr lang="en-GB" dirty="0"/>
          </a:p>
        </p:txBody>
      </p:sp>
      <p:graphicFrame>
        <p:nvGraphicFramePr>
          <p:cNvPr id="31792" name="Group 48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1791" name="Picture 47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081337"/>
            <a:ext cx="1200150" cy="39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Selection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RESTRICT (Staff) salary &gt;= 35000</a:t>
            </a:r>
            <a:endParaRPr lang="en-GB" dirty="0"/>
          </a:p>
        </p:txBody>
      </p:sp>
      <p:graphicFrame>
        <p:nvGraphicFramePr>
          <p:cNvPr id="30817" name="Group 97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30806" name="Picture 8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041650"/>
            <a:ext cx="3873500" cy="573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Predicates</a:t>
            </a: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Atomic predicates take one of two forms:</a:t>
            </a:r>
          </a:p>
          <a:p>
            <a:pPr lvl="1"/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    ,      are attribute names,</a:t>
            </a:r>
          </a:p>
          <a:p>
            <a:pPr lvl="1"/>
            <a:r>
              <a:rPr lang="en-US" dirty="0" smtClean="0"/>
              <a:t>  </a:t>
            </a:r>
            <a:r>
              <a:rPr lang="en-US" dirty="0" smtClean="0"/>
              <a:t>    </a:t>
            </a:r>
            <a:r>
              <a:rPr lang="en-US" dirty="0" smtClean="0"/>
              <a:t>is a binary operator from the set</a:t>
            </a:r>
          </a:p>
          <a:p>
            <a:pPr lvl="1"/>
            <a:r>
              <a:rPr lang="en-US" dirty="0" smtClean="0"/>
              <a:t>  </a:t>
            </a:r>
            <a:r>
              <a:rPr lang="en-US" dirty="0" smtClean="0"/>
              <a:t>    </a:t>
            </a:r>
            <a:r>
              <a:rPr lang="en-US" dirty="0" smtClean="0"/>
              <a:t>is a value constant</a:t>
            </a:r>
          </a:p>
          <a:p>
            <a:pPr marL="0" indent="0">
              <a:buNone/>
            </a:pPr>
            <a:r>
              <a:rPr lang="en-US" dirty="0" smtClean="0"/>
              <a:t>Predicates may be combined using the logical operators:</a:t>
            </a:r>
            <a:endParaRPr lang="en-US" dirty="0"/>
          </a:p>
        </p:txBody>
      </p:sp>
      <p:pic>
        <p:nvPicPr>
          <p:cNvPr id="28677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2252438"/>
            <a:ext cx="624840" cy="335280"/>
          </a:xfrm>
          <a:prstGeom prst="rect">
            <a:avLst/>
          </a:prstGeom>
          <a:noFill/>
        </p:spPr>
      </p:pic>
      <p:pic>
        <p:nvPicPr>
          <p:cNvPr id="28678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7048" y="2780928"/>
            <a:ext cx="670560" cy="335280"/>
          </a:xfrm>
          <a:prstGeom prst="rect">
            <a:avLst/>
          </a:prstGeom>
          <a:noFill/>
        </p:spPr>
      </p:pic>
      <p:pic>
        <p:nvPicPr>
          <p:cNvPr id="28679" name="Picture 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9591" y="3756596"/>
            <a:ext cx="213360" cy="335280"/>
          </a:xfrm>
          <a:prstGeom prst="rect">
            <a:avLst/>
          </a:prstGeom>
          <a:noFill/>
        </p:spPr>
      </p:pic>
      <p:pic>
        <p:nvPicPr>
          <p:cNvPr id="28680" name="Picture 8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6056" y="3676640"/>
            <a:ext cx="2895600" cy="472440"/>
          </a:xfrm>
          <a:prstGeom prst="rect">
            <a:avLst/>
          </a:prstGeom>
          <a:noFill/>
        </p:spPr>
      </p:pic>
      <p:pic>
        <p:nvPicPr>
          <p:cNvPr id="28681" name="Picture 9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536" y="3344863"/>
            <a:ext cx="228600" cy="228600"/>
          </a:xfrm>
          <a:prstGeom prst="rect">
            <a:avLst/>
          </a:prstGeom>
          <a:noFill/>
        </p:spPr>
      </p:pic>
      <p:pic>
        <p:nvPicPr>
          <p:cNvPr id="28682" name="Picture 10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9592" y="3238183"/>
            <a:ext cx="182880" cy="335280"/>
          </a:xfrm>
          <a:prstGeom prst="rect">
            <a:avLst/>
          </a:prstGeom>
          <a:noFill/>
        </p:spPr>
      </p:pic>
      <p:pic>
        <p:nvPicPr>
          <p:cNvPr id="28683" name="Picture 11" descr="latex-image-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99592" y="4365104"/>
            <a:ext cx="228600" cy="228600"/>
          </a:xfrm>
          <a:prstGeom prst="rect">
            <a:avLst/>
          </a:prstGeom>
          <a:noFill/>
        </p:spPr>
      </p:pic>
      <p:pic>
        <p:nvPicPr>
          <p:cNvPr id="28684" name="Picture 12" descr="latex-image-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0" y="5486400"/>
            <a:ext cx="1264920" cy="365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unary operation on a relation R which defines a relation (a vertical subset of R) containing the specified attributes</a:t>
            </a:r>
          </a:p>
          <a:p>
            <a:pPr marL="0" indent="0">
              <a:buNone/>
            </a:pPr>
            <a:r>
              <a:rPr lang="en-US" dirty="0" smtClean="0"/>
              <a:t>Projection extracts columns from a table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Projection</a:t>
            </a:r>
            <a:endParaRPr lang="en-US"/>
          </a:p>
        </p:txBody>
      </p:sp>
      <p:pic>
        <p:nvPicPr>
          <p:cNvPr id="6149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379913"/>
            <a:ext cx="2384425" cy="573087"/>
          </a:xfrm>
          <a:prstGeom prst="rect">
            <a:avLst/>
          </a:prstGeom>
          <a:noFill/>
        </p:spPr>
      </p:pic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5867400" y="1752600"/>
            <a:ext cx="2133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5867400" y="1752600"/>
            <a:ext cx="152400" cy="304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6324600" y="1752600"/>
            <a:ext cx="152400" cy="304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7391400" y="1752600"/>
            <a:ext cx="152400" cy="304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60" name="Picture 1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5387975"/>
            <a:ext cx="5434013" cy="55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Projection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</a:t>
            </a:r>
            <a:r>
              <a:rPr lang="en-GB" dirty="0" smtClean="0"/>
              <a:t>the </a:t>
            </a:r>
            <a:r>
              <a:rPr lang="en-GB" dirty="0" err="1" smtClean="0"/>
              <a:t>staffno</a:t>
            </a:r>
            <a:r>
              <a:rPr lang="en-GB" dirty="0" smtClean="0"/>
              <a:t> and salary for all tuples in Staff</a:t>
            </a:r>
            <a:endParaRPr lang="en-GB" dirty="0"/>
          </a:p>
        </p:txBody>
      </p:sp>
      <p:graphicFrame>
        <p:nvGraphicFramePr>
          <p:cNvPr id="33839" name="Group 47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3837" name="Picture 4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081337"/>
            <a:ext cx="1200150" cy="39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Projection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PROJECT </a:t>
            </a:r>
            <a:r>
              <a:rPr lang="en-GB" dirty="0" err="1" smtClean="0"/>
              <a:t>staffno</a:t>
            </a:r>
            <a:r>
              <a:rPr lang="en-GB" dirty="0" smtClean="0"/>
              <a:t>, salary (Staff)</a:t>
            </a:r>
            <a:endParaRPr lang="en-GB" dirty="0"/>
          </a:p>
        </p:txBody>
      </p:sp>
      <p:graphicFrame>
        <p:nvGraphicFramePr>
          <p:cNvPr id="34867" name="Group 51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34864" name="Picture 4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041650"/>
            <a:ext cx="3836988" cy="573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Renaming</a:t>
            </a: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unary operation on a relation R which renames the attributes of R</a:t>
            </a:r>
          </a:p>
          <a:p>
            <a:pPr marL="0" indent="0">
              <a:buNone/>
            </a:pPr>
            <a:r>
              <a:rPr lang="en-US" dirty="0" smtClean="0"/>
              <a:t>The rename specification is written as new name/old name</a:t>
            </a:r>
          </a:p>
          <a:p>
            <a:pPr marL="0" indent="0">
              <a:buNone/>
            </a:pPr>
            <a:r>
              <a:rPr lang="en-US" dirty="0" smtClean="0"/>
              <a:t>Renaming does not change the shape of a table</a:t>
            </a:r>
            <a:endParaRPr lang="en-US" dirty="0"/>
          </a:p>
        </p:txBody>
      </p:sp>
      <p:pic>
        <p:nvPicPr>
          <p:cNvPr id="27654" name="Picture 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362450"/>
            <a:ext cx="1757363" cy="590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Renaming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</a:t>
            </a:r>
            <a:r>
              <a:rPr lang="en-GB" dirty="0" smtClean="0"/>
              <a:t>all tuples of Staff with </a:t>
            </a:r>
            <a:r>
              <a:rPr lang="en-GB" dirty="0" err="1" smtClean="0"/>
              <a:t>staffno</a:t>
            </a:r>
            <a:r>
              <a:rPr lang="en-GB" dirty="0" smtClean="0"/>
              <a:t> renamed to id</a:t>
            </a:r>
            <a:endParaRPr lang="en-GB" dirty="0"/>
          </a:p>
        </p:txBody>
      </p:sp>
      <p:graphicFrame>
        <p:nvGraphicFramePr>
          <p:cNvPr id="35843" name="Group 3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5885" name="Picture 4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081337"/>
            <a:ext cx="1200150" cy="39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12" name="Picture 4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040062"/>
            <a:ext cx="3200400" cy="574675"/>
          </a:xfrm>
          <a:prstGeom prst="rect">
            <a:avLst/>
          </a:prstGeom>
          <a:noFill/>
        </p:spPr>
      </p:pic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Renaming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RENAME (Staff) </a:t>
            </a:r>
            <a:r>
              <a:rPr lang="en-GB" dirty="0" err="1" smtClean="0"/>
              <a:t>staffno</a:t>
            </a:r>
            <a:r>
              <a:rPr lang="en-GB" dirty="0" smtClean="0"/>
              <a:t> AS id</a:t>
            </a:r>
            <a:endParaRPr lang="en-GB" dirty="0"/>
          </a:p>
        </p:txBody>
      </p:sp>
      <p:graphicFrame>
        <p:nvGraphicFramePr>
          <p:cNvPr id="36910" name="Group 46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id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Decomposing Complex Operations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can combine the relational algebra operations to build expressions of arbitrary complexity</a:t>
            </a:r>
          </a:p>
          <a:p>
            <a:pPr marL="0" indent="0">
              <a:buNone/>
            </a:pPr>
            <a:r>
              <a:rPr lang="en-US" dirty="0" smtClean="0"/>
              <a:t>For the sake of legibility, we can name intermediate expressions using the assignment operator</a:t>
            </a:r>
            <a:endParaRPr lang="en-US" dirty="0"/>
          </a:p>
        </p:txBody>
      </p:sp>
      <p:pic>
        <p:nvPicPr>
          <p:cNvPr id="99332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8184" y="3142679"/>
            <a:ext cx="465138" cy="214313"/>
          </a:xfrm>
          <a:prstGeom prst="rect">
            <a:avLst/>
          </a:prstGeom>
          <a:noFill/>
        </p:spPr>
      </p:pic>
      <p:pic>
        <p:nvPicPr>
          <p:cNvPr id="99333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98700" y="4176713"/>
            <a:ext cx="4635500" cy="395287"/>
          </a:xfrm>
          <a:prstGeom prst="rect">
            <a:avLst/>
          </a:prstGeom>
          <a:noFill/>
        </p:spPr>
      </p:pic>
      <p:pic>
        <p:nvPicPr>
          <p:cNvPr id="99334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4550" y="4960938"/>
            <a:ext cx="7385050" cy="919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Relational Model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Proposed by E.F. Codd in 1970</a:t>
            </a:r>
          </a:p>
          <a:p>
            <a:r>
              <a:rPr lang="en-US" smtClean="0"/>
              <a:t>Views data as mathematical relations</a:t>
            </a:r>
          </a:p>
          <a:p>
            <a:r>
              <a:rPr lang="en-US" smtClean="0"/>
              <a:t>Given sets S1, S2, …, Sn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R is a relation on these n sets if it is a set of n-tuples each of which has its first element from S1, its second from S2, and so 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union of two relations R and S contains all the tuples of R and S (eliminating duplicates).</a:t>
            </a:r>
          </a:p>
          <a:p>
            <a:pPr marL="0" indent="0">
              <a:buNone/>
            </a:pPr>
            <a:r>
              <a:rPr lang="en-US" dirty="0" smtClean="0"/>
              <a:t>R and S must have compatible schemas (same number of attributes, with the same domains)</a:t>
            </a:r>
            <a:endParaRPr lang="en-US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Union</a:t>
            </a:r>
            <a:endParaRPr lang="en-US"/>
          </a:p>
        </p:txBody>
      </p:sp>
      <p:pic>
        <p:nvPicPr>
          <p:cNvPr id="18437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419600"/>
            <a:ext cx="1308100" cy="393700"/>
          </a:xfrm>
          <a:prstGeom prst="rect">
            <a:avLst/>
          </a:prstGeom>
          <a:noFill/>
        </p:spPr>
      </p:pic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5867400" y="1752600"/>
            <a:ext cx="2133600" cy="1524000"/>
          </a:xfrm>
          <a:prstGeom prst="rect">
            <a:avLst/>
          </a:prstGeom>
          <a:solidFill>
            <a:schemeClr val="hlink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5867400" y="3276600"/>
            <a:ext cx="2133600" cy="1524000"/>
          </a:xfrm>
          <a:prstGeom prst="rect">
            <a:avLst/>
          </a:prstGeom>
          <a:solidFill>
            <a:schemeClr val="bg2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8441" name="Picture 9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13750" y="2438400"/>
            <a:ext cx="196850" cy="196850"/>
          </a:xfrm>
          <a:prstGeom prst="rect">
            <a:avLst/>
          </a:prstGeom>
          <a:noFill/>
        </p:spPr>
      </p:pic>
      <p:pic>
        <p:nvPicPr>
          <p:cNvPr id="18442" name="Picture 10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32800" y="3962400"/>
            <a:ext cx="177800" cy="196850"/>
          </a:xfrm>
          <a:prstGeom prst="rect">
            <a:avLst/>
          </a:prstGeom>
          <a:noFill/>
        </p:spPr>
      </p:pic>
      <p:pic>
        <p:nvPicPr>
          <p:cNvPr id="18443" name="Picture 11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00600" y="3155950"/>
            <a:ext cx="663575" cy="196850"/>
          </a:xfrm>
          <a:prstGeom prst="rect">
            <a:avLst/>
          </a:prstGeom>
          <a:noFill/>
        </p:spPr>
      </p:pic>
      <p:sp>
        <p:nvSpPr>
          <p:cNvPr id="18445" name="Freeform 13"/>
          <p:cNvSpPr>
            <a:spLocks/>
          </p:cNvSpPr>
          <p:nvPr/>
        </p:nvSpPr>
        <p:spPr bwMode="auto">
          <a:xfrm>
            <a:off x="5562600" y="1752600"/>
            <a:ext cx="152400" cy="30480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446" name="Freeform 14"/>
          <p:cNvSpPr>
            <a:spLocks/>
          </p:cNvSpPr>
          <p:nvPr/>
        </p:nvSpPr>
        <p:spPr bwMode="auto">
          <a:xfrm rot="10800000">
            <a:off x="8153400" y="3276600"/>
            <a:ext cx="152400" cy="15240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447" name="Freeform 15"/>
          <p:cNvSpPr>
            <a:spLocks/>
          </p:cNvSpPr>
          <p:nvPr/>
        </p:nvSpPr>
        <p:spPr bwMode="auto">
          <a:xfrm rot="10800000">
            <a:off x="8153400" y="1752600"/>
            <a:ext cx="152400" cy="15240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Union Example</a:t>
            </a:r>
            <a:endParaRPr lang="en-US"/>
          </a:p>
        </p:txBody>
      </p:sp>
      <p:graphicFrame>
        <p:nvGraphicFramePr>
          <p:cNvPr id="97339" name="Group 59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7342" name="Picture 62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752600"/>
            <a:ext cx="4873625" cy="336550"/>
          </a:xfrm>
          <a:prstGeom prst="rect">
            <a:avLst/>
          </a:prstGeom>
          <a:noFill/>
        </p:spPr>
      </p:pic>
      <p:pic>
        <p:nvPicPr>
          <p:cNvPr id="97343" name="Picture 63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209800"/>
            <a:ext cx="4876800" cy="336550"/>
          </a:xfrm>
          <a:prstGeom prst="rect">
            <a:avLst/>
          </a:prstGeom>
          <a:noFill/>
        </p:spPr>
      </p:pic>
      <p:pic>
        <p:nvPicPr>
          <p:cNvPr id="97344" name="Picture 64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1752600"/>
            <a:ext cx="5410200" cy="814388"/>
          </a:xfrm>
          <a:prstGeom prst="rect">
            <a:avLst/>
          </a:prstGeom>
          <a:noFill/>
        </p:spPr>
      </p:pic>
      <p:graphicFrame>
        <p:nvGraphicFramePr>
          <p:cNvPr id="97494" name="Group 214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7438" name="Group 158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7493" name="Group 213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set difference of two relations R and S contains all of the tuples in R which are not in S</a:t>
            </a:r>
          </a:p>
          <a:p>
            <a:pPr marL="0" indent="0">
              <a:buNone/>
            </a:pPr>
            <a:r>
              <a:rPr lang="en-US" dirty="0" smtClean="0"/>
              <a:t>R and S must have compatible schemas (same number of attributes, with the same domains)</a:t>
            </a:r>
            <a:endParaRPr lang="en-US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Difference</a:t>
            </a:r>
            <a:endParaRPr lang="en-US"/>
          </a:p>
        </p:txBody>
      </p:sp>
      <p:pic>
        <p:nvPicPr>
          <p:cNvPr id="19461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" y="4446588"/>
            <a:ext cx="1362075" cy="430212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867400" y="1752600"/>
            <a:ext cx="2133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3" name="Freeform 7"/>
          <p:cNvSpPr>
            <a:spLocks/>
          </p:cNvSpPr>
          <p:nvPr/>
        </p:nvSpPr>
        <p:spPr bwMode="auto">
          <a:xfrm>
            <a:off x="5562600" y="1752600"/>
            <a:ext cx="152400" cy="10668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5867400" y="1752600"/>
            <a:ext cx="2133600" cy="1981200"/>
          </a:xfrm>
          <a:prstGeom prst="rect">
            <a:avLst/>
          </a:prstGeom>
          <a:solidFill>
            <a:schemeClr val="hlink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5867400" y="2819400"/>
            <a:ext cx="2133600" cy="1981200"/>
          </a:xfrm>
          <a:prstGeom prst="rect">
            <a:avLst/>
          </a:prstGeom>
          <a:solidFill>
            <a:schemeClr val="bg2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8" name="Freeform 12"/>
          <p:cNvSpPr>
            <a:spLocks/>
          </p:cNvSpPr>
          <p:nvPr/>
        </p:nvSpPr>
        <p:spPr bwMode="auto">
          <a:xfrm rot="10800000">
            <a:off x="8458200" y="2819400"/>
            <a:ext cx="152400" cy="1981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9" name="Freeform 13"/>
          <p:cNvSpPr>
            <a:spLocks/>
          </p:cNvSpPr>
          <p:nvPr/>
        </p:nvSpPr>
        <p:spPr bwMode="auto">
          <a:xfrm rot="10800000">
            <a:off x="8153400" y="1752600"/>
            <a:ext cx="76200" cy="1981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9470" name="Picture 14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37550" y="2514600"/>
            <a:ext cx="196850" cy="196850"/>
          </a:xfrm>
          <a:prstGeom prst="rect">
            <a:avLst/>
          </a:prstGeom>
          <a:noFill/>
        </p:spPr>
      </p:pic>
      <p:pic>
        <p:nvPicPr>
          <p:cNvPr id="19471" name="Picture 15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37600" y="3765550"/>
            <a:ext cx="177800" cy="196850"/>
          </a:xfrm>
          <a:prstGeom prst="rect">
            <a:avLst/>
          </a:prstGeom>
          <a:noFill/>
        </p:spPr>
      </p:pic>
      <p:pic>
        <p:nvPicPr>
          <p:cNvPr id="19473" name="Picture 1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2209800"/>
            <a:ext cx="681038" cy="21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Difference Example</a:t>
            </a:r>
            <a:endParaRPr lang="en-US"/>
          </a:p>
        </p:txBody>
      </p:sp>
      <p:pic>
        <p:nvPicPr>
          <p:cNvPr id="101381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649413"/>
            <a:ext cx="7315200" cy="865187"/>
          </a:xfrm>
          <a:prstGeom prst="rect">
            <a:avLst/>
          </a:prstGeom>
          <a:noFill/>
        </p:spPr>
      </p:pic>
      <p:graphicFrame>
        <p:nvGraphicFramePr>
          <p:cNvPr id="101477" name="Group 101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1476" name="Group 100"/>
          <p:cNvGraphicFramePr>
            <a:graphicFrameLocks noGrp="1"/>
          </p:cNvGraphicFramePr>
          <p:nvPr/>
        </p:nvGraphicFramePr>
        <p:xfrm>
          <a:off x="54102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1478" name="Rectangle 102"/>
          <p:cNvSpPr>
            <a:spLocks noChangeArrowheads="1"/>
          </p:cNvSpPr>
          <p:nvPr/>
        </p:nvSpPr>
        <p:spPr bwMode="auto">
          <a:xfrm>
            <a:off x="4429125" y="3733800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-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intersection of two relations contains all the tuples that are in both relations</a:t>
            </a:r>
          </a:p>
          <a:p>
            <a:pPr marL="0" indent="0">
              <a:buNone/>
            </a:pPr>
            <a:r>
              <a:rPr lang="en-US" dirty="0" smtClean="0"/>
              <a:t>R and S must have compatible schemas (same number of attributes, with the same domains)</a:t>
            </a:r>
            <a:endParaRPr lang="en-US" dirty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Intersection</a:t>
            </a:r>
            <a:endParaRPr lang="en-US"/>
          </a:p>
        </p:txBody>
      </p:sp>
      <p:pic>
        <p:nvPicPr>
          <p:cNvPr id="20485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4419600"/>
            <a:ext cx="1308100" cy="393700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867400" y="1752600"/>
            <a:ext cx="2133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5867400" y="1752600"/>
            <a:ext cx="2133600" cy="1981200"/>
          </a:xfrm>
          <a:prstGeom prst="rect">
            <a:avLst/>
          </a:prstGeom>
          <a:solidFill>
            <a:schemeClr val="hlink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5867400" y="2819400"/>
            <a:ext cx="2133600" cy="1981200"/>
          </a:xfrm>
          <a:prstGeom prst="rect">
            <a:avLst/>
          </a:prstGeom>
          <a:solidFill>
            <a:schemeClr val="bg2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89" name="Freeform 9"/>
          <p:cNvSpPr>
            <a:spLocks/>
          </p:cNvSpPr>
          <p:nvPr/>
        </p:nvSpPr>
        <p:spPr bwMode="auto">
          <a:xfrm>
            <a:off x="5562600" y="2819400"/>
            <a:ext cx="152400" cy="9144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90" name="Freeform 10"/>
          <p:cNvSpPr>
            <a:spLocks/>
          </p:cNvSpPr>
          <p:nvPr/>
        </p:nvSpPr>
        <p:spPr bwMode="auto">
          <a:xfrm rot="10800000">
            <a:off x="8458200" y="2819400"/>
            <a:ext cx="152400" cy="1981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91" name="Freeform 11"/>
          <p:cNvSpPr>
            <a:spLocks/>
          </p:cNvSpPr>
          <p:nvPr/>
        </p:nvSpPr>
        <p:spPr bwMode="auto">
          <a:xfrm rot="10800000">
            <a:off x="8153400" y="1752600"/>
            <a:ext cx="76200" cy="1981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492" name="Picture 12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22825" y="3200400"/>
            <a:ext cx="663575" cy="196850"/>
          </a:xfrm>
          <a:prstGeom prst="rect">
            <a:avLst/>
          </a:prstGeom>
          <a:noFill/>
        </p:spPr>
      </p:pic>
      <p:pic>
        <p:nvPicPr>
          <p:cNvPr id="20493" name="Picture 13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37550" y="2514600"/>
            <a:ext cx="196850" cy="196850"/>
          </a:xfrm>
          <a:prstGeom prst="rect">
            <a:avLst/>
          </a:prstGeom>
          <a:noFill/>
        </p:spPr>
      </p:pic>
      <p:pic>
        <p:nvPicPr>
          <p:cNvPr id="20494" name="Picture 14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37600" y="3765550"/>
            <a:ext cx="177800" cy="19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Intersection Example</a:t>
            </a:r>
            <a:endParaRPr lang="en-US"/>
          </a:p>
        </p:txBody>
      </p:sp>
      <p:graphicFrame>
        <p:nvGraphicFramePr>
          <p:cNvPr id="102405" name="Group 5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2451" name="Group 51"/>
          <p:cNvGraphicFramePr>
            <a:graphicFrameLocks noGrp="1"/>
          </p:cNvGraphicFramePr>
          <p:nvPr/>
        </p:nvGraphicFramePr>
        <p:xfrm>
          <a:off x="54102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498" name="Picture 9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676400"/>
            <a:ext cx="7286625" cy="865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cartesian</a:t>
            </a:r>
            <a:r>
              <a:rPr lang="en-US" dirty="0" smtClean="0"/>
              <a:t> product of two relations R and S contains the concatenation of every tuple in R with every tuple in S</a:t>
            </a:r>
          </a:p>
          <a:p>
            <a:pPr marL="0" indent="0">
              <a:buNone/>
            </a:pPr>
            <a:r>
              <a:rPr lang="en-US" dirty="0" smtClean="0"/>
              <a:t>R and S need not have compatible schemas</a:t>
            </a:r>
            <a:endParaRPr lang="en-US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Cartesian Product</a:t>
            </a:r>
            <a:endParaRPr lang="en-US"/>
          </a:p>
        </p:txBody>
      </p:sp>
      <p:pic>
        <p:nvPicPr>
          <p:cNvPr id="21509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419600"/>
            <a:ext cx="1362075" cy="430213"/>
          </a:xfrm>
          <a:prstGeom prst="rect">
            <a:avLst/>
          </a:prstGeom>
          <a:noFill/>
        </p:spPr>
      </p:pic>
      <p:graphicFrame>
        <p:nvGraphicFramePr>
          <p:cNvPr id="21580" name="Group 76"/>
          <p:cNvGraphicFramePr>
            <a:graphicFrameLocks noGrp="1"/>
          </p:cNvGraphicFramePr>
          <p:nvPr/>
        </p:nvGraphicFramePr>
        <p:xfrm>
          <a:off x="5029200" y="2362200"/>
          <a:ext cx="457200" cy="917575"/>
        </p:xfrm>
        <a:graphic>
          <a:graphicData uri="http://schemas.openxmlformats.org/drawingml/2006/table">
            <a:tbl>
              <a:tblPr/>
              <a:tblGrid>
                <a:gridCol w="457200"/>
              </a:tblGrid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586" name="Group 82"/>
          <p:cNvGraphicFramePr>
            <a:graphicFrameLocks noGrp="1"/>
          </p:cNvGraphicFramePr>
          <p:nvPr/>
        </p:nvGraphicFramePr>
        <p:xfrm>
          <a:off x="6400800" y="2381250"/>
          <a:ext cx="914400" cy="219456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578" name="Group 74"/>
          <p:cNvGraphicFramePr>
            <a:graphicFrameLocks noGrp="1"/>
          </p:cNvGraphicFramePr>
          <p:nvPr/>
        </p:nvGraphicFramePr>
        <p:xfrm>
          <a:off x="5029200" y="3933825"/>
          <a:ext cx="457200" cy="1447800"/>
        </p:xfrm>
        <a:graphic>
          <a:graphicData uri="http://schemas.openxmlformats.org/drawingml/2006/table">
            <a:tbl>
              <a:tblPr/>
              <a:tblGrid>
                <a:gridCol w="457200"/>
              </a:tblGrid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82" name="Picture 78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2057400"/>
            <a:ext cx="196850" cy="196850"/>
          </a:xfrm>
          <a:prstGeom prst="rect">
            <a:avLst/>
          </a:prstGeom>
          <a:noFill/>
        </p:spPr>
      </p:pic>
      <p:pic>
        <p:nvPicPr>
          <p:cNvPr id="21583" name="Picture 79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3581400"/>
            <a:ext cx="177800" cy="196850"/>
          </a:xfrm>
          <a:prstGeom prst="rect">
            <a:avLst/>
          </a:prstGeom>
          <a:noFill/>
        </p:spPr>
      </p:pic>
      <p:pic>
        <p:nvPicPr>
          <p:cNvPr id="21584" name="Picture 80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7963" y="2057400"/>
            <a:ext cx="681037" cy="21431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09600" y="5334000"/>
            <a:ext cx="17181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333D43"/>
                </a:solidFill>
                <a:latin typeface="Georgia"/>
                <a:cs typeface="Georgia"/>
              </a:rPr>
              <a:t>R TIMES S</a:t>
            </a:r>
            <a:endParaRPr lang="en-GB" dirty="0">
              <a:solidFill>
                <a:srgbClr val="333D43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theta join of two relations contains those tuples from the </a:t>
            </a:r>
            <a:r>
              <a:rPr lang="en-US" dirty="0" err="1" smtClean="0"/>
              <a:t>cartesian</a:t>
            </a:r>
            <a:r>
              <a:rPr lang="en-US" dirty="0" smtClean="0"/>
              <a:t> product of the two relations which satisfy the predicate F</a:t>
            </a:r>
            <a:endParaRPr lang="en-US" dirty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Theta Join</a:t>
            </a:r>
            <a:endParaRPr lang="en-US"/>
          </a:p>
        </p:txBody>
      </p:sp>
      <p:pic>
        <p:nvPicPr>
          <p:cNvPr id="22535" name="Picture 7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5387975"/>
            <a:ext cx="4751388" cy="555625"/>
          </a:xfrm>
          <a:prstGeom prst="rect">
            <a:avLst/>
          </a:prstGeom>
          <a:noFill/>
        </p:spPr>
      </p:pic>
      <p:pic>
        <p:nvPicPr>
          <p:cNvPr id="22536" name="Picture 8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419600"/>
            <a:ext cx="1720850" cy="465138"/>
          </a:xfrm>
          <a:prstGeom prst="rect">
            <a:avLst/>
          </a:prstGeom>
          <a:noFill/>
        </p:spPr>
      </p:pic>
      <p:graphicFrame>
        <p:nvGraphicFramePr>
          <p:cNvPr id="22603" name="Group 75"/>
          <p:cNvGraphicFramePr>
            <a:graphicFrameLocks noGrp="1"/>
          </p:cNvGraphicFramePr>
          <p:nvPr/>
        </p:nvGraphicFramePr>
        <p:xfrm>
          <a:off x="4572000" y="2368550"/>
          <a:ext cx="914400" cy="109728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604" name="Group 76"/>
          <p:cNvGraphicFramePr>
            <a:graphicFrameLocks noGrp="1"/>
          </p:cNvGraphicFramePr>
          <p:nvPr/>
        </p:nvGraphicFramePr>
        <p:xfrm>
          <a:off x="5943600" y="2368550"/>
          <a:ext cx="914400" cy="18288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605" name="Group 77"/>
          <p:cNvGraphicFramePr>
            <a:graphicFrameLocks noGrp="1"/>
          </p:cNvGraphicFramePr>
          <p:nvPr/>
        </p:nvGraphicFramePr>
        <p:xfrm>
          <a:off x="7315200" y="2368550"/>
          <a:ext cx="1371600" cy="1270001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606" name="Picture 78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6463" y="1981200"/>
            <a:ext cx="1506537" cy="231775"/>
          </a:xfrm>
          <a:prstGeom prst="rect">
            <a:avLst/>
          </a:prstGeom>
          <a:noFill/>
        </p:spPr>
      </p:pic>
      <p:pic>
        <p:nvPicPr>
          <p:cNvPr id="22607" name="Picture 79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3000" y="1981200"/>
            <a:ext cx="196850" cy="196850"/>
          </a:xfrm>
          <a:prstGeom prst="rect">
            <a:avLst/>
          </a:prstGeom>
          <a:noFill/>
        </p:spPr>
      </p:pic>
      <p:pic>
        <p:nvPicPr>
          <p:cNvPr id="22608" name="Picture 80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24600" y="1981200"/>
            <a:ext cx="177800" cy="19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Join Predicates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Predicates used in joins are of the form: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where </a:t>
            </a:r>
            <a:r>
              <a:rPr lang="en-US" dirty="0" smtClean="0"/>
              <a:t>a and b are attributes of R and S respectively </a:t>
            </a:r>
            <a:r>
              <a:rPr lang="en-US" dirty="0" smtClean="0"/>
              <a:t>and </a:t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 smtClean="0"/>
              <a:t>one of  </a:t>
            </a:r>
            <a:endParaRPr lang="en-US" dirty="0"/>
          </a:p>
        </p:txBody>
      </p:sp>
      <p:pic>
        <p:nvPicPr>
          <p:cNvPr id="63493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362200"/>
            <a:ext cx="2043113" cy="393700"/>
          </a:xfrm>
          <a:prstGeom prst="rect">
            <a:avLst/>
          </a:prstGeom>
          <a:noFill/>
        </p:spPr>
      </p:pic>
      <p:pic>
        <p:nvPicPr>
          <p:cNvPr id="63494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28384" y="2882900"/>
            <a:ext cx="250825" cy="393700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664" y="3284984"/>
            <a:ext cx="4095584" cy="553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Equijoins and Natural Joins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equijoin is a theta join in which the only predicate operator used is equality (=)</a:t>
            </a:r>
          </a:p>
          <a:p>
            <a:pPr marL="0" indent="0">
              <a:buNone/>
            </a:pPr>
            <a:r>
              <a:rPr lang="en-US" dirty="0" smtClean="0"/>
              <a:t>A natural join is an equijoin over all the common attributes of the joined relations; one occurrence of each common attribute is removed from the resulting </a:t>
            </a:r>
            <a:r>
              <a:rPr lang="en-US" dirty="0" smtClean="0"/>
              <a:t>relation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Relation</a:t>
            </a: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a database of student transcripts...</a:t>
            </a:r>
          </a:p>
          <a:p>
            <a:pPr marL="0" indent="0">
              <a:buNone/>
            </a:pPr>
            <a:r>
              <a:rPr lang="en-US" dirty="0" smtClean="0"/>
              <a:t>The relation schema TRANSCRIPT has three attributes: </a:t>
            </a:r>
          </a:p>
          <a:p>
            <a:pPr lvl="1"/>
            <a:r>
              <a:rPr lang="en-US" dirty="0" err="1" smtClean="0"/>
              <a:t>StudentID</a:t>
            </a:r>
            <a:endParaRPr lang="en-US" dirty="0"/>
          </a:p>
          <a:p>
            <a:pPr lvl="1"/>
            <a:r>
              <a:rPr lang="en-US" dirty="0" err="1" smtClean="0"/>
              <a:t>CourseCode</a:t>
            </a:r>
            <a:endParaRPr lang="en-US" dirty="0"/>
          </a:p>
          <a:p>
            <a:pPr lvl="1"/>
            <a:r>
              <a:rPr lang="en-US" dirty="0" smtClean="0"/>
              <a:t>Mark</a:t>
            </a:r>
          </a:p>
          <a:p>
            <a:pPr marL="0" indent="0">
              <a:buNone/>
            </a:pPr>
            <a:r>
              <a:rPr lang="en-US" dirty="0" smtClean="0"/>
              <a:t>The domains of these attributes are respectively:</a:t>
            </a:r>
          </a:p>
          <a:p>
            <a:pPr lvl="1"/>
            <a:r>
              <a:rPr lang="en-US" dirty="0" smtClean="0"/>
              <a:t>The set of integers</a:t>
            </a:r>
          </a:p>
          <a:p>
            <a:pPr lvl="1"/>
            <a:r>
              <a:rPr lang="en-US" dirty="0" smtClean="0"/>
              <a:t>The set of module codes {COMP1001, …, COMP6031}</a:t>
            </a:r>
          </a:p>
          <a:p>
            <a:pPr lvl="1"/>
            <a:r>
              <a:rPr lang="en-US" dirty="0" smtClean="0"/>
              <a:t>The set of integers in the range 0..100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Join </a:t>
            </a:r>
            <a:r>
              <a:rPr lang="en-US" dirty="0"/>
              <a:t>the tables DEPARTMENT and EMPLOYEE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JOIN (DEPARTMENT, EMPLOYEE) DNUMBER=DNO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512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(left) outer join of two relations R and S is a join which also includes tuples from R which do not have corresponding tuples in S; missing values are set to null</a:t>
            </a:r>
            <a:endParaRPr lang="en-US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Outer Join</a:t>
            </a:r>
            <a:endParaRPr lang="en-US"/>
          </a:p>
        </p:txBody>
      </p:sp>
      <p:pic>
        <p:nvPicPr>
          <p:cNvPr id="24581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419600"/>
            <a:ext cx="1362075" cy="430213"/>
          </a:xfrm>
          <a:prstGeom prst="rect">
            <a:avLst/>
          </a:prstGeom>
          <a:noFill/>
        </p:spPr>
      </p:pic>
      <p:pic>
        <p:nvPicPr>
          <p:cNvPr id="24582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988" y="5387975"/>
            <a:ext cx="4824412" cy="555625"/>
          </a:xfrm>
          <a:prstGeom prst="rect">
            <a:avLst/>
          </a:prstGeom>
          <a:noFill/>
        </p:spPr>
      </p:pic>
      <p:graphicFrame>
        <p:nvGraphicFramePr>
          <p:cNvPr id="24583" name="Group 7"/>
          <p:cNvGraphicFramePr>
            <a:graphicFrameLocks noGrp="1"/>
          </p:cNvGraphicFramePr>
          <p:nvPr/>
        </p:nvGraphicFramePr>
        <p:xfrm>
          <a:off x="4572000" y="2368550"/>
          <a:ext cx="914400" cy="109728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597" name="Group 21"/>
          <p:cNvGraphicFramePr>
            <a:graphicFrameLocks noGrp="1"/>
          </p:cNvGraphicFramePr>
          <p:nvPr/>
        </p:nvGraphicFramePr>
        <p:xfrm>
          <a:off x="5943600" y="2368550"/>
          <a:ext cx="914400" cy="18288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641" name="Group 65"/>
          <p:cNvGraphicFramePr>
            <a:graphicFrameLocks noGrp="1"/>
          </p:cNvGraphicFramePr>
          <p:nvPr/>
        </p:nvGraphicFramePr>
        <p:xfrm>
          <a:off x="7315200" y="2368550"/>
          <a:ext cx="1371600" cy="1787526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  <a:ea typeface="ＭＳ Ｐゴシック" pitchFamily="-65" charset="-128"/>
                        <a:cs typeface="ＭＳ Ｐゴシック" pitchFamily="-65" charset="-128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633" name="Picture 5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1981200"/>
            <a:ext cx="196850" cy="196850"/>
          </a:xfrm>
          <a:prstGeom prst="rect">
            <a:avLst/>
          </a:prstGeom>
          <a:noFill/>
        </p:spPr>
      </p:pic>
      <p:pic>
        <p:nvPicPr>
          <p:cNvPr id="24634" name="Picture 58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1981200"/>
            <a:ext cx="177800" cy="196850"/>
          </a:xfrm>
          <a:prstGeom prst="rect">
            <a:avLst/>
          </a:prstGeom>
          <a:noFill/>
        </p:spPr>
      </p:pic>
      <p:pic>
        <p:nvPicPr>
          <p:cNvPr id="24643" name="Picture 67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9000" y="1981200"/>
            <a:ext cx="1470025" cy="231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left outer join is not the only outer join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Right outer join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Full outer join</a:t>
            </a:r>
            <a:endParaRPr lang="en-US" dirty="0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Outer Joins</a:t>
            </a:r>
            <a:endParaRPr lang="en-US"/>
          </a:p>
        </p:txBody>
      </p:sp>
      <p:pic>
        <p:nvPicPr>
          <p:cNvPr id="72709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949575"/>
            <a:ext cx="4770438" cy="555625"/>
          </a:xfrm>
          <a:prstGeom prst="rect">
            <a:avLst/>
          </a:prstGeom>
          <a:noFill/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947988" y="4038600"/>
            <a:ext cx="5738812" cy="555625"/>
            <a:chOff x="1857" y="2544"/>
            <a:chExt cx="3615" cy="350"/>
          </a:xfrm>
        </p:grpSpPr>
        <p:pic>
          <p:nvPicPr>
            <p:cNvPr id="72710" name="Picture 6" descr="latex-image-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57" y="2544"/>
              <a:ext cx="3615" cy="350"/>
            </a:xfrm>
            <a:prstGeom prst="rect">
              <a:avLst/>
            </a:prstGeom>
            <a:noFill/>
          </p:spPr>
        </p:pic>
        <p:sp>
          <p:nvSpPr>
            <p:cNvPr id="72713" name="Line 9"/>
            <p:cNvSpPr>
              <a:spLocks noChangeShapeType="1"/>
            </p:cNvSpPr>
            <p:nvPr/>
          </p:nvSpPr>
          <p:spPr bwMode="auto">
            <a:xfrm>
              <a:off x="2172" y="2646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715" name="Line 11"/>
            <p:cNvSpPr>
              <a:spLocks noChangeShapeType="1"/>
            </p:cNvSpPr>
            <p:nvPr/>
          </p:nvSpPr>
          <p:spPr bwMode="auto">
            <a:xfrm>
              <a:off x="2356" y="2648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721" name="Line 17"/>
            <p:cNvSpPr>
              <a:spLocks noChangeShapeType="1"/>
            </p:cNvSpPr>
            <p:nvPr/>
          </p:nvSpPr>
          <p:spPr bwMode="auto">
            <a:xfrm>
              <a:off x="2172" y="2790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722" name="Line 18"/>
            <p:cNvSpPr>
              <a:spLocks noChangeShapeType="1"/>
            </p:cNvSpPr>
            <p:nvPr/>
          </p:nvSpPr>
          <p:spPr bwMode="auto">
            <a:xfrm>
              <a:off x="2356" y="2792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Full Outer Join Example</a:t>
            </a:r>
            <a:endParaRPr lang="en-US"/>
          </a:p>
        </p:txBody>
      </p:sp>
      <p:graphicFrame>
        <p:nvGraphicFramePr>
          <p:cNvPr id="100357" name="Group 5"/>
          <p:cNvGraphicFramePr>
            <a:graphicFrameLocks noGrp="1"/>
          </p:cNvGraphicFramePr>
          <p:nvPr/>
        </p:nvGraphicFramePr>
        <p:xfrm>
          <a:off x="4572000" y="2368550"/>
          <a:ext cx="914400" cy="109728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0420" name="Group 68"/>
          <p:cNvGraphicFramePr>
            <a:graphicFrameLocks noGrp="1"/>
          </p:cNvGraphicFramePr>
          <p:nvPr/>
        </p:nvGraphicFramePr>
        <p:xfrm>
          <a:off x="5943600" y="2368550"/>
          <a:ext cx="914400" cy="18542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0419" name="Group 67"/>
          <p:cNvGraphicFramePr>
            <a:graphicFrameLocks noGrp="1"/>
          </p:cNvGraphicFramePr>
          <p:nvPr/>
        </p:nvGraphicFramePr>
        <p:xfrm>
          <a:off x="7315200" y="2368550"/>
          <a:ext cx="1371600" cy="2305051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  <a:ea typeface="ＭＳ Ｐゴシック" pitchFamily="-65" charset="-128"/>
                        <a:cs typeface="ＭＳ Ｐゴシック" pitchFamily="-65" charset="-128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  <a:ea typeface="ＭＳ Ｐゴシック" pitchFamily="-65" charset="-128"/>
                        <a:cs typeface="ＭＳ Ｐゴシック" pitchFamily="-65" charset="-128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0410" name="Picture 5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981200"/>
            <a:ext cx="196850" cy="196850"/>
          </a:xfrm>
          <a:prstGeom prst="rect">
            <a:avLst/>
          </a:prstGeom>
          <a:noFill/>
        </p:spPr>
      </p:pic>
      <p:pic>
        <p:nvPicPr>
          <p:cNvPr id="100411" name="Picture 59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981200"/>
            <a:ext cx="177800" cy="196850"/>
          </a:xfrm>
          <a:prstGeom prst="rect">
            <a:avLst/>
          </a:prstGeom>
          <a:noFill/>
        </p:spPr>
      </p:pic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762000" y="4876800"/>
            <a:ext cx="5738813" cy="555625"/>
            <a:chOff x="1857" y="2544"/>
            <a:chExt cx="3615" cy="350"/>
          </a:xfrm>
        </p:grpSpPr>
        <p:pic>
          <p:nvPicPr>
            <p:cNvPr id="100422" name="Picture 70" descr="latex-image-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7" y="2544"/>
              <a:ext cx="3615" cy="350"/>
            </a:xfrm>
            <a:prstGeom prst="rect">
              <a:avLst/>
            </a:prstGeom>
            <a:noFill/>
          </p:spPr>
        </p:pic>
        <p:sp>
          <p:nvSpPr>
            <p:cNvPr id="100423" name="Line 71"/>
            <p:cNvSpPr>
              <a:spLocks noChangeShapeType="1"/>
            </p:cNvSpPr>
            <p:nvPr/>
          </p:nvSpPr>
          <p:spPr bwMode="auto">
            <a:xfrm>
              <a:off x="2172" y="2646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24" name="Line 72"/>
            <p:cNvSpPr>
              <a:spLocks noChangeShapeType="1"/>
            </p:cNvSpPr>
            <p:nvPr/>
          </p:nvSpPr>
          <p:spPr bwMode="auto">
            <a:xfrm>
              <a:off x="2356" y="2648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25" name="Line 73"/>
            <p:cNvSpPr>
              <a:spLocks noChangeShapeType="1"/>
            </p:cNvSpPr>
            <p:nvPr/>
          </p:nvSpPr>
          <p:spPr bwMode="auto">
            <a:xfrm>
              <a:off x="2172" y="2790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26" name="Line 74"/>
            <p:cNvSpPr>
              <a:spLocks noChangeShapeType="1"/>
            </p:cNvSpPr>
            <p:nvPr/>
          </p:nvSpPr>
          <p:spPr bwMode="auto">
            <a:xfrm>
              <a:off x="2356" y="2792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00427" name="Picture 75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9000" y="1979613"/>
            <a:ext cx="1447800" cy="230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 err="1" smtClean="0"/>
              <a:t>semijoin</a:t>
            </a:r>
            <a:r>
              <a:rPr lang="en-US" dirty="0" smtClean="0"/>
              <a:t> of two relations R and S contains all the tuples of R which are in the join of R and S with predicate F</a:t>
            </a:r>
            <a:endParaRPr lang="en-US" dirty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Semijoin</a:t>
            </a:r>
            <a:endParaRPr lang="en-US"/>
          </a:p>
        </p:txBody>
      </p:sp>
      <p:pic>
        <p:nvPicPr>
          <p:cNvPr id="25607" name="Picture 7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" y="5387975"/>
            <a:ext cx="4895850" cy="555625"/>
          </a:xfrm>
          <a:prstGeom prst="rect">
            <a:avLst/>
          </a:prstGeom>
          <a:noFill/>
        </p:spPr>
      </p:pic>
      <p:pic>
        <p:nvPicPr>
          <p:cNvPr id="25608" name="Picture 8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419600"/>
            <a:ext cx="1524000" cy="465138"/>
          </a:xfrm>
          <a:prstGeom prst="rect">
            <a:avLst/>
          </a:prstGeom>
          <a:noFill/>
        </p:spPr>
      </p:pic>
      <p:graphicFrame>
        <p:nvGraphicFramePr>
          <p:cNvPr id="25609" name="Group 9"/>
          <p:cNvGraphicFramePr>
            <a:graphicFrameLocks noGrp="1"/>
          </p:cNvGraphicFramePr>
          <p:nvPr/>
        </p:nvGraphicFramePr>
        <p:xfrm>
          <a:off x="4572000" y="2368550"/>
          <a:ext cx="914400" cy="109728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623" name="Group 23"/>
          <p:cNvGraphicFramePr>
            <a:graphicFrameLocks noGrp="1"/>
          </p:cNvGraphicFramePr>
          <p:nvPr/>
        </p:nvGraphicFramePr>
        <p:xfrm>
          <a:off x="5943600" y="2368550"/>
          <a:ext cx="914400" cy="18288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663" name="Group 63"/>
          <p:cNvGraphicFramePr>
            <a:graphicFrameLocks noGrp="1"/>
          </p:cNvGraphicFramePr>
          <p:nvPr/>
        </p:nvGraphicFramePr>
        <p:xfrm>
          <a:off x="7315200" y="2368550"/>
          <a:ext cx="914400" cy="846138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5659" name="Picture 59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1981200"/>
            <a:ext cx="196850" cy="196850"/>
          </a:xfrm>
          <a:prstGeom prst="rect">
            <a:avLst/>
          </a:prstGeom>
          <a:noFill/>
        </p:spPr>
      </p:pic>
      <p:pic>
        <p:nvPicPr>
          <p:cNvPr id="25660" name="Picture 60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1981200"/>
            <a:ext cx="177800" cy="196850"/>
          </a:xfrm>
          <a:prstGeom prst="rect">
            <a:avLst/>
          </a:prstGeom>
          <a:noFill/>
        </p:spPr>
      </p:pic>
      <p:pic>
        <p:nvPicPr>
          <p:cNvPr id="25661" name="Picture 61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88213" y="1981200"/>
            <a:ext cx="1398587" cy="231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Given two relations R and S with attribute sets A and B, where B is a subset of A, the division of R by S is the set of tuples from R that match every tuple in S</a:t>
            </a:r>
            <a:endParaRPr 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Division</a:t>
            </a:r>
            <a:endParaRPr lang="en-US"/>
          </a:p>
        </p:txBody>
      </p:sp>
      <p:pic>
        <p:nvPicPr>
          <p:cNvPr id="26629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419600"/>
            <a:ext cx="1362075" cy="430213"/>
          </a:xfrm>
          <a:prstGeom prst="rect">
            <a:avLst/>
          </a:prstGeom>
          <a:noFill/>
        </p:spPr>
      </p:pic>
      <p:graphicFrame>
        <p:nvGraphicFramePr>
          <p:cNvPr id="26689" name="Group 65"/>
          <p:cNvGraphicFramePr>
            <a:graphicFrameLocks noGrp="1"/>
          </p:cNvGraphicFramePr>
          <p:nvPr/>
        </p:nvGraphicFramePr>
        <p:xfrm>
          <a:off x="5029200" y="2368550"/>
          <a:ext cx="914400" cy="2649855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696" name="Group 72"/>
          <p:cNvGraphicFramePr>
            <a:graphicFrameLocks noGrp="1"/>
          </p:cNvGraphicFramePr>
          <p:nvPr/>
        </p:nvGraphicFramePr>
        <p:xfrm>
          <a:off x="6400800" y="2368550"/>
          <a:ext cx="457200" cy="1371600"/>
        </p:xfrm>
        <a:graphic>
          <a:graphicData uri="http://schemas.openxmlformats.org/drawingml/2006/table">
            <a:tbl>
              <a:tblPr/>
              <a:tblGrid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695" name="Group 71"/>
          <p:cNvGraphicFramePr>
            <a:graphicFrameLocks noGrp="1"/>
          </p:cNvGraphicFramePr>
          <p:nvPr/>
        </p:nvGraphicFramePr>
        <p:xfrm>
          <a:off x="7315200" y="2368550"/>
          <a:ext cx="457200" cy="1408113"/>
        </p:xfrm>
        <a:graphic>
          <a:graphicData uri="http://schemas.openxmlformats.org/drawingml/2006/table">
            <a:tbl>
              <a:tblPr/>
              <a:tblGrid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672" name="Picture 48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1981200"/>
            <a:ext cx="196850" cy="196850"/>
          </a:xfrm>
          <a:prstGeom prst="rect">
            <a:avLst/>
          </a:prstGeom>
          <a:noFill/>
        </p:spPr>
      </p:pic>
      <p:pic>
        <p:nvPicPr>
          <p:cNvPr id="26673" name="Picture 49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1981200"/>
            <a:ext cx="177800" cy="196850"/>
          </a:xfrm>
          <a:prstGeom prst="rect">
            <a:avLst/>
          </a:prstGeom>
          <a:noFill/>
        </p:spPr>
      </p:pic>
      <p:pic>
        <p:nvPicPr>
          <p:cNvPr id="26697" name="Picture 73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43763" y="1981200"/>
            <a:ext cx="681037" cy="2143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* </a:t>
            </a:r>
            <a:br>
              <a:rPr lang="en-US" dirty="0" smtClean="0"/>
            </a:br>
            <a:r>
              <a:rPr lang="en-US" dirty="0" smtClean="0"/>
              <a:t>FROM &lt;table&gt; </a:t>
            </a:r>
            <a:br>
              <a:rPr lang="en-US" dirty="0" smtClean="0"/>
            </a:br>
            <a:r>
              <a:rPr lang="en-US" dirty="0" smtClean="0"/>
              <a:t>WHERE &lt;</a:t>
            </a:r>
            <a:r>
              <a:rPr lang="en-US" dirty="0" err="1" smtClean="0"/>
              <a:t>pred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smtClean="0"/>
              <a:t>SELECT &lt;cols&gt; </a:t>
            </a:r>
            <a:br>
              <a:rPr lang="en-US" dirty="0" smtClean="0"/>
            </a:br>
            <a:r>
              <a:rPr lang="en-US" dirty="0" smtClean="0"/>
              <a:t>FROM &lt;table&gt;</a:t>
            </a:r>
          </a:p>
          <a:p>
            <a:pPr marL="0" indent="0">
              <a:buNone/>
            </a:pPr>
            <a:r>
              <a:rPr lang="en-US" dirty="0" smtClean="0"/>
              <a:t>SELECT &lt;cols&gt; </a:t>
            </a:r>
            <a:br>
              <a:rPr lang="en-US" dirty="0" smtClean="0"/>
            </a:br>
            <a:r>
              <a:rPr lang="en-US" dirty="0" smtClean="0"/>
              <a:t>FROM &lt;table&gt; </a:t>
            </a:r>
            <a:br>
              <a:rPr lang="en-US" dirty="0" smtClean="0"/>
            </a:br>
            <a:r>
              <a:rPr lang="en-US" dirty="0" smtClean="0"/>
              <a:t>WHERE &lt;</a:t>
            </a:r>
            <a:r>
              <a:rPr lang="en-US" dirty="0" err="1" smtClean="0"/>
              <a:t>pred</a:t>
            </a:r>
            <a:r>
              <a:rPr lang="en-US" dirty="0" smtClean="0"/>
              <a:t>&gt;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SELECT </a:t>
            </a:r>
            <a:r>
              <a:rPr lang="en-US" dirty="0" smtClean="0"/>
              <a:t>&lt;col&gt; AS &lt;col’&gt;</a:t>
            </a:r>
            <a:br>
              <a:rPr lang="en-US" dirty="0" smtClean="0"/>
            </a:br>
            <a:r>
              <a:rPr lang="en-US" dirty="0" smtClean="0"/>
              <a:t>FROM &lt;table&gt;</a:t>
            </a:r>
            <a:endParaRPr lang="en-US" dirty="0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SQL to the Relational Algebra</a:t>
            </a:r>
            <a:endParaRPr lang="en-US" dirty="0"/>
          </a:p>
        </p:txBody>
      </p:sp>
      <p:pic>
        <p:nvPicPr>
          <p:cNvPr id="69640" name="Picture 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2667000"/>
            <a:ext cx="1738313" cy="411163"/>
          </a:xfrm>
          <a:prstGeom prst="rect">
            <a:avLst/>
          </a:prstGeom>
          <a:noFill/>
        </p:spPr>
      </p:pic>
      <p:pic>
        <p:nvPicPr>
          <p:cNvPr id="69641" name="Picture 9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1676400"/>
            <a:ext cx="1792288" cy="430213"/>
          </a:xfrm>
          <a:prstGeom prst="rect">
            <a:avLst/>
          </a:prstGeom>
          <a:noFill/>
        </p:spPr>
      </p:pic>
      <p:pic>
        <p:nvPicPr>
          <p:cNvPr id="69642" name="Picture 10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600" y="3429000"/>
            <a:ext cx="2760663" cy="430213"/>
          </a:xfrm>
          <a:prstGeom prst="rect">
            <a:avLst/>
          </a:prstGeom>
          <a:noFill/>
        </p:spPr>
      </p:pic>
      <p:pic>
        <p:nvPicPr>
          <p:cNvPr id="69643" name="Picture 11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3600" y="3962400"/>
            <a:ext cx="2760663" cy="430213"/>
          </a:xfrm>
          <a:prstGeom prst="rect">
            <a:avLst/>
          </a:prstGeom>
          <a:noFill/>
        </p:spPr>
      </p:pic>
      <p:pic>
        <p:nvPicPr>
          <p:cNvPr id="69644" name="Picture 12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5410200"/>
            <a:ext cx="2994025" cy="447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SQL into Relational Algebra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Retrieve </a:t>
            </a:r>
            <a:r>
              <a:rPr lang="en-GB" dirty="0" smtClean="0"/>
              <a:t>the name and address of all employees who work for the ‘Research’ department</a:t>
            </a:r>
          </a:p>
          <a:p>
            <a:pPr marL="0" indent="0">
              <a:buNone/>
            </a:pPr>
            <a:r>
              <a:rPr lang="en-GB" dirty="0" smtClean="0"/>
              <a:t>SELECT</a:t>
            </a:r>
            <a:r>
              <a:rPr lang="en-GB" dirty="0" smtClean="0"/>
              <a:t>	FNAME, LNAME, ADDRESS</a:t>
            </a:r>
            <a:br>
              <a:rPr lang="en-GB" dirty="0" smtClean="0"/>
            </a:br>
            <a:r>
              <a:rPr lang="en-GB" dirty="0" smtClean="0"/>
              <a:t>FROM	</a:t>
            </a:r>
            <a:r>
              <a:rPr lang="en-GB" dirty="0" smtClean="0"/>
              <a:t>	EMPLOYEE</a:t>
            </a:r>
            <a:r>
              <a:rPr lang="en-GB" dirty="0" smtClean="0"/>
              <a:t>, DEPARTMENT</a:t>
            </a:r>
            <a:br>
              <a:rPr lang="en-GB" dirty="0" smtClean="0"/>
            </a:br>
            <a:r>
              <a:rPr lang="en-GB" dirty="0" smtClean="0"/>
              <a:t>WHERE	DNAME=‘Research’ AND DNUMBER=DNO</a:t>
            </a:r>
          </a:p>
          <a:p>
            <a:pPr marL="0" indent="0">
              <a:buNone/>
            </a:pPr>
            <a:r>
              <a:rPr lang="en-GB" dirty="0" smtClean="0"/>
              <a:t>RES_DEPT </a:t>
            </a:r>
            <a:r>
              <a:rPr lang="ru-RU" dirty="0" smtClean="0"/>
              <a:t>←</a:t>
            </a:r>
            <a:r>
              <a:rPr lang="en-GB" dirty="0" smtClean="0"/>
              <a:t> RESTRICT (DEPARTMENT) DNAME=‘Research’</a:t>
            </a:r>
          </a:p>
          <a:p>
            <a:pPr marL="0" indent="0">
              <a:buNone/>
            </a:pPr>
            <a:r>
              <a:rPr lang="en-GB" dirty="0" smtClean="0"/>
              <a:t>DEPT_EMPS </a:t>
            </a:r>
            <a:r>
              <a:rPr lang="ru-RU" dirty="0" smtClean="0"/>
              <a:t>←</a:t>
            </a:r>
            <a:r>
              <a:rPr lang="en-GB" dirty="0" smtClean="0"/>
              <a:t> JOIN (RES_DEPT, EMPLOYEE) DNUMBER=DNO</a:t>
            </a:r>
          </a:p>
          <a:p>
            <a:pPr marL="0" indent="0">
              <a:buNone/>
            </a:pPr>
            <a:r>
              <a:rPr lang="en-GB" dirty="0" smtClean="0"/>
              <a:t>RESULT </a:t>
            </a:r>
            <a:r>
              <a:rPr lang="ru-RU" dirty="0" smtClean="0"/>
              <a:t>←</a:t>
            </a:r>
            <a:r>
              <a:rPr lang="en-GB" dirty="0" smtClean="0"/>
              <a:t> PROJECT NAME, LNAME, ADDRESS (DEPT_EMPS)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SQL into Relational Algebra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Retrieve </a:t>
            </a:r>
            <a:r>
              <a:rPr lang="en-GB" dirty="0" smtClean="0"/>
              <a:t>the name and address of all employees who work for the ‘Research’ </a:t>
            </a:r>
            <a:r>
              <a:rPr lang="en-GB" dirty="0" smtClean="0"/>
              <a:t>department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SELECT	FNAME, LNAME, ADDRESS</a:t>
            </a:r>
            <a:br>
              <a:rPr lang="en-GB" dirty="0" smtClean="0"/>
            </a:br>
            <a:r>
              <a:rPr lang="en-GB" dirty="0" smtClean="0"/>
              <a:t>FROM	</a:t>
            </a:r>
            <a:r>
              <a:rPr lang="en-GB" dirty="0" smtClean="0"/>
              <a:t>	EMPLOYEE</a:t>
            </a:r>
            <a:r>
              <a:rPr lang="en-GB" dirty="0" smtClean="0"/>
              <a:t>, DEPARTMENT</a:t>
            </a:r>
            <a:br>
              <a:rPr lang="en-GB" dirty="0" smtClean="0"/>
            </a:br>
            <a:r>
              <a:rPr lang="en-GB" dirty="0" smtClean="0"/>
              <a:t>WHERE	DNAME=‘Research’ AND DNUMBER=DNO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PROJECT </a:t>
            </a:r>
            <a:r>
              <a:rPr lang="en-GB" dirty="0" smtClean="0"/>
              <a:t>NAME, LNAME, ADDRESS (</a:t>
            </a:r>
            <a:br>
              <a:rPr lang="en-GB" dirty="0" smtClean="0"/>
            </a:br>
            <a:r>
              <a:rPr lang="en-GB" dirty="0" smtClean="0"/>
              <a:t>JOIN ((RESTRICT (DEPARTMENT) DNAME=‘Research), EMPLOYEE) DNUMBER=DNO)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SQL into Relational Algebra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Retrieve </a:t>
            </a:r>
            <a:r>
              <a:rPr lang="en-GB" dirty="0" smtClean="0"/>
              <a:t>the name and address of all employees who work for the ‘Research’ department</a:t>
            </a:r>
          </a:p>
          <a:p>
            <a:pPr marL="0" indent="0">
              <a:buNone/>
            </a:pPr>
            <a:r>
              <a:rPr lang="en-GB" dirty="0" smtClean="0"/>
              <a:t>SELECT</a:t>
            </a:r>
            <a:r>
              <a:rPr lang="en-GB" dirty="0" smtClean="0"/>
              <a:t>	FNAME, LNAME, ADDRESS</a:t>
            </a:r>
            <a:br>
              <a:rPr lang="en-GB" dirty="0" smtClean="0"/>
            </a:br>
            <a:r>
              <a:rPr lang="en-GB" dirty="0" smtClean="0"/>
              <a:t>FROM	</a:t>
            </a:r>
            <a:r>
              <a:rPr lang="en-GB" dirty="0" smtClean="0"/>
              <a:t>	EMPLOYEE, DEPARTMENT</a:t>
            </a:r>
            <a:br>
              <a:rPr lang="en-GB" dirty="0" smtClean="0"/>
            </a:br>
            <a:r>
              <a:rPr lang="en-GB" dirty="0" smtClean="0"/>
              <a:t>WHERE	DNAME=‘Research’ AND DNUMBER=DNO</a:t>
            </a:r>
          </a:p>
          <a:p>
            <a:pPr marL="0" indent="0">
              <a:buNone/>
            </a:pPr>
            <a:r>
              <a:rPr lang="en-GB" dirty="0" smtClean="0"/>
              <a:t>DEPT_EMPS </a:t>
            </a:r>
            <a:r>
              <a:rPr lang="ru-RU" dirty="0" smtClean="0"/>
              <a:t>←</a:t>
            </a:r>
            <a:r>
              <a:rPr lang="en-GB" dirty="0" smtClean="0"/>
              <a:t> JOIN (RES_DEPT, EMPLOYEE) DNUMBER=DNO</a:t>
            </a:r>
          </a:p>
          <a:p>
            <a:pPr marL="0" indent="0">
              <a:buNone/>
            </a:pPr>
            <a:r>
              <a:rPr lang="en-GB" dirty="0" smtClean="0"/>
              <a:t>RES_DEPT </a:t>
            </a:r>
            <a:r>
              <a:rPr lang="ru-RU" dirty="0" smtClean="0"/>
              <a:t>←</a:t>
            </a:r>
            <a:r>
              <a:rPr lang="en-GB" dirty="0" smtClean="0"/>
              <a:t> RESTRICT (DEPT_EMPS</a:t>
            </a:r>
            <a:r>
              <a:rPr lang="en-GB" dirty="0" smtClean="0"/>
              <a:t>) DNAME</a:t>
            </a:r>
            <a:r>
              <a:rPr lang="en-GB" dirty="0" smtClean="0"/>
              <a:t>=‘Research’</a:t>
            </a:r>
          </a:p>
          <a:p>
            <a:pPr marL="0" indent="0">
              <a:buNone/>
            </a:pPr>
            <a:r>
              <a:rPr lang="en-GB" dirty="0" smtClean="0"/>
              <a:t>RESULT </a:t>
            </a:r>
            <a:r>
              <a:rPr lang="ru-RU" dirty="0" smtClean="0"/>
              <a:t>←</a:t>
            </a:r>
            <a:r>
              <a:rPr lang="en-GB" dirty="0" smtClean="0"/>
              <a:t> PROJECT NAME, LNAME, ADDRESS (RES_DEPT)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Relation</a:t>
            </a: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particular relation T of the relation schema TRANSCRIPT could be: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 = {	&lt;1, COMP2004, 77&gt;, </a:t>
            </a:r>
            <a:br>
              <a:rPr lang="en-US" dirty="0" smtClean="0"/>
            </a:br>
            <a:r>
              <a:rPr lang="en-US" dirty="0" smtClean="0"/>
              <a:t>	&lt;2, COMP2004, 76&gt;, </a:t>
            </a:r>
            <a:br>
              <a:rPr lang="en-US" dirty="0" smtClean="0"/>
            </a:br>
            <a:r>
              <a:rPr lang="en-US" dirty="0" smtClean="0"/>
              <a:t>	&lt;3, COMP1008, 44&gt;, </a:t>
            </a:r>
            <a:br>
              <a:rPr lang="en-US" dirty="0" smtClean="0"/>
            </a:br>
            <a:r>
              <a:rPr lang="en-US" dirty="0" smtClean="0"/>
              <a:t>	&lt;2, COMP1008, 66&gt;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697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231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Conjunctive selections cascade into individual selections</a:t>
            </a:r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13" name="Picture 12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4495800"/>
            <a:ext cx="5994400" cy="57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23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Selection is commutative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4648200"/>
            <a:ext cx="5619750" cy="6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72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Only the last in a sequence of projections is required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4256645"/>
            <a:ext cx="5419725" cy="51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2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Selection and projection are commutative</a:t>
            </a:r>
          </a:p>
          <a:p>
            <a:pPr marL="0" indent="0">
              <a:buNone/>
            </a:pPr>
            <a:r>
              <a:rPr lang="en-GB" dirty="0" smtClean="0"/>
              <a:t>(if the predicate only involves attributes in the projection list)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093" y="3657600"/>
            <a:ext cx="6881813" cy="5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88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Cartesian product and theta join are commutative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272424"/>
            <a:ext cx="3924300" cy="537575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4264780"/>
            <a:ext cx="3619500" cy="45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2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Selection </a:t>
            </a:r>
            <a:r>
              <a:rPr lang="en-GB" dirty="0" smtClean="0"/>
              <a:t>distributes over theta join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(if the predicate only involves attributes being joined</a:t>
            </a:r>
            <a:r>
              <a:rPr lang="en-GB" dirty="0" smtClean="0"/>
              <a:t>)</a:t>
            </a: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4876800"/>
            <a:ext cx="6110288" cy="580205"/>
          </a:xfrm>
          <a:prstGeom prst="rect">
            <a:avLst/>
          </a:prstGeom>
        </p:spPr>
      </p:pic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810000"/>
            <a:ext cx="7038975" cy="61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2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Projection </a:t>
            </a:r>
            <a:r>
              <a:rPr lang="en-GB" dirty="0" smtClean="0"/>
              <a:t>distributes over theta join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(if projection list can be divided into attributes of the relations being joined, and join condition only uses attributes from the projection list)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468" y="3962400"/>
            <a:ext cx="6469063" cy="438009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953000"/>
            <a:ext cx="8153400" cy="38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0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Set union and intersection are commutative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3218305"/>
            <a:ext cx="3505200" cy="421390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481" y="4191000"/>
            <a:ext cx="3475038" cy="4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72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Selection </a:t>
            </a:r>
            <a:r>
              <a:rPr lang="en-GB" dirty="0" smtClean="0"/>
              <a:t>distributes over set operations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863" y="2897826"/>
            <a:ext cx="5494337" cy="531174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534" y="4114800"/>
            <a:ext cx="5672931" cy="548441"/>
          </a:xfrm>
          <a:prstGeom prst="rect">
            <a:avLst/>
          </a:prstGeom>
        </p:spPr>
      </p:pic>
      <p:pic>
        <p:nvPicPr>
          <p:cNvPr id="7" name="Picture 6" descr="latex-image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4954" y="5257800"/>
            <a:ext cx="5634092" cy="53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96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Nomenclature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i="1" dirty="0" smtClean="0"/>
              <a:t>relation</a:t>
            </a:r>
            <a:r>
              <a:rPr lang="en-US" dirty="0" smtClean="0"/>
              <a:t> can be viewed as a table with columns and rows</a:t>
            </a:r>
          </a:p>
          <a:p>
            <a:r>
              <a:rPr lang="en-US" dirty="0" smtClean="0"/>
              <a:t>An </a:t>
            </a:r>
            <a:r>
              <a:rPr lang="en-US" i="1" dirty="0" smtClean="0"/>
              <a:t>attribute</a:t>
            </a:r>
            <a:r>
              <a:rPr lang="en-US" dirty="0" smtClean="0"/>
              <a:t> is a named column of a relation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domain</a:t>
            </a:r>
            <a:r>
              <a:rPr lang="en-US" dirty="0" smtClean="0"/>
              <a:t> is the set of allowable values for an attribute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tuple</a:t>
            </a:r>
            <a:r>
              <a:rPr lang="en-US" dirty="0" smtClean="0"/>
              <a:t> is a row of a </a:t>
            </a:r>
            <a:r>
              <a:rPr lang="en-US" dirty="0" smtClean="0"/>
              <a:t>relation (ordered collection of values)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i="1" dirty="0" smtClean="0"/>
              <a:t>degree</a:t>
            </a:r>
            <a:r>
              <a:rPr lang="en-US" dirty="0" smtClean="0"/>
              <a:t> of a relation is the number of attributes it contains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cardinality</a:t>
            </a:r>
            <a:r>
              <a:rPr lang="en-US" dirty="0" smtClean="0"/>
              <a:t> of a relation is the number of tuples it contains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relation schema </a:t>
            </a:r>
            <a:r>
              <a:rPr lang="en-US" dirty="0" smtClean="0"/>
              <a:t>is defined by a set of attribute and domain name pairs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Projection </a:t>
            </a:r>
            <a:r>
              <a:rPr lang="en-GB" dirty="0" smtClean="0"/>
              <a:t>distributes over set union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168" y="3429000"/>
            <a:ext cx="5681663" cy="49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66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Associativity of theta join and </a:t>
            </a:r>
            <a:r>
              <a:rPr lang="en-GB" dirty="0" err="1" smtClean="0"/>
              <a:t>cartesian</a:t>
            </a:r>
            <a:r>
              <a:rPr lang="en-GB" dirty="0" smtClean="0"/>
              <a:t> product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242" y="3195395"/>
            <a:ext cx="5395516" cy="467210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168" y="4495800"/>
            <a:ext cx="5427663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60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Associativity of set union and intersection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850" y="2894948"/>
            <a:ext cx="5702300" cy="534052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756" y="4343400"/>
            <a:ext cx="5678488" cy="53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86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Relational Algebra and </a:t>
            </a:r>
            <a:br>
              <a:rPr lang="en-US" dirty="0" smtClean="0"/>
            </a:br>
            <a:r>
              <a:rPr lang="en-US" dirty="0" smtClean="0"/>
              <a:t>Query Processing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219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the Relational </a:t>
            </a:r>
            <a:r>
              <a:rPr lang="en-US" dirty="0" smtClean="0"/>
              <a:t>Algebra, part 2?</a:t>
            </a: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 Algebra lets us:</a:t>
            </a:r>
          </a:p>
          <a:p>
            <a:pPr lvl="1"/>
            <a:r>
              <a:rPr lang="en-US" dirty="0" smtClean="0"/>
              <a:t>express queries in terms of underlying operations</a:t>
            </a:r>
          </a:p>
          <a:p>
            <a:pPr lvl="1"/>
            <a:r>
              <a:rPr lang="en-US" dirty="0" smtClean="0"/>
              <a:t>identify equivalent query plans</a:t>
            </a:r>
          </a:p>
          <a:p>
            <a:pPr lvl="1"/>
            <a:r>
              <a:rPr lang="en-US" dirty="0" smtClean="0"/>
              <a:t>transform query plans</a:t>
            </a:r>
          </a:p>
          <a:p>
            <a:pPr lvl="1"/>
            <a:r>
              <a:rPr lang="en-US" dirty="0" err="1" smtClean="0"/>
              <a:t>optimise</a:t>
            </a:r>
            <a:r>
              <a:rPr lang="en-US" dirty="0" smtClean="0"/>
              <a:t> query plans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8459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Query Processing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590800" y="1600200"/>
            <a:ext cx="403172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800" dirty="0" smtClean="0">
                <a:latin typeface="Georgia"/>
                <a:cs typeface="Georgia"/>
              </a:rPr>
              <a:t>Query in a high-level language (DML)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5921" y="2895600"/>
            <a:ext cx="296747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Intermediate form of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4038600"/>
            <a:ext cx="171562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Execution plan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96814" y="5181600"/>
            <a:ext cx="280418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Code to execute the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800" y="6336268"/>
            <a:ext cx="173637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800" dirty="0" smtClean="0">
                <a:latin typeface="Georgia"/>
                <a:cs typeface="Georgia"/>
              </a:rPr>
              <a:t>Result of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14" name="Down Arrow 13"/>
          <p:cNvSpPr/>
          <p:nvPr/>
        </p:nvSpPr>
        <p:spPr bwMode="auto">
          <a:xfrm>
            <a:off x="4191000" y="3810000"/>
            <a:ext cx="838200" cy="838200"/>
          </a:xfrm>
          <a:prstGeom prst="downArrow">
            <a:avLst>
              <a:gd name="adj1" fmla="val 50000"/>
              <a:gd name="adj2" fmla="val 1819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91000" y="6096000"/>
            <a:ext cx="838200" cy="2286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91000" y="2057400"/>
            <a:ext cx="838200" cy="2286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514600" y="2362200"/>
            <a:ext cx="4191000" cy="3048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Scanning, parsing and validating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514600" y="3505200"/>
            <a:ext cx="4191000" cy="3048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Query Optimiser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514600" y="5791200"/>
            <a:ext cx="4191000" cy="3048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Runtime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Database Processor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514600" y="4648200"/>
            <a:ext cx="4191000" cy="3048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Query Code Generator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4191000" y="2667000"/>
            <a:ext cx="838200" cy="838200"/>
          </a:xfrm>
          <a:prstGeom prst="downArrow">
            <a:avLst>
              <a:gd name="adj1" fmla="val 50000"/>
              <a:gd name="adj2" fmla="val 1819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4191000" y="4953000"/>
            <a:ext cx="838200" cy="838200"/>
          </a:xfrm>
          <a:prstGeom prst="downArrow">
            <a:avLst>
              <a:gd name="adj1" fmla="val 50000"/>
              <a:gd name="adj2" fmla="val 1819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AutoShape 10"/>
          <p:cNvSpPr>
            <a:spLocks/>
          </p:cNvSpPr>
          <p:nvPr/>
        </p:nvSpPr>
        <p:spPr bwMode="auto">
          <a:xfrm rot="10800000">
            <a:off x="1979712" y="2708920"/>
            <a:ext cx="288032" cy="1944216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5536" y="3140968"/>
            <a:ext cx="14900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relational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algebra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40323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Properties of Relations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relation in a relational database schema has a distinct name</a:t>
            </a:r>
          </a:p>
          <a:p>
            <a:r>
              <a:rPr lang="en-US" dirty="0" smtClean="0"/>
              <a:t>Each attribute of each tuple in a relation contains a single atomic value</a:t>
            </a:r>
          </a:p>
          <a:p>
            <a:r>
              <a:rPr lang="en-US" dirty="0" smtClean="0"/>
              <a:t>Each attribute has a distinct name</a:t>
            </a:r>
          </a:p>
          <a:p>
            <a:r>
              <a:rPr lang="en-US" dirty="0" smtClean="0"/>
              <a:t>The values of an attribute are all from the same domain</a:t>
            </a:r>
          </a:p>
          <a:p>
            <a:r>
              <a:rPr lang="en-US" dirty="0" smtClean="0"/>
              <a:t>Each tuple is distinct; there are no duplicate tuples</a:t>
            </a:r>
          </a:p>
          <a:p>
            <a:r>
              <a:rPr lang="en-US" dirty="0" smtClean="0"/>
              <a:t>The order of the attributes in a tuple is insignificant</a:t>
            </a:r>
          </a:p>
          <a:p>
            <a:r>
              <a:rPr lang="en-US" dirty="0" smtClean="0"/>
              <a:t>The order of the tuples in a relation is insignificant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Relational Algebra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theoretical language which defines operations that allow us to construct new relations from other relations</a:t>
            </a:r>
          </a:p>
          <a:p>
            <a:pPr marL="0" indent="0">
              <a:buNone/>
            </a:pPr>
            <a:r>
              <a:rPr lang="en-US" dirty="0" smtClean="0"/>
              <a:t>Both the operands and the results of the operations are relations</a:t>
            </a:r>
          </a:p>
          <a:p>
            <a:pPr marL="0" indent="0">
              <a:buNone/>
            </a:pPr>
            <a:r>
              <a:rPr lang="en-US" dirty="0" smtClean="0"/>
              <a:t>Operations:</a:t>
            </a:r>
          </a:p>
          <a:p>
            <a:pPr lvl="1"/>
            <a:r>
              <a:rPr lang="en-US" dirty="0" smtClean="0"/>
              <a:t>Selection, projection, renaming</a:t>
            </a:r>
          </a:p>
          <a:p>
            <a:pPr lvl="1"/>
            <a:r>
              <a:rPr lang="en-US" dirty="0" smtClean="0"/>
              <a:t>Union, intersection, set difference</a:t>
            </a:r>
          </a:p>
          <a:p>
            <a:pPr lvl="1"/>
            <a:r>
              <a:rPr lang="en-US" dirty="0" smtClean="0"/>
              <a:t>Cartesian product</a:t>
            </a:r>
          </a:p>
          <a:p>
            <a:pPr lvl="1"/>
            <a:r>
              <a:rPr lang="en-US" dirty="0" smtClean="0"/>
              <a:t>Join (theta, natural, </a:t>
            </a:r>
            <a:r>
              <a:rPr lang="en-US" dirty="0" err="1" smtClean="0"/>
              <a:t>equi</a:t>
            </a:r>
            <a:r>
              <a:rPr lang="en-US" dirty="0" smtClean="0"/>
              <a:t>-, outer, semi-)</a:t>
            </a:r>
          </a:p>
          <a:p>
            <a:pPr lvl="1"/>
            <a:r>
              <a:rPr lang="en-US" dirty="0" smtClean="0"/>
              <a:t>Division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use the Relational Algebra?</a:t>
            </a: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</a:t>
            </a:r>
            <a:r>
              <a:rPr lang="en-US" dirty="0" err="1" smtClean="0"/>
              <a:t>analyse</a:t>
            </a:r>
            <a:r>
              <a:rPr lang="en-US" dirty="0" smtClean="0"/>
              <a:t> the </a:t>
            </a:r>
            <a:r>
              <a:rPr lang="en-US" dirty="0" err="1" smtClean="0"/>
              <a:t>behaviour</a:t>
            </a:r>
            <a:r>
              <a:rPr lang="en-US" dirty="0" smtClean="0"/>
              <a:t> of complex queries in terms of fundamental operations</a:t>
            </a:r>
          </a:p>
          <a:p>
            <a:pPr lvl="1"/>
            <a:r>
              <a:rPr lang="en-US" dirty="0" smtClean="0"/>
              <a:t>More efficient queries</a:t>
            </a:r>
          </a:p>
          <a:p>
            <a:pPr lvl="1"/>
            <a:r>
              <a:rPr lang="en-US" dirty="0" smtClean="0"/>
              <a:t>More efficient database systems</a:t>
            </a:r>
          </a:p>
          <a:p>
            <a:pPr marL="0" indent="0">
              <a:buNone/>
            </a:pPr>
            <a:r>
              <a:rPr lang="en-US" dirty="0" smtClean="0"/>
              <a:t>A given SQL query may correspond to a number of different relational algebra expressions (query trees)</a:t>
            </a:r>
          </a:p>
          <a:p>
            <a:pPr lvl="1"/>
            <a:r>
              <a:rPr lang="en-US" dirty="0" smtClean="0"/>
              <a:t>Intermediate relations may have different sizes</a:t>
            </a:r>
          </a:p>
          <a:p>
            <a:pPr lvl="1"/>
            <a:r>
              <a:rPr lang="en-US" dirty="0" smtClean="0"/>
              <a:t>Cost of evaluation may vary</a:t>
            </a:r>
          </a:p>
          <a:p>
            <a:pPr lvl="1"/>
            <a:r>
              <a:rPr lang="en-US" dirty="0" smtClean="0"/>
              <a:t>Basis for query </a:t>
            </a:r>
            <a:r>
              <a:rPr lang="en-US" dirty="0" err="1" smtClean="0"/>
              <a:t>optimisation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49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unary operation on a relation R that defines a relation which contains only those tuples of R that satisfy the predicate</a:t>
            </a:r>
          </a:p>
          <a:p>
            <a:pPr marL="0" indent="0">
              <a:buNone/>
            </a:pPr>
            <a:r>
              <a:rPr lang="en-US" dirty="0" smtClean="0"/>
              <a:t>Selection extracts rows from a table</a:t>
            </a:r>
            <a:endParaRPr lang="en-US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Selection (or Restriction)</a:t>
            </a:r>
            <a:endParaRPr lang="en-US" dirty="0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5867400" y="1752600"/>
            <a:ext cx="2133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5867400" y="2057400"/>
            <a:ext cx="21336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867400" y="2514600"/>
            <a:ext cx="21336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5867400" y="3124200"/>
            <a:ext cx="21336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5867400" y="3429000"/>
            <a:ext cx="2133600" cy="304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5867400" y="4191000"/>
            <a:ext cx="2133600" cy="457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355" name="Picture 19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379913"/>
            <a:ext cx="2492375" cy="573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2599</TotalTime>
  <Words>1844</Words>
  <Application>Microsoft Macintosh PowerPoint</Application>
  <PresentationFormat>On-screen Show (4:3)</PresentationFormat>
  <Paragraphs>771</Paragraphs>
  <Slides>55</Slides>
  <Notes>37</Notes>
  <HiddenSlides>1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ECS</vt:lpstr>
      <vt:lpstr>1_ECS</vt:lpstr>
      <vt:lpstr>2_ECS</vt:lpstr>
      <vt:lpstr>3_ECS</vt:lpstr>
      <vt:lpstr>Relational Algebra</vt:lpstr>
      <vt:lpstr>The Relational Model</vt:lpstr>
      <vt:lpstr>Example Relation</vt:lpstr>
      <vt:lpstr>Example Relation</vt:lpstr>
      <vt:lpstr>Nomenclature</vt:lpstr>
      <vt:lpstr>Properties of Relations</vt:lpstr>
      <vt:lpstr>The Relational Algebra</vt:lpstr>
      <vt:lpstr>Why use the Relational Algebra?</vt:lpstr>
      <vt:lpstr>Selection (or Restriction)</vt:lpstr>
      <vt:lpstr>Selection example</vt:lpstr>
      <vt:lpstr>Selection example</vt:lpstr>
      <vt:lpstr>Predicates</vt:lpstr>
      <vt:lpstr>Projection</vt:lpstr>
      <vt:lpstr>Projection example</vt:lpstr>
      <vt:lpstr>Projection example</vt:lpstr>
      <vt:lpstr>Renaming</vt:lpstr>
      <vt:lpstr>Renaming example</vt:lpstr>
      <vt:lpstr>Renaming example</vt:lpstr>
      <vt:lpstr>Decomposing Complex Operations</vt:lpstr>
      <vt:lpstr>Set Union</vt:lpstr>
      <vt:lpstr>Union Example</vt:lpstr>
      <vt:lpstr>Set Difference</vt:lpstr>
      <vt:lpstr>Set Difference Example</vt:lpstr>
      <vt:lpstr>Intersection</vt:lpstr>
      <vt:lpstr>Intersection Example</vt:lpstr>
      <vt:lpstr>Cartesian Product</vt:lpstr>
      <vt:lpstr>Theta Join</vt:lpstr>
      <vt:lpstr>Join Predicates</vt:lpstr>
      <vt:lpstr>Equijoins and Natural Joins</vt:lpstr>
      <vt:lpstr>Join example</vt:lpstr>
      <vt:lpstr>Outer Join</vt:lpstr>
      <vt:lpstr>Outer Joins</vt:lpstr>
      <vt:lpstr>Full Outer Join Example</vt:lpstr>
      <vt:lpstr>Semijoin</vt:lpstr>
      <vt:lpstr>Division</vt:lpstr>
      <vt:lpstr>Mapping SQL to the Relational Algebra</vt:lpstr>
      <vt:lpstr>SQL into Relational Algebra</vt:lpstr>
      <vt:lpstr>SQL into Relational Algebra</vt:lpstr>
      <vt:lpstr>SQL into Relational Algebra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Algebra and  Query Processing </vt:lpstr>
      <vt:lpstr>Why use the Relational Algebra, part 2?</vt:lpstr>
      <vt:lpstr>Query Processing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Query Processing and Optimisation</dc:title>
  <dc:creator>Nicholas Gibbins</dc:creator>
  <cp:lastModifiedBy>Nicholas Gibbins</cp:lastModifiedBy>
  <cp:revision>33</cp:revision>
  <cp:lastPrinted>2009-03-02T09:56:17Z</cp:lastPrinted>
  <dcterms:created xsi:type="dcterms:W3CDTF">2010-02-22T09:53:58Z</dcterms:created>
  <dcterms:modified xsi:type="dcterms:W3CDTF">2013-02-21T09:25:50Z</dcterms:modified>
</cp:coreProperties>
</file>