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50"/>
  </p:notesMasterIdLst>
  <p:handoutMasterIdLst>
    <p:handoutMasterId r:id="rId51"/>
  </p:handoutMasterIdLst>
  <p:sldIdLst>
    <p:sldId id="256" r:id="rId2"/>
    <p:sldId id="296" r:id="rId3"/>
    <p:sldId id="328" r:id="rId4"/>
    <p:sldId id="329" r:id="rId5"/>
    <p:sldId id="257" r:id="rId6"/>
    <p:sldId id="330" r:id="rId7"/>
    <p:sldId id="259" r:id="rId8"/>
    <p:sldId id="260" r:id="rId9"/>
    <p:sldId id="261" r:id="rId10"/>
    <p:sldId id="263" r:id="rId11"/>
    <p:sldId id="297" r:id="rId12"/>
    <p:sldId id="331" r:id="rId13"/>
    <p:sldId id="334" r:id="rId14"/>
    <p:sldId id="307" r:id="rId15"/>
    <p:sldId id="318" r:id="rId16"/>
    <p:sldId id="335" r:id="rId17"/>
    <p:sldId id="337" r:id="rId18"/>
    <p:sldId id="336" r:id="rId19"/>
    <p:sldId id="338" r:id="rId20"/>
    <p:sldId id="339" r:id="rId21"/>
    <p:sldId id="340" r:id="rId22"/>
    <p:sldId id="341" r:id="rId23"/>
    <p:sldId id="319" r:id="rId24"/>
    <p:sldId id="332" r:id="rId25"/>
    <p:sldId id="333" r:id="rId26"/>
    <p:sldId id="342" r:id="rId27"/>
    <p:sldId id="343" r:id="rId28"/>
    <p:sldId id="320" r:id="rId29"/>
    <p:sldId id="344" r:id="rId30"/>
    <p:sldId id="345" r:id="rId31"/>
    <p:sldId id="346" r:id="rId32"/>
    <p:sldId id="347" r:id="rId33"/>
    <p:sldId id="348" r:id="rId34"/>
    <p:sldId id="321" r:id="rId35"/>
    <p:sldId id="359" r:id="rId36"/>
    <p:sldId id="360" r:id="rId37"/>
    <p:sldId id="322" r:id="rId38"/>
    <p:sldId id="326" r:id="rId39"/>
    <p:sldId id="357" r:id="rId40"/>
    <p:sldId id="324" r:id="rId41"/>
    <p:sldId id="358" r:id="rId42"/>
    <p:sldId id="323" r:id="rId43"/>
    <p:sldId id="351" r:id="rId44"/>
    <p:sldId id="352" r:id="rId45"/>
    <p:sldId id="353" r:id="rId46"/>
    <p:sldId id="356" r:id="rId47"/>
    <p:sldId id="354" r:id="rId48"/>
    <p:sldId id="35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08" d="100"/>
          <a:sy n="108" d="100"/>
        </p:scale>
        <p:origin x="-368" y="-80"/>
      </p:cViewPr>
      <p:guideLst>
        <p:guide orient="horz" pos="1034"/>
        <p:guide pos="30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1E6A5-6977-3541-A846-4F5410D06AAA}" type="datetimeFigureOut">
              <a:rPr lang="en-US" smtClean="0"/>
              <a:t>21/02/2013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E3BB4-6BAB-1A48-9C6D-63984EC45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0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3CDFC-51BB-C147-92B6-217FCCEA4432}" type="datetimeFigureOut">
              <a:rPr lang="en-US" smtClean="0"/>
              <a:t>21/02/2013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52BC-AF2B-7C40-82BE-A1B47E0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00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  <p:pic>
        <p:nvPicPr>
          <p:cNvPr id="7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pic>
        <p:nvPicPr>
          <p:cNvPr id="9" name="Picture 8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Multidimensional</a:t>
            </a:r>
            <a:br>
              <a:rPr lang="en-US" smtClean="0"/>
            </a:br>
            <a:r>
              <a:rPr lang="en-US" smtClean="0"/>
              <a:t>Access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COMP3017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Dr Nicholas Gibbins – nmg@ecs.soton.ac.uk</a:t>
            </a:r>
          </a:p>
          <a:p>
            <a:r>
              <a:rPr lang="en-US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7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which queries is this index good?</a:t>
            </a:r>
            <a:endParaRPr lang="en-US"/>
          </a:p>
        </p:txBody>
      </p:sp>
      <p:sp>
        <p:nvSpPr>
          <p:cNvPr id="747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dept</a:t>
            </a:r>
            <a:r>
              <a:rPr lang="en-GB" dirty="0" smtClean="0"/>
              <a:t>=sales </a:t>
            </a:r>
            <a:r>
              <a:rPr lang="en-US" dirty="0" smtClean="0">
                <a:sym typeface="Symbol" charset="0"/>
              </a:rPr>
              <a:t> </a:t>
            </a:r>
            <a:r>
              <a:rPr lang="en-GB" dirty="0" smtClean="0"/>
              <a:t>salary=40000</a:t>
            </a:r>
          </a:p>
          <a:p>
            <a:r>
              <a:rPr lang="en-GB" dirty="0" err="1" smtClean="0"/>
              <a:t>dept</a:t>
            </a:r>
            <a:r>
              <a:rPr lang="en-GB" dirty="0" smtClean="0"/>
              <a:t>=sales </a:t>
            </a:r>
            <a:r>
              <a:rPr lang="en-US" dirty="0" smtClean="0">
                <a:sym typeface="Symbol" charset="0"/>
              </a:rPr>
              <a:t> </a:t>
            </a:r>
            <a:r>
              <a:rPr lang="en-GB" dirty="0" smtClean="0"/>
              <a:t>salary&gt;40000</a:t>
            </a:r>
          </a:p>
          <a:p>
            <a:r>
              <a:rPr lang="en-GB" dirty="0" err="1" smtClean="0"/>
              <a:t>dept</a:t>
            </a:r>
            <a:r>
              <a:rPr lang="en-GB" dirty="0" smtClean="0"/>
              <a:t>=sales</a:t>
            </a:r>
          </a:p>
          <a:p>
            <a:r>
              <a:rPr lang="en-GB" dirty="0" smtClean="0"/>
              <a:t>salary = 40000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7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Partition multi-dimensional space with a grid</a:t>
            </a:r>
          </a:p>
          <a:p>
            <a:r>
              <a:rPr lang="en-US" dirty="0" smtClean="0"/>
              <a:t>Grid lines partition space into stripes</a:t>
            </a:r>
          </a:p>
          <a:p>
            <a:r>
              <a:rPr lang="en-US" dirty="0" smtClean="0"/>
              <a:t>Intersections of stripes from different dimensions define regions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65853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588224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26240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66986" y="4725144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70217" y="3852103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16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region associated with a pointer to a bucket of record pointers</a:t>
            </a:r>
          </a:p>
          <a:p>
            <a:r>
              <a:rPr lang="en-US" dirty="0" smtClean="0"/>
              <a:t>Attribute values for record determine region and therefore bucket</a:t>
            </a:r>
          </a:p>
          <a:p>
            <a:r>
              <a:rPr lang="en-US" dirty="0" smtClean="0"/>
              <a:t>Fixed number of regions – overflow blocks used to increase bucket size as necessary</a:t>
            </a:r>
          </a:p>
          <a:p>
            <a:r>
              <a:rPr lang="en-US" dirty="0" smtClean="0"/>
              <a:t>Can index grid on value ranges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588224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26240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66986" y="4725144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70217" y="3852103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733965" y="5085090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14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files</a:t>
            </a:r>
            <a:endParaRPr lang="en-US" dirty="0"/>
          </a:p>
        </p:txBody>
      </p:sp>
      <p:sp>
        <p:nvSpPr>
          <p:cNvPr id="931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  <a:endParaRPr lang="en-US" dirty="0"/>
          </a:p>
          <a:p>
            <a:pPr lvl="1"/>
            <a:r>
              <a:rPr lang="en-US" dirty="0" smtClean="0"/>
              <a:t>Good for multiple-key search</a:t>
            </a:r>
          </a:p>
          <a:p>
            <a:pPr lvl="1"/>
            <a:r>
              <a:rPr lang="en-US" dirty="0" smtClean="0"/>
              <a:t>Supports partial-match, range and nearest-</a:t>
            </a:r>
            <a:r>
              <a:rPr lang="en-US" dirty="0" err="1" smtClean="0"/>
              <a:t>neighbour</a:t>
            </a:r>
            <a:r>
              <a:rPr lang="en-US" dirty="0" smtClean="0"/>
              <a:t> queries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Space, management overhead</a:t>
            </a:r>
            <a:r>
              <a:rPr lang="en-US" dirty="0"/>
              <a:t> </a:t>
            </a:r>
            <a:r>
              <a:rPr lang="en-US" dirty="0" smtClean="0"/>
              <a:t>(nothing is free)</a:t>
            </a:r>
          </a:p>
          <a:p>
            <a:pPr lvl="1">
              <a:buFontTx/>
              <a:buChar char="-"/>
            </a:pPr>
            <a:r>
              <a:rPr lang="en-US" dirty="0" smtClean="0"/>
              <a:t>Need partitioning ranges that evenly</a:t>
            </a:r>
            <a:r>
              <a:rPr lang="en-US" dirty="0"/>
              <a:t> </a:t>
            </a:r>
            <a:r>
              <a:rPr lang="en-US" dirty="0" smtClean="0"/>
              <a:t>split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0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2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Hash function takes a list of attribute values as arguments</a:t>
            </a:r>
          </a:p>
          <a:p>
            <a:r>
              <a:rPr lang="en-US" dirty="0" smtClean="0"/>
              <a:t>Bits of hash value divided between attributes</a:t>
            </a:r>
          </a:p>
          <a:p>
            <a:pPr lvl="1"/>
            <a:r>
              <a:rPr lang="en-US" dirty="0" smtClean="0"/>
              <a:t>Effectively, a hash function per attribute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 rot="5400000">
            <a:off x="5655853" y="2019375"/>
            <a:ext cx="228600" cy="1430608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 rot="5400000">
            <a:off x="7592188" y="1659124"/>
            <a:ext cx="228600" cy="215111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7694755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059020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54849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30933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990973" y="2116617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12541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13402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336678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6537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22003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07219" y="3252428"/>
            <a:ext cx="710528" cy="3531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hash1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351013" y="3252428"/>
            <a:ext cx="710528" cy="3531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hash2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6" name="Straight Arrow Connector 35"/>
          <p:cNvCxnSpPr>
            <a:stCxn id="33" idx="0"/>
            <a:endCxn id="13" idx="1"/>
          </p:cNvCxnSpPr>
          <p:nvPr/>
        </p:nvCxnSpPr>
        <p:spPr bwMode="auto">
          <a:xfrm flipV="1">
            <a:off x="5762483" y="2848979"/>
            <a:ext cx="7670" cy="403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5" idx="0"/>
            <a:endCxn id="14" idx="1"/>
          </p:cNvCxnSpPr>
          <p:nvPr/>
        </p:nvCxnSpPr>
        <p:spPr bwMode="auto">
          <a:xfrm flipV="1">
            <a:off x="7706277" y="2848979"/>
            <a:ext cx="211" cy="403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317489" y="4577705"/>
            <a:ext cx="889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attribute 1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55082" y="4577705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attribute 2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42" idx="0"/>
            <a:endCxn id="33" idx="2"/>
          </p:cNvCxnSpPr>
          <p:nvPr/>
        </p:nvCxnSpPr>
        <p:spPr bwMode="auto">
          <a:xfrm flipV="1">
            <a:off x="5762483" y="3605572"/>
            <a:ext cx="0" cy="9721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43" idx="0"/>
            <a:endCxn id="35" idx="2"/>
          </p:cNvCxnSpPr>
          <p:nvPr/>
        </p:nvCxnSpPr>
        <p:spPr bwMode="auto">
          <a:xfrm flipH="1" flipV="1">
            <a:off x="7706277" y="3605572"/>
            <a:ext cx="211" cy="9721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457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0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&lt;Fred&gt;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 works in sales</a:t>
            </a:r>
            <a:br>
              <a:rPr lang="en-US" dirty="0" smtClean="0"/>
            </a:br>
            <a:r>
              <a:rPr lang="en-US" dirty="0" smtClean="0"/>
              <a:t>Fred’s salary is £40,000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0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 </a:t>
            </a:r>
            <a:r>
              <a:rPr lang="en-US" dirty="0" smtClean="0">
                <a:sym typeface="Symbol" charset="0"/>
              </a:rPr>
              <a:t> salary=40000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</a:t>
            </a:r>
            <a:r>
              <a:rPr lang="en-US" dirty="0"/>
              <a:t>indexes</a:t>
            </a:r>
          </a:p>
          <a:p>
            <a:r>
              <a:rPr lang="en-US" dirty="0" smtClean="0"/>
              <a:t>Hash-like</a:t>
            </a:r>
          </a:p>
          <a:p>
            <a:pPr lvl="1"/>
            <a:r>
              <a:rPr lang="en-US" dirty="0" smtClean="0"/>
              <a:t>grid files, partitioned hashing</a:t>
            </a:r>
          </a:p>
          <a:p>
            <a:r>
              <a:rPr lang="en-US" dirty="0" smtClean="0"/>
              <a:t>Hierarchical indexes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key, </a:t>
            </a:r>
            <a:r>
              <a:rPr lang="en-US" dirty="0" err="1"/>
              <a:t>kd</a:t>
            </a:r>
            <a:r>
              <a:rPr lang="en-US" dirty="0"/>
              <a:t>-trees, quad trees, r-trees, </a:t>
            </a:r>
            <a:r>
              <a:rPr lang="en-US" dirty="0" err="1"/>
              <a:t>ub</a:t>
            </a:r>
            <a:r>
              <a:rPr lang="en-US" dirty="0"/>
              <a:t>-trees</a:t>
            </a:r>
          </a:p>
          <a:p>
            <a:r>
              <a:rPr lang="en-US" dirty="0" smtClean="0"/>
              <a:t>Bitmap indexes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charset="0"/>
              </a:rPr>
              <a:t>salary=20000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Good hash function will evenly distribute records between buckets</a:t>
            </a:r>
          </a:p>
          <a:p>
            <a:pPr lvl="1"/>
            <a:r>
              <a:rPr lang="en-US" dirty="0" smtClean="0"/>
              <a:t>Supports partial-match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No good for nearest-</a:t>
            </a:r>
            <a:r>
              <a:rPr lang="en-US" dirty="0" err="1" smtClean="0"/>
              <a:t>neighbour</a:t>
            </a:r>
            <a:r>
              <a:rPr lang="en-US" dirty="0" smtClean="0"/>
              <a:t> or range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1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7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ultidimensional binary search tree</a:t>
            </a:r>
          </a:p>
          <a:p>
            <a:r>
              <a:rPr lang="en-US" dirty="0"/>
              <a:t>E</a:t>
            </a:r>
            <a:r>
              <a:rPr lang="en-US" dirty="0" smtClean="0"/>
              <a:t>ach node splits the k-dimensional space along a </a:t>
            </a:r>
            <a:r>
              <a:rPr lang="en-US" dirty="0" err="1" smtClean="0"/>
              <a:t>hyperplane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odes contain</a:t>
            </a:r>
          </a:p>
          <a:p>
            <a:pPr lvl="1"/>
            <a:r>
              <a:rPr lang="en-US" dirty="0" smtClean="0"/>
              <a:t>an attribute-value pair</a:t>
            </a:r>
          </a:p>
          <a:p>
            <a:pPr lvl="1"/>
            <a:r>
              <a:rPr lang="en-US" dirty="0" smtClean="0"/>
              <a:t>a pair of pointers</a:t>
            </a:r>
          </a:p>
          <a:p>
            <a:r>
              <a:rPr lang="en-US" dirty="0" smtClean="0"/>
              <a:t>All nodes at the same level discriminate for the same attribute</a:t>
            </a:r>
          </a:p>
          <a:p>
            <a:r>
              <a:rPr lang="en-US" dirty="0" smtClean="0"/>
              <a:t>Levels rotate between attributes of all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k=2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182638" y="1701208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6660232" y="1701208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660232" y="3384025"/>
            <a:ext cx="21224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170217" y="3662833"/>
            <a:ext cx="149001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6326481" y="363997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573476" y="444054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876653" y="3361165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7596336" y="3383281"/>
            <a:ext cx="0" cy="19179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6637372" y="4149080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55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salary=45k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1331576" y="1983257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80" idx="2"/>
            <a:endCxn id="81" idx="0"/>
          </p:cNvCxnSpPr>
          <p:nvPr/>
        </p:nvCxnSpPr>
        <p:spPr bwMode="auto">
          <a:xfrm flipH="1">
            <a:off x="2874735" y="2852936"/>
            <a:ext cx="113153" cy="75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79" idx="2"/>
            <a:endCxn id="80" idx="0"/>
          </p:cNvCxnSpPr>
          <p:nvPr/>
        </p:nvCxnSpPr>
        <p:spPr bwMode="auto">
          <a:xfrm>
            <a:off x="2166120" y="1983257"/>
            <a:ext cx="821768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2" name="Group 101"/>
          <p:cNvGrpSpPr/>
          <p:nvPr/>
        </p:nvGrpSpPr>
        <p:grpSpPr>
          <a:xfrm>
            <a:off x="323576" y="3488239"/>
            <a:ext cx="864000" cy="576064"/>
            <a:chOff x="320051" y="3430982"/>
            <a:chExt cx="864000" cy="576064"/>
          </a:xfrm>
        </p:grpSpPr>
        <p:sp>
          <p:nvSpPr>
            <p:cNvPr id="75" name="Rectangle 7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79" name="Rounded Rectangle 78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age=40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2411888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salary=55k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2298735" y="3609572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age=70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380486" y="3488239"/>
            <a:ext cx="864000" cy="576064"/>
            <a:chOff x="1475576" y="3429000"/>
            <a:chExt cx="864000" cy="576064"/>
          </a:xfrm>
        </p:grpSpPr>
        <p:sp>
          <p:nvSpPr>
            <p:cNvPr id="90" name="Rectangle 89"/>
            <p:cNvSpPr/>
            <p:nvPr/>
          </p:nvSpPr>
          <p:spPr bwMode="auto">
            <a:xfrm>
              <a:off x="1475576" y="3429000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5576" y="371703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66735" y="4703094"/>
            <a:ext cx="864000" cy="576064"/>
            <a:chOff x="1734120" y="4293096"/>
            <a:chExt cx="864000" cy="576064"/>
          </a:xfrm>
        </p:grpSpPr>
        <p:sp>
          <p:nvSpPr>
            <p:cNvPr id="92" name="Rectangle 91"/>
            <p:cNvSpPr/>
            <p:nvPr/>
          </p:nvSpPr>
          <p:spPr bwMode="auto">
            <a:xfrm>
              <a:off x="1734120" y="4293096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734120" y="4581128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874735" y="4703094"/>
            <a:ext cx="864000" cy="576064"/>
            <a:chOff x="2598120" y="4945455"/>
            <a:chExt cx="864000" cy="57606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598120" y="4945455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8120" y="5233487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563888" y="3488239"/>
            <a:ext cx="864000" cy="576064"/>
            <a:chOff x="3563888" y="3488239"/>
            <a:chExt cx="864000" cy="576064"/>
          </a:xfrm>
        </p:grpSpPr>
        <p:sp>
          <p:nvSpPr>
            <p:cNvPr id="96" name="Rectangle 95"/>
            <p:cNvSpPr/>
            <p:nvPr/>
          </p:nvSpPr>
          <p:spPr bwMode="auto">
            <a:xfrm>
              <a:off x="3563888" y="3488239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563888" y="3776271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104" name="Straight Arrow Connector 103"/>
          <p:cNvCxnSpPr>
            <a:stCxn id="63" idx="2"/>
            <a:endCxn id="75" idx="0"/>
          </p:cNvCxnSpPr>
          <p:nvPr/>
        </p:nvCxnSpPr>
        <p:spPr bwMode="auto">
          <a:xfrm flipH="1">
            <a:off x="755576" y="2852936"/>
            <a:ext cx="576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63" idx="2"/>
            <a:endCxn id="90" idx="0"/>
          </p:cNvCxnSpPr>
          <p:nvPr/>
        </p:nvCxnSpPr>
        <p:spPr bwMode="auto">
          <a:xfrm>
            <a:off x="1331576" y="2852936"/>
            <a:ext cx="48091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0" idx="2"/>
            <a:endCxn id="96" idx="0"/>
          </p:cNvCxnSpPr>
          <p:nvPr/>
        </p:nvCxnSpPr>
        <p:spPr bwMode="auto">
          <a:xfrm>
            <a:off x="2987888" y="2852936"/>
            <a:ext cx="1008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1" idx="2"/>
            <a:endCxn id="94" idx="0"/>
          </p:cNvCxnSpPr>
          <p:nvPr/>
        </p:nvCxnSpPr>
        <p:spPr bwMode="auto">
          <a:xfrm>
            <a:off x="2874735" y="3897572"/>
            <a:ext cx="432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81" idx="2"/>
            <a:endCxn id="92" idx="0"/>
          </p:cNvCxnSpPr>
          <p:nvPr/>
        </p:nvCxnSpPr>
        <p:spPr bwMode="auto">
          <a:xfrm flipH="1">
            <a:off x="2298735" y="3897572"/>
            <a:ext cx="576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6920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9" grpId="0" animBg="1"/>
      <p:bldP spid="80" grpId="0" animBg="1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Partial-Match Queries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know value of attribute, we can choose which branch to explore</a:t>
            </a:r>
          </a:p>
          <a:p>
            <a:r>
              <a:rPr lang="en-US" dirty="0" smtClean="0"/>
              <a:t>If we don’t know value of attribute, must explore both branches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5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</a:t>
            </a:r>
            <a:r>
              <a:rPr lang="en-US" dirty="0" err="1" smtClean="0"/>
              <a:t>kd</a:t>
            </a:r>
            <a:r>
              <a:rPr lang="en-US" dirty="0" smtClean="0"/>
              <a:t>-Trees to 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Average path length from root to leaf: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Disk accesses should be </a:t>
            </a:r>
            <a:r>
              <a:rPr lang="en-US" dirty="0" smtClean="0"/>
              <a:t>kept as few as </a:t>
            </a:r>
            <a:r>
              <a:rPr lang="en-US" dirty="0" smtClean="0"/>
              <a:t>possible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err="1" smtClean="0"/>
              <a:t>Multiway</a:t>
            </a:r>
            <a:r>
              <a:rPr lang="en-US" dirty="0" smtClean="0"/>
              <a:t> nodes (split values into n ranges)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Group nodes in blocks (node plus descendants to a given ply)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3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0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Quad-Trees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main types:</a:t>
            </a:r>
          </a:p>
          <a:p>
            <a:pPr lvl="1"/>
            <a:r>
              <a:rPr lang="en-US" dirty="0" smtClean="0"/>
              <a:t>Region quad-tree</a:t>
            </a:r>
          </a:p>
          <a:p>
            <a:pPr lvl="1"/>
            <a:r>
              <a:rPr lang="en-US" dirty="0" smtClean="0"/>
              <a:t>Point quad-tree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Access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Indexes discussed so far are one-dimensional</a:t>
            </a:r>
          </a:p>
          <a:p>
            <a:pPr lvl="1"/>
            <a:r>
              <a:rPr lang="en-US" dirty="0" smtClean="0"/>
              <a:t>assume a single search key</a:t>
            </a:r>
          </a:p>
          <a:p>
            <a:pPr lvl="1"/>
            <a:r>
              <a:rPr lang="en-US" dirty="0" smtClean="0"/>
              <a:t>require a single linear order for keys (B-trees)</a:t>
            </a:r>
            <a:endParaRPr lang="en-US" u="sng" dirty="0" smtClean="0"/>
          </a:p>
          <a:p>
            <a:pPr lvl="1"/>
            <a:r>
              <a:rPr lang="en-US" dirty="0" smtClean="0"/>
              <a:t>require that the key be completely known for any lookup (hash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0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partition divides the space into four equal sub-regions</a:t>
            </a:r>
          </a:p>
          <a:p>
            <a:pPr lvl="1"/>
            <a:r>
              <a:rPr lang="en-US" dirty="0" smtClean="0"/>
              <a:t>ne, </a:t>
            </a:r>
            <a:r>
              <a:rPr lang="en-US" dirty="0" err="1" smtClean="0"/>
              <a:t>nw</a:t>
            </a:r>
            <a:r>
              <a:rPr lang="en-US" dirty="0" smtClean="0"/>
              <a:t>, se, </a:t>
            </a:r>
            <a:r>
              <a:rPr lang="en-US" dirty="0" err="1" smtClean="0"/>
              <a:t>sw</a:t>
            </a:r>
            <a:endParaRPr lang="en-US" dirty="0" smtClean="0"/>
          </a:p>
          <a:p>
            <a:r>
              <a:rPr lang="en-US" dirty="0" smtClean="0"/>
              <a:t>Split regions if they contain more records than will fit into a block</a:t>
            </a:r>
          </a:p>
          <a:p>
            <a:r>
              <a:rPr lang="en-US" dirty="0" smtClean="0"/>
              <a:t>Operations similar to those for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Quad-tree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8" name="Straight Connector 17"/>
          <p:cNvCxnSpPr>
            <a:stCxn id="7" idx="0"/>
            <a:endCxn id="7" idx="2"/>
          </p:cNvCxnSpPr>
          <p:nvPr/>
        </p:nvCxnSpPr>
        <p:spPr bwMode="auto">
          <a:xfrm>
            <a:off x="698263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3515475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1"/>
            <a:endCxn id="7" idx="3"/>
          </p:cNvCxnSpPr>
          <p:nvPr/>
        </p:nvCxnSpPr>
        <p:spPr bwMode="auto">
          <a:xfrm>
            <a:off x="5182638" y="3515475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190319" y="4417682"/>
            <a:ext cx="17923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523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Quad-tree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8" name="Straight Connector 17"/>
          <p:cNvCxnSpPr>
            <a:stCxn id="7" idx="0"/>
            <a:endCxn id="7" idx="2"/>
          </p:cNvCxnSpPr>
          <p:nvPr/>
        </p:nvCxnSpPr>
        <p:spPr bwMode="auto">
          <a:xfrm>
            <a:off x="698263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3515475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1"/>
            <a:endCxn id="7" idx="3"/>
          </p:cNvCxnSpPr>
          <p:nvPr/>
        </p:nvCxnSpPr>
        <p:spPr bwMode="auto">
          <a:xfrm>
            <a:off x="5182638" y="3515475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190319" y="4417682"/>
            <a:ext cx="17923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90052" y="2912175"/>
            <a:ext cx="864000" cy="576064"/>
            <a:chOff x="320051" y="3430982"/>
            <a:chExt cx="864000" cy="576064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50,50k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213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25,25k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628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5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43" name="Straight Arrow Connector 42"/>
          <p:cNvCxnSpPr>
            <a:stCxn id="34" idx="2"/>
            <a:endCxn id="32" idx="0"/>
          </p:cNvCxnSpPr>
          <p:nvPr/>
        </p:nvCxnSpPr>
        <p:spPr bwMode="auto">
          <a:xfrm flipH="1">
            <a:off x="722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4" idx="2"/>
            <a:endCxn id="35" idx="0"/>
          </p:cNvCxnSpPr>
          <p:nvPr/>
        </p:nvCxnSpPr>
        <p:spPr bwMode="auto">
          <a:xfrm flipH="1">
            <a:off x="1789797" y="1983257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4" idx="2"/>
            <a:endCxn id="41" idx="0"/>
          </p:cNvCxnSpPr>
          <p:nvPr/>
        </p:nvCxnSpPr>
        <p:spPr bwMode="auto">
          <a:xfrm>
            <a:off x="2166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4" idx="2"/>
            <a:endCxn id="38" idx="0"/>
          </p:cNvCxnSpPr>
          <p:nvPr/>
        </p:nvCxnSpPr>
        <p:spPr bwMode="auto">
          <a:xfrm>
            <a:off x="2166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907830" y="221948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19672" y="2219487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99270" y="221948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45797" y="2219487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536273" y="4508161"/>
            <a:ext cx="864000" cy="576064"/>
            <a:chOff x="320051" y="3430982"/>
            <a:chExt cx="864000" cy="576064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552673" y="4492741"/>
            <a:ext cx="864000" cy="576064"/>
            <a:chOff x="320051" y="3430982"/>
            <a:chExt cx="864000" cy="576064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73594" y="4492741"/>
            <a:ext cx="864000" cy="576064"/>
            <a:chOff x="320051" y="3430982"/>
            <a:chExt cx="864000" cy="57606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628692" y="4492741"/>
            <a:ext cx="864000" cy="576064"/>
            <a:chOff x="320051" y="3430982"/>
            <a:chExt cx="864000" cy="57606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8" name="Straight Arrow Connector 67"/>
          <p:cNvCxnSpPr>
            <a:stCxn id="35" idx="2"/>
            <a:endCxn id="57" idx="0"/>
          </p:cNvCxnSpPr>
          <p:nvPr/>
        </p:nvCxnSpPr>
        <p:spPr bwMode="auto">
          <a:xfrm flipH="1">
            <a:off x="968273" y="3344328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35" idx="2"/>
            <a:endCxn id="60" idx="0"/>
          </p:cNvCxnSpPr>
          <p:nvPr/>
        </p:nvCxnSpPr>
        <p:spPr bwMode="auto">
          <a:xfrm>
            <a:off x="1789797" y="3344328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35" idx="2"/>
            <a:endCxn id="63" idx="0"/>
          </p:cNvCxnSpPr>
          <p:nvPr/>
        </p:nvCxnSpPr>
        <p:spPr bwMode="auto">
          <a:xfrm>
            <a:off x="1789797" y="3344328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35" idx="2"/>
            <a:endCxn id="66" idx="0"/>
          </p:cNvCxnSpPr>
          <p:nvPr/>
        </p:nvCxnSpPr>
        <p:spPr bwMode="auto">
          <a:xfrm>
            <a:off x="1789797" y="3344328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827584" y="384197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475656" y="3841979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051720" y="384197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387717" y="3841979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2" grpId="0"/>
      <p:bldP spid="53" grpId="0"/>
      <p:bldP spid="54" grpId="0"/>
      <p:bldP spid="55" grpId="0"/>
      <p:bldP spid="80" grpId="0"/>
      <p:bldP spid="81" grpId="0"/>
      <p:bldP spid="82" grpId="0"/>
      <p:bldP spid="8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Partitions are not equal area</a:t>
            </a:r>
          </a:p>
          <a:p>
            <a:pPr lvl="1"/>
            <a:r>
              <a:rPr lang="en-US" dirty="0" smtClean="0"/>
              <a:t>Split lines </a:t>
            </a:r>
            <a:r>
              <a:rPr lang="en-US" dirty="0" err="1"/>
              <a:t>c</a:t>
            </a:r>
            <a:r>
              <a:rPr lang="en-US" dirty="0" err="1" smtClean="0"/>
              <a:t>entred</a:t>
            </a:r>
            <a:r>
              <a:rPr lang="en-US" dirty="0" smtClean="0"/>
              <a:t> on data points</a:t>
            </a:r>
          </a:p>
          <a:p>
            <a:pPr lvl="1"/>
            <a:r>
              <a:rPr lang="en-US" dirty="0" smtClean="0"/>
              <a:t>ne/</a:t>
            </a:r>
            <a:r>
              <a:rPr lang="en-US" dirty="0" err="1" smtClean="0"/>
              <a:t>nw</a:t>
            </a:r>
            <a:r>
              <a:rPr lang="en-US" dirty="0" smtClean="0"/>
              <a:t>/se/</a:t>
            </a:r>
            <a:r>
              <a:rPr lang="en-US" dirty="0" err="1" smtClean="0"/>
              <a:t>sw</a:t>
            </a:r>
            <a:r>
              <a:rPr lang="en-US" dirty="0" smtClean="0"/>
              <a:t> sub-regions</a:t>
            </a:r>
          </a:p>
          <a:p>
            <a:r>
              <a:rPr lang="en-US" dirty="0" smtClean="0"/>
              <a:t>Otherwise, equivalent to region quad-tree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Quad-Tree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94487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253427" y="3429000"/>
            <a:ext cx="0" cy="1886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182638" y="3403409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190319" y="3639973"/>
            <a:ext cx="16903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567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Quad-Tree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94487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253427" y="3429000"/>
            <a:ext cx="0" cy="1886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182638" y="3403409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190319" y="3639973"/>
            <a:ext cx="16903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90052" y="2912175"/>
            <a:ext cx="864000" cy="576064"/>
            <a:chOff x="320051" y="3430982"/>
            <a:chExt cx="864000" cy="576064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50,55k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213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35,45k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628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5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43" name="Straight Arrow Connector 42"/>
          <p:cNvCxnSpPr>
            <a:stCxn id="35" idx="2"/>
            <a:endCxn id="33" idx="0"/>
          </p:cNvCxnSpPr>
          <p:nvPr/>
        </p:nvCxnSpPr>
        <p:spPr bwMode="auto">
          <a:xfrm flipH="1">
            <a:off x="722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2"/>
            <a:endCxn id="36" idx="0"/>
          </p:cNvCxnSpPr>
          <p:nvPr/>
        </p:nvCxnSpPr>
        <p:spPr bwMode="auto">
          <a:xfrm flipH="1">
            <a:off x="1789797" y="1983257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5" idx="2"/>
            <a:endCxn id="41" idx="0"/>
          </p:cNvCxnSpPr>
          <p:nvPr/>
        </p:nvCxnSpPr>
        <p:spPr bwMode="auto">
          <a:xfrm>
            <a:off x="2166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5" idx="2"/>
            <a:endCxn id="38" idx="0"/>
          </p:cNvCxnSpPr>
          <p:nvPr/>
        </p:nvCxnSpPr>
        <p:spPr bwMode="auto">
          <a:xfrm>
            <a:off x="2166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07830" y="221948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19672" y="2219487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199270" y="221948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345797" y="2219487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36273" y="4508161"/>
            <a:ext cx="864000" cy="576064"/>
            <a:chOff x="320051" y="3430982"/>
            <a:chExt cx="864000" cy="576064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52673" y="4492741"/>
            <a:ext cx="864000" cy="576064"/>
            <a:chOff x="320051" y="3430982"/>
            <a:chExt cx="864000" cy="57606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73594" y="4492741"/>
            <a:ext cx="864000" cy="576064"/>
            <a:chOff x="320051" y="3430982"/>
            <a:chExt cx="864000" cy="57606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628692" y="4492741"/>
            <a:ext cx="864000" cy="576064"/>
            <a:chOff x="320051" y="3430982"/>
            <a:chExt cx="864000" cy="576064"/>
          </a:xfrm>
        </p:grpSpPr>
        <p:sp>
          <p:nvSpPr>
            <p:cNvPr id="61" name="Rectangle 6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3" name="Straight Arrow Connector 62"/>
          <p:cNvCxnSpPr>
            <a:stCxn id="36" idx="2"/>
            <a:endCxn id="52" idx="0"/>
          </p:cNvCxnSpPr>
          <p:nvPr/>
        </p:nvCxnSpPr>
        <p:spPr bwMode="auto">
          <a:xfrm flipH="1">
            <a:off x="968273" y="3344328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6" idx="2"/>
            <a:endCxn id="55" idx="0"/>
          </p:cNvCxnSpPr>
          <p:nvPr/>
        </p:nvCxnSpPr>
        <p:spPr bwMode="auto">
          <a:xfrm>
            <a:off x="1789797" y="3344328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36" idx="2"/>
            <a:endCxn id="58" idx="0"/>
          </p:cNvCxnSpPr>
          <p:nvPr/>
        </p:nvCxnSpPr>
        <p:spPr bwMode="auto">
          <a:xfrm>
            <a:off x="1789797" y="3344328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6" idx="2"/>
            <a:endCxn id="61" idx="0"/>
          </p:cNvCxnSpPr>
          <p:nvPr/>
        </p:nvCxnSpPr>
        <p:spPr bwMode="auto">
          <a:xfrm>
            <a:off x="1789797" y="3344328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827584" y="384197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475656" y="3841979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51720" y="384197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387717" y="3841979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1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7" grpId="0"/>
      <p:bldP spid="48" grpId="0"/>
      <p:bldP spid="49" grpId="0"/>
      <p:bldP spid="50" grpId="0"/>
      <p:bldP spid="67" grpId="0"/>
      <p:bldP spid="68" grpId="0"/>
      <p:bldP spid="69" grpId="0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8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to represent data that consists of k-dimensional </a:t>
            </a:r>
            <a:r>
              <a:rPr lang="en-US" i="1" dirty="0" smtClean="0"/>
              <a:t>data regions</a:t>
            </a:r>
          </a:p>
          <a:p>
            <a:r>
              <a:rPr lang="en-US" dirty="0" smtClean="0"/>
              <a:t>Internal nodes of tree represent regions that contain data regions</a:t>
            </a:r>
          </a:p>
          <a:p>
            <a:endParaRPr lang="en-US" dirty="0"/>
          </a:p>
          <a:p>
            <a:r>
              <a:rPr lang="en-US" dirty="0" smtClean="0"/>
              <a:t>Regions typically defined as top-right, bottom-left coordinates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528900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8184" y="3573016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84640" y="3447002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4288" y="1919438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27652" y="4365104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96336" y="2528900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8" y="3284984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2132856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48264" y="1803272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9728" y="2051556"/>
            <a:ext cx="37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24098" y="3212976"/>
            <a:ext cx="40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67839" y="1817614"/>
            <a:ext cx="40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6914" y="2564904"/>
            <a:ext cx="41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4076" y="3861048"/>
            <a:ext cx="44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468470"/>
            <a:ext cx="44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0477" y="3458761"/>
            <a:ext cx="44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08513" y="2528900"/>
            <a:ext cx="4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6482" y="223622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8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528900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8184" y="3933056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84640" y="3447002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4288" y="1919438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27652" y="4365104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96336" y="2528900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8" y="3284984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2132856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48264" y="1803272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9728" y="2051556"/>
            <a:ext cx="37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24098" y="3212976"/>
            <a:ext cx="40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67839" y="1817614"/>
            <a:ext cx="40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6914" y="2564904"/>
            <a:ext cx="41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4076" y="4221088"/>
            <a:ext cx="44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468470"/>
            <a:ext cx="44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0477" y="3458761"/>
            <a:ext cx="44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08513" y="2528900"/>
            <a:ext cx="4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6482" y="223622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d6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1979712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root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0520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979712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491880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90052" y="320020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d1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547712" y="362721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992660" y="4221088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3768" y="4869160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063830" y="3645024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757864" y="4168356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25" idx="2"/>
            <a:endCxn id="26" idx="0"/>
          </p:cNvCxnSpPr>
          <p:nvPr/>
        </p:nvCxnSpPr>
        <p:spPr bwMode="auto">
          <a:xfrm flipH="1">
            <a:off x="1166520" y="1983257"/>
            <a:ext cx="1389192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5" idx="2"/>
            <a:endCxn id="27" idx="0"/>
          </p:cNvCxnSpPr>
          <p:nvPr/>
        </p:nvCxnSpPr>
        <p:spPr bwMode="auto">
          <a:xfrm>
            <a:off x="2555712" y="1983257"/>
            <a:ext cx="0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5" idx="2"/>
            <a:endCxn id="28" idx="0"/>
          </p:cNvCxnSpPr>
          <p:nvPr/>
        </p:nvCxnSpPr>
        <p:spPr bwMode="auto">
          <a:xfrm>
            <a:off x="2555712" y="1983257"/>
            <a:ext cx="1512168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2"/>
            <a:endCxn id="29" idx="0"/>
          </p:cNvCxnSpPr>
          <p:nvPr/>
        </p:nvCxnSpPr>
        <p:spPr bwMode="auto">
          <a:xfrm flipH="1">
            <a:off x="722052" y="3078236"/>
            <a:ext cx="444468" cy="121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7" idx="2"/>
            <a:endCxn id="30" idx="0"/>
          </p:cNvCxnSpPr>
          <p:nvPr/>
        </p:nvCxnSpPr>
        <p:spPr bwMode="auto">
          <a:xfrm flipH="1">
            <a:off x="1979712" y="3078236"/>
            <a:ext cx="576000" cy="548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7" idx="2"/>
            <a:endCxn id="31" idx="0"/>
          </p:cNvCxnSpPr>
          <p:nvPr/>
        </p:nvCxnSpPr>
        <p:spPr bwMode="auto">
          <a:xfrm flipH="1">
            <a:off x="2424660" y="3078236"/>
            <a:ext cx="131052" cy="1142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7" idx="2"/>
            <a:endCxn id="32" idx="0"/>
          </p:cNvCxnSpPr>
          <p:nvPr/>
        </p:nvCxnSpPr>
        <p:spPr bwMode="auto">
          <a:xfrm>
            <a:off x="2555712" y="3078236"/>
            <a:ext cx="360056" cy="1790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2"/>
            <a:endCxn id="33" idx="0"/>
          </p:cNvCxnSpPr>
          <p:nvPr/>
        </p:nvCxnSpPr>
        <p:spPr bwMode="auto">
          <a:xfrm flipH="1">
            <a:off x="3495830" y="3078236"/>
            <a:ext cx="572050" cy="56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28" idx="2"/>
            <a:endCxn id="34" idx="0"/>
          </p:cNvCxnSpPr>
          <p:nvPr/>
        </p:nvCxnSpPr>
        <p:spPr bwMode="auto">
          <a:xfrm>
            <a:off x="4067880" y="3078236"/>
            <a:ext cx="121984" cy="109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6159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1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asic approach:</a:t>
            </a:r>
          </a:p>
          <a:p>
            <a:pPr lvl="1"/>
            <a:r>
              <a:rPr lang="en-US" dirty="0" smtClean="0"/>
              <a:t>Map n-dimensional space onto a 1-dimensional line using a fractal space-filling curve</a:t>
            </a:r>
          </a:p>
          <a:p>
            <a:pPr lvl="1"/>
            <a:r>
              <a:rPr lang="en-US" dirty="0" smtClean="0"/>
              <a:t>Partition ranges and index using a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When querying, identify regions of n-d space (= segments of 1-d line) that intersect with query rectangle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UB-Tree</a:t>
            </a:r>
            <a:endParaRPr lang="en-US" dirty="0"/>
          </a:p>
        </p:txBody>
      </p:sp>
      <p:sp>
        <p:nvSpPr>
          <p:cNvPr id="7" name="Rectangle 194"/>
          <p:cNvSpPr>
            <a:spLocks noChangeArrowheads="1"/>
          </p:cNvSpPr>
          <p:nvPr/>
        </p:nvSpPr>
        <p:spPr bwMode="auto">
          <a:xfrm>
            <a:off x="4802073" y="1682749"/>
            <a:ext cx="3845373" cy="36131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8" name="Group 195"/>
          <p:cNvGrpSpPr>
            <a:grpSpLocks/>
          </p:cNvGrpSpPr>
          <p:nvPr/>
        </p:nvGrpSpPr>
        <p:grpSpPr bwMode="auto">
          <a:xfrm>
            <a:off x="4887913" y="1682749"/>
            <a:ext cx="3600000" cy="3600000"/>
            <a:chOff x="720" y="288"/>
            <a:chExt cx="1536" cy="1536"/>
          </a:xfrm>
        </p:grpSpPr>
        <p:grpSp>
          <p:nvGrpSpPr>
            <p:cNvPr id="9" name="Group 196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1200" y="624"/>
              <a:chExt cx="1536" cy="1536"/>
            </a:xfrm>
          </p:grpSpPr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1536" cy="3072"/>
              </a:xfrm>
            </p:grpSpPr>
            <p:sp>
              <p:nvSpPr>
                <p:cNvPr id="30" name="Line 198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9"/>
                <p:cNvSpPr>
                  <a:spLocks noChangeShapeType="1"/>
                </p:cNvSpPr>
                <p:nvPr/>
              </p:nvSpPr>
              <p:spPr bwMode="auto">
                <a:xfrm>
                  <a:off x="129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0"/>
                <p:cNvSpPr>
                  <a:spLocks noChangeShapeType="1"/>
                </p:cNvSpPr>
                <p:nvPr/>
              </p:nvSpPr>
              <p:spPr bwMode="auto">
                <a:xfrm>
                  <a:off x="139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1"/>
                <p:cNvSpPr>
                  <a:spLocks noChangeShapeType="1"/>
                </p:cNvSpPr>
                <p:nvPr/>
              </p:nvSpPr>
              <p:spPr bwMode="auto">
                <a:xfrm>
                  <a:off x="148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02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03"/>
                <p:cNvSpPr>
                  <a:spLocks noChangeShapeType="1"/>
                </p:cNvSpPr>
                <p:nvPr/>
              </p:nvSpPr>
              <p:spPr bwMode="auto">
                <a:xfrm>
                  <a:off x="168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04"/>
                <p:cNvSpPr>
                  <a:spLocks noChangeShapeType="1"/>
                </p:cNvSpPr>
                <p:nvPr/>
              </p:nvSpPr>
              <p:spPr bwMode="auto">
                <a:xfrm>
                  <a:off x="177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05"/>
                <p:cNvSpPr>
                  <a:spLocks noChangeShapeType="1"/>
                </p:cNvSpPr>
                <p:nvPr/>
              </p:nvSpPr>
              <p:spPr bwMode="auto">
                <a:xfrm>
                  <a:off x="187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06"/>
                <p:cNvSpPr>
                  <a:spLocks noChangeShapeType="1"/>
                </p:cNvSpPr>
                <p:nvPr/>
              </p:nvSpPr>
              <p:spPr bwMode="auto">
                <a:xfrm>
                  <a:off x="196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07"/>
                <p:cNvSpPr>
                  <a:spLocks noChangeShapeType="1"/>
                </p:cNvSpPr>
                <p:nvPr/>
              </p:nvSpPr>
              <p:spPr bwMode="auto">
                <a:xfrm>
                  <a:off x="206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08"/>
                <p:cNvSpPr>
                  <a:spLocks noChangeShapeType="1"/>
                </p:cNvSpPr>
                <p:nvPr/>
              </p:nvSpPr>
              <p:spPr bwMode="auto">
                <a:xfrm>
                  <a:off x="216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09"/>
                <p:cNvSpPr>
                  <a:spLocks noChangeShapeType="1"/>
                </p:cNvSpPr>
                <p:nvPr/>
              </p:nvSpPr>
              <p:spPr bwMode="auto">
                <a:xfrm>
                  <a:off x="225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10"/>
                <p:cNvSpPr>
                  <a:spLocks noChangeShapeType="1"/>
                </p:cNvSpPr>
                <p:nvPr/>
              </p:nvSpPr>
              <p:spPr bwMode="auto">
                <a:xfrm>
                  <a:off x="235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11"/>
                <p:cNvSpPr>
                  <a:spLocks noChangeShapeType="1"/>
                </p:cNvSpPr>
                <p:nvPr/>
              </p:nvSpPr>
              <p:spPr bwMode="auto">
                <a:xfrm>
                  <a:off x="244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212"/>
                <p:cNvSpPr>
                  <a:spLocks noChangeShapeType="1"/>
                </p:cNvSpPr>
                <p:nvPr/>
              </p:nvSpPr>
              <p:spPr bwMode="auto">
                <a:xfrm>
                  <a:off x="254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213"/>
                <p:cNvSpPr>
                  <a:spLocks noChangeShapeType="1"/>
                </p:cNvSpPr>
                <p:nvPr/>
              </p:nvSpPr>
              <p:spPr bwMode="auto">
                <a:xfrm>
                  <a:off x="264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214"/>
                <p:cNvSpPr>
                  <a:spLocks noChangeShapeType="1"/>
                </p:cNvSpPr>
                <p:nvPr/>
              </p:nvSpPr>
              <p:spPr bwMode="auto">
                <a:xfrm>
                  <a:off x="273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215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3072" cy="1536"/>
              </a:xfrm>
            </p:grpSpPr>
            <p:sp>
              <p:nvSpPr>
                <p:cNvPr id="13" name="Line 216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217"/>
                <p:cNvSpPr>
                  <a:spLocks noChangeShapeType="1"/>
                </p:cNvSpPr>
                <p:nvPr/>
              </p:nvSpPr>
              <p:spPr bwMode="auto">
                <a:xfrm>
                  <a:off x="1200" y="72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218"/>
                <p:cNvSpPr>
                  <a:spLocks noChangeShapeType="1"/>
                </p:cNvSpPr>
                <p:nvPr/>
              </p:nvSpPr>
              <p:spPr bwMode="auto">
                <a:xfrm>
                  <a:off x="1200" y="81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219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220"/>
                <p:cNvSpPr>
                  <a:spLocks noChangeShapeType="1"/>
                </p:cNvSpPr>
                <p:nvPr/>
              </p:nvSpPr>
              <p:spPr bwMode="auto">
                <a:xfrm>
                  <a:off x="1200" y="100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221"/>
                <p:cNvSpPr>
                  <a:spLocks noChangeShapeType="1"/>
                </p:cNvSpPr>
                <p:nvPr/>
              </p:nvSpPr>
              <p:spPr bwMode="auto">
                <a:xfrm>
                  <a:off x="1200" y="110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222"/>
                <p:cNvSpPr>
                  <a:spLocks noChangeShapeType="1"/>
                </p:cNvSpPr>
                <p:nvPr/>
              </p:nvSpPr>
              <p:spPr bwMode="auto">
                <a:xfrm>
                  <a:off x="1200" y="120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3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24"/>
                <p:cNvSpPr>
                  <a:spLocks noChangeShapeType="1"/>
                </p:cNvSpPr>
                <p:nvPr/>
              </p:nvSpPr>
              <p:spPr bwMode="auto">
                <a:xfrm>
                  <a:off x="1200" y="139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225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26"/>
                <p:cNvSpPr>
                  <a:spLocks noChangeShapeType="1"/>
                </p:cNvSpPr>
                <p:nvPr/>
              </p:nvSpPr>
              <p:spPr bwMode="auto">
                <a:xfrm>
                  <a:off x="1200" y="158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27"/>
                <p:cNvSpPr>
                  <a:spLocks noChangeShapeType="1"/>
                </p:cNvSpPr>
                <p:nvPr/>
              </p:nvSpPr>
              <p:spPr bwMode="auto">
                <a:xfrm>
                  <a:off x="1200" y="168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28"/>
                <p:cNvSpPr>
                  <a:spLocks noChangeShapeType="1"/>
                </p:cNvSpPr>
                <p:nvPr/>
              </p:nvSpPr>
              <p:spPr bwMode="auto">
                <a:xfrm>
                  <a:off x="1200" y="177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29"/>
                <p:cNvSpPr>
                  <a:spLocks noChangeShapeType="1"/>
                </p:cNvSpPr>
                <p:nvPr/>
              </p:nvSpPr>
              <p:spPr bwMode="auto">
                <a:xfrm>
                  <a:off x="1200" y="187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230"/>
                <p:cNvSpPr>
                  <a:spLocks noChangeShapeType="1"/>
                </p:cNvSpPr>
                <p:nvPr/>
              </p:nvSpPr>
              <p:spPr bwMode="auto">
                <a:xfrm>
                  <a:off x="1200" y="196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31"/>
                <p:cNvSpPr>
                  <a:spLocks noChangeShapeType="1"/>
                </p:cNvSpPr>
                <p:nvPr/>
              </p:nvSpPr>
              <p:spPr bwMode="auto">
                <a:xfrm>
                  <a:off x="1200" y="206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232"/>
                <p:cNvSpPr>
                  <a:spLocks noChangeShapeType="1"/>
                </p:cNvSpPr>
                <p:nvPr/>
              </p:nvSpPr>
              <p:spPr bwMode="auto">
                <a:xfrm>
                  <a:off x="1200" y="216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233"/>
            <p:cNvSpPr>
              <a:spLocks/>
            </p:cNvSpPr>
            <p:nvPr/>
          </p:nvSpPr>
          <p:spPr bwMode="auto">
            <a:xfrm>
              <a:off x="768" y="336"/>
              <a:ext cx="1440" cy="1440"/>
            </a:xfrm>
            <a:custGeom>
              <a:avLst/>
              <a:gdLst>
                <a:gd name="T0" fmla="*/ 192 w 1440"/>
                <a:gd name="T1" fmla="*/ 0 h 1440"/>
                <a:gd name="T2" fmla="*/ 96 w 1440"/>
                <a:gd name="T3" fmla="*/ 192 h 1440"/>
                <a:gd name="T4" fmla="*/ 192 w 1440"/>
                <a:gd name="T5" fmla="*/ 288 h 1440"/>
                <a:gd name="T6" fmla="*/ 480 w 1440"/>
                <a:gd name="T7" fmla="*/ 96 h 1440"/>
                <a:gd name="T8" fmla="*/ 384 w 1440"/>
                <a:gd name="T9" fmla="*/ 192 h 1440"/>
                <a:gd name="T10" fmla="*/ 672 w 1440"/>
                <a:gd name="T11" fmla="*/ 192 h 1440"/>
                <a:gd name="T12" fmla="*/ 0 w 1440"/>
                <a:gd name="T13" fmla="*/ 480 h 1440"/>
                <a:gd name="T14" fmla="*/ 288 w 1440"/>
                <a:gd name="T15" fmla="*/ 480 h 1440"/>
                <a:gd name="T16" fmla="*/ 192 w 1440"/>
                <a:gd name="T17" fmla="*/ 576 h 1440"/>
                <a:gd name="T18" fmla="*/ 480 w 1440"/>
                <a:gd name="T19" fmla="*/ 384 h 1440"/>
                <a:gd name="T20" fmla="*/ 576 w 1440"/>
                <a:gd name="T21" fmla="*/ 480 h 1440"/>
                <a:gd name="T22" fmla="*/ 480 w 1440"/>
                <a:gd name="T23" fmla="*/ 672 h 1440"/>
                <a:gd name="T24" fmla="*/ 768 w 1440"/>
                <a:gd name="T25" fmla="*/ 0 h 1440"/>
                <a:gd name="T26" fmla="*/ 1056 w 1440"/>
                <a:gd name="T27" fmla="*/ 0 h 1440"/>
                <a:gd name="T28" fmla="*/ 768 w 1440"/>
                <a:gd name="T29" fmla="*/ 288 h 1440"/>
                <a:gd name="T30" fmla="*/ 1056 w 1440"/>
                <a:gd name="T31" fmla="*/ 288 h 1440"/>
                <a:gd name="T32" fmla="*/ 1344 w 1440"/>
                <a:gd name="T33" fmla="*/ 0 h 1440"/>
                <a:gd name="T34" fmla="*/ 1248 w 1440"/>
                <a:gd name="T35" fmla="*/ 192 h 1440"/>
                <a:gd name="T36" fmla="*/ 1344 w 1440"/>
                <a:gd name="T37" fmla="*/ 288 h 1440"/>
                <a:gd name="T38" fmla="*/ 864 w 1440"/>
                <a:gd name="T39" fmla="*/ 480 h 1440"/>
                <a:gd name="T40" fmla="*/ 768 w 1440"/>
                <a:gd name="T41" fmla="*/ 576 h 1440"/>
                <a:gd name="T42" fmla="*/ 1056 w 1440"/>
                <a:gd name="T43" fmla="*/ 576 h 1440"/>
                <a:gd name="T44" fmla="*/ 1152 w 1440"/>
                <a:gd name="T45" fmla="*/ 480 h 1440"/>
                <a:gd name="T46" fmla="*/ 1440 w 1440"/>
                <a:gd name="T47" fmla="*/ 480 h 1440"/>
                <a:gd name="T48" fmla="*/ 1344 w 1440"/>
                <a:gd name="T49" fmla="*/ 576 h 1440"/>
                <a:gd name="T50" fmla="*/ 96 w 1440"/>
                <a:gd name="T51" fmla="*/ 768 h 1440"/>
                <a:gd name="T52" fmla="*/ 192 w 1440"/>
                <a:gd name="T53" fmla="*/ 864 h 1440"/>
                <a:gd name="T54" fmla="*/ 96 w 1440"/>
                <a:gd name="T55" fmla="*/ 1056 h 1440"/>
                <a:gd name="T56" fmla="*/ 384 w 1440"/>
                <a:gd name="T57" fmla="*/ 768 h 1440"/>
                <a:gd name="T58" fmla="*/ 672 w 1440"/>
                <a:gd name="T59" fmla="*/ 768 h 1440"/>
                <a:gd name="T60" fmla="*/ 384 w 1440"/>
                <a:gd name="T61" fmla="*/ 1056 h 1440"/>
                <a:gd name="T62" fmla="*/ 672 w 1440"/>
                <a:gd name="T63" fmla="*/ 1056 h 1440"/>
                <a:gd name="T64" fmla="*/ 192 w 1440"/>
                <a:gd name="T65" fmla="*/ 1152 h 1440"/>
                <a:gd name="T66" fmla="*/ 96 w 1440"/>
                <a:gd name="T67" fmla="*/ 1344 h 1440"/>
                <a:gd name="T68" fmla="*/ 192 w 1440"/>
                <a:gd name="T69" fmla="*/ 1440 h 1440"/>
                <a:gd name="T70" fmla="*/ 480 w 1440"/>
                <a:gd name="T71" fmla="*/ 1248 h 1440"/>
                <a:gd name="T72" fmla="*/ 384 w 1440"/>
                <a:gd name="T73" fmla="*/ 1344 h 1440"/>
                <a:gd name="T74" fmla="*/ 672 w 1440"/>
                <a:gd name="T75" fmla="*/ 1344 h 1440"/>
                <a:gd name="T76" fmla="*/ 768 w 1440"/>
                <a:gd name="T77" fmla="*/ 864 h 1440"/>
                <a:gd name="T78" fmla="*/ 1056 w 1440"/>
                <a:gd name="T79" fmla="*/ 864 h 1440"/>
                <a:gd name="T80" fmla="*/ 960 w 1440"/>
                <a:gd name="T81" fmla="*/ 960 h 1440"/>
                <a:gd name="T82" fmla="*/ 1248 w 1440"/>
                <a:gd name="T83" fmla="*/ 768 h 1440"/>
                <a:gd name="T84" fmla="*/ 1344 w 1440"/>
                <a:gd name="T85" fmla="*/ 864 h 1440"/>
                <a:gd name="T86" fmla="*/ 1248 w 1440"/>
                <a:gd name="T87" fmla="*/ 1056 h 1440"/>
                <a:gd name="T88" fmla="*/ 768 w 1440"/>
                <a:gd name="T89" fmla="*/ 1152 h 1440"/>
                <a:gd name="T90" fmla="*/ 1056 w 1440"/>
                <a:gd name="T91" fmla="*/ 1152 h 1440"/>
                <a:gd name="T92" fmla="*/ 768 w 1440"/>
                <a:gd name="T93" fmla="*/ 1440 h 1440"/>
                <a:gd name="T94" fmla="*/ 1056 w 1440"/>
                <a:gd name="T95" fmla="*/ 1440 h 1440"/>
                <a:gd name="T96" fmla="*/ 1344 w 1440"/>
                <a:gd name="T97" fmla="*/ 1152 h 1440"/>
                <a:gd name="T98" fmla="*/ 1248 w 1440"/>
                <a:gd name="T99" fmla="*/ 1344 h 1440"/>
                <a:gd name="T100" fmla="*/ 1344 w 1440"/>
                <a:gd name="T101" fmla="*/ 1440 h 14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0"/>
                <a:gd name="T154" fmla="*/ 0 h 1440"/>
                <a:gd name="T155" fmla="*/ 1440 w 1440"/>
                <a:gd name="T156" fmla="*/ 1440 h 14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0" h="1440">
                  <a:moveTo>
                    <a:pt x="0" y="0"/>
                  </a:moveTo>
                  <a:lnTo>
                    <a:pt x="96" y="0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192" y="0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288" y="96"/>
                  </a:lnTo>
                  <a:lnTo>
                    <a:pt x="0" y="192"/>
                  </a:lnTo>
                  <a:lnTo>
                    <a:pt x="96" y="192"/>
                  </a:lnTo>
                  <a:lnTo>
                    <a:pt x="0" y="288"/>
                  </a:lnTo>
                  <a:lnTo>
                    <a:pt x="96" y="288"/>
                  </a:lnTo>
                  <a:lnTo>
                    <a:pt x="192" y="192"/>
                  </a:lnTo>
                  <a:lnTo>
                    <a:pt x="288" y="192"/>
                  </a:lnTo>
                  <a:lnTo>
                    <a:pt x="192" y="288"/>
                  </a:lnTo>
                  <a:lnTo>
                    <a:pt x="288" y="288"/>
                  </a:lnTo>
                  <a:lnTo>
                    <a:pt x="384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576" y="0"/>
                  </a:lnTo>
                  <a:lnTo>
                    <a:pt x="672" y="0"/>
                  </a:lnTo>
                  <a:lnTo>
                    <a:pt x="576" y="96"/>
                  </a:lnTo>
                  <a:lnTo>
                    <a:pt x="672" y="96"/>
                  </a:lnTo>
                  <a:lnTo>
                    <a:pt x="384" y="192"/>
                  </a:lnTo>
                  <a:lnTo>
                    <a:pt x="480" y="192"/>
                  </a:lnTo>
                  <a:lnTo>
                    <a:pt x="384" y="288"/>
                  </a:lnTo>
                  <a:lnTo>
                    <a:pt x="480" y="288"/>
                  </a:lnTo>
                  <a:lnTo>
                    <a:pt x="576" y="192"/>
                  </a:lnTo>
                  <a:lnTo>
                    <a:pt x="672" y="192"/>
                  </a:lnTo>
                  <a:lnTo>
                    <a:pt x="576" y="288"/>
                  </a:lnTo>
                  <a:lnTo>
                    <a:pt x="672" y="288"/>
                  </a:lnTo>
                  <a:lnTo>
                    <a:pt x="0" y="384"/>
                  </a:lnTo>
                  <a:lnTo>
                    <a:pt x="96" y="384"/>
                  </a:lnTo>
                  <a:lnTo>
                    <a:pt x="0" y="480"/>
                  </a:lnTo>
                  <a:lnTo>
                    <a:pt x="96" y="480"/>
                  </a:lnTo>
                  <a:lnTo>
                    <a:pt x="192" y="384"/>
                  </a:lnTo>
                  <a:lnTo>
                    <a:pt x="288" y="384"/>
                  </a:lnTo>
                  <a:lnTo>
                    <a:pt x="192" y="480"/>
                  </a:lnTo>
                  <a:lnTo>
                    <a:pt x="288" y="480"/>
                  </a:lnTo>
                  <a:lnTo>
                    <a:pt x="0" y="576"/>
                  </a:lnTo>
                  <a:lnTo>
                    <a:pt x="96" y="576"/>
                  </a:lnTo>
                  <a:lnTo>
                    <a:pt x="0" y="672"/>
                  </a:lnTo>
                  <a:lnTo>
                    <a:pt x="96" y="672"/>
                  </a:lnTo>
                  <a:lnTo>
                    <a:pt x="192" y="576"/>
                  </a:lnTo>
                  <a:lnTo>
                    <a:pt x="288" y="576"/>
                  </a:lnTo>
                  <a:lnTo>
                    <a:pt x="192" y="672"/>
                  </a:lnTo>
                  <a:lnTo>
                    <a:pt x="288" y="672"/>
                  </a:lnTo>
                  <a:lnTo>
                    <a:pt x="384" y="384"/>
                  </a:lnTo>
                  <a:lnTo>
                    <a:pt x="480" y="384"/>
                  </a:lnTo>
                  <a:lnTo>
                    <a:pt x="384" y="480"/>
                  </a:lnTo>
                  <a:lnTo>
                    <a:pt x="480" y="480"/>
                  </a:lnTo>
                  <a:lnTo>
                    <a:pt x="576" y="384"/>
                  </a:lnTo>
                  <a:lnTo>
                    <a:pt x="672" y="384"/>
                  </a:lnTo>
                  <a:lnTo>
                    <a:pt x="576" y="480"/>
                  </a:lnTo>
                  <a:lnTo>
                    <a:pt x="672" y="480"/>
                  </a:lnTo>
                  <a:lnTo>
                    <a:pt x="384" y="576"/>
                  </a:lnTo>
                  <a:lnTo>
                    <a:pt x="480" y="576"/>
                  </a:lnTo>
                  <a:lnTo>
                    <a:pt x="384" y="672"/>
                  </a:lnTo>
                  <a:lnTo>
                    <a:pt x="480" y="672"/>
                  </a:lnTo>
                  <a:lnTo>
                    <a:pt x="576" y="576"/>
                  </a:lnTo>
                  <a:lnTo>
                    <a:pt x="672" y="576"/>
                  </a:lnTo>
                  <a:lnTo>
                    <a:pt x="576" y="672"/>
                  </a:lnTo>
                  <a:lnTo>
                    <a:pt x="672" y="672"/>
                  </a:lnTo>
                  <a:lnTo>
                    <a:pt x="768" y="0"/>
                  </a:lnTo>
                  <a:lnTo>
                    <a:pt x="864" y="0"/>
                  </a:lnTo>
                  <a:lnTo>
                    <a:pt x="768" y="96"/>
                  </a:lnTo>
                  <a:lnTo>
                    <a:pt x="864" y="96"/>
                  </a:lnTo>
                  <a:lnTo>
                    <a:pt x="960" y="0"/>
                  </a:lnTo>
                  <a:lnTo>
                    <a:pt x="1056" y="0"/>
                  </a:lnTo>
                  <a:lnTo>
                    <a:pt x="960" y="96"/>
                  </a:lnTo>
                  <a:lnTo>
                    <a:pt x="1056" y="96"/>
                  </a:lnTo>
                  <a:lnTo>
                    <a:pt x="768" y="192"/>
                  </a:lnTo>
                  <a:lnTo>
                    <a:pt x="864" y="192"/>
                  </a:lnTo>
                  <a:lnTo>
                    <a:pt x="768" y="288"/>
                  </a:lnTo>
                  <a:lnTo>
                    <a:pt x="864" y="288"/>
                  </a:lnTo>
                  <a:lnTo>
                    <a:pt x="960" y="192"/>
                  </a:lnTo>
                  <a:lnTo>
                    <a:pt x="1056" y="192"/>
                  </a:lnTo>
                  <a:lnTo>
                    <a:pt x="960" y="288"/>
                  </a:lnTo>
                  <a:lnTo>
                    <a:pt x="1056" y="288"/>
                  </a:lnTo>
                  <a:lnTo>
                    <a:pt x="1152" y="0"/>
                  </a:lnTo>
                  <a:lnTo>
                    <a:pt x="1248" y="0"/>
                  </a:lnTo>
                  <a:lnTo>
                    <a:pt x="1152" y="96"/>
                  </a:lnTo>
                  <a:lnTo>
                    <a:pt x="1248" y="96"/>
                  </a:lnTo>
                  <a:lnTo>
                    <a:pt x="1344" y="0"/>
                  </a:lnTo>
                  <a:lnTo>
                    <a:pt x="1440" y="0"/>
                  </a:lnTo>
                  <a:lnTo>
                    <a:pt x="1344" y="96"/>
                  </a:lnTo>
                  <a:lnTo>
                    <a:pt x="1440" y="96"/>
                  </a:lnTo>
                  <a:lnTo>
                    <a:pt x="1152" y="192"/>
                  </a:lnTo>
                  <a:lnTo>
                    <a:pt x="1248" y="192"/>
                  </a:lnTo>
                  <a:lnTo>
                    <a:pt x="1152" y="288"/>
                  </a:lnTo>
                  <a:lnTo>
                    <a:pt x="1248" y="288"/>
                  </a:lnTo>
                  <a:lnTo>
                    <a:pt x="1344" y="192"/>
                  </a:lnTo>
                  <a:lnTo>
                    <a:pt x="1440" y="192"/>
                  </a:lnTo>
                  <a:lnTo>
                    <a:pt x="1344" y="288"/>
                  </a:lnTo>
                  <a:lnTo>
                    <a:pt x="1440" y="288"/>
                  </a:lnTo>
                  <a:lnTo>
                    <a:pt x="768" y="384"/>
                  </a:lnTo>
                  <a:lnTo>
                    <a:pt x="864" y="384"/>
                  </a:lnTo>
                  <a:lnTo>
                    <a:pt x="768" y="480"/>
                  </a:lnTo>
                  <a:lnTo>
                    <a:pt x="864" y="480"/>
                  </a:lnTo>
                  <a:lnTo>
                    <a:pt x="960" y="384"/>
                  </a:lnTo>
                  <a:lnTo>
                    <a:pt x="1056" y="384"/>
                  </a:lnTo>
                  <a:lnTo>
                    <a:pt x="960" y="480"/>
                  </a:lnTo>
                  <a:lnTo>
                    <a:pt x="1056" y="480"/>
                  </a:lnTo>
                  <a:lnTo>
                    <a:pt x="768" y="576"/>
                  </a:lnTo>
                  <a:lnTo>
                    <a:pt x="864" y="576"/>
                  </a:lnTo>
                  <a:lnTo>
                    <a:pt x="768" y="672"/>
                  </a:lnTo>
                  <a:lnTo>
                    <a:pt x="864" y="672"/>
                  </a:lnTo>
                  <a:lnTo>
                    <a:pt x="960" y="576"/>
                  </a:lnTo>
                  <a:lnTo>
                    <a:pt x="1056" y="576"/>
                  </a:lnTo>
                  <a:lnTo>
                    <a:pt x="960" y="672"/>
                  </a:lnTo>
                  <a:lnTo>
                    <a:pt x="1056" y="672"/>
                  </a:lnTo>
                  <a:lnTo>
                    <a:pt x="1152" y="384"/>
                  </a:lnTo>
                  <a:lnTo>
                    <a:pt x="1248" y="384"/>
                  </a:lnTo>
                  <a:lnTo>
                    <a:pt x="1152" y="480"/>
                  </a:lnTo>
                  <a:lnTo>
                    <a:pt x="1248" y="480"/>
                  </a:lnTo>
                  <a:lnTo>
                    <a:pt x="1344" y="384"/>
                  </a:lnTo>
                  <a:lnTo>
                    <a:pt x="1440" y="384"/>
                  </a:lnTo>
                  <a:lnTo>
                    <a:pt x="1344" y="480"/>
                  </a:lnTo>
                  <a:lnTo>
                    <a:pt x="1440" y="480"/>
                  </a:lnTo>
                  <a:lnTo>
                    <a:pt x="1152" y="576"/>
                  </a:lnTo>
                  <a:lnTo>
                    <a:pt x="1248" y="576"/>
                  </a:lnTo>
                  <a:lnTo>
                    <a:pt x="1152" y="672"/>
                  </a:lnTo>
                  <a:lnTo>
                    <a:pt x="1248" y="672"/>
                  </a:lnTo>
                  <a:lnTo>
                    <a:pt x="1344" y="576"/>
                  </a:lnTo>
                  <a:lnTo>
                    <a:pt x="1440" y="576"/>
                  </a:lnTo>
                  <a:lnTo>
                    <a:pt x="1344" y="672"/>
                  </a:lnTo>
                  <a:lnTo>
                    <a:pt x="1440" y="672"/>
                  </a:lnTo>
                  <a:lnTo>
                    <a:pt x="0" y="768"/>
                  </a:lnTo>
                  <a:lnTo>
                    <a:pt x="96" y="768"/>
                  </a:lnTo>
                  <a:lnTo>
                    <a:pt x="0" y="864"/>
                  </a:lnTo>
                  <a:lnTo>
                    <a:pt x="96" y="864"/>
                  </a:lnTo>
                  <a:lnTo>
                    <a:pt x="192" y="768"/>
                  </a:lnTo>
                  <a:lnTo>
                    <a:pt x="288" y="768"/>
                  </a:lnTo>
                  <a:lnTo>
                    <a:pt x="192" y="864"/>
                  </a:lnTo>
                  <a:lnTo>
                    <a:pt x="288" y="864"/>
                  </a:lnTo>
                  <a:lnTo>
                    <a:pt x="0" y="960"/>
                  </a:lnTo>
                  <a:lnTo>
                    <a:pt x="96" y="960"/>
                  </a:lnTo>
                  <a:lnTo>
                    <a:pt x="0" y="1056"/>
                  </a:lnTo>
                  <a:lnTo>
                    <a:pt x="96" y="1056"/>
                  </a:lnTo>
                  <a:lnTo>
                    <a:pt x="192" y="960"/>
                  </a:lnTo>
                  <a:lnTo>
                    <a:pt x="288" y="960"/>
                  </a:lnTo>
                  <a:lnTo>
                    <a:pt x="192" y="1056"/>
                  </a:lnTo>
                  <a:lnTo>
                    <a:pt x="288" y="1056"/>
                  </a:lnTo>
                  <a:lnTo>
                    <a:pt x="384" y="768"/>
                  </a:lnTo>
                  <a:lnTo>
                    <a:pt x="480" y="768"/>
                  </a:lnTo>
                  <a:lnTo>
                    <a:pt x="384" y="864"/>
                  </a:lnTo>
                  <a:lnTo>
                    <a:pt x="480" y="864"/>
                  </a:lnTo>
                  <a:lnTo>
                    <a:pt x="576" y="768"/>
                  </a:lnTo>
                  <a:lnTo>
                    <a:pt x="672" y="768"/>
                  </a:lnTo>
                  <a:lnTo>
                    <a:pt x="576" y="864"/>
                  </a:lnTo>
                  <a:lnTo>
                    <a:pt x="672" y="864"/>
                  </a:lnTo>
                  <a:lnTo>
                    <a:pt x="384" y="960"/>
                  </a:lnTo>
                  <a:lnTo>
                    <a:pt x="480" y="960"/>
                  </a:lnTo>
                  <a:lnTo>
                    <a:pt x="384" y="1056"/>
                  </a:lnTo>
                  <a:lnTo>
                    <a:pt x="480" y="1056"/>
                  </a:lnTo>
                  <a:lnTo>
                    <a:pt x="576" y="960"/>
                  </a:lnTo>
                  <a:lnTo>
                    <a:pt x="672" y="960"/>
                  </a:lnTo>
                  <a:lnTo>
                    <a:pt x="576" y="1056"/>
                  </a:lnTo>
                  <a:lnTo>
                    <a:pt x="672" y="1056"/>
                  </a:lnTo>
                  <a:lnTo>
                    <a:pt x="0" y="1152"/>
                  </a:lnTo>
                  <a:lnTo>
                    <a:pt x="96" y="1152"/>
                  </a:lnTo>
                  <a:lnTo>
                    <a:pt x="0" y="1248"/>
                  </a:lnTo>
                  <a:lnTo>
                    <a:pt x="96" y="1248"/>
                  </a:lnTo>
                  <a:lnTo>
                    <a:pt x="192" y="1152"/>
                  </a:lnTo>
                  <a:lnTo>
                    <a:pt x="288" y="1152"/>
                  </a:lnTo>
                  <a:lnTo>
                    <a:pt x="192" y="1248"/>
                  </a:lnTo>
                  <a:lnTo>
                    <a:pt x="288" y="1248"/>
                  </a:lnTo>
                  <a:lnTo>
                    <a:pt x="0" y="1344"/>
                  </a:lnTo>
                  <a:lnTo>
                    <a:pt x="96" y="1344"/>
                  </a:lnTo>
                  <a:lnTo>
                    <a:pt x="0" y="1440"/>
                  </a:lnTo>
                  <a:lnTo>
                    <a:pt x="96" y="1440"/>
                  </a:lnTo>
                  <a:lnTo>
                    <a:pt x="192" y="1344"/>
                  </a:lnTo>
                  <a:lnTo>
                    <a:pt x="288" y="1344"/>
                  </a:lnTo>
                  <a:lnTo>
                    <a:pt x="192" y="1440"/>
                  </a:lnTo>
                  <a:lnTo>
                    <a:pt x="288" y="1440"/>
                  </a:lnTo>
                  <a:lnTo>
                    <a:pt x="384" y="1152"/>
                  </a:lnTo>
                  <a:lnTo>
                    <a:pt x="480" y="1152"/>
                  </a:lnTo>
                  <a:lnTo>
                    <a:pt x="384" y="1248"/>
                  </a:lnTo>
                  <a:lnTo>
                    <a:pt x="480" y="1248"/>
                  </a:lnTo>
                  <a:lnTo>
                    <a:pt x="576" y="1152"/>
                  </a:lnTo>
                  <a:lnTo>
                    <a:pt x="672" y="1152"/>
                  </a:lnTo>
                  <a:lnTo>
                    <a:pt x="576" y="1248"/>
                  </a:lnTo>
                  <a:lnTo>
                    <a:pt x="672" y="1248"/>
                  </a:lnTo>
                  <a:lnTo>
                    <a:pt x="384" y="1344"/>
                  </a:lnTo>
                  <a:lnTo>
                    <a:pt x="480" y="1344"/>
                  </a:lnTo>
                  <a:lnTo>
                    <a:pt x="384" y="1440"/>
                  </a:lnTo>
                  <a:lnTo>
                    <a:pt x="480" y="1440"/>
                  </a:lnTo>
                  <a:lnTo>
                    <a:pt x="576" y="1344"/>
                  </a:lnTo>
                  <a:lnTo>
                    <a:pt x="672" y="1344"/>
                  </a:lnTo>
                  <a:lnTo>
                    <a:pt x="576" y="1440"/>
                  </a:lnTo>
                  <a:lnTo>
                    <a:pt x="672" y="1440"/>
                  </a:lnTo>
                  <a:lnTo>
                    <a:pt x="768" y="768"/>
                  </a:lnTo>
                  <a:lnTo>
                    <a:pt x="864" y="768"/>
                  </a:lnTo>
                  <a:lnTo>
                    <a:pt x="768" y="864"/>
                  </a:lnTo>
                  <a:lnTo>
                    <a:pt x="864" y="864"/>
                  </a:lnTo>
                  <a:lnTo>
                    <a:pt x="960" y="768"/>
                  </a:lnTo>
                  <a:lnTo>
                    <a:pt x="1056" y="768"/>
                  </a:lnTo>
                  <a:lnTo>
                    <a:pt x="960" y="864"/>
                  </a:lnTo>
                  <a:lnTo>
                    <a:pt x="1056" y="864"/>
                  </a:lnTo>
                  <a:lnTo>
                    <a:pt x="768" y="960"/>
                  </a:lnTo>
                  <a:lnTo>
                    <a:pt x="864" y="960"/>
                  </a:lnTo>
                  <a:lnTo>
                    <a:pt x="768" y="1056"/>
                  </a:lnTo>
                  <a:lnTo>
                    <a:pt x="864" y="1056"/>
                  </a:lnTo>
                  <a:lnTo>
                    <a:pt x="960" y="960"/>
                  </a:lnTo>
                  <a:lnTo>
                    <a:pt x="1056" y="960"/>
                  </a:lnTo>
                  <a:lnTo>
                    <a:pt x="960" y="1056"/>
                  </a:lnTo>
                  <a:lnTo>
                    <a:pt x="1056" y="1056"/>
                  </a:lnTo>
                  <a:lnTo>
                    <a:pt x="1152" y="768"/>
                  </a:lnTo>
                  <a:lnTo>
                    <a:pt x="1248" y="768"/>
                  </a:lnTo>
                  <a:lnTo>
                    <a:pt x="1152" y="864"/>
                  </a:lnTo>
                  <a:lnTo>
                    <a:pt x="1248" y="864"/>
                  </a:lnTo>
                  <a:lnTo>
                    <a:pt x="1344" y="768"/>
                  </a:lnTo>
                  <a:lnTo>
                    <a:pt x="1440" y="768"/>
                  </a:lnTo>
                  <a:lnTo>
                    <a:pt x="1344" y="864"/>
                  </a:lnTo>
                  <a:lnTo>
                    <a:pt x="1440" y="864"/>
                  </a:lnTo>
                  <a:lnTo>
                    <a:pt x="1152" y="960"/>
                  </a:lnTo>
                  <a:lnTo>
                    <a:pt x="1248" y="960"/>
                  </a:lnTo>
                  <a:lnTo>
                    <a:pt x="1152" y="1056"/>
                  </a:lnTo>
                  <a:lnTo>
                    <a:pt x="1248" y="1056"/>
                  </a:lnTo>
                  <a:lnTo>
                    <a:pt x="1344" y="960"/>
                  </a:lnTo>
                  <a:lnTo>
                    <a:pt x="1440" y="960"/>
                  </a:lnTo>
                  <a:lnTo>
                    <a:pt x="1344" y="1056"/>
                  </a:lnTo>
                  <a:lnTo>
                    <a:pt x="1440" y="1056"/>
                  </a:lnTo>
                  <a:lnTo>
                    <a:pt x="768" y="1152"/>
                  </a:lnTo>
                  <a:lnTo>
                    <a:pt x="864" y="1152"/>
                  </a:lnTo>
                  <a:lnTo>
                    <a:pt x="768" y="1248"/>
                  </a:lnTo>
                  <a:lnTo>
                    <a:pt x="864" y="1248"/>
                  </a:lnTo>
                  <a:lnTo>
                    <a:pt x="960" y="1152"/>
                  </a:lnTo>
                  <a:lnTo>
                    <a:pt x="1056" y="1152"/>
                  </a:lnTo>
                  <a:lnTo>
                    <a:pt x="960" y="1248"/>
                  </a:lnTo>
                  <a:lnTo>
                    <a:pt x="1056" y="1248"/>
                  </a:lnTo>
                  <a:lnTo>
                    <a:pt x="768" y="1344"/>
                  </a:lnTo>
                  <a:lnTo>
                    <a:pt x="864" y="1344"/>
                  </a:lnTo>
                  <a:lnTo>
                    <a:pt x="768" y="1440"/>
                  </a:lnTo>
                  <a:lnTo>
                    <a:pt x="864" y="1440"/>
                  </a:lnTo>
                  <a:lnTo>
                    <a:pt x="960" y="1344"/>
                  </a:lnTo>
                  <a:lnTo>
                    <a:pt x="1056" y="1344"/>
                  </a:lnTo>
                  <a:lnTo>
                    <a:pt x="960" y="1440"/>
                  </a:lnTo>
                  <a:lnTo>
                    <a:pt x="1056" y="1440"/>
                  </a:lnTo>
                  <a:lnTo>
                    <a:pt x="1152" y="1152"/>
                  </a:lnTo>
                  <a:lnTo>
                    <a:pt x="1248" y="1152"/>
                  </a:lnTo>
                  <a:lnTo>
                    <a:pt x="1152" y="1248"/>
                  </a:lnTo>
                  <a:lnTo>
                    <a:pt x="1248" y="1248"/>
                  </a:lnTo>
                  <a:lnTo>
                    <a:pt x="1344" y="1152"/>
                  </a:lnTo>
                  <a:lnTo>
                    <a:pt x="1440" y="1152"/>
                  </a:lnTo>
                  <a:lnTo>
                    <a:pt x="1344" y="1248"/>
                  </a:lnTo>
                  <a:lnTo>
                    <a:pt x="1440" y="1248"/>
                  </a:lnTo>
                  <a:lnTo>
                    <a:pt x="1152" y="1344"/>
                  </a:lnTo>
                  <a:lnTo>
                    <a:pt x="1248" y="1344"/>
                  </a:lnTo>
                  <a:lnTo>
                    <a:pt x="1152" y="1440"/>
                  </a:lnTo>
                  <a:lnTo>
                    <a:pt x="1248" y="1440"/>
                  </a:lnTo>
                  <a:lnTo>
                    <a:pt x="1344" y="1344"/>
                  </a:lnTo>
                  <a:lnTo>
                    <a:pt x="1440" y="1344"/>
                  </a:lnTo>
                  <a:lnTo>
                    <a:pt x="1344" y="1440"/>
                  </a:lnTo>
                  <a:lnTo>
                    <a:pt x="1440" y="14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98406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 domain of each attribute onto n-bit integer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Order </a:t>
            </a:r>
            <a:r>
              <a:rPr lang="en-US" dirty="0" smtClean="0"/>
              <a:t>of points on Z-curve given by bit-interleaving the positions on the axes</a:t>
            </a:r>
          </a:p>
          <a:p>
            <a:pPr marL="0" indent="0">
              <a:buNone/>
            </a:pPr>
            <a:r>
              <a:rPr lang="en-US" dirty="0" smtClean="0"/>
              <a:t>x =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y = 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z-index = y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Z-Index</a:t>
            </a:r>
            <a:endParaRPr lang="en-US" dirty="0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5138852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5982016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4562101" y="1931427"/>
            <a:ext cx="3738043" cy="3545415"/>
            <a:chOff x="4562101" y="1931427"/>
            <a:chExt cx="3738043" cy="3545415"/>
          </a:xfrm>
        </p:grpSpPr>
        <p:sp>
          <p:nvSpPr>
            <p:cNvPr id="70" name="TextBox 69"/>
            <p:cNvSpPr txBox="1"/>
            <p:nvPr/>
          </p:nvSpPr>
          <p:spPr>
            <a:xfrm>
              <a:off x="5333803" y="1931427"/>
              <a:ext cx="468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83453" y="1931427"/>
              <a:ext cx="425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7203" y="1937838"/>
              <a:ext cx="425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17106" y="1939804"/>
              <a:ext cx="383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62101" y="2497352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6065" y="3361448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6065" y="4180746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6065" y="5044842"/>
              <a:ext cx="572805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11</a:t>
              </a:r>
              <a:endParaRPr lang="en-US" dirty="0"/>
            </a:p>
          </p:txBody>
        </p:sp>
      </p:grp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6825180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7668344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5138852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5982016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6825180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7668344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138852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982016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825180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7668344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5138852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5982016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6825180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7668344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510324" y="2708920"/>
            <a:ext cx="2644283" cy="2551922"/>
            <a:chOff x="5510324" y="2708920"/>
            <a:chExt cx="2644283" cy="2551922"/>
          </a:xfrm>
        </p:grpSpPr>
        <p:cxnSp>
          <p:nvCxnSpPr>
            <p:cNvPr id="95" name="Straight Connector 94"/>
            <p:cNvCxnSpPr/>
            <p:nvPr/>
          </p:nvCxnSpPr>
          <p:spPr bwMode="auto">
            <a:xfrm>
              <a:off x="5510324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510324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539069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5539069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7239968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7239968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7268713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7268713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V="1">
              <a:off x="5539069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V="1">
              <a:off x="7251476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5567814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7280221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V="1">
              <a:off x="6382819" y="2713352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6411564" y="4396746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flipV="1">
              <a:off x="5567814" y="3577448"/>
              <a:ext cx="2586793" cy="8192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32"/>
          <p:cNvGrpSpPr/>
          <p:nvPr/>
        </p:nvGrpSpPr>
        <p:grpSpPr>
          <a:xfrm>
            <a:off x="5169310" y="2492896"/>
            <a:ext cx="3270042" cy="2894068"/>
            <a:chOff x="5169310" y="2492896"/>
            <a:chExt cx="3270042" cy="2894068"/>
          </a:xfrm>
        </p:grpSpPr>
        <p:sp>
          <p:nvSpPr>
            <p:cNvPr id="79" name="TextBox 78"/>
            <p:cNvSpPr txBox="1"/>
            <p:nvPr/>
          </p:nvSpPr>
          <p:spPr>
            <a:xfrm>
              <a:off x="5188774" y="2497352"/>
              <a:ext cx="7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57122" y="2497352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81665" y="3361448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065847" y="335699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904612" y="2492896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72959" y="2492896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897502" y="335699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81684" y="335253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176420" y="4153536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044767" y="4153536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69310" y="501763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53492" y="501317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892257" y="4149080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60604" y="4149080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85147" y="501317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69329" y="5008720"/>
              <a:ext cx="581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74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Geographic information systems</a:t>
            </a:r>
          </a:p>
          <a:p>
            <a:pPr lvl="1"/>
            <a:r>
              <a:rPr lang="en-US" dirty="0" smtClean="0"/>
              <a:t>partial match queries</a:t>
            </a:r>
          </a:p>
          <a:p>
            <a:pPr lvl="1"/>
            <a:r>
              <a:rPr lang="en-US" dirty="0" smtClean="0"/>
              <a:t>range queries</a:t>
            </a:r>
          </a:p>
          <a:p>
            <a:pPr lvl="1"/>
            <a:r>
              <a:rPr lang="en-US" dirty="0" smtClean="0"/>
              <a:t>nearest-</a:t>
            </a:r>
            <a:r>
              <a:rPr lang="en-US" dirty="0" err="1" smtClean="0"/>
              <a:t>neighbour</a:t>
            </a:r>
            <a:r>
              <a:rPr lang="en-US" dirty="0" smtClean="0"/>
              <a:t>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8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Z-curve partitioned into contiguous ranges (</a:t>
            </a:r>
            <a:r>
              <a:rPr lang="en-US" i="1" dirty="0" smtClean="0"/>
              <a:t>z-regions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 that these may not be contiguous regions in the multidimensional space</a:t>
            </a:r>
          </a:p>
          <a:p>
            <a:pPr marL="0" indent="0">
              <a:buNone/>
            </a:pPr>
            <a:r>
              <a:rPr lang="en-US" dirty="0" smtClean="0"/>
              <a:t>Z-regions </a:t>
            </a:r>
            <a:r>
              <a:rPr lang="en-US" dirty="0" smtClean="0"/>
              <a:t>mapped to </a:t>
            </a:r>
            <a:r>
              <a:rPr lang="en-US" dirty="0" smtClean="0"/>
              <a:t>leaf nodes of </a:t>
            </a:r>
            <a:r>
              <a:rPr lang="en-US" dirty="0" smtClean="0"/>
              <a:t>a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A leaf node contain pointers to records whose attribute value locate them within the associated Z-region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Z-Region Partition</a:t>
            </a:r>
            <a:endParaRPr lang="en-US" dirty="0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720" y="288"/>
            <a:chExt cx="1536" cy="1536"/>
          </a:xfrm>
        </p:grpSpPr>
        <p:sp>
          <p:nvSpPr>
            <p:cNvPr id="5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9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1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grpSp>
        <p:nvGrpSpPr>
          <p:cNvPr id="45" name="Group 234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2880" y="336"/>
            <a:chExt cx="1536" cy="1536"/>
          </a:xfrm>
        </p:grpSpPr>
        <p:sp>
          <p:nvSpPr>
            <p:cNvPr id="46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7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9" name="Group 246"/>
          <p:cNvGrpSpPr>
            <a:grpSpLocks/>
          </p:cNvGrpSpPr>
          <p:nvPr/>
        </p:nvGrpSpPr>
        <p:grpSpPr bwMode="auto">
          <a:xfrm>
            <a:off x="4430730" y="6127576"/>
            <a:ext cx="4607457" cy="685800"/>
            <a:chOff x="3024" y="2112"/>
            <a:chExt cx="1920" cy="432"/>
          </a:xfrm>
        </p:grpSpPr>
        <p:sp>
          <p:nvSpPr>
            <p:cNvPr id="100" name="Rectangle 247"/>
            <p:cNvSpPr>
              <a:spLocks noChangeArrowheads="1"/>
            </p:cNvSpPr>
            <p:nvPr/>
          </p:nvSpPr>
          <p:spPr bwMode="auto">
            <a:xfrm>
              <a:off x="3216" y="2112"/>
              <a:ext cx="15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Rectangle 248"/>
            <p:cNvSpPr>
              <a:spLocks noChangeArrowheads="1"/>
            </p:cNvSpPr>
            <p:nvPr/>
          </p:nvSpPr>
          <p:spPr bwMode="auto">
            <a:xfrm>
              <a:off x="3024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102" name="Rectangle 249"/>
            <p:cNvSpPr>
              <a:spLocks noChangeArrowheads="1"/>
            </p:cNvSpPr>
            <p:nvPr/>
          </p:nvSpPr>
          <p:spPr bwMode="auto">
            <a:xfrm>
              <a:off x="4560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 dirty="0"/>
                <a:t>d.2</a:t>
              </a:r>
              <a:r>
                <a:rPr lang="en-US" sz="1200" baseline="30000" dirty="0"/>
                <a:t>n</a:t>
              </a:r>
              <a:r>
                <a:rPr lang="en-US" sz="1200" dirty="0"/>
                <a:t>-1</a:t>
              </a:r>
            </a:p>
          </p:txBody>
        </p:sp>
        <p:sp>
          <p:nvSpPr>
            <p:cNvPr id="103" name="Line 250"/>
            <p:cNvSpPr>
              <a:spLocks noChangeShapeType="1"/>
            </p:cNvSpPr>
            <p:nvPr/>
          </p:nvSpPr>
          <p:spPr bwMode="auto">
            <a:xfrm>
              <a:off x="3216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51"/>
            <p:cNvSpPr>
              <a:spLocks noChangeShapeType="1"/>
            </p:cNvSpPr>
            <p:nvPr/>
          </p:nvSpPr>
          <p:spPr bwMode="auto">
            <a:xfrm>
              <a:off x="475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52"/>
            <p:cNvSpPr>
              <a:spLocks noChangeArrowheads="1"/>
            </p:cNvSpPr>
            <p:nvPr/>
          </p:nvSpPr>
          <p:spPr bwMode="auto">
            <a:xfrm>
              <a:off x="3857" y="2368"/>
              <a:ext cx="2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Z</a:t>
              </a:r>
              <a:r>
                <a:rPr lang="en-US" sz="1200" dirty="0" smtClean="0"/>
                <a:t>-index</a:t>
              </a:r>
              <a:endParaRPr lang="en-US" sz="1200" baseline="-25000" dirty="0"/>
            </a:p>
          </p:txBody>
        </p:sp>
      </p:grpSp>
      <p:grpSp>
        <p:nvGrpSpPr>
          <p:cNvPr id="57" name="Group 253"/>
          <p:cNvGrpSpPr>
            <a:grpSpLocks/>
          </p:cNvGrpSpPr>
          <p:nvPr/>
        </p:nvGrpSpPr>
        <p:grpSpPr bwMode="auto">
          <a:xfrm>
            <a:off x="5126119" y="2131819"/>
            <a:ext cx="3164969" cy="4295316"/>
            <a:chOff x="2976" y="528"/>
            <a:chExt cx="1344" cy="1824"/>
          </a:xfrm>
        </p:grpSpPr>
        <p:grpSp>
          <p:nvGrpSpPr>
            <p:cNvPr id="58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79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0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2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4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6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8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0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2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3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4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5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6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7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8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59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0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2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3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4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6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7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8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6793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Multidimensional range query can be considered as a k-dimensional rectangle</a:t>
            </a:r>
          </a:p>
          <a:p>
            <a:r>
              <a:rPr lang="en-US" dirty="0" smtClean="0"/>
              <a:t>Algorithm identifies z-regions that intersect with the query rectangle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UB-Trees</a:t>
            </a:r>
            <a:endParaRPr lang="en-US" dirty="0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5575188" y="2590386"/>
            <a:ext cx="449069" cy="2245344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4901586" y="2131819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5799722" y="1685453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4892834" y="2590386"/>
            <a:ext cx="3592550" cy="1347206"/>
          </a:xfrm>
          <a:custGeom>
            <a:avLst/>
            <a:gdLst>
              <a:gd name="T0" fmla="*/ 960 w 1536"/>
              <a:gd name="T1" fmla="*/ 288 h 576"/>
              <a:gd name="T2" fmla="*/ 960 w 1536"/>
              <a:gd name="T3" fmla="*/ 192 h 576"/>
              <a:gd name="T4" fmla="*/ 1152 w 1536"/>
              <a:gd name="T5" fmla="*/ 192 h 576"/>
              <a:gd name="T6" fmla="*/ 1152 w 1536"/>
              <a:gd name="T7" fmla="*/ 0 h 576"/>
              <a:gd name="T8" fmla="*/ 1536 w 1536"/>
              <a:gd name="T9" fmla="*/ 0 h 576"/>
              <a:gd name="T10" fmla="*/ 1536 w 1536"/>
              <a:gd name="T11" fmla="*/ 384 h 576"/>
              <a:gd name="T12" fmla="*/ 384 w 1536"/>
              <a:gd name="T13" fmla="*/ 384 h 576"/>
              <a:gd name="T14" fmla="*/ 384 w 1536"/>
              <a:gd name="T15" fmla="*/ 480 h 576"/>
              <a:gd name="T16" fmla="*/ 192 w 1536"/>
              <a:gd name="T17" fmla="*/ 480 h 576"/>
              <a:gd name="T18" fmla="*/ 192 w 1536"/>
              <a:gd name="T19" fmla="*/ 576 h 576"/>
              <a:gd name="T20" fmla="*/ 0 w 1536"/>
              <a:gd name="T21" fmla="*/ 576 h 576"/>
              <a:gd name="T22" fmla="*/ 0 w 1536"/>
              <a:gd name="T23" fmla="*/ 384 h 576"/>
              <a:gd name="T24" fmla="*/ 960 w 1536"/>
              <a:gd name="T25" fmla="*/ 384 h 576"/>
              <a:gd name="T26" fmla="*/ 960 w 1536"/>
              <a:gd name="T27" fmla="*/ 192 h 576"/>
              <a:gd name="T28" fmla="*/ 960 w 1536"/>
              <a:gd name="T29" fmla="*/ 288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6"/>
              <a:gd name="T46" fmla="*/ 0 h 576"/>
              <a:gd name="T47" fmla="*/ 1536 w 1536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6" h="576">
                <a:moveTo>
                  <a:pt x="960" y="288"/>
                </a:move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384"/>
                </a:lnTo>
                <a:lnTo>
                  <a:pt x="384" y="384"/>
                </a:lnTo>
                <a:lnTo>
                  <a:pt x="384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384"/>
                </a:lnTo>
                <a:lnTo>
                  <a:pt x="960" y="384"/>
                </a:lnTo>
                <a:lnTo>
                  <a:pt x="960" y="192"/>
                </a:lnTo>
                <a:lnTo>
                  <a:pt x="960" y="288"/>
                </a:lnTo>
                <a:close/>
              </a:path>
            </a:pathLst>
          </a:custGeom>
          <a:solidFill>
            <a:schemeClr val="folHlink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" name="Freeform 240"/>
          <p:cNvSpPr>
            <a:spLocks/>
          </p:cNvSpPr>
          <p:nvPr/>
        </p:nvSpPr>
        <p:spPr bwMode="auto">
          <a:xfrm>
            <a:off x="4908643" y="3488524"/>
            <a:ext cx="1796275" cy="1347206"/>
          </a:xfrm>
          <a:custGeom>
            <a:avLst/>
            <a:gdLst>
              <a:gd name="T0" fmla="*/ 192 w 768"/>
              <a:gd name="T1" fmla="*/ 96 h 576"/>
              <a:gd name="T2" fmla="*/ 384 w 768"/>
              <a:gd name="T3" fmla="*/ 96 h 576"/>
              <a:gd name="T4" fmla="*/ 384 w 768"/>
              <a:gd name="T5" fmla="*/ 0 h 576"/>
              <a:gd name="T6" fmla="*/ 768 w 768"/>
              <a:gd name="T7" fmla="*/ 0 h 576"/>
              <a:gd name="T8" fmla="*/ 768 w 768"/>
              <a:gd name="T9" fmla="*/ 384 h 576"/>
              <a:gd name="T10" fmla="*/ 384 w 768"/>
              <a:gd name="T11" fmla="*/ 384 h 576"/>
              <a:gd name="T12" fmla="*/ 384 w 768"/>
              <a:gd name="T13" fmla="*/ 576 h 576"/>
              <a:gd name="T14" fmla="*/ 0 w 768"/>
              <a:gd name="T15" fmla="*/ 576 h 576"/>
              <a:gd name="T16" fmla="*/ 0 w 768"/>
              <a:gd name="T17" fmla="*/ 192 h 576"/>
              <a:gd name="T18" fmla="*/ 192 w 768"/>
              <a:gd name="T19" fmla="*/ 192 h 576"/>
              <a:gd name="T20" fmla="*/ 192 w 768"/>
              <a:gd name="T21" fmla="*/ 96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576"/>
              <a:gd name="T35" fmla="*/ 768 w 768"/>
              <a:gd name="T36" fmla="*/ 576 h 5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576">
                <a:moveTo>
                  <a:pt x="192" y="96"/>
                </a:moveTo>
                <a:lnTo>
                  <a:pt x="384" y="96"/>
                </a:lnTo>
                <a:lnTo>
                  <a:pt x="384" y="0"/>
                </a:lnTo>
                <a:lnTo>
                  <a:pt x="768" y="0"/>
                </a:lnTo>
                <a:lnTo>
                  <a:pt x="768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192" y="192"/>
                </a:lnTo>
                <a:lnTo>
                  <a:pt x="192" y="96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3" name="Freeform 241"/>
          <p:cNvSpPr>
            <a:spLocks/>
          </p:cNvSpPr>
          <p:nvPr/>
        </p:nvSpPr>
        <p:spPr bwMode="auto">
          <a:xfrm>
            <a:off x="4908643" y="4386661"/>
            <a:ext cx="1796275" cy="898138"/>
          </a:xfrm>
          <a:custGeom>
            <a:avLst/>
            <a:gdLst>
              <a:gd name="T0" fmla="*/ 0 w 768"/>
              <a:gd name="T1" fmla="*/ 192 h 384"/>
              <a:gd name="T2" fmla="*/ 0 w 768"/>
              <a:gd name="T3" fmla="*/ 384 h 384"/>
              <a:gd name="T4" fmla="*/ 384 w 768"/>
              <a:gd name="T5" fmla="*/ 384 h 384"/>
              <a:gd name="T6" fmla="*/ 384 w 768"/>
              <a:gd name="T7" fmla="*/ 0 h 384"/>
              <a:gd name="T8" fmla="*/ 768 w 768"/>
              <a:gd name="T9" fmla="*/ 0 h 384"/>
              <a:gd name="T10" fmla="*/ 768 w 768"/>
              <a:gd name="T11" fmla="*/ 96 h 384"/>
              <a:gd name="T12" fmla="*/ 576 w 768"/>
              <a:gd name="T13" fmla="*/ 96 h 384"/>
              <a:gd name="T14" fmla="*/ 576 w 768"/>
              <a:gd name="T15" fmla="*/ 192 h 384"/>
              <a:gd name="T16" fmla="*/ 0 w 768"/>
              <a:gd name="T17" fmla="*/ 192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384"/>
              <a:gd name="T29" fmla="*/ 768 w 768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384">
                <a:moveTo>
                  <a:pt x="0" y="192"/>
                </a:moveTo>
                <a:lnTo>
                  <a:pt x="0" y="384"/>
                </a:lnTo>
                <a:lnTo>
                  <a:pt x="384" y="384"/>
                </a:lnTo>
                <a:lnTo>
                  <a:pt x="384" y="0"/>
                </a:lnTo>
                <a:lnTo>
                  <a:pt x="768" y="0"/>
                </a:lnTo>
                <a:lnTo>
                  <a:pt x="768" y="96"/>
                </a:lnTo>
                <a:lnTo>
                  <a:pt x="576" y="96"/>
                </a:lnTo>
                <a:lnTo>
                  <a:pt x="57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86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Collection of bit-vectors used to index an attribute</a:t>
            </a:r>
          </a:p>
          <a:p>
            <a:pPr lvl="1"/>
            <a:r>
              <a:rPr lang="en-US" dirty="0" smtClean="0"/>
              <a:t>One bit-vector for each unique attribute value</a:t>
            </a:r>
          </a:p>
          <a:p>
            <a:pPr lvl="1"/>
            <a:r>
              <a:rPr lang="en-US" dirty="0" smtClean="0"/>
              <a:t>One bit for each record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Querying index involves combining bit-vectors with bitwise operators (&amp;, |)</a:t>
            </a:r>
          </a:p>
          <a:p>
            <a:pPr lvl="1"/>
            <a:r>
              <a:rPr lang="en-US" dirty="0" smtClean="0"/>
              <a:t>A 1 in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position indicates that record </a:t>
            </a:r>
            <a:r>
              <a:rPr lang="en-US" i="1" dirty="0" err="1" smtClean="0"/>
              <a:t>i</a:t>
            </a:r>
            <a:r>
              <a:rPr lang="en-US" dirty="0" smtClean="0"/>
              <a:t> is a match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1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online </a:t>
            </a:r>
            <a:r>
              <a:rPr lang="en-US" dirty="0" err="1" smtClean="0"/>
              <a:t>homeware</a:t>
            </a:r>
            <a:r>
              <a:rPr lang="en-US" dirty="0" smtClean="0"/>
              <a:t> vendor sells products p1...p10</a:t>
            </a:r>
          </a:p>
          <a:p>
            <a:pPr lvl="1"/>
            <a:r>
              <a:rPr lang="en-US" dirty="0" smtClean="0"/>
              <a:t>Products p3 and p5 cost £100</a:t>
            </a:r>
          </a:p>
          <a:p>
            <a:pPr lvl="1"/>
            <a:r>
              <a:rPr lang="en-US" dirty="0" smtClean="0"/>
              <a:t>Product p1 costs £200</a:t>
            </a:r>
          </a:p>
          <a:p>
            <a:pPr lvl="1"/>
            <a:r>
              <a:rPr lang="en-US" dirty="0" smtClean="0"/>
              <a:t>Products p2, p7 and p10 cost £300</a:t>
            </a:r>
          </a:p>
          <a:p>
            <a:pPr lvl="1"/>
            <a:r>
              <a:rPr lang="en-US" dirty="0" smtClean="0"/>
              <a:t>Products p4, p6, p8 and p9 cost £400</a:t>
            </a:r>
          </a:p>
          <a:p>
            <a:pPr lvl="1"/>
            <a:r>
              <a:rPr lang="en-US" dirty="0" smtClean="0"/>
              <a:t>Products p1, p4, p5 and p9 are designed for lounges</a:t>
            </a:r>
          </a:p>
          <a:p>
            <a:pPr lvl="1"/>
            <a:r>
              <a:rPr lang="en-US" dirty="0" smtClean="0"/>
              <a:t>Products p5 and p7 are designed for dining rooms</a:t>
            </a:r>
          </a:p>
          <a:p>
            <a:pPr lvl="1"/>
            <a:r>
              <a:rPr lang="en-US" dirty="0" smtClean="0"/>
              <a:t>Products p3, p5, p6 and p10 are designed for kitchens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bitmap 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26444"/>
              </p:ext>
            </p:extLst>
          </p:nvPr>
        </p:nvGraphicFramePr>
        <p:xfrm>
          <a:off x="323850" y="1692275"/>
          <a:ext cx="7514780" cy="2966720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213760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£100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£200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£300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£400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Lounge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Dining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Kitchen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23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bitmap 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285998"/>
              </p:ext>
            </p:extLst>
          </p:nvPr>
        </p:nvGraphicFramePr>
        <p:xfrm>
          <a:off x="323850" y="1692275"/>
          <a:ext cx="7514780" cy="2966720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213760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£100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£200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£300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£400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Lounge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Dining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Kitchen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4000" y="4938658"/>
            <a:ext cx="31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price=£300 </a:t>
            </a:r>
            <a:r>
              <a:rPr lang="en-US" dirty="0">
                <a:sym typeface="Symbol" charset="0"/>
              </a:rPr>
              <a:t></a:t>
            </a:r>
            <a:r>
              <a:rPr lang="en-US" dirty="0" smtClean="0"/>
              <a:t> room=kitchen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4000" y="5477947"/>
            <a:ext cx="463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0100001001 &amp; 0010110001 = 0000000001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50" y="6067494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p10 is matching product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24000" y="2796434"/>
            <a:ext cx="7514630" cy="397658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3850" y="4261337"/>
            <a:ext cx="7514630" cy="397658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85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Bit-vectors are typically sparse, with few 1 bits</a:t>
            </a:r>
          </a:p>
          <a:p>
            <a:pPr lvl="1"/>
            <a:r>
              <a:rPr lang="en-US" dirty="0" smtClean="0"/>
              <a:t>Large amount of wasted space</a:t>
            </a:r>
          </a:p>
          <a:p>
            <a:pPr lvl="1"/>
            <a:r>
              <a:rPr lang="en-US" dirty="0" smtClean="0"/>
              <a:t>Run-length encoding of bit-vectors to reduce stored size</a:t>
            </a:r>
          </a:p>
          <a:p>
            <a:pPr lvl="1"/>
            <a:endParaRPr lang="en-US" dirty="0"/>
          </a:p>
          <a:p>
            <a:r>
              <a:rPr lang="en-US" dirty="0" smtClean="0"/>
              <a:t>Bitwise operators must be applied to original bit-vectors</a:t>
            </a:r>
          </a:p>
          <a:p>
            <a:pPr lvl="1"/>
            <a:r>
              <a:rPr lang="en-US" dirty="0" smtClean="0"/>
              <a:t>Can decode RLE bit-vectors one run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5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Efficient answering of partial-match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Requires fixed record numbers</a:t>
            </a:r>
          </a:p>
          <a:p>
            <a:pPr lvl="1"/>
            <a:r>
              <a:rPr lang="en-US" dirty="0" smtClean="0"/>
              <a:t>Changes to data file require changes to bitmap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1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Personnel database</a:t>
            </a:r>
          </a:p>
          <a:p>
            <a:r>
              <a:rPr lang="en-US" dirty="0" smtClean="0"/>
              <a:t>EMPLOYEE table with attributes</a:t>
            </a:r>
          </a:p>
          <a:p>
            <a:pPr lvl="1"/>
            <a:r>
              <a:rPr lang="en-US" dirty="0" err="1" smtClean="0"/>
              <a:t>dept</a:t>
            </a:r>
            <a:endParaRPr lang="en-US" dirty="0" smtClean="0"/>
          </a:p>
          <a:p>
            <a:pPr lvl="1"/>
            <a:r>
              <a:rPr lang="en-US" dirty="0" smtClean="0"/>
              <a:t>salary</a:t>
            </a:r>
          </a:p>
          <a:p>
            <a:endParaRPr lang="en-US" dirty="0"/>
          </a:p>
          <a:p>
            <a:r>
              <a:rPr lang="en-US" dirty="0" smtClean="0"/>
              <a:t>How can we find employees who work in the sales department and have salaries greater than £40,000?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0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all matching records using an index on one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values of other attribute on those records</a:t>
            </a:r>
            <a:endParaRPr lang="en-US" dirty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 rot="16200000">
            <a:off x="3172192" y="405384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" name="Straight Arrow Connector 4"/>
          <p:cNvCxnSpPr>
            <a:endCxn id="3" idx="0"/>
          </p:cNvCxnSpPr>
          <p:nvPr/>
        </p:nvCxnSpPr>
        <p:spPr bwMode="auto">
          <a:xfrm flipV="1">
            <a:off x="1615189" y="4773844"/>
            <a:ext cx="1557003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4612192" y="4090264"/>
            <a:ext cx="1269066" cy="1383805"/>
            <a:chOff x="4612192" y="4090264"/>
            <a:chExt cx="1269066" cy="1383805"/>
          </a:xfrm>
        </p:grpSpPr>
        <p:sp>
          <p:nvSpPr>
            <p:cNvPr id="6" name="Rectangle 5"/>
            <p:cNvSpPr/>
            <p:nvPr/>
          </p:nvSpPr>
          <p:spPr bwMode="auto">
            <a:xfrm>
              <a:off x="5610005" y="409026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610005" y="436702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10005" y="464378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610005" y="492054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610005" y="5197308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stCxn id="3" idx="3"/>
              <a:endCxn id="10" idx="1"/>
            </p:cNvCxnSpPr>
            <p:nvPr/>
          </p:nvCxnSpPr>
          <p:spPr bwMode="auto">
            <a:xfrm>
              <a:off x="4612192" y="4773844"/>
              <a:ext cx="997813" cy="83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6193912" y="4061088"/>
            <a:ext cx="1723910" cy="1403581"/>
            <a:chOff x="6193912" y="4061088"/>
            <a:chExt cx="1723910" cy="1403581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H="1">
              <a:off x="6193912" y="4061088"/>
              <a:ext cx="1" cy="14035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302003" y="4551215"/>
              <a:ext cx="1615819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r>
                <a:rPr lang="en-US" dirty="0" smtClean="0"/>
                <a:t>scan for </a:t>
              </a:r>
              <a:br>
                <a:rPr lang="en-US" dirty="0" smtClean="0"/>
              </a:br>
              <a:r>
                <a:rPr lang="en-US" dirty="0" smtClean="0"/>
                <a:t>salary&gt;40000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15189" y="4367025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secondary indexes on each attribute to get two sets of record pointers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Take intersection of sets</a:t>
            </a:r>
          </a:p>
        </p:txBody>
      </p:sp>
      <p:sp>
        <p:nvSpPr>
          <p:cNvPr id="716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#2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1203510" y="401661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362902" y="4736614"/>
            <a:ext cx="840608" cy="49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2643510" y="4046769"/>
            <a:ext cx="1162887" cy="1383805"/>
            <a:chOff x="2643510" y="4046769"/>
            <a:chExt cx="1162887" cy="138380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535144" y="4046769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35144" y="4323530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35144" y="4600291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35144" y="487705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35144" y="515381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7" name="Straight Arrow Connector 26"/>
            <p:cNvCxnSpPr>
              <a:stCxn id="20" idx="3"/>
              <a:endCxn id="24" idx="1"/>
            </p:cNvCxnSpPr>
            <p:nvPr/>
          </p:nvCxnSpPr>
          <p:spPr bwMode="auto">
            <a:xfrm>
              <a:off x="2643510" y="4736614"/>
              <a:ext cx="891634" cy="2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3806397" y="4737256"/>
            <a:ext cx="1529567" cy="599807"/>
            <a:chOff x="3806397" y="4737256"/>
            <a:chExt cx="1529567" cy="599807"/>
          </a:xfrm>
        </p:grpSpPr>
        <p:cxnSp>
          <p:nvCxnSpPr>
            <p:cNvPr id="28" name="Straight Arrow Connector 27"/>
            <p:cNvCxnSpPr>
              <a:stCxn id="39" idx="1"/>
              <a:endCxn id="24" idx="3"/>
            </p:cNvCxnSpPr>
            <p:nvPr/>
          </p:nvCxnSpPr>
          <p:spPr bwMode="auto">
            <a:xfrm flipH="1">
              <a:off x="3806397" y="4737256"/>
              <a:ext cx="1529567" cy="14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251032" y="4967731"/>
              <a:ext cx="641935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dirty="0" smtClean="0"/>
                <a:t>compare</a:t>
              </a:r>
            </a:p>
            <a:p>
              <a:pPr algn="ctr"/>
              <a:r>
                <a:rPr lang="en-US" dirty="0" smtClean="0"/>
                <a:t>for </a:t>
              </a:r>
            </a:p>
            <a:p>
              <a:pPr algn="ctr"/>
              <a:r>
                <a:rPr lang="en-US" dirty="0" smtClean="0"/>
                <a:t>intersection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4000" y="3966998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 bwMode="auto">
          <a:xfrm rot="16200000" flipV="1">
            <a:off x="6435237" y="4016613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 smtClean="0">
                <a:latin typeface="Georgia"/>
                <a:ea typeface="ＭＳ Ｐゴシック" pitchFamily="-106" charset="-128"/>
                <a:cs typeface="Georgia"/>
              </a:rPr>
              <a:t>salary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5964" y="4045353"/>
            <a:ext cx="1099273" cy="1383805"/>
            <a:chOff x="5335964" y="4045353"/>
            <a:chExt cx="1099273" cy="1383805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335964" y="404535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335964" y="432211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335964" y="459887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335964" y="487563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335964" y="515239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31" idx="3"/>
              <a:endCxn id="39" idx="3"/>
            </p:cNvCxnSpPr>
            <p:nvPr/>
          </p:nvCxnSpPr>
          <p:spPr bwMode="auto">
            <a:xfrm flipH="1">
              <a:off x="5607217" y="4736613"/>
              <a:ext cx="828020" cy="6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5" name="Straight Arrow Connector 44"/>
          <p:cNvCxnSpPr>
            <a:endCxn id="31" idx="0"/>
          </p:cNvCxnSpPr>
          <p:nvPr/>
        </p:nvCxnSpPr>
        <p:spPr bwMode="auto">
          <a:xfrm flipH="1" flipV="1">
            <a:off x="7875237" y="4736613"/>
            <a:ext cx="984384" cy="8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231247" y="3848592"/>
            <a:ext cx="163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salary&gt;40000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9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secondary index on one attribute to select suitable index on other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all matching records using selected index</a:t>
            </a:r>
          </a:p>
        </p:txBody>
      </p:sp>
      <p:sp>
        <p:nvSpPr>
          <p:cNvPr id="727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 #3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1203510" y="4016615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362902" y="4736615"/>
            <a:ext cx="840608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4000" y="3966998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912313" y="3677733"/>
            <a:ext cx="1966758" cy="1750784"/>
            <a:chOff x="4912313" y="3677733"/>
            <a:chExt cx="1966758" cy="175078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607818" y="404471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607818" y="432147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607818" y="459823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607818" y="487499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607818" y="515175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25" idx="3"/>
              <a:endCxn id="39" idx="1"/>
            </p:cNvCxnSpPr>
            <p:nvPr/>
          </p:nvCxnSpPr>
          <p:spPr bwMode="auto">
            <a:xfrm>
              <a:off x="4912313" y="3677733"/>
              <a:ext cx="1695505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2643510" y="3137733"/>
            <a:ext cx="2268803" cy="3317714"/>
            <a:chOff x="2643510" y="3137733"/>
            <a:chExt cx="2268803" cy="3317714"/>
          </a:xfrm>
        </p:grpSpPr>
        <p:sp>
          <p:nvSpPr>
            <p:cNvPr id="23" name="Isosceles Triangle 22"/>
            <p:cNvSpPr/>
            <p:nvPr/>
          </p:nvSpPr>
          <p:spPr bwMode="auto">
            <a:xfrm rot="16200000">
              <a:off x="3832313" y="419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>
              <a:off x="3832313" y="527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Isosceles Triangle 24"/>
            <p:cNvSpPr/>
            <p:nvPr/>
          </p:nvSpPr>
          <p:spPr bwMode="auto">
            <a:xfrm rot="16200000">
              <a:off x="3832313" y="3137733"/>
              <a:ext cx="1080000" cy="1080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6" name="Straight Arrow Connector 25"/>
            <p:cNvCxnSpPr>
              <a:stCxn id="20" idx="3"/>
              <a:endCxn id="25" idx="0"/>
            </p:cNvCxnSpPr>
            <p:nvPr/>
          </p:nvCxnSpPr>
          <p:spPr bwMode="auto">
            <a:xfrm flipV="1">
              <a:off x="2643510" y="3677733"/>
              <a:ext cx="1188803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0" idx="3"/>
              <a:endCxn id="23" idx="0"/>
            </p:cNvCxnSpPr>
            <p:nvPr/>
          </p:nvCxnSpPr>
          <p:spPr bwMode="auto">
            <a:xfrm>
              <a:off x="2643510" y="4736615"/>
              <a:ext cx="118880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20" idx="3"/>
              <a:endCxn id="24" idx="0"/>
            </p:cNvCxnSpPr>
            <p:nvPr/>
          </p:nvCxnSpPr>
          <p:spPr bwMode="auto">
            <a:xfrm>
              <a:off x="2643510" y="4736615"/>
              <a:ext cx="1188803" cy="10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360848" y="3244334"/>
              <a:ext cx="6781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sales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34921" y="4297290"/>
              <a:ext cx="1052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research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72609" y="6086115"/>
              <a:ext cx="1313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production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88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2036</TotalTime>
  <Words>1594</Words>
  <Application>Microsoft Macintosh PowerPoint</Application>
  <PresentationFormat>On-screen Show (4:3)</PresentationFormat>
  <Paragraphs>622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ECS</vt:lpstr>
      <vt:lpstr>Multidimensional Access Structures</vt:lpstr>
      <vt:lpstr>Overview</vt:lpstr>
      <vt:lpstr>Multidimensional Access Structures</vt:lpstr>
      <vt:lpstr>Applications</vt:lpstr>
      <vt:lpstr>Conventional Indexes</vt:lpstr>
      <vt:lpstr>Scenario</vt:lpstr>
      <vt:lpstr>Approach #1</vt:lpstr>
      <vt:lpstr>Approach #2</vt:lpstr>
      <vt:lpstr>Approach #3</vt:lpstr>
      <vt:lpstr>For which queries is this index good?</vt:lpstr>
      <vt:lpstr>Grid Files</vt:lpstr>
      <vt:lpstr>Grid File</vt:lpstr>
      <vt:lpstr>Grid File</vt:lpstr>
      <vt:lpstr>Grid files</vt:lpstr>
      <vt:lpstr>Partitioned Hash</vt:lpstr>
      <vt:lpstr>Partitioned Hash</vt:lpstr>
      <vt:lpstr>Example</vt:lpstr>
      <vt:lpstr>Insertion</vt:lpstr>
      <vt:lpstr>Retrieval</vt:lpstr>
      <vt:lpstr>Retrieval</vt:lpstr>
      <vt:lpstr>Retrieval</vt:lpstr>
      <vt:lpstr>Partitioned hash</vt:lpstr>
      <vt:lpstr>kd-Tree</vt:lpstr>
      <vt:lpstr>kd-Tree</vt:lpstr>
      <vt:lpstr>Example, k=2</vt:lpstr>
      <vt:lpstr>Partial-Match Queries</vt:lpstr>
      <vt:lpstr>Adapting kd-Trees to Secondary Storage</vt:lpstr>
      <vt:lpstr>Quad-Tree</vt:lpstr>
      <vt:lpstr>Quad-Trees</vt:lpstr>
      <vt:lpstr>Region Quad-tree</vt:lpstr>
      <vt:lpstr>Region Quad-tree</vt:lpstr>
      <vt:lpstr>Point Quad-Tree</vt:lpstr>
      <vt:lpstr>Point Quad-Tree</vt:lpstr>
      <vt:lpstr>R-Tree</vt:lpstr>
      <vt:lpstr>R-Trees</vt:lpstr>
      <vt:lpstr>R-Trees</vt:lpstr>
      <vt:lpstr>UB-Tree</vt:lpstr>
      <vt:lpstr>UB-Tree</vt:lpstr>
      <vt:lpstr>Z-Index</vt:lpstr>
      <vt:lpstr>Z-Region Partition</vt:lpstr>
      <vt:lpstr>Querying UB-Trees</vt:lpstr>
      <vt:lpstr>Bitmap Indexes</vt:lpstr>
      <vt:lpstr>Bitmap indexes</vt:lpstr>
      <vt:lpstr>Example</vt:lpstr>
      <vt:lpstr>Example bitmap index</vt:lpstr>
      <vt:lpstr>Example bitmap index</vt:lpstr>
      <vt:lpstr>Compression</vt:lpstr>
      <vt:lpstr>Bitmap indexes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57</cp:revision>
  <dcterms:created xsi:type="dcterms:W3CDTF">2013-02-14T09:31:45Z</dcterms:created>
  <dcterms:modified xsi:type="dcterms:W3CDTF">2013-02-21T09:45:59Z</dcterms:modified>
</cp:coreProperties>
</file>