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3" r:id="rId1"/>
  </p:sldMasterIdLst>
  <p:notesMasterIdLst>
    <p:notesMasterId r:id="rId50"/>
  </p:notesMasterIdLst>
  <p:handoutMasterIdLst>
    <p:handoutMasterId r:id="rId51"/>
  </p:handoutMasterIdLst>
  <p:sldIdLst>
    <p:sldId id="256" r:id="rId2"/>
    <p:sldId id="296" r:id="rId3"/>
    <p:sldId id="328" r:id="rId4"/>
    <p:sldId id="329" r:id="rId5"/>
    <p:sldId id="257" r:id="rId6"/>
    <p:sldId id="330" r:id="rId7"/>
    <p:sldId id="259" r:id="rId8"/>
    <p:sldId id="260" r:id="rId9"/>
    <p:sldId id="261" r:id="rId10"/>
    <p:sldId id="263" r:id="rId11"/>
    <p:sldId id="297" r:id="rId12"/>
    <p:sldId id="331" r:id="rId13"/>
    <p:sldId id="334" r:id="rId14"/>
    <p:sldId id="307" r:id="rId15"/>
    <p:sldId id="318" r:id="rId16"/>
    <p:sldId id="335" r:id="rId17"/>
    <p:sldId id="337" r:id="rId18"/>
    <p:sldId id="336" r:id="rId19"/>
    <p:sldId id="338" r:id="rId20"/>
    <p:sldId id="339" r:id="rId21"/>
    <p:sldId id="340" r:id="rId22"/>
    <p:sldId id="341" r:id="rId23"/>
    <p:sldId id="319" r:id="rId24"/>
    <p:sldId id="332" r:id="rId25"/>
    <p:sldId id="333" r:id="rId26"/>
    <p:sldId id="342" r:id="rId27"/>
    <p:sldId id="343" r:id="rId28"/>
    <p:sldId id="320" r:id="rId29"/>
    <p:sldId id="344" r:id="rId30"/>
    <p:sldId id="345" r:id="rId31"/>
    <p:sldId id="346" r:id="rId32"/>
    <p:sldId id="347" r:id="rId33"/>
    <p:sldId id="348" r:id="rId34"/>
    <p:sldId id="321" r:id="rId35"/>
    <p:sldId id="359" r:id="rId36"/>
    <p:sldId id="360" r:id="rId37"/>
    <p:sldId id="322" r:id="rId38"/>
    <p:sldId id="326" r:id="rId39"/>
    <p:sldId id="357" r:id="rId40"/>
    <p:sldId id="324" r:id="rId41"/>
    <p:sldId id="358" r:id="rId42"/>
    <p:sldId id="323" r:id="rId43"/>
    <p:sldId id="351" r:id="rId44"/>
    <p:sldId id="352" r:id="rId45"/>
    <p:sldId id="353" r:id="rId46"/>
    <p:sldId id="356" r:id="rId47"/>
    <p:sldId id="354" r:id="rId48"/>
    <p:sldId id="355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8" d="100"/>
          <a:sy n="108" d="100"/>
        </p:scale>
        <p:origin x="-368" y="-80"/>
      </p:cViewPr>
      <p:guideLst>
        <p:guide orient="horz" pos="1034"/>
        <p:guide pos="30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notesMaster" Target="notesMasters/notesMaster1.xml"/><Relationship Id="rId51" Type="http://schemas.openxmlformats.org/officeDocument/2006/relationships/handoutMaster" Target="handoutMasters/handoutMaster1.xml"/><Relationship Id="rId52" Type="http://schemas.openxmlformats.org/officeDocument/2006/relationships/printerSettings" Target="printerSettings/printerSettings1.bin"/><Relationship Id="rId53" Type="http://schemas.openxmlformats.org/officeDocument/2006/relationships/presProps" Target="presProps.xml"/><Relationship Id="rId54" Type="http://schemas.openxmlformats.org/officeDocument/2006/relationships/viewProps" Target="viewProps.xml"/><Relationship Id="rId55" Type="http://schemas.openxmlformats.org/officeDocument/2006/relationships/theme" Target="theme/theme1.xml"/><Relationship Id="rId56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1E6A5-6977-3541-A846-4F5410D06AAA}" type="datetimeFigureOut">
              <a:rPr lang="en-US" smtClean="0"/>
              <a:t>21/02/2013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E3BB4-6BAB-1A48-9C6D-63984EC45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10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3CDFC-51BB-C147-92B6-217FCCEA4432}" type="datetimeFigureOut">
              <a:rPr lang="en-US" smtClean="0"/>
              <a:t>21/02/2013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5052BC-AF2B-7C40-82BE-A1B47E03A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008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  <p:pic>
        <p:nvPicPr>
          <p:cNvPr id="7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pic>
        <p:nvPicPr>
          <p:cNvPr id="9" name="Picture 8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Multidimensional</a:t>
            </a:r>
            <a:br>
              <a:rPr lang="en-US" smtClean="0"/>
            </a:br>
            <a:r>
              <a:rPr lang="en-US" smtClean="0"/>
              <a:t>Access Structures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COMP3017 Advanced Databases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mtClean="0"/>
              <a:t>Dr Nicholas Gibbins – nmg@ecs.soton.ac.uk</a:t>
            </a:r>
          </a:p>
          <a:p>
            <a:r>
              <a:rPr lang="en-US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785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 which queries is this index good?</a:t>
            </a:r>
            <a:endParaRPr lang="en-US"/>
          </a:p>
        </p:txBody>
      </p:sp>
      <p:sp>
        <p:nvSpPr>
          <p:cNvPr id="7475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dept</a:t>
            </a:r>
            <a:r>
              <a:rPr lang="en-GB" dirty="0" smtClean="0"/>
              <a:t>=sales </a:t>
            </a:r>
            <a:r>
              <a:rPr lang="en-US" dirty="0" smtClean="0">
                <a:sym typeface="Symbol" charset="0"/>
              </a:rPr>
              <a:t> </a:t>
            </a:r>
            <a:r>
              <a:rPr lang="en-GB" dirty="0" smtClean="0"/>
              <a:t>salary=40000</a:t>
            </a:r>
          </a:p>
          <a:p>
            <a:r>
              <a:rPr lang="en-GB" dirty="0" err="1" smtClean="0"/>
              <a:t>dept</a:t>
            </a:r>
            <a:r>
              <a:rPr lang="en-GB" dirty="0" smtClean="0"/>
              <a:t>=sales </a:t>
            </a:r>
            <a:r>
              <a:rPr lang="en-US" dirty="0" smtClean="0">
                <a:sym typeface="Symbol" charset="0"/>
              </a:rPr>
              <a:t> </a:t>
            </a:r>
            <a:r>
              <a:rPr lang="en-GB" dirty="0" smtClean="0"/>
              <a:t>salary&gt;40000</a:t>
            </a:r>
          </a:p>
          <a:p>
            <a:r>
              <a:rPr lang="en-GB" dirty="0" err="1" smtClean="0"/>
              <a:t>dept</a:t>
            </a:r>
            <a:r>
              <a:rPr lang="en-GB" dirty="0" smtClean="0"/>
              <a:t>=sales</a:t>
            </a:r>
          </a:p>
          <a:p>
            <a:r>
              <a:rPr lang="en-GB" dirty="0" smtClean="0"/>
              <a:t>salary = 40000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578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822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Partition multi-dimensional space with a grid</a:t>
            </a:r>
          </a:p>
          <a:p>
            <a:r>
              <a:rPr lang="en-US" dirty="0" smtClean="0"/>
              <a:t>Grid lines partition space into stripes</a:t>
            </a:r>
          </a:p>
          <a:p>
            <a:r>
              <a:rPr lang="en-US" dirty="0" smtClean="0"/>
              <a:t>Intersections of stripes from different dimensions define regions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65853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588224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26240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5166986" y="4725144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5170217" y="3852103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71609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region associated with a pointer to a bucket of record pointers</a:t>
            </a:r>
          </a:p>
          <a:p>
            <a:r>
              <a:rPr lang="en-US" dirty="0" smtClean="0"/>
              <a:t>Attribute values for record determine region and therefore bucket</a:t>
            </a:r>
          </a:p>
          <a:p>
            <a:r>
              <a:rPr lang="en-US" dirty="0" smtClean="0"/>
              <a:t>Fixed number of regions – overflow blocks used to increase bucket size as necessary</a:t>
            </a:r>
          </a:p>
          <a:p>
            <a:r>
              <a:rPr lang="en-US" dirty="0" smtClean="0"/>
              <a:t>Can index grid on value ranges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6588224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726240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5166986" y="4725144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 flipV="1">
            <a:off x="5170217" y="3852103"/>
            <a:ext cx="3600000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6733965" y="5085090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148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Grid files</a:t>
            </a:r>
            <a:endParaRPr lang="en-US" dirty="0"/>
          </a:p>
        </p:txBody>
      </p:sp>
      <p:sp>
        <p:nvSpPr>
          <p:cNvPr id="931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  <a:endParaRPr lang="en-US" dirty="0"/>
          </a:p>
          <a:p>
            <a:pPr lvl="1"/>
            <a:r>
              <a:rPr lang="en-US" dirty="0" smtClean="0"/>
              <a:t>Good for multiple-key search</a:t>
            </a:r>
          </a:p>
          <a:p>
            <a:pPr lvl="1"/>
            <a:r>
              <a:rPr lang="en-US" dirty="0" smtClean="0"/>
              <a:t>Supports partial-match, range and nearest-</a:t>
            </a:r>
            <a:r>
              <a:rPr lang="en-US" dirty="0" err="1" smtClean="0"/>
              <a:t>neighbour</a:t>
            </a:r>
            <a:r>
              <a:rPr lang="en-US" dirty="0" smtClean="0"/>
              <a:t> queries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</a:t>
            </a:r>
            <a:endParaRPr lang="en-US" dirty="0"/>
          </a:p>
          <a:p>
            <a:pPr lvl="1">
              <a:buFontTx/>
              <a:buChar char="-"/>
            </a:pPr>
            <a:r>
              <a:rPr lang="en-US" dirty="0" smtClean="0"/>
              <a:t>Space, management overhead</a:t>
            </a:r>
            <a:r>
              <a:rPr lang="en-US" dirty="0"/>
              <a:t> </a:t>
            </a:r>
            <a:r>
              <a:rPr lang="en-US" dirty="0" smtClean="0"/>
              <a:t>(nothing is free)</a:t>
            </a:r>
          </a:p>
          <a:p>
            <a:pPr lvl="1">
              <a:buFontTx/>
              <a:buChar char="-"/>
            </a:pPr>
            <a:r>
              <a:rPr lang="en-US" dirty="0" smtClean="0"/>
              <a:t>Need partitioning ranges that evenly</a:t>
            </a:r>
            <a:r>
              <a:rPr lang="en-US" dirty="0"/>
              <a:t> </a:t>
            </a:r>
            <a:r>
              <a:rPr lang="en-US" dirty="0" smtClean="0"/>
              <a:t>split keys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702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428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Hash function takes a list of attribute values as arguments</a:t>
            </a:r>
          </a:p>
          <a:p>
            <a:r>
              <a:rPr lang="en-US" dirty="0" smtClean="0"/>
              <a:t>Bits of hash value divided between attributes</a:t>
            </a:r>
          </a:p>
          <a:p>
            <a:pPr lvl="1"/>
            <a:r>
              <a:rPr lang="en-US" dirty="0" smtClean="0"/>
              <a:t>Effectively, a hash function per attribute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  <p:sp>
        <p:nvSpPr>
          <p:cNvPr id="13" name="AutoShape 10"/>
          <p:cNvSpPr>
            <a:spLocks/>
          </p:cNvSpPr>
          <p:nvPr/>
        </p:nvSpPr>
        <p:spPr bwMode="auto">
          <a:xfrm rot="5400000">
            <a:off x="5655853" y="2019375"/>
            <a:ext cx="228600" cy="1430608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1"/>
          <p:cNvSpPr>
            <a:spLocks/>
          </p:cNvSpPr>
          <p:nvPr/>
        </p:nvSpPr>
        <p:spPr bwMode="auto">
          <a:xfrm rot="5400000">
            <a:off x="7592188" y="1659124"/>
            <a:ext cx="228600" cy="2151110"/>
          </a:xfrm>
          <a:prstGeom prst="rightBrace">
            <a:avLst>
              <a:gd name="adj1" fmla="val 47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7694755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8059020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054849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630933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990973" y="2116617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12541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0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413402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336678" y="2117844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765377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8422003" y="2116323"/>
            <a:ext cx="36004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1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5407219" y="3252428"/>
            <a:ext cx="710528" cy="35314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hash1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7351013" y="3252428"/>
            <a:ext cx="710528" cy="35314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hash2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6" name="Straight Arrow Connector 35"/>
          <p:cNvCxnSpPr>
            <a:stCxn id="33" idx="0"/>
            <a:endCxn id="13" idx="1"/>
          </p:cNvCxnSpPr>
          <p:nvPr/>
        </p:nvCxnSpPr>
        <p:spPr bwMode="auto">
          <a:xfrm flipV="1">
            <a:off x="5762483" y="2848979"/>
            <a:ext cx="7670" cy="40344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>
            <a:stCxn id="35" idx="0"/>
            <a:endCxn id="14" idx="1"/>
          </p:cNvCxnSpPr>
          <p:nvPr/>
        </p:nvCxnSpPr>
        <p:spPr bwMode="auto">
          <a:xfrm flipV="1">
            <a:off x="7706277" y="2848979"/>
            <a:ext cx="211" cy="40344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5317489" y="4577705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attribute 1</a:t>
            </a:r>
            <a:endParaRPr lang="en-US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7255082" y="4577705"/>
            <a:ext cx="9028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attribute 2</a:t>
            </a:r>
            <a:endParaRPr lang="en-US" sz="1200" dirty="0"/>
          </a:p>
        </p:txBody>
      </p:sp>
      <p:cxnSp>
        <p:nvCxnSpPr>
          <p:cNvPr id="44" name="Straight Arrow Connector 43"/>
          <p:cNvCxnSpPr>
            <a:stCxn id="42" idx="0"/>
            <a:endCxn id="33" idx="2"/>
          </p:cNvCxnSpPr>
          <p:nvPr/>
        </p:nvCxnSpPr>
        <p:spPr bwMode="auto">
          <a:xfrm flipV="1">
            <a:off x="5762483" y="3605572"/>
            <a:ext cx="0" cy="9721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Straight Arrow Connector 46"/>
          <p:cNvCxnSpPr>
            <a:stCxn id="43" idx="0"/>
            <a:endCxn id="35" idx="2"/>
          </p:cNvCxnSpPr>
          <p:nvPr/>
        </p:nvCxnSpPr>
        <p:spPr bwMode="auto">
          <a:xfrm flipH="1" flipV="1">
            <a:off x="7706277" y="3605572"/>
            <a:ext cx="211" cy="9721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84575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0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&lt;Fred&gt;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Fred works in sales</a:t>
            </a:r>
            <a:br>
              <a:rPr lang="en-US" dirty="0" smtClean="0"/>
            </a:br>
            <a:r>
              <a:rPr lang="en-US" dirty="0" smtClean="0"/>
              <a:t>Fred’s salary is £40,000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0054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 </a:t>
            </a:r>
            <a:r>
              <a:rPr lang="en-US" dirty="0" smtClean="0">
                <a:sym typeface="Symbol" charset="0"/>
              </a:rPr>
              <a:t> salary=40000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230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Conventional </a:t>
            </a:r>
            <a:r>
              <a:rPr lang="en-US" dirty="0"/>
              <a:t>indexes</a:t>
            </a:r>
          </a:p>
          <a:p>
            <a:r>
              <a:rPr lang="en-US" dirty="0" smtClean="0"/>
              <a:t>Hash-like</a:t>
            </a:r>
          </a:p>
          <a:p>
            <a:pPr lvl="1"/>
            <a:r>
              <a:rPr lang="en-US" dirty="0" smtClean="0"/>
              <a:t>grid files, partitioned hashing</a:t>
            </a:r>
          </a:p>
          <a:p>
            <a:r>
              <a:rPr lang="en-US" dirty="0" smtClean="0"/>
              <a:t>Hierarchical indexes</a:t>
            </a:r>
          </a:p>
          <a:p>
            <a:pPr lvl="1"/>
            <a:r>
              <a:rPr lang="en-US" dirty="0" smtClean="0"/>
              <a:t>multiple </a:t>
            </a:r>
            <a:r>
              <a:rPr lang="en-US" dirty="0"/>
              <a:t>key, </a:t>
            </a:r>
            <a:r>
              <a:rPr lang="en-US" dirty="0" err="1"/>
              <a:t>kd</a:t>
            </a:r>
            <a:r>
              <a:rPr lang="en-US" dirty="0"/>
              <a:t>-trees, quad trees, r-trees, </a:t>
            </a:r>
            <a:r>
              <a:rPr lang="en-US" dirty="0" err="1"/>
              <a:t>ub</a:t>
            </a:r>
            <a:r>
              <a:rPr lang="en-US" dirty="0"/>
              <a:t>-trees</a:t>
            </a:r>
          </a:p>
          <a:p>
            <a:r>
              <a:rPr lang="en-US" dirty="0" smtClean="0"/>
              <a:t>Bitmap indexes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6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 charset="0"/>
              </a:rPr>
              <a:t>salary=20000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7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Retrieval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6804248" y="421158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804248" y="4499619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804248" y="4211587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09680" y="4793075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809680" y="5081107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809680" y="4793075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804248" y="5373216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804248" y="5661248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804248" y="5373216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6804248" y="5949280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6804248" y="6237312"/>
            <a:ext cx="1152128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6804248" y="594928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6804248" y="189783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6804248" y="2185862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6804248" y="1897830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809680" y="2479318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6809680" y="2767350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6809680" y="2479318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804248" y="3059459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6804248" y="3347491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804248" y="3059459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6804248" y="3635523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804248" y="3923555"/>
            <a:ext cx="1152128" cy="288032"/>
          </a:xfrm>
          <a:prstGeom prst="rect">
            <a:avLst/>
          </a:prstGeom>
          <a:solidFill>
            <a:srgbClr val="BFBFB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804248" y="3635523"/>
            <a:ext cx="1152128" cy="576064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94548" y="1816530"/>
            <a:ext cx="6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000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194548" y="2398018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001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94548" y="2978159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6194548" y="3554223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011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6203404" y="414274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194548" y="4753760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101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194548" y="5312908"/>
            <a:ext cx="52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194548" y="5878476"/>
            <a:ext cx="48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24000" y="18695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hash1(sales) 		= 	0</a:t>
            </a:r>
          </a:p>
          <a:p>
            <a:r>
              <a:rPr lang="en-US" dirty="0" smtClean="0"/>
              <a:t>hash1(research) 	= 	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324000" y="276735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hash2(10000) 	= 	00</a:t>
            </a:r>
          </a:p>
          <a:p>
            <a:r>
              <a:rPr lang="en-US" dirty="0" smtClean="0"/>
              <a:t>hash2(20000) 	= 	01</a:t>
            </a:r>
          </a:p>
          <a:p>
            <a:r>
              <a:rPr lang="en-US" dirty="0" smtClean="0"/>
              <a:t>hash2(40000)	=	10</a:t>
            </a:r>
          </a:p>
          <a:p>
            <a:r>
              <a:rPr lang="en-US" dirty="0" smtClean="0"/>
              <a:t>hash2(100000)	=	11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24000" y="4522927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7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Partitioned hash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Good hash function will evenly distribute records between buckets</a:t>
            </a:r>
          </a:p>
          <a:p>
            <a:pPr lvl="1"/>
            <a:r>
              <a:rPr lang="en-US" dirty="0" smtClean="0"/>
              <a:t>Supports partial-match queries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No good for nearest-</a:t>
            </a:r>
            <a:r>
              <a:rPr lang="en-US" dirty="0" err="1" smtClean="0"/>
              <a:t>neighbour</a:t>
            </a:r>
            <a:r>
              <a:rPr lang="en-US" dirty="0" smtClean="0"/>
              <a:t> or range 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9140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kd</a:t>
            </a:r>
            <a:r>
              <a:rPr lang="en-US" dirty="0" smtClean="0"/>
              <a:t>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70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kd</a:t>
            </a:r>
            <a:r>
              <a:rPr lang="en-US" dirty="0" smtClean="0"/>
              <a:t>-Tree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ultidimensional binary search tree</a:t>
            </a:r>
          </a:p>
          <a:p>
            <a:r>
              <a:rPr lang="en-US" dirty="0"/>
              <a:t>E</a:t>
            </a:r>
            <a:r>
              <a:rPr lang="en-US" dirty="0" smtClean="0"/>
              <a:t>ach node splits the k-dimensional space along a </a:t>
            </a:r>
            <a:r>
              <a:rPr lang="en-US" dirty="0" err="1" smtClean="0"/>
              <a:t>hyperplane</a:t>
            </a:r>
            <a:endParaRPr lang="en-US" dirty="0" smtClean="0"/>
          </a:p>
          <a:p>
            <a:r>
              <a:rPr lang="en-US" dirty="0"/>
              <a:t>N</a:t>
            </a:r>
            <a:r>
              <a:rPr lang="en-US" dirty="0" smtClean="0"/>
              <a:t>odes contain</a:t>
            </a:r>
          </a:p>
          <a:p>
            <a:pPr lvl="1"/>
            <a:r>
              <a:rPr lang="en-US" dirty="0" smtClean="0"/>
              <a:t>an attribute-value pair</a:t>
            </a:r>
          </a:p>
          <a:p>
            <a:pPr lvl="1"/>
            <a:r>
              <a:rPr lang="en-US" dirty="0" smtClean="0"/>
              <a:t>a pair of pointers</a:t>
            </a:r>
          </a:p>
          <a:p>
            <a:r>
              <a:rPr lang="en-US" dirty="0" smtClean="0"/>
              <a:t>All nodes at the same level discriminate for the same attribute</a:t>
            </a:r>
          </a:p>
          <a:p>
            <a:r>
              <a:rPr lang="en-US" dirty="0" smtClean="0"/>
              <a:t>Levels rotate between attributes of all dimensions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5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Example, k=2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 bwMode="auto">
          <a:xfrm>
            <a:off x="5182638" y="1701208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 bwMode="auto">
          <a:xfrm>
            <a:off x="6660232" y="1701208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/>
          <p:nvPr/>
        </p:nvCxnSpPr>
        <p:spPr bwMode="auto">
          <a:xfrm>
            <a:off x="6660232" y="3384025"/>
            <a:ext cx="212240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 flipV="1">
            <a:off x="5170217" y="3662833"/>
            <a:ext cx="1490015" cy="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6326481" y="363997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7573476" y="444054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6876653" y="3361165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58" name="Straight Connector 57"/>
          <p:cNvCxnSpPr/>
          <p:nvPr/>
        </p:nvCxnSpPr>
        <p:spPr bwMode="auto">
          <a:xfrm>
            <a:off x="7596336" y="3383281"/>
            <a:ext cx="0" cy="191792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Oval 59"/>
          <p:cNvSpPr/>
          <p:nvPr/>
        </p:nvSpPr>
        <p:spPr bwMode="auto">
          <a:xfrm>
            <a:off x="6637372" y="4149080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63" name="Rounded Rectangle 62"/>
          <p:cNvSpPr/>
          <p:nvPr/>
        </p:nvSpPr>
        <p:spPr bwMode="auto">
          <a:xfrm>
            <a:off x="755576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salary=45k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66" name="Straight Arrow Connector 65"/>
          <p:cNvCxnSpPr>
            <a:stCxn id="79" idx="2"/>
            <a:endCxn id="63" idx="0"/>
          </p:cNvCxnSpPr>
          <p:nvPr/>
        </p:nvCxnSpPr>
        <p:spPr bwMode="auto">
          <a:xfrm flipH="1">
            <a:off x="1331576" y="1983257"/>
            <a:ext cx="834544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7" name="Straight Arrow Connector 66"/>
          <p:cNvCxnSpPr>
            <a:stCxn id="80" idx="2"/>
            <a:endCxn id="81" idx="0"/>
          </p:cNvCxnSpPr>
          <p:nvPr/>
        </p:nvCxnSpPr>
        <p:spPr bwMode="auto">
          <a:xfrm flipH="1">
            <a:off x="2874735" y="2852936"/>
            <a:ext cx="113153" cy="7566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0" name="Straight Arrow Connector 69"/>
          <p:cNvCxnSpPr>
            <a:stCxn id="79" idx="2"/>
            <a:endCxn id="80" idx="0"/>
          </p:cNvCxnSpPr>
          <p:nvPr/>
        </p:nvCxnSpPr>
        <p:spPr bwMode="auto">
          <a:xfrm>
            <a:off x="2166120" y="1983257"/>
            <a:ext cx="821768" cy="5816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2" name="Group 101"/>
          <p:cNvGrpSpPr/>
          <p:nvPr/>
        </p:nvGrpSpPr>
        <p:grpSpPr>
          <a:xfrm>
            <a:off x="323576" y="3488239"/>
            <a:ext cx="864000" cy="576064"/>
            <a:chOff x="320051" y="3430982"/>
            <a:chExt cx="864000" cy="576064"/>
          </a:xfrm>
        </p:grpSpPr>
        <p:sp>
          <p:nvSpPr>
            <p:cNvPr id="75" name="Rectangle 7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79" name="Rounded Rectangle 78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age=40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0" name="Rounded Rectangle 79"/>
          <p:cNvSpPr/>
          <p:nvPr/>
        </p:nvSpPr>
        <p:spPr bwMode="auto">
          <a:xfrm>
            <a:off x="2411888" y="25649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salary=55k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1" name="Rounded Rectangle 80"/>
          <p:cNvSpPr/>
          <p:nvPr/>
        </p:nvSpPr>
        <p:spPr bwMode="auto">
          <a:xfrm>
            <a:off x="2298735" y="3609572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age=70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103" name="Group 102"/>
          <p:cNvGrpSpPr/>
          <p:nvPr/>
        </p:nvGrpSpPr>
        <p:grpSpPr>
          <a:xfrm>
            <a:off x="1380486" y="3488239"/>
            <a:ext cx="864000" cy="576064"/>
            <a:chOff x="1475576" y="3429000"/>
            <a:chExt cx="864000" cy="576064"/>
          </a:xfrm>
        </p:grpSpPr>
        <p:sp>
          <p:nvSpPr>
            <p:cNvPr id="90" name="Rectangle 89"/>
            <p:cNvSpPr/>
            <p:nvPr/>
          </p:nvSpPr>
          <p:spPr bwMode="auto">
            <a:xfrm>
              <a:off x="1475576" y="3429000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smtClean="0"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475576" y="371703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1866735" y="4703094"/>
            <a:ext cx="864000" cy="576064"/>
            <a:chOff x="1734120" y="4293096"/>
            <a:chExt cx="864000" cy="576064"/>
          </a:xfrm>
        </p:grpSpPr>
        <p:sp>
          <p:nvSpPr>
            <p:cNvPr id="92" name="Rectangle 91"/>
            <p:cNvSpPr/>
            <p:nvPr/>
          </p:nvSpPr>
          <p:spPr bwMode="auto">
            <a:xfrm>
              <a:off x="1734120" y="4293096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1734120" y="4581128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874735" y="4703094"/>
            <a:ext cx="864000" cy="576064"/>
            <a:chOff x="2598120" y="4945455"/>
            <a:chExt cx="864000" cy="576064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598120" y="4945455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2598120" y="5233487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3563888" y="3488239"/>
            <a:ext cx="864000" cy="576064"/>
            <a:chOff x="3563888" y="3488239"/>
            <a:chExt cx="864000" cy="576064"/>
          </a:xfrm>
        </p:grpSpPr>
        <p:sp>
          <p:nvSpPr>
            <p:cNvPr id="96" name="Rectangle 95"/>
            <p:cNvSpPr/>
            <p:nvPr/>
          </p:nvSpPr>
          <p:spPr bwMode="auto">
            <a:xfrm>
              <a:off x="3563888" y="3488239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7" name="Rectangle 96"/>
            <p:cNvSpPr/>
            <p:nvPr/>
          </p:nvSpPr>
          <p:spPr bwMode="auto">
            <a:xfrm>
              <a:off x="3563888" y="3776271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104" name="Straight Arrow Connector 103"/>
          <p:cNvCxnSpPr>
            <a:stCxn id="63" idx="2"/>
            <a:endCxn id="75" idx="0"/>
          </p:cNvCxnSpPr>
          <p:nvPr/>
        </p:nvCxnSpPr>
        <p:spPr bwMode="auto">
          <a:xfrm flipH="1">
            <a:off x="755576" y="2852936"/>
            <a:ext cx="576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7" name="Straight Arrow Connector 106"/>
          <p:cNvCxnSpPr>
            <a:stCxn id="63" idx="2"/>
            <a:endCxn id="90" idx="0"/>
          </p:cNvCxnSpPr>
          <p:nvPr/>
        </p:nvCxnSpPr>
        <p:spPr bwMode="auto">
          <a:xfrm>
            <a:off x="1331576" y="2852936"/>
            <a:ext cx="48091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Straight Arrow Connector 109"/>
          <p:cNvCxnSpPr>
            <a:stCxn id="80" idx="2"/>
            <a:endCxn id="96" idx="0"/>
          </p:cNvCxnSpPr>
          <p:nvPr/>
        </p:nvCxnSpPr>
        <p:spPr bwMode="auto">
          <a:xfrm>
            <a:off x="2987888" y="2852936"/>
            <a:ext cx="1008000" cy="63530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Straight Arrow Connector 112"/>
          <p:cNvCxnSpPr>
            <a:stCxn id="81" idx="2"/>
            <a:endCxn id="94" idx="0"/>
          </p:cNvCxnSpPr>
          <p:nvPr/>
        </p:nvCxnSpPr>
        <p:spPr bwMode="auto">
          <a:xfrm>
            <a:off x="2874735" y="3897572"/>
            <a:ext cx="432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6" name="Straight Arrow Connector 115"/>
          <p:cNvCxnSpPr>
            <a:stCxn id="81" idx="2"/>
            <a:endCxn id="92" idx="0"/>
          </p:cNvCxnSpPr>
          <p:nvPr/>
        </p:nvCxnSpPr>
        <p:spPr bwMode="auto">
          <a:xfrm flipH="1">
            <a:off x="2298735" y="3897572"/>
            <a:ext cx="576000" cy="8055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69209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79" grpId="0" animBg="1"/>
      <p:bldP spid="80" grpId="0" animBg="1"/>
      <p:bldP spid="8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Partial-Match Queries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know value of attribute, we can choose which branch to explore</a:t>
            </a:r>
          </a:p>
          <a:p>
            <a:r>
              <a:rPr lang="en-US" dirty="0" smtClean="0"/>
              <a:t>If we don’t know value of attribute, must explore both branches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54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Adapting </a:t>
            </a:r>
            <a:r>
              <a:rPr lang="en-US" dirty="0" err="1" smtClean="0"/>
              <a:t>kd</a:t>
            </a:r>
            <a:r>
              <a:rPr lang="en-US" dirty="0" smtClean="0"/>
              <a:t>-Trees to Secondary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Average path length from root to leaf: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Disk accesses should be </a:t>
            </a:r>
            <a:r>
              <a:rPr lang="en-US" dirty="0" smtClean="0"/>
              <a:t>kept as few as </a:t>
            </a:r>
            <a:r>
              <a:rPr lang="en-US" dirty="0" smtClean="0"/>
              <a:t>possible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err="1" smtClean="0"/>
              <a:t>Multiway</a:t>
            </a:r>
            <a:r>
              <a:rPr lang="en-US" dirty="0" smtClean="0"/>
              <a:t> nodes (split values into n ranges)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Group nodes in blocks (node plus descendants to a given ply)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34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02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Quad-Trees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main types:</a:t>
            </a:r>
          </a:p>
          <a:p>
            <a:pPr lvl="1"/>
            <a:r>
              <a:rPr lang="en-US" dirty="0" smtClean="0"/>
              <a:t>Region quad-tree</a:t>
            </a:r>
          </a:p>
          <a:p>
            <a:pPr lvl="1"/>
            <a:r>
              <a:rPr lang="en-US" dirty="0" smtClean="0"/>
              <a:t>Point quad-tree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84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Multidimensional Access Structures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Indexes discussed so far are one-dimensional</a:t>
            </a:r>
          </a:p>
          <a:p>
            <a:pPr lvl="1"/>
            <a:r>
              <a:rPr lang="en-US" dirty="0" smtClean="0"/>
              <a:t>assume a single search key</a:t>
            </a:r>
          </a:p>
          <a:p>
            <a:pPr lvl="1"/>
            <a:r>
              <a:rPr lang="en-US" dirty="0" smtClean="0"/>
              <a:t>require a single linear order for keys (B-trees)</a:t>
            </a:r>
            <a:endParaRPr lang="en-US" u="sng" dirty="0" smtClean="0"/>
          </a:p>
          <a:p>
            <a:pPr lvl="1"/>
            <a:r>
              <a:rPr lang="en-US" dirty="0" smtClean="0"/>
              <a:t>require that the key be completely known for any lookup (hash tables)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06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Each partition divides the space into four equal sub-regions</a:t>
            </a:r>
          </a:p>
          <a:p>
            <a:pPr lvl="1"/>
            <a:r>
              <a:rPr lang="en-US" dirty="0" smtClean="0"/>
              <a:t>ne, </a:t>
            </a:r>
            <a:r>
              <a:rPr lang="en-US" dirty="0" err="1" smtClean="0"/>
              <a:t>nw</a:t>
            </a:r>
            <a:r>
              <a:rPr lang="en-US" dirty="0" smtClean="0"/>
              <a:t>, se, </a:t>
            </a:r>
            <a:r>
              <a:rPr lang="en-US" dirty="0" err="1" smtClean="0"/>
              <a:t>sw</a:t>
            </a:r>
            <a:endParaRPr lang="en-US" dirty="0" smtClean="0"/>
          </a:p>
          <a:p>
            <a:r>
              <a:rPr lang="en-US" dirty="0" smtClean="0"/>
              <a:t>Split regions if they contain more records than will fit into a block</a:t>
            </a:r>
          </a:p>
          <a:p>
            <a:r>
              <a:rPr lang="en-US" dirty="0" smtClean="0"/>
              <a:t>Operations similar to those for </a:t>
            </a:r>
            <a:r>
              <a:rPr lang="en-US" dirty="0" err="1" smtClean="0"/>
              <a:t>kd</a:t>
            </a:r>
            <a:r>
              <a:rPr lang="en-US" dirty="0" smtClean="0"/>
              <a:t>-trees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Quad-tree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405838" y="5377503"/>
            <a:ext cx="456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40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49804" y="5372406"/>
            <a:ext cx="428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08108" y="450912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3639973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0k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8" name="Straight Connector 17"/>
          <p:cNvCxnSpPr>
            <a:stCxn id="7" idx="0"/>
            <a:endCxn id="7" idx="2"/>
          </p:cNvCxnSpPr>
          <p:nvPr/>
        </p:nvCxnSpPr>
        <p:spPr bwMode="auto">
          <a:xfrm>
            <a:off x="698263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6084168" y="3515475"/>
            <a:ext cx="0" cy="18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1"/>
            <a:endCxn id="7" idx="3"/>
          </p:cNvCxnSpPr>
          <p:nvPr/>
        </p:nvCxnSpPr>
        <p:spPr bwMode="auto">
          <a:xfrm>
            <a:off x="5182638" y="3515475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5190319" y="4417682"/>
            <a:ext cx="17923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15238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 Quad-tree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8" name="Straight Connector 17"/>
          <p:cNvCxnSpPr>
            <a:stCxn id="7" idx="0"/>
            <a:endCxn id="7" idx="2"/>
          </p:cNvCxnSpPr>
          <p:nvPr/>
        </p:nvCxnSpPr>
        <p:spPr bwMode="auto">
          <a:xfrm>
            <a:off x="6982638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6084168" y="3515475"/>
            <a:ext cx="0" cy="18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1"/>
            <a:endCxn id="7" idx="3"/>
          </p:cNvCxnSpPr>
          <p:nvPr/>
        </p:nvCxnSpPr>
        <p:spPr bwMode="auto">
          <a:xfrm>
            <a:off x="5182638" y="3515475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7" name="Straight Connector 36"/>
          <p:cNvCxnSpPr/>
          <p:nvPr/>
        </p:nvCxnSpPr>
        <p:spPr bwMode="auto">
          <a:xfrm>
            <a:off x="5190319" y="4417682"/>
            <a:ext cx="179231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grpSp>
        <p:nvGrpSpPr>
          <p:cNvPr id="31" name="Group 30"/>
          <p:cNvGrpSpPr/>
          <p:nvPr/>
        </p:nvGrpSpPr>
        <p:grpSpPr>
          <a:xfrm>
            <a:off x="290052" y="2912175"/>
            <a:ext cx="864000" cy="576064"/>
            <a:chOff x="320051" y="3430982"/>
            <a:chExt cx="864000" cy="576064"/>
          </a:xfrm>
        </p:grpSpPr>
        <p:sp>
          <p:nvSpPr>
            <p:cNvPr id="32" name="Rectangle 3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4" name="Rounded Rectangle 33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50,50k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1213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25,25k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628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55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43" name="Straight Arrow Connector 42"/>
          <p:cNvCxnSpPr>
            <a:stCxn id="34" idx="2"/>
            <a:endCxn id="32" idx="0"/>
          </p:cNvCxnSpPr>
          <p:nvPr/>
        </p:nvCxnSpPr>
        <p:spPr bwMode="auto">
          <a:xfrm flipH="1">
            <a:off x="722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4" idx="2"/>
            <a:endCxn id="35" idx="0"/>
          </p:cNvCxnSpPr>
          <p:nvPr/>
        </p:nvCxnSpPr>
        <p:spPr bwMode="auto">
          <a:xfrm flipH="1">
            <a:off x="1789797" y="1983257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4" idx="2"/>
            <a:endCxn id="41" idx="0"/>
          </p:cNvCxnSpPr>
          <p:nvPr/>
        </p:nvCxnSpPr>
        <p:spPr bwMode="auto">
          <a:xfrm>
            <a:off x="2166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34" idx="2"/>
            <a:endCxn id="38" idx="0"/>
          </p:cNvCxnSpPr>
          <p:nvPr/>
        </p:nvCxnSpPr>
        <p:spPr bwMode="auto">
          <a:xfrm>
            <a:off x="2166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907830" y="221948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619672" y="2219487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199270" y="221948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345797" y="2219487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  <p:grpSp>
        <p:nvGrpSpPr>
          <p:cNvPr id="56" name="Group 55"/>
          <p:cNvGrpSpPr/>
          <p:nvPr/>
        </p:nvGrpSpPr>
        <p:grpSpPr>
          <a:xfrm>
            <a:off x="536273" y="4508161"/>
            <a:ext cx="864000" cy="576064"/>
            <a:chOff x="320051" y="3430982"/>
            <a:chExt cx="864000" cy="576064"/>
          </a:xfrm>
        </p:grpSpPr>
        <p:sp>
          <p:nvSpPr>
            <p:cNvPr id="57" name="Rectangle 56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552673" y="4492741"/>
            <a:ext cx="864000" cy="576064"/>
            <a:chOff x="320051" y="3430982"/>
            <a:chExt cx="864000" cy="576064"/>
          </a:xfrm>
        </p:grpSpPr>
        <p:sp>
          <p:nvSpPr>
            <p:cNvPr id="60" name="Rectangle 59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573594" y="4492741"/>
            <a:ext cx="864000" cy="576064"/>
            <a:chOff x="320051" y="3430982"/>
            <a:chExt cx="864000" cy="576064"/>
          </a:xfrm>
        </p:grpSpPr>
        <p:sp>
          <p:nvSpPr>
            <p:cNvPr id="63" name="Rectangle 6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4" name="Rectangle 6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628692" y="4492741"/>
            <a:ext cx="864000" cy="576064"/>
            <a:chOff x="320051" y="3430982"/>
            <a:chExt cx="864000" cy="576064"/>
          </a:xfrm>
        </p:grpSpPr>
        <p:sp>
          <p:nvSpPr>
            <p:cNvPr id="66" name="Rectangle 65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8" name="Straight Arrow Connector 67"/>
          <p:cNvCxnSpPr>
            <a:stCxn id="35" idx="2"/>
            <a:endCxn id="57" idx="0"/>
          </p:cNvCxnSpPr>
          <p:nvPr/>
        </p:nvCxnSpPr>
        <p:spPr bwMode="auto">
          <a:xfrm flipH="1">
            <a:off x="968273" y="3344328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35" idx="2"/>
            <a:endCxn id="60" idx="0"/>
          </p:cNvCxnSpPr>
          <p:nvPr/>
        </p:nvCxnSpPr>
        <p:spPr bwMode="auto">
          <a:xfrm>
            <a:off x="1789797" y="3344328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4" name="Straight Arrow Connector 73"/>
          <p:cNvCxnSpPr>
            <a:stCxn id="35" idx="2"/>
            <a:endCxn id="63" idx="0"/>
          </p:cNvCxnSpPr>
          <p:nvPr/>
        </p:nvCxnSpPr>
        <p:spPr bwMode="auto">
          <a:xfrm>
            <a:off x="1789797" y="3344328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35" idx="2"/>
            <a:endCxn id="66" idx="0"/>
          </p:cNvCxnSpPr>
          <p:nvPr/>
        </p:nvCxnSpPr>
        <p:spPr bwMode="auto">
          <a:xfrm>
            <a:off x="1789797" y="3344328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TextBox 79"/>
          <p:cNvSpPr txBox="1"/>
          <p:nvPr/>
        </p:nvSpPr>
        <p:spPr>
          <a:xfrm>
            <a:off x="827584" y="3841979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1475656" y="3841979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2051720" y="384197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3387717" y="3841979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3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52" grpId="0"/>
      <p:bldP spid="53" grpId="0"/>
      <p:bldP spid="54" grpId="0"/>
      <p:bldP spid="55" grpId="0"/>
      <p:bldP spid="80" grpId="0"/>
      <p:bldP spid="81" grpId="0"/>
      <p:bldP spid="82" grpId="0"/>
      <p:bldP spid="8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Partitions are not equal area</a:t>
            </a:r>
          </a:p>
          <a:p>
            <a:pPr lvl="1"/>
            <a:r>
              <a:rPr lang="en-US" dirty="0" smtClean="0"/>
              <a:t>Split lines </a:t>
            </a:r>
            <a:r>
              <a:rPr lang="en-US" dirty="0" err="1"/>
              <a:t>c</a:t>
            </a:r>
            <a:r>
              <a:rPr lang="en-US" dirty="0" err="1" smtClean="0"/>
              <a:t>entred</a:t>
            </a:r>
            <a:r>
              <a:rPr lang="en-US" dirty="0" smtClean="0"/>
              <a:t> on data points</a:t>
            </a:r>
          </a:p>
          <a:p>
            <a:pPr lvl="1"/>
            <a:r>
              <a:rPr lang="en-US" dirty="0" smtClean="0"/>
              <a:t>ne/</a:t>
            </a:r>
            <a:r>
              <a:rPr lang="en-US" dirty="0" err="1" smtClean="0"/>
              <a:t>nw</a:t>
            </a:r>
            <a:r>
              <a:rPr lang="en-US" dirty="0" smtClean="0"/>
              <a:t>/se/</a:t>
            </a:r>
            <a:r>
              <a:rPr lang="en-US" dirty="0" err="1" smtClean="0"/>
              <a:t>sw</a:t>
            </a:r>
            <a:r>
              <a:rPr lang="en-US" dirty="0" smtClean="0"/>
              <a:t> sub-regions</a:t>
            </a:r>
          </a:p>
          <a:p>
            <a:r>
              <a:rPr lang="en-US" dirty="0" smtClean="0"/>
              <a:t>Otherwise, equivalent to region quad-tree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Quad-Tree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894487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253427" y="3429000"/>
            <a:ext cx="0" cy="18864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182638" y="3403409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5190319" y="3639973"/>
            <a:ext cx="16903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05678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 Quad-Tree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33965" y="5741738"/>
            <a:ext cx="530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7147" y="5377503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71656" y="5372406"/>
            <a:ext cx="567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778160" y="5130809"/>
            <a:ext cx="32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92692" y="16504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100k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6894487" y="1715475"/>
            <a:ext cx="0" cy="3600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253427" y="3429000"/>
            <a:ext cx="0" cy="18864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182638" y="3403409"/>
            <a:ext cx="3600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228184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6012160" y="263691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5868144" y="446340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7596336" y="4417682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660232" y="4149080"/>
            <a:ext cx="37785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8100392" y="3212976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876653" y="3383281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004085" y="3617113"/>
            <a:ext cx="45719" cy="45719"/>
          </a:xfrm>
          <a:prstGeom prst="ellipse">
            <a:avLst/>
          </a:prstGeom>
          <a:solidFill>
            <a:schemeClr val="tx1">
              <a:lumMod val="50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5190319" y="3639973"/>
            <a:ext cx="16903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2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Box 30"/>
          <p:cNvSpPr txBox="1"/>
          <p:nvPr/>
        </p:nvSpPr>
        <p:spPr>
          <a:xfrm rot="5400000">
            <a:off x="4361027" y="3244334"/>
            <a:ext cx="79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90052" y="2912175"/>
            <a:ext cx="864000" cy="576064"/>
            <a:chOff x="320051" y="3430982"/>
            <a:chExt cx="864000" cy="576064"/>
          </a:xfrm>
        </p:grpSpPr>
        <p:sp>
          <p:nvSpPr>
            <p:cNvPr id="33" name="Rectangle 32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25,80k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sp>
        <p:nvSpPr>
          <p:cNvPr id="35" name="Rounded Rectangle 34"/>
          <p:cNvSpPr/>
          <p:nvPr/>
        </p:nvSpPr>
        <p:spPr bwMode="auto">
          <a:xfrm>
            <a:off x="1590120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50,55k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Rounded Rectangle 35"/>
          <p:cNvSpPr/>
          <p:nvPr/>
        </p:nvSpPr>
        <p:spPr bwMode="auto">
          <a:xfrm>
            <a:off x="1213797" y="3056328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35,45k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628692" y="2912175"/>
            <a:ext cx="864000" cy="576064"/>
            <a:chOff x="320051" y="3430982"/>
            <a:chExt cx="864000" cy="576064"/>
          </a:xfrm>
        </p:grpSpPr>
        <p:sp>
          <p:nvSpPr>
            <p:cNvPr id="38" name="Rectangle 3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70,20k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55776" y="2912175"/>
            <a:ext cx="864000" cy="576064"/>
            <a:chOff x="320051" y="3430982"/>
            <a:chExt cx="864000" cy="576064"/>
          </a:xfrm>
        </p:grpSpPr>
        <p:sp>
          <p:nvSpPr>
            <p:cNvPr id="41" name="Rectangle 4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50,55k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80,60k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43" name="Straight Arrow Connector 42"/>
          <p:cNvCxnSpPr>
            <a:stCxn id="35" idx="2"/>
            <a:endCxn id="33" idx="0"/>
          </p:cNvCxnSpPr>
          <p:nvPr/>
        </p:nvCxnSpPr>
        <p:spPr bwMode="auto">
          <a:xfrm flipH="1">
            <a:off x="722052" y="1983257"/>
            <a:ext cx="1444068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4" name="Straight Arrow Connector 43"/>
          <p:cNvCxnSpPr>
            <a:stCxn id="35" idx="2"/>
            <a:endCxn id="36" idx="0"/>
          </p:cNvCxnSpPr>
          <p:nvPr/>
        </p:nvCxnSpPr>
        <p:spPr bwMode="auto">
          <a:xfrm flipH="1">
            <a:off x="1789797" y="1983257"/>
            <a:ext cx="376323" cy="10730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Straight Arrow Connector 44"/>
          <p:cNvCxnSpPr>
            <a:stCxn id="35" idx="2"/>
            <a:endCxn id="41" idx="0"/>
          </p:cNvCxnSpPr>
          <p:nvPr/>
        </p:nvCxnSpPr>
        <p:spPr bwMode="auto">
          <a:xfrm>
            <a:off x="2166120" y="1983257"/>
            <a:ext cx="821656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35" idx="2"/>
            <a:endCxn id="38" idx="0"/>
          </p:cNvCxnSpPr>
          <p:nvPr/>
        </p:nvCxnSpPr>
        <p:spPr bwMode="auto">
          <a:xfrm>
            <a:off x="2166120" y="1983257"/>
            <a:ext cx="1894572" cy="92891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907830" y="221948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619672" y="2219487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2199270" y="2219487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3345797" y="2219487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536273" y="4508161"/>
            <a:ext cx="864000" cy="576064"/>
            <a:chOff x="320051" y="3430982"/>
            <a:chExt cx="864000" cy="576064"/>
          </a:xfrm>
        </p:grpSpPr>
        <p:sp>
          <p:nvSpPr>
            <p:cNvPr id="52" name="Rectangle 51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552673" y="4492741"/>
            <a:ext cx="864000" cy="576064"/>
            <a:chOff x="320051" y="3430982"/>
            <a:chExt cx="864000" cy="576064"/>
          </a:xfrm>
        </p:grpSpPr>
        <p:sp>
          <p:nvSpPr>
            <p:cNvPr id="55" name="Rectangle 54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20,20k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2573594" y="4492741"/>
            <a:ext cx="864000" cy="576064"/>
            <a:chOff x="320051" y="3430982"/>
            <a:chExt cx="864000" cy="576064"/>
          </a:xfrm>
        </p:grpSpPr>
        <p:sp>
          <p:nvSpPr>
            <p:cNvPr id="58" name="Rectangle 57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35,45k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628692" y="4492741"/>
            <a:ext cx="864000" cy="576064"/>
            <a:chOff x="320051" y="3430982"/>
            <a:chExt cx="864000" cy="576064"/>
          </a:xfrm>
        </p:grpSpPr>
        <p:sp>
          <p:nvSpPr>
            <p:cNvPr id="61" name="Rectangle 60"/>
            <p:cNvSpPr/>
            <p:nvPr/>
          </p:nvSpPr>
          <p:spPr bwMode="auto">
            <a:xfrm>
              <a:off x="320051" y="3430982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40,35k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051" y="3719014"/>
              <a:ext cx="864000" cy="288032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63" name="Straight Arrow Connector 62"/>
          <p:cNvCxnSpPr>
            <a:stCxn id="36" idx="2"/>
            <a:endCxn id="52" idx="0"/>
          </p:cNvCxnSpPr>
          <p:nvPr/>
        </p:nvCxnSpPr>
        <p:spPr bwMode="auto">
          <a:xfrm flipH="1">
            <a:off x="968273" y="3344328"/>
            <a:ext cx="821524" cy="116383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4" name="Straight Arrow Connector 63"/>
          <p:cNvCxnSpPr>
            <a:stCxn id="36" idx="2"/>
            <a:endCxn id="55" idx="0"/>
          </p:cNvCxnSpPr>
          <p:nvPr/>
        </p:nvCxnSpPr>
        <p:spPr bwMode="auto">
          <a:xfrm>
            <a:off x="1789797" y="3344328"/>
            <a:ext cx="194876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5" name="Straight Arrow Connector 64"/>
          <p:cNvCxnSpPr>
            <a:stCxn id="36" idx="2"/>
            <a:endCxn id="58" idx="0"/>
          </p:cNvCxnSpPr>
          <p:nvPr/>
        </p:nvCxnSpPr>
        <p:spPr bwMode="auto">
          <a:xfrm>
            <a:off x="1789797" y="3344328"/>
            <a:ext cx="1215797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36" idx="2"/>
            <a:endCxn id="61" idx="0"/>
          </p:cNvCxnSpPr>
          <p:nvPr/>
        </p:nvCxnSpPr>
        <p:spPr bwMode="auto">
          <a:xfrm>
            <a:off x="1789797" y="3344328"/>
            <a:ext cx="2270895" cy="114841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827584" y="3841979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nw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1475656" y="3841979"/>
            <a:ext cx="45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sw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2051720" y="3841979"/>
            <a:ext cx="432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3387717" y="3841979"/>
            <a:ext cx="39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41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7" grpId="0"/>
      <p:bldP spid="48" grpId="0"/>
      <p:bldP spid="49" grpId="0"/>
      <p:bldP spid="50" grpId="0"/>
      <p:bldP spid="67" grpId="0"/>
      <p:bldP spid="68" grpId="0"/>
      <p:bldP spid="69" grpId="0"/>
      <p:bldP spid="7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184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Used to represent data that consists of k-dimensional </a:t>
            </a:r>
            <a:r>
              <a:rPr lang="en-US" i="1" dirty="0" smtClean="0"/>
              <a:t>data regions</a:t>
            </a:r>
          </a:p>
          <a:p>
            <a:r>
              <a:rPr lang="en-US" dirty="0" smtClean="0"/>
              <a:t>Internal nodes of tree represent regions that contain data regions</a:t>
            </a:r>
          </a:p>
          <a:p>
            <a:endParaRPr lang="en-US" dirty="0"/>
          </a:p>
          <a:p>
            <a:r>
              <a:rPr lang="en-US" dirty="0" smtClean="0"/>
              <a:t>Regions typically defined as top-right, bottom-left coordinates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528900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28184" y="3573016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84640" y="3447002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4288" y="1919438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27652" y="4365104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96336" y="2528900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084168" y="3284984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08104" y="2132856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948264" y="1803272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9728" y="2051556"/>
            <a:ext cx="37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24098" y="3212976"/>
            <a:ext cx="40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067839" y="1817614"/>
            <a:ext cx="40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56914" y="2564904"/>
            <a:ext cx="41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14076" y="3861048"/>
            <a:ext cx="4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4468470"/>
            <a:ext cx="44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0477" y="3458761"/>
            <a:ext cx="44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808513" y="2528900"/>
            <a:ext cx="43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6482" y="2236222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984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R-Trees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5182638" y="1715475"/>
            <a:ext cx="3600000" cy="3600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52120" y="2528900"/>
            <a:ext cx="100811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228184" y="3933056"/>
            <a:ext cx="432048" cy="93610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884640" y="3447002"/>
            <a:ext cx="538684" cy="41404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164288" y="1919438"/>
            <a:ext cx="288032" cy="100550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927652" y="4365104"/>
            <a:ext cx="495672" cy="504056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7596336" y="2528900"/>
            <a:ext cx="792088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084168" y="3284984"/>
            <a:ext cx="1512168" cy="18002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508104" y="2132856"/>
            <a:ext cx="1332148" cy="252028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6948264" y="1803272"/>
            <a:ext cx="1539788" cy="1229684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89728" y="2051556"/>
            <a:ext cx="37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24098" y="3212976"/>
            <a:ext cx="40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067839" y="1817614"/>
            <a:ext cx="406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56914" y="2564904"/>
            <a:ext cx="41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d1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214076" y="4221088"/>
            <a:ext cx="446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d2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948264" y="4468470"/>
            <a:ext cx="444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940477" y="3458761"/>
            <a:ext cx="44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808513" y="2528900"/>
            <a:ext cx="439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076482" y="2236222"/>
            <a:ext cx="4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d6</a:t>
            </a:r>
            <a:endParaRPr lang="en-US" dirty="0"/>
          </a:p>
        </p:txBody>
      </p:sp>
      <p:sp>
        <p:nvSpPr>
          <p:cNvPr id="25" name="Rounded Rectangle 24"/>
          <p:cNvSpPr/>
          <p:nvPr/>
        </p:nvSpPr>
        <p:spPr bwMode="auto">
          <a:xfrm>
            <a:off x="1979712" y="1695257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root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590520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1979712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3491880" y="2790236"/>
            <a:ext cx="1152000" cy="288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90052" y="320020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Georgia"/>
                <a:ea typeface="ＭＳ Ｐゴシック" pitchFamily="-106" charset="-128"/>
                <a:cs typeface="Georgia"/>
              </a:rPr>
              <a:t>d1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1547712" y="3627217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d2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1992660" y="4221088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d3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483768" y="4869160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d4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3063830" y="3645024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d5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757864" y="4168356"/>
            <a:ext cx="864000" cy="28803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d6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5" name="Straight Arrow Connector 34"/>
          <p:cNvCxnSpPr>
            <a:stCxn id="25" idx="2"/>
            <a:endCxn id="26" idx="0"/>
          </p:cNvCxnSpPr>
          <p:nvPr/>
        </p:nvCxnSpPr>
        <p:spPr bwMode="auto">
          <a:xfrm flipH="1">
            <a:off x="1166520" y="1983257"/>
            <a:ext cx="1389192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Straight Arrow Connector 36"/>
          <p:cNvCxnSpPr>
            <a:stCxn id="25" idx="2"/>
            <a:endCxn id="27" idx="0"/>
          </p:cNvCxnSpPr>
          <p:nvPr/>
        </p:nvCxnSpPr>
        <p:spPr bwMode="auto">
          <a:xfrm>
            <a:off x="2555712" y="1983257"/>
            <a:ext cx="0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>
            <a:stCxn id="25" idx="2"/>
            <a:endCxn id="28" idx="0"/>
          </p:cNvCxnSpPr>
          <p:nvPr/>
        </p:nvCxnSpPr>
        <p:spPr bwMode="auto">
          <a:xfrm>
            <a:off x="2555712" y="1983257"/>
            <a:ext cx="1512168" cy="80697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3" name="Straight Arrow Connector 42"/>
          <p:cNvCxnSpPr>
            <a:stCxn id="26" idx="2"/>
            <a:endCxn id="29" idx="0"/>
          </p:cNvCxnSpPr>
          <p:nvPr/>
        </p:nvCxnSpPr>
        <p:spPr bwMode="auto">
          <a:xfrm flipH="1">
            <a:off x="722052" y="3078236"/>
            <a:ext cx="444468" cy="12197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27" idx="2"/>
            <a:endCxn id="30" idx="0"/>
          </p:cNvCxnSpPr>
          <p:nvPr/>
        </p:nvCxnSpPr>
        <p:spPr bwMode="auto">
          <a:xfrm flipH="1">
            <a:off x="1979712" y="3078236"/>
            <a:ext cx="576000" cy="54898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27" idx="2"/>
            <a:endCxn id="31" idx="0"/>
          </p:cNvCxnSpPr>
          <p:nvPr/>
        </p:nvCxnSpPr>
        <p:spPr bwMode="auto">
          <a:xfrm flipH="1">
            <a:off x="2424660" y="3078236"/>
            <a:ext cx="131052" cy="114285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Straight Arrow Connector 51"/>
          <p:cNvCxnSpPr>
            <a:stCxn id="27" idx="2"/>
            <a:endCxn id="32" idx="0"/>
          </p:cNvCxnSpPr>
          <p:nvPr/>
        </p:nvCxnSpPr>
        <p:spPr bwMode="auto">
          <a:xfrm>
            <a:off x="2555712" y="3078236"/>
            <a:ext cx="360056" cy="17909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>
            <a:stCxn id="28" idx="2"/>
            <a:endCxn id="33" idx="0"/>
          </p:cNvCxnSpPr>
          <p:nvPr/>
        </p:nvCxnSpPr>
        <p:spPr bwMode="auto">
          <a:xfrm flipH="1">
            <a:off x="3495830" y="3078236"/>
            <a:ext cx="572050" cy="5667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8" name="Straight Arrow Connector 57"/>
          <p:cNvCxnSpPr>
            <a:stCxn id="28" idx="2"/>
            <a:endCxn id="34" idx="0"/>
          </p:cNvCxnSpPr>
          <p:nvPr/>
        </p:nvCxnSpPr>
        <p:spPr bwMode="auto">
          <a:xfrm>
            <a:off x="4067880" y="3078236"/>
            <a:ext cx="121984" cy="109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61594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UB-Tree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1125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asic approach:</a:t>
            </a:r>
          </a:p>
          <a:p>
            <a:pPr lvl="1"/>
            <a:r>
              <a:rPr lang="en-US" dirty="0" smtClean="0"/>
              <a:t>Map n-dimensional space onto a 1-dimensional line using a fractal space-filling curve</a:t>
            </a:r>
          </a:p>
          <a:p>
            <a:pPr lvl="1"/>
            <a:r>
              <a:rPr lang="en-US" dirty="0" smtClean="0"/>
              <a:t>Partition ranges and index using a </a:t>
            </a:r>
            <a:r>
              <a:rPr lang="en-US" dirty="0" err="1" smtClean="0"/>
              <a:t>B+tree</a:t>
            </a:r>
            <a:endParaRPr lang="en-US" dirty="0" smtClean="0"/>
          </a:p>
          <a:p>
            <a:pPr lvl="1"/>
            <a:r>
              <a:rPr lang="en-US" dirty="0" smtClean="0"/>
              <a:t>When querying, identify regions of n-d space (= segments of 1-d line) that intersect with query rectangle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UB-Tree</a:t>
            </a:r>
            <a:endParaRPr lang="en-US" dirty="0"/>
          </a:p>
        </p:txBody>
      </p:sp>
      <p:sp>
        <p:nvSpPr>
          <p:cNvPr id="7" name="Rectangle 194"/>
          <p:cNvSpPr>
            <a:spLocks noChangeArrowheads="1"/>
          </p:cNvSpPr>
          <p:nvPr/>
        </p:nvSpPr>
        <p:spPr bwMode="auto">
          <a:xfrm>
            <a:off x="4802073" y="1682749"/>
            <a:ext cx="3845373" cy="361315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8" name="Group 195"/>
          <p:cNvGrpSpPr>
            <a:grpSpLocks/>
          </p:cNvGrpSpPr>
          <p:nvPr/>
        </p:nvGrpSpPr>
        <p:grpSpPr bwMode="auto">
          <a:xfrm>
            <a:off x="4887913" y="1682749"/>
            <a:ext cx="3600000" cy="3600000"/>
            <a:chOff x="720" y="288"/>
            <a:chExt cx="1536" cy="1536"/>
          </a:xfrm>
        </p:grpSpPr>
        <p:grpSp>
          <p:nvGrpSpPr>
            <p:cNvPr id="9" name="Group 196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1200" y="624"/>
              <a:chExt cx="1536" cy="1536"/>
            </a:xfrm>
          </p:grpSpPr>
          <p:grpSp>
            <p:nvGrpSpPr>
              <p:cNvPr id="11" name="Group 197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1536" cy="3072"/>
              </a:xfrm>
            </p:grpSpPr>
            <p:sp>
              <p:nvSpPr>
                <p:cNvPr id="30" name="Line 198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99"/>
                <p:cNvSpPr>
                  <a:spLocks noChangeShapeType="1"/>
                </p:cNvSpPr>
                <p:nvPr/>
              </p:nvSpPr>
              <p:spPr bwMode="auto">
                <a:xfrm>
                  <a:off x="129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200"/>
                <p:cNvSpPr>
                  <a:spLocks noChangeShapeType="1"/>
                </p:cNvSpPr>
                <p:nvPr/>
              </p:nvSpPr>
              <p:spPr bwMode="auto">
                <a:xfrm>
                  <a:off x="139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1"/>
                <p:cNvSpPr>
                  <a:spLocks noChangeShapeType="1"/>
                </p:cNvSpPr>
                <p:nvPr/>
              </p:nvSpPr>
              <p:spPr bwMode="auto">
                <a:xfrm>
                  <a:off x="148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02"/>
                <p:cNvSpPr>
                  <a:spLocks noChangeShapeType="1"/>
                </p:cNvSpPr>
                <p:nvPr/>
              </p:nvSpPr>
              <p:spPr bwMode="auto">
                <a:xfrm>
                  <a:off x="158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03"/>
                <p:cNvSpPr>
                  <a:spLocks noChangeShapeType="1"/>
                </p:cNvSpPr>
                <p:nvPr/>
              </p:nvSpPr>
              <p:spPr bwMode="auto">
                <a:xfrm>
                  <a:off x="168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04"/>
                <p:cNvSpPr>
                  <a:spLocks noChangeShapeType="1"/>
                </p:cNvSpPr>
                <p:nvPr/>
              </p:nvSpPr>
              <p:spPr bwMode="auto">
                <a:xfrm>
                  <a:off x="177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05"/>
                <p:cNvSpPr>
                  <a:spLocks noChangeShapeType="1"/>
                </p:cNvSpPr>
                <p:nvPr/>
              </p:nvSpPr>
              <p:spPr bwMode="auto">
                <a:xfrm>
                  <a:off x="187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06"/>
                <p:cNvSpPr>
                  <a:spLocks noChangeShapeType="1"/>
                </p:cNvSpPr>
                <p:nvPr/>
              </p:nvSpPr>
              <p:spPr bwMode="auto">
                <a:xfrm>
                  <a:off x="196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07"/>
                <p:cNvSpPr>
                  <a:spLocks noChangeShapeType="1"/>
                </p:cNvSpPr>
                <p:nvPr/>
              </p:nvSpPr>
              <p:spPr bwMode="auto">
                <a:xfrm>
                  <a:off x="206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08"/>
                <p:cNvSpPr>
                  <a:spLocks noChangeShapeType="1"/>
                </p:cNvSpPr>
                <p:nvPr/>
              </p:nvSpPr>
              <p:spPr bwMode="auto">
                <a:xfrm>
                  <a:off x="216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09"/>
                <p:cNvSpPr>
                  <a:spLocks noChangeShapeType="1"/>
                </p:cNvSpPr>
                <p:nvPr/>
              </p:nvSpPr>
              <p:spPr bwMode="auto">
                <a:xfrm>
                  <a:off x="225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10"/>
                <p:cNvSpPr>
                  <a:spLocks noChangeShapeType="1"/>
                </p:cNvSpPr>
                <p:nvPr/>
              </p:nvSpPr>
              <p:spPr bwMode="auto">
                <a:xfrm>
                  <a:off x="2352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211"/>
                <p:cNvSpPr>
                  <a:spLocks noChangeShapeType="1"/>
                </p:cNvSpPr>
                <p:nvPr/>
              </p:nvSpPr>
              <p:spPr bwMode="auto">
                <a:xfrm>
                  <a:off x="2448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212"/>
                <p:cNvSpPr>
                  <a:spLocks noChangeShapeType="1"/>
                </p:cNvSpPr>
                <p:nvPr/>
              </p:nvSpPr>
              <p:spPr bwMode="auto">
                <a:xfrm>
                  <a:off x="2544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213"/>
                <p:cNvSpPr>
                  <a:spLocks noChangeShapeType="1"/>
                </p:cNvSpPr>
                <p:nvPr/>
              </p:nvSpPr>
              <p:spPr bwMode="auto">
                <a:xfrm>
                  <a:off x="2640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214"/>
                <p:cNvSpPr>
                  <a:spLocks noChangeShapeType="1"/>
                </p:cNvSpPr>
                <p:nvPr/>
              </p:nvSpPr>
              <p:spPr bwMode="auto">
                <a:xfrm>
                  <a:off x="2736" y="624"/>
                  <a:ext cx="0" cy="3072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215"/>
              <p:cNvGrpSpPr>
                <a:grpSpLocks/>
              </p:cNvGrpSpPr>
              <p:nvPr/>
            </p:nvGrpSpPr>
            <p:grpSpPr bwMode="auto">
              <a:xfrm>
                <a:off x="1200" y="624"/>
                <a:ext cx="1536" cy="1536"/>
                <a:chOff x="1200" y="624"/>
                <a:chExt cx="3072" cy="1536"/>
              </a:xfrm>
            </p:grpSpPr>
            <p:sp>
              <p:nvSpPr>
                <p:cNvPr id="13" name="Line 216"/>
                <p:cNvSpPr>
                  <a:spLocks noChangeShapeType="1"/>
                </p:cNvSpPr>
                <p:nvPr/>
              </p:nvSpPr>
              <p:spPr bwMode="auto">
                <a:xfrm>
                  <a:off x="1200" y="62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217"/>
                <p:cNvSpPr>
                  <a:spLocks noChangeShapeType="1"/>
                </p:cNvSpPr>
                <p:nvPr/>
              </p:nvSpPr>
              <p:spPr bwMode="auto">
                <a:xfrm>
                  <a:off x="1200" y="72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218"/>
                <p:cNvSpPr>
                  <a:spLocks noChangeShapeType="1"/>
                </p:cNvSpPr>
                <p:nvPr/>
              </p:nvSpPr>
              <p:spPr bwMode="auto">
                <a:xfrm>
                  <a:off x="1200" y="81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219"/>
                <p:cNvSpPr>
                  <a:spLocks noChangeShapeType="1"/>
                </p:cNvSpPr>
                <p:nvPr/>
              </p:nvSpPr>
              <p:spPr bwMode="auto">
                <a:xfrm>
                  <a:off x="1200" y="91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220"/>
                <p:cNvSpPr>
                  <a:spLocks noChangeShapeType="1"/>
                </p:cNvSpPr>
                <p:nvPr/>
              </p:nvSpPr>
              <p:spPr bwMode="auto">
                <a:xfrm>
                  <a:off x="1200" y="100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221"/>
                <p:cNvSpPr>
                  <a:spLocks noChangeShapeType="1"/>
                </p:cNvSpPr>
                <p:nvPr/>
              </p:nvSpPr>
              <p:spPr bwMode="auto">
                <a:xfrm>
                  <a:off x="1200" y="110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222"/>
                <p:cNvSpPr>
                  <a:spLocks noChangeShapeType="1"/>
                </p:cNvSpPr>
                <p:nvPr/>
              </p:nvSpPr>
              <p:spPr bwMode="auto">
                <a:xfrm>
                  <a:off x="1200" y="120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223"/>
                <p:cNvSpPr>
                  <a:spLocks noChangeShapeType="1"/>
                </p:cNvSpPr>
                <p:nvPr/>
              </p:nvSpPr>
              <p:spPr bwMode="auto">
                <a:xfrm>
                  <a:off x="1200" y="129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224"/>
                <p:cNvSpPr>
                  <a:spLocks noChangeShapeType="1"/>
                </p:cNvSpPr>
                <p:nvPr/>
              </p:nvSpPr>
              <p:spPr bwMode="auto">
                <a:xfrm>
                  <a:off x="1200" y="139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225"/>
                <p:cNvSpPr>
                  <a:spLocks noChangeShapeType="1"/>
                </p:cNvSpPr>
                <p:nvPr/>
              </p:nvSpPr>
              <p:spPr bwMode="auto">
                <a:xfrm>
                  <a:off x="1200" y="148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226"/>
                <p:cNvSpPr>
                  <a:spLocks noChangeShapeType="1"/>
                </p:cNvSpPr>
                <p:nvPr/>
              </p:nvSpPr>
              <p:spPr bwMode="auto">
                <a:xfrm>
                  <a:off x="1200" y="158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227"/>
                <p:cNvSpPr>
                  <a:spLocks noChangeShapeType="1"/>
                </p:cNvSpPr>
                <p:nvPr/>
              </p:nvSpPr>
              <p:spPr bwMode="auto">
                <a:xfrm>
                  <a:off x="1200" y="168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228"/>
                <p:cNvSpPr>
                  <a:spLocks noChangeShapeType="1"/>
                </p:cNvSpPr>
                <p:nvPr/>
              </p:nvSpPr>
              <p:spPr bwMode="auto">
                <a:xfrm>
                  <a:off x="1200" y="1776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229"/>
                <p:cNvSpPr>
                  <a:spLocks noChangeShapeType="1"/>
                </p:cNvSpPr>
                <p:nvPr/>
              </p:nvSpPr>
              <p:spPr bwMode="auto">
                <a:xfrm>
                  <a:off x="1200" y="1872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230"/>
                <p:cNvSpPr>
                  <a:spLocks noChangeShapeType="1"/>
                </p:cNvSpPr>
                <p:nvPr/>
              </p:nvSpPr>
              <p:spPr bwMode="auto">
                <a:xfrm>
                  <a:off x="1200" y="1968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231"/>
                <p:cNvSpPr>
                  <a:spLocks noChangeShapeType="1"/>
                </p:cNvSpPr>
                <p:nvPr/>
              </p:nvSpPr>
              <p:spPr bwMode="auto">
                <a:xfrm>
                  <a:off x="1200" y="2064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232"/>
                <p:cNvSpPr>
                  <a:spLocks noChangeShapeType="1"/>
                </p:cNvSpPr>
                <p:nvPr/>
              </p:nvSpPr>
              <p:spPr bwMode="auto">
                <a:xfrm>
                  <a:off x="1200" y="2160"/>
                  <a:ext cx="307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" name="Freeform 233"/>
            <p:cNvSpPr>
              <a:spLocks/>
            </p:cNvSpPr>
            <p:nvPr/>
          </p:nvSpPr>
          <p:spPr bwMode="auto">
            <a:xfrm>
              <a:off x="768" y="336"/>
              <a:ext cx="1440" cy="1440"/>
            </a:xfrm>
            <a:custGeom>
              <a:avLst/>
              <a:gdLst>
                <a:gd name="T0" fmla="*/ 192 w 1440"/>
                <a:gd name="T1" fmla="*/ 0 h 1440"/>
                <a:gd name="T2" fmla="*/ 96 w 1440"/>
                <a:gd name="T3" fmla="*/ 192 h 1440"/>
                <a:gd name="T4" fmla="*/ 192 w 1440"/>
                <a:gd name="T5" fmla="*/ 288 h 1440"/>
                <a:gd name="T6" fmla="*/ 480 w 1440"/>
                <a:gd name="T7" fmla="*/ 96 h 1440"/>
                <a:gd name="T8" fmla="*/ 384 w 1440"/>
                <a:gd name="T9" fmla="*/ 192 h 1440"/>
                <a:gd name="T10" fmla="*/ 672 w 1440"/>
                <a:gd name="T11" fmla="*/ 192 h 1440"/>
                <a:gd name="T12" fmla="*/ 0 w 1440"/>
                <a:gd name="T13" fmla="*/ 480 h 1440"/>
                <a:gd name="T14" fmla="*/ 288 w 1440"/>
                <a:gd name="T15" fmla="*/ 480 h 1440"/>
                <a:gd name="T16" fmla="*/ 192 w 1440"/>
                <a:gd name="T17" fmla="*/ 576 h 1440"/>
                <a:gd name="T18" fmla="*/ 480 w 1440"/>
                <a:gd name="T19" fmla="*/ 384 h 1440"/>
                <a:gd name="T20" fmla="*/ 576 w 1440"/>
                <a:gd name="T21" fmla="*/ 480 h 1440"/>
                <a:gd name="T22" fmla="*/ 480 w 1440"/>
                <a:gd name="T23" fmla="*/ 672 h 1440"/>
                <a:gd name="T24" fmla="*/ 768 w 1440"/>
                <a:gd name="T25" fmla="*/ 0 h 1440"/>
                <a:gd name="T26" fmla="*/ 1056 w 1440"/>
                <a:gd name="T27" fmla="*/ 0 h 1440"/>
                <a:gd name="T28" fmla="*/ 768 w 1440"/>
                <a:gd name="T29" fmla="*/ 288 h 1440"/>
                <a:gd name="T30" fmla="*/ 1056 w 1440"/>
                <a:gd name="T31" fmla="*/ 288 h 1440"/>
                <a:gd name="T32" fmla="*/ 1344 w 1440"/>
                <a:gd name="T33" fmla="*/ 0 h 1440"/>
                <a:gd name="T34" fmla="*/ 1248 w 1440"/>
                <a:gd name="T35" fmla="*/ 192 h 1440"/>
                <a:gd name="T36" fmla="*/ 1344 w 1440"/>
                <a:gd name="T37" fmla="*/ 288 h 1440"/>
                <a:gd name="T38" fmla="*/ 864 w 1440"/>
                <a:gd name="T39" fmla="*/ 480 h 1440"/>
                <a:gd name="T40" fmla="*/ 768 w 1440"/>
                <a:gd name="T41" fmla="*/ 576 h 1440"/>
                <a:gd name="T42" fmla="*/ 1056 w 1440"/>
                <a:gd name="T43" fmla="*/ 576 h 1440"/>
                <a:gd name="T44" fmla="*/ 1152 w 1440"/>
                <a:gd name="T45" fmla="*/ 480 h 1440"/>
                <a:gd name="T46" fmla="*/ 1440 w 1440"/>
                <a:gd name="T47" fmla="*/ 480 h 1440"/>
                <a:gd name="T48" fmla="*/ 1344 w 1440"/>
                <a:gd name="T49" fmla="*/ 576 h 1440"/>
                <a:gd name="T50" fmla="*/ 96 w 1440"/>
                <a:gd name="T51" fmla="*/ 768 h 1440"/>
                <a:gd name="T52" fmla="*/ 192 w 1440"/>
                <a:gd name="T53" fmla="*/ 864 h 1440"/>
                <a:gd name="T54" fmla="*/ 96 w 1440"/>
                <a:gd name="T55" fmla="*/ 1056 h 1440"/>
                <a:gd name="T56" fmla="*/ 384 w 1440"/>
                <a:gd name="T57" fmla="*/ 768 h 1440"/>
                <a:gd name="T58" fmla="*/ 672 w 1440"/>
                <a:gd name="T59" fmla="*/ 768 h 1440"/>
                <a:gd name="T60" fmla="*/ 384 w 1440"/>
                <a:gd name="T61" fmla="*/ 1056 h 1440"/>
                <a:gd name="T62" fmla="*/ 672 w 1440"/>
                <a:gd name="T63" fmla="*/ 1056 h 1440"/>
                <a:gd name="T64" fmla="*/ 192 w 1440"/>
                <a:gd name="T65" fmla="*/ 1152 h 1440"/>
                <a:gd name="T66" fmla="*/ 96 w 1440"/>
                <a:gd name="T67" fmla="*/ 1344 h 1440"/>
                <a:gd name="T68" fmla="*/ 192 w 1440"/>
                <a:gd name="T69" fmla="*/ 1440 h 1440"/>
                <a:gd name="T70" fmla="*/ 480 w 1440"/>
                <a:gd name="T71" fmla="*/ 1248 h 1440"/>
                <a:gd name="T72" fmla="*/ 384 w 1440"/>
                <a:gd name="T73" fmla="*/ 1344 h 1440"/>
                <a:gd name="T74" fmla="*/ 672 w 1440"/>
                <a:gd name="T75" fmla="*/ 1344 h 1440"/>
                <a:gd name="T76" fmla="*/ 768 w 1440"/>
                <a:gd name="T77" fmla="*/ 864 h 1440"/>
                <a:gd name="T78" fmla="*/ 1056 w 1440"/>
                <a:gd name="T79" fmla="*/ 864 h 1440"/>
                <a:gd name="T80" fmla="*/ 960 w 1440"/>
                <a:gd name="T81" fmla="*/ 960 h 1440"/>
                <a:gd name="T82" fmla="*/ 1248 w 1440"/>
                <a:gd name="T83" fmla="*/ 768 h 1440"/>
                <a:gd name="T84" fmla="*/ 1344 w 1440"/>
                <a:gd name="T85" fmla="*/ 864 h 1440"/>
                <a:gd name="T86" fmla="*/ 1248 w 1440"/>
                <a:gd name="T87" fmla="*/ 1056 h 1440"/>
                <a:gd name="T88" fmla="*/ 768 w 1440"/>
                <a:gd name="T89" fmla="*/ 1152 h 1440"/>
                <a:gd name="T90" fmla="*/ 1056 w 1440"/>
                <a:gd name="T91" fmla="*/ 1152 h 1440"/>
                <a:gd name="T92" fmla="*/ 768 w 1440"/>
                <a:gd name="T93" fmla="*/ 1440 h 1440"/>
                <a:gd name="T94" fmla="*/ 1056 w 1440"/>
                <a:gd name="T95" fmla="*/ 1440 h 1440"/>
                <a:gd name="T96" fmla="*/ 1344 w 1440"/>
                <a:gd name="T97" fmla="*/ 1152 h 1440"/>
                <a:gd name="T98" fmla="*/ 1248 w 1440"/>
                <a:gd name="T99" fmla="*/ 1344 h 1440"/>
                <a:gd name="T100" fmla="*/ 1344 w 1440"/>
                <a:gd name="T101" fmla="*/ 1440 h 144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440"/>
                <a:gd name="T154" fmla="*/ 0 h 1440"/>
                <a:gd name="T155" fmla="*/ 1440 w 1440"/>
                <a:gd name="T156" fmla="*/ 1440 h 144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440" h="1440">
                  <a:moveTo>
                    <a:pt x="0" y="0"/>
                  </a:moveTo>
                  <a:lnTo>
                    <a:pt x="96" y="0"/>
                  </a:lnTo>
                  <a:lnTo>
                    <a:pt x="0" y="96"/>
                  </a:lnTo>
                  <a:lnTo>
                    <a:pt x="96" y="96"/>
                  </a:lnTo>
                  <a:lnTo>
                    <a:pt x="192" y="0"/>
                  </a:lnTo>
                  <a:lnTo>
                    <a:pt x="288" y="0"/>
                  </a:lnTo>
                  <a:lnTo>
                    <a:pt x="192" y="96"/>
                  </a:lnTo>
                  <a:lnTo>
                    <a:pt x="288" y="96"/>
                  </a:lnTo>
                  <a:lnTo>
                    <a:pt x="0" y="192"/>
                  </a:lnTo>
                  <a:lnTo>
                    <a:pt x="96" y="192"/>
                  </a:lnTo>
                  <a:lnTo>
                    <a:pt x="0" y="288"/>
                  </a:lnTo>
                  <a:lnTo>
                    <a:pt x="96" y="288"/>
                  </a:lnTo>
                  <a:lnTo>
                    <a:pt x="192" y="192"/>
                  </a:lnTo>
                  <a:lnTo>
                    <a:pt x="288" y="192"/>
                  </a:lnTo>
                  <a:lnTo>
                    <a:pt x="192" y="288"/>
                  </a:lnTo>
                  <a:lnTo>
                    <a:pt x="288" y="288"/>
                  </a:lnTo>
                  <a:lnTo>
                    <a:pt x="384" y="0"/>
                  </a:lnTo>
                  <a:lnTo>
                    <a:pt x="480" y="0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576" y="0"/>
                  </a:lnTo>
                  <a:lnTo>
                    <a:pt x="672" y="0"/>
                  </a:lnTo>
                  <a:lnTo>
                    <a:pt x="576" y="96"/>
                  </a:lnTo>
                  <a:lnTo>
                    <a:pt x="672" y="96"/>
                  </a:lnTo>
                  <a:lnTo>
                    <a:pt x="384" y="192"/>
                  </a:lnTo>
                  <a:lnTo>
                    <a:pt x="480" y="192"/>
                  </a:lnTo>
                  <a:lnTo>
                    <a:pt x="384" y="288"/>
                  </a:lnTo>
                  <a:lnTo>
                    <a:pt x="480" y="288"/>
                  </a:lnTo>
                  <a:lnTo>
                    <a:pt x="576" y="192"/>
                  </a:lnTo>
                  <a:lnTo>
                    <a:pt x="672" y="192"/>
                  </a:lnTo>
                  <a:lnTo>
                    <a:pt x="576" y="288"/>
                  </a:lnTo>
                  <a:lnTo>
                    <a:pt x="672" y="288"/>
                  </a:lnTo>
                  <a:lnTo>
                    <a:pt x="0" y="384"/>
                  </a:lnTo>
                  <a:lnTo>
                    <a:pt x="96" y="384"/>
                  </a:lnTo>
                  <a:lnTo>
                    <a:pt x="0" y="480"/>
                  </a:lnTo>
                  <a:lnTo>
                    <a:pt x="96" y="480"/>
                  </a:lnTo>
                  <a:lnTo>
                    <a:pt x="192" y="384"/>
                  </a:lnTo>
                  <a:lnTo>
                    <a:pt x="288" y="384"/>
                  </a:lnTo>
                  <a:lnTo>
                    <a:pt x="192" y="480"/>
                  </a:lnTo>
                  <a:lnTo>
                    <a:pt x="288" y="480"/>
                  </a:lnTo>
                  <a:lnTo>
                    <a:pt x="0" y="576"/>
                  </a:lnTo>
                  <a:lnTo>
                    <a:pt x="96" y="576"/>
                  </a:lnTo>
                  <a:lnTo>
                    <a:pt x="0" y="672"/>
                  </a:lnTo>
                  <a:lnTo>
                    <a:pt x="96" y="672"/>
                  </a:lnTo>
                  <a:lnTo>
                    <a:pt x="192" y="576"/>
                  </a:lnTo>
                  <a:lnTo>
                    <a:pt x="288" y="576"/>
                  </a:lnTo>
                  <a:lnTo>
                    <a:pt x="192" y="672"/>
                  </a:lnTo>
                  <a:lnTo>
                    <a:pt x="288" y="672"/>
                  </a:lnTo>
                  <a:lnTo>
                    <a:pt x="384" y="384"/>
                  </a:lnTo>
                  <a:lnTo>
                    <a:pt x="480" y="384"/>
                  </a:lnTo>
                  <a:lnTo>
                    <a:pt x="384" y="480"/>
                  </a:lnTo>
                  <a:lnTo>
                    <a:pt x="480" y="480"/>
                  </a:lnTo>
                  <a:lnTo>
                    <a:pt x="576" y="384"/>
                  </a:lnTo>
                  <a:lnTo>
                    <a:pt x="672" y="384"/>
                  </a:lnTo>
                  <a:lnTo>
                    <a:pt x="576" y="480"/>
                  </a:lnTo>
                  <a:lnTo>
                    <a:pt x="672" y="480"/>
                  </a:lnTo>
                  <a:lnTo>
                    <a:pt x="384" y="576"/>
                  </a:lnTo>
                  <a:lnTo>
                    <a:pt x="480" y="576"/>
                  </a:lnTo>
                  <a:lnTo>
                    <a:pt x="384" y="672"/>
                  </a:lnTo>
                  <a:lnTo>
                    <a:pt x="480" y="672"/>
                  </a:lnTo>
                  <a:lnTo>
                    <a:pt x="576" y="576"/>
                  </a:lnTo>
                  <a:lnTo>
                    <a:pt x="672" y="576"/>
                  </a:lnTo>
                  <a:lnTo>
                    <a:pt x="576" y="672"/>
                  </a:lnTo>
                  <a:lnTo>
                    <a:pt x="672" y="672"/>
                  </a:lnTo>
                  <a:lnTo>
                    <a:pt x="768" y="0"/>
                  </a:lnTo>
                  <a:lnTo>
                    <a:pt x="864" y="0"/>
                  </a:lnTo>
                  <a:lnTo>
                    <a:pt x="768" y="96"/>
                  </a:lnTo>
                  <a:lnTo>
                    <a:pt x="864" y="96"/>
                  </a:lnTo>
                  <a:lnTo>
                    <a:pt x="960" y="0"/>
                  </a:lnTo>
                  <a:lnTo>
                    <a:pt x="1056" y="0"/>
                  </a:lnTo>
                  <a:lnTo>
                    <a:pt x="960" y="96"/>
                  </a:lnTo>
                  <a:lnTo>
                    <a:pt x="1056" y="96"/>
                  </a:lnTo>
                  <a:lnTo>
                    <a:pt x="768" y="192"/>
                  </a:lnTo>
                  <a:lnTo>
                    <a:pt x="864" y="192"/>
                  </a:lnTo>
                  <a:lnTo>
                    <a:pt x="768" y="288"/>
                  </a:lnTo>
                  <a:lnTo>
                    <a:pt x="864" y="288"/>
                  </a:lnTo>
                  <a:lnTo>
                    <a:pt x="960" y="192"/>
                  </a:lnTo>
                  <a:lnTo>
                    <a:pt x="1056" y="192"/>
                  </a:lnTo>
                  <a:lnTo>
                    <a:pt x="960" y="288"/>
                  </a:lnTo>
                  <a:lnTo>
                    <a:pt x="1056" y="288"/>
                  </a:lnTo>
                  <a:lnTo>
                    <a:pt x="1152" y="0"/>
                  </a:lnTo>
                  <a:lnTo>
                    <a:pt x="1248" y="0"/>
                  </a:lnTo>
                  <a:lnTo>
                    <a:pt x="1152" y="96"/>
                  </a:lnTo>
                  <a:lnTo>
                    <a:pt x="1248" y="96"/>
                  </a:lnTo>
                  <a:lnTo>
                    <a:pt x="1344" y="0"/>
                  </a:lnTo>
                  <a:lnTo>
                    <a:pt x="1440" y="0"/>
                  </a:lnTo>
                  <a:lnTo>
                    <a:pt x="1344" y="96"/>
                  </a:lnTo>
                  <a:lnTo>
                    <a:pt x="1440" y="96"/>
                  </a:lnTo>
                  <a:lnTo>
                    <a:pt x="1152" y="192"/>
                  </a:lnTo>
                  <a:lnTo>
                    <a:pt x="1248" y="192"/>
                  </a:lnTo>
                  <a:lnTo>
                    <a:pt x="1152" y="288"/>
                  </a:lnTo>
                  <a:lnTo>
                    <a:pt x="1248" y="288"/>
                  </a:lnTo>
                  <a:lnTo>
                    <a:pt x="1344" y="192"/>
                  </a:lnTo>
                  <a:lnTo>
                    <a:pt x="1440" y="192"/>
                  </a:lnTo>
                  <a:lnTo>
                    <a:pt x="1344" y="288"/>
                  </a:lnTo>
                  <a:lnTo>
                    <a:pt x="1440" y="288"/>
                  </a:lnTo>
                  <a:lnTo>
                    <a:pt x="768" y="384"/>
                  </a:lnTo>
                  <a:lnTo>
                    <a:pt x="864" y="384"/>
                  </a:lnTo>
                  <a:lnTo>
                    <a:pt x="768" y="480"/>
                  </a:lnTo>
                  <a:lnTo>
                    <a:pt x="864" y="480"/>
                  </a:lnTo>
                  <a:lnTo>
                    <a:pt x="960" y="384"/>
                  </a:lnTo>
                  <a:lnTo>
                    <a:pt x="1056" y="384"/>
                  </a:lnTo>
                  <a:lnTo>
                    <a:pt x="960" y="480"/>
                  </a:lnTo>
                  <a:lnTo>
                    <a:pt x="1056" y="480"/>
                  </a:lnTo>
                  <a:lnTo>
                    <a:pt x="768" y="576"/>
                  </a:lnTo>
                  <a:lnTo>
                    <a:pt x="864" y="576"/>
                  </a:lnTo>
                  <a:lnTo>
                    <a:pt x="768" y="672"/>
                  </a:lnTo>
                  <a:lnTo>
                    <a:pt x="864" y="672"/>
                  </a:lnTo>
                  <a:lnTo>
                    <a:pt x="960" y="576"/>
                  </a:lnTo>
                  <a:lnTo>
                    <a:pt x="1056" y="576"/>
                  </a:lnTo>
                  <a:lnTo>
                    <a:pt x="960" y="672"/>
                  </a:lnTo>
                  <a:lnTo>
                    <a:pt x="1056" y="672"/>
                  </a:lnTo>
                  <a:lnTo>
                    <a:pt x="1152" y="384"/>
                  </a:lnTo>
                  <a:lnTo>
                    <a:pt x="1248" y="384"/>
                  </a:lnTo>
                  <a:lnTo>
                    <a:pt x="1152" y="480"/>
                  </a:lnTo>
                  <a:lnTo>
                    <a:pt x="1248" y="480"/>
                  </a:lnTo>
                  <a:lnTo>
                    <a:pt x="1344" y="384"/>
                  </a:lnTo>
                  <a:lnTo>
                    <a:pt x="1440" y="384"/>
                  </a:lnTo>
                  <a:lnTo>
                    <a:pt x="1344" y="480"/>
                  </a:lnTo>
                  <a:lnTo>
                    <a:pt x="1440" y="480"/>
                  </a:lnTo>
                  <a:lnTo>
                    <a:pt x="1152" y="576"/>
                  </a:lnTo>
                  <a:lnTo>
                    <a:pt x="1248" y="576"/>
                  </a:lnTo>
                  <a:lnTo>
                    <a:pt x="1152" y="672"/>
                  </a:lnTo>
                  <a:lnTo>
                    <a:pt x="1248" y="672"/>
                  </a:lnTo>
                  <a:lnTo>
                    <a:pt x="1344" y="576"/>
                  </a:lnTo>
                  <a:lnTo>
                    <a:pt x="1440" y="576"/>
                  </a:lnTo>
                  <a:lnTo>
                    <a:pt x="1344" y="672"/>
                  </a:lnTo>
                  <a:lnTo>
                    <a:pt x="1440" y="672"/>
                  </a:lnTo>
                  <a:lnTo>
                    <a:pt x="0" y="768"/>
                  </a:lnTo>
                  <a:lnTo>
                    <a:pt x="96" y="768"/>
                  </a:lnTo>
                  <a:lnTo>
                    <a:pt x="0" y="864"/>
                  </a:lnTo>
                  <a:lnTo>
                    <a:pt x="96" y="864"/>
                  </a:lnTo>
                  <a:lnTo>
                    <a:pt x="192" y="768"/>
                  </a:lnTo>
                  <a:lnTo>
                    <a:pt x="288" y="768"/>
                  </a:lnTo>
                  <a:lnTo>
                    <a:pt x="192" y="864"/>
                  </a:lnTo>
                  <a:lnTo>
                    <a:pt x="288" y="864"/>
                  </a:lnTo>
                  <a:lnTo>
                    <a:pt x="0" y="960"/>
                  </a:lnTo>
                  <a:lnTo>
                    <a:pt x="96" y="960"/>
                  </a:lnTo>
                  <a:lnTo>
                    <a:pt x="0" y="1056"/>
                  </a:lnTo>
                  <a:lnTo>
                    <a:pt x="96" y="1056"/>
                  </a:lnTo>
                  <a:lnTo>
                    <a:pt x="192" y="960"/>
                  </a:lnTo>
                  <a:lnTo>
                    <a:pt x="288" y="960"/>
                  </a:lnTo>
                  <a:lnTo>
                    <a:pt x="192" y="1056"/>
                  </a:lnTo>
                  <a:lnTo>
                    <a:pt x="288" y="1056"/>
                  </a:lnTo>
                  <a:lnTo>
                    <a:pt x="384" y="768"/>
                  </a:lnTo>
                  <a:lnTo>
                    <a:pt x="480" y="768"/>
                  </a:lnTo>
                  <a:lnTo>
                    <a:pt x="384" y="864"/>
                  </a:lnTo>
                  <a:lnTo>
                    <a:pt x="480" y="864"/>
                  </a:lnTo>
                  <a:lnTo>
                    <a:pt x="576" y="768"/>
                  </a:lnTo>
                  <a:lnTo>
                    <a:pt x="672" y="768"/>
                  </a:lnTo>
                  <a:lnTo>
                    <a:pt x="576" y="864"/>
                  </a:lnTo>
                  <a:lnTo>
                    <a:pt x="672" y="864"/>
                  </a:lnTo>
                  <a:lnTo>
                    <a:pt x="384" y="960"/>
                  </a:lnTo>
                  <a:lnTo>
                    <a:pt x="480" y="960"/>
                  </a:lnTo>
                  <a:lnTo>
                    <a:pt x="384" y="1056"/>
                  </a:lnTo>
                  <a:lnTo>
                    <a:pt x="480" y="1056"/>
                  </a:lnTo>
                  <a:lnTo>
                    <a:pt x="576" y="960"/>
                  </a:lnTo>
                  <a:lnTo>
                    <a:pt x="672" y="960"/>
                  </a:lnTo>
                  <a:lnTo>
                    <a:pt x="576" y="1056"/>
                  </a:lnTo>
                  <a:lnTo>
                    <a:pt x="672" y="1056"/>
                  </a:lnTo>
                  <a:lnTo>
                    <a:pt x="0" y="1152"/>
                  </a:lnTo>
                  <a:lnTo>
                    <a:pt x="96" y="1152"/>
                  </a:lnTo>
                  <a:lnTo>
                    <a:pt x="0" y="1248"/>
                  </a:lnTo>
                  <a:lnTo>
                    <a:pt x="96" y="1248"/>
                  </a:lnTo>
                  <a:lnTo>
                    <a:pt x="192" y="1152"/>
                  </a:lnTo>
                  <a:lnTo>
                    <a:pt x="288" y="1152"/>
                  </a:lnTo>
                  <a:lnTo>
                    <a:pt x="192" y="1248"/>
                  </a:lnTo>
                  <a:lnTo>
                    <a:pt x="288" y="1248"/>
                  </a:lnTo>
                  <a:lnTo>
                    <a:pt x="0" y="1344"/>
                  </a:lnTo>
                  <a:lnTo>
                    <a:pt x="96" y="1344"/>
                  </a:lnTo>
                  <a:lnTo>
                    <a:pt x="0" y="1440"/>
                  </a:lnTo>
                  <a:lnTo>
                    <a:pt x="96" y="1440"/>
                  </a:lnTo>
                  <a:lnTo>
                    <a:pt x="192" y="1344"/>
                  </a:lnTo>
                  <a:lnTo>
                    <a:pt x="288" y="1344"/>
                  </a:lnTo>
                  <a:lnTo>
                    <a:pt x="192" y="1440"/>
                  </a:lnTo>
                  <a:lnTo>
                    <a:pt x="288" y="1440"/>
                  </a:lnTo>
                  <a:lnTo>
                    <a:pt x="384" y="1152"/>
                  </a:lnTo>
                  <a:lnTo>
                    <a:pt x="480" y="1152"/>
                  </a:lnTo>
                  <a:lnTo>
                    <a:pt x="384" y="1248"/>
                  </a:lnTo>
                  <a:lnTo>
                    <a:pt x="480" y="1248"/>
                  </a:lnTo>
                  <a:lnTo>
                    <a:pt x="576" y="1152"/>
                  </a:lnTo>
                  <a:lnTo>
                    <a:pt x="672" y="1152"/>
                  </a:lnTo>
                  <a:lnTo>
                    <a:pt x="576" y="1248"/>
                  </a:lnTo>
                  <a:lnTo>
                    <a:pt x="672" y="1248"/>
                  </a:lnTo>
                  <a:lnTo>
                    <a:pt x="384" y="1344"/>
                  </a:lnTo>
                  <a:lnTo>
                    <a:pt x="480" y="1344"/>
                  </a:lnTo>
                  <a:lnTo>
                    <a:pt x="384" y="1440"/>
                  </a:lnTo>
                  <a:lnTo>
                    <a:pt x="480" y="1440"/>
                  </a:lnTo>
                  <a:lnTo>
                    <a:pt x="576" y="1344"/>
                  </a:lnTo>
                  <a:lnTo>
                    <a:pt x="672" y="1344"/>
                  </a:lnTo>
                  <a:lnTo>
                    <a:pt x="576" y="1440"/>
                  </a:lnTo>
                  <a:lnTo>
                    <a:pt x="672" y="1440"/>
                  </a:lnTo>
                  <a:lnTo>
                    <a:pt x="768" y="768"/>
                  </a:lnTo>
                  <a:lnTo>
                    <a:pt x="864" y="768"/>
                  </a:lnTo>
                  <a:lnTo>
                    <a:pt x="768" y="864"/>
                  </a:lnTo>
                  <a:lnTo>
                    <a:pt x="864" y="864"/>
                  </a:lnTo>
                  <a:lnTo>
                    <a:pt x="960" y="768"/>
                  </a:lnTo>
                  <a:lnTo>
                    <a:pt x="1056" y="768"/>
                  </a:lnTo>
                  <a:lnTo>
                    <a:pt x="960" y="864"/>
                  </a:lnTo>
                  <a:lnTo>
                    <a:pt x="1056" y="864"/>
                  </a:lnTo>
                  <a:lnTo>
                    <a:pt x="768" y="960"/>
                  </a:lnTo>
                  <a:lnTo>
                    <a:pt x="864" y="960"/>
                  </a:lnTo>
                  <a:lnTo>
                    <a:pt x="768" y="1056"/>
                  </a:lnTo>
                  <a:lnTo>
                    <a:pt x="864" y="1056"/>
                  </a:lnTo>
                  <a:lnTo>
                    <a:pt x="960" y="960"/>
                  </a:lnTo>
                  <a:lnTo>
                    <a:pt x="1056" y="960"/>
                  </a:lnTo>
                  <a:lnTo>
                    <a:pt x="960" y="1056"/>
                  </a:lnTo>
                  <a:lnTo>
                    <a:pt x="1056" y="1056"/>
                  </a:lnTo>
                  <a:lnTo>
                    <a:pt x="1152" y="768"/>
                  </a:lnTo>
                  <a:lnTo>
                    <a:pt x="1248" y="768"/>
                  </a:lnTo>
                  <a:lnTo>
                    <a:pt x="1152" y="864"/>
                  </a:lnTo>
                  <a:lnTo>
                    <a:pt x="1248" y="864"/>
                  </a:lnTo>
                  <a:lnTo>
                    <a:pt x="1344" y="768"/>
                  </a:lnTo>
                  <a:lnTo>
                    <a:pt x="1440" y="768"/>
                  </a:lnTo>
                  <a:lnTo>
                    <a:pt x="1344" y="864"/>
                  </a:lnTo>
                  <a:lnTo>
                    <a:pt x="1440" y="864"/>
                  </a:lnTo>
                  <a:lnTo>
                    <a:pt x="1152" y="960"/>
                  </a:lnTo>
                  <a:lnTo>
                    <a:pt x="1248" y="960"/>
                  </a:lnTo>
                  <a:lnTo>
                    <a:pt x="1152" y="1056"/>
                  </a:lnTo>
                  <a:lnTo>
                    <a:pt x="1248" y="1056"/>
                  </a:lnTo>
                  <a:lnTo>
                    <a:pt x="1344" y="960"/>
                  </a:lnTo>
                  <a:lnTo>
                    <a:pt x="1440" y="960"/>
                  </a:lnTo>
                  <a:lnTo>
                    <a:pt x="1344" y="1056"/>
                  </a:lnTo>
                  <a:lnTo>
                    <a:pt x="1440" y="1056"/>
                  </a:lnTo>
                  <a:lnTo>
                    <a:pt x="768" y="1152"/>
                  </a:lnTo>
                  <a:lnTo>
                    <a:pt x="864" y="1152"/>
                  </a:lnTo>
                  <a:lnTo>
                    <a:pt x="768" y="1248"/>
                  </a:lnTo>
                  <a:lnTo>
                    <a:pt x="864" y="1248"/>
                  </a:lnTo>
                  <a:lnTo>
                    <a:pt x="960" y="1152"/>
                  </a:lnTo>
                  <a:lnTo>
                    <a:pt x="1056" y="1152"/>
                  </a:lnTo>
                  <a:lnTo>
                    <a:pt x="960" y="1248"/>
                  </a:lnTo>
                  <a:lnTo>
                    <a:pt x="1056" y="1248"/>
                  </a:lnTo>
                  <a:lnTo>
                    <a:pt x="768" y="1344"/>
                  </a:lnTo>
                  <a:lnTo>
                    <a:pt x="864" y="1344"/>
                  </a:lnTo>
                  <a:lnTo>
                    <a:pt x="768" y="1440"/>
                  </a:lnTo>
                  <a:lnTo>
                    <a:pt x="864" y="1440"/>
                  </a:lnTo>
                  <a:lnTo>
                    <a:pt x="960" y="1344"/>
                  </a:lnTo>
                  <a:lnTo>
                    <a:pt x="1056" y="1344"/>
                  </a:lnTo>
                  <a:lnTo>
                    <a:pt x="960" y="1440"/>
                  </a:lnTo>
                  <a:lnTo>
                    <a:pt x="1056" y="1440"/>
                  </a:lnTo>
                  <a:lnTo>
                    <a:pt x="1152" y="1152"/>
                  </a:lnTo>
                  <a:lnTo>
                    <a:pt x="1248" y="1152"/>
                  </a:lnTo>
                  <a:lnTo>
                    <a:pt x="1152" y="1248"/>
                  </a:lnTo>
                  <a:lnTo>
                    <a:pt x="1248" y="1248"/>
                  </a:lnTo>
                  <a:lnTo>
                    <a:pt x="1344" y="1152"/>
                  </a:lnTo>
                  <a:lnTo>
                    <a:pt x="1440" y="1152"/>
                  </a:lnTo>
                  <a:lnTo>
                    <a:pt x="1344" y="1248"/>
                  </a:lnTo>
                  <a:lnTo>
                    <a:pt x="1440" y="1248"/>
                  </a:lnTo>
                  <a:lnTo>
                    <a:pt x="1152" y="1344"/>
                  </a:lnTo>
                  <a:lnTo>
                    <a:pt x="1248" y="1344"/>
                  </a:lnTo>
                  <a:lnTo>
                    <a:pt x="1152" y="1440"/>
                  </a:lnTo>
                  <a:lnTo>
                    <a:pt x="1248" y="1440"/>
                  </a:lnTo>
                  <a:lnTo>
                    <a:pt x="1344" y="1344"/>
                  </a:lnTo>
                  <a:lnTo>
                    <a:pt x="1440" y="1344"/>
                  </a:lnTo>
                  <a:lnTo>
                    <a:pt x="1344" y="1440"/>
                  </a:lnTo>
                  <a:lnTo>
                    <a:pt x="1440" y="144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984064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Map domain of each attribute onto n-bit integer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Order </a:t>
            </a:r>
            <a:r>
              <a:rPr lang="en-US" dirty="0" smtClean="0"/>
              <a:t>of points on Z-curve given by bit-interleaving the positions on the axes</a:t>
            </a:r>
          </a:p>
          <a:p>
            <a:pPr marL="0" indent="0">
              <a:buNone/>
            </a:pPr>
            <a:r>
              <a:rPr lang="en-US" dirty="0" smtClean="0"/>
              <a:t>x = x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y = y</a:t>
            </a:r>
            <a:r>
              <a:rPr lang="en-US" baseline="-25000" dirty="0" smtClean="0"/>
              <a:t>1</a:t>
            </a:r>
            <a:r>
              <a:rPr lang="en-US" dirty="0" smtClean="0"/>
              <a:t>y</a:t>
            </a:r>
            <a:r>
              <a:rPr lang="en-US" baseline="-25000" dirty="0" smtClean="0"/>
              <a:t>2</a:t>
            </a:r>
          </a:p>
          <a:p>
            <a:pPr marL="0" indent="0">
              <a:buNone/>
            </a:pPr>
            <a:r>
              <a:rPr lang="en-US" dirty="0" smtClean="0"/>
              <a:t>z-index = y</a:t>
            </a:r>
            <a:r>
              <a:rPr lang="en-US" baseline="-25000" dirty="0" smtClean="0"/>
              <a:t>1</a:t>
            </a:r>
            <a:r>
              <a:rPr lang="en-US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y</a:t>
            </a:r>
            <a:r>
              <a:rPr lang="en-US" baseline="-25000" dirty="0" smtClean="0"/>
              <a:t>2</a:t>
            </a:r>
            <a:r>
              <a:rPr lang="en-US" dirty="0"/>
              <a:t>x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Z-Index</a:t>
            </a:r>
            <a:endParaRPr lang="en-US" dirty="0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 bwMode="auto">
          <a:xfrm>
            <a:off x="5138852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20"/>
          <p:cNvSpPr>
            <a:spLocks noChangeAspect="1"/>
          </p:cNvSpPr>
          <p:nvPr/>
        </p:nvSpPr>
        <p:spPr bwMode="auto">
          <a:xfrm>
            <a:off x="5982016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1" name="Group 130"/>
          <p:cNvGrpSpPr/>
          <p:nvPr/>
        </p:nvGrpSpPr>
        <p:grpSpPr>
          <a:xfrm>
            <a:off x="4562101" y="1931427"/>
            <a:ext cx="3738043" cy="3545415"/>
            <a:chOff x="4562101" y="1931427"/>
            <a:chExt cx="3738043" cy="3545415"/>
          </a:xfrm>
        </p:grpSpPr>
        <p:sp>
          <p:nvSpPr>
            <p:cNvPr id="70" name="TextBox 69"/>
            <p:cNvSpPr txBox="1"/>
            <p:nvPr/>
          </p:nvSpPr>
          <p:spPr>
            <a:xfrm>
              <a:off x="5333803" y="1931427"/>
              <a:ext cx="4680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00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6183453" y="1931427"/>
              <a:ext cx="425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01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027203" y="1937838"/>
              <a:ext cx="4255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10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917106" y="1939804"/>
              <a:ext cx="3830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FF0000"/>
                  </a:solidFill>
                </a:rPr>
                <a:t>11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4562101" y="2497352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00</a:t>
              </a:r>
              <a:endParaRPr lang="en-US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576065" y="3361448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01</a:t>
              </a:r>
              <a:endParaRPr lang="en-US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4576065" y="4180746"/>
              <a:ext cx="562787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576065" y="5044842"/>
              <a:ext cx="572805" cy="432000"/>
            </a:xfrm>
            <a:prstGeom prst="rect">
              <a:avLst/>
            </a:prstGeom>
            <a:noFill/>
          </p:spPr>
          <p:txBody>
            <a:bodyPr wrap="none" rtlCol="0">
              <a:noAutofit/>
            </a:bodyPr>
            <a:lstStyle/>
            <a:p>
              <a:pPr algn="r"/>
              <a:r>
                <a:rPr lang="en-US" dirty="0" smtClean="0"/>
                <a:t>11</a:t>
              </a:r>
              <a:endParaRPr lang="en-US" dirty="0"/>
            </a:p>
          </p:txBody>
        </p:sp>
      </p:grpSp>
      <p:sp>
        <p:nvSpPr>
          <p:cNvPr id="80" name="Rectangle 79"/>
          <p:cNvSpPr>
            <a:spLocks noChangeAspect="1"/>
          </p:cNvSpPr>
          <p:nvPr/>
        </p:nvSpPr>
        <p:spPr bwMode="auto">
          <a:xfrm>
            <a:off x="6825180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>
            <a:spLocks noChangeAspect="1"/>
          </p:cNvSpPr>
          <p:nvPr/>
        </p:nvSpPr>
        <p:spPr bwMode="auto">
          <a:xfrm>
            <a:off x="7668344" y="2300759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2" name="Rectangle 81"/>
          <p:cNvSpPr>
            <a:spLocks noChangeAspect="1"/>
          </p:cNvSpPr>
          <p:nvPr/>
        </p:nvSpPr>
        <p:spPr bwMode="auto">
          <a:xfrm>
            <a:off x="5138852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3" name="Rectangle 82"/>
          <p:cNvSpPr>
            <a:spLocks noChangeAspect="1"/>
          </p:cNvSpPr>
          <p:nvPr/>
        </p:nvSpPr>
        <p:spPr bwMode="auto">
          <a:xfrm>
            <a:off x="5982016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4" name="Rectangle 83"/>
          <p:cNvSpPr>
            <a:spLocks noChangeAspect="1"/>
          </p:cNvSpPr>
          <p:nvPr/>
        </p:nvSpPr>
        <p:spPr bwMode="auto">
          <a:xfrm>
            <a:off x="6825180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5" name="Rectangle 84"/>
          <p:cNvSpPr>
            <a:spLocks noChangeAspect="1"/>
          </p:cNvSpPr>
          <p:nvPr/>
        </p:nvSpPr>
        <p:spPr bwMode="auto">
          <a:xfrm>
            <a:off x="7668344" y="3143923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>
            <a:spLocks noChangeAspect="1"/>
          </p:cNvSpPr>
          <p:nvPr/>
        </p:nvSpPr>
        <p:spPr bwMode="auto">
          <a:xfrm>
            <a:off x="5138852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Rectangle 86"/>
          <p:cNvSpPr>
            <a:spLocks noChangeAspect="1"/>
          </p:cNvSpPr>
          <p:nvPr/>
        </p:nvSpPr>
        <p:spPr bwMode="auto">
          <a:xfrm>
            <a:off x="5982016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8" name="Rectangle 87"/>
          <p:cNvSpPr>
            <a:spLocks noChangeAspect="1"/>
          </p:cNvSpPr>
          <p:nvPr/>
        </p:nvSpPr>
        <p:spPr bwMode="auto">
          <a:xfrm>
            <a:off x="6825180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9" name="Rectangle 88"/>
          <p:cNvSpPr>
            <a:spLocks noChangeAspect="1"/>
          </p:cNvSpPr>
          <p:nvPr/>
        </p:nvSpPr>
        <p:spPr bwMode="auto">
          <a:xfrm>
            <a:off x="7668344" y="3975356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0" name="Rectangle 89"/>
          <p:cNvSpPr>
            <a:spLocks noChangeAspect="1"/>
          </p:cNvSpPr>
          <p:nvPr/>
        </p:nvSpPr>
        <p:spPr bwMode="auto">
          <a:xfrm>
            <a:off x="5138852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1" name="Rectangle 90"/>
          <p:cNvSpPr>
            <a:spLocks noChangeAspect="1"/>
          </p:cNvSpPr>
          <p:nvPr/>
        </p:nvSpPr>
        <p:spPr bwMode="auto">
          <a:xfrm>
            <a:off x="5982016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2" name="Rectangle 91"/>
          <p:cNvSpPr>
            <a:spLocks noChangeAspect="1"/>
          </p:cNvSpPr>
          <p:nvPr/>
        </p:nvSpPr>
        <p:spPr bwMode="auto">
          <a:xfrm>
            <a:off x="6825180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3" name="Rectangle 92"/>
          <p:cNvSpPr>
            <a:spLocks noChangeAspect="1"/>
          </p:cNvSpPr>
          <p:nvPr/>
        </p:nvSpPr>
        <p:spPr bwMode="auto">
          <a:xfrm>
            <a:off x="7668344" y="4818520"/>
            <a:ext cx="843164" cy="84316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32" name="Group 131"/>
          <p:cNvGrpSpPr/>
          <p:nvPr/>
        </p:nvGrpSpPr>
        <p:grpSpPr>
          <a:xfrm>
            <a:off x="5510324" y="2708920"/>
            <a:ext cx="2644283" cy="2551922"/>
            <a:chOff x="5510324" y="2708920"/>
            <a:chExt cx="2644283" cy="2551922"/>
          </a:xfrm>
        </p:grpSpPr>
        <p:cxnSp>
          <p:nvCxnSpPr>
            <p:cNvPr id="95" name="Straight Connector 94"/>
            <p:cNvCxnSpPr/>
            <p:nvPr/>
          </p:nvCxnSpPr>
          <p:spPr bwMode="auto">
            <a:xfrm>
              <a:off x="5510324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510324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5539069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5539069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1" name="Straight Connector 100"/>
            <p:cNvCxnSpPr/>
            <p:nvPr/>
          </p:nvCxnSpPr>
          <p:spPr bwMode="auto">
            <a:xfrm>
              <a:off x="7239968" y="27089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>
              <a:off x="7239968" y="3573016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>
              <a:off x="7268713" y="4386424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>
              <a:off x="7268713" y="5250520"/>
              <a:ext cx="885894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flipV="1">
              <a:off x="5539069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V="1">
              <a:off x="7251476" y="2708920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 flipV="1">
              <a:off x="5567814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 flipV="1">
              <a:off x="7280221" y="4392314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 flipV="1">
              <a:off x="6382819" y="2713352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 flipV="1">
              <a:off x="6411564" y="4396746"/>
              <a:ext cx="857149" cy="86409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 flipV="1">
              <a:off x="5567814" y="3577448"/>
              <a:ext cx="2586793" cy="81929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3C87BB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33" name="Group 132"/>
          <p:cNvGrpSpPr/>
          <p:nvPr/>
        </p:nvGrpSpPr>
        <p:grpSpPr>
          <a:xfrm>
            <a:off x="5169310" y="2492896"/>
            <a:ext cx="3270042" cy="2894068"/>
            <a:chOff x="5169310" y="2492896"/>
            <a:chExt cx="3270042" cy="2894068"/>
          </a:xfrm>
        </p:grpSpPr>
        <p:sp>
          <p:nvSpPr>
            <p:cNvPr id="79" name="TextBox 78"/>
            <p:cNvSpPr txBox="1"/>
            <p:nvPr/>
          </p:nvSpPr>
          <p:spPr>
            <a:xfrm>
              <a:off x="5188774" y="2497352"/>
              <a:ext cx="7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57122" y="2497352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181665" y="3361448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6065847" y="335699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6904612" y="2492896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7772959" y="2492896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6897502" y="335699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7781684" y="335253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0</a:t>
              </a:r>
              <a:r>
                <a:rPr lang="en-US" dirty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176420" y="4153536"/>
              <a:ext cx="7088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044767" y="4153536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169310" y="5017632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6053492" y="501317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6892257" y="4149080"/>
              <a:ext cx="6663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7760604" y="4149080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0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6885147" y="5013176"/>
              <a:ext cx="623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0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769329" y="5008720"/>
              <a:ext cx="5814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r>
                <a:rPr lang="en-US" dirty="0" smtClean="0"/>
                <a:t>1</a:t>
              </a:r>
              <a:r>
                <a:rPr lang="en-US" dirty="0" smtClean="0">
                  <a:solidFill>
                    <a:srgbClr val="FF0000"/>
                  </a:solidFill>
                </a:rPr>
                <a:t>1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73740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Geographic information systems</a:t>
            </a:r>
          </a:p>
          <a:p>
            <a:pPr lvl="1"/>
            <a:r>
              <a:rPr lang="en-US" dirty="0" smtClean="0"/>
              <a:t>partial match queries</a:t>
            </a:r>
          </a:p>
          <a:p>
            <a:pPr lvl="1"/>
            <a:r>
              <a:rPr lang="en-US" dirty="0" smtClean="0"/>
              <a:t>range queries</a:t>
            </a:r>
          </a:p>
          <a:p>
            <a:pPr lvl="1"/>
            <a:r>
              <a:rPr lang="en-US" dirty="0" smtClean="0"/>
              <a:t>nearest-</a:t>
            </a:r>
            <a:r>
              <a:rPr lang="en-US" dirty="0" err="1" smtClean="0"/>
              <a:t>neighbour</a:t>
            </a:r>
            <a:r>
              <a:rPr lang="en-US" dirty="0" smtClean="0"/>
              <a:t> queries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83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Z-curve partitioned into contiguous ranges (</a:t>
            </a:r>
            <a:r>
              <a:rPr lang="en-US" i="1" dirty="0" smtClean="0"/>
              <a:t>z-regions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Note that these may not be contiguous regions in the multidimensional space</a:t>
            </a:r>
          </a:p>
          <a:p>
            <a:pPr marL="0" indent="0">
              <a:buNone/>
            </a:pPr>
            <a:r>
              <a:rPr lang="en-US" dirty="0" smtClean="0"/>
              <a:t>Z-regions </a:t>
            </a:r>
            <a:r>
              <a:rPr lang="en-US" dirty="0" smtClean="0"/>
              <a:t>mapped to </a:t>
            </a:r>
            <a:r>
              <a:rPr lang="en-US" dirty="0" smtClean="0"/>
              <a:t>leaf nodes of </a:t>
            </a:r>
            <a:r>
              <a:rPr lang="en-US" dirty="0" smtClean="0"/>
              <a:t>a </a:t>
            </a:r>
            <a:r>
              <a:rPr lang="en-US" dirty="0" err="1" smtClean="0"/>
              <a:t>B+tree</a:t>
            </a:r>
            <a:endParaRPr lang="en-US" dirty="0" smtClean="0"/>
          </a:p>
          <a:p>
            <a:pPr lvl="1"/>
            <a:r>
              <a:rPr lang="en-US" dirty="0" smtClean="0"/>
              <a:t>A leaf node contain pointers to records whose attribute value locate them within the associated Z-region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Z-Region Partition</a:t>
            </a:r>
            <a:endParaRPr lang="en-US" dirty="0"/>
          </a:p>
        </p:txBody>
      </p:sp>
      <p:grpSp>
        <p:nvGrpSpPr>
          <p:cNvPr id="4" name="Group 193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720" y="288"/>
            <a:chExt cx="1536" cy="1536"/>
          </a:xfrm>
        </p:grpSpPr>
        <p:sp>
          <p:nvSpPr>
            <p:cNvPr id="5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6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7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9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8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1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2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8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grpSp>
        <p:nvGrpSpPr>
          <p:cNvPr id="45" name="Group 234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2880" y="336"/>
            <a:chExt cx="1536" cy="1536"/>
          </a:xfrm>
        </p:grpSpPr>
        <p:sp>
          <p:nvSpPr>
            <p:cNvPr id="46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7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9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99" name="Group 246"/>
          <p:cNvGrpSpPr>
            <a:grpSpLocks/>
          </p:cNvGrpSpPr>
          <p:nvPr/>
        </p:nvGrpSpPr>
        <p:grpSpPr bwMode="auto">
          <a:xfrm>
            <a:off x="4430730" y="6127576"/>
            <a:ext cx="4607457" cy="685800"/>
            <a:chOff x="3024" y="2112"/>
            <a:chExt cx="1920" cy="432"/>
          </a:xfrm>
        </p:grpSpPr>
        <p:sp>
          <p:nvSpPr>
            <p:cNvPr id="100" name="Rectangle 247"/>
            <p:cNvSpPr>
              <a:spLocks noChangeArrowheads="1"/>
            </p:cNvSpPr>
            <p:nvPr/>
          </p:nvSpPr>
          <p:spPr bwMode="auto">
            <a:xfrm>
              <a:off x="3216" y="2112"/>
              <a:ext cx="1536" cy="9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1" name="Rectangle 248"/>
            <p:cNvSpPr>
              <a:spLocks noChangeArrowheads="1"/>
            </p:cNvSpPr>
            <p:nvPr/>
          </p:nvSpPr>
          <p:spPr bwMode="auto">
            <a:xfrm>
              <a:off x="3024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/>
                <a:t>0</a:t>
              </a:r>
            </a:p>
          </p:txBody>
        </p:sp>
        <p:sp>
          <p:nvSpPr>
            <p:cNvPr id="102" name="Rectangle 249"/>
            <p:cNvSpPr>
              <a:spLocks noChangeArrowheads="1"/>
            </p:cNvSpPr>
            <p:nvPr/>
          </p:nvSpPr>
          <p:spPr bwMode="auto">
            <a:xfrm>
              <a:off x="4560" y="235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 anchorCtr="1"/>
            <a:lstStyle/>
            <a:p>
              <a:pPr algn="ctr"/>
              <a:r>
                <a:rPr lang="en-US" sz="1200" dirty="0"/>
                <a:t>d.2</a:t>
              </a:r>
              <a:r>
                <a:rPr lang="en-US" sz="1200" baseline="30000" dirty="0"/>
                <a:t>n</a:t>
              </a:r>
              <a:r>
                <a:rPr lang="en-US" sz="1200" dirty="0"/>
                <a:t>-1</a:t>
              </a:r>
            </a:p>
          </p:txBody>
        </p:sp>
        <p:sp>
          <p:nvSpPr>
            <p:cNvPr id="103" name="Line 250"/>
            <p:cNvSpPr>
              <a:spLocks noChangeShapeType="1"/>
            </p:cNvSpPr>
            <p:nvPr/>
          </p:nvSpPr>
          <p:spPr bwMode="auto">
            <a:xfrm>
              <a:off x="3216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251"/>
            <p:cNvSpPr>
              <a:spLocks noChangeShapeType="1"/>
            </p:cNvSpPr>
            <p:nvPr/>
          </p:nvSpPr>
          <p:spPr bwMode="auto">
            <a:xfrm>
              <a:off x="4752" y="21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252"/>
            <p:cNvSpPr>
              <a:spLocks noChangeArrowheads="1"/>
            </p:cNvSpPr>
            <p:nvPr/>
          </p:nvSpPr>
          <p:spPr bwMode="auto">
            <a:xfrm>
              <a:off x="3857" y="2368"/>
              <a:ext cx="29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1200" dirty="0"/>
                <a:t>Z</a:t>
              </a:r>
              <a:r>
                <a:rPr lang="en-US" sz="1200" dirty="0" smtClean="0"/>
                <a:t>-index</a:t>
              </a:r>
              <a:endParaRPr lang="en-US" sz="1200" baseline="-25000" dirty="0"/>
            </a:p>
          </p:txBody>
        </p:sp>
      </p:grpSp>
      <p:grpSp>
        <p:nvGrpSpPr>
          <p:cNvPr id="57" name="Group 253"/>
          <p:cNvGrpSpPr>
            <a:grpSpLocks/>
          </p:cNvGrpSpPr>
          <p:nvPr/>
        </p:nvGrpSpPr>
        <p:grpSpPr bwMode="auto">
          <a:xfrm>
            <a:off x="5126119" y="2131819"/>
            <a:ext cx="3164969" cy="4295316"/>
            <a:chOff x="2976" y="528"/>
            <a:chExt cx="1344" cy="1824"/>
          </a:xfrm>
        </p:grpSpPr>
        <p:grpSp>
          <p:nvGrpSpPr>
            <p:cNvPr id="58" name="Group 254"/>
            <p:cNvGrpSpPr>
              <a:grpSpLocks/>
            </p:cNvGrpSpPr>
            <p:nvPr/>
          </p:nvGrpSpPr>
          <p:grpSpPr bwMode="auto">
            <a:xfrm>
              <a:off x="3168" y="528"/>
              <a:ext cx="1056" cy="1344"/>
              <a:chOff x="4464" y="336"/>
              <a:chExt cx="1056" cy="1344"/>
            </a:xfrm>
          </p:grpSpPr>
          <p:sp>
            <p:nvSpPr>
              <p:cNvPr id="79" name="Rectangle 255"/>
              <p:cNvSpPr>
                <a:spLocks noChangeArrowheads="1"/>
              </p:cNvSpPr>
              <p:nvPr/>
            </p:nvSpPr>
            <p:spPr bwMode="auto">
              <a:xfrm>
                <a:off x="4560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0" name="Oval 256"/>
              <p:cNvSpPr>
                <a:spLocks noChangeArrowheads="1"/>
              </p:cNvSpPr>
              <p:nvPr/>
            </p:nvSpPr>
            <p:spPr bwMode="auto">
              <a:xfrm>
                <a:off x="4584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1" name="Rectangle 257"/>
              <p:cNvSpPr>
                <a:spLocks noChangeArrowheads="1"/>
              </p:cNvSpPr>
              <p:nvPr/>
            </p:nvSpPr>
            <p:spPr bwMode="auto">
              <a:xfrm>
                <a:off x="4752" y="52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2" name="Oval 258"/>
              <p:cNvSpPr>
                <a:spLocks noChangeArrowheads="1"/>
              </p:cNvSpPr>
              <p:nvPr/>
            </p:nvSpPr>
            <p:spPr bwMode="auto">
              <a:xfrm>
                <a:off x="4776" y="55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3" name="Rectangle 259"/>
              <p:cNvSpPr>
                <a:spLocks noChangeArrowheads="1"/>
              </p:cNvSpPr>
              <p:nvPr/>
            </p:nvSpPr>
            <p:spPr bwMode="auto">
              <a:xfrm>
                <a:off x="5232" y="33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4" name="Oval 260"/>
              <p:cNvSpPr>
                <a:spLocks noChangeArrowheads="1"/>
              </p:cNvSpPr>
              <p:nvPr/>
            </p:nvSpPr>
            <p:spPr bwMode="auto">
              <a:xfrm>
                <a:off x="5256" y="36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5" name="Rectangle 261"/>
              <p:cNvSpPr>
                <a:spLocks noChangeArrowheads="1"/>
              </p:cNvSpPr>
              <p:nvPr/>
            </p:nvSpPr>
            <p:spPr bwMode="auto">
              <a:xfrm>
                <a:off x="4464" y="91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6" name="Oval 262"/>
              <p:cNvSpPr>
                <a:spLocks noChangeArrowheads="1"/>
              </p:cNvSpPr>
              <p:nvPr/>
            </p:nvSpPr>
            <p:spPr bwMode="auto">
              <a:xfrm>
                <a:off x="4488" y="93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7" name="Rectangle 263"/>
              <p:cNvSpPr>
                <a:spLocks noChangeArrowheads="1"/>
              </p:cNvSpPr>
              <p:nvPr/>
            </p:nvSpPr>
            <p:spPr bwMode="auto">
              <a:xfrm>
                <a:off x="4464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8" name="Oval 264"/>
              <p:cNvSpPr>
                <a:spLocks noChangeArrowheads="1"/>
              </p:cNvSpPr>
              <p:nvPr/>
            </p:nvSpPr>
            <p:spPr bwMode="auto">
              <a:xfrm>
                <a:off x="4488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89" name="Rectangle 265"/>
              <p:cNvSpPr>
                <a:spLocks noChangeArrowheads="1"/>
              </p:cNvSpPr>
              <p:nvPr/>
            </p:nvSpPr>
            <p:spPr bwMode="auto">
              <a:xfrm>
                <a:off x="4848" y="129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0" name="Oval 266"/>
              <p:cNvSpPr>
                <a:spLocks noChangeArrowheads="1"/>
              </p:cNvSpPr>
              <p:nvPr/>
            </p:nvSpPr>
            <p:spPr bwMode="auto">
              <a:xfrm>
                <a:off x="4872" y="132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1" name="Rectangle 267"/>
              <p:cNvSpPr>
                <a:spLocks noChangeArrowheads="1"/>
              </p:cNvSpPr>
              <p:nvPr/>
            </p:nvSpPr>
            <p:spPr bwMode="auto">
              <a:xfrm>
                <a:off x="4656" y="1584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2" name="Oval 268"/>
              <p:cNvSpPr>
                <a:spLocks noChangeArrowheads="1"/>
              </p:cNvSpPr>
              <p:nvPr/>
            </p:nvSpPr>
            <p:spPr bwMode="auto">
              <a:xfrm>
                <a:off x="4680" y="1608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3" name="Rectangle 269"/>
              <p:cNvSpPr>
                <a:spLocks noChangeArrowheads="1"/>
              </p:cNvSpPr>
              <p:nvPr/>
            </p:nvSpPr>
            <p:spPr bwMode="auto">
              <a:xfrm>
                <a:off x="5232" y="1392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4" name="Oval 270"/>
              <p:cNvSpPr>
                <a:spLocks noChangeArrowheads="1"/>
              </p:cNvSpPr>
              <p:nvPr/>
            </p:nvSpPr>
            <p:spPr bwMode="auto">
              <a:xfrm>
                <a:off x="5256" y="1416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5" name="Rectangle 271"/>
              <p:cNvSpPr>
                <a:spLocks noChangeArrowheads="1"/>
              </p:cNvSpPr>
              <p:nvPr/>
            </p:nvSpPr>
            <p:spPr bwMode="auto">
              <a:xfrm>
                <a:off x="5040" y="816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6" name="Oval 272"/>
              <p:cNvSpPr>
                <a:spLocks noChangeArrowheads="1"/>
              </p:cNvSpPr>
              <p:nvPr/>
            </p:nvSpPr>
            <p:spPr bwMode="auto">
              <a:xfrm>
                <a:off x="5064" y="840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7" name="Rectangle 273"/>
              <p:cNvSpPr>
                <a:spLocks noChangeArrowheads="1"/>
              </p:cNvSpPr>
              <p:nvPr/>
            </p:nvSpPr>
            <p:spPr bwMode="auto">
              <a:xfrm>
                <a:off x="5424" y="1008"/>
                <a:ext cx="96" cy="9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98" name="Oval 274"/>
              <p:cNvSpPr>
                <a:spLocks noChangeArrowheads="1"/>
              </p:cNvSpPr>
              <p:nvPr/>
            </p:nvSpPr>
            <p:spPr bwMode="auto">
              <a:xfrm>
                <a:off x="5448" y="1032"/>
                <a:ext cx="48" cy="48"/>
              </a:xfrm>
              <a:prstGeom prst="ellipse">
                <a:avLst/>
              </a:prstGeom>
              <a:solidFill>
                <a:srgbClr val="FF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59" name="Line 275"/>
            <p:cNvSpPr>
              <a:spLocks noChangeShapeType="1"/>
            </p:cNvSpPr>
            <p:nvPr/>
          </p:nvSpPr>
          <p:spPr bwMode="auto">
            <a:xfrm flipH="1">
              <a:off x="2976" y="576"/>
              <a:ext cx="336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276"/>
            <p:cNvSpPr>
              <a:spLocks noChangeShapeType="1"/>
            </p:cNvSpPr>
            <p:nvPr/>
          </p:nvSpPr>
          <p:spPr bwMode="auto">
            <a:xfrm flipH="1">
              <a:off x="3168" y="768"/>
              <a:ext cx="336" cy="139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277"/>
            <p:cNvSpPr>
              <a:spLocks noChangeShapeType="1"/>
            </p:cNvSpPr>
            <p:nvPr/>
          </p:nvSpPr>
          <p:spPr bwMode="auto">
            <a:xfrm flipH="1">
              <a:off x="3360" y="576"/>
              <a:ext cx="624" cy="158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278"/>
            <p:cNvSpPr>
              <a:spLocks noChangeShapeType="1"/>
            </p:cNvSpPr>
            <p:nvPr/>
          </p:nvSpPr>
          <p:spPr bwMode="auto">
            <a:xfrm flipH="1">
              <a:off x="3552" y="1056"/>
              <a:ext cx="240" cy="110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279"/>
            <p:cNvSpPr>
              <a:spLocks noChangeShapeType="1"/>
            </p:cNvSpPr>
            <p:nvPr/>
          </p:nvSpPr>
          <p:spPr bwMode="auto">
            <a:xfrm>
              <a:off x="3216" y="1152"/>
              <a:ext cx="432" cy="100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280"/>
            <p:cNvSpPr>
              <a:spLocks noChangeShapeType="1"/>
            </p:cNvSpPr>
            <p:nvPr/>
          </p:nvSpPr>
          <p:spPr bwMode="auto">
            <a:xfrm>
              <a:off x="3216" y="1632"/>
              <a:ext cx="528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281"/>
            <p:cNvSpPr>
              <a:spLocks noChangeShapeType="1"/>
            </p:cNvSpPr>
            <p:nvPr/>
          </p:nvSpPr>
          <p:spPr bwMode="auto">
            <a:xfrm>
              <a:off x="3600" y="1536"/>
              <a:ext cx="240" cy="624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282"/>
            <p:cNvSpPr>
              <a:spLocks noChangeShapeType="1"/>
            </p:cNvSpPr>
            <p:nvPr/>
          </p:nvSpPr>
          <p:spPr bwMode="auto">
            <a:xfrm>
              <a:off x="3408" y="1824"/>
              <a:ext cx="528" cy="336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283"/>
            <p:cNvSpPr>
              <a:spLocks noChangeShapeType="1"/>
            </p:cNvSpPr>
            <p:nvPr/>
          </p:nvSpPr>
          <p:spPr bwMode="auto">
            <a:xfrm flipH="1">
              <a:off x="4128" y="1248"/>
              <a:ext cx="48" cy="912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284"/>
            <p:cNvSpPr>
              <a:spLocks noChangeShapeType="1"/>
            </p:cNvSpPr>
            <p:nvPr/>
          </p:nvSpPr>
          <p:spPr bwMode="auto">
            <a:xfrm>
              <a:off x="3984" y="1632"/>
              <a:ext cx="336" cy="528"/>
            </a:xfrm>
            <a:prstGeom prst="line">
              <a:avLst/>
            </a:pr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Freeform 285"/>
            <p:cNvSpPr>
              <a:spLocks/>
            </p:cNvSpPr>
            <p:nvPr/>
          </p:nvSpPr>
          <p:spPr bwMode="auto">
            <a:xfrm>
              <a:off x="2976" y="576"/>
              <a:ext cx="336" cy="1776"/>
            </a:xfrm>
            <a:custGeom>
              <a:avLst/>
              <a:gdLst>
                <a:gd name="T0" fmla="*/ 336 w 336"/>
                <a:gd name="T1" fmla="*/ 0 h 1776"/>
                <a:gd name="T2" fmla="*/ 0 w 336"/>
                <a:gd name="T3" fmla="*/ 1584 h 1776"/>
                <a:gd name="T4" fmla="*/ 0 w 336"/>
                <a:gd name="T5" fmla="*/ 1776 h 1776"/>
                <a:gd name="T6" fmla="*/ 0 60000 65536"/>
                <a:gd name="T7" fmla="*/ 0 60000 65536"/>
                <a:gd name="T8" fmla="*/ 0 60000 65536"/>
                <a:gd name="T9" fmla="*/ 0 w 336"/>
                <a:gd name="T10" fmla="*/ 0 h 1776"/>
                <a:gd name="T11" fmla="*/ 336 w 336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776">
                  <a:moveTo>
                    <a:pt x="336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0" name="Freeform 286"/>
            <p:cNvSpPr>
              <a:spLocks/>
            </p:cNvSpPr>
            <p:nvPr/>
          </p:nvSpPr>
          <p:spPr bwMode="auto">
            <a:xfrm>
              <a:off x="3168" y="768"/>
              <a:ext cx="336" cy="1584"/>
            </a:xfrm>
            <a:custGeom>
              <a:avLst/>
              <a:gdLst>
                <a:gd name="T0" fmla="*/ 336 w 336"/>
                <a:gd name="T1" fmla="*/ 0 h 1584"/>
                <a:gd name="T2" fmla="*/ 0 w 336"/>
                <a:gd name="T3" fmla="*/ 1392 h 1584"/>
                <a:gd name="T4" fmla="*/ 0 w 336"/>
                <a:gd name="T5" fmla="*/ 1584 h 1584"/>
                <a:gd name="T6" fmla="*/ 0 60000 65536"/>
                <a:gd name="T7" fmla="*/ 0 60000 65536"/>
                <a:gd name="T8" fmla="*/ 0 60000 65536"/>
                <a:gd name="T9" fmla="*/ 0 w 336"/>
                <a:gd name="T10" fmla="*/ 0 h 1584"/>
                <a:gd name="T11" fmla="*/ 336 w 336"/>
                <a:gd name="T12" fmla="*/ 1584 h 15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584">
                  <a:moveTo>
                    <a:pt x="336" y="0"/>
                  </a:moveTo>
                  <a:lnTo>
                    <a:pt x="0" y="1392"/>
                  </a:lnTo>
                  <a:lnTo>
                    <a:pt x="0" y="158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1" name="Freeform 287"/>
            <p:cNvSpPr>
              <a:spLocks/>
            </p:cNvSpPr>
            <p:nvPr/>
          </p:nvSpPr>
          <p:spPr bwMode="auto">
            <a:xfrm>
              <a:off x="3360" y="576"/>
              <a:ext cx="624" cy="1776"/>
            </a:xfrm>
            <a:custGeom>
              <a:avLst/>
              <a:gdLst>
                <a:gd name="T0" fmla="*/ 624 w 624"/>
                <a:gd name="T1" fmla="*/ 0 h 1776"/>
                <a:gd name="T2" fmla="*/ 0 w 624"/>
                <a:gd name="T3" fmla="*/ 1584 h 1776"/>
                <a:gd name="T4" fmla="*/ 0 w 624"/>
                <a:gd name="T5" fmla="*/ 1776 h 1776"/>
                <a:gd name="T6" fmla="*/ 0 60000 65536"/>
                <a:gd name="T7" fmla="*/ 0 60000 65536"/>
                <a:gd name="T8" fmla="*/ 0 60000 65536"/>
                <a:gd name="T9" fmla="*/ 0 w 624"/>
                <a:gd name="T10" fmla="*/ 0 h 1776"/>
                <a:gd name="T11" fmla="*/ 624 w 624"/>
                <a:gd name="T12" fmla="*/ 1776 h 17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1776">
                  <a:moveTo>
                    <a:pt x="624" y="0"/>
                  </a:moveTo>
                  <a:lnTo>
                    <a:pt x="0" y="1584"/>
                  </a:lnTo>
                  <a:lnTo>
                    <a:pt x="0" y="177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2" name="Freeform 288"/>
            <p:cNvSpPr>
              <a:spLocks/>
            </p:cNvSpPr>
            <p:nvPr/>
          </p:nvSpPr>
          <p:spPr bwMode="auto">
            <a:xfrm>
              <a:off x="3552" y="1056"/>
              <a:ext cx="240" cy="1296"/>
            </a:xfrm>
            <a:custGeom>
              <a:avLst/>
              <a:gdLst>
                <a:gd name="T0" fmla="*/ 240 w 240"/>
                <a:gd name="T1" fmla="*/ 0 h 1296"/>
                <a:gd name="T2" fmla="*/ 0 w 240"/>
                <a:gd name="T3" fmla="*/ 1104 h 1296"/>
                <a:gd name="T4" fmla="*/ 0 w 240"/>
                <a:gd name="T5" fmla="*/ 1296 h 1296"/>
                <a:gd name="T6" fmla="*/ 0 60000 65536"/>
                <a:gd name="T7" fmla="*/ 0 60000 65536"/>
                <a:gd name="T8" fmla="*/ 0 60000 65536"/>
                <a:gd name="T9" fmla="*/ 0 w 240"/>
                <a:gd name="T10" fmla="*/ 0 h 1296"/>
                <a:gd name="T11" fmla="*/ 240 w 240"/>
                <a:gd name="T12" fmla="*/ 1296 h 12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296">
                  <a:moveTo>
                    <a:pt x="240" y="0"/>
                  </a:moveTo>
                  <a:lnTo>
                    <a:pt x="0" y="1104"/>
                  </a:lnTo>
                  <a:lnTo>
                    <a:pt x="0" y="129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3" name="Freeform 289"/>
            <p:cNvSpPr>
              <a:spLocks/>
            </p:cNvSpPr>
            <p:nvPr/>
          </p:nvSpPr>
          <p:spPr bwMode="auto">
            <a:xfrm>
              <a:off x="3216" y="1152"/>
              <a:ext cx="432" cy="1200"/>
            </a:xfrm>
            <a:custGeom>
              <a:avLst/>
              <a:gdLst>
                <a:gd name="T0" fmla="*/ 0 w 432"/>
                <a:gd name="T1" fmla="*/ 0 h 1200"/>
                <a:gd name="T2" fmla="*/ 432 w 432"/>
                <a:gd name="T3" fmla="*/ 1008 h 1200"/>
                <a:gd name="T4" fmla="*/ 432 w 432"/>
                <a:gd name="T5" fmla="*/ 1200 h 1200"/>
                <a:gd name="T6" fmla="*/ 0 60000 65536"/>
                <a:gd name="T7" fmla="*/ 0 60000 65536"/>
                <a:gd name="T8" fmla="*/ 0 60000 65536"/>
                <a:gd name="T9" fmla="*/ 0 w 432"/>
                <a:gd name="T10" fmla="*/ 0 h 1200"/>
                <a:gd name="T11" fmla="*/ 432 w 432"/>
                <a:gd name="T12" fmla="*/ 1200 h 1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" h="1200">
                  <a:moveTo>
                    <a:pt x="0" y="0"/>
                  </a:moveTo>
                  <a:lnTo>
                    <a:pt x="432" y="1008"/>
                  </a:lnTo>
                  <a:lnTo>
                    <a:pt x="432" y="120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4" name="Freeform 290"/>
            <p:cNvSpPr>
              <a:spLocks/>
            </p:cNvSpPr>
            <p:nvPr/>
          </p:nvSpPr>
          <p:spPr bwMode="auto">
            <a:xfrm>
              <a:off x="3216" y="1632"/>
              <a:ext cx="528" cy="720"/>
            </a:xfrm>
            <a:custGeom>
              <a:avLst/>
              <a:gdLst>
                <a:gd name="T0" fmla="*/ 0 w 528"/>
                <a:gd name="T1" fmla="*/ 0 h 720"/>
                <a:gd name="T2" fmla="*/ 528 w 528"/>
                <a:gd name="T3" fmla="*/ 528 h 720"/>
                <a:gd name="T4" fmla="*/ 528 w 528"/>
                <a:gd name="T5" fmla="*/ 720 h 720"/>
                <a:gd name="T6" fmla="*/ 0 60000 65536"/>
                <a:gd name="T7" fmla="*/ 0 60000 65536"/>
                <a:gd name="T8" fmla="*/ 0 60000 65536"/>
                <a:gd name="T9" fmla="*/ 0 w 528"/>
                <a:gd name="T10" fmla="*/ 0 h 720"/>
                <a:gd name="T11" fmla="*/ 528 w 528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720">
                  <a:moveTo>
                    <a:pt x="0" y="0"/>
                  </a:moveTo>
                  <a:lnTo>
                    <a:pt x="528" y="528"/>
                  </a:lnTo>
                  <a:lnTo>
                    <a:pt x="528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5" name="Freeform 291"/>
            <p:cNvSpPr>
              <a:spLocks/>
            </p:cNvSpPr>
            <p:nvPr/>
          </p:nvSpPr>
          <p:spPr bwMode="auto">
            <a:xfrm>
              <a:off x="3600" y="1536"/>
              <a:ext cx="240" cy="816"/>
            </a:xfrm>
            <a:custGeom>
              <a:avLst/>
              <a:gdLst>
                <a:gd name="T0" fmla="*/ 0 w 240"/>
                <a:gd name="T1" fmla="*/ 0 h 816"/>
                <a:gd name="T2" fmla="*/ 240 w 240"/>
                <a:gd name="T3" fmla="*/ 624 h 816"/>
                <a:gd name="T4" fmla="*/ 240 w 240"/>
                <a:gd name="T5" fmla="*/ 816 h 816"/>
                <a:gd name="T6" fmla="*/ 0 60000 65536"/>
                <a:gd name="T7" fmla="*/ 0 60000 65536"/>
                <a:gd name="T8" fmla="*/ 0 60000 65536"/>
                <a:gd name="T9" fmla="*/ 0 w 240"/>
                <a:gd name="T10" fmla="*/ 0 h 816"/>
                <a:gd name="T11" fmla="*/ 240 w 240"/>
                <a:gd name="T12" fmla="*/ 816 h 81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816">
                  <a:moveTo>
                    <a:pt x="0" y="0"/>
                  </a:moveTo>
                  <a:lnTo>
                    <a:pt x="240" y="624"/>
                  </a:lnTo>
                  <a:lnTo>
                    <a:pt x="240" y="816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6" name="Freeform 292"/>
            <p:cNvSpPr>
              <a:spLocks/>
            </p:cNvSpPr>
            <p:nvPr/>
          </p:nvSpPr>
          <p:spPr bwMode="auto">
            <a:xfrm>
              <a:off x="3408" y="1824"/>
              <a:ext cx="528" cy="528"/>
            </a:xfrm>
            <a:custGeom>
              <a:avLst/>
              <a:gdLst>
                <a:gd name="T0" fmla="*/ 0 w 528"/>
                <a:gd name="T1" fmla="*/ 0 h 528"/>
                <a:gd name="T2" fmla="*/ 528 w 528"/>
                <a:gd name="T3" fmla="*/ 336 h 528"/>
                <a:gd name="T4" fmla="*/ 528 w 528"/>
                <a:gd name="T5" fmla="*/ 528 h 528"/>
                <a:gd name="T6" fmla="*/ 0 60000 65536"/>
                <a:gd name="T7" fmla="*/ 0 60000 65536"/>
                <a:gd name="T8" fmla="*/ 0 60000 65536"/>
                <a:gd name="T9" fmla="*/ 0 w 528"/>
                <a:gd name="T10" fmla="*/ 0 h 528"/>
                <a:gd name="T11" fmla="*/ 528 w 528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8" h="528">
                  <a:moveTo>
                    <a:pt x="0" y="0"/>
                  </a:moveTo>
                  <a:lnTo>
                    <a:pt x="528" y="336"/>
                  </a:lnTo>
                  <a:lnTo>
                    <a:pt x="528" y="528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7" name="Freeform 293"/>
            <p:cNvSpPr>
              <a:spLocks/>
            </p:cNvSpPr>
            <p:nvPr/>
          </p:nvSpPr>
          <p:spPr bwMode="auto">
            <a:xfrm>
              <a:off x="4128" y="1248"/>
              <a:ext cx="48" cy="1104"/>
            </a:xfrm>
            <a:custGeom>
              <a:avLst/>
              <a:gdLst>
                <a:gd name="T0" fmla="*/ 48 w 48"/>
                <a:gd name="T1" fmla="*/ 0 h 1104"/>
                <a:gd name="T2" fmla="*/ 0 w 48"/>
                <a:gd name="T3" fmla="*/ 912 h 1104"/>
                <a:gd name="T4" fmla="*/ 0 w 48"/>
                <a:gd name="T5" fmla="*/ 1104 h 1104"/>
                <a:gd name="T6" fmla="*/ 0 60000 65536"/>
                <a:gd name="T7" fmla="*/ 0 60000 65536"/>
                <a:gd name="T8" fmla="*/ 0 60000 65536"/>
                <a:gd name="T9" fmla="*/ 0 w 48"/>
                <a:gd name="T10" fmla="*/ 0 h 1104"/>
                <a:gd name="T11" fmla="*/ 48 w 48"/>
                <a:gd name="T12" fmla="*/ 1104 h 110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8" h="1104">
                  <a:moveTo>
                    <a:pt x="48" y="0"/>
                  </a:moveTo>
                  <a:lnTo>
                    <a:pt x="0" y="912"/>
                  </a:lnTo>
                  <a:lnTo>
                    <a:pt x="0" y="1104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78" name="Freeform 294"/>
            <p:cNvSpPr>
              <a:spLocks/>
            </p:cNvSpPr>
            <p:nvPr/>
          </p:nvSpPr>
          <p:spPr bwMode="auto">
            <a:xfrm>
              <a:off x="3984" y="1632"/>
              <a:ext cx="336" cy="720"/>
            </a:xfrm>
            <a:custGeom>
              <a:avLst/>
              <a:gdLst>
                <a:gd name="T0" fmla="*/ 0 w 336"/>
                <a:gd name="T1" fmla="*/ 0 h 720"/>
                <a:gd name="T2" fmla="*/ 336 w 336"/>
                <a:gd name="T3" fmla="*/ 528 h 720"/>
                <a:gd name="T4" fmla="*/ 336 w 336"/>
                <a:gd name="T5" fmla="*/ 720 h 720"/>
                <a:gd name="T6" fmla="*/ 0 60000 65536"/>
                <a:gd name="T7" fmla="*/ 0 60000 65536"/>
                <a:gd name="T8" fmla="*/ 0 60000 65536"/>
                <a:gd name="T9" fmla="*/ 0 w 336"/>
                <a:gd name="T10" fmla="*/ 0 h 720"/>
                <a:gd name="T11" fmla="*/ 336 w 336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720">
                  <a:moveTo>
                    <a:pt x="0" y="0"/>
                  </a:moveTo>
                  <a:lnTo>
                    <a:pt x="336" y="528"/>
                  </a:lnTo>
                  <a:lnTo>
                    <a:pt x="336" y="720"/>
                  </a:lnTo>
                </a:path>
              </a:pathLst>
            </a:custGeom>
            <a:noFill/>
            <a:ln w="9525">
              <a:solidFill>
                <a:srgbClr val="FF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767939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Multidimensional range query can be considered as a k-dimensional rectangle</a:t>
            </a:r>
          </a:p>
          <a:p>
            <a:r>
              <a:rPr lang="en-US" dirty="0" smtClean="0"/>
              <a:t>Algorithm identifies z-regions that intersect with the query rectangle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Querying UB-Trees</a:t>
            </a:r>
            <a:endParaRPr lang="en-US" dirty="0"/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720" y="288"/>
            <a:chExt cx="1536" cy="1536"/>
          </a:xfrm>
        </p:grpSpPr>
        <p:sp>
          <p:nvSpPr>
            <p:cNvPr id="6" name="Rectangle 194"/>
            <p:cNvSpPr>
              <a:spLocks noChangeArrowheads="1"/>
            </p:cNvSpPr>
            <p:nvPr/>
          </p:nvSpPr>
          <p:spPr bwMode="auto">
            <a:xfrm>
              <a:off x="720" y="288"/>
              <a:ext cx="1536" cy="15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7" name="Group 195"/>
            <p:cNvGrpSpPr>
              <a:grpSpLocks/>
            </p:cNvGrpSpPr>
            <p:nvPr/>
          </p:nvGrpSpPr>
          <p:grpSpPr bwMode="auto">
            <a:xfrm>
              <a:off x="720" y="288"/>
              <a:ext cx="1536" cy="1536"/>
              <a:chOff x="720" y="288"/>
              <a:chExt cx="1536" cy="1536"/>
            </a:xfrm>
          </p:grpSpPr>
          <p:grpSp>
            <p:nvGrpSpPr>
              <p:cNvPr id="8" name="Group 196"/>
              <p:cNvGrpSpPr>
                <a:grpSpLocks/>
              </p:cNvGrpSpPr>
              <p:nvPr/>
            </p:nvGrpSpPr>
            <p:grpSpPr bwMode="auto">
              <a:xfrm>
                <a:off x="720" y="288"/>
                <a:ext cx="1536" cy="1536"/>
                <a:chOff x="1200" y="624"/>
                <a:chExt cx="1536" cy="1536"/>
              </a:xfrm>
            </p:grpSpPr>
            <p:grpSp>
              <p:nvGrpSpPr>
                <p:cNvPr id="10" name="Group 197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1536" cy="3072"/>
                </a:xfrm>
              </p:grpSpPr>
              <p:sp>
                <p:nvSpPr>
                  <p:cNvPr id="29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Line 199"/>
                  <p:cNvSpPr>
                    <a:spLocks noChangeShapeType="1"/>
                  </p:cNvSpPr>
                  <p:nvPr/>
                </p:nvSpPr>
                <p:spPr bwMode="auto">
                  <a:xfrm>
                    <a:off x="129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Line 200"/>
                  <p:cNvSpPr>
                    <a:spLocks noChangeShapeType="1"/>
                  </p:cNvSpPr>
                  <p:nvPr/>
                </p:nvSpPr>
                <p:spPr bwMode="auto">
                  <a:xfrm>
                    <a:off x="139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Line 201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3" name="Line 202"/>
                  <p:cNvSpPr>
                    <a:spLocks noChangeShapeType="1"/>
                  </p:cNvSpPr>
                  <p:nvPr/>
                </p:nvSpPr>
                <p:spPr bwMode="auto">
                  <a:xfrm>
                    <a:off x="158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Line 203"/>
                  <p:cNvSpPr>
                    <a:spLocks noChangeShapeType="1"/>
                  </p:cNvSpPr>
                  <p:nvPr/>
                </p:nvSpPr>
                <p:spPr bwMode="auto">
                  <a:xfrm>
                    <a:off x="168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Line 204"/>
                  <p:cNvSpPr>
                    <a:spLocks noChangeShapeType="1"/>
                  </p:cNvSpPr>
                  <p:nvPr/>
                </p:nvSpPr>
                <p:spPr bwMode="auto">
                  <a:xfrm>
                    <a:off x="177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187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196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206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Line 208"/>
                  <p:cNvSpPr>
                    <a:spLocks noChangeShapeType="1"/>
                  </p:cNvSpPr>
                  <p:nvPr/>
                </p:nvSpPr>
                <p:spPr bwMode="auto">
                  <a:xfrm>
                    <a:off x="216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Line 209"/>
                  <p:cNvSpPr>
                    <a:spLocks noChangeShapeType="1"/>
                  </p:cNvSpPr>
                  <p:nvPr/>
                </p:nvSpPr>
                <p:spPr bwMode="auto">
                  <a:xfrm>
                    <a:off x="225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Line 210"/>
                  <p:cNvSpPr>
                    <a:spLocks noChangeShapeType="1"/>
                  </p:cNvSpPr>
                  <p:nvPr/>
                </p:nvSpPr>
                <p:spPr bwMode="auto">
                  <a:xfrm>
                    <a:off x="2352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Line 211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Line 212"/>
                  <p:cNvSpPr>
                    <a:spLocks noChangeShapeType="1"/>
                  </p:cNvSpPr>
                  <p:nvPr/>
                </p:nvSpPr>
                <p:spPr bwMode="auto">
                  <a:xfrm>
                    <a:off x="2544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Line 213"/>
                  <p:cNvSpPr>
                    <a:spLocks noChangeShapeType="1"/>
                  </p:cNvSpPr>
                  <p:nvPr/>
                </p:nvSpPr>
                <p:spPr bwMode="auto">
                  <a:xfrm>
                    <a:off x="2640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Line 21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624"/>
                    <a:ext cx="0" cy="3072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" name="Group 215"/>
                <p:cNvGrpSpPr>
                  <a:grpSpLocks/>
                </p:cNvGrpSpPr>
                <p:nvPr/>
              </p:nvGrpSpPr>
              <p:grpSpPr bwMode="auto">
                <a:xfrm>
                  <a:off x="1200" y="624"/>
                  <a:ext cx="1536" cy="1536"/>
                  <a:chOff x="1200" y="624"/>
                  <a:chExt cx="3072" cy="1536"/>
                </a:xfrm>
              </p:grpSpPr>
              <p:sp>
                <p:nvSpPr>
                  <p:cNvPr id="12" name="Line 21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62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3" name="Line 21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72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" name="Line 21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81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" name="Line 21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91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00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7" name="Line 22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10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8" name="Line 22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0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9" name="Line 223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29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0" name="Line 224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39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1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48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2" name="Line 226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58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3" name="Line 227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68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4" name="Line 228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776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" name="Line 229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872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" name="Line 230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1968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Line 231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064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Line 232"/>
                  <p:cNvSpPr>
                    <a:spLocks noChangeShapeType="1"/>
                  </p:cNvSpPr>
                  <p:nvPr/>
                </p:nvSpPr>
                <p:spPr bwMode="auto">
                  <a:xfrm>
                    <a:off x="1200" y="2160"/>
                    <a:ext cx="307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9" name="Freeform 233"/>
              <p:cNvSpPr>
                <a:spLocks/>
              </p:cNvSpPr>
              <p:nvPr/>
            </p:nvSpPr>
            <p:spPr bwMode="auto">
              <a:xfrm>
                <a:off x="768" y="336"/>
                <a:ext cx="1440" cy="1440"/>
              </a:xfrm>
              <a:custGeom>
                <a:avLst/>
                <a:gdLst>
                  <a:gd name="T0" fmla="*/ 192 w 1440"/>
                  <a:gd name="T1" fmla="*/ 0 h 1440"/>
                  <a:gd name="T2" fmla="*/ 96 w 1440"/>
                  <a:gd name="T3" fmla="*/ 192 h 1440"/>
                  <a:gd name="T4" fmla="*/ 192 w 1440"/>
                  <a:gd name="T5" fmla="*/ 288 h 1440"/>
                  <a:gd name="T6" fmla="*/ 480 w 1440"/>
                  <a:gd name="T7" fmla="*/ 96 h 1440"/>
                  <a:gd name="T8" fmla="*/ 384 w 1440"/>
                  <a:gd name="T9" fmla="*/ 192 h 1440"/>
                  <a:gd name="T10" fmla="*/ 672 w 1440"/>
                  <a:gd name="T11" fmla="*/ 192 h 1440"/>
                  <a:gd name="T12" fmla="*/ 0 w 1440"/>
                  <a:gd name="T13" fmla="*/ 480 h 1440"/>
                  <a:gd name="T14" fmla="*/ 288 w 1440"/>
                  <a:gd name="T15" fmla="*/ 480 h 1440"/>
                  <a:gd name="T16" fmla="*/ 192 w 1440"/>
                  <a:gd name="T17" fmla="*/ 576 h 1440"/>
                  <a:gd name="T18" fmla="*/ 480 w 1440"/>
                  <a:gd name="T19" fmla="*/ 384 h 1440"/>
                  <a:gd name="T20" fmla="*/ 576 w 1440"/>
                  <a:gd name="T21" fmla="*/ 480 h 1440"/>
                  <a:gd name="T22" fmla="*/ 480 w 1440"/>
                  <a:gd name="T23" fmla="*/ 672 h 1440"/>
                  <a:gd name="T24" fmla="*/ 768 w 1440"/>
                  <a:gd name="T25" fmla="*/ 0 h 1440"/>
                  <a:gd name="T26" fmla="*/ 1056 w 1440"/>
                  <a:gd name="T27" fmla="*/ 0 h 1440"/>
                  <a:gd name="T28" fmla="*/ 768 w 1440"/>
                  <a:gd name="T29" fmla="*/ 288 h 1440"/>
                  <a:gd name="T30" fmla="*/ 1056 w 1440"/>
                  <a:gd name="T31" fmla="*/ 288 h 1440"/>
                  <a:gd name="T32" fmla="*/ 1344 w 1440"/>
                  <a:gd name="T33" fmla="*/ 0 h 1440"/>
                  <a:gd name="T34" fmla="*/ 1248 w 1440"/>
                  <a:gd name="T35" fmla="*/ 192 h 1440"/>
                  <a:gd name="T36" fmla="*/ 1344 w 1440"/>
                  <a:gd name="T37" fmla="*/ 288 h 1440"/>
                  <a:gd name="T38" fmla="*/ 864 w 1440"/>
                  <a:gd name="T39" fmla="*/ 480 h 1440"/>
                  <a:gd name="T40" fmla="*/ 768 w 1440"/>
                  <a:gd name="T41" fmla="*/ 576 h 1440"/>
                  <a:gd name="T42" fmla="*/ 1056 w 1440"/>
                  <a:gd name="T43" fmla="*/ 576 h 1440"/>
                  <a:gd name="T44" fmla="*/ 1152 w 1440"/>
                  <a:gd name="T45" fmla="*/ 480 h 1440"/>
                  <a:gd name="T46" fmla="*/ 1440 w 1440"/>
                  <a:gd name="T47" fmla="*/ 480 h 1440"/>
                  <a:gd name="T48" fmla="*/ 1344 w 1440"/>
                  <a:gd name="T49" fmla="*/ 576 h 1440"/>
                  <a:gd name="T50" fmla="*/ 96 w 1440"/>
                  <a:gd name="T51" fmla="*/ 768 h 1440"/>
                  <a:gd name="T52" fmla="*/ 192 w 1440"/>
                  <a:gd name="T53" fmla="*/ 864 h 1440"/>
                  <a:gd name="T54" fmla="*/ 96 w 1440"/>
                  <a:gd name="T55" fmla="*/ 1056 h 1440"/>
                  <a:gd name="T56" fmla="*/ 384 w 1440"/>
                  <a:gd name="T57" fmla="*/ 768 h 1440"/>
                  <a:gd name="T58" fmla="*/ 672 w 1440"/>
                  <a:gd name="T59" fmla="*/ 768 h 1440"/>
                  <a:gd name="T60" fmla="*/ 384 w 1440"/>
                  <a:gd name="T61" fmla="*/ 1056 h 1440"/>
                  <a:gd name="T62" fmla="*/ 672 w 1440"/>
                  <a:gd name="T63" fmla="*/ 1056 h 1440"/>
                  <a:gd name="T64" fmla="*/ 192 w 1440"/>
                  <a:gd name="T65" fmla="*/ 1152 h 1440"/>
                  <a:gd name="T66" fmla="*/ 96 w 1440"/>
                  <a:gd name="T67" fmla="*/ 1344 h 1440"/>
                  <a:gd name="T68" fmla="*/ 192 w 1440"/>
                  <a:gd name="T69" fmla="*/ 1440 h 1440"/>
                  <a:gd name="T70" fmla="*/ 480 w 1440"/>
                  <a:gd name="T71" fmla="*/ 1248 h 1440"/>
                  <a:gd name="T72" fmla="*/ 384 w 1440"/>
                  <a:gd name="T73" fmla="*/ 1344 h 1440"/>
                  <a:gd name="T74" fmla="*/ 672 w 1440"/>
                  <a:gd name="T75" fmla="*/ 1344 h 1440"/>
                  <a:gd name="T76" fmla="*/ 768 w 1440"/>
                  <a:gd name="T77" fmla="*/ 864 h 1440"/>
                  <a:gd name="T78" fmla="*/ 1056 w 1440"/>
                  <a:gd name="T79" fmla="*/ 864 h 1440"/>
                  <a:gd name="T80" fmla="*/ 960 w 1440"/>
                  <a:gd name="T81" fmla="*/ 960 h 1440"/>
                  <a:gd name="T82" fmla="*/ 1248 w 1440"/>
                  <a:gd name="T83" fmla="*/ 768 h 1440"/>
                  <a:gd name="T84" fmla="*/ 1344 w 1440"/>
                  <a:gd name="T85" fmla="*/ 864 h 1440"/>
                  <a:gd name="T86" fmla="*/ 1248 w 1440"/>
                  <a:gd name="T87" fmla="*/ 1056 h 1440"/>
                  <a:gd name="T88" fmla="*/ 768 w 1440"/>
                  <a:gd name="T89" fmla="*/ 1152 h 1440"/>
                  <a:gd name="T90" fmla="*/ 1056 w 1440"/>
                  <a:gd name="T91" fmla="*/ 1152 h 1440"/>
                  <a:gd name="T92" fmla="*/ 768 w 1440"/>
                  <a:gd name="T93" fmla="*/ 1440 h 1440"/>
                  <a:gd name="T94" fmla="*/ 1056 w 1440"/>
                  <a:gd name="T95" fmla="*/ 1440 h 1440"/>
                  <a:gd name="T96" fmla="*/ 1344 w 1440"/>
                  <a:gd name="T97" fmla="*/ 1152 h 1440"/>
                  <a:gd name="T98" fmla="*/ 1248 w 1440"/>
                  <a:gd name="T99" fmla="*/ 1344 h 1440"/>
                  <a:gd name="T100" fmla="*/ 1344 w 1440"/>
                  <a:gd name="T101" fmla="*/ 1440 h 144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1440"/>
                  <a:gd name="T154" fmla="*/ 0 h 1440"/>
                  <a:gd name="T155" fmla="*/ 1440 w 1440"/>
                  <a:gd name="T156" fmla="*/ 1440 h 144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1440" h="1440">
                    <a:moveTo>
                      <a:pt x="0" y="0"/>
                    </a:moveTo>
                    <a:lnTo>
                      <a:pt x="96" y="0"/>
                    </a:lnTo>
                    <a:lnTo>
                      <a:pt x="0" y="96"/>
                    </a:lnTo>
                    <a:lnTo>
                      <a:pt x="96" y="96"/>
                    </a:lnTo>
                    <a:lnTo>
                      <a:pt x="192" y="0"/>
                    </a:lnTo>
                    <a:lnTo>
                      <a:pt x="288" y="0"/>
                    </a:lnTo>
                    <a:lnTo>
                      <a:pt x="192" y="96"/>
                    </a:lnTo>
                    <a:lnTo>
                      <a:pt x="288" y="96"/>
                    </a:lnTo>
                    <a:lnTo>
                      <a:pt x="0" y="192"/>
                    </a:lnTo>
                    <a:lnTo>
                      <a:pt x="96" y="192"/>
                    </a:lnTo>
                    <a:lnTo>
                      <a:pt x="0" y="288"/>
                    </a:lnTo>
                    <a:lnTo>
                      <a:pt x="96" y="288"/>
                    </a:lnTo>
                    <a:lnTo>
                      <a:pt x="192" y="192"/>
                    </a:lnTo>
                    <a:lnTo>
                      <a:pt x="288" y="192"/>
                    </a:lnTo>
                    <a:lnTo>
                      <a:pt x="192" y="288"/>
                    </a:lnTo>
                    <a:lnTo>
                      <a:pt x="288" y="288"/>
                    </a:lnTo>
                    <a:lnTo>
                      <a:pt x="384" y="0"/>
                    </a:lnTo>
                    <a:lnTo>
                      <a:pt x="480" y="0"/>
                    </a:lnTo>
                    <a:lnTo>
                      <a:pt x="384" y="96"/>
                    </a:lnTo>
                    <a:lnTo>
                      <a:pt x="480" y="96"/>
                    </a:lnTo>
                    <a:lnTo>
                      <a:pt x="576" y="0"/>
                    </a:lnTo>
                    <a:lnTo>
                      <a:pt x="672" y="0"/>
                    </a:lnTo>
                    <a:lnTo>
                      <a:pt x="576" y="96"/>
                    </a:lnTo>
                    <a:lnTo>
                      <a:pt x="672" y="96"/>
                    </a:lnTo>
                    <a:lnTo>
                      <a:pt x="384" y="192"/>
                    </a:lnTo>
                    <a:lnTo>
                      <a:pt x="480" y="192"/>
                    </a:lnTo>
                    <a:lnTo>
                      <a:pt x="384" y="288"/>
                    </a:lnTo>
                    <a:lnTo>
                      <a:pt x="480" y="288"/>
                    </a:lnTo>
                    <a:lnTo>
                      <a:pt x="576" y="192"/>
                    </a:lnTo>
                    <a:lnTo>
                      <a:pt x="672" y="192"/>
                    </a:lnTo>
                    <a:lnTo>
                      <a:pt x="576" y="288"/>
                    </a:lnTo>
                    <a:lnTo>
                      <a:pt x="672" y="288"/>
                    </a:lnTo>
                    <a:lnTo>
                      <a:pt x="0" y="384"/>
                    </a:lnTo>
                    <a:lnTo>
                      <a:pt x="96" y="384"/>
                    </a:lnTo>
                    <a:lnTo>
                      <a:pt x="0" y="480"/>
                    </a:lnTo>
                    <a:lnTo>
                      <a:pt x="96" y="480"/>
                    </a:lnTo>
                    <a:lnTo>
                      <a:pt x="192" y="384"/>
                    </a:lnTo>
                    <a:lnTo>
                      <a:pt x="288" y="384"/>
                    </a:lnTo>
                    <a:lnTo>
                      <a:pt x="192" y="480"/>
                    </a:lnTo>
                    <a:lnTo>
                      <a:pt x="288" y="480"/>
                    </a:lnTo>
                    <a:lnTo>
                      <a:pt x="0" y="576"/>
                    </a:lnTo>
                    <a:lnTo>
                      <a:pt x="96" y="576"/>
                    </a:lnTo>
                    <a:lnTo>
                      <a:pt x="0" y="672"/>
                    </a:lnTo>
                    <a:lnTo>
                      <a:pt x="96" y="672"/>
                    </a:lnTo>
                    <a:lnTo>
                      <a:pt x="192" y="576"/>
                    </a:lnTo>
                    <a:lnTo>
                      <a:pt x="288" y="576"/>
                    </a:lnTo>
                    <a:lnTo>
                      <a:pt x="192" y="672"/>
                    </a:lnTo>
                    <a:lnTo>
                      <a:pt x="288" y="672"/>
                    </a:lnTo>
                    <a:lnTo>
                      <a:pt x="384" y="384"/>
                    </a:lnTo>
                    <a:lnTo>
                      <a:pt x="480" y="384"/>
                    </a:lnTo>
                    <a:lnTo>
                      <a:pt x="384" y="480"/>
                    </a:lnTo>
                    <a:lnTo>
                      <a:pt x="480" y="480"/>
                    </a:lnTo>
                    <a:lnTo>
                      <a:pt x="576" y="384"/>
                    </a:lnTo>
                    <a:lnTo>
                      <a:pt x="672" y="384"/>
                    </a:lnTo>
                    <a:lnTo>
                      <a:pt x="576" y="480"/>
                    </a:lnTo>
                    <a:lnTo>
                      <a:pt x="672" y="480"/>
                    </a:lnTo>
                    <a:lnTo>
                      <a:pt x="384" y="576"/>
                    </a:lnTo>
                    <a:lnTo>
                      <a:pt x="480" y="576"/>
                    </a:lnTo>
                    <a:lnTo>
                      <a:pt x="384" y="672"/>
                    </a:lnTo>
                    <a:lnTo>
                      <a:pt x="480" y="672"/>
                    </a:lnTo>
                    <a:lnTo>
                      <a:pt x="576" y="576"/>
                    </a:lnTo>
                    <a:lnTo>
                      <a:pt x="672" y="576"/>
                    </a:lnTo>
                    <a:lnTo>
                      <a:pt x="576" y="672"/>
                    </a:lnTo>
                    <a:lnTo>
                      <a:pt x="672" y="672"/>
                    </a:lnTo>
                    <a:lnTo>
                      <a:pt x="768" y="0"/>
                    </a:lnTo>
                    <a:lnTo>
                      <a:pt x="864" y="0"/>
                    </a:lnTo>
                    <a:lnTo>
                      <a:pt x="768" y="96"/>
                    </a:lnTo>
                    <a:lnTo>
                      <a:pt x="864" y="96"/>
                    </a:lnTo>
                    <a:lnTo>
                      <a:pt x="960" y="0"/>
                    </a:lnTo>
                    <a:lnTo>
                      <a:pt x="1056" y="0"/>
                    </a:lnTo>
                    <a:lnTo>
                      <a:pt x="960" y="96"/>
                    </a:lnTo>
                    <a:lnTo>
                      <a:pt x="1056" y="96"/>
                    </a:lnTo>
                    <a:lnTo>
                      <a:pt x="768" y="192"/>
                    </a:lnTo>
                    <a:lnTo>
                      <a:pt x="864" y="192"/>
                    </a:lnTo>
                    <a:lnTo>
                      <a:pt x="768" y="288"/>
                    </a:lnTo>
                    <a:lnTo>
                      <a:pt x="864" y="288"/>
                    </a:lnTo>
                    <a:lnTo>
                      <a:pt x="960" y="192"/>
                    </a:lnTo>
                    <a:lnTo>
                      <a:pt x="1056" y="192"/>
                    </a:lnTo>
                    <a:lnTo>
                      <a:pt x="960" y="288"/>
                    </a:lnTo>
                    <a:lnTo>
                      <a:pt x="1056" y="288"/>
                    </a:lnTo>
                    <a:lnTo>
                      <a:pt x="1152" y="0"/>
                    </a:lnTo>
                    <a:lnTo>
                      <a:pt x="1248" y="0"/>
                    </a:lnTo>
                    <a:lnTo>
                      <a:pt x="1152" y="96"/>
                    </a:lnTo>
                    <a:lnTo>
                      <a:pt x="1248" y="96"/>
                    </a:lnTo>
                    <a:lnTo>
                      <a:pt x="1344" y="0"/>
                    </a:lnTo>
                    <a:lnTo>
                      <a:pt x="1440" y="0"/>
                    </a:lnTo>
                    <a:lnTo>
                      <a:pt x="1344" y="96"/>
                    </a:lnTo>
                    <a:lnTo>
                      <a:pt x="1440" y="96"/>
                    </a:lnTo>
                    <a:lnTo>
                      <a:pt x="1152" y="192"/>
                    </a:lnTo>
                    <a:lnTo>
                      <a:pt x="1248" y="192"/>
                    </a:lnTo>
                    <a:lnTo>
                      <a:pt x="1152" y="288"/>
                    </a:lnTo>
                    <a:lnTo>
                      <a:pt x="1248" y="288"/>
                    </a:lnTo>
                    <a:lnTo>
                      <a:pt x="1344" y="192"/>
                    </a:lnTo>
                    <a:lnTo>
                      <a:pt x="1440" y="192"/>
                    </a:lnTo>
                    <a:lnTo>
                      <a:pt x="1344" y="288"/>
                    </a:lnTo>
                    <a:lnTo>
                      <a:pt x="1440" y="288"/>
                    </a:lnTo>
                    <a:lnTo>
                      <a:pt x="768" y="384"/>
                    </a:lnTo>
                    <a:lnTo>
                      <a:pt x="864" y="384"/>
                    </a:lnTo>
                    <a:lnTo>
                      <a:pt x="768" y="480"/>
                    </a:lnTo>
                    <a:lnTo>
                      <a:pt x="864" y="480"/>
                    </a:lnTo>
                    <a:lnTo>
                      <a:pt x="960" y="384"/>
                    </a:lnTo>
                    <a:lnTo>
                      <a:pt x="1056" y="384"/>
                    </a:lnTo>
                    <a:lnTo>
                      <a:pt x="960" y="480"/>
                    </a:lnTo>
                    <a:lnTo>
                      <a:pt x="1056" y="480"/>
                    </a:lnTo>
                    <a:lnTo>
                      <a:pt x="768" y="576"/>
                    </a:lnTo>
                    <a:lnTo>
                      <a:pt x="864" y="576"/>
                    </a:lnTo>
                    <a:lnTo>
                      <a:pt x="768" y="672"/>
                    </a:lnTo>
                    <a:lnTo>
                      <a:pt x="864" y="672"/>
                    </a:lnTo>
                    <a:lnTo>
                      <a:pt x="960" y="576"/>
                    </a:lnTo>
                    <a:lnTo>
                      <a:pt x="1056" y="576"/>
                    </a:lnTo>
                    <a:lnTo>
                      <a:pt x="960" y="672"/>
                    </a:lnTo>
                    <a:lnTo>
                      <a:pt x="1056" y="672"/>
                    </a:lnTo>
                    <a:lnTo>
                      <a:pt x="1152" y="384"/>
                    </a:lnTo>
                    <a:lnTo>
                      <a:pt x="1248" y="384"/>
                    </a:lnTo>
                    <a:lnTo>
                      <a:pt x="1152" y="480"/>
                    </a:lnTo>
                    <a:lnTo>
                      <a:pt x="1248" y="480"/>
                    </a:lnTo>
                    <a:lnTo>
                      <a:pt x="1344" y="384"/>
                    </a:lnTo>
                    <a:lnTo>
                      <a:pt x="1440" y="384"/>
                    </a:lnTo>
                    <a:lnTo>
                      <a:pt x="1344" y="480"/>
                    </a:lnTo>
                    <a:lnTo>
                      <a:pt x="1440" y="480"/>
                    </a:lnTo>
                    <a:lnTo>
                      <a:pt x="1152" y="576"/>
                    </a:lnTo>
                    <a:lnTo>
                      <a:pt x="1248" y="576"/>
                    </a:lnTo>
                    <a:lnTo>
                      <a:pt x="1152" y="672"/>
                    </a:lnTo>
                    <a:lnTo>
                      <a:pt x="1248" y="672"/>
                    </a:lnTo>
                    <a:lnTo>
                      <a:pt x="1344" y="576"/>
                    </a:lnTo>
                    <a:lnTo>
                      <a:pt x="1440" y="576"/>
                    </a:lnTo>
                    <a:lnTo>
                      <a:pt x="1344" y="672"/>
                    </a:lnTo>
                    <a:lnTo>
                      <a:pt x="1440" y="672"/>
                    </a:lnTo>
                    <a:lnTo>
                      <a:pt x="0" y="768"/>
                    </a:lnTo>
                    <a:lnTo>
                      <a:pt x="96" y="768"/>
                    </a:lnTo>
                    <a:lnTo>
                      <a:pt x="0" y="864"/>
                    </a:lnTo>
                    <a:lnTo>
                      <a:pt x="96" y="864"/>
                    </a:lnTo>
                    <a:lnTo>
                      <a:pt x="192" y="768"/>
                    </a:lnTo>
                    <a:lnTo>
                      <a:pt x="288" y="768"/>
                    </a:lnTo>
                    <a:lnTo>
                      <a:pt x="192" y="864"/>
                    </a:lnTo>
                    <a:lnTo>
                      <a:pt x="288" y="864"/>
                    </a:lnTo>
                    <a:lnTo>
                      <a:pt x="0" y="960"/>
                    </a:lnTo>
                    <a:lnTo>
                      <a:pt x="96" y="960"/>
                    </a:lnTo>
                    <a:lnTo>
                      <a:pt x="0" y="1056"/>
                    </a:lnTo>
                    <a:lnTo>
                      <a:pt x="96" y="1056"/>
                    </a:lnTo>
                    <a:lnTo>
                      <a:pt x="192" y="960"/>
                    </a:lnTo>
                    <a:lnTo>
                      <a:pt x="288" y="960"/>
                    </a:lnTo>
                    <a:lnTo>
                      <a:pt x="192" y="1056"/>
                    </a:lnTo>
                    <a:lnTo>
                      <a:pt x="288" y="1056"/>
                    </a:lnTo>
                    <a:lnTo>
                      <a:pt x="384" y="768"/>
                    </a:lnTo>
                    <a:lnTo>
                      <a:pt x="480" y="768"/>
                    </a:lnTo>
                    <a:lnTo>
                      <a:pt x="384" y="864"/>
                    </a:lnTo>
                    <a:lnTo>
                      <a:pt x="480" y="864"/>
                    </a:lnTo>
                    <a:lnTo>
                      <a:pt x="576" y="768"/>
                    </a:lnTo>
                    <a:lnTo>
                      <a:pt x="672" y="768"/>
                    </a:lnTo>
                    <a:lnTo>
                      <a:pt x="576" y="864"/>
                    </a:lnTo>
                    <a:lnTo>
                      <a:pt x="672" y="864"/>
                    </a:lnTo>
                    <a:lnTo>
                      <a:pt x="384" y="960"/>
                    </a:lnTo>
                    <a:lnTo>
                      <a:pt x="480" y="960"/>
                    </a:lnTo>
                    <a:lnTo>
                      <a:pt x="384" y="1056"/>
                    </a:lnTo>
                    <a:lnTo>
                      <a:pt x="480" y="1056"/>
                    </a:lnTo>
                    <a:lnTo>
                      <a:pt x="576" y="960"/>
                    </a:lnTo>
                    <a:lnTo>
                      <a:pt x="672" y="960"/>
                    </a:lnTo>
                    <a:lnTo>
                      <a:pt x="576" y="1056"/>
                    </a:lnTo>
                    <a:lnTo>
                      <a:pt x="672" y="1056"/>
                    </a:lnTo>
                    <a:lnTo>
                      <a:pt x="0" y="1152"/>
                    </a:lnTo>
                    <a:lnTo>
                      <a:pt x="96" y="1152"/>
                    </a:lnTo>
                    <a:lnTo>
                      <a:pt x="0" y="1248"/>
                    </a:lnTo>
                    <a:lnTo>
                      <a:pt x="96" y="1248"/>
                    </a:lnTo>
                    <a:lnTo>
                      <a:pt x="192" y="1152"/>
                    </a:lnTo>
                    <a:lnTo>
                      <a:pt x="288" y="1152"/>
                    </a:lnTo>
                    <a:lnTo>
                      <a:pt x="192" y="1248"/>
                    </a:lnTo>
                    <a:lnTo>
                      <a:pt x="288" y="1248"/>
                    </a:lnTo>
                    <a:lnTo>
                      <a:pt x="0" y="1344"/>
                    </a:lnTo>
                    <a:lnTo>
                      <a:pt x="96" y="1344"/>
                    </a:lnTo>
                    <a:lnTo>
                      <a:pt x="0" y="1440"/>
                    </a:lnTo>
                    <a:lnTo>
                      <a:pt x="96" y="1440"/>
                    </a:lnTo>
                    <a:lnTo>
                      <a:pt x="192" y="1344"/>
                    </a:lnTo>
                    <a:lnTo>
                      <a:pt x="288" y="1344"/>
                    </a:lnTo>
                    <a:lnTo>
                      <a:pt x="192" y="1440"/>
                    </a:lnTo>
                    <a:lnTo>
                      <a:pt x="288" y="1440"/>
                    </a:lnTo>
                    <a:lnTo>
                      <a:pt x="384" y="1152"/>
                    </a:lnTo>
                    <a:lnTo>
                      <a:pt x="480" y="1152"/>
                    </a:lnTo>
                    <a:lnTo>
                      <a:pt x="384" y="1248"/>
                    </a:lnTo>
                    <a:lnTo>
                      <a:pt x="480" y="1248"/>
                    </a:lnTo>
                    <a:lnTo>
                      <a:pt x="576" y="1152"/>
                    </a:lnTo>
                    <a:lnTo>
                      <a:pt x="672" y="1152"/>
                    </a:lnTo>
                    <a:lnTo>
                      <a:pt x="576" y="1248"/>
                    </a:lnTo>
                    <a:lnTo>
                      <a:pt x="672" y="1248"/>
                    </a:lnTo>
                    <a:lnTo>
                      <a:pt x="384" y="1344"/>
                    </a:lnTo>
                    <a:lnTo>
                      <a:pt x="480" y="1344"/>
                    </a:lnTo>
                    <a:lnTo>
                      <a:pt x="384" y="1440"/>
                    </a:lnTo>
                    <a:lnTo>
                      <a:pt x="480" y="1440"/>
                    </a:lnTo>
                    <a:lnTo>
                      <a:pt x="576" y="1344"/>
                    </a:lnTo>
                    <a:lnTo>
                      <a:pt x="672" y="1344"/>
                    </a:lnTo>
                    <a:lnTo>
                      <a:pt x="576" y="1440"/>
                    </a:lnTo>
                    <a:lnTo>
                      <a:pt x="672" y="1440"/>
                    </a:lnTo>
                    <a:lnTo>
                      <a:pt x="768" y="768"/>
                    </a:lnTo>
                    <a:lnTo>
                      <a:pt x="864" y="768"/>
                    </a:lnTo>
                    <a:lnTo>
                      <a:pt x="768" y="864"/>
                    </a:lnTo>
                    <a:lnTo>
                      <a:pt x="864" y="864"/>
                    </a:lnTo>
                    <a:lnTo>
                      <a:pt x="960" y="768"/>
                    </a:lnTo>
                    <a:lnTo>
                      <a:pt x="1056" y="768"/>
                    </a:lnTo>
                    <a:lnTo>
                      <a:pt x="960" y="864"/>
                    </a:lnTo>
                    <a:lnTo>
                      <a:pt x="1056" y="864"/>
                    </a:lnTo>
                    <a:lnTo>
                      <a:pt x="768" y="960"/>
                    </a:lnTo>
                    <a:lnTo>
                      <a:pt x="864" y="960"/>
                    </a:lnTo>
                    <a:lnTo>
                      <a:pt x="768" y="1056"/>
                    </a:lnTo>
                    <a:lnTo>
                      <a:pt x="864" y="1056"/>
                    </a:lnTo>
                    <a:lnTo>
                      <a:pt x="960" y="960"/>
                    </a:lnTo>
                    <a:lnTo>
                      <a:pt x="1056" y="960"/>
                    </a:lnTo>
                    <a:lnTo>
                      <a:pt x="960" y="1056"/>
                    </a:lnTo>
                    <a:lnTo>
                      <a:pt x="1056" y="1056"/>
                    </a:lnTo>
                    <a:lnTo>
                      <a:pt x="1152" y="768"/>
                    </a:lnTo>
                    <a:lnTo>
                      <a:pt x="1248" y="768"/>
                    </a:lnTo>
                    <a:lnTo>
                      <a:pt x="1152" y="864"/>
                    </a:lnTo>
                    <a:lnTo>
                      <a:pt x="1248" y="864"/>
                    </a:lnTo>
                    <a:lnTo>
                      <a:pt x="1344" y="768"/>
                    </a:lnTo>
                    <a:lnTo>
                      <a:pt x="1440" y="768"/>
                    </a:lnTo>
                    <a:lnTo>
                      <a:pt x="1344" y="864"/>
                    </a:lnTo>
                    <a:lnTo>
                      <a:pt x="1440" y="864"/>
                    </a:lnTo>
                    <a:lnTo>
                      <a:pt x="1152" y="960"/>
                    </a:lnTo>
                    <a:lnTo>
                      <a:pt x="1248" y="960"/>
                    </a:lnTo>
                    <a:lnTo>
                      <a:pt x="1152" y="1056"/>
                    </a:lnTo>
                    <a:lnTo>
                      <a:pt x="1248" y="1056"/>
                    </a:lnTo>
                    <a:lnTo>
                      <a:pt x="1344" y="960"/>
                    </a:lnTo>
                    <a:lnTo>
                      <a:pt x="1440" y="960"/>
                    </a:lnTo>
                    <a:lnTo>
                      <a:pt x="1344" y="1056"/>
                    </a:lnTo>
                    <a:lnTo>
                      <a:pt x="1440" y="1056"/>
                    </a:lnTo>
                    <a:lnTo>
                      <a:pt x="768" y="1152"/>
                    </a:lnTo>
                    <a:lnTo>
                      <a:pt x="864" y="1152"/>
                    </a:lnTo>
                    <a:lnTo>
                      <a:pt x="768" y="1248"/>
                    </a:lnTo>
                    <a:lnTo>
                      <a:pt x="864" y="1248"/>
                    </a:lnTo>
                    <a:lnTo>
                      <a:pt x="960" y="1152"/>
                    </a:lnTo>
                    <a:lnTo>
                      <a:pt x="1056" y="1152"/>
                    </a:lnTo>
                    <a:lnTo>
                      <a:pt x="960" y="1248"/>
                    </a:lnTo>
                    <a:lnTo>
                      <a:pt x="1056" y="1248"/>
                    </a:lnTo>
                    <a:lnTo>
                      <a:pt x="768" y="1344"/>
                    </a:lnTo>
                    <a:lnTo>
                      <a:pt x="864" y="1344"/>
                    </a:lnTo>
                    <a:lnTo>
                      <a:pt x="768" y="1440"/>
                    </a:lnTo>
                    <a:lnTo>
                      <a:pt x="864" y="1440"/>
                    </a:lnTo>
                    <a:lnTo>
                      <a:pt x="960" y="1344"/>
                    </a:lnTo>
                    <a:lnTo>
                      <a:pt x="1056" y="1344"/>
                    </a:lnTo>
                    <a:lnTo>
                      <a:pt x="960" y="1440"/>
                    </a:lnTo>
                    <a:lnTo>
                      <a:pt x="1056" y="1440"/>
                    </a:lnTo>
                    <a:lnTo>
                      <a:pt x="1152" y="1152"/>
                    </a:lnTo>
                    <a:lnTo>
                      <a:pt x="1248" y="1152"/>
                    </a:lnTo>
                    <a:lnTo>
                      <a:pt x="1152" y="1248"/>
                    </a:lnTo>
                    <a:lnTo>
                      <a:pt x="1248" y="1248"/>
                    </a:lnTo>
                    <a:lnTo>
                      <a:pt x="1344" y="1152"/>
                    </a:lnTo>
                    <a:lnTo>
                      <a:pt x="1440" y="1152"/>
                    </a:lnTo>
                    <a:lnTo>
                      <a:pt x="1344" y="1248"/>
                    </a:lnTo>
                    <a:lnTo>
                      <a:pt x="1440" y="1248"/>
                    </a:lnTo>
                    <a:lnTo>
                      <a:pt x="1152" y="1344"/>
                    </a:lnTo>
                    <a:lnTo>
                      <a:pt x="1248" y="1344"/>
                    </a:lnTo>
                    <a:lnTo>
                      <a:pt x="1152" y="1440"/>
                    </a:lnTo>
                    <a:lnTo>
                      <a:pt x="1248" y="1440"/>
                    </a:lnTo>
                    <a:lnTo>
                      <a:pt x="1344" y="1344"/>
                    </a:lnTo>
                    <a:lnTo>
                      <a:pt x="1440" y="1344"/>
                    </a:lnTo>
                    <a:lnTo>
                      <a:pt x="1344" y="1440"/>
                    </a:lnTo>
                    <a:lnTo>
                      <a:pt x="1440" y="144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grpSp>
        <p:nvGrpSpPr>
          <p:cNvPr id="46" name="Group 234"/>
          <p:cNvGrpSpPr>
            <a:grpSpLocks/>
          </p:cNvGrpSpPr>
          <p:nvPr/>
        </p:nvGrpSpPr>
        <p:grpSpPr bwMode="auto">
          <a:xfrm>
            <a:off x="4901585" y="1682750"/>
            <a:ext cx="3592550" cy="3592550"/>
            <a:chOff x="2880" y="336"/>
            <a:chExt cx="1536" cy="1536"/>
          </a:xfrm>
        </p:grpSpPr>
        <p:sp>
          <p:nvSpPr>
            <p:cNvPr id="47" name="Freeform 235"/>
            <p:cNvSpPr>
              <a:spLocks/>
            </p:cNvSpPr>
            <p:nvPr/>
          </p:nvSpPr>
          <p:spPr bwMode="auto">
            <a:xfrm>
              <a:off x="2880" y="336"/>
              <a:ext cx="768" cy="384"/>
            </a:xfrm>
            <a:custGeom>
              <a:avLst/>
              <a:gdLst>
                <a:gd name="T0" fmla="*/ 0 w 768"/>
                <a:gd name="T1" fmla="*/ 0 h 384"/>
                <a:gd name="T2" fmla="*/ 768 w 768"/>
                <a:gd name="T3" fmla="*/ 0 h 384"/>
                <a:gd name="T4" fmla="*/ 768 w 768"/>
                <a:gd name="T5" fmla="*/ 192 h 384"/>
                <a:gd name="T6" fmla="*/ 480 w 768"/>
                <a:gd name="T7" fmla="*/ 192 h 384"/>
                <a:gd name="T8" fmla="*/ 480 w 768"/>
                <a:gd name="T9" fmla="*/ 288 h 384"/>
                <a:gd name="T10" fmla="*/ 384 w 768"/>
                <a:gd name="T11" fmla="*/ 288 h 384"/>
                <a:gd name="T12" fmla="*/ 384 w 768"/>
                <a:gd name="T13" fmla="*/ 384 h 384"/>
                <a:gd name="T14" fmla="*/ 0 w 768"/>
                <a:gd name="T15" fmla="*/ 384 h 384"/>
                <a:gd name="T16" fmla="*/ 0 w 768"/>
                <a:gd name="T17" fmla="*/ 0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480" y="192"/>
                  </a:lnTo>
                  <a:lnTo>
                    <a:pt x="480" y="288"/>
                  </a:lnTo>
                  <a:lnTo>
                    <a:pt x="384" y="288"/>
                  </a:lnTo>
                  <a:lnTo>
                    <a:pt x="384" y="384"/>
                  </a:lnTo>
                  <a:lnTo>
                    <a:pt x="0" y="3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8" name="Freeform 236"/>
            <p:cNvSpPr>
              <a:spLocks/>
            </p:cNvSpPr>
            <p:nvPr/>
          </p:nvSpPr>
          <p:spPr bwMode="auto">
            <a:xfrm>
              <a:off x="2880" y="528"/>
              <a:ext cx="768" cy="576"/>
            </a:xfrm>
            <a:custGeom>
              <a:avLst/>
              <a:gdLst>
                <a:gd name="T0" fmla="*/ 480 w 768"/>
                <a:gd name="T1" fmla="*/ 0 h 576"/>
                <a:gd name="T2" fmla="*/ 768 w 768"/>
                <a:gd name="T3" fmla="*/ 0 h 576"/>
                <a:gd name="T4" fmla="*/ 768 w 768"/>
                <a:gd name="T5" fmla="*/ 192 h 576"/>
                <a:gd name="T6" fmla="*/ 672 w 768"/>
                <a:gd name="T7" fmla="*/ 192 h 576"/>
                <a:gd name="T8" fmla="*/ 672 w 768"/>
                <a:gd name="T9" fmla="*/ 288 h 576"/>
                <a:gd name="T10" fmla="*/ 576 w 768"/>
                <a:gd name="T11" fmla="*/ 288 h 576"/>
                <a:gd name="T12" fmla="*/ 576 w 768"/>
                <a:gd name="T13" fmla="*/ 384 h 576"/>
                <a:gd name="T14" fmla="*/ 384 w 768"/>
                <a:gd name="T15" fmla="*/ 384 h 576"/>
                <a:gd name="T16" fmla="*/ 384 w 768"/>
                <a:gd name="T17" fmla="*/ 576 h 576"/>
                <a:gd name="T18" fmla="*/ 0 w 768"/>
                <a:gd name="T19" fmla="*/ 576 h 576"/>
                <a:gd name="T20" fmla="*/ 0 w 768"/>
                <a:gd name="T21" fmla="*/ 192 h 576"/>
                <a:gd name="T22" fmla="*/ 384 w 768"/>
                <a:gd name="T23" fmla="*/ 192 h 576"/>
                <a:gd name="T24" fmla="*/ 384 w 768"/>
                <a:gd name="T25" fmla="*/ 96 h 576"/>
                <a:gd name="T26" fmla="*/ 480 w 768"/>
                <a:gd name="T27" fmla="*/ 96 h 576"/>
                <a:gd name="T28" fmla="*/ 480 w 768"/>
                <a:gd name="T29" fmla="*/ 0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768"/>
                <a:gd name="T46" fmla="*/ 0 h 576"/>
                <a:gd name="T47" fmla="*/ 768 w 768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768" h="576">
                  <a:moveTo>
                    <a:pt x="480" y="0"/>
                  </a:moveTo>
                  <a:lnTo>
                    <a:pt x="768" y="0"/>
                  </a:lnTo>
                  <a:lnTo>
                    <a:pt x="768" y="192"/>
                  </a:lnTo>
                  <a:lnTo>
                    <a:pt x="672" y="192"/>
                  </a:lnTo>
                  <a:lnTo>
                    <a:pt x="672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384" y="192"/>
                  </a:lnTo>
                  <a:lnTo>
                    <a:pt x="384" y="96"/>
                  </a:lnTo>
                  <a:lnTo>
                    <a:pt x="480" y="96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49" name="Freeform 237"/>
            <p:cNvSpPr>
              <a:spLocks/>
            </p:cNvSpPr>
            <p:nvPr/>
          </p:nvSpPr>
          <p:spPr bwMode="auto">
            <a:xfrm>
              <a:off x="3264" y="336"/>
              <a:ext cx="768" cy="768"/>
            </a:xfrm>
            <a:custGeom>
              <a:avLst/>
              <a:gdLst>
                <a:gd name="T0" fmla="*/ 288 w 768"/>
                <a:gd name="T1" fmla="*/ 384 h 768"/>
                <a:gd name="T2" fmla="*/ 288 w 768"/>
                <a:gd name="T3" fmla="*/ 480 h 768"/>
                <a:gd name="T4" fmla="*/ 192 w 768"/>
                <a:gd name="T5" fmla="*/ 480 h 768"/>
                <a:gd name="T6" fmla="*/ 192 w 768"/>
                <a:gd name="T7" fmla="*/ 576 h 768"/>
                <a:gd name="T8" fmla="*/ 0 w 768"/>
                <a:gd name="T9" fmla="*/ 576 h 768"/>
                <a:gd name="T10" fmla="*/ 0 w 768"/>
                <a:gd name="T11" fmla="*/ 768 h 768"/>
                <a:gd name="T12" fmla="*/ 384 w 768"/>
                <a:gd name="T13" fmla="*/ 768 h 768"/>
                <a:gd name="T14" fmla="*/ 384 w 768"/>
                <a:gd name="T15" fmla="*/ 0 h 768"/>
                <a:gd name="T16" fmla="*/ 768 w 768"/>
                <a:gd name="T17" fmla="*/ 0 h 768"/>
                <a:gd name="T18" fmla="*/ 768 w 768"/>
                <a:gd name="T19" fmla="*/ 288 h 768"/>
                <a:gd name="T20" fmla="*/ 576 w 768"/>
                <a:gd name="T21" fmla="*/ 288 h 768"/>
                <a:gd name="T22" fmla="*/ 576 w 768"/>
                <a:gd name="T23" fmla="*/ 384 h 768"/>
                <a:gd name="T24" fmla="*/ 288 w 768"/>
                <a:gd name="T25" fmla="*/ 384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288" y="384"/>
                  </a:moveTo>
                  <a:lnTo>
                    <a:pt x="288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768"/>
                  </a:lnTo>
                  <a:lnTo>
                    <a:pt x="384" y="76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288"/>
                  </a:lnTo>
                  <a:lnTo>
                    <a:pt x="576" y="288"/>
                  </a:lnTo>
                  <a:lnTo>
                    <a:pt x="576" y="384"/>
                  </a:lnTo>
                  <a:lnTo>
                    <a:pt x="288" y="384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0" name="Freeform 238"/>
            <p:cNvSpPr>
              <a:spLocks/>
            </p:cNvSpPr>
            <p:nvPr/>
          </p:nvSpPr>
          <p:spPr bwMode="auto">
            <a:xfrm>
              <a:off x="3648" y="336"/>
              <a:ext cx="768" cy="768"/>
            </a:xfrm>
            <a:custGeom>
              <a:avLst/>
              <a:gdLst>
                <a:gd name="T0" fmla="*/ 192 w 768"/>
                <a:gd name="T1" fmla="*/ 288 h 768"/>
                <a:gd name="T2" fmla="*/ 384 w 768"/>
                <a:gd name="T3" fmla="*/ 288 h 768"/>
                <a:gd name="T4" fmla="*/ 384 w 768"/>
                <a:gd name="T5" fmla="*/ 0 h 768"/>
                <a:gd name="T6" fmla="*/ 768 w 768"/>
                <a:gd name="T7" fmla="*/ 0 h 768"/>
                <a:gd name="T8" fmla="*/ 768 w 768"/>
                <a:gd name="T9" fmla="*/ 384 h 768"/>
                <a:gd name="T10" fmla="*/ 384 w 768"/>
                <a:gd name="T11" fmla="*/ 384 h 768"/>
                <a:gd name="T12" fmla="*/ 384 w 768"/>
                <a:gd name="T13" fmla="*/ 576 h 768"/>
                <a:gd name="T14" fmla="*/ 192 w 768"/>
                <a:gd name="T15" fmla="*/ 576 h 768"/>
                <a:gd name="T16" fmla="*/ 192 w 768"/>
                <a:gd name="T17" fmla="*/ 768 h 768"/>
                <a:gd name="T18" fmla="*/ 0 w 768"/>
                <a:gd name="T19" fmla="*/ 768 h 768"/>
                <a:gd name="T20" fmla="*/ 0 w 768"/>
                <a:gd name="T21" fmla="*/ 384 h 768"/>
                <a:gd name="T22" fmla="*/ 192 w 768"/>
                <a:gd name="T23" fmla="*/ 384 h 768"/>
                <a:gd name="T24" fmla="*/ 192 w 768"/>
                <a:gd name="T25" fmla="*/ 288 h 76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68"/>
                <a:gd name="T40" fmla="*/ 0 h 768"/>
                <a:gd name="T41" fmla="*/ 768 w 768"/>
                <a:gd name="T42" fmla="*/ 768 h 76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68" h="768">
                  <a:moveTo>
                    <a:pt x="192" y="288"/>
                  </a:moveTo>
                  <a:lnTo>
                    <a:pt x="384" y="288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192" y="576"/>
                  </a:lnTo>
                  <a:lnTo>
                    <a:pt x="192" y="768"/>
                  </a:lnTo>
                  <a:lnTo>
                    <a:pt x="0" y="768"/>
                  </a:lnTo>
                  <a:lnTo>
                    <a:pt x="0" y="384"/>
                  </a:lnTo>
                  <a:lnTo>
                    <a:pt x="192" y="384"/>
                  </a:lnTo>
                  <a:lnTo>
                    <a:pt x="192" y="288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1" name="Freeform 239"/>
            <p:cNvSpPr>
              <a:spLocks/>
            </p:cNvSpPr>
            <p:nvPr/>
          </p:nvSpPr>
          <p:spPr bwMode="auto">
            <a:xfrm>
              <a:off x="2880" y="720"/>
              <a:ext cx="1536" cy="576"/>
            </a:xfrm>
            <a:custGeom>
              <a:avLst/>
              <a:gdLst>
                <a:gd name="T0" fmla="*/ 960 w 1536"/>
                <a:gd name="T1" fmla="*/ 288 h 576"/>
                <a:gd name="T2" fmla="*/ 960 w 1536"/>
                <a:gd name="T3" fmla="*/ 192 h 576"/>
                <a:gd name="T4" fmla="*/ 1152 w 1536"/>
                <a:gd name="T5" fmla="*/ 192 h 576"/>
                <a:gd name="T6" fmla="*/ 1152 w 1536"/>
                <a:gd name="T7" fmla="*/ 0 h 576"/>
                <a:gd name="T8" fmla="*/ 1536 w 1536"/>
                <a:gd name="T9" fmla="*/ 0 h 576"/>
                <a:gd name="T10" fmla="*/ 1536 w 1536"/>
                <a:gd name="T11" fmla="*/ 384 h 576"/>
                <a:gd name="T12" fmla="*/ 384 w 1536"/>
                <a:gd name="T13" fmla="*/ 384 h 576"/>
                <a:gd name="T14" fmla="*/ 384 w 1536"/>
                <a:gd name="T15" fmla="*/ 480 h 576"/>
                <a:gd name="T16" fmla="*/ 192 w 1536"/>
                <a:gd name="T17" fmla="*/ 480 h 576"/>
                <a:gd name="T18" fmla="*/ 192 w 1536"/>
                <a:gd name="T19" fmla="*/ 576 h 576"/>
                <a:gd name="T20" fmla="*/ 0 w 1536"/>
                <a:gd name="T21" fmla="*/ 576 h 576"/>
                <a:gd name="T22" fmla="*/ 0 w 1536"/>
                <a:gd name="T23" fmla="*/ 384 h 576"/>
                <a:gd name="T24" fmla="*/ 960 w 1536"/>
                <a:gd name="T25" fmla="*/ 384 h 576"/>
                <a:gd name="T26" fmla="*/ 960 w 1536"/>
                <a:gd name="T27" fmla="*/ 192 h 576"/>
                <a:gd name="T28" fmla="*/ 960 w 1536"/>
                <a:gd name="T29" fmla="*/ 288 h 57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36"/>
                <a:gd name="T46" fmla="*/ 0 h 576"/>
                <a:gd name="T47" fmla="*/ 1536 w 1536"/>
                <a:gd name="T48" fmla="*/ 576 h 57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36" h="576">
                  <a:moveTo>
                    <a:pt x="960" y="288"/>
                  </a:moveTo>
                  <a:lnTo>
                    <a:pt x="960" y="192"/>
                  </a:lnTo>
                  <a:lnTo>
                    <a:pt x="1152" y="192"/>
                  </a:lnTo>
                  <a:lnTo>
                    <a:pt x="1152" y="0"/>
                  </a:lnTo>
                  <a:lnTo>
                    <a:pt x="1536" y="0"/>
                  </a:lnTo>
                  <a:lnTo>
                    <a:pt x="1536" y="384"/>
                  </a:lnTo>
                  <a:lnTo>
                    <a:pt x="384" y="384"/>
                  </a:lnTo>
                  <a:lnTo>
                    <a:pt x="384" y="480"/>
                  </a:lnTo>
                  <a:lnTo>
                    <a:pt x="192" y="480"/>
                  </a:lnTo>
                  <a:lnTo>
                    <a:pt x="192" y="576"/>
                  </a:lnTo>
                  <a:lnTo>
                    <a:pt x="0" y="576"/>
                  </a:lnTo>
                  <a:lnTo>
                    <a:pt x="0" y="384"/>
                  </a:lnTo>
                  <a:lnTo>
                    <a:pt x="960" y="384"/>
                  </a:lnTo>
                  <a:lnTo>
                    <a:pt x="960" y="192"/>
                  </a:lnTo>
                  <a:lnTo>
                    <a:pt x="960" y="288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2" name="Freeform 240"/>
            <p:cNvSpPr>
              <a:spLocks/>
            </p:cNvSpPr>
            <p:nvPr/>
          </p:nvSpPr>
          <p:spPr bwMode="auto">
            <a:xfrm>
              <a:off x="2880" y="1104"/>
              <a:ext cx="768" cy="576"/>
            </a:xfrm>
            <a:custGeom>
              <a:avLst/>
              <a:gdLst>
                <a:gd name="T0" fmla="*/ 192 w 768"/>
                <a:gd name="T1" fmla="*/ 96 h 576"/>
                <a:gd name="T2" fmla="*/ 384 w 768"/>
                <a:gd name="T3" fmla="*/ 96 h 576"/>
                <a:gd name="T4" fmla="*/ 384 w 768"/>
                <a:gd name="T5" fmla="*/ 0 h 576"/>
                <a:gd name="T6" fmla="*/ 768 w 768"/>
                <a:gd name="T7" fmla="*/ 0 h 576"/>
                <a:gd name="T8" fmla="*/ 768 w 768"/>
                <a:gd name="T9" fmla="*/ 384 h 576"/>
                <a:gd name="T10" fmla="*/ 384 w 768"/>
                <a:gd name="T11" fmla="*/ 384 h 576"/>
                <a:gd name="T12" fmla="*/ 384 w 768"/>
                <a:gd name="T13" fmla="*/ 576 h 576"/>
                <a:gd name="T14" fmla="*/ 0 w 768"/>
                <a:gd name="T15" fmla="*/ 576 h 576"/>
                <a:gd name="T16" fmla="*/ 0 w 768"/>
                <a:gd name="T17" fmla="*/ 192 h 576"/>
                <a:gd name="T18" fmla="*/ 192 w 768"/>
                <a:gd name="T19" fmla="*/ 192 h 576"/>
                <a:gd name="T20" fmla="*/ 192 w 768"/>
                <a:gd name="T21" fmla="*/ 96 h 57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576"/>
                <a:gd name="T35" fmla="*/ 768 w 768"/>
                <a:gd name="T36" fmla="*/ 576 h 57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576">
                  <a:moveTo>
                    <a:pt x="192" y="96"/>
                  </a:moveTo>
                  <a:lnTo>
                    <a:pt x="384" y="96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384"/>
                  </a:lnTo>
                  <a:lnTo>
                    <a:pt x="384" y="384"/>
                  </a:lnTo>
                  <a:lnTo>
                    <a:pt x="384" y="576"/>
                  </a:lnTo>
                  <a:lnTo>
                    <a:pt x="0" y="576"/>
                  </a:lnTo>
                  <a:lnTo>
                    <a:pt x="0" y="192"/>
                  </a:lnTo>
                  <a:lnTo>
                    <a:pt x="192" y="192"/>
                  </a:lnTo>
                  <a:lnTo>
                    <a:pt x="192" y="96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3" name="Freeform 241"/>
            <p:cNvSpPr>
              <a:spLocks/>
            </p:cNvSpPr>
            <p:nvPr/>
          </p:nvSpPr>
          <p:spPr bwMode="auto">
            <a:xfrm>
              <a:off x="2880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384 w 768"/>
                <a:gd name="T5" fmla="*/ 384 h 384"/>
                <a:gd name="T6" fmla="*/ 384 w 768"/>
                <a:gd name="T7" fmla="*/ 0 h 384"/>
                <a:gd name="T8" fmla="*/ 768 w 768"/>
                <a:gd name="T9" fmla="*/ 0 h 384"/>
                <a:gd name="T10" fmla="*/ 768 w 768"/>
                <a:gd name="T11" fmla="*/ 96 h 384"/>
                <a:gd name="T12" fmla="*/ 576 w 768"/>
                <a:gd name="T13" fmla="*/ 96 h 384"/>
                <a:gd name="T14" fmla="*/ 576 w 768"/>
                <a:gd name="T15" fmla="*/ 192 h 384"/>
                <a:gd name="T16" fmla="*/ 0 w 768"/>
                <a:gd name="T17" fmla="*/ 192 h 3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384"/>
                <a:gd name="T29" fmla="*/ 768 w 768"/>
                <a:gd name="T30" fmla="*/ 384 h 3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384" y="384"/>
                  </a:lnTo>
                  <a:lnTo>
                    <a:pt x="384" y="0"/>
                  </a:lnTo>
                  <a:lnTo>
                    <a:pt x="768" y="0"/>
                  </a:lnTo>
                  <a:lnTo>
                    <a:pt x="768" y="96"/>
                  </a:lnTo>
                  <a:lnTo>
                    <a:pt x="576" y="96"/>
                  </a:lnTo>
                  <a:lnTo>
                    <a:pt x="57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4" name="Freeform 242"/>
            <p:cNvSpPr>
              <a:spLocks/>
            </p:cNvSpPr>
            <p:nvPr/>
          </p:nvSpPr>
          <p:spPr bwMode="auto">
            <a:xfrm>
              <a:off x="3264" y="1584"/>
              <a:ext cx="384" cy="288"/>
            </a:xfrm>
            <a:custGeom>
              <a:avLst/>
              <a:gdLst>
                <a:gd name="T0" fmla="*/ 192 w 384"/>
                <a:gd name="T1" fmla="*/ 0 h 288"/>
                <a:gd name="T2" fmla="*/ 384 w 384"/>
                <a:gd name="T3" fmla="*/ 0 h 288"/>
                <a:gd name="T4" fmla="*/ 384 w 384"/>
                <a:gd name="T5" fmla="*/ 96 h 288"/>
                <a:gd name="T6" fmla="*/ 0 w 384"/>
                <a:gd name="T7" fmla="*/ 96 h 288"/>
                <a:gd name="T8" fmla="*/ 0 w 384"/>
                <a:gd name="T9" fmla="*/ 288 h 288"/>
                <a:gd name="T10" fmla="*/ 192 w 384"/>
                <a:gd name="T11" fmla="*/ 288 h 288"/>
                <a:gd name="T12" fmla="*/ 192 w 384"/>
                <a:gd name="T13" fmla="*/ 0 h 2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84"/>
                <a:gd name="T22" fmla="*/ 0 h 288"/>
                <a:gd name="T23" fmla="*/ 384 w 384"/>
                <a:gd name="T24" fmla="*/ 288 h 2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84" h="288">
                  <a:moveTo>
                    <a:pt x="192" y="0"/>
                  </a:moveTo>
                  <a:lnTo>
                    <a:pt x="384" y="0"/>
                  </a:lnTo>
                  <a:lnTo>
                    <a:pt x="384" y="96"/>
                  </a:lnTo>
                  <a:lnTo>
                    <a:pt x="0" y="96"/>
                  </a:lnTo>
                  <a:lnTo>
                    <a:pt x="0" y="288"/>
                  </a:lnTo>
                  <a:lnTo>
                    <a:pt x="192" y="288"/>
                  </a:lnTo>
                  <a:lnTo>
                    <a:pt x="192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5" name="Freeform 243"/>
            <p:cNvSpPr>
              <a:spLocks/>
            </p:cNvSpPr>
            <p:nvPr/>
          </p:nvSpPr>
          <p:spPr bwMode="auto">
            <a:xfrm>
              <a:off x="3456" y="1104"/>
              <a:ext cx="768" cy="768"/>
            </a:xfrm>
            <a:custGeom>
              <a:avLst/>
              <a:gdLst>
                <a:gd name="T0" fmla="*/ 0 w 768"/>
                <a:gd name="T1" fmla="*/ 576 h 768"/>
                <a:gd name="T2" fmla="*/ 0 w 768"/>
                <a:gd name="T3" fmla="*/ 768 h 768"/>
                <a:gd name="T4" fmla="*/ 192 w 768"/>
                <a:gd name="T5" fmla="*/ 768 h 768"/>
                <a:gd name="T6" fmla="*/ 192 w 768"/>
                <a:gd name="T7" fmla="*/ 0 h 768"/>
                <a:gd name="T8" fmla="*/ 768 w 768"/>
                <a:gd name="T9" fmla="*/ 0 h 768"/>
                <a:gd name="T10" fmla="*/ 768 w 768"/>
                <a:gd name="T11" fmla="*/ 192 h 768"/>
                <a:gd name="T12" fmla="*/ 576 w 768"/>
                <a:gd name="T13" fmla="*/ 192 h 768"/>
                <a:gd name="T14" fmla="*/ 576 w 768"/>
                <a:gd name="T15" fmla="*/ 384 h 768"/>
                <a:gd name="T16" fmla="*/ 192 w 768"/>
                <a:gd name="T17" fmla="*/ 384 h 768"/>
                <a:gd name="T18" fmla="*/ 192 w 768"/>
                <a:gd name="T19" fmla="*/ 576 h 768"/>
                <a:gd name="T20" fmla="*/ 0 w 768"/>
                <a:gd name="T21" fmla="*/ 576 h 76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68"/>
                <a:gd name="T34" fmla="*/ 0 h 768"/>
                <a:gd name="T35" fmla="*/ 768 w 768"/>
                <a:gd name="T36" fmla="*/ 768 h 76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68" h="768">
                  <a:moveTo>
                    <a:pt x="0" y="576"/>
                  </a:moveTo>
                  <a:lnTo>
                    <a:pt x="0" y="768"/>
                  </a:lnTo>
                  <a:lnTo>
                    <a:pt x="192" y="768"/>
                  </a:lnTo>
                  <a:lnTo>
                    <a:pt x="192" y="0"/>
                  </a:lnTo>
                  <a:lnTo>
                    <a:pt x="768" y="0"/>
                  </a:lnTo>
                  <a:lnTo>
                    <a:pt x="768" y="192"/>
                  </a:lnTo>
                  <a:lnTo>
                    <a:pt x="576" y="192"/>
                  </a:lnTo>
                  <a:lnTo>
                    <a:pt x="576" y="384"/>
                  </a:lnTo>
                  <a:lnTo>
                    <a:pt x="192" y="384"/>
                  </a:lnTo>
                  <a:lnTo>
                    <a:pt x="192" y="576"/>
                  </a:lnTo>
                  <a:lnTo>
                    <a:pt x="0" y="576"/>
                  </a:ln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6" name="Freeform 244"/>
            <p:cNvSpPr>
              <a:spLocks/>
            </p:cNvSpPr>
            <p:nvPr/>
          </p:nvSpPr>
          <p:spPr bwMode="auto">
            <a:xfrm>
              <a:off x="3648" y="1104"/>
              <a:ext cx="768" cy="576"/>
            </a:xfrm>
            <a:custGeom>
              <a:avLst/>
              <a:gdLst>
                <a:gd name="T0" fmla="*/ 384 w 768"/>
                <a:gd name="T1" fmla="*/ 576 h 576"/>
                <a:gd name="T2" fmla="*/ 0 w 768"/>
                <a:gd name="T3" fmla="*/ 576 h 576"/>
                <a:gd name="T4" fmla="*/ 0 w 768"/>
                <a:gd name="T5" fmla="*/ 384 h 576"/>
                <a:gd name="T6" fmla="*/ 768 w 768"/>
                <a:gd name="T7" fmla="*/ 384 h 576"/>
                <a:gd name="T8" fmla="*/ 768 w 768"/>
                <a:gd name="T9" fmla="*/ 0 h 576"/>
                <a:gd name="T10" fmla="*/ 576 w 768"/>
                <a:gd name="T11" fmla="*/ 0 h 576"/>
                <a:gd name="T12" fmla="*/ 576 w 768"/>
                <a:gd name="T13" fmla="*/ 192 h 576"/>
                <a:gd name="T14" fmla="*/ 384 w 768"/>
                <a:gd name="T15" fmla="*/ 192 h 576"/>
                <a:gd name="T16" fmla="*/ 384 w 768"/>
                <a:gd name="T17" fmla="*/ 576 h 5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8"/>
                <a:gd name="T28" fmla="*/ 0 h 576"/>
                <a:gd name="T29" fmla="*/ 768 w 768"/>
                <a:gd name="T30" fmla="*/ 576 h 57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8" h="576">
                  <a:moveTo>
                    <a:pt x="384" y="576"/>
                  </a:moveTo>
                  <a:lnTo>
                    <a:pt x="0" y="576"/>
                  </a:ln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576" y="0"/>
                  </a:lnTo>
                  <a:lnTo>
                    <a:pt x="576" y="192"/>
                  </a:lnTo>
                  <a:lnTo>
                    <a:pt x="384" y="192"/>
                  </a:lnTo>
                  <a:lnTo>
                    <a:pt x="384" y="576"/>
                  </a:lnTo>
                  <a:close/>
                </a:path>
              </a:pathLst>
            </a:custGeom>
            <a:solidFill>
              <a:schemeClr val="accent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57" name="Freeform 245"/>
            <p:cNvSpPr>
              <a:spLocks/>
            </p:cNvSpPr>
            <p:nvPr/>
          </p:nvSpPr>
          <p:spPr bwMode="auto">
            <a:xfrm>
              <a:off x="3648" y="1488"/>
              <a:ext cx="768" cy="384"/>
            </a:xfrm>
            <a:custGeom>
              <a:avLst/>
              <a:gdLst>
                <a:gd name="T0" fmla="*/ 0 w 768"/>
                <a:gd name="T1" fmla="*/ 192 h 384"/>
                <a:gd name="T2" fmla="*/ 0 w 768"/>
                <a:gd name="T3" fmla="*/ 384 h 384"/>
                <a:gd name="T4" fmla="*/ 768 w 768"/>
                <a:gd name="T5" fmla="*/ 384 h 384"/>
                <a:gd name="T6" fmla="*/ 768 w 768"/>
                <a:gd name="T7" fmla="*/ 0 h 384"/>
                <a:gd name="T8" fmla="*/ 384 w 768"/>
                <a:gd name="T9" fmla="*/ 0 h 384"/>
                <a:gd name="T10" fmla="*/ 384 w 768"/>
                <a:gd name="T11" fmla="*/ 192 h 384"/>
                <a:gd name="T12" fmla="*/ 0 w 768"/>
                <a:gd name="T13" fmla="*/ 192 h 3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68"/>
                <a:gd name="T22" fmla="*/ 0 h 384"/>
                <a:gd name="T23" fmla="*/ 768 w 768"/>
                <a:gd name="T24" fmla="*/ 384 h 3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68" h="384">
                  <a:moveTo>
                    <a:pt x="0" y="192"/>
                  </a:moveTo>
                  <a:lnTo>
                    <a:pt x="0" y="384"/>
                  </a:lnTo>
                  <a:lnTo>
                    <a:pt x="768" y="384"/>
                  </a:lnTo>
                  <a:lnTo>
                    <a:pt x="768" y="0"/>
                  </a:lnTo>
                  <a:lnTo>
                    <a:pt x="384" y="0"/>
                  </a:lnTo>
                  <a:lnTo>
                    <a:pt x="384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58" name="Rectangle 57"/>
          <p:cNvSpPr/>
          <p:nvPr/>
        </p:nvSpPr>
        <p:spPr bwMode="auto">
          <a:xfrm>
            <a:off x="5575188" y="2590386"/>
            <a:ext cx="449069" cy="2245344"/>
          </a:xfrm>
          <a:prstGeom prst="rect">
            <a:avLst/>
          </a:prstGeom>
          <a:solidFill>
            <a:srgbClr val="FF0000">
              <a:alpha val="52000"/>
            </a:srgb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9" name="Freeform 236"/>
          <p:cNvSpPr>
            <a:spLocks/>
          </p:cNvSpPr>
          <p:nvPr/>
        </p:nvSpPr>
        <p:spPr bwMode="auto">
          <a:xfrm>
            <a:off x="4901586" y="2131819"/>
            <a:ext cx="1796275" cy="1347206"/>
          </a:xfrm>
          <a:custGeom>
            <a:avLst/>
            <a:gdLst>
              <a:gd name="T0" fmla="*/ 480 w 768"/>
              <a:gd name="T1" fmla="*/ 0 h 576"/>
              <a:gd name="T2" fmla="*/ 768 w 768"/>
              <a:gd name="T3" fmla="*/ 0 h 576"/>
              <a:gd name="T4" fmla="*/ 768 w 768"/>
              <a:gd name="T5" fmla="*/ 192 h 576"/>
              <a:gd name="T6" fmla="*/ 672 w 768"/>
              <a:gd name="T7" fmla="*/ 192 h 576"/>
              <a:gd name="T8" fmla="*/ 672 w 768"/>
              <a:gd name="T9" fmla="*/ 288 h 576"/>
              <a:gd name="T10" fmla="*/ 576 w 768"/>
              <a:gd name="T11" fmla="*/ 288 h 576"/>
              <a:gd name="T12" fmla="*/ 576 w 768"/>
              <a:gd name="T13" fmla="*/ 384 h 576"/>
              <a:gd name="T14" fmla="*/ 384 w 768"/>
              <a:gd name="T15" fmla="*/ 384 h 576"/>
              <a:gd name="T16" fmla="*/ 384 w 768"/>
              <a:gd name="T17" fmla="*/ 576 h 576"/>
              <a:gd name="T18" fmla="*/ 0 w 768"/>
              <a:gd name="T19" fmla="*/ 576 h 576"/>
              <a:gd name="T20" fmla="*/ 0 w 768"/>
              <a:gd name="T21" fmla="*/ 192 h 576"/>
              <a:gd name="T22" fmla="*/ 384 w 768"/>
              <a:gd name="T23" fmla="*/ 192 h 576"/>
              <a:gd name="T24" fmla="*/ 384 w 768"/>
              <a:gd name="T25" fmla="*/ 96 h 576"/>
              <a:gd name="T26" fmla="*/ 480 w 768"/>
              <a:gd name="T27" fmla="*/ 96 h 576"/>
              <a:gd name="T28" fmla="*/ 480 w 768"/>
              <a:gd name="T29" fmla="*/ 0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768"/>
              <a:gd name="T46" fmla="*/ 0 h 576"/>
              <a:gd name="T47" fmla="*/ 768 w 768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768" h="576">
                <a:moveTo>
                  <a:pt x="480" y="0"/>
                </a:moveTo>
                <a:lnTo>
                  <a:pt x="768" y="0"/>
                </a:lnTo>
                <a:lnTo>
                  <a:pt x="768" y="192"/>
                </a:lnTo>
                <a:lnTo>
                  <a:pt x="672" y="192"/>
                </a:lnTo>
                <a:lnTo>
                  <a:pt x="672" y="288"/>
                </a:lnTo>
                <a:lnTo>
                  <a:pt x="576" y="288"/>
                </a:lnTo>
                <a:lnTo>
                  <a:pt x="576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384" y="192"/>
                </a:lnTo>
                <a:lnTo>
                  <a:pt x="384" y="96"/>
                </a:lnTo>
                <a:lnTo>
                  <a:pt x="480" y="96"/>
                </a:lnTo>
                <a:lnTo>
                  <a:pt x="480" y="0"/>
                </a:lnTo>
                <a:close/>
              </a:path>
            </a:pathLst>
          </a:custGeom>
          <a:solidFill>
            <a:schemeClr val="accent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0" name="Freeform 237"/>
          <p:cNvSpPr>
            <a:spLocks/>
          </p:cNvSpPr>
          <p:nvPr/>
        </p:nvSpPr>
        <p:spPr bwMode="auto">
          <a:xfrm>
            <a:off x="5799722" y="1685453"/>
            <a:ext cx="1796275" cy="1796275"/>
          </a:xfrm>
          <a:custGeom>
            <a:avLst/>
            <a:gdLst>
              <a:gd name="T0" fmla="*/ 288 w 768"/>
              <a:gd name="T1" fmla="*/ 384 h 768"/>
              <a:gd name="T2" fmla="*/ 288 w 768"/>
              <a:gd name="T3" fmla="*/ 480 h 768"/>
              <a:gd name="T4" fmla="*/ 192 w 768"/>
              <a:gd name="T5" fmla="*/ 480 h 768"/>
              <a:gd name="T6" fmla="*/ 192 w 768"/>
              <a:gd name="T7" fmla="*/ 576 h 768"/>
              <a:gd name="T8" fmla="*/ 0 w 768"/>
              <a:gd name="T9" fmla="*/ 576 h 768"/>
              <a:gd name="T10" fmla="*/ 0 w 768"/>
              <a:gd name="T11" fmla="*/ 768 h 768"/>
              <a:gd name="T12" fmla="*/ 384 w 768"/>
              <a:gd name="T13" fmla="*/ 768 h 768"/>
              <a:gd name="T14" fmla="*/ 384 w 768"/>
              <a:gd name="T15" fmla="*/ 0 h 768"/>
              <a:gd name="T16" fmla="*/ 768 w 768"/>
              <a:gd name="T17" fmla="*/ 0 h 768"/>
              <a:gd name="T18" fmla="*/ 768 w 768"/>
              <a:gd name="T19" fmla="*/ 288 h 768"/>
              <a:gd name="T20" fmla="*/ 576 w 768"/>
              <a:gd name="T21" fmla="*/ 288 h 768"/>
              <a:gd name="T22" fmla="*/ 576 w 768"/>
              <a:gd name="T23" fmla="*/ 384 h 768"/>
              <a:gd name="T24" fmla="*/ 288 w 768"/>
              <a:gd name="T25" fmla="*/ 384 h 76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768"/>
              <a:gd name="T40" fmla="*/ 0 h 768"/>
              <a:gd name="T41" fmla="*/ 768 w 768"/>
              <a:gd name="T42" fmla="*/ 768 h 76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768" h="768">
                <a:moveTo>
                  <a:pt x="288" y="384"/>
                </a:moveTo>
                <a:lnTo>
                  <a:pt x="288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768"/>
                </a:lnTo>
                <a:lnTo>
                  <a:pt x="384" y="768"/>
                </a:lnTo>
                <a:lnTo>
                  <a:pt x="384" y="0"/>
                </a:lnTo>
                <a:lnTo>
                  <a:pt x="768" y="0"/>
                </a:lnTo>
                <a:lnTo>
                  <a:pt x="768" y="288"/>
                </a:lnTo>
                <a:lnTo>
                  <a:pt x="576" y="288"/>
                </a:lnTo>
                <a:lnTo>
                  <a:pt x="576" y="384"/>
                </a:lnTo>
                <a:lnTo>
                  <a:pt x="288" y="384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1" name="Freeform 239"/>
          <p:cNvSpPr>
            <a:spLocks/>
          </p:cNvSpPr>
          <p:nvPr/>
        </p:nvSpPr>
        <p:spPr bwMode="auto">
          <a:xfrm>
            <a:off x="4892834" y="2590386"/>
            <a:ext cx="3592550" cy="1347206"/>
          </a:xfrm>
          <a:custGeom>
            <a:avLst/>
            <a:gdLst>
              <a:gd name="T0" fmla="*/ 960 w 1536"/>
              <a:gd name="T1" fmla="*/ 288 h 576"/>
              <a:gd name="T2" fmla="*/ 960 w 1536"/>
              <a:gd name="T3" fmla="*/ 192 h 576"/>
              <a:gd name="T4" fmla="*/ 1152 w 1536"/>
              <a:gd name="T5" fmla="*/ 192 h 576"/>
              <a:gd name="T6" fmla="*/ 1152 w 1536"/>
              <a:gd name="T7" fmla="*/ 0 h 576"/>
              <a:gd name="T8" fmla="*/ 1536 w 1536"/>
              <a:gd name="T9" fmla="*/ 0 h 576"/>
              <a:gd name="T10" fmla="*/ 1536 w 1536"/>
              <a:gd name="T11" fmla="*/ 384 h 576"/>
              <a:gd name="T12" fmla="*/ 384 w 1536"/>
              <a:gd name="T13" fmla="*/ 384 h 576"/>
              <a:gd name="T14" fmla="*/ 384 w 1536"/>
              <a:gd name="T15" fmla="*/ 480 h 576"/>
              <a:gd name="T16" fmla="*/ 192 w 1536"/>
              <a:gd name="T17" fmla="*/ 480 h 576"/>
              <a:gd name="T18" fmla="*/ 192 w 1536"/>
              <a:gd name="T19" fmla="*/ 576 h 576"/>
              <a:gd name="T20" fmla="*/ 0 w 1536"/>
              <a:gd name="T21" fmla="*/ 576 h 576"/>
              <a:gd name="T22" fmla="*/ 0 w 1536"/>
              <a:gd name="T23" fmla="*/ 384 h 576"/>
              <a:gd name="T24" fmla="*/ 960 w 1536"/>
              <a:gd name="T25" fmla="*/ 384 h 576"/>
              <a:gd name="T26" fmla="*/ 960 w 1536"/>
              <a:gd name="T27" fmla="*/ 192 h 576"/>
              <a:gd name="T28" fmla="*/ 960 w 1536"/>
              <a:gd name="T29" fmla="*/ 288 h 57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536"/>
              <a:gd name="T46" fmla="*/ 0 h 576"/>
              <a:gd name="T47" fmla="*/ 1536 w 1536"/>
              <a:gd name="T48" fmla="*/ 576 h 57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536" h="576">
                <a:moveTo>
                  <a:pt x="960" y="288"/>
                </a:moveTo>
                <a:lnTo>
                  <a:pt x="960" y="192"/>
                </a:lnTo>
                <a:lnTo>
                  <a:pt x="1152" y="192"/>
                </a:lnTo>
                <a:lnTo>
                  <a:pt x="1152" y="0"/>
                </a:lnTo>
                <a:lnTo>
                  <a:pt x="1536" y="0"/>
                </a:lnTo>
                <a:lnTo>
                  <a:pt x="1536" y="384"/>
                </a:lnTo>
                <a:lnTo>
                  <a:pt x="384" y="384"/>
                </a:lnTo>
                <a:lnTo>
                  <a:pt x="384" y="480"/>
                </a:lnTo>
                <a:lnTo>
                  <a:pt x="192" y="480"/>
                </a:lnTo>
                <a:lnTo>
                  <a:pt x="192" y="576"/>
                </a:lnTo>
                <a:lnTo>
                  <a:pt x="0" y="576"/>
                </a:lnTo>
                <a:lnTo>
                  <a:pt x="0" y="384"/>
                </a:lnTo>
                <a:lnTo>
                  <a:pt x="960" y="384"/>
                </a:lnTo>
                <a:lnTo>
                  <a:pt x="960" y="192"/>
                </a:lnTo>
                <a:lnTo>
                  <a:pt x="960" y="288"/>
                </a:lnTo>
                <a:close/>
              </a:path>
            </a:pathLst>
          </a:custGeom>
          <a:solidFill>
            <a:schemeClr val="folHlink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2" name="Freeform 240"/>
          <p:cNvSpPr>
            <a:spLocks/>
          </p:cNvSpPr>
          <p:nvPr/>
        </p:nvSpPr>
        <p:spPr bwMode="auto">
          <a:xfrm>
            <a:off x="4908643" y="3488524"/>
            <a:ext cx="1796275" cy="1347206"/>
          </a:xfrm>
          <a:custGeom>
            <a:avLst/>
            <a:gdLst>
              <a:gd name="T0" fmla="*/ 192 w 768"/>
              <a:gd name="T1" fmla="*/ 96 h 576"/>
              <a:gd name="T2" fmla="*/ 384 w 768"/>
              <a:gd name="T3" fmla="*/ 96 h 576"/>
              <a:gd name="T4" fmla="*/ 384 w 768"/>
              <a:gd name="T5" fmla="*/ 0 h 576"/>
              <a:gd name="T6" fmla="*/ 768 w 768"/>
              <a:gd name="T7" fmla="*/ 0 h 576"/>
              <a:gd name="T8" fmla="*/ 768 w 768"/>
              <a:gd name="T9" fmla="*/ 384 h 576"/>
              <a:gd name="T10" fmla="*/ 384 w 768"/>
              <a:gd name="T11" fmla="*/ 384 h 576"/>
              <a:gd name="T12" fmla="*/ 384 w 768"/>
              <a:gd name="T13" fmla="*/ 576 h 576"/>
              <a:gd name="T14" fmla="*/ 0 w 768"/>
              <a:gd name="T15" fmla="*/ 576 h 576"/>
              <a:gd name="T16" fmla="*/ 0 w 768"/>
              <a:gd name="T17" fmla="*/ 192 h 576"/>
              <a:gd name="T18" fmla="*/ 192 w 768"/>
              <a:gd name="T19" fmla="*/ 192 h 576"/>
              <a:gd name="T20" fmla="*/ 192 w 768"/>
              <a:gd name="T21" fmla="*/ 96 h 5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576"/>
              <a:gd name="T35" fmla="*/ 768 w 768"/>
              <a:gd name="T36" fmla="*/ 576 h 5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576">
                <a:moveTo>
                  <a:pt x="192" y="96"/>
                </a:moveTo>
                <a:lnTo>
                  <a:pt x="384" y="96"/>
                </a:lnTo>
                <a:lnTo>
                  <a:pt x="384" y="0"/>
                </a:lnTo>
                <a:lnTo>
                  <a:pt x="768" y="0"/>
                </a:lnTo>
                <a:lnTo>
                  <a:pt x="768" y="384"/>
                </a:lnTo>
                <a:lnTo>
                  <a:pt x="384" y="384"/>
                </a:lnTo>
                <a:lnTo>
                  <a:pt x="384" y="576"/>
                </a:lnTo>
                <a:lnTo>
                  <a:pt x="0" y="576"/>
                </a:lnTo>
                <a:lnTo>
                  <a:pt x="0" y="192"/>
                </a:lnTo>
                <a:lnTo>
                  <a:pt x="192" y="192"/>
                </a:lnTo>
                <a:lnTo>
                  <a:pt x="192" y="96"/>
                </a:lnTo>
                <a:close/>
              </a:path>
            </a:pathLst>
          </a:custGeom>
          <a:solidFill>
            <a:schemeClr val="accent1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3" name="Freeform 241"/>
          <p:cNvSpPr>
            <a:spLocks/>
          </p:cNvSpPr>
          <p:nvPr/>
        </p:nvSpPr>
        <p:spPr bwMode="auto">
          <a:xfrm>
            <a:off x="4908643" y="4386661"/>
            <a:ext cx="1796275" cy="898138"/>
          </a:xfrm>
          <a:custGeom>
            <a:avLst/>
            <a:gdLst>
              <a:gd name="T0" fmla="*/ 0 w 768"/>
              <a:gd name="T1" fmla="*/ 192 h 384"/>
              <a:gd name="T2" fmla="*/ 0 w 768"/>
              <a:gd name="T3" fmla="*/ 384 h 384"/>
              <a:gd name="T4" fmla="*/ 384 w 768"/>
              <a:gd name="T5" fmla="*/ 384 h 384"/>
              <a:gd name="T6" fmla="*/ 384 w 768"/>
              <a:gd name="T7" fmla="*/ 0 h 384"/>
              <a:gd name="T8" fmla="*/ 768 w 768"/>
              <a:gd name="T9" fmla="*/ 0 h 384"/>
              <a:gd name="T10" fmla="*/ 768 w 768"/>
              <a:gd name="T11" fmla="*/ 96 h 384"/>
              <a:gd name="T12" fmla="*/ 576 w 768"/>
              <a:gd name="T13" fmla="*/ 96 h 384"/>
              <a:gd name="T14" fmla="*/ 576 w 768"/>
              <a:gd name="T15" fmla="*/ 192 h 384"/>
              <a:gd name="T16" fmla="*/ 0 w 768"/>
              <a:gd name="T17" fmla="*/ 192 h 38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68"/>
              <a:gd name="T28" fmla="*/ 0 h 384"/>
              <a:gd name="T29" fmla="*/ 768 w 768"/>
              <a:gd name="T30" fmla="*/ 384 h 384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68" h="384">
                <a:moveTo>
                  <a:pt x="0" y="192"/>
                </a:moveTo>
                <a:lnTo>
                  <a:pt x="0" y="384"/>
                </a:lnTo>
                <a:lnTo>
                  <a:pt x="384" y="384"/>
                </a:lnTo>
                <a:lnTo>
                  <a:pt x="384" y="0"/>
                </a:lnTo>
                <a:lnTo>
                  <a:pt x="768" y="0"/>
                </a:lnTo>
                <a:lnTo>
                  <a:pt x="768" y="96"/>
                </a:lnTo>
                <a:lnTo>
                  <a:pt x="576" y="96"/>
                </a:lnTo>
                <a:lnTo>
                  <a:pt x="576" y="192"/>
                </a:lnTo>
                <a:lnTo>
                  <a:pt x="0" y="192"/>
                </a:lnTo>
                <a:close/>
              </a:path>
            </a:pathLst>
          </a:custGeom>
          <a:solidFill>
            <a:schemeClr val="tx2">
              <a:alpha val="7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586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273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Collection of bit-vectors used to index an attribute</a:t>
            </a:r>
          </a:p>
          <a:p>
            <a:pPr lvl="1"/>
            <a:r>
              <a:rPr lang="en-US" dirty="0" smtClean="0"/>
              <a:t>One bit-vector for each unique attribute value</a:t>
            </a:r>
          </a:p>
          <a:p>
            <a:pPr lvl="1"/>
            <a:r>
              <a:rPr lang="en-US" dirty="0" smtClean="0"/>
              <a:t>One bit for each record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Querying index involves combining bit-vectors with bitwise operators (&amp;, |)</a:t>
            </a:r>
          </a:p>
          <a:p>
            <a:pPr lvl="1"/>
            <a:r>
              <a:rPr lang="en-US" dirty="0" smtClean="0"/>
              <a:t>A 1 in the </a:t>
            </a:r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position indicates that record </a:t>
            </a:r>
            <a:r>
              <a:rPr lang="en-US" i="1" dirty="0" err="1" smtClean="0"/>
              <a:t>i</a:t>
            </a:r>
            <a:r>
              <a:rPr lang="en-US" dirty="0" smtClean="0"/>
              <a:t> is a match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410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online </a:t>
            </a:r>
            <a:r>
              <a:rPr lang="en-US" dirty="0" err="1" smtClean="0"/>
              <a:t>homeware</a:t>
            </a:r>
            <a:r>
              <a:rPr lang="en-US" dirty="0" smtClean="0"/>
              <a:t> vendor sells products p1...p10</a:t>
            </a:r>
          </a:p>
          <a:p>
            <a:pPr lvl="1"/>
            <a:r>
              <a:rPr lang="en-US" dirty="0" smtClean="0"/>
              <a:t>Products p3 and p5 cost £100</a:t>
            </a:r>
          </a:p>
          <a:p>
            <a:pPr lvl="1"/>
            <a:r>
              <a:rPr lang="en-US" dirty="0" smtClean="0"/>
              <a:t>Product p1 costs £200</a:t>
            </a:r>
          </a:p>
          <a:p>
            <a:pPr lvl="1"/>
            <a:r>
              <a:rPr lang="en-US" dirty="0" smtClean="0"/>
              <a:t>Products p2, p7 and p10 cost £300</a:t>
            </a:r>
          </a:p>
          <a:p>
            <a:pPr lvl="1"/>
            <a:r>
              <a:rPr lang="en-US" dirty="0" smtClean="0"/>
              <a:t>Products p4, p6, p8 and p9 cost £400</a:t>
            </a:r>
          </a:p>
          <a:p>
            <a:pPr lvl="1"/>
            <a:r>
              <a:rPr lang="en-US" dirty="0" smtClean="0"/>
              <a:t>Products p1, p4, p5 and p9 are designed for lounges</a:t>
            </a:r>
          </a:p>
          <a:p>
            <a:pPr lvl="1"/>
            <a:r>
              <a:rPr lang="en-US" dirty="0" smtClean="0"/>
              <a:t>Products p5 and p7 are designed for dining rooms</a:t>
            </a:r>
          </a:p>
          <a:p>
            <a:pPr lvl="1"/>
            <a:r>
              <a:rPr lang="en-US" dirty="0" smtClean="0"/>
              <a:t>Products p3, p5, p6 and p10 are designed for kitchens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480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bitmap index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326444"/>
              </p:ext>
            </p:extLst>
          </p:nvPr>
        </p:nvGraphicFramePr>
        <p:xfrm>
          <a:off x="323850" y="1692275"/>
          <a:ext cx="7514780" cy="2966720"/>
        </p:xfrm>
        <a:graphic>
          <a:graphicData uri="http://schemas.openxmlformats.org/drawingml/2006/table">
            <a:tbl>
              <a:tblPr firstRow="1">
                <a:tableStyleId>{8799B23B-EC83-4686-B30A-512413B5E67A}</a:tableStyleId>
              </a:tblPr>
              <a:tblGrid>
                <a:gridCol w="1213760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p7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p8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p9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£100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£200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£300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£400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Lounge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Dining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Kitchen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239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bitmap index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285998"/>
              </p:ext>
            </p:extLst>
          </p:nvPr>
        </p:nvGraphicFramePr>
        <p:xfrm>
          <a:off x="323850" y="1692275"/>
          <a:ext cx="7514780" cy="2966720"/>
        </p:xfrm>
        <a:graphic>
          <a:graphicData uri="http://schemas.openxmlformats.org/drawingml/2006/table">
            <a:tbl>
              <a:tblPr firstRow="1">
                <a:tableStyleId>{8799B23B-EC83-4686-B30A-512413B5E67A}</a:tableStyleId>
              </a:tblPr>
              <a:tblGrid>
                <a:gridCol w="1213760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  <a:gridCol w="630102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p6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p7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p8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p9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p10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£100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£200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£300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£400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Lounge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Dining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Kitchen</a:t>
                      </a: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4000" y="4938658"/>
            <a:ext cx="3101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price=£300 </a:t>
            </a:r>
            <a:r>
              <a:rPr lang="en-US" dirty="0">
                <a:sym typeface="Symbol" charset="0"/>
              </a:rPr>
              <a:t></a:t>
            </a:r>
            <a:r>
              <a:rPr lang="en-US" dirty="0" smtClean="0"/>
              <a:t> room=kitchen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4000" y="5477947"/>
            <a:ext cx="463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0100001001 &amp; 0010110001 = 0000000001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3850" y="6067494"/>
            <a:ext cx="2652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p10 is matching product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324000" y="2796434"/>
            <a:ext cx="7514630" cy="397658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23850" y="4261337"/>
            <a:ext cx="7514630" cy="397658"/>
          </a:xfrm>
          <a:prstGeom prst="rect">
            <a:avLst/>
          </a:prstGeom>
          <a:solidFill>
            <a:schemeClr val="bg2">
              <a:lumMod val="75000"/>
              <a:alpha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5850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Bit-vectors are typically sparse, with few 1 bits</a:t>
            </a:r>
          </a:p>
          <a:p>
            <a:pPr lvl="1"/>
            <a:r>
              <a:rPr lang="en-US" dirty="0" smtClean="0"/>
              <a:t>Large amount of wasted space</a:t>
            </a:r>
          </a:p>
          <a:p>
            <a:pPr lvl="1"/>
            <a:r>
              <a:rPr lang="en-US" dirty="0" smtClean="0"/>
              <a:t>Run-length encoding of bit-vectors to reduce stored size</a:t>
            </a:r>
          </a:p>
          <a:p>
            <a:pPr lvl="1"/>
            <a:endParaRPr lang="en-US" dirty="0"/>
          </a:p>
          <a:p>
            <a:r>
              <a:rPr lang="en-US" dirty="0" smtClean="0"/>
              <a:t>Bitwise operators must be applied to original bit-vectors</a:t>
            </a:r>
          </a:p>
          <a:p>
            <a:pPr lvl="1"/>
            <a:r>
              <a:rPr lang="en-US" dirty="0" smtClean="0"/>
              <a:t>Can decode RLE bit-vectors one run at a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65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Bitmap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Pro</a:t>
            </a:r>
          </a:p>
          <a:p>
            <a:pPr lvl="1"/>
            <a:r>
              <a:rPr lang="en-US" dirty="0" smtClean="0"/>
              <a:t>Efficient answering of partial-match queries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Con</a:t>
            </a:r>
          </a:p>
          <a:p>
            <a:pPr lvl="1"/>
            <a:r>
              <a:rPr lang="en-US" dirty="0" smtClean="0"/>
              <a:t>Requires fixed record numbers</a:t>
            </a:r>
          </a:p>
          <a:p>
            <a:pPr lvl="1"/>
            <a:r>
              <a:rPr lang="en-US" dirty="0" smtClean="0"/>
              <a:t>Changes to data file require changes to bitmap index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72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Indexes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16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Personnel database</a:t>
            </a:r>
          </a:p>
          <a:p>
            <a:r>
              <a:rPr lang="en-US" dirty="0" smtClean="0"/>
              <a:t>EMPLOYEE table with attributes</a:t>
            </a:r>
          </a:p>
          <a:p>
            <a:pPr lvl="1"/>
            <a:r>
              <a:rPr lang="en-US" dirty="0" err="1" smtClean="0"/>
              <a:t>dept</a:t>
            </a:r>
            <a:endParaRPr lang="en-US" dirty="0" smtClean="0"/>
          </a:p>
          <a:p>
            <a:pPr lvl="1"/>
            <a:r>
              <a:rPr lang="en-US" dirty="0" smtClean="0"/>
              <a:t>salary</a:t>
            </a:r>
          </a:p>
          <a:p>
            <a:endParaRPr lang="en-US" dirty="0"/>
          </a:p>
          <a:p>
            <a:r>
              <a:rPr lang="en-US" dirty="0" smtClean="0"/>
              <a:t>How can we find employees who work in the sales department and have salaries greater than £40,000?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90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all matching records using an index on one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Check values of other attribute on those records</a:t>
            </a:r>
            <a:endParaRPr lang="en-US" dirty="0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#1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 bwMode="auto">
          <a:xfrm rot="16200000">
            <a:off x="3172192" y="405384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5" name="Straight Arrow Connector 4"/>
          <p:cNvCxnSpPr>
            <a:endCxn id="3" idx="0"/>
          </p:cNvCxnSpPr>
          <p:nvPr/>
        </p:nvCxnSpPr>
        <p:spPr bwMode="auto">
          <a:xfrm flipV="1">
            <a:off x="1615189" y="4773844"/>
            <a:ext cx="1557003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 10"/>
          <p:cNvGrpSpPr/>
          <p:nvPr/>
        </p:nvGrpSpPr>
        <p:grpSpPr>
          <a:xfrm>
            <a:off x="4612192" y="4090264"/>
            <a:ext cx="1269066" cy="1383805"/>
            <a:chOff x="4612192" y="4090264"/>
            <a:chExt cx="1269066" cy="1383805"/>
          </a:xfrm>
        </p:grpSpPr>
        <p:sp>
          <p:nvSpPr>
            <p:cNvPr id="6" name="Rectangle 5"/>
            <p:cNvSpPr/>
            <p:nvPr/>
          </p:nvSpPr>
          <p:spPr bwMode="auto">
            <a:xfrm>
              <a:off x="5610005" y="409026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610005" y="436702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610005" y="464378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610005" y="492054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5610005" y="5197308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6" name="Straight Arrow Connector 15"/>
            <p:cNvCxnSpPr>
              <a:stCxn id="3" idx="3"/>
              <a:endCxn id="10" idx="1"/>
            </p:cNvCxnSpPr>
            <p:nvPr/>
          </p:nvCxnSpPr>
          <p:spPr bwMode="auto">
            <a:xfrm>
              <a:off x="4612192" y="4773844"/>
              <a:ext cx="997813" cy="832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8" name="Group 7"/>
          <p:cNvGrpSpPr/>
          <p:nvPr/>
        </p:nvGrpSpPr>
        <p:grpSpPr>
          <a:xfrm>
            <a:off x="6193912" y="4061088"/>
            <a:ext cx="1723910" cy="1403581"/>
            <a:chOff x="6193912" y="4061088"/>
            <a:chExt cx="1723910" cy="1403581"/>
          </a:xfrm>
        </p:grpSpPr>
        <p:cxnSp>
          <p:nvCxnSpPr>
            <p:cNvPr id="22" name="Straight Arrow Connector 21"/>
            <p:cNvCxnSpPr/>
            <p:nvPr/>
          </p:nvCxnSpPr>
          <p:spPr bwMode="auto">
            <a:xfrm flipH="1">
              <a:off x="6193912" y="4061088"/>
              <a:ext cx="1" cy="1403581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3" name="TextBox 22"/>
            <p:cNvSpPr txBox="1"/>
            <p:nvPr/>
          </p:nvSpPr>
          <p:spPr>
            <a:xfrm>
              <a:off x="6302003" y="4551215"/>
              <a:ext cx="1615819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r>
                <a:rPr lang="en-US" dirty="0" smtClean="0"/>
                <a:t>scan for </a:t>
              </a:r>
              <a:br>
                <a:rPr lang="en-US" dirty="0" smtClean="0"/>
              </a:br>
              <a:r>
                <a:rPr lang="en-US" dirty="0" smtClean="0"/>
                <a:t>salary&gt;40000</a:t>
              </a:r>
              <a:endParaRPr lang="en-US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615189" y="4367025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7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secondary indexes on each attribute to get two sets of record pointers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Take intersection of sets</a:t>
            </a:r>
          </a:p>
        </p:txBody>
      </p:sp>
      <p:sp>
        <p:nvSpPr>
          <p:cNvPr id="7168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#2</a:t>
            </a:r>
            <a:endParaRPr lang="en-US" dirty="0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1203510" y="4016614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362902" y="4736614"/>
            <a:ext cx="840608" cy="492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" name="Group 1"/>
          <p:cNvGrpSpPr/>
          <p:nvPr/>
        </p:nvGrpSpPr>
        <p:grpSpPr>
          <a:xfrm>
            <a:off x="2643510" y="4046769"/>
            <a:ext cx="1162887" cy="1383805"/>
            <a:chOff x="2643510" y="4046769"/>
            <a:chExt cx="1162887" cy="1383805"/>
          </a:xfrm>
        </p:grpSpPr>
        <p:sp>
          <p:nvSpPr>
            <p:cNvPr id="22" name="Rectangle 21"/>
            <p:cNvSpPr/>
            <p:nvPr/>
          </p:nvSpPr>
          <p:spPr bwMode="auto">
            <a:xfrm>
              <a:off x="3535144" y="4046769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3535144" y="4323530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3535144" y="4600291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535144" y="487705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535144" y="515381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7" name="Straight Arrow Connector 26"/>
            <p:cNvCxnSpPr>
              <a:stCxn id="20" idx="3"/>
              <a:endCxn id="24" idx="1"/>
            </p:cNvCxnSpPr>
            <p:nvPr/>
          </p:nvCxnSpPr>
          <p:spPr bwMode="auto">
            <a:xfrm>
              <a:off x="2643510" y="4736614"/>
              <a:ext cx="891634" cy="2058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3"/>
          <p:cNvGrpSpPr/>
          <p:nvPr/>
        </p:nvGrpSpPr>
        <p:grpSpPr>
          <a:xfrm>
            <a:off x="3806397" y="4737256"/>
            <a:ext cx="1529567" cy="599807"/>
            <a:chOff x="3806397" y="4737256"/>
            <a:chExt cx="1529567" cy="599807"/>
          </a:xfrm>
        </p:grpSpPr>
        <p:cxnSp>
          <p:nvCxnSpPr>
            <p:cNvPr id="28" name="Straight Arrow Connector 27"/>
            <p:cNvCxnSpPr>
              <a:stCxn id="39" idx="1"/>
              <a:endCxn id="24" idx="3"/>
            </p:cNvCxnSpPr>
            <p:nvPr/>
          </p:nvCxnSpPr>
          <p:spPr bwMode="auto">
            <a:xfrm flipH="1">
              <a:off x="3806397" y="4737256"/>
              <a:ext cx="1529567" cy="1416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4251032" y="4967731"/>
              <a:ext cx="641935" cy="369332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US" dirty="0" smtClean="0"/>
                <a:t>compare</a:t>
              </a:r>
            </a:p>
            <a:p>
              <a:pPr algn="ctr"/>
              <a:r>
                <a:rPr lang="en-US" dirty="0" smtClean="0"/>
                <a:t>for </a:t>
              </a:r>
            </a:p>
            <a:p>
              <a:pPr algn="ctr"/>
              <a:r>
                <a:rPr lang="en-US" dirty="0" smtClean="0"/>
                <a:t>intersection</a:t>
              </a:r>
              <a:endParaRPr lang="en-US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324000" y="3966998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  <p:sp>
        <p:nvSpPr>
          <p:cNvPr id="31" name="Isosceles Triangle 30"/>
          <p:cNvSpPr/>
          <p:nvPr/>
        </p:nvSpPr>
        <p:spPr bwMode="auto">
          <a:xfrm rot="16200000" flipV="1">
            <a:off x="6435237" y="4016613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lang="en-US" sz="2400" baseline="-25000" dirty="0" err="1" smtClean="0">
                <a:latin typeface="Georgia"/>
                <a:ea typeface="ＭＳ Ｐゴシック" pitchFamily="-106" charset="-128"/>
                <a:cs typeface="Georgia"/>
              </a:rPr>
              <a:t>salary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335964" y="4045353"/>
            <a:ext cx="1099273" cy="1383805"/>
            <a:chOff x="5335964" y="4045353"/>
            <a:chExt cx="1099273" cy="1383805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335964" y="404535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5335964" y="432211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335964" y="459887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5335964" y="487563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5335964" y="5152397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31" idx="3"/>
              <a:endCxn id="39" idx="3"/>
            </p:cNvCxnSpPr>
            <p:nvPr/>
          </p:nvCxnSpPr>
          <p:spPr bwMode="auto">
            <a:xfrm flipH="1">
              <a:off x="5607217" y="4736613"/>
              <a:ext cx="828020" cy="643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45" name="Straight Arrow Connector 44"/>
          <p:cNvCxnSpPr>
            <a:endCxn id="31" idx="0"/>
          </p:cNvCxnSpPr>
          <p:nvPr/>
        </p:nvCxnSpPr>
        <p:spPr bwMode="auto">
          <a:xfrm flipH="1" flipV="1">
            <a:off x="7875237" y="4736613"/>
            <a:ext cx="984384" cy="83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7231247" y="3848592"/>
            <a:ext cx="163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salary&gt;40000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595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secondary index on one attribute to select suitable index on other attribute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Get all matching records using selected index</a:t>
            </a:r>
          </a:p>
        </p:txBody>
      </p:sp>
      <p:sp>
        <p:nvSpPr>
          <p:cNvPr id="7271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Approach #3</a:t>
            </a:r>
            <a:endParaRPr lang="en-US" dirty="0"/>
          </a:p>
        </p:txBody>
      </p:sp>
      <p:sp>
        <p:nvSpPr>
          <p:cNvPr id="20" name="Isosceles Triangle 19"/>
          <p:cNvSpPr/>
          <p:nvPr/>
        </p:nvSpPr>
        <p:spPr bwMode="auto">
          <a:xfrm rot="16200000">
            <a:off x="1203510" y="4016615"/>
            <a:ext cx="1440000" cy="14400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none" lIns="0" tIns="0" rIns="0" bIns="180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I</a:t>
            </a:r>
            <a:r>
              <a:rPr kumimoji="0" lang="en-US" sz="2400" b="0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dept</a:t>
            </a:r>
            <a:endParaRPr kumimoji="0" lang="en-US" sz="2400" b="0" i="0" u="none" strike="noStrike" cap="none" normalizeH="0" baseline="-2500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 bwMode="auto">
          <a:xfrm flipV="1">
            <a:off x="362902" y="4736615"/>
            <a:ext cx="840608" cy="492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24000" y="3966998"/>
            <a:ext cx="12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dept</a:t>
            </a:r>
            <a:r>
              <a:rPr lang="en-US" dirty="0" smtClean="0"/>
              <a:t>=sales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912313" y="3677733"/>
            <a:ext cx="1966758" cy="1750784"/>
            <a:chOff x="4912313" y="3677733"/>
            <a:chExt cx="1966758" cy="1750784"/>
          </a:xfrm>
        </p:grpSpPr>
        <p:sp>
          <p:nvSpPr>
            <p:cNvPr id="37" name="Rectangle 36"/>
            <p:cNvSpPr/>
            <p:nvPr/>
          </p:nvSpPr>
          <p:spPr bwMode="auto">
            <a:xfrm>
              <a:off x="6607818" y="4044712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6607818" y="4321473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6607818" y="4598234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6607818" y="4874995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...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6607818" y="5151756"/>
              <a:ext cx="271253" cy="276761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42" name="Straight Arrow Connector 41"/>
            <p:cNvCxnSpPr>
              <a:stCxn id="25" idx="3"/>
              <a:endCxn id="39" idx="1"/>
            </p:cNvCxnSpPr>
            <p:nvPr/>
          </p:nvCxnSpPr>
          <p:spPr bwMode="auto">
            <a:xfrm>
              <a:off x="4912313" y="3677733"/>
              <a:ext cx="1695505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" name="Group 1"/>
          <p:cNvGrpSpPr/>
          <p:nvPr/>
        </p:nvGrpSpPr>
        <p:grpSpPr>
          <a:xfrm>
            <a:off x="2643510" y="3137733"/>
            <a:ext cx="2268803" cy="3317714"/>
            <a:chOff x="2643510" y="3137733"/>
            <a:chExt cx="2268803" cy="3317714"/>
          </a:xfrm>
        </p:grpSpPr>
        <p:sp>
          <p:nvSpPr>
            <p:cNvPr id="23" name="Isosceles Triangle 22"/>
            <p:cNvSpPr/>
            <p:nvPr/>
          </p:nvSpPr>
          <p:spPr bwMode="auto">
            <a:xfrm rot="16200000">
              <a:off x="3832313" y="419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Isosceles Triangle 23"/>
            <p:cNvSpPr/>
            <p:nvPr/>
          </p:nvSpPr>
          <p:spPr bwMode="auto">
            <a:xfrm rot="16200000">
              <a:off x="3832313" y="5276615"/>
              <a:ext cx="1080000" cy="1080000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Isosceles Triangle 24"/>
            <p:cNvSpPr/>
            <p:nvPr/>
          </p:nvSpPr>
          <p:spPr bwMode="auto">
            <a:xfrm rot="16200000">
              <a:off x="3832313" y="3137733"/>
              <a:ext cx="1080000" cy="1080000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none" lIns="0" tIns="0" rIns="0" bIns="180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salary</a:t>
              </a:r>
              <a:endParaRPr kumimoji="0" lang="en-US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6" name="Straight Arrow Connector 25"/>
            <p:cNvCxnSpPr>
              <a:stCxn id="20" idx="3"/>
              <a:endCxn id="25" idx="0"/>
            </p:cNvCxnSpPr>
            <p:nvPr/>
          </p:nvCxnSpPr>
          <p:spPr bwMode="auto">
            <a:xfrm flipV="1">
              <a:off x="2643510" y="3677733"/>
              <a:ext cx="1188803" cy="105888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0" idx="3"/>
              <a:endCxn id="23" idx="0"/>
            </p:cNvCxnSpPr>
            <p:nvPr/>
          </p:nvCxnSpPr>
          <p:spPr bwMode="auto">
            <a:xfrm>
              <a:off x="2643510" y="4736615"/>
              <a:ext cx="1188803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2" name="Straight Arrow Connector 31"/>
            <p:cNvCxnSpPr>
              <a:stCxn id="20" idx="3"/>
              <a:endCxn id="24" idx="0"/>
            </p:cNvCxnSpPr>
            <p:nvPr/>
          </p:nvCxnSpPr>
          <p:spPr bwMode="auto">
            <a:xfrm>
              <a:off x="2643510" y="4736615"/>
              <a:ext cx="1188803" cy="10800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4" name="TextBox 43"/>
            <p:cNvSpPr txBox="1"/>
            <p:nvPr/>
          </p:nvSpPr>
          <p:spPr>
            <a:xfrm>
              <a:off x="3360848" y="3244334"/>
              <a:ext cx="6781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sales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34921" y="4297290"/>
              <a:ext cx="1052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research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072609" y="6086115"/>
              <a:ext cx="13138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production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7880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2036</TotalTime>
  <Words>1594</Words>
  <Application>Microsoft Macintosh PowerPoint</Application>
  <PresentationFormat>On-screen Show (4:3)</PresentationFormat>
  <Paragraphs>622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ECS</vt:lpstr>
      <vt:lpstr>Multidimensional Access Structures</vt:lpstr>
      <vt:lpstr>Overview</vt:lpstr>
      <vt:lpstr>Multidimensional Access Structures</vt:lpstr>
      <vt:lpstr>Applications</vt:lpstr>
      <vt:lpstr>Conventional Indexes</vt:lpstr>
      <vt:lpstr>Scenario</vt:lpstr>
      <vt:lpstr>Approach #1</vt:lpstr>
      <vt:lpstr>Approach #2</vt:lpstr>
      <vt:lpstr>Approach #3</vt:lpstr>
      <vt:lpstr>For which queries is this index good?</vt:lpstr>
      <vt:lpstr>Grid Files</vt:lpstr>
      <vt:lpstr>Grid File</vt:lpstr>
      <vt:lpstr>Grid File</vt:lpstr>
      <vt:lpstr>Grid files</vt:lpstr>
      <vt:lpstr>Partitioned Hash</vt:lpstr>
      <vt:lpstr>Partitioned Hash</vt:lpstr>
      <vt:lpstr>Example</vt:lpstr>
      <vt:lpstr>Insertion</vt:lpstr>
      <vt:lpstr>Retrieval</vt:lpstr>
      <vt:lpstr>Retrieval</vt:lpstr>
      <vt:lpstr>Retrieval</vt:lpstr>
      <vt:lpstr>Partitioned hash</vt:lpstr>
      <vt:lpstr>kd-Tree</vt:lpstr>
      <vt:lpstr>kd-Tree</vt:lpstr>
      <vt:lpstr>Example, k=2</vt:lpstr>
      <vt:lpstr>Partial-Match Queries</vt:lpstr>
      <vt:lpstr>Adapting kd-Trees to Secondary Storage</vt:lpstr>
      <vt:lpstr>Quad-Tree</vt:lpstr>
      <vt:lpstr>Quad-Trees</vt:lpstr>
      <vt:lpstr>Region Quad-tree</vt:lpstr>
      <vt:lpstr>Region Quad-tree</vt:lpstr>
      <vt:lpstr>Point Quad-Tree</vt:lpstr>
      <vt:lpstr>Point Quad-Tree</vt:lpstr>
      <vt:lpstr>R-Tree</vt:lpstr>
      <vt:lpstr>R-Trees</vt:lpstr>
      <vt:lpstr>R-Trees</vt:lpstr>
      <vt:lpstr>UB-Tree</vt:lpstr>
      <vt:lpstr>UB-Tree</vt:lpstr>
      <vt:lpstr>Z-Index</vt:lpstr>
      <vt:lpstr>Z-Region Partition</vt:lpstr>
      <vt:lpstr>Querying UB-Trees</vt:lpstr>
      <vt:lpstr>Bitmap Indexes</vt:lpstr>
      <vt:lpstr>Bitmap indexes</vt:lpstr>
      <vt:lpstr>Example</vt:lpstr>
      <vt:lpstr>Example bitmap index</vt:lpstr>
      <vt:lpstr>Example bitmap index</vt:lpstr>
      <vt:lpstr>Compression</vt:lpstr>
      <vt:lpstr>Bitmap indexes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Gibbins</dc:creator>
  <cp:lastModifiedBy>Nicholas Gibbins</cp:lastModifiedBy>
  <cp:revision>57</cp:revision>
  <dcterms:created xsi:type="dcterms:W3CDTF">2013-02-14T09:31:45Z</dcterms:created>
  <dcterms:modified xsi:type="dcterms:W3CDTF">2013-02-21T09:45:59Z</dcterms:modified>
</cp:coreProperties>
</file>