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14"/>
  </p:notesMasterIdLst>
  <p:handoutMasterIdLst>
    <p:handoutMasterId r:id="rId115"/>
  </p:handoutMasterIdLst>
  <p:sldIdLst>
    <p:sldId id="256" r:id="rId2"/>
    <p:sldId id="554" r:id="rId3"/>
    <p:sldId id="552" r:id="rId4"/>
    <p:sldId id="556" r:id="rId5"/>
    <p:sldId id="557" r:id="rId6"/>
    <p:sldId id="292" r:id="rId7"/>
    <p:sldId id="615" r:id="rId8"/>
    <p:sldId id="558" r:id="rId9"/>
    <p:sldId id="560" r:id="rId10"/>
    <p:sldId id="561" r:id="rId11"/>
    <p:sldId id="562" r:id="rId12"/>
    <p:sldId id="298" r:id="rId13"/>
    <p:sldId id="300" r:id="rId14"/>
    <p:sldId id="301" r:id="rId15"/>
    <p:sldId id="302" r:id="rId16"/>
    <p:sldId id="583" r:id="rId17"/>
    <p:sldId id="584" r:id="rId18"/>
    <p:sldId id="585" r:id="rId19"/>
    <p:sldId id="586" r:id="rId20"/>
    <p:sldId id="587" r:id="rId21"/>
    <p:sldId id="588" r:id="rId22"/>
    <p:sldId id="589" r:id="rId23"/>
    <p:sldId id="590" r:id="rId24"/>
    <p:sldId id="591" r:id="rId25"/>
    <p:sldId id="592" r:id="rId26"/>
    <p:sldId id="593" r:id="rId27"/>
    <p:sldId id="594" r:id="rId28"/>
    <p:sldId id="595" r:id="rId29"/>
    <p:sldId id="596" r:id="rId30"/>
    <p:sldId id="574" r:id="rId31"/>
    <p:sldId id="575" r:id="rId32"/>
    <p:sldId id="576" r:id="rId33"/>
    <p:sldId id="577" r:id="rId34"/>
    <p:sldId id="578" r:id="rId35"/>
    <p:sldId id="579" r:id="rId36"/>
    <p:sldId id="581" r:id="rId37"/>
    <p:sldId id="582" r:id="rId38"/>
    <p:sldId id="365" r:id="rId39"/>
    <p:sldId id="553" r:id="rId40"/>
    <p:sldId id="563" r:id="rId41"/>
    <p:sldId id="597" r:id="rId42"/>
    <p:sldId id="598" r:id="rId43"/>
    <p:sldId id="614" r:id="rId44"/>
    <p:sldId id="599" r:id="rId45"/>
    <p:sldId id="565" r:id="rId46"/>
    <p:sldId id="374" r:id="rId47"/>
    <p:sldId id="600" r:id="rId48"/>
    <p:sldId id="601" r:id="rId49"/>
    <p:sldId id="377" r:id="rId50"/>
    <p:sldId id="568" r:id="rId51"/>
    <p:sldId id="613" r:id="rId52"/>
    <p:sldId id="570" r:id="rId53"/>
    <p:sldId id="632" r:id="rId54"/>
    <p:sldId id="633" r:id="rId55"/>
    <p:sldId id="634" r:id="rId56"/>
    <p:sldId id="602" r:id="rId57"/>
    <p:sldId id="604" r:id="rId58"/>
    <p:sldId id="605" r:id="rId59"/>
    <p:sldId id="606" r:id="rId60"/>
    <p:sldId id="607" r:id="rId61"/>
    <p:sldId id="603" r:id="rId62"/>
    <p:sldId id="608" r:id="rId63"/>
    <p:sldId id="609" r:id="rId64"/>
    <p:sldId id="610" r:id="rId65"/>
    <p:sldId id="402" r:id="rId66"/>
    <p:sldId id="611" r:id="rId67"/>
    <p:sldId id="446" r:id="rId68"/>
    <p:sldId id="616" r:id="rId69"/>
    <p:sldId id="449" r:id="rId70"/>
    <p:sldId id="617" r:id="rId71"/>
    <p:sldId id="452" r:id="rId72"/>
    <p:sldId id="455" r:id="rId73"/>
    <p:sldId id="618" r:id="rId74"/>
    <p:sldId id="619" r:id="rId75"/>
    <p:sldId id="620" r:id="rId76"/>
    <p:sldId id="621" r:id="rId77"/>
    <p:sldId id="622" r:id="rId78"/>
    <p:sldId id="623" r:id="rId79"/>
    <p:sldId id="463" r:id="rId80"/>
    <p:sldId id="465" r:id="rId81"/>
    <p:sldId id="467" r:id="rId82"/>
    <p:sldId id="624" r:id="rId83"/>
    <p:sldId id="625" r:id="rId84"/>
    <p:sldId id="626" r:id="rId85"/>
    <p:sldId id="648" r:id="rId86"/>
    <p:sldId id="649" r:id="rId87"/>
    <p:sldId id="650" r:id="rId88"/>
    <p:sldId id="478" r:id="rId89"/>
    <p:sldId id="480" r:id="rId90"/>
    <p:sldId id="627" r:id="rId91"/>
    <p:sldId id="628" r:id="rId92"/>
    <p:sldId id="483" r:id="rId93"/>
    <p:sldId id="484" r:id="rId94"/>
    <p:sldId id="629" r:id="rId95"/>
    <p:sldId id="630" r:id="rId96"/>
    <p:sldId id="631" r:id="rId97"/>
    <p:sldId id="637" r:id="rId98"/>
    <p:sldId id="638" r:id="rId99"/>
    <p:sldId id="640" r:id="rId100"/>
    <p:sldId id="641" r:id="rId101"/>
    <p:sldId id="642" r:id="rId102"/>
    <p:sldId id="643" r:id="rId103"/>
    <p:sldId id="644" r:id="rId104"/>
    <p:sldId id="645" r:id="rId105"/>
    <p:sldId id="646" r:id="rId106"/>
    <p:sldId id="500" r:id="rId107"/>
    <p:sldId id="502" r:id="rId108"/>
    <p:sldId id="549" r:id="rId109"/>
    <p:sldId id="506" r:id="rId110"/>
    <p:sldId id="507" r:id="rId111"/>
    <p:sldId id="635" r:id="rId112"/>
    <p:sldId id="636" r:id="rId11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17" autoAdjust="0"/>
    <p:restoredTop sz="87360" autoAdjust="0"/>
  </p:normalViewPr>
  <p:slideViewPr>
    <p:cSldViewPr>
      <p:cViewPr>
        <p:scale>
          <a:sx n="63" d="100"/>
          <a:sy n="63" d="100"/>
        </p:scale>
        <p:origin x="-544" y="-80"/>
      </p:cViewPr>
      <p:guideLst>
        <p:guide orient="horz" pos="300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notesMaster" Target="notesMasters/notesMaster1.xml"/><Relationship Id="rId115" Type="http://schemas.openxmlformats.org/officeDocument/2006/relationships/handoutMaster" Target="handoutMasters/handoutMaster1.xml"/><Relationship Id="rId116" Type="http://schemas.openxmlformats.org/officeDocument/2006/relationships/printerSettings" Target="printerSettings/printerSettings1.bin"/><Relationship Id="rId117" Type="http://schemas.openxmlformats.org/officeDocument/2006/relationships/presProps" Target="presProps.xml"/><Relationship Id="rId118" Type="http://schemas.openxmlformats.org/officeDocument/2006/relationships/viewProps" Target="viewProps.xml"/><Relationship Id="rId119" Type="http://schemas.openxmlformats.org/officeDocument/2006/relationships/theme" Target="theme/theme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DBDC0-057B-A046-96A0-C113EB50FCA6}" type="datetimeFigureOut">
              <a:rPr lang="en-US" smtClean="0"/>
              <a:t>14/02/2013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D5CD1-B2D8-6948-AFD7-7D03948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362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2435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is 3-way – branching factor depends on block size, key size and pointer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520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261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Unrealistically</a:t>
            </a:r>
            <a:r>
              <a:rPr lang="en-US" baseline="0" dirty="0" smtClean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75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two records per block – typically more</a:t>
            </a:r>
          </a:p>
          <a:p>
            <a:r>
              <a:rPr lang="en-US" dirty="0" smtClean="0"/>
              <a:t>No free space shown in blocks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34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unique value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Entry in index for every value, including duplicates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903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54" r:id="rId10"/>
    <p:sldLayoutId id="2147483660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Access Structures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COMP3017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Dr Nicholas Gibbins - nmg@ecs.soton.ac.uk</a:t>
            </a:r>
            <a:br>
              <a:rPr lang="en-GB" smtClean="0"/>
            </a:br>
            <a:r>
              <a:rPr lang="en-GB" smtClean="0"/>
              <a:t>2012-2013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One key-pointer pair per block of data file</a:t>
            </a:r>
          </a:p>
          <a:p>
            <a:r>
              <a:rPr lang="en-US" dirty="0" smtClean="0"/>
              <a:t>Can only be used if data file is sorted by search key</a:t>
            </a:r>
          </a:p>
          <a:p>
            <a:r>
              <a:rPr lang="en-US" dirty="0" smtClean="0"/>
              <a:t>Uses less space than dense index</a:t>
            </a:r>
          </a:p>
          <a:p>
            <a:r>
              <a:rPr lang="en-US" dirty="0" smtClean="0"/>
              <a:t>Takes longer to find key than dense index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463650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88" grpId="0" animBg="1"/>
      <p:bldP spid="289" grpId="0" animBg="1"/>
      <p:bldP spid="290" grpId="0" animBg="1"/>
      <p:bldP spid="8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99136" y="350100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</a:t>
            </a:r>
            <a:r>
              <a:rPr lang="en-US" sz="1600" b="1" dirty="0">
                <a:solidFill>
                  <a:srgbClr val="FF0000"/>
                </a:solidFill>
                <a:latin typeface="Georgia"/>
                <a:cs typeface="Georgia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0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further growth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402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364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1</a:t>
            </a:r>
            <a:r>
              <a:rPr lang="en-US" sz="1600" dirty="0">
                <a:latin typeface="Georgia"/>
                <a:cs typeface="Georgia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8959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000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rgbClr val="FF0000"/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3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56174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728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68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72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100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7804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14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24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32240" y="350100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101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6259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i</a:t>
            </a:r>
            <a:r>
              <a:rPr lang="en-US" dirty="0" smtClean="0"/>
              <a:t>=3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56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9672" y="350100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5247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010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3501008"/>
            <a:ext cx="492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011</a:t>
            </a:r>
            <a:b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</a:b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111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314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101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580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580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580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876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876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876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3501008"/>
            <a:ext cx="524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100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32240" y="3501008"/>
            <a:ext cx="49244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101</a:t>
            </a:r>
            <a:endParaRPr lang="en-US" sz="16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5831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we expand file?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Keep track of </a:t>
            </a:r>
            <a:r>
              <a:rPr lang="en-US" dirty="0" err="1" smtClean="0"/>
              <a:t>utilisation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U</a:t>
            </a:r>
            <a:r>
              <a:rPr lang="en-US" dirty="0" smtClean="0"/>
              <a:t> = #used slots / total #slots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U &gt; threshold, then increase m (and maybe 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606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Hashing</a:t>
            </a: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	 </a:t>
            </a:r>
          </a:p>
          <a:p>
            <a:pPr lvl="1"/>
            <a:r>
              <a:rPr lang="en-US" dirty="0" smtClean="0"/>
              <a:t>Can handle growing files</a:t>
            </a:r>
          </a:p>
          <a:p>
            <a:pPr lvl="2"/>
            <a:r>
              <a:rPr lang="en-US" dirty="0" smtClean="0"/>
              <a:t>with less wasted space</a:t>
            </a:r>
          </a:p>
          <a:p>
            <a:pPr lvl="2"/>
            <a:r>
              <a:rPr lang="en-US" dirty="0" smtClean="0"/>
              <a:t>with no full reorganizations	</a:t>
            </a:r>
          </a:p>
          <a:p>
            <a:pPr lvl="1"/>
            <a:r>
              <a:rPr lang="en-US" dirty="0" smtClean="0"/>
              <a:t>No indirection like extensible hashing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Can still have overflow chains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91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br>
              <a:rPr lang="en-US" dirty="0" smtClean="0"/>
            </a:br>
            <a:r>
              <a:rPr lang="en-US" dirty="0" smtClean="0"/>
              <a:t>versus </a:t>
            </a:r>
            <a:br>
              <a:rPr lang="en-US" dirty="0" smtClean="0"/>
            </a:br>
            <a:r>
              <a:rPr lang="en-US" dirty="0" smtClean="0"/>
              <a:t>Hashing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9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r>
              <a:rPr lang="en-US" dirty="0" err="1" smtClean="0"/>
              <a:t>vs</a:t>
            </a:r>
            <a:r>
              <a:rPr lang="en-US" dirty="0" smtClean="0"/>
              <a:t> Hashing</a:t>
            </a:r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Hashing good for probes given a key:</a:t>
            </a:r>
          </a:p>
          <a:p>
            <a:pPr marL="0" indent="0">
              <a:buNone/>
            </a:pPr>
            <a:r>
              <a:rPr lang="en-US" dirty="0" smtClean="0"/>
              <a:t>SELECT ...</a:t>
            </a:r>
            <a:br>
              <a:rPr lang="en-US" dirty="0" smtClean="0"/>
            </a:br>
            <a:r>
              <a:rPr lang="en-US" dirty="0" smtClean="0"/>
              <a:t>FROM R</a:t>
            </a:r>
            <a:br>
              <a:rPr lang="en-US" dirty="0" smtClean="0"/>
            </a:br>
            <a:r>
              <a:rPr lang="en-US" dirty="0" smtClean="0"/>
              <a:t>WHERE R.A =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24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Multi-level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Index file may cover many blocks</a:t>
            </a:r>
          </a:p>
          <a:p>
            <a:r>
              <a:rPr lang="en-US" dirty="0" smtClean="0"/>
              <a:t>May still need many disk accesses</a:t>
            </a:r>
          </a:p>
          <a:p>
            <a:r>
              <a:rPr lang="en-US" dirty="0" smtClean="0"/>
              <a:t>Use sparse index over the first index</a:t>
            </a:r>
          </a:p>
          <a:p>
            <a:pPr lvl="1"/>
            <a:r>
              <a:rPr lang="en-US" dirty="0" smtClean="0"/>
              <a:t> Can’t be a dense index (would use the same number of blocks as the index being indexed)</a:t>
            </a:r>
          </a:p>
          <a:p>
            <a:r>
              <a:rPr lang="en-US" dirty="0" smtClean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464400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464400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464400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507605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507605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07605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464400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464400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507605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507605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464400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5364088" y="1916435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5364088" y="2204442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5364088" y="2492474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5364088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5364088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5796136" y="1196752"/>
            <a:ext cx="10494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4355976" y="1196752"/>
            <a:ext cx="1309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3555281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5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</a:t>
            </a:r>
            <a:r>
              <a:rPr lang="en-US" dirty="0" err="1" smtClean="0"/>
              <a:t>vs</a:t>
            </a:r>
            <a:r>
              <a:rPr lang="en-US" dirty="0" smtClean="0"/>
              <a:t> Hashing</a:t>
            </a:r>
            <a:endParaRPr lang="en-US" dirty="0"/>
          </a:p>
        </p:txBody>
      </p:sp>
      <p:sp>
        <p:nvSpPr>
          <p:cNvPr id="655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Indexing (Including B-trees) good for </a:t>
            </a:r>
            <a:r>
              <a:rPr lang="en-US" i="1" dirty="0" smtClean="0"/>
              <a:t>range </a:t>
            </a:r>
            <a:r>
              <a:rPr lang="en-US" i="1" dirty="0"/>
              <a:t>s</a:t>
            </a:r>
            <a:r>
              <a:rPr lang="en-US" i="1" dirty="0" smtClean="0"/>
              <a:t>earches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SELECT</a:t>
            </a:r>
            <a:br>
              <a:rPr lang="en-US" dirty="0" smtClean="0"/>
            </a:br>
            <a:r>
              <a:rPr lang="en-US" dirty="0" smtClean="0"/>
              <a:t>FROM R</a:t>
            </a:r>
            <a:br>
              <a:rPr lang="en-US" dirty="0" smtClean="0"/>
            </a:br>
            <a:r>
              <a:rPr lang="en-US" dirty="0" smtClean="0"/>
              <a:t>WHERE R.A &gt; 5</a:t>
            </a:r>
          </a:p>
        </p:txBody>
      </p:sp>
    </p:spTree>
    <p:extLst>
      <p:ext uri="{BB962C8B-B14F-4D97-AF65-F5344CB8AC3E}">
        <p14:creationId xmlns:p14="http://schemas.microsoft.com/office/powerpoint/2010/main" val="107741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859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Chapter 14 of Garcia-Molina et al</a:t>
            </a:r>
          </a:p>
          <a:p>
            <a:pPr lvl="1"/>
            <a:r>
              <a:rPr lang="en-US" dirty="0" smtClean="0"/>
              <a:t>Sections 14.1-14.3</a:t>
            </a:r>
          </a:p>
          <a:p>
            <a:endParaRPr lang="en-US" dirty="0"/>
          </a:p>
          <a:p>
            <a:r>
              <a:rPr lang="en-US" dirty="0" smtClean="0"/>
              <a:t>Next week: Multi-key Indexing</a:t>
            </a:r>
          </a:p>
          <a:p>
            <a:pPr lvl="1"/>
            <a:r>
              <a:rPr lang="en-US" dirty="0" smtClean="0"/>
              <a:t>Sections 14.4-14.7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1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Notes on pointers:</a:t>
            </a:r>
            <a:endParaRPr lang="en-US"/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Block pointers (as used in sparse indexes) can be smaller than record pointers (used in dense indexes)</a:t>
            </a:r>
          </a:p>
          <a:p>
            <a:pPr lvl="1"/>
            <a:r>
              <a:rPr lang="en-US" dirty="0" smtClean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  <a:endParaRPr lang="en-US" dirty="0" smtClean="0"/>
          </a:p>
          <a:p>
            <a:pPr lvl="1"/>
            <a:r>
              <a:rPr lang="en-US" dirty="0" smtClean="0"/>
              <a:t>Compute offset from block size and key position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2789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600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18" name="Rectangle 3"/>
          <p:cNvSpPr>
            <a:spLocks noChangeArrowheads="1"/>
          </p:cNvSpPr>
          <p:nvPr/>
        </p:nvSpPr>
        <p:spPr bwMode="auto">
          <a:xfrm>
            <a:off x="1600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K1</a:t>
            </a:r>
          </a:p>
        </p:txBody>
      </p:sp>
      <p:sp>
        <p:nvSpPr>
          <p:cNvPr id="13319" name="Rectangle 4"/>
          <p:cNvSpPr>
            <a:spLocks noChangeArrowheads="1"/>
          </p:cNvSpPr>
          <p:nvPr/>
        </p:nvSpPr>
        <p:spPr bwMode="auto">
          <a:xfrm>
            <a:off x="1600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K3</a:t>
            </a:r>
          </a:p>
        </p:txBody>
      </p:sp>
      <p:sp>
        <p:nvSpPr>
          <p:cNvPr id="13320" name="Rectangle 5"/>
          <p:cNvSpPr>
            <a:spLocks noChangeArrowheads="1"/>
          </p:cNvSpPr>
          <p:nvPr/>
        </p:nvSpPr>
        <p:spPr bwMode="auto">
          <a:xfrm>
            <a:off x="1600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K4</a:t>
            </a:r>
          </a:p>
        </p:txBody>
      </p:sp>
      <p:sp>
        <p:nvSpPr>
          <p:cNvPr id="13321" name="Rectangle 6"/>
          <p:cNvSpPr>
            <a:spLocks noChangeArrowheads="1"/>
          </p:cNvSpPr>
          <p:nvPr/>
        </p:nvSpPr>
        <p:spPr bwMode="auto">
          <a:xfrm>
            <a:off x="1600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K2</a:t>
            </a:r>
          </a:p>
        </p:txBody>
      </p:sp>
      <p:sp>
        <p:nvSpPr>
          <p:cNvPr id="13322" name="Line 7"/>
          <p:cNvSpPr>
            <a:spLocks noChangeShapeType="1"/>
          </p:cNvSpPr>
          <p:nvPr/>
        </p:nvSpPr>
        <p:spPr bwMode="auto">
          <a:xfrm>
            <a:off x="1600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3" name="Line 8"/>
          <p:cNvSpPr>
            <a:spLocks noChangeShapeType="1"/>
          </p:cNvSpPr>
          <p:nvPr/>
        </p:nvSpPr>
        <p:spPr bwMode="auto">
          <a:xfrm>
            <a:off x="2133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3324" name="Group 71"/>
          <p:cNvGrpSpPr>
            <a:grpSpLocks/>
          </p:cNvGrpSpPr>
          <p:nvPr/>
        </p:nvGrpSpPr>
        <p:grpSpPr bwMode="auto">
          <a:xfrm>
            <a:off x="4876800" y="1066800"/>
            <a:ext cx="1981200" cy="914400"/>
            <a:chOff x="1632" y="1440"/>
            <a:chExt cx="1248" cy="576"/>
          </a:xfrm>
        </p:grpSpPr>
        <p:sp>
          <p:nvSpPr>
            <p:cNvPr id="13343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13344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45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46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13325" name="Line 56"/>
          <p:cNvSpPr>
            <a:spLocks noChangeShapeType="1"/>
          </p:cNvSpPr>
          <p:nvPr/>
        </p:nvSpPr>
        <p:spPr bwMode="auto">
          <a:xfrm>
            <a:off x="4876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6" name="Line 57"/>
          <p:cNvSpPr>
            <a:spLocks noChangeShapeType="1"/>
          </p:cNvSpPr>
          <p:nvPr/>
        </p:nvSpPr>
        <p:spPr bwMode="auto">
          <a:xfrm>
            <a:off x="6858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327" name="Line 58"/>
          <p:cNvSpPr>
            <a:spLocks noChangeShapeType="1"/>
          </p:cNvSpPr>
          <p:nvPr/>
        </p:nvSpPr>
        <p:spPr bwMode="auto">
          <a:xfrm flipV="1">
            <a:off x="1876425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3328" name="Group 72"/>
          <p:cNvGrpSpPr>
            <a:grpSpLocks/>
          </p:cNvGrpSpPr>
          <p:nvPr/>
        </p:nvGrpSpPr>
        <p:grpSpPr bwMode="auto">
          <a:xfrm>
            <a:off x="4876800" y="1981200"/>
            <a:ext cx="1981200" cy="914400"/>
            <a:chOff x="3408" y="1392"/>
            <a:chExt cx="1248" cy="576"/>
          </a:xfrm>
        </p:grpSpPr>
        <p:sp>
          <p:nvSpPr>
            <p:cNvPr id="13339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13340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41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42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3329" name="Group 73"/>
          <p:cNvGrpSpPr>
            <a:grpSpLocks/>
          </p:cNvGrpSpPr>
          <p:nvPr/>
        </p:nvGrpSpPr>
        <p:grpSpPr bwMode="auto">
          <a:xfrm>
            <a:off x="4876800" y="2895600"/>
            <a:ext cx="1981200" cy="914400"/>
            <a:chOff x="1584" y="2304"/>
            <a:chExt cx="1248" cy="576"/>
          </a:xfrm>
        </p:grpSpPr>
        <p:sp>
          <p:nvSpPr>
            <p:cNvPr id="13335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R3</a:t>
              </a:r>
            </a:p>
          </p:txBody>
        </p:sp>
        <p:sp>
          <p:nvSpPr>
            <p:cNvPr id="13336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37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38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3330" name="Group 74"/>
          <p:cNvGrpSpPr>
            <a:grpSpLocks/>
          </p:cNvGrpSpPr>
          <p:nvPr/>
        </p:nvGrpSpPr>
        <p:grpSpPr bwMode="auto">
          <a:xfrm>
            <a:off x="4876800" y="3810000"/>
            <a:ext cx="1981200" cy="914400"/>
            <a:chOff x="1488" y="3072"/>
            <a:chExt cx="1248" cy="576"/>
          </a:xfrm>
        </p:grpSpPr>
        <p:sp>
          <p:nvSpPr>
            <p:cNvPr id="13331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13332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3333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3334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72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1600200" y="11430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42" name="Rectangle 3"/>
          <p:cNvSpPr>
            <a:spLocks noChangeArrowheads="1"/>
          </p:cNvSpPr>
          <p:nvPr/>
        </p:nvSpPr>
        <p:spPr bwMode="auto">
          <a:xfrm>
            <a:off x="1600200" y="16764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K1</a:t>
            </a: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auto">
          <a:xfrm>
            <a:off x="1600200" y="27432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K3</a:t>
            </a:r>
          </a:p>
        </p:txBody>
      </p:sp>
      <p:sp>
        <p:nvSpPr>
          <p:cNvPr id="14344" name="Rectangle 5"/>
          <p:cNvSpPr>
            <a:spLocks noChangeArrowheads="1"/>
          </p:cNvSpPr>
          <p:nvPr/>
        </p:nvSpPr>
        <p:spPr bwMode="auto">
          <a:xfrm>
            <a:off x="1600200" y="3276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K4</a:t>
            </a:r>
          </a:p>
        </p:txBody>
      </p:sp>
      <p:sp>
        <p:nvSpPr>
          <p:cNvPr id="14345" name="Rectangle 6"/>
          <p:cNvSpPr>
            <a:spLocks noChangeArrowheads="1"/>
          </p:cNvSpPr>
          <p:nvPr/>
        </p:nvSpPr>
        <p:spPr bwMode="auto">
          <a:xfrm>
            <a:off x="1600200" y="22098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Georgia"/>
                <a:cs typeface="Georgia"/>
              </a:rPr>
              <a:t>K2</a:t>
            </a:r>
          </a:p>
        </p:txBody>
      </p:sp>
      <p:sp>
        <p:nvSpPr>
          <p:cNvPr id="14346" name="Line 7"/>
          <p:cNvSpPr>
            <a:spLocks noChangeShapeType="1"/>
          </p:cNvSpPr>
          <p:nvPr/>
        </p:nvSpPr>
        <p:spPr bwMode="auto">
          <a:xfrm>
            <a:off x="16002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47" name="Line 8"/>
          <p:cNvSpPr>
            <a:spLocks noChangeShapeType="1"/>
          </p:cNvSpPr>
          <p:nvPr/>
        </p:nvSpPr>
        <p:spPr bwMode="auto">
          <a:xfrm>
            <a:off x="2133600" y="3810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4348" name="Group 71"/>
          <p:cNvGrpSpPr>
            <a:grpSpLocks/>
          </p:cNvGrpSpPr>
          <p:nvPr/>
        </p:nvGrpSpPr>
        <p:grpSpPr bwMode="auto">
          <a:xfrm>
            <a:off x="4876800" y="1066800"/>
            <a:ext cx="1981200" cy="914400"/>
            <a:chOff x="1632" y="1440"/>
            <a:chExt cx="1248" cy="576"/>
          </a:xfrm>
        </p:grpSpPr>
        <p:sp>
          <p:nvSpPr>
            <p:cNvPr id="14370" name="Rectangle 10"/>
            <p:cNvSpPr>
              <a:spLocks noChangeArrowheads="1"/>
            </p:cNvSpPr>
            <p:nvPr/>
          </p:nvSpPr>
          <p:spPr bwMode="auto">
            <a:xfrm>
              <a:off x="1632" y="1440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14371" name="Rectangle 9"/>
            <p:cNvSpPr>
              <a:spLocks noChangeArrowheads="1"/>
            </p:cNvSpPr>
            <p:nvPr/>
          </p:nvSpPr>
          <p:spPr bwMode="auto">
            <a:xfrm>
              <a:off x="1632" y="1440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72" name="Line 15"/>
            <p:cNvSpPr>
              <a:spLocks noChangeShapeType="1"/>
            </p:cNvSpPr>
            <p:nvPr/>
          </p:nvSpPr>
          <p:spPr bwMode="auto">
            <a:xfrm>
              <a:off x="1632" y="172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73" name="Line 36"/>
            <p:cNvSpPr>
              <a:spLocks noChangeShapeType="1"/>
            </p:cNvSpPr>
            <p:nvPr/>
          </p:nvSpPr>
          <p:spPr bwMode="auto">
            <a:xfrm>
              <a:off x="1632" y="187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14349" name="Line 56"/>
          <p:cNvSpPr>
            <a:spLocks noChangeShapeType="1"/>
          </p:cNvSpPr>
          <p:nvPr/>
        </p:nvSpPr>
        <p:spPr bwMode="auto">
          <a:xfrm>
            <a:off x="48768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50" name="Line 57"/>
          <p:cNvSpPr>
            <a:spLocks noChangeShapeType="1"/>
          </p:cNvSpPr>
          <p:nvPr/>
        </p:nvSpPr>
        <p:spPr bwMode="auto">
          <a:xfrm>
            <a:off x="6858000" y="4724400"/>
            <a:ext cx="0" cy="706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351" name="Line 58"/>
          <p:cNvSpPr>
            <a:spLocks noChangeShapeType="1"/>
          </p:cNvSpPr>
          <p:nvPr/>
        </p:nvSpPr>
        <p:spPr bwMode="auto">
          <a:xfrm flipV="1">
            <a:off x="1876425" y="1108075"/>
            <a:ext cx="2957513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14352" name="Group 72"/>
          <p:cNvGrpSpPr>
            <a:grpSpLocks/>
          </p:cNvGrpSpPr>
          <p:nvPr/>
        </p:nvGrpSpPr>
        <p:grpSpPr bwMode="auto">
          <a:xfrm>
            <a:off x="4876800" y="1981200"/>
            <a:ext cx="1981200" cy="914400"/>
            <a:chOff x="3408" y="1392"/>
            <a:chExt cx="1248" cy="576"/>
          </a:xfrm>
        </p:grpSpPr>
        <p:sp>
          <p:nvSpPr>
            <p:cNvPr id="14366" name="Rectangle 59"/>
            <p:cNvSpPr>
              <a:spLocks noChangeArrowheads="1"/>
            </p:cNvSpPr>
            <p:nvPr/>
          </p:nvSpPr>
          <p:spPr bwMode="auto">
            <a:xfrm>
              <a:off x="3408" y="139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14367" name="Rectangle 60"/>
            <p:cNvSpPr>
              <a:spLocks noChangeArrowheads="1"/>
            </p:cNvSpPr>
            <p:nvPr/>
          </p:nvSpPr>
          <p:spPr bwMode="auto">
            <a:xfrm>
              <a:off x="3408" y="139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8" name="Line 61"/>
            <p:cNvSpPr>
              <a:spLocks noChangeShapeType="1"/>
            </p:cNvSpPr>
            <p:nvPr/>
          </p:nvSpPr>
          <p:spPr bwMode="auto">
            <a:xfrm>
              <a:off x="3408" y="168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9" name="Line 62"/>
            <p:cNvSpPr>
              <a:spLocks noChangeShapeType="1"/>
            </p:cNvSpPr>
            <p:nvPr/>
          </p:nvSpPr>
          <p:spPr bwMode="auto">
            <a:xfrm>
              <a:off x="3408" y="18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3" name="Group 73"/>
          <p:cNvGrpSpPr>
            <a:grpSpLocks/>
          </p:cNvGrpSpPr>
          <p:nvPr/>
        </p:nvGrpSpPr>
        <p:grpSpPr bwMode="auto">
          <a:xfrm>
            <a:off x="4876800" y="2895600"/>
            <a:ext cx="1981200" cy="914400"/>
            <a:chOff x="1584" y="2304"/>
            <a:chExt cx="1248" cy="576"/>
          </a:xfrm>
        </p:grpSpPr>
        <p:sp>
          <p:nvSpPr>
            <p:cNvPr id="14362" name="Rectangle 63"/>
            <p:cNvSpPr>
              <a:spLocks noChangeArrowheads="1"/>
            </p:cNvSpPr>
            <p:nvPr/>
          </p:nvSpPr>
          <p:spPr bwMode="auto">
            <a:xfrm>
              <a:off x="1584" y="2304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R3</a:t>
              </a:r>
            </a:p>
          </p:txBody>
        </p:sp>
        <p:sp>
          <p:nvSpPr>
            <p:cNvPr id="14363" name="Rectangle 64"/>
            <p:cNvSpPr>
              <a:spLocks noChangeArrowheads="1"/>
            </p:cNvSpPr>
            <p:nvPr/>
          </p:nvSpPr>
          <p:spPr bwMode="auto">
            <a:xfrm>
              <a:off x="1584" y="2304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4" name="Line 65"/>
            <p:cNvSpPr>
              <a:spLocks noChangeShapeType="1"/>
            </p:cNvSpPr>
            <p:nvPr/>
          </p:nvSpPr>
          <p:spPr bwMode="auto">
            <a:xfrm>
              <a:off x="1584" y="259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5" name="Line 66"/>
            <p:cNvSpPr>
              <a:spLocks noChangeShapeType="1"/>
            </p:cNvSpPr>
            <p:nvPr/>
          </p:nvSpPr>
          <p:spPr bwMode="auto">
            <a:xfrm>
              <a:off x="1584" y="2736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4" name="Group 74"/>
          <p:cNvGrpSpPr>
            <a:grpSpLocks/>
          </p:cNvGrpSpPr>
          <p:nvPr/>
        </p:nvGrpSpPr>
        <p:grpSpPr bwMode="auto">
          <a:xfrm>
            <a:off x="4876800" y="3810000"/>
            <a:ext cx="1981200" cy="914400"/>
            <a:chOff x="1488" y="3072"/>
            <a:chExt cx="1248" cy="576"/>
          </a:xfrm>
        </p:grpSpPr>
        <p:sp>
          <p:nvSpPr>
            <p:cNvPr id="14358" name="Rectangle 67"/>
            <p:cNvSpPr>
              <a:spLocks noChangeArrowheads="1"/>
            </p:cNvSpPr>
            <p:nvPr/>
          </p:nvSpPr>
          <p:spPr bwMode="auto">
            <a:xfrm>
              <a:off x="1488" y="3072"/>
              <a:ext cx="1248" cy="1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0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14359" name="Rectangle 68"/>
            <p:cNvSpPr>
              <a:spLocks noChangeArrowheads="1"/>
            </p:cNvSpPr>
            <p:nvPr/>
          </p:nvSpPr>
          <p:spPr bwMode="auto">
            <a:xfrm>
              <a:off x="1488" y="3072"/>
              <a:ext cx="1248" cy="576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en-US" sz="2400">
                <a:latin typeface="Georgia"/>
                <a:cs typeface="Georgia"/>
              </a:endParaRPr>
            </a:p>
          </p:txBody>
        </p:sp>
        <p:sp>
          <p:nvSpPr>
            <p:cNvPr id="14360" name="Line 69"/>
            <p:cNvSpPr>
              <a:spLocks noChangeShapeType="1"/>
            </p:cNvSpPr>
            <p:nvPr/>
          </p:nvSpPr>
          <p:spPr bwMode="auto">
            <a:xfrm>
              <a:off x="1488" y="336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1" name="Line 70"/>
            <p:cNvSpPr>
              <a:spLocks noChangeShapeType="1"/>
            </p:cNvSpPr>
            <p:nvPr/>
          </p:nvSpPr>
          <p:spPr bwMode="auto">
            <a:xfrm>
              <a:off x="1488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grpSp>
        <p:nvGrpSpPr>
          <p:cNvPr id="14355" name="Group 77"/>
          <p:cNvGrpSpPr>
            <a:grpSpLocks/>
          </p:cNvGrpSpPr>
          <p:nvPr/>
        </p:nvGrpSpPr>
        <p:grpSpPr bwMode="auto">
          <a:xfrm>
            <a:off x="1447800" y="1900238"/>
            <a:ext cx="6951663" cy="3983038"/>
            <a:chOff x="912" y="1197"/>
            <a:chExt cx="4379" cy="2509"/>
          </a:xfrm>
        </p:grpSpPr>
        <p:sp>
          <p:nvSpPr>
            <p:cNvPr id="14356" name="Text Box 75"/>
            <p:cNvSpPr txBox="1">
              <a:spLocks noChangeArrowheads="1"/>
            </p:cNvSpPr>
            <p:nvPr/>
          </p:nvSpPr>
          <p:spPr bwMode="auto">
            <a:xfrm>
              <a:off x="4512" y="1197"/>
              <a:ext cx="779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say: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1024 B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per block</a:t>
              </a:r>
            </a:p>
          </p:txBody>
        </p:sp>
        <p:sp>
          <p:nvSpPr>
            <p:cNvPr id="14357" name="Text Box 76"/>
            <p:cNvSpPr txBox="1">
              <a:spLocks noChangeArrowheads="1"/>
            </p:cNvSpPr>
            <p:nvPr/>
          </p:nvSpPr>
          <p:spPr bwMode="auto">
            <a:xfrm>
              <a:off x="912" y="2880"/>
              <a:ext cx="168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if we want K3 block: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get it at offset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(3-1)1024</a:t>
              </a:r>
            </a:p>
            <a:p>
              <a:pPr eaLnBrk="1" hangingPunct="1"/>
              <a:r>
                <a:rPr lang="en-US" sz="2000">
                  <a:solidFill>
                    <a:srgbClr val="FF0000"/>
                  </a:solidFill>
                  <a:latin typeface="Georgia"/>
                  <a:cs typeface="Georgia"/>
                </a:rPr>
                <a:t>    = 2048 bytes</a:t>
              </a:r>
              <a:endParaRPr lang="en-US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1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Sparse vs. Dense Tradeoff</a:t>
            </a:r>
            <a:endParaRPr lang="en-US"/>
          </a:p>
        </p:txBody>
      </p:sp>
      <p:sp>
        <p:nvSpPr>
          <p:cNvPr id="153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Sparse: </a:t>
            </a:r>
          </a:p>
          <a:p>
            <a:pPr lvl="1"/>
            <a:r>
              <a:rPr lang="en-US" dirty="0" smtClean="0"/>
              <a:t>Less index space per record can keep more of index in memory</a:t>
            </a:r>
          </a:p>
          <a:p>
            <a:pPr lvl="1"/>
            <a:r>
              <a:rPr lang="en-US" dirty="0" smtClean="0"/>
              <a:t>Better for insertions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Dense:  </a:t>
            </a:r>
          </a:p>
          <a:p>
            <a:pPr lvl="1"/>
            <a:r>
              <a:rPr lang="en-US" dirty="0" smtClean="0"/>
              <a:t>Can tell if a record exists</a:t>
            </a:r>
            <a:r>
              <a:rPr lang="en-US" dirty="0"/>
              <a:t> </a:t>
            </a:r>
            <a:r>
              <a:rPr lang="en-US" dirty="0" smtClean="0"/>
              <a:t>without accessing file</a:t>
            </a:r>
          </a:p>
          <a:p>
            <a:pPr lvl="1"/>
            <a:r>
              <a:rPr lang="en-US" dirty="0" smtClean="0"/>
              <a:t>Needed for secondary indexes</a:t>
            </a:r>
          </a:p>
        </p:txBody>
      </p:sp>
    </p:spTree>
    <p:extLst>
      <p:ext uri="{BB962C8B-B14F-4D97-AF65-F5344CB8AC3E}">
        <p14:creationId xmlns:p14="http://schemas.microsoft.com/office/powerpoint/2010/main" val="178911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Dense index approach #1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97949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Dense index approach #2</a:t>
            </a:r>
          </a:p>
          <a:p>
            <a:pPr lvl="1"/>
            <a:r>
              <a:rPr lang="en-US" dirty="0" smtClean="0"/>
              <a:t>better approach? </a:t>
            </a:r>
            <a:br>
              <a:rPr lang="en-US" dirty="0" smtClean="0"/>
            </a:br>
            <a:r>
              <a:rPr lang="en-US" dirty="0" smtClean="0"/>
              <a:t>(smaller index)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6660232" y="378904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6660232" y="2204442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6660232" y="2492474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6660232" y="350138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6660232" y="306853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02609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#1</a:t>
            </a:r>
            <a:endParaRPr lang="en-US" dirty="0"/>
          </a:p>
          <a:p>
            <a:pPr lvl="1"/>
            <a:r>
              <a:rPr lang="en-US" dirty="0" smtClean="0"/>
              <a:t>Searching for (e.g.) 20 will give unexpected results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36296" y="24929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36296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68344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7236296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927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#2</a:t>
            </a:r>
            <a:endParaRPr lang="en-US" dirty="0"/>
          </a:p>
          <a:p>
            <a:pPr lvl="1"/>
            <a:r>
              <a:rPr lang="en-US" dirty="0" smtClean="0"/>
              <a:t>Index contains first </a:t>
            </a:r>
            <a:r>
              <a:rPr lang="en-US" i="1" dirty="0" smtClean="0"/>
              <a:t>new</a:t>
            </a:r>
            <a:r>
              <a:rPr lang="en-US" dirty="0" smtClean="0"/>
              <a:t> key from each block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36510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6660232" y="465313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68176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 basics</a:t>
            </a:r>
          </a:p>
          <a:p>
            <a:pPr lvl="1"/>
            <a:r>
              <a:rPr lang="en-US" dirty="0" smtClean="0"/>
              <a:t>Sequential files</a:t>
            </a:r>
          </a:p>
          <a:p>
            <a:pPr lvl="1"/>
            <a:r>
              <a:rPr lang="en-US" dirty="0" smtClean="0"/>
              <a:t>Dense indexes</a:t>
            </a:r>
          </a:p>
          <a:p>
            <a:pPr lvl="1"/>
            <a:r>
              <a:rPr lang="en-US" dirty="0" smtClean="0"/>
              <a:t>Sparse indexes</a:t>
            </a:r>
          </a:p>
          <a:p>
            <a:pPr lvl="1"/>
            <a:r>
              <a:rPr lang="en-US" dirty="0" smtClean="0"/>
              <a:t>Multi-level indexes</a:t>
            </a:r>
          </a:p>
          <a:p>
            <a:pPr lvl="1"/>
            <a:r>
              <a:rPr lang="en-US" dirty="0" smtClean="0"/>
              <a:t>Secondary indexes</a:t>
            </a:r>
          </a:p>
          <a:p>
            <a:pPr lvl="1"/>
            <a:r>
              <a:rPr lang="en-US" dirty="0" smtClean="0"/>
              <a:t>Indirection</a:t>
            </a:r>
          </a:p>
          <a:p>
            <a:r>
              <a:rPr lang="en-US" dirty="0" err="1" smtClean="0"/>
              <a:t>B+trees</a:t>
            </a:r>
            <a:endParaRPr lang="en-US" dirty="0" smtClean="0"/>
          </a:p>
          <a:p>
            <a:r>
              <a:rPr lang="en-US" dirty="0" smtClean="0"/>
              <a:t>Hash tables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3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Sparse index approach #2</a:t>
            </a:r>
          </a:p>
          <a:p>
            <a:pPr lvl="1"/>
            <a:r>
              <a:rPr lang="en-US" dirty="0" smtClean="0"/>
              <a:t>Can we exclude sequences of blocks with repeated keys?</a:t>
            </a:r>
          </a:p>
          <a:p>
            <a:pPr lvl="1"/>
            <a:r>
              <a:rPr lang="en-US" dirty="0" smtClean="0"/>
              <a:t>Point only to </a:t>
            </a:r>
            <a:r>
              <a:rPr lang="en-US" i="1" dirty="0" smtClean="0"/>
              <a:t>first</a:t>
            </a:r>
            <a:r>
              <a:rPr lang="en-US" dirty="0" smtClean="0"/>
              <a:t> instance of each value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Keys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rgbClr val="191F22"/>
                </a:solidFill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lang="en-US" sz="1600" dirty="0" smtClean="0">
                <a:solidFill>
                  <a:srgbClr val="191F22"/>
                </a:solidFill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12600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6660232" y="220444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6660232" y="249247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6660232" y="306853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82415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07839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40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84892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30</a:t>
            </a:r>
          </a:p>
          <a:p>
            <a:pPr lvl="1"/>
            <a:r>
              <a:rPr lang="en-US" dirty="0" smtClean="0"/>
              <a:t>Delete record 30 from data file and reorder block</a:t>
            </a:r>
          </a:p>
          <a:p>
            <a:pPr lvl="1"/>
            <a:r>
              <a:rPr lang="en-US" dirty="0" smtClean="0"/>
              <a:t>Update entry in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236296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0979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records 30 and 40</a:t>
            </a:r>
          </a:p>
          <a:p>
            <a:pPr lvl="1"/>
            <a:r>
              <a:rPr lang="en-US" dirty="0" smtClean="0"/>
              <a:t>Delete records from data file</a:t>
            </a:r>
          </a:p>
          <a:p>
            <a:pPr lvl="1"/>
            <a:r>
              <a:rPr lang="en-US" dirty="0" smtClean="0"/>
              <a:t>Update index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4" name="Rectangle 303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0" name="Rectangle 309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1" name="Rectangle 310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6660232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6660232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6660232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6660232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6660232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6660232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6660232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51" idx="3"/>
            <a:endCxn id="305" idx="1"/>
          </p:cNvCxnSpPr>
          <p:nvPr/>
        </p:nvCxnSpPr>
        <p:spPr bwMode="auto">
          <a:xfrm>
            <a:off x="6660232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5940152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08671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9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Delete record 30</a:t>
            </a:r>
          </a:p>
          <a:p>
            <a:pPr lvl="1"/>
            <a:r>
              <a:rPr lang="en-US" dirty="0" smtClean="0"/>
              <a:t>Delete record from data file</a:t>
            </a:r>
          </a:p>
          <a:p>
            <a:pPr lvl="1"/>
            <a:r>
              <a:rPr lang="en-US" dirty="0" smtClean="0"/>
              <a:t>Remove entry from index and update index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from Dense Index</a:t>
            </a: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6" name="Rectangle 17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8" name="Rectangle 17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2" name="Rectangle 18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3" name="Rectangle 18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3" name="Rectangle 272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236296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7236296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940152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940152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6660232" y="2492474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6660232" y="2780506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59236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23629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52887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34</a:t>
            </a:r>
          </a:p>
          <a:p>
            <a:pPr lvl="1"/>
            <a:r>
              <a:rPr lang="en-US" dirty="0" smtClean="0"/>
              <a:t>Easy! We have free space in the right block of the data file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668344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34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3152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23629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23629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23629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23629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23629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23629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23629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23629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15</a:t>
            </a:r>
          </a:p>
          <a:p>
            <a:pPr lvl="1"/>
            <a:r>
              <a:rPr lang="en-US" dirty="0" smtClean="0"/>
              <a:t>Add to data file and immediately </a:t>
            </a:r>
            <a:r>
              <a:rPr lang="en-US" dirty="0" err="1" smtClean="0"/>
              <a:t>reorganise</a:t>
            </a:r>
            <a:endParaRPr lang="en-US" dirty="0" smtClean="0"/>
          </a:p>
          <a:p>
            <a:pPr lvl="1"/>
            <a:r>
              <a:rPr lang="en-US" dirty="0" smtClean="0"/>
              <a:t>Update index</a:t>
            </a:r>
          </a:p>
          <a:p>
            <a:pPr lvl="1"/>
            <a:endParaRPr lang="en-US" dirty="0"/>
          </a:p>
          <a:p>
            <a:r>
              <a:rPr lang="en-US" dirty="0" smtClean="0"/>
              <a:t>Alternatively:</a:t>
            </a:r>
          </a:p>
          <a:p>
            <a:pPr lvl="1"/>
            <a:r>
              <a:rPr lang="en-US" dirty="0" smtClean="0"/>
              <a:t>Insert new block (chained file)</a:t>
            </a:r>
          </a:p>
          <a:p>
            <a:pPr lvl="1"/>
            <a:r>
              <a:rPr lang="en-US" dirty="0" smtClean="0"/>
              <a:t>Update index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6660232" y="1916807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6660232" y="2204442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6660232" y="2492474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6660232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6660232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723629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723629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723629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723629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723629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723629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236296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3629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940152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63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6660232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660232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60232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660232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660232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07605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07605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5076056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5076056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5076056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5076056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5076056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5076056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5076056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5076056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into Sparse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Insert record 25</a:t>
            </a:r>
          </a:p>
          <a:p>
            <a:pPr lvl="1"/>
            <a:r>
              <a:rPr lang="en-US" dirty="0" smtClean="0"/>
              <a:t>Block is full, so add to </a:t>
            </a:r>
            <a:br>
              <a:rPr lang="en-US" dirty="0" smtClean="0"/>
            </a:br>
            <a:r>
              <a:rPr lang="en-US" dirty="0" smtClean="0"/>
              <a:t>overflow block</a:t>
            </a:r>
          </a:p>
          <a:p>
            <a:pPr lvl="1"/>
            <a:r>
              <a:rPr lang="en-US" dirty="0" err="1" smtClean="0"/>
              <a:t>Reorganise</a:t>
            </a:r>
            <a:r>
              <a:rPr lang="en-US" dirty="0" smtClean="0"/>
              <a:t> later...</a:t>
            </a:r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378891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378891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378891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422096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422096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422096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378891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0" name="Rectangle 249"/>
          <p:cNvSpPr/>
          <p:nvPr/>
        </p:nvSpPr>
        <p:spPr bwMode="auto">
          <a:xfrm>
            <a:off x="378891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1" name="Rectangle 250"/>
          <p:cNvSpPr/>
          <p:nvPr/>
        </p:nvSpPr>
        <p:spPr bwMode="auto">
          <a:xfrm>
            <a:off x="422096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422096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4508998" y="1916807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4508998" y="2204442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4508998" y="2492474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4508998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4508998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378891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5076056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2" name="Rectangle 291"/>
          <p:cNvSpPr/>
          <p:nvPr/>
        </p:nvSpPr>
        <p:spPr bwMode="auto">
          <a:xfrm>
            <a:off x="5076056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3" name="Rectangle 292"/>
          <p:cNvSpPr/>
          <p:nvPr/>
        </p:nvSpPr>
        <p:spPr bwMode="auto">
          <a:xfrm>
            <a:off x="5076056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5076056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9" name="Rectangle 298"/>
          <p:cNvSpPr/>
          <p:nvPr/>
        </p:nvSpPr>
        <p:spPr bwMode="auto">
          <a:xfrm>
            <a:off x="5076056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5076056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5" name="Rectangle 304"/>
          <p:cNvSpPr/>
          <p:nvPr/>
        </p:nvSpPr>
        <p:spPr bwMode="auto">
          <a:xfrm>
            <a:off x="5076056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5076056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506705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506705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506705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506705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506705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73094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539142" y="1412776"/>
            <a:ext cx="1317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236296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236296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236296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256904" y="1412776"/>
            <a:ext cx="1593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overflow blocks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6804248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008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br>
              <a:rPr lang="en-US" dirty="0" smtClean="0"/>
            </a:br>
            <a:r>
              <a:rPr lang="en-US" dirty="0" smtClean="0"/>
              <a:t>Basics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70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Unlike a primary index, does not determine placement of records in data file</a:t>
            </a:r>
          </a:p>
          <a:p>
            <a:r>
              <a:rPr lang="en-US" dirty="0" smtClean="0"/>
              <a:t>Location (order) of records may have been decided by a primary index on another field</a:t>
            </a:r>
          </a:p>
          <a:p>
            <a:r>
              <a:rPr lang="en-US" dirty="0" smtClean="0"/>
              <a:t>Secondary indexes are always dense</a:t>
            </a:r>
          </a:p>
          <a:p>
            <a:r>
              <a:rPr lang="en-US" dirty="0" smtClean="0"/>
              <a:t>Pointers are record pointers, not block pointers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6660232" y="1916832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6660232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6660232" y="2204839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6660232" y="3068538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6660232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6660232" y="3356967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6660232" y="2933675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6660232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6660232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893495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394995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Sparse secondary indexes make no sense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6660232" y="2204442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6660232" y="2492474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6660232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6660232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6660232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6660232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6660232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6660232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6660232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65943" y="1196752"/>
            <a:ext cx="7658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62124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09" grpId="0" animBg="1"/>
      <p:bldP spid="110" grpId="0" animBg="1"/>
      <p:bldP spid="1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May have higher levels of sparse indexes above the dense index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Indexes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6660232" y="1916832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6660232" y="1916807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6660232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6660232" y="2204839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6660232" y="3068538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6660232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6660232" y="3356967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6660232" y="2933675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6660232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6660232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4644008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4644008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4644008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5076056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5076056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5076056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4644008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4644008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5076056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5076056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4644008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5364088" y="1916435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5364088" y="2204442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5364088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5364088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5364088" y="2492474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724128" y="1196752"/>
            <a:ext cx="10494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4297842" y="1196752"/>
            <a:ext cx="1309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sparse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633386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Secondary indexes need to cope with duplicate values in the data file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49801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excess disk space</a:t>
            </a:r>
          </a:p>
          <a:p>
            <a:pPr lvl="1"/>
            <a:r>
              <a:rPr lang="en-US" dirty="0" smtClean="0"/>
              <a:t>excess search time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05567" y="1434262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675109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4" grpId="0" animBg="1"/>
      <p:bldP spid="35" grpId="0" animBg="1"/>
      <p:bldP spid="36" grpId="0" animBg="1"/>
      <p:bldP spid="61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05567" y="1434262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569197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1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9" grpId="0" animBg="1"/>
      <p:bldP spid="110" grpId="0" animBg="1"/>
      <p:bldP spid="111" grpId="0" animBg="1"/>
      <p:bldP spid="1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6820821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388773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388773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388773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820821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820821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88773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388773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388773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820821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6820821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820821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388773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88773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88773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820821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20821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820821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8773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6388773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388773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820821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20821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820821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6694817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511064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511064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511064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554268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554268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554268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511064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511064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554268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554268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5830721" y="1917254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5830721" y="1917229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5830721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</p:cNvCxnSpPr>
          <p:nvPr/>
        </p:nvCxnSpPr>
        <p:spPr bwMode="auto">
          <a:xfrm>
            <a:off x="5830721" y="278092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511064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076056" y="1434684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7715379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15379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715379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715379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7715379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715379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715379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7715379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7715379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7715379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7715379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7715379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7979032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7979032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7979032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7979032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7979032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7979032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7979032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7979032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7715379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7715379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7715379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7715379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6397779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97779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397779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397779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397779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397779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3541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8" grpId="0" animBg="1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 smtClean="0"/>
              <a:t>Don’t need to examine data file!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Duplicate values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372200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372200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372200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6372200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372200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372200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372200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6372200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6660232" y="1916832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6660232" y="2204442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6660232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6660232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6660232" y="1916807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6660232" y="2636887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6660232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6660232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6660232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6660232" y="2933675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6660232" y="3644999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6660232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6660232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6660232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6660232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6372200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6372200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084168" y="1412776"/>
            <a:ext cx="879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511064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511064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511064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554268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554268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554268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511064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511064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54268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554268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511064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076056" y="1434684"/>
            <a:ext cx="686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5830721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5830721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5830721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5830721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5830721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4518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8" grpId="0" animBg="1"/>
      <p:bldP spid="69" grpId="0" animBg="1"/>
      <p:bldP spid="72" grpId="0" animBg="1"/>
      <p:bldP spid="73" grpId="0" animBg="1"/>
      <p:bldP spid="77" grpId="0" animBg="1"/>
      <p:bldP spid="78" grpId="0" animBg="1"/>
      <p:bldP spid="79" grpId="0" animBg="1"/>
      <p:bldP spid="82" grpId="0" animBg="1"/>
      <p:bldP spid="83" grpId="0" animBg="1"/>
      <p:bldP spid="87" grpId="0" animBg="1"/>
      <p:bldP spid="88" grpId="0" animBg="1"/>
      <p:bldP spid="89" grpId="0" animBg="1"/>
      <p:bldP spid="92" grpId="0" animBg="1"/>
      <p:bldP spid="93" grpId="0" animBg="1"/>
      <p:bldP spid="110" grpId="0" animBg="1"/>
      <p:bldP spid="111" grpId="0" animBg="1"/>
      <p:bldP spid="113" grpId="0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Conventional indexes</a:t>
            </a:r>
            <a:endParaRPr lang="en-US"/>
          </a:p>
        </p:txBody>
      </p:sp>
      <p:sp>
        <p:nvSpPr>
          <p:cNvPr id="798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Simple</a:t>
            </a:r>
          </a:p>
          <a:p>
            <a:pPr lvl="1"/>
            <a:r>
              <a:rPr lang="en-US" dirty="0" smtClean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Disadvantages:</a:t>
            </a:r>
          </a:p>
          <a:p>
            <a:pPr lvl="1"/>
            <a:r>
              <a:rPr lang="en-US" dirty="0" smtClean="0"/>
              <a:t>Inserts </a:t>
            </a:r>
            <a:r>
              <a:rPr lang="en-US" dirty="0"/>
              <a:t>expensive, and/</a:t>
            </a:r>
            <a:r>
              <a:rPr lang="en-US" dirty="0" smtClean="0"/>
              <a:t>or</a:t>
            </a:r>
          </a:p>
          <a:p>
            <a:pPr lvl="1"/>
            <a:r>
              <a:rPr lang="en-US" dirty="0" smtClean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6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642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basics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 are stored in files</a:t>
            </a:r>
          </a:p>
          <a:p>
            <a:r>
              <a:rPr lang="en-US" dirty="0" smtClean="0"/>
              <a:t>Files are stored as collections of blocks</a:t>
            </a:r>
          </a:p>
          <a:p>
            <a:r>
              <a:rPr lang="en-US" dirty="0" smtClean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 smtClean="0"/>
              <a:t>How do we find the tuples that match some criteria?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05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most widely used tree-structured indexes</a:t>
            </a:r>
          </a:p>
          <a:p>
            <a:r>
              <a:rPr lang="en-GB" dirty="0" smtClean="0"/>
              <a:t>Balanced multi-way tree</a:t>
            </a:r>
          </a:p>
          <a:p>
            <a:pPr lvl="1"/>
            <a:r>
              <a:rPr lang="en-GB" dirty="0" smtClean="0"/>
              <a:t>Yields consistent performance</a:t>
            </a:r>
          </a:p>
          <a:p>
            <a:pPr lvl="1"/>
            <a:r>
              <a:rPr lang="en-GB" dirty="0" smtClean="0"/>
              <a:t>Sacrifices </a:t>
            </a:r>
            <a:r>
              <a:rPr lang="en-GB" dirty="0" err="1" smtClean="0"/>
              <a:t>sequentiality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03935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7308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779913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1196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63589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932040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788024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36408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90770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33975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76368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48376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059832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91581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52121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084168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508104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281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804248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660232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236296" y="249289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67545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9959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104360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1619672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47565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051720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619673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05172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219573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77180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262778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320384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2699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4283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1259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2411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4211961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44008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788024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33569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220072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796136" y="335694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364089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79613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940152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51621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37220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94826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516217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948264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709228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766834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752432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10039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092281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524328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7668344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244408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00392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76456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5004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6156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6732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0" y="3094062"/>
            <a:ext cx="9144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7573363" y="2730356"/>
            <a:ext cx="1565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Non-leaf nodes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573363" y="3094062"/>
            <a:ext cx="1164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Leaf nodes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018831" y="1556792"/>
            <a:ext cx="1119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latin typeface="Georgia"/>
                <a:cs typeface="Georgia"/>
              </a:rPr>
              <a:t>Root node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2195736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334786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5940152" y="335689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709228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8244408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882047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1619673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5364089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6516217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7092281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971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1547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2123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2123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2699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4716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5292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5868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6444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7020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7596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8172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7596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8172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3491880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48206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non-leaf node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2195736" y="2996952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491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763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23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220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948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3563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1407432" y="3860898"/>
            <a:ext cx="572280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3423656" y="3860898"/>
            <a:ext cx="284248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436096" y="3860898"/>
            <a:ext cx="291818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164288" y="3860898"/>
            <a:ext cx="579847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596302" y="5013176"/>
            <a:ext cx="1622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keys &lt; 120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97449" y="5013176"/>
            <a:ext cx="24524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>
              <a:latin typeface="Georgia"/>
              <a:cs typeface="Georgia"/>
            </a:endParaRPr>
          </a:p>
          <a:p>
            <a:pPr algn="ctr"/>
            <a:r>
              <a:rPr lang="en-US" dirty="0" smtClean="0">
                <a:latin typeface="Georgia"/>
                <a:cs typeface="Georgia"/>
              </a:rPr>
              <a:t>120 ≤ keys &lt; 150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95921" y="5013176"/>
            <a:ext cx="2463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150 ≤ keys &lt; 180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7219" y="5013176"/>
            <a:ext cx="1633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>
              <a:latin typeface="Georgia"/>
              <a:cs typeface="Georgia"/>
            </a:endParaRPr>
          </a:p>
          <a:p>
            <a:pPr algn="ctr"/>
            <a:r>
              <a:rPr lang="en-US" dirty="0" smtClean="0">
                <a:latin typeface="Georgia"/>
                <a:cs typeface="Georgia"/>
              </a:rPr>
              <a:t>keys ≥ 180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54682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Non-leaf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node typically kept in memory</a:t>
            </a:r>
          </a:p>
          <a:p>
            <a:pPr lvl="1"/>
            <a:r>
              <a:rPr lang="en-US" dirty="0" smtClean="0"/>
              <a:t>Entrance point to index – used as frequently as any other node</a:t>
            </a:r>
          </a:p>
          <a:p>
            <a:pPr lvl="1"/>
            <a:r>
              <a:rPr lang="en-US" dirty="0" smtClean="0"/>
              <a:t>Some nodes from second level may also be kept in memory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leaf node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971600" y="2996952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267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156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699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427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995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724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3347864" y="2090465"/>
            <a:ext cx="1905407" cy="90648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>
            <a:off x="6588224" y="3428925"/>
            <a:ext cx="576064" cy="1488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2471574" y="3860898"/>
            <a:ext cx="12194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 flipH="1">
            <a:off x="4199766" y="3860898"/>
            <a:ext cx="12194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5940152" y="3860898"/>
            <a:ext cx="59814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7164288" y="3212976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next leaf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63688" y="5085184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150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91880" y="5013176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92080" y="5085184"/>
            <a:ext cx="141577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to record 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with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key 179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1960" y="1628800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from non-leaf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3700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Leaf </a:t>
            </a:r>
            <a:r>
              <a:rPr lang="en-GB" dirty="0"/>
              <a:t>n</a:t>
            </a:r>
            <a:r>
              <a:rPr lang="en-GB" dirty="0" smtClean="0"/>
              <a:t>odes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the index is a primary index</a:t>
            </a:r>
          </a:p>
          <a:p>
            <a:pPr lvl="1"/>
            <a:r>
              <a:rPr lang="en-GB" dirty="0" smtClean="0"/>
              <a:t>Leaf nodes are records containing data, stored in the order of the primary key</a:t>
            </a:r>
          </a:p>
          <a:p>
            <a:pPr lvl="1"/>
            <a:r>
              <a:rPr lang="en-GB" dirty="0" smtClean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 smtClean="0"/>
              <a:t>If the index is a secondary index</a:t>
            </a:r>
          </a:p>
          <a:p>
            <a:pPr lvl="1"/>
            <a:r>
              <a:rPr lang="en-GB" dirty="0" smtClean="0"/>
              <a:t>Leaf nodes contain pointers to the data records</a:t>
            </a:r>
          </a:p>
          <a:p>
            <a:pPr lvl="1"/>
            <a:r>
              <a:rPr lang="en-GB" dirty="0" smtClean="0"/>
              <a:t>Data can be accessed in the sequence of the secondary key</a:t>
            </a:r>
          </a:p>
          <a:p>
            <a:pPr lvl="1"/>
            <a:r>
              <a:rPr lang="en-GB" dirty="0" smtClean="0"/>
              <a:t>A secondary index can point to any sort of data file, for example one created by hashing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36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node is of fixed size and contains</a:t>
            </a:r>
          </a:p>
          <a:p>
            <a:pPr lvl="1"/>
            <a:r>
              <a:rPr lang="en-US" dirty="0" smtClean="0"/>
              <a:t>n keys</a:t>
            </a:r>
          </a:p>
          <a:p>
            <a:pPr lvl="1"/>
            <a:r>
              <a:rPr lang="en-US" dirty="0" smtClean="0"/>
              <a:t>n+1 pointers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Node size</a:t>
            </a:r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5292080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6156176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004048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6444208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7596336" y="2204964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8460432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7308304" y="2204964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5004048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5868144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8460432" y="39329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6156176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7308304" y="3933056"/>
            <a:ext cx="864096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8172400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7020272" y="3933056"/>
            <a:ext cx="288032" cy="5759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700808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non-leaf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00245" y="3429000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leaf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12526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nodes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Don’t want nodes to be too empty (efficient use of space)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 smtClean="0">
                <a:sym typeface="Symbol" charset="0"/>
              </a:rPr>
              <a:t></a:t>
            </a:r>
            <a:r>
              <a:rPr lang="en-US" dirty="0" smtClean="0"/>
              <a:t> pointers</a:t>
            </a:r>
          </a:p>
          <a:p>
            <a:pPr marL="0" indent="0">
              <a:buNone/>
            </a:pPr>
            <a:r>
              <a:rPr lang="en-US" dirty="0" smtClean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 smtClean="0">
                <a:sym typeface="Symbol" charset="0"/>
              </a:rPr>
              <a:t> </a:t>
            </a:r>
            <a:r>
              <a:rPr lang="en-US" dirty="0" smtClean="0"/>
              <a:t>pointers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772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</a:t>
            </a:r>
            <a:r>
              <a:rPr lang="en-US" dirty="0"/>
              <a:t>n</a:t>
            </a:r>
            <a:r>
              <a:rPr lang="en-US" dirty="0" smtClean="0"/>
              <a:t>ode examples (n=3)</a:t>
            </a:r>
            <a:endParaRPr lang="en-US" dirty="0"/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1763650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2411722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1547638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2627746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3491842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4139914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3275818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1547512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2195698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413991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2411722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327581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39238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305979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5580226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6228298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5364214" y="28530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444322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08418" y="2852936"/>
            <a:ext cx="648072" cy="43197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7956490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092394" y="2852936"/>
            <a:ext cx="216011" cy="4319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536408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6012274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795649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6228298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7092394" y="4869160"/>
            <a:ext cx="648185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7740466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6876370" y="4869160"/>
            <a:ext cx="216062" cy="4320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7" idx="2"/>
          </p:cNvCxnSpPr>
          <p:nvPr/>
        </p:nvCxnSpPr>
        <p:spPr bwMode="auto">
          <a:xfrm>
            <a:off x="1655644" y="3284984"/>
            <a:ext cx="36036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" idx="2"/>
          </p:cNvCxnSpPr>
          <p:nvPr/>
        </p:nvCxnSpPr>
        <p:spPr bwMode="auto">
          <a:xfrm>
            <a:off x="2519728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1" idx="2"/>
          </p:cNvCxnSpPr>
          <p:nvPr/>
        </p:nvCxnSpPr>
        <p:spPr bwMode="auto">
          <a:xfrm>
            <a:off x="3383824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0" idx="2"/>
          </p:cNvCxnSpPr>
          <p:nvPr/>
        </p:nvCxnSpPr>
        <p:spPr bwMode="auto">
          <a:xfrm>
            <a:off x="4247920" y="3284884"/>
            <a:ext cx="36048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2" idx="2"/>
          </p:cNvCxnSpPr>
          <p:nvPr/>
        </p:nvCxnSpPr>
        <p:spPr bwMode="auto">
          <a:xfrm>
            <a:off x="5472220" y="3284984"/>
            <a:ext cx="35884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1" idx="2"/>
          </p:cNvCxnSpPr>
          <p:nvPr/>
        </p:nvCxnSpPr>
        <p:spPr bwMode="auto">
          <a:xfrm>
            <a:off x="6336304" y="3284884"/>
            <a:ext cx="35896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2303729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3167825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4031921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stCxn id="28" idx="2"/>
          </p:cNvCxnSpPr>
          <p:nvPr/>
        </p:nvCxnSpPr>
        <p:spPr bwMode="auto">
          <a:xfrm flipH="1">
            <a:off x="6084231" y="5301208"/>
            <a:ext cx="36074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stCxn id="33" idx="2"/>
          </p:cNvCxnSpPr>
          <p:nvPr/>
        </p:nvCxnSpPr>
        <p:spPr bwMode="auto">
          <a:xfrm flipH="1">
            <a:off x="6948264" y="5301208"/>
            <a:ext cx="36137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4355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8172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2771800" y="1052736"/>
            <a:ext cx="360040" cy="2808312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6588224" y="1052736"/>
            <a:ext cx="360040" cy="2808312"/>
          </a:xfrm>
          <a:prstGeom prst="leftBrace">
            <a:avLst/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23528" y="285293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non-leaf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23528" y="4869160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leaf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84168" y="1844824"/>
            <a:ext cx="1311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minimum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641474" y="1844824"/>
            <a:ext cx="562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full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15072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rules</a:t>
            </a:r>
            <a:endParaRPr lang="en-US" dirty="0"/>
          </a:p>
        </p:txBody>
      </p:sp>
      <p:sp>
        <p:nvSpPr>
          <p:cNvPr id="92166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1520976"/>
          </a:xfrm>
        </p:spPr>
        <p:txBody>
          <a:bodyPr/>
          <a:lstStyle/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All leaves same distance from root (balanced tree)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Pointers in leaves point to records except for </a:t>
            </a:r>
            <a:r>
              <a:rPr lang="ja-JP" altLang="en-US" dirty="0" smtClean="0"/>
              <a:t>“</a:t>
            </a:r>
            <a:r>
              <a:rPr lang="en-US" dirty="0" smtClean="0"/>
              <a:t>sequence pointer</a:t>
            </a:r>
            <a:r>
              <a:rPr lang="ja-JP" altLang="en-US" dirty="0" smtClean="0"/>
              <a:t>”</a:t>
            </a:r>
            <a:endParaRPr lang="en-GB" altLang="ja-JP" dirty="0" smtClean="0"/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Number of pointers/keys for </a:t>
            </a:r>
            <a:r>
              <a:rPr lang="en-US" dirty="0" err="1" smtClean="0"/>
              <a:t>B+tree</a:t>
            </a:r>
            <a:r>
              <a:rPr lang="en-US" dirty="0"/>
              <a:t> </a:t>
            </a:r>
            <a:r>
              <a:rPr lang="en-US" dirty="0" smtClean="0"/>
              <a:t>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771051"/>
              </p:ext>
            </p:extLst>
          </p:nvPr>
        </p:nvGraphicFramePr>
        <p:xfrm>
          <a:off x="1331640" y="3356992"/>
          <a:ext cx="6480721" cy="1752600"/>
        </p:xfrm>
        <a:graphic>
          <a:graphicData uri="http://schemas.openxmlformats.org/drawingml/2006/table">
            <a:tbl>
              <a:tblPr firstRow="1" firstCol="1">
                <a:tableStyleId>{91EBBBCC-DAD2-459C-BE2E-F6DE35CF9A28}</a:tableStyleId>
              </a:tblPr>
              <a:tblGrid>
                <a:gridCol w="1584175"/>
                <a:gridCol w="936104"/>
                <a:gridCol w="936104"/>
                <a:gridCol w="1440160"/>
                <a:gridCol w="1584178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max 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</a:t>
                      </a:r>
                      <a:r>
                        <a:rPr lang="en-US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ptrs</a:t>
                      </a:r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Non-leaf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(</a:t>
                      </a:r>
                      <a:r>
                        <a:rPr lang="en-US" sz="1800" dirty="0" smtClean="0"/>
                        <a:t>n+1)/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</a:t>
                      </a:r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(</a:t>
                      </a:r>
                      <a:r>
                        <a:rPr lang="en-US" sz="1800" dirty="0" smtClean="0"/>
                        <a:t>n+1)/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</a:t>
                      </a:r>
                      <a:r>
                        <a:rPr lang="en-US" sz="1800" baseline="0" dirty="0" smtClean="0">
                          <a:sym typeface="Symbol" charset="0"/>
                        </a:rPr>
                        <a:t> </a:t>
                      </a:r>
                      <a:r>
                        <a:rPr lang="en-US" dirty="0" smtClean="0"/>
                        <a:t>- 1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Leaf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</a:t>
                      </a:r>
                      <a:r>
                        <a:rPr lang="en-US" sz="1800" dirty="0" smtClean="0"/>
                        <a:t>(n+</a:t>
                      </a:r>
                      <a:r>
                        <a:rPr lang="en-US" sz="1600" dirty="0" smtClean="0"/>
                        <a:t>1)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Symbol" charset="0"/>
                        </a:rPr>
                        <a:t></a:t>
                      </a:r>
                      <a:r>
                        <a:rPr lang="en-US" sz="1800" dirty="0" smtClean="0"/>
                        <a:t>(n+</a:t>
                      </a:r>
                      <a:r>
                        <a:rPr lang="en-US" sz="1600" dirty="0" smtClean="0"/>
                        <a:t>1)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1800" dirty="0" smtClean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Root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191F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64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Indexes</a:t>
            </a:r>
            <a:endParaRPr lang="en-US" dirty="0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2736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608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Blocks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containing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3816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6048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2376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512169" y="3717032"/>
            <a:ext cx="77256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search</a:t>
            </a:r>
          </a:p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value</a:t>
            </a:r>
            <a:endParaRPr lang="en-US" sz="16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0761" y="3717032"/>
            <a:ext cx="10380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matching </a:t>
            </a:r>
          </a:p>
          <a:p>
            <a:pPr algn="ctr"/>
            <a:r>
              <a:rPr lang="en-US" sz="1600" dirty="0" smtClean="0">
                <a:solidFill>
                  <a:srgbClr val="191F22"/>
                </a:solidFill>
                <a:latin typeface="Georgia"/>
                <a:cs typeface="Georgia"/>
              </a:rPr>
              <a:t>records</a:t>
            </a:r>
            <a:endParaRPr lang="en-US" sz="16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99040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</a:t>
            </a:r>
            <a:r>
              <a:rPr lang="en-GB" dirty="0" smtClean="0"/>
              <a:t> arithmetic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First, some parameters:</a:t>
            </a:r>
          </a:p>
          <a:p>
            <a:pPr lvl="1"/>
            <a:r>
              <a:rPr lang="en-GB" dirty="0" smtClean="0"/>
              <a:t>block size 8kb, of which:</a:t>
            </a:r>
            <a:br>
              <a:rPr lang="en-GB" dirty="0" smtClean="0"/>
            </a:br>
            <a:r>
              <a:rPr lang="en-GB" dirty="0" smtClean="0"/>
              <a:t>b = 8000 bytes available for storage of records</a:t>
            </a:r>
          </a:p>
          <a:p>
            <a:pPr lvl="1"/>
            <a:r>
              <a:rPr lang="en-GB" dirty="0" smtClean="0"/>
              <a:t>key length	</a:t>
            </a:r>
            <a:br>
              <a:rPr lang="en-GB" dirty="0" smtClean="0"/>
            </a:br>
            <a:r>
              <a:rPr lang="en-GB" dirty="0" smtClean="0"/>
              <a:t>k = 10 bytes</a:t>
            </a:r>
          </a:p>
          <a:p>
            <a:pPr lvl="1"/>
            <a:r>
              <a:rPr lang="en-GB" dirty="0" smtClean="0"/>
              <a:t>record length	</a:t>
            </a:r>
            <a:br>
              <a:rPr lang="en-GB" dirty="0" smtClean="0"/>
            </a:br>
            <a:r>
              <a:rPr lang="en-GB" dirty="0" smtClean="0"/>
              <a:t>r = 100 bytes (including the key)</a:t>
            </a:r>
          </a:p>
          <a:p>
            <a:pPr lvl="1"/>
            <a:r>
              <a:rPr lang="en-GB" dirty="0" smtClean="0"/>
              <a:t>record pointer</a:t>
            </a:r>
            <a:br>
              <a:rPr lang="en-GB" dirty="0" smtClean="0"/>
            </a:br>
            <a:r>
              <a:rPr lang="en-GB" dirty="0" smtClean="0"/>
              <a:t>p = 6 bytes</a:t>
            </a:r>
          </a:p>
        </p:txBody>
      </p:sp>
    </p:spTree>
    <p:extLst>
      <p:ext uri="{BB962C8B-B14F-4D97-AF65-F5344CB8AC3E}">
        <p14:creationId xmlns:p14="http://schemas.microsoft.com/office/powerpoint/2010/main" val="364642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B+tree</a:t>
            </a:r>
            <a:r>
              <a:rPr lang="en-GB" dirty="0" smtClean="0"/>
              <a:t> arithmetic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leaf node in a primary index can accommodate </a:t>
            </a:r>
            <a:r>
              <a:rPr lang="en-GB" dirty="0" err="1" smtClean="0"/>
              <a:t>lp</a:t>
            </a:r>
            <a:r>
              <a:rPr lang="en-GB" dirty="0" smtClean="0"/>
              <a:t> records, where </a:t>
            </a:r>
            <a:r>
              <a:rPr lang="en-GB" dirty="0" err="1" smtClean="0"/>
              <a:t>lp</a:t>
            </a:r>
            <a:r>
              <a:rPr lang="en-GB" dirty="0" smtClean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 err="1" smtClean="0"/>
              <a:t>b/r</a:t>
            </a:r>
            <a:r>
              <a:rPr lang="en-US" dirty="0">
                <a:sym typeface="Symbol" charset="0"/>
              </a:rPr>
              <a:t></a:t>
            </a:r>
            <a:r>
              <a:rPr lang="en-GB" dirty="0" smtClean="0"/>
              <a:t> = 80 records</a:t>
            </a:r>
          </a:p>
          <a:p>
            <a:pPr marL="0" indent="0">
              <a:buNone/>
            </a:pPr>
            <a:r>
              <a:rPr lang="en-GB" dirty="0" smtClean="0"/>
              <a:t>A leaf node in a secondary index can accommodate </a:t>
            </a:r>
            <a:r>
              <a:rPr lang="en-GB" dirty="0" err="1" smtClean="0"/>
              <a:t>ls</a:t>
            </a:r>
            <a:r>
              <a:rPr lang="en-GB" dirty="0" smtClean="0"/>
              <a:t> records,</a:t>
            </a:r>
            <a:br>
              <a:rPr lang="en-GB" dirty="0" smtClean="0"/>
            </a:br>
            <a:r>
              <a:rPr lang="en-GB" dirty="0" smtClean="0"/>
              <a:t>where </a:t>
            </a:r>
            <a:r>
              <a:rPr lang="en-GB" dirty="0" err="1" smtClean="0"/>
              <a:t>ls</a:t>
            </a:r>
            <a:r>
              <a:rPr lang="en-GB" dirty="0" smtClean="0"/>
              <a:t> = </a:t>
            </a:r>
            <a:r>
              <a:rPr lang="en-US" dirty="0" smtClean="0">
                <a:sym typeface="Symbol" charset="0"/>
              </a:rPr>
              <a:t></a:t>
            </a:r>
            <a:r>
              <a:rPr lang="en-GB" dirty="0" smtClean="0"/>
              <a:t>(b-p)/(</a:t>
            </a:r>
            <a:r>
              <a:rPr lang="en-GB" dirty="0" err="1" smtClean="0"/>
              <a:t>k+p</a:t>
            </a:r>
            <a:r>
              <a:rPr lang="en-GB" dirty="0" smtClean="0"/>
              <a:t>)</a:t>
            </a:r>
            <a:r>
              <a:rPr lang="en-US" dirty="0" smtClean="0">
                <a:sym typeface="Symbol" charset="0"/>
              </a:rPr>
              <a:t></a:t>
            </a:r>
            <a:r>
              <a:rPr lang="en-GB" dirty="0" smtClean="0"/>
              <a:t> = 499 records</a:t>
            </a:r>
          </a:p>
          <a:p>
            <a:pPr marL="0" indent="0">
              <a:buNone/>
            </a:pPr>
            <a:r>
              <a:rPr lang="en-GB" dirty="0" smtClean="0"/>
              <a:t>A non-leaf node could accommodate </a:t>
            </a:r>
            <a:r>
              <a:rPr lang="en-US" dirty="0" err="1" smtClean="0"/>
              <a:t>i</a:t>
            </a:r>
            <a:r>
              <a:rPr lang="en-US" dirty="0" smtClean="0"/>
              <a:t> entries, where</a:t>
            </a:r>
            <a:br>
              <a:rPr lang="en-US" dirty="0" smtClean="0"/>
            </a:br>
            <a:r>
              <a:rPr lang="en-US" dirty="0" err="1" smtClean="0"/>
              <a:t>i</a:t>
            </a:r>
            <a:r>
              <a:rPr lang="en-US" dirty="0" smtClean="0"/>
              <a:t> = </a:t>
            </a:r>
            <a:r>
              <a:rPr lang="en-US" dirty="0" smtClean="0">
                <a:sym typeface="Symbol" charset="0"/>
              </a:rPr>
              <a:t></a:t>
            </a:r>
            <a:r>
              <a:rPr lang="en-US" dirty="0" smtClean="0"/>
              <a:t>(b-p)/(</a:t>
            </a:r>
            <a:r>
              <a:rPr lang="en-US" dirty="0" err="1" smtClean="0"/>
              <a:t>k+p</a:t>
            </a:r>
            <a:r>
              <a:rPr lang="en-US" dirty="0" smtClean="0"/>
              <a:t>)</a:t>
            </a:r>
            <a:r>
              <a:rPr lang="en-US" dirty="0" smtClean="0">
                <a:sym typeface="Symbol" charset="0"/>
              </a:rPr>
              <a:t></a:t>
            </a:r>
            <a:r>
              <a:rPr lang="en-US" dirty="0" smtClean="0"/>
              <a:t> = 499 records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 allow for expansion, assume initial node occupancy of u, where u = 0.6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6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primary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a primary index (the leaf nodes hold the records)</a:t>
            </a:r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	blocks</a:t>
            </a:r>
          </a:p>
          <a:p>
            <a:pPr lvl="1"/>
            <a:r>
              <a:rPr lang="en-GB" dirty="0" smtClean="0"/>
              <a:t>Each leaf initially contains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lp</a:t>
            </a:r>
            <a:r>
              <a:rPr lang="en-GB" dirty="0" smtClean="0"/>
              <a:t>*u	=		records</a:t>
            </a:r>
          </a:p>
          <a:p>
            <a:pPr lvl="1"/>
            <a:r>
              <a:rPr lang="en-GB" dirty="0" smtClean="0"/>
              <a:t>1 level of non-leaf nodes initially points to 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	=		records</a:t>
            </a:r>
          </a:p>
          <a:p>
            <a:pPr lvl="1"/>
            <a:r>
              <a:rPr lang="en-GB" dirty="0" smtClean="0"/>
              <a:t>2 levels of non-leaf nodes initially point to </a:t>
            </a:r>
            <a:br>
              <a:rPr lang="en-GB" dirty="0" smtClean="0"/>
            </a:br>
            <a:r>
              <a:rPr lang="en-GB" dirty="0" smtClean="0"/>
              <a:t>		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/>
              <a:t>	</a:t>
            </a:r>
            <a:r>
              <a:rPr lang="en-GB" dirty="0" smtClean="0"/>
              <a:t>=		blocks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 smtClean="0"/>
              <a:t>	=		records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6675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primary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a primary index (the leaf nodes hold the records)</a:t>
            </a:r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299	blocks</a:t>
            </a:r>
          </a:p>
          <a:p>
            <a:pPr lvl="1"/>
            <a:r>
              <a:rPr lang="en-GB" dirty="0" smtClean="0"/>
              <a:t>Each leaf initially contains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lp</a:t>
            </a:r>
            <a:r>
              <a:rPr lang="en-GB" dirty="0" smtClean="0"/>
              <a:t>*u	=	48	records</a:t>
            </a:r>
          </a:p>
          <a:p>
            <a:pPr lvl="1"/>
            <a:r>
              <a:rPr lang="en-GB" dirty="0" smtClean="0"/>
              <a:t>1 level of non-leaf nodes initially points to 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	=	14,352	records</a:t>
            </a:r>
          </a:p>
          <a:p>
            <a:pPr lvl="1"/>
            <a:r>
              <a:rPr lang="en-GB" dirty="0" smtClean="0"/>
              <a:t>2 levels of non-leaf nodes initially point to </a:t>
            </a:r>
            <a:br>
              <a:rPr lang="en-GB" dirty="0" smtClean="0"/>
            </a:br>
            <a:r>
              <a:rPr lang="en-GB" dirty="0" smtClean="0"/>
              <a:t>		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/>
              <a:t>	</a:t>
            </a:r>
            <a:r>
              <a:rPr lang="en-GB" dirty="0" smtClean="0"/>
              <a:t>=	89,401	blocks</a:t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lp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 smtClean="0"/>
              <a:t>*u)</a:t>
            </a:r>
            <a:r>
              <a:rPr lang="en-GB" baseline="30000" dirty="0" smtClean="0"/>
              <a:t>2</a:t>
            </a:r>
            <a:r>
              <a:rPr lang="en-GB" dirty="0" smtClean="0"/>
              <a:t>	=	4,291,248 records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8965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secondary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</a:t>
            </a:r>
            <a:r>
              <a:rPr lang="en-GB" dirty="0" smtClean="0"/>
              <a:t>(the leaf nodes hold record pointers)</a:t>
            </a:r>
            <a:endParaRPr lang="en-GB" dirty="0"/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	blocks</a:t>
            </a:r>
          </a:p>
          <a:p>
            <a:pPr lvl="1"/>
            <a:r>
              <a:rPr lang="en-GB" dirty="0" smtClean="0"/>
              <a:t>A leaf node initially points at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ls</a:t>
            </a:r>
            <a:r>
              <a:rPr lang="en-GB" dirty="0" smtClean="0"/>
              <a:t>*u	=		records</a:t>
            </a:r>
          </a:p>
          <a:p>
            <a:pPr lvl="1"/>
            <a:r>
              <a:rPr lang="en-GB" dirty="0"/>
              <a:t>1 level of non-leaf nodes </a:t>
            </a:r>
            <a:r>
              <a:rPr lang="en-GB" dirty="0" smtClean="0"/>
              <a:t>initially points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/>
              <a:t>*</a:t>
            </a:r>
            <a:r>
              <a:rPr lang="en-GB" dirty="0" smtClean="0"/>
              <a:t>u)</a:t>
            </a:r>
            <a:r>
              <a:rPr lang="en-GB" dirty="0"/>
              <a:t>	= 		</a:t>
            </a:r>
            <a:r>
              <a:rPr lang="en-GB" dirty="0" smtClean="0"/>
              <a:t>records</a:t>
            </a:r>
            <a:endParaRPr lang="en-GB" dirty="0"/>
          </a:p>
          <a:p>
            <a:pPr lvl="1"/>
            <a:r>
              <a:rPr lang="en-GB" dirty="0"/>
              <a:t>2 levels of non-leaf nodes </a:t>
            </a:r>
            <a:r>
              <a:rPr lang="en-GB" dirty="0" smtClean="0"/>
              <a:t>initially </a:t>
            </a:r>
            <a:r>
              <a:rPr lang="en-GB" dirty="0"/>
              <a:t>point to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</a:t>
            </a:r>
            <a:r>
              <a:rPr lang="en-GB" dirty="0" smtClean="0"/>
              <a:t>records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356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</a:t>
            </a:r>
            <a:r>
              <a:rPr lang="en-GB" dirty="0" smtClean="0"/>
              <a:t>secondary index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</a:t>
            </a:r>
            <a:r>
              <a:rPr lang="en-GB" dirty="0" smtClean="0"/>
              <a:t>(the leaf nodes hold record pointers)</a:t>
            </a:r>
            <a:endParaRPr lang="en-GB" dirty="0"/>
          </a:p>
          <a:p>
            <a:pPr lvl="1"/>
            <a:r>
              <a:rPr lang="en-GB" dirty="0" smtClean="0"/>
              <a:t>A non-leaf node initially points to 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i</a:t>
            </a:r>
            <a:r>
              <a:rPr lang="en-GB" dirty="0" smtClean="0"/>
              <a:t>*u	=	299	blocks</a:t>
            </a:r>
          </a:p>
          <a:p>
            <a:pPr lvl="1"/>
            <a:r>
              <a:rPr lang="en-GB" dirty="0" smtClean="0"/>
              <a:t>A leaf node initially points at</a:t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dirty="0" err="1" smtClean="0"/>
              <a:t>ls</a:t>
            </a:r>
            <a:r>
              <a:rPr lang="en-GB" dirty="0" smtClean="0"/>
              <a:t>*u	=	299	records</a:t>
            </a:r>
          </a:p>
          <a:p>
            <a:pPr lvl="1"/>
            <a:r>
              <a:rPr lang="en-GB" dirty="0"/>
              <a:t>1 level of non-leaf nodes </a:t>
            </a:r>
            <a:r>
              <a:rPr lang="en-GB" dirty="0" smtClean="0"/>
              <a:t>initially points </a:t>
            </a:r>
            <a:r>
              <a:rPr lang="en-GB" dirty="0"/>
              <a:t>to </a:t>
            </a:r>
            <a:br>
              <a:rPr lang="en-GB" dirty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 smtClean="0"/>
              <a:t>i</a:t>
            </a:r>
            <a:r>
              <a:rPr lang="en-GB" dirty="0"/>
              <a:t>*</a:t>
            </a:r>
            <a:r>
              <a:rPr lang="en-GB" dirty="0" smtClean="0"/>
              <a:t>u)</a:t>
            </a:r>
            <a:r>
              <a:rPr lang="en-GB" dirty="0"/>
              <a:t>	= 	</a:t>
            </a:r>
            <a:r>
              <a:rPr lang="en-GB" dirty="0" smtClean="0"/>
              <a:t>89,401</a:t>
            </a:r>
            <a:r>
              <a:rPr lang="en-GB" dirty="0"/>
              <a:t>	</a:t>
            </a:r>
            <a:r>
              <a:rPr lang="en-GB" dirty="0" smtClean="0"/>
              <a:t>records</a:t>
            </a:r>
            <a:endParaRPr lang="en-GB" dirty="0"/>
          </a:p>
          <a:p>
            <a:pPr lvl="1"/>
            <a:r>
              <a:rPr lang="en-GB" dirty="0"/>
              <a:t>2 levels of non-leaf nodes </a:t>
            </a:r>
            <a:r>
              <a:rPr lang="en-GB" dirty="0" smtClean="0"/>
              <a:t>initially </a:t>
            </a:r>
            <a:r>
              <a:rPr lang="en-GB" dirty="0"/>
              <a:t>point to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(</a:t>
            </a:r>
            <a:r>
              <a:rPr lang="en-GB" dirty="0" err="1" smtClean="0"/>
              <a:t>ls</a:t>
            </a:r>
            <a:r>
              <a:rPr lang="en-GB" dirty="0" smtClean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</a:t>
            </a:r>
            <a:r>
              <a:rPr lang="en-GB" dirty="0" smtClean="0"/>
              <a:t>26,730,899</a:t>
            </a:r>
            <a:r>
              <a:rPr lang="en-GB" dirty="0"/>
              <a:t>	</a:t>
            </a:r>
            <a:r>
              <a:rPr lang="en-GB" dirty="0" smtClean="0"/>
              <a:t>records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7993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Insertion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New root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87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1: insert key=32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932041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64088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788024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08104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84168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40152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59833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491880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91581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635896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21196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06794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64400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619673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051720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95736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771800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627784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20384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211961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464400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788024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364088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220072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79613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3851920" y="2492846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5436096" y="2492846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2411760" y="3356992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3563888" y="3356992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3347864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5940152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3491880" y="407694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5364088" y="39329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2123728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2699792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3275856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4716016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5292080" y="4220988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5868144" y="42209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95505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insert key=7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6444209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876256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300192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020272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596336" y="2204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452320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8028384" y="220486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572001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0040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42798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1480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724128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5580112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15617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131841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563888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707904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283968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4139952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71601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724129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6156176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300192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876256" y="39330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32240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308304" y="39330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5364088" y="2492846"/>
            <a:ext cx="1008112" cy="5761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6948264" y="2492846"/>
            <a:ext cx="129614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3923928" y="3356992"/>
            <a:ext cx="576064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5076056" y="3356992"/>
            <a:ext cx="1440160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4860032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7452320" y="39329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5004048" y="407694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539553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71600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1115616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1691680" y="393310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547664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2123728" y="393310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2267744" y="3933056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283968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45720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7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3131840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7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3707904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514806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2411760" y="4076997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1043608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1619672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3635896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4211960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3635896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4211960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6228184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6804248" y="4221088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1331640" y="3356992"/>
            <a:ext cx="316835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3923928" y="3356992"/>
            <a:ext cx="1152128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5652120" y="3356992"/>
            <a:ext cx="864096" cy="5760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01315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3: insert key=160</a:t>
            </a:r>
            <a:endParaRPr lang="en-US" dirty="0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4932040" y="3356942"/>
            <a:ext cx="2808312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699793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3184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55577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585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851920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707904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28396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75857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70790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13184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85192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42798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161967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3203848" y="2204814"/>
            <a:ext cx="864096" cy="8641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1979713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41176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2555776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156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13184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298782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5638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948265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38031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752432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8100392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95637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32440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2627784" y="3356942"/>
            <a:ext cx="576064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3275856" y="3356942"/>
            <a:ext cx="504056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2771800" y="3356942"/>
            <a:ext cx="1584176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370790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76456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1259632" y="4365029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248376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059832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36358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7452320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02838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4499993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160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493204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07605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179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5652120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550810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084168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6228184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004048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558011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131840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6372200" y="4365029"/>
            <a:ext cx="57606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3851920" y="4364979"/>
            <a:ext cx="3096345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3851920" y="4364979"/>
            <a:ext cx="648073" cy="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5796137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6228184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5652120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63722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69482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68042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7380312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42798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6300192" y="3356992"/>
            <a:ext cx="1440160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5292080" y="3356992"/>
            <a:ext cx="432048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3779912" y="2204814"/>
            <a:ext cx="2808312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3275856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180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2300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7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Tuples of a relation are sorted by their primary key</a:t>
            </a:r>
          </a:p>
          <a:p>
            <a:r>
              <a:rPr lang="en-US" dirty="0" smtClean="0"/>
              <a:t>Tuples are then distributed among blocks in that order</a:t>
            </a:r>
          </a:p>
          <a:p>
            <a:r>
              <a:rPr lang="en-US" dirty="0" smtClean="0"/>
              <a:t>Common to leave free space in each block to allow for later insertions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Files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4427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4: insert 45</a:t>
            </a:r>
            <a:endParaRPr lang="en-US" dirty="0"/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4211960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2555777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987824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1176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131840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07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56388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3995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39553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71600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115616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691680" y="31409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547664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2123728" y="314096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835696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2267743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2411759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987823" y="38610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843807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419871" y="386109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131840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563887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707903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283967" y="45810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139951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16015" y="458107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4427984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4860031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004047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580111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5436095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012159" y="53012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1331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2627783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3635896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2267744" y="314091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3563887" y="386104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4860031" y="458102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6156175" y="530115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1835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3131840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4427984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1043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1619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2339751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2915815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635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4211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6084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4932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5508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2195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5724129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6156176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6300192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6876256" y="60212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6732240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7308304" y="60212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452320" y="60212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6228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6804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5724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5580112" y="53012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5148065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5580112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5004048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5724128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6300192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6156176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6732240" y="24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3779913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211960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635896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4355976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4932040" y="17008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88024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364088" y="170080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3707904" y="24208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5652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5076056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3347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4283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4990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2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7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6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B+tree</a:t>
            </a:r>
            <a:r>
              <a:rPr lang="en-US" dirty="0" smtClean="0"/>
              <a:t> Deletion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Cases 2. or 3. at non-leaf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5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delete key=50 (n=4)</a:t>
            </a:r>
            <a:endParaRPr lang="en-US" dirty="0"/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5436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3779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211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635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355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932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788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364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4572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1907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339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483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059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2915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491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932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08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084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40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516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1691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2699791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4860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211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236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1907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4355976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6516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2411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2987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3563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6516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092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48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7524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668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8100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8820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99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1475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331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907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2051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2483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2627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4355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47" name="Rectangle 146"/>
          <p:cNvSpPr/>
          <p:nvPr/>
        </p:nvSpPr>
        <p:spPr bwMode="auto">
          <a:xfrm>
            <a:off x="5508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5940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23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55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660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7092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244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76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4139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4932040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4860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4355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00840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5" grpId="0" animBg="1"/>
      <p:bldP spid="143" grpId="0" animBg="1"/>
      <p:bldP spid="143" grpId="1" animBg="1"/>
      <p:bldP spid="155" grpId="0" animBg="1"/>
      <p:bldP spid="156" grpId="0" animBg="1"/>
      <p:bldP spid="162" grpId="0" animBg="1"/>
      <p:bldP spid="164" grpId="0" animBg="1"/>
      <p:bldP spid="166" grpId="0" animBg="1"/>
      <p:bldP spid="16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3: delete key=50 (n=4)</a:t>
            </a:r>
            <a:endParaRPr lang="en-US" dirty="0"/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5436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3779913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211960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635896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355976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932040" y="25648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788024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364088" y="256485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4572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19077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339751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483767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305983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2915815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491879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932041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364088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508104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08416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4015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51621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1691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2699791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4860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4211960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7236296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1907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4355976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6516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2411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2987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3563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651621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09228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4826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752432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7668344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8100392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8820472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99592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1475656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331640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907704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2051720" y="342895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2483768" y="342895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2627784" y="34289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508104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5940152" y="256490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32352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75557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067944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66023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7092280" y="42210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244408" y="34290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76456" y="342900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355976" y="256490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4932040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550810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4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3635896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Straight Arrow Connector 76"/>
          <p:cNvCxnSpPr>
            <a:stCxn id="154" idx="2"/>
          </p:cNvCxnSpPr>
          <p:nvPr/>
        </p:nvCxnSpPr>
        <p:spPr bwMode="auto">
          <a:xfrm>
            <a:off x="4139952" y="45090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59" idx="2"/>
          </p:cNvCxnSpPr>
          <p:nvPr/>
        </p:nvCxnSpPr>
        <p:spPr bwMode="auto">
          <a:xfrm>
            <a:off x="6012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56" idx="2"/>
          </p:cNvCxnSpPr>
          <p:nvPr/>
        </p:nvCxnSpPr>
        <p:spPr bwMode="auto">
          <a:xfrm>
            <a:off x="5436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9462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6" grpId="0" animBg="1"/>
      <p:bldP spid="70" grpId="0" animBg="1"/>
      <p:bldP spid="71" grpId="0" animBg="1"/>
      <p:bldP spid="7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5724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971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1547664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2123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6300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6876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4: delete key=37 (n=4)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043609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75656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9959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95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517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277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99592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331639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475655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051719" y="50850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907703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483767" y="50850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907704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051720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627784" y="59491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483768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059832" y="59491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203848" y="50849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779912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899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1475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3923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1403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1979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1979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2555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1403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5076056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652120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508104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6084168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228184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660232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380312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99592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475656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331640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907704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2051720" y="42209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2483768" y="42209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2627784" y="42208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27718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203848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23528" y="42209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55576" y="422098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2627784" y="50850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059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203848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3635896" y="59491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804248" y="42210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7236296" y="4221038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3059832" y="50850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2195736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1475656" y="59491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1619672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5652120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6228184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6084168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660232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804248" y="508513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7236296" y="508513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7956376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7380312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12360" y="5085184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6228184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804248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660232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7236296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380312" y="59492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7812360" y="594923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532440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7956376" y="59492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388424" y="594928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5652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6228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5796137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228184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5652120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6948264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6804248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380312" y="306896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7524328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7956376" y="3069010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6948264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6372200" y="30690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827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6732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7308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6156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6732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5580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6156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3347865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3779912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3203848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4499992" y="19168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4355976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4932040" y="191683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076056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508104" y="1916882"/>
            <a:ext cx="144016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4499992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3923928" y="191688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1835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3851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6" name="Rectangle 175"/>
          <p:cNvSpPr/>
          <p:nvPr/>
        </p:nvSpPr>
        <p:spPr bwMode="auto">
          <a:xfrm>
            <a:off x="6228184" y="50851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6228184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6732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6228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63722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57961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6300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2771800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9" name="Rectangle 188"/>
          <p:cNvSpPr/>
          <p:nvPr/>
        </p:nvSpPr>
        <p:spPr bwMode="auto">
          <a:xfrm>
            <a:off x="2195736" y="3068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2699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3275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611560" y="2636912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new root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130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76" grpId="0" animBg="1"/>
      <p:bldP spid="176" grpId="1" animBg="1"/>
      <p:bldP spid="177" grpId="0" animBg="1"/>
      <p:bldP spid="183" grpId="0" animBg="1"/>
      <p:bldP spid="183" grpId="1" animBg="1"/>
      <p:bldP spid="184" grpId="0" animBg="1"/>
      <p:bldP spid="184" grpId="1" animBg="1"/>
      <p:bldP spid="188" grpId="0" animBg="1"/>
      <p:bldP spid="189" grpId="0" animBg="1"/>
      <p:bldP spid="19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B+tree deletions in practice</a:t>
            </a:r>
            <a:endParaRPr lang="en-US"/>
          </a:p>
        </p:txBody>
      </p:sp>
      <p:sp>
        <p:nvSpPr>
          <p:cNvPr id="1177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Often, coalescing is not implemented</a:t>
            </a:r>
          </a:p>
          <a:p>
            <a:pPr lvl="1"/>
            <a:r>
              <a:rPr lang="en-US" dirty="0" smtClean="0"/>
              <a:t>Too hard and not worth 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77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B-trees versus static indexed sequential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B-trees consume more space</a:t>
            </a:r>
          </a:p>
          <a:p>
            <a:pPr lvl="1"/>
            <a:r>
              <a:rPr lang="en-US" dirty="0" smtClean="0"/>
              <a:t>Blocks are not contiguous</a:t>
            </a:r>
          </a:p>
          <a:p>
            <a:pPr lvl="1"/>
            <a:r>
              <a:rPr lang="en-US" dirty="0" smtClean="0"/>
              <a:t>Fewer disk accesses for static indexes, even allowing for </a:t>
            </a:r>
            <a:r>
              <a:rPr lang="en-US" dirty="0" err="1" smtClean="0"/>
              <a:t>reorganisation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Concurrency control is harder in B-trees</a:t>
            </a:r>
          </a:p>
          <a:p>
            <a:pPr marL="0" indent="0">
              <a:buNone/>
            </a:pPr>
            <a:r>
              <a:rPr lang="en-US" i="1" dirty="0" smtClean="0"/>
              <a:t>but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DBA </a:t>
            </a:r>
            <a:r>
              <a:rPr lang="en-US" dirty="0"/>
              <a:t>does not </a:t>
            </a:r>
            <a:r>
              <a:rPr lang="en-US" dirty="0" smtClean="0"/>
              <a:t>know: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to reorganize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full to </a:t>
            </a:r>
            <a:r>
              <a:rPr lang="en-US" dirty="0" smtClean="0"/>
              <a:t>load pages </a:t>
            </a:r>
            <a:r>
              <a:rPr lang="en-US" dirty="0"/>
              <a:t>of new index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66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2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Main memory hash table</a:t>
            </a:r>
          </a:p>
          <a:p>
            <a:pPr lvl="1"/>
            <a:r>
              <a:rPr lang="en-US" i="1" dirty="0" smtClean="0"/>
              <a:t>Hash function </a:t>
            </a:r>
            <a:r>
              <a:rPr lang="en-US" dirty="0" smtClean="0"/>
              <a:t>h() takes a key and computes an integer value</a:t>
            </a:r>
          </a:p>
          <a:p>
            <a:pPr lvl="1"/>
            <a:r>
              <a:rPr lang="en-US" dirty="0" smtClean="0"/>
              <a:t>Value is used to select a bucket from a </a:t>
            </a:r>
            <a:r>
              <a:rPr lang="en-US" i="1" dirty="0" smtClean="0"/>
              <a:t>bucket array</a:t>
            </a:r>
          </a:p>
          <a:p>
            <a:pPr lvl="1"/>
            <a:r>
              <a:rPr lang="en-US" dirty="0" smtClean="0"/>
              <a:t>Bucket array contains linked lists of records</a:t>
            </a:r>
          </a:p>
          <a:p>
            <a:pPr marL="0" indent="0">
              <a:buNone/>
            </a:pPr>
            <a:r>
              <a:rPr lang="en-US" dirty="0" smtClean="0"/>
              <a:t>Secondary storage hash table</a:t>
            </a:r>
          </a:p>
          <a:p>
            <a:pPr lvl="1"/>
            <a:r>
              <a:rPr lang="en-US" dirty="0" smtClean="0"/>
              <a:t>Stores many more records than a main memory hash table</a:t>
            </a:r>
          </a:p>
          <a:p>
            <a:pPr lvl="1"/>
            <a:r>
              <a:rPr lang="en-US" dirty="0" smtClean="0"/>
              <a:t>Bucket array consists of disk 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74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1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 smtClean="0">
                <a:latin typeface="Georgia"/>
                <a:cs typeface="Georgia"/>
              </a:rPr>
              <a:t>Requires bucket blocks to be in fixed, consecutive locations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Hashing approach #1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3995936" y="4365104"/>
            <a:ext cx="1678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key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Georgia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0" name="Elbow Connector 9"/>
          <p:cNvCxnSpPr>
            <a:stCxn id="6160" idx="3"/>
            <a:endCxn id="22" idx="1"/>
          </p:cNvCxnSpPr>
          <p:nvPr/>
        </p:nvCxnSpPr>
        <p:spPr bwMode="auto">
          <a:xfrm flipV="1">
            <a:off x="5674275" y="3933056"/>
            <a:ext cx="2138085" cy="632103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97546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Maintaining an index costs processor time</a:t>
            </a:r>
          </a:p>
          <a:p>
            <a:pPr lvl="1"/>
            <a:r>
              <a:rPr lang="en-GB" dirty="0" smtClean="0"/>
              <a:t>When entries are added, index must be updated</a:t>
            </a:r>
          </a:p>
          <a:p>
            <a:pPr lvl="1"/>
            <a:r>
              <a:rPr lang="en-GB" dirty="0" smtClean="0"/>
              <a:t>Index must be maintained to make good use of resources</a:t>
            </a:r>
          </a:p>
          <a:p>
            <a:r>
              <a:rPr lang="en-GB" dirty="0" smtClean="0"/>
              <a:t>There is a trade off between:</a:t>
            </a:r>
          </a:p>
          <a:p>
            <a:pPr lvl="1"/>
            <a:r>
              <a:rPr lang="en-GB" dirty="0" smtClean="0"/>
              <a:t>Rapid access when retrieving data</a:t>
            </a:r>
          </a:p>
          <a:p>
            <a:pPr lvl="1"/>
            <a:r>
              <a:rPr lang="en-GB" dirty="0" smtClean="0"/>
              <a:t>Speed of updating the database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80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1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 function calculates offset in array of block pointers (directory)</a:t>
            </a:r>
          </a:p>
          <a:p>
            <a:r>
              <a:rPr lang="en-US" dirty="0" smtClean="0">
                <a:latin typeface="Georgia"/>
                <a:cs typeface="Georgia"/>
              </a:rPr>
              <a:t>Used for “secondary” search keys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Hashing approach #2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660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660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660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660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660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660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660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660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3995936" y="4365104"/>
            <a:ext cx="1678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key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r>
              <a:rPr lang="en-US" sz="2000" dirty="0">
                <a:latin typeface="Georgia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5" name="Elbow Connector 34"/>
          <p:cNvCxnSpPr>
            <a:stCxn id="29" idx="3"/>
            <a:endCxn id="15" idx="1"/>
          </p:cNvCxnSpPr>
          <p:nvPr/>
        </p:nvCxnSpPr>
        <p:spPr bwMode="auto">
          <a:xfrm flipV="1">
            <a:off x="5674275" y="3861048"/>
            <a:ext cx="985957" cy="704111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6948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6948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6948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6948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6149351" y="1772816"/>
            <a:ext cx="1210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directory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58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hash function</a:t>
            </a:r>
            <a:endParaRPr lang="en-US"/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Key = </a:t>
            </a:r>
            <a:r>
              <a:rPr lang="ja-JP" altLang="en-US" dirty="0" smtClean="0"/>
              <a:t>‘</a:t>
            </a:r>
            <a:r>
              <a:rPr lang="en-US" dirty="0" smtClean="0"/>
              <a:t>x1 x2 … </a:t>
            </a:r>
            <a:r>
              <a:rPr lang="en-US" dirty="0" err="1" smtClean="0"/>
              <a:t>xn</a:t>
            </a:r>
            <a:r>
              <a:rPr lang="ja-JP" altLang="en-US" dirty="0" smtClean="0"/>
              <a:t>’</a:t>
            </a:r>
            <a:r>
              <a:rPr lang="en-US" dirty="0" smtClean="0"/>
              <a:t>   (n byte character string),  b buckets</a:t>
            </a:r>
          </a:p>
          <a:p>
            <a:pPr marL="0" indent="0">
              <a:buNone/>
            </a:pPr>
            <a:r>
              <a:rPr lang="en-US" dirty="0" smtClean="0"/>
              <a:t>h:  add x1 + x2 + ….. </a:t>
            </a:r>
            <a:r>
              <a:rPr lang="en-US" dirty="0" err="1" smtClean="0"/>
              <a:t>xn</a:t>
            </a:r>
            <a:r>
              <a:rPr lang="en-US" dirty="0" smtClean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Good hash function has the same expected number of keys per bucket for each bucket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777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Buckets</a:t>
            </a:r>
            <a:endParaRPr lang="en-US" dirty="0"/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keep keys sorted?</a:t>
            </a:r>
          </a:p>
          <a:p>
            <a:r>
              <a:rPr lang="en-US" dirty="0" smtClean="0"/>
              <a:t>Yes</a:t>
            </a:r>
            <a:r>
              <a:rPr lang="en-US" dirty="0"/>
              <a:t>, if CPU </a:t>
            </a:r>
            <a:r>
              <a:rPr lang="en-US" dirty="0" smtClean="0"/>
              <a:t>time is critical and inserts/deletes are relatively infrequent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71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records per bucket</a:t>
            </a:r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05752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a, b, c, d</a:t>
            </a:r>
          </a:p>
          <a:p>
            <a:pPr lvl="1"/>
            <a:r>
              <a:rPr lang="en-US" dirty="0" smtClean="0"/>
              <a:t>h(a) = 1</a:t>
            </a:r>
          </a:p>
          <a:p>
            <a:pPr lvl="1"/>
            <a:r>
              <a:rPr lang="en-US" dirty="0" smtClean="0"/>
              <a:t>h(b) = 2</a:t>
            </a:r>
          </a:p>
          <a:p>
            <a:pPr lvl="1"/>
            <a:r>
              <a:rPr lang="en-US" dirty="0" smtClean="0"/>
              <a:t>h(c) = 1</a:t>
            </a:r>
          </a:p>
          <a:p>
            <a:pPr lvl="1"/>
            <a:r>
              <a:rPr lang="en-US" dirty="0" smtClean="0"/>
              <a:t>h(d) = 0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Hashing example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598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e</a:t>
            </a:r>
          </a:p>
          <a:p>
            <a:pPr lvl="1"/>
            <a:r>
              <a:rPr lang="en-US" dirty="0" smtClean="0"/>
              <a:t>h(e) = 1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Overflow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e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93172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e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e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5247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(move g up)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8148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ontent Placeholder 3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Delete c</a:t>
            </a:r>
          </a:p>
          <a:p>
            <a:pPr marL="0" indent="0">
              <a:buNone/>
            </a:pPr>
            <a:r>
              <a:rPr lang="en-US" dirty="0" smtClean="0"/>
              <a:t>(move d from overflow block)</a:t>
            </a:r>
          </a:p>
          <a:p>
            <a:endParaRPr lang="en-US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 example: Deletion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860032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86003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860032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012160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60032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b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012160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860032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860032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860032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012160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860032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860032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860032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012160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99992" y="2492896"/>
            <a:ext cx="34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0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99992" y="3172906"/>
            <a:ext cx="294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99992" y="3933056"/>
            <a:ext cx="32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9992" y="4653136"/>
            <a:ext cx="32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58825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88256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588256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40384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6300160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Rectangle 44"/>
          <p:cNvSpPr/>
          <p:nvPr/>
        </p:nvSpPr>
        <p:spPr bwMode="auto">
          <a:xfrm>
            <a:off x="4860032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FF0000"/>
                </a:solidFill>
                <a:latin typeface="Georgia"/>
                <a:ea typeface="ＭＳ Ｐゴシック" pitchFamily="-106" charset="-128"/>
                <a:cs typeface="Georgia"/>
              </a:rPr>
              <a:t>d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860032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8148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of thumb:</a:t>
            </a:r>
            <a:endParaRPr lang="en-US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pace </a:t>
            </a:r>
            <a:r>
              <a:rPr lang="en-US" dirty="0" err="1" smtClean="0"/>
              <a:t>utilisation</a:t>
            </a:r>
            <a:r>
              <a:rPr lang="en-US" dirty="0" smtClean="0"/>
              <a:t> should be between 50% and 80%</a:t>
            </a:r>
          </a:p>
          <a:p>
            <a:pPr lvl="1"/>
            <a:r>
              <a:rPr lang="en-US" dirty="0" err="1" smtClean="0"/>
              <a:t>Utilisation</a:t>
            </a:r>
            <a:r>
              <a:rPr lang="en-US" dirty="0" smtClean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  <a:endParaRPr lang="en-US" dirty="0" smtClean="0"/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how good </a:t>
            </a:r>
            <a:r>
              <a:rPr lang="en-US" dirty="0" smtClean="0"/>
              <a:t>hash function </a:t>
            </a:r>
            <a:r>
              <a:rPr lang="en-US" dirty="0"/>
              <a:t>is </a:t>
            </a:r>
            <a:r>
              <a:rPr lang="en-US" dirty="0" smtClean="0"/>
              <a:t>and </a:t>
            </a:r>
            <a:r>
              <a:rPr lang="en-US" dirty="0"/>
              <a:t>on </a:t>
            </a:r>
            <a:r>
              <a:rPr lang="en-US" dirty="0" smtClean="0"/>
              <a:t>#keys</a:t>
            </a:r>
            <a:r>
              <a:rPr lang="en-US" dirty="0"/>
              <a:t>/bucket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70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Sequence of blocks holding only</a:t>
            </a:r>
            <a:r>
              <a:rPr lang="en-US" dirty="0"/>
              <a:t> </a:t>
            </a:r>
            <a:r>
              <a:rPr lang="en-US" dirty="0" smtClean="0"/>
              <a:t>keys and pointers to records</a:t>
            </a:r>
          </a:p>
          <a:p>
            <a:r>
              <a:rPr lang="en-US" dirty="0" smtClean="0"/>
              <a:t>Entry for every record in data file</a:t>
            </a:r>
          </a:p>
          <a:p>
            <a:r>
              <a:rPr lang="en-US" dirty="0" smtClean="0"/>
              <a:t>Blocks of index are in same order as those of the data file</a:t>
            </a:r>
          </a:p>
          <a:p>
            <a:r>
              <a:rPr lang="en-US" dirty="0"/>
              <a:t>K</a:t>
            </a:r>
            <a:r>
              <a:rPr lang="en-US" dirty="0" smtClean="0"/>
              <a:t>ey-pointer pair much </a:t>
            </a:r>
            <a:r>
              <a:rPr lang="en-US" dirty="0"/>
              <a:t>smaller than record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Dense Index</a:t>
            </a: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3" name="Rectangle 162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6" name="Rectangle 175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7" name="Rectangle 176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8" name="Rectangle 177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2" name="Rectangle 181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3" name="Rectangle 182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4" name="Rectangle 253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5" name="Rectangle 254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0" name="Rectangle 259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1" name="Rectangle 260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5" name="Rectangle 264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6" name="Rectangle 265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1" name="Rectangle 270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3" name="Rectangle 272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4290779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245" grpId="0" animBg="1"/>
      <p:bldP spid="246" grpId="0" animBg="1"/>
      <p:bldP spid="247" grpId="0" animBg="1"/>
      <p:bldP spid="8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 we cope with growth?</a:t>
            </a:r>
            <a:endParaRPr lang="en-US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Overflows and reorganizations</a:t>
            </a:r>
          </a:p>
          <a:p>
            <a:r>
              <a:rPr lang="en-US" dirty="0" smtClean="0"/>
              <a:t>Dynamic hashing</a:t>
            </a:r>
          </a:p>
          <a:p>
            <a:pPr lvl="1"/>
            <a:r>
              <a:rPr lang="en-US" dirty="0" smtClean="0"/>
              <a:t>Extensible</a:t>
            </a:r>
          </a:p>
          <a:p>
            <a:pPr lvl="1"/>
            <a:r>
              <a:rPr lang="en-US" dirty="0" smtClean="0"/>
              <a:t>Linear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1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of b bits output by hash function,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</a:t>
            </a:r>
            <a:endParaRPr lang="en-US" dirty="0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6363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37220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9465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</a:t>
            </a:r>
            <a:r>
              <a:rPr lang="en-US" dirty="0" smtClean="0"/>
              <a:t>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a directory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60232" y="40050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60232" y="42930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60232" y="45811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660232" y="371703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660232" y="28529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60232" y="31409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660232" y="342900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660232" y="25649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812360" y="220486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12360" y="292494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812360" y="3645024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812360" y="4653136"/>
            <a:ext cx="576064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84368" y="4149080"/>
            <a:ext cx="39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...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5818154" y="3197007"/>
            <a:ext cx="842078" cy="37600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6948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6948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6948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6948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572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h(k)[</a:t>
            </a:r>
            <a:r>
              <a:rPr lang="en-US" sz="2000" dirty="0" err="1" smtClean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]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7524328" y="1772816"/>
            <a:ext cx="105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149351" y="1772816"/>
            <a:ext cx="1210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directory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55427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h(k) gives 4 bits</a:t>
            </a:r>
          </a:p>
          <a:p>
            <a:pPr marL="0" indent="0">
              <a:buNone/>
            </a:pPr>
            <a:r>
              <a:rPr lang="en-US" dirty="0" smtClean="0"/>
              <a:t>2 keys/bucket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076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76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76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5940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5835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1010</a:t>
            </a:r>
          </a:p>
          <a:p>
            <a:pPr lvl="1"/>
            <a:r>
              <a:rPr lang="en-US" dirty="0" smtClean="0"/>
              <a:t>Bucket overfull</a:t>
            </a:r>
          </a:p>
          <a:p>
            <a:pPr lvl="1"/>
            <a:r>
              <a:rPr lang="en-US" dirty="0" smtClean="0"/>
              <a:t>Extend (double) directory</a:t>
            </a:r>
          </a:p>
          <a:p>
            <a:pPr lvl="1"/>
            <a:r>
              <a:rPr lang="en-US" dirty="0" smtClean="0"/>
              <a:t>Split bucket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076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76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76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5940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5940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3720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7" grpId="0" animBg="1"/>
      <p:bldP spid="16" grpId="0" animBg="1"/>
      <p:bldP spid="21" grpId="0" animBg="1"/>
      <p:bldP spid="22" grpId="0" animBg="1"/>
      <p:bldP spid="8" grpId="0" animBg="1"/>
      <p:bldP spid="19" grpId="0" animBg="1"/>
      <p:bldP spid="23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0111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5940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47389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0000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5940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6516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16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516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1893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076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1001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516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668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668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516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516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516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68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191F22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076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5940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5940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6516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516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668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516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516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6516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516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516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668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516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516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516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>
              <a:ln>
                <a:noFill/>
              </a:ln>
              <a:solidFill>
                <a:srgbClr val="191F22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5076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76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076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076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076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=3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076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076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5076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5076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076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5940152" y="4358015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5940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5940152" y="3501008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5940152" y="4069983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5940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5940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5940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5940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41682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2" grpId="0" animBg="1"/>
      <p:bldP spid="5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hashing: deletion</a:t>
            </a: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merging of blocks</a:t>
            </a:r>
          </a:p>
          <a:p>
            <a:r>
              <a:rPr lang="en-US" dirty="0" smtClean="0"/>
              <a:t>Merge blocks and cut directory if possible</a:t>
            </a:r>
          </a:p>
          <a:p>
            <a:r>
              <a:rPr lang="en-US" dirty="0" smtClean="0"/>
              <a:t>(Reverse insert procedure)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299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4067912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508136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508136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5508136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508136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08136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508136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660264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660264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067912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067912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067912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4932008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4932008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9857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ewer blocks than data file, fewer disk accesses</a:t>
            </a:r>
            <a:endParaRPr lang="en-US" dirty="0"/>
          </a:p>
          <a:p>
            <a:r>
              <a:rPr lang="en-US" dirty="0" smtClean="0"/>
              <a:t>Keys </a:t>
            </a:r>
            <a:r>
              <a:rPr lang="en-US" dirty="0"/>
              <a:t>are sorted, so can use binary search</a:t>
            </a:r>
          </a:p>
          <a:p>
            <a:r>
              <a:rPr lang="en-US" dirty="0"/>
              <a:t>C</a:t>
            </a:r>
            <a:r>
              <a:rPr lang="en-US" dirty="0" smtClean="0"/>
              <a:t>an keep in main memory if small enough (no disk accesses)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Dense Index</a:t>
            </a:r>
            <a:endParaRPr lang="en-US" dirty="0"/>
          </a:p>
        </p:txBody>
      </p:sp>
      <p:sp>
        <p:nvSpPr>
          <p:cNvPr id="379" name="Rectangle 378"/>
          <p:cNvSpPr/>
          <p:nvPr/>
        </p:nvSpPr>
        <p:spPr bwMode="auto">
          <a:xfrm>
            <a:off x="5940152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0" name="Rectangle 379"/>
          <p:cNvSpPr/>
          <p:nvPr/>
        </p:nvSpPr>
        <p:spPr bwMode="auto">
          <a:xfrm>
            <a:off x="5940152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1" name="Rectangle 380"/>
          <p:cNvSpPr/>
          <p:nvPr/>
        </p:nvSpPr>
        <p:spPr bwMode="auto">
          <a:xfrm>
            <a:off x="5940152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2" name="Rectangle 381"/>
          <p:cNvSpPr/>
          <p:nvPr/>
        </p:nvSpPr>
        <p:spPr bwMode="auto">
          <a:xfrm>
            <a:off x="6372200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6372200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6372200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5940152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6" name="Rectangle 385"/>
          <p:cNvSpPr/>
          <p:nvPr/>
        </p:nvSpPr>
        <p:spPr bwMode="auto">
          <a:xfrm>
            <a:off x="5940152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7" name="Rectangle 386"/>
          <p:cNvSpPr/>
          <p:nvPr/>
        </p:nvSpPr>
        <p:spPr bwMode="auto">
          <a:xfrm>
            <a:off x="6372200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6372200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5940152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6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0" name="Rectangle 389"/>
          <p:cNvSpPr/>
          <p:nvPr/>
        </p:nvSpPr>
        <p:spPr bwMode="auto">
          <a:xfrm>
            <a:off x="5940152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7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1" name="Rectangle 390"/>
          <p:cNvSpPr/>
          <p:nvPr/>
        </p:nvSpPr>
        <p:spPr bwMode="auto">
          <a:xfrm>
            <a:off x="5940152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8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2" name="Rectangle 391"/>
          <p:cNvSpPr/>
          <p:nvPr/>
        </p:nvSpPr>
        <p:spPr bwMode="auto">
          <a:xfrm>
            <a:off x="6372200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6372200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6372200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5940152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9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6" name="Rectangle 395"/>
          <p:cNvSpPr/>
          <p:nvPr/>
        </p:nvSpPr>
        <p:spPr bwMode="auto">
          <a:xfrm>
            <a:off x="5940152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7" name="Rectangle 396"/>
          <p:cNvSpPr/>
          <p:nvPr/>
        </p:nvSpPr>
        <p:spPr bwMode="auto">
          <a:xfrm>
            <a:off x="6372200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6372200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5940152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0" name="Rectangle 399"/>
          <p:cNvSpPr/>
          <p:nvPr/>
        </p:nvSpPr>
        <p:spPr bwMode="auto">
          <a:xfrm>
            <a:off x="5940152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1" name="Rectangle 400"/>
          <p:cNvSpPr/>
          <p:nvPr/>
        </p:nvSpPr>
        <p:spPr bwMode="auto">
          <a:xfrm>
            <a:off x="5940152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2" name="Rectangle 401"/>
          <p:cNvSpPr/>
          <p:nvPr/>
        </p:nvSpPr>
        <p:spPr bwMode="auto">
          <a:xfrm>
            <a:off x="6372200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6372200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6372200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5940152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6" name="Rectangle 405"/>
          <p:cNvSpPr/>
          <p:nvPr/>
        </p:nvSpPr>
        <p:spPr bwMode="auto">
          <a:xfrm>
            <a:off x="5940152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...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7" name="Rectangle 406"/>
          <p:cNvSpPr/>
          <p:nvPr/>
        </p:nvSpPr>
        <p:spPr bwMode="auto">
          <a:xfrm>
            <a:off x="6372200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6372200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6660232" y="1916807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6660232" y="2204442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6660232" y="2492474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6660232" y="2780506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6660232" y="3068538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6660232" y="3501380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6660232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6660232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6660232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6660232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6660232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6660232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6660232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6660232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6660232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5940152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5940152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5940152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7218284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8" name="Rectangle 427"/>
          <p:cNvSpPr/>
          <p:nvPr/>
        </p:nvSpPr>
        <p:spPr bwMode="auto">
          <a:xfrm>
            <a:off x="7218284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9" name="Rectangle 428"/>
          <p:cNvSpPr/>
          <p:nvPr/>
        </p:nvSpPr>
        <p:spPr bwMode="auto">
          <a:xfrm>
            <a:off x="7218284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0" name="Rectangle 429"/>
          <p:cNvSpPr/>
          <p:nvPr/>
        </p:nvSpPr>
        <p:spPr bwMode="auto">
          <a:xfrm>
            <a:off x="7650332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7650332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7650332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7218284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4" name="Rectangle 433"/>
          <p:cNvSpPr/>
          <p:nvPr/>
        </p:nvSpPr>
        <p:spPr bwMode="auto">
          <a:xfrm>
            <a:off x="7218284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5" name="Rectangle 434"/>
          <p:cNvSpPr/>
          <p:nvPr/>
        </p:nvSpPr>
        <p:spPr bwMode="auto">
          <a:xfrm>
            <a:off x="7218284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60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6" name="Rectangle 435"/>
          <p:cNvSpPr/>
          <p:nvPr/>
        </p:nvSpPr>
        <p:spPr bwMode="auto">
          <a:xfrm>
            <a:off x="7650332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7650332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7650332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7218284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0" name="Rectangle 439"/>
          <p:cNvSpPr/>
          <p:nvPr/>
        </p:nvSpPr>
        <p:spPr bwMode="auto">
          <a:xfrm>
            <a:off x="7218284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80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1" name="Rectangle 440"/>
          <p:cNvSpPr/>
          <p:nvPr/>
        </p:nvSpPr>
        <p:spPr bwMode="auto">
          <a:xfrm>
            <a:off x="7218284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90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2" name="Rectangle 441"/>
          <p:cNvSpPr/>
          <p:nvPr/>
        </p:nvSpPr>
        <p:spPr bwMode="auto">
          <a:xfrm>
            <a:off x="7650332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7650332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7650332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7218284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6" name="Rectangle 445"/>
          <p:cNvSpPr/>
          <p:nvPr/>
        </p:nvSpPr>
        <p:spPr bwMode="auto">
          <a:xfrm>
            <a:off x="7218284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7" name="Rectangle 446"/>
          <p:cNvSpPr/>
          <p:nvPr/>
        </p:nvSpPr>
        <p:spPr bwMode="auto">
          <a:xfrm>
            <a:off x="7218284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8" name="Rectangle 447"/>
          <p:cNvSpPr/>
          <p:nvPr/>
        </p:nvSpPr>
        <p:spPr bwMode="auto">
          <a:xfrm>
            <a:off x="7650332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7650332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7650332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7227290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7227290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7227290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7227290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7227290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7227290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24328" y="1412776"/>
            <a:ext cx="91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data file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940152" y="1196752"/>
            <a:ext cx="7107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dense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814868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4067912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067912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4067880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508104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08104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508104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508104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508104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508104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660232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660232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067880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67880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067880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4931976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4932008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5811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4067912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067912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Example: many records with duplicate keys</a:t>
            </a:r>
          </a:p>
          <a:p>
            <a:r>
              <a:rPr lang="en-US" dirty="0" smtClean="0"/>
              <a:t>Insert 1100</a:t>
            </a:r>
          </a:p>
          <a:p>
            <a:r>
              <a:rPr lang="en-US" dirty="0" smtClean="0"/>
              <a:t>Add overflow block</a:t>
            </a:r>
            <a:endParaRPr lang="en-US" dirty="0"/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Overflow chains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4067880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508104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08104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508104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508104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508104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508104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660232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660232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067880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67880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=2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067880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4931976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4932008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75243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1100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5243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5243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6764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6948232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205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Can handle growing files</a:t>
            </a:r>
          </a:p>
          <a:p>
            <a:pPr lvl="2"/>
            <a:r>
              <a:rPr lang="en-US" dirty="0" smtClean="0"/>
              <a:t>with less wasted space</a:t>
            </a:r>
          </a:p>
          <a:p>
            <a:pPr lvl="2"/>
            <a:r>
              <a:rPr lang="en-US" dirty="0" smtClean="0"/>
              <a:t>with no full reorganizations</a:t>
            </a:r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Indirection</a:t>
            </a:r>
          </a:p>
          <a:p>
            <a:pPr lvl="2"/>
            <a:r>
              <a:rPr lang="en-US" dirty="0" smtClean="0"/>
              <a:t>not bad if directory in memory</a:t>
            </a:r>
          </a:p>
          <a:p>
            <a:pPr lvl="1"/>
            <a:r>
              <a:rPr lang="en-US" dirty="0" smtClean="0"/>
              <a:t>Directory doubles in size</a:t>
            </a:r>
          </a:p>
          <a:p>
            <a:pPr lvl="2"/>
            <a:r>
              <a:rPr lang="en-US" dirty="0" smtClean="0"/>
              <a:t>now it fits in memory, now it doesn’t</a:t>
            </a:r>
          </a:p>
          <a:p>
            <a:pPr lvl="2"/>
            <a:r>
              <a:rPr lang="en-US" dirty="0" smtClean="0"/>
              <a:t>suddenly increase in disk accesses!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374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Another dynamic hashing scheme</a:t>
            </a:r>
          </a:p>
          <a:p>
            <a:r>
              <a:rPr lang="en-US" dirty="0" smtClean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least significant bits of hash,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  <a:endParaRPr lang="en-US" dirty="0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hashing</a:t>
            </a:r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7803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1236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8230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Another dynamic hashing scheme</a:t>
            </a:r>
          </a:p>
          <a:p>
            <a:r>
              <a:rPr lang="en-US" dirty="0" smtClean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</a:t>
            </a:r>
            <a:r>
              <a:rPr lang="en-US" dirty="0" err="1" smtClean="0"/>
              <a:t>i</a:t>
            </a:r>
            <a:r>
              <a:rPr lang="en-US" dirty="0" smtClean="0"/>
              <a:t> least significant bits of hash, where </a:t>
            </a:r>
            <a:r>
              <a:rPr lang="en-US" dirty="0" err="1" smtClean="0"/>
              <a:t>i</a:t>
            </a:r>
            <a:r>
              <a:rPr lang="en-US" dirty="0" smtClean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Hash file grows incrementally and linearly</a:t>
            </a:r>
            <a:br>
              <a:rPr lang="en-US" dirty="0" smtClean="0"/>
            </a:br>
            <a:r>
              <a:rPr lang="en-US" dirty="0" smtClean="0"/>
              <a:t>(unlike extensible hash file, which periodically doubles)</a:t>
            </a:r>
            <a:endParaRPr lang="en-US" dirty="0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hashing</a:t>
            </a:r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7803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788024" y="3284984"/>
            <a:ext cx="978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h(k) </a:t>
            </a:r>
            <a:r>
              <a:rPr lang="en-US" sz="2000" dirty="0">
                <a:latin typeface="Georgia"/>
                <a:cs typeface="Georgia"/>
                <a:sym typeface="Symbol" charset="0"/>
              </a:rPr>
              <a:t>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96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12360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Georgia"/>
                <a:cs typeface="Georgia"/>
              </a:rPr>
              <a:t>i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2280" y="2492896"/>
            <a:ext cx="32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5796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7522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72371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395536" y="4941168"/>
            <a:ext cx="6499225" cy="1371600"/>
            <a:chOff x="555" y="2969"/>
            <a:chExt cx="4094" cy="864"/>
          </a:xfrm>
        </p:grpSpPr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165" y="2969"/>
              <a:ext cx="348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</a:rPr>
                <a:t>If h(k)[</a:t>
              </a:r>
              <a:r>
                <a:rPr lang="en-US" i="1" dirty="0" err="1">
                  <a:solidFill>
                    <a:srgbClr val="FF0000"/>
                  </a:solidFill>
                  <a:latin typeface="Georgia"/>
                  <a:cs typeface="Georgia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</a:rPr>
                <a:t>]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 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m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, then</a:t>
              </a:r>
            </a:p>
            <a:p>
              <a:pPr marL="342900" indent="-342900"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     look at bucket h(k)[</a:t>
              </a:r>
              <a:r>
                <a:rPr lang="en-US" dirty="0" err="1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]</a:t>
              </a: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	  else, look at bucket h(k)[</a:t>
              </a:r>
              <a:r>
                <a:rPr lang="en-US" i="1" dirty="0" err="1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</a:t>
              </a:r>
              <a:r>
                <a:rPr lang="en-US" i="1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 </a:t>
              </a:r>
              <a:r>
                <a:rPr lang="en-US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] - 2</a:t>
              </a:r>
              <a:r>
                <a:rPr lang="en-US" i="1" baseline="30000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i </a:t>
              </a:r>
              <a:r>
                <a:rPr lang="en-US" baseline="30000" dirty="0">
                  <a:solidFill>
                    <a:srgbClr val="FF0000"/>
                  </a:solidFill>
                  <a:latin typeface="Georgia"/>
                  <a:cs typeface="Georgia"/>
                  <a:sym typeface="Symbol" charset="0"/>
                </a:rPr>
                <a:t>-1</a:t>
              </a:r>
              <a:r>
                <a:rPr lang="en-US" dirty="0">
                  <a:latin typeface="Georgia"/>
                  <a:cs typeface="Georgia"/>
                  <a:sym typeface="Symbol" charset="0"/>
                </a:rPr>
                <a:t>			</a:t>
              </a:r>
              <a:endParaRPr lang="en-US" dirty="0">
                <a:latin typeface="Georgia"/>
                <a:cs typeface="Georgia"/>
              </a:endParaRPr>
            </a:p>
            <a:p>
              <a:pPr marL="342900" indent="-342900">
                <a:lnSpc>
                  <a:spcPct val="70000"/>
                </a:lnSpc>
                <a:spcBef>
                  <a:spcPct val="20000"/>
                </a:spcBef>
              </a:pPr>
              <a:endParaRPr lang="en-US" dirty="0">
                <a:latin typeface="Georgia"/>
                <a:cs typeface="Georgia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555" y="2976"/>
              <a:ext cx="52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FF0000"/>
                  </a:solidFill>
                  <a:latin typeface="Georgia"/>
                  <a:cs typeface="Georgia"/>
                </a:rPr>
                <a:t>Rule</a:t>
              </a:r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62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1532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51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01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3187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sng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0" i="0" u="none" strike="sng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9038" y="3501008"/>
            <a:ext cx="4365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</a:p>
          <a:p>
            <a:pPr algn="ctr"/>
            <a:r>
              <a:rPr lang="en-US" sz="1600" strike="sngStrike" dirty="0" smtClean="0">
                <a:solidFill>
                  <a:srgbClr val="FF0000"/>
                </a:solidFill>
                <a:latin typeface="Georgia"/>
                <a:cs typeface="Georgia"/>
              </a:rPr>
              <a:t>10</a:t>
            </a:r>
            <a:endParaRPr lang="en-US" sz="1600" strike="sngStrike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429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Georgia"/>
                <a:cs typeface="Georgia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Georgia"/>
                <a:cs typeface="Georgia"/>
              </a:rPr>
              <a:t>0</a:t>
            </a:r>
            <a:endParaRPr lang="en-US" sz="16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88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b="1" dirty="0" smtClean="0">
                <a:solidFill>
                  <a:srgbClr val="FF0000"/>
                </a:solidFill>
                <a:latin typeface="Georgia"/>
                <a:cs typeface="Georgia"/>
              </a:rPr>
              <a:t>10</a:t>
            </a:r>
            <a:endParaRPr lang="en-US" sz="2000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36277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b=4 bits, </a:t>
            </a:r>
            <a:r>
              <a:rPr lang="en-US" dirty="0" err="1" smtClean="0"/>
              <a:t>i</a:t>
            </a:r>
            <a:r>
              <a:rPr lang="en-US" dirty="0" smtClean="0"/>
              <a:t>=2, 2 keys/bucket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0000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91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91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1111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691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987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1010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987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987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83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283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283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8104" y="2924944"/>
            <a:ext cx="2673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future growth buckets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501008"/>
            <a:ext cx="436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5372" y="3501008"/>
            <a:ext cx="4026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01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11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15816" y="3501008"/>
            <a:ext cx="39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1</a:t>
            </a:r>
            <a:r>
              <a:rPr lang="en-US" sz="1600" dirty="0" smtClean="0">
                <a:latin typeface="Georgia"/>
                <a:cs typeface="Georgia"/>
              </a:rPr>
              <a:t>0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293096"/>
            <a:ext cx="3188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 = max used bucket = </a:t>
            </a:r>
            <a:r>
              <a:rPr lang="en-US" sz="2000" dirty="0" smtClean="0">
                <a:solidFill>
                  <a:srgbClr val="191F22"/>
                </a:solidFill>
                <a:latin typeface="Georgia"/>
                <a:cs typeface="Georgia"/>
              </a:rPr>
              <a:t>10</a:t>
            </a:r>
            <a:endParaRPr lang="en-US" sz="2000" dirty="0">
              <a:solidFill>
                <a:srgbClr val="191F22"/>
              </a:solidFill>
              <a:latin typeface="Georgia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691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0101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1691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691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2267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059832" y="2060848"/>
            <a:ext cx="1436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insert 0101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3047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16310</TotalTime>
  <Words>3966</Words>
  <Application>Microsoft Macintosh PowerPoint</Application>
  <PresentationFormat>On-screen Show (4:3)</PresentationFormat>
  <Paragraphs>1661</Paragraphs>
  <Slides>112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13" baseType="lpstr">
      <vt:lpstr>ECS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PowerPoint Presentation</vt:lpstr>
      <vt:lpstr>PowerPoint Presentation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2: insert key=7</vt:lpstr>
      <vt:lpstr>Case 3: insert key=160</vt:lpstr>
      <vt:lpstr>Case 4: insert 45</vt:lpstr>
      <vt:lpstr>B+tree Deletion</vt:lpstr>
      <vt:lpstr>Case 2: delete key=50 (n=4)</vt:lpstr>
      <vt:lpstr>Case 3: delete key=50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 versus  Hashing</vt:lpstr>
      <vt:lpstr>Indexing vs Hashing</vt:lpstr>
      <vt:lpstr>Indexing vs Hashing</vt:lpstr>
      <vt:lpstr>Further 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Storage Structures and Access Methods</dc:title>
  <dc:creator>Nicholas Gibbins</dc:creator>
  <cp:lastModifiedBy>Nicholas Gibbins</cp:lastModifiedBy>
  <cp:revision>139</cp:revision>
  <dcterms:created xsi:type="dcterms:W3CDTF">2009-02-08T12:23:52Z</dcterms:created>
  <dcterms:modified xsi:type="dcterms:W3CDTF">2013-02-14T13:41:52Z</dcterms:modified>
</cp:coreProperties>
</file>