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14"/>
  </p:notesMasterIdLst>
  <p:handoutMasterIdLst>
    <p:handoutMasterId r:id="rId115"/>
  </p:handoutMasterIdLst>
  <p:sldIdLst>
    <p:sldId id="256" r:id="rId2"/>
    <p:sldId id="554" r:id="rId3"/>
    <p:sldId id="552" r:id="rId4"/>
    <p:sldId id="556" r:id="rId5"/>
    <p:sldId id="557" r:id="rId6"/>
    <p:sldId id="292" r:id="rId7"/>
    <p:sldId id="615" r:id="rId8"/>
    <p:sldId id="558" r:id="rId9"/>
    <p:sldId id="560" r:id="rId10"/>
    <p:sldId id="561" r:id="rId11"/>
    <p:sldId id="562" r:id="rId12"/>
    <p:sldId id="298" r:id="rId13"/>
    <p:sldId id="300" r:id="rId14"/>
    <p:sldId id="301" r:id="rId15"/>
    <p:sldId id="302" r:id="rId16"/>
    <p:sldId id="583" r:id="rId17"/>
    <p:sldId id="584" r:id="rId18"/>
    <p:sldId id="585" r:id="rId19"/>
    <p:sldId id="586" r:id="rId20"/>
    <p:sldId id="587" r:id="rId21"/>
    <p:sldId id="588" r:id="rId22"/>
    <p:sldId id="589" r:id="rId23"/>
    <p:sldId id="590" r:id="rId24"/>
    <p:sldId id="591" r:id="rId25"/>
    <p:sldId id="592" r:id="rId26"/>
    <p:sldId id="593" r:id="rId27"/>
    <p:sldId id="594" r:id="rId28"/>
    <p:sldId id="595" r:id="rId29"/>
    <p:sldId id="596" r:id="rId30"/>
    <p:sldId id="574" r:id="rId31"/>
    <p:sldId id="575" r:id="rId32"/>
    <p:sldId id="576" r:id="rId33"/>
    <p:sldId id="577" r:id="rId34"/>
    <p:sldId id="578" r:id="rId35"/>
    <p:sldId id="579" r:id="rId36"/>
    <p:sldId id="581" r:id="rId37"/>
    <p:sldId id="582" r:id="rId38"/>
    <p:sldId id="365" r:id="rId39"/>
    <p:sldId id="553" r:id="rId40"/>
    <p:sldId id="563" r:id="rId41"/>
    <p:sldId id="597" r:id="rId42"/>
    <p:sldId id="598" r:id="rId43"/>
    <p:sldId id="614" r:id="rId44"/>
    <p:sldId id="599" r:id="rId45"/>
    <p:sldId id="565" r:id="rId46"/>
    <p:sldId id="374" r:id="rId47"/>
    <p:sldId id="600" r:id="rId48"/>
    <p:sldId id="601" r:id="rId49"/>
    <p:sldId id="377" r:id="rId50"/>
    <p:sldId id="568" r:id="rId51"/>
    <p:sldId id="613" r:id="rId52"/>
    <p:sldId id="570" r:id="rId53"/>
    <p:sldId id="632" r:id="rId54"/>
    <p:sldId id="633" r:id="rId55"/>
    <p:sldId id="634" r:id="rId56"/>
    <p:sldId id="602" r:id="rId57"/>
    <p:sldId id="604" r:id="rId58"/>
    <p:sldId id="605" r:id="rId59"/>
    <p:sldId id="606" r:id="rId60"/>
    <p:sldId id="607" r:id="rId61"/>
    <p:sldId id="603" r:id="rId62"/>
    <p:sldId id="608" r:id="rId63"/>
    <p:sldId id="609" r:id="rId64"/>
    <p:sldId id="610" r:id="rId65"/>
    <p:sldId id="402" r:id="rId66"/>
    <p:sldId id="611" r:id="rId67"/>
    <p:sldId id="446" r:id="rId68"/>
    <p:sldId id="616" r:id="rId69"/>
    <p:sldId id="449" r:id="rId70"/>
    <p:sldId id="617" r:id="rId71"/>
    <p:sldId id="452" r:id="rId72"/>
    <p:sldId id="455" r:id="rId73"/>
    <p:sldId id="618" r:id="rId74"/>
    <p:sldId id="619" r:id="rId75"/>
    <p:sldId id="620" r:id="rId76"/>
    <p:sldId id="621" r:id="rId77"/>
    <p:sldId id="622" r:id="rId78"/>
    <p:sldId id="623" r:id="rId79"/>
    <p:sldId id="463" r:id="rId80"/>
    <p:sldId id="465" r:id="rId81"/>
    <p:sldId id="467" r:id="rId82"/>
    <p:sldId id="624" r:id="rId83"/>
    <p:sldId id="625" r:id="rId84"/>
    <p:sldId id="626" r:id="rId85"/>
    <p:sldId id="648" r:id="rId86"/>
    <p:sldId id="649" r:id="rId87"/>
    <p:sldId id="650" r:id="rId88"/>
    <p:sldId id="478" r:id="rId89"/>
    <p:sldId id="480" r:id="rId90"/>
    <p:sldId id="627" r:id="rId91"/>
    <p:sldId id="628" r:id="rId92"/>
    <p:sldId id="483" r:id="rId93"/>
    <p:sldId id="484" r:id="rId94"/>
    <p:sldId id="629" r:id="rId95"/>
    <p:sldId id="630" r:id="rId96"/>
    <p:sldId id="631" r:id="rId97"/>
    <p:sldId id="637" r:id="rId98"/>
    <p:sldId id="638" r:id="rId99"/>
    <p:sldId id="640" r:id="rId100"/>
    <p:sldId id="641" r:id="rId101"/>
    <p:sldId id="642" r:id="rId102"/>
    <p:sldId id="643" r:id="rId103"/>
    <p:sldId id="644" r:id="rId104"/>
    <p:sldId id="645" r:id="rId105"/>
    <p:sldId id="646" r:id="rId106"/>
    <p:sldId id="500" r:id="rId107"/>
    <p:sldId id="502" r:id="rId108"/>
    <p:sldId id="549" r:id="rId109"/>
    <p:sldId id="506" r:id="rId110"/>
    <p:sldId id="507" r:id="rId111"/>
    <p:sldId id="635" r:id="rId112"/>
    <p:sldId id="636" r:id="rId1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17" autoAdjust="0"/>
    <p:restoredTop sz="87360" autoAdjust="0"/>
  </p:normalViewPr>
  <p:slideViewPr>
    <p:cSldViewPr>
      <p:cViewPr>
        <p:scale>
          <a:sx n="63" d="100"/>
          <a:sy n="63" d="100"/>
        </p:scale>
        <p:origin x="-544" y="-80"/>
      </p:cViewPr>
      <p:guideLst>
        <p:guide orient="horz" pos="30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20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00" Type="http://schemas.openxmlformats.org/officeDocument/2006/relationships/slide" Target="slides/slide99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slide" Target="slides/slide112.xml"/><Relationship Id="rId114" Type="http://schemas.openxmlformats.org/officeDocument/2006/relationships/notesMaster" Target="notesMasters/notesMaster1.xml"/><Relationship Id="rId115" Type="http://schemas.openxmlformats.org/officeDocument/2006/relationships/handoutMaster" Target="handoutMasters/handoutMaster1.xml"/><Relationship Id="rId116" Type="http://schemas.openxmlformats.org/officeDocument/2006/relationships/printerSettings" Target="printerSettings/printerSettings1.bin"/><Relationship Id="rId117" Type="http://schemas.openxmlformats.org/officeDocument/2006/relationships/presProps" Target="presProps.xml"/><Relationship Id="rId118" Type="http://schemas.openxmlformats.org/officeDocument/2006/relationships/viewProps" Target="viewProps.xml"/><Relationship Id="rId119" Type="http://schemas.openxmlformats.org/officeDocument/2006/relationships/theme" Target="theme/theme1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DBDC0-057B-A046-96A0-C113EB50FCA6}" type="datetimeFigureOut">
              <a:rPr lang="en-US" smtClean="0"/>
              <a:t>14/02/2013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D5CD1-B2D8-6948-AFD7-7D039484C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36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243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is 3-way – branching factor depends on block size, key size and pointer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203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 is 3-way – branching factor depends on block size, key size and pointer size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2615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Unrealistically</a:t>
            </a:r>
            <a:r>
              <a:rPr lang="en-US" baseline="0" dirty="0" smtClean="0"/>
              <a:t> 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759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two records per block – typically more</a:t>
            </a:r>
          </a:p>
          <a:p>
            <a:r>
              <a:rPr lang="en-US" dirty="0" smtClean="0"/>
              <a:t>No free space shown in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unique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54" r:id="rId10"/>
    <p:sldLayoutId id="2147483660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Access Structures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COMP3017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mtClean="0"/>
              <a:t>Dr Nicholas Gibbins - nmg@ecs.soton.ac.uk</a:t>
            </a:r>
            <a:br>
              <a:rPr lang="en-GB" smtClean="0"/>
            </a:br>
            <a:r>
              <a:rPr lang="en-GB" smtClean="0"/>
              <a:t>2012-2013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One key-pointer pair per block of data file</a:t>
            </a:r>
          </a:p>
          <a:p>
            <a:r>
              <a:rPr lang="en-US" dirty="0" smtClean="0"/>
              <a:t>Can only be used if data file is sorted by search key</a:t>
            </a:r>
          </a:p>
          <a:p>
            <a:r>
              <a:rPr lang="en-US" dirty="0" smtClean="0"/>
              <a:t>Uses less space than dense index</a:t>
            </a:r>
          </a:p>
          <a:p>
            <a:r>
              <a:rPr lang="en-US" dirty="0" smtClean="0"/>
              <a:t>Takes longer to find key than dense index</a:t>
            </a:r>
          </a:p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46365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88" grpId="0" animBg="1"/>
      <p:bldP spid="289" grpId="0" animBg="1"/>
      <p:bldP spid="290" grpId="0" animBg="1"/>
      <p:bldP spid="83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11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99136" y="350100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</a:t>
            </a:r>
            <a:r>
              <a:rPr lang="en-US" sz="1600" b="1" dirty="0">
                <a:solidFill>
                  <a:srgbClr val="FF0000"/>
                </a:solidFill>
                <a:latin typeface="Georgia"/>
                <a:cs typeface="Georgia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11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880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further growth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1</a:t>
            </a:r>
            <a:r>
              <a:rPr lang="en-US" sz="1600" dirty="0">
                <a:latin typeface="Georgia"/>
                <a:cs typeface="Georgia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8959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000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56174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7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68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7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7804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14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24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2240" y="350100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625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14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101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24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2240" y="3501008"/>
            <a:ext cx="49244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58311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expand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Keep track of </a:t>
            </a:r>
            <a:r>
              <a:rPr lang="en-US" dirty="0" err="1" smtClean="0"/>
              <a:t>utilisation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U</a:t>
            </a:r>
            <a:r>
              <a:rPr lang="en-US" dirty="0" smtClean="0"/>
              <a:t> = #used slots / total #slots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U &gt; threshold, then increase m (and maybe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606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Hashing</a:t>
            </a: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	 </a:t>
            </a:r>
          </a:p>
          <a:p>
            <a:pPr lvl="1"/>
            <a:r>
              <a:rPr lang="en-US" dirty="0" smtClean="0"/>
              <a:t>Can handle growing files</a:t>
            </a:r>
          </a:p>
          <a:p>
            <a:pPr lvl="2"/>
            <a:r>
              <a:rPr lang="en-US" dirty="0" smtClean="0"/>
              <a:t>with less wasted space</a:t>
            </a:r>
          </a:p>
          <a:p>
            <a:pPr lvl="2"/>
            <a:r>
              <a:rPr lang="en-US" dirty="0" smtClean="0"/>
              <a:t>with no full reorganizations	</a:t>
            </a:r>
          </a:p>
          <a:p>
            <a:pPr lvl="1"/>
            <a:r>
              <a:rPr lang="en-US" dirty="0" smtClean="0"/>
              <a:t>No indirection like extensible hashing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Can still have overflow chains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29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br>
              <a:rPr lang="en-US" dirty="0" smtClean="0"/>
            </a:br>
            <a:r>
              <a:rPr lang="en-US" dirty="0" smtClean="0"/>
              <a:t>versus </a:t>
            </a:r>
            <a:br>
              <a:rPr lang="en-US" dirty="0" smtClean="0"/>
            </a:br>
            <a:r>
              <a:rPr lang="en-US" dirty="0" smtClean="0"/>
              <a:t>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9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r>
              <a:rPr lang="en-US" dirty="0" err="1" smtClean="0"/>
              <a:t>vs</a:t>
            </a:r>
            <a:r>
              <a:rPr lang="en-US" dirty="0" smtClean="0"/>
              <a:t> Hashing</a:t>
            </a:r>
            <a:endParaRPr lang="en-US" dirty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Hashing good for probes given a key:</a:t>
            </a:r>
          </a:p>
          <a:p>
            <a:pPr marL="0" indent="0">
              <a:buNone/>
            </a:pPr>
            <a:r>
              <a:rPr lang="en-US" dirty="0" smtClean="0"/>
              <a:t>SELECT ...</a:t>
            </a:r>
            <a:br>
              <a:rPr lang="en-US" dirty="0" smtClean="0"/>
            </a:br>
            <a:r>
              <a:rPr lang="en-US" dirty="0" smtClean="0"/>
              <a:t>FROM R</a:t>
            </a:r>
            <a:br>
              <a:rPr lang="en-US" dirty="0" smtClean="0"/>
            </a:br>
            <a:r>
              <a:rPr lang="en-US" dirty="0" smtClean="0"/>
              <a:t>WHERE R.A =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824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Index file may cover many blocks</a:t>
            </a:r>
          </a:p>
          <a:p>
            <a:r>
              <a:rPr lang="en-US" dirty="0" smtClean="0"/>
              <a:t>May still need many disk accesses</a:t>
            </a:r>
          </a:p>
          <a:p>
            <a:r>
              <a:rPr lang="en-US" dirty="0" smtClean="0"/>
              <a:t>Use sparse index over the first index</a:t>
            </a:r>
          </a:p>
          <a:p>
            <a:pPr lvl="1"/>
            <a:r>
              <a:rPr lang="en-US" dirty="0" smtClean="0"/>
              <a:t> Can’t be a dense index (would use the same number of blocks as the index being indexed)</a:t>
            </a:r>
          </a:p>
          <a:p>
            <a:r>
              <a:rPr lang="en-US" dirty="0" smtClean="0"/>
              <a:t>Can create a third level index, but in general prefer B-trees</a:t>
            </a:r>
          </a:p>
          <a:p>
            <a:endParaRPr lang="en-US" dirty="0"/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Straight Arrow Connector 111"/>
          <p:cNvCxnSpPr>
            <a:stCxn id="85" idx="3"/>
            <a:endCxn id="124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6" idx="3"/>
            <a:endCxn id="126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87" idx="3"/>
            <a:endCxn id="131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Straight Arrow Connector 114"/>
          <p:cNvCxnSpPr>
            <a:stCxn id="90" idx="3"/>
            <a:endCxn id="136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91" idx="3"/>
            <a:endCxn id="138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Straight Arrow Connector 116"/>
          <p:cNvCxnSpPr>
            <a:stCxn id="95" idx="3"/>
            <a:endCxn id="143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Curved Connector 117"/>
          <p:cNvCxnSpPr>
            <a:stCxn id="107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urved Connector 118"/>
          <p:cNvCxnSpPr>
            <a:stCxn id="110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Curved Connector 119"/>
          <p:cNvCxnSpPr>
            <a:stCxn id="111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54" name="Curved Connector 153"/>
          <p:cNvCxnSpPr>
            <a:stCxn id="106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Curved Connector 154"/>
          <p:cNvCxnSpPr>
            <a:stCxn id="105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6" name="Curved Connector 155"/>
          <p:cNvCxnSpPr>
            <a:stCxn id="100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Curved Connector 156"/>
          <p:cNvCxnSpPr>
            <a:stCxn id="101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8" name="Curved Connector 157"/>
          <p:cNvCxnSpPr>
            <a:stCxn id="97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Curved Connector 158"/>
          <p:cNvCxnSpPr>
            <a:stCxn id="96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464400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464400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464400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507605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507605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07605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464400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464400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507605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07605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464400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1" name="Straight Arrow Connector 170"/>
          <p:cNvCxnSpPr>
            <a:stCxn id="163" idx="3"/>
            <a:endCxn id="82" idx="1"/>
          </p:cNvCxnSpPr>
          <p:nvPr/>
        </p:nvCxnSpPr>
        <p:spPr bwMode="auto">
          <a:xfrm flipV="1">
            <a:off x="5364088" y="1916435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2" name="Straight Arrow Connector 171"/>
          <p:cNvCxnSpPr>
            <a:stCxn id="164" idx="3"/>
            <a:endCxn id="92" idx="1"/>
          </p:cNvCxnSpPr>
          <p:nvPr/>
        </p:nvCxnSpPr>
        <p:spPr bwMode="auto">
          <a:xfrm>
            <a:off x="5364088" y="2204442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7" name="Curved Connector 176"/>
          <p:cNvCxnSpPr>
            <a:stCxn id="165" idx="3"/>
          </p:cNvCxnSpPr>
          <p:nvPr/>
        </p:nvCxnSpPr>
        <p:spPr bwMode="auto">
          <a:xfrm>
            <a:off x="5364088" y="2492474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8" name="Curved Connector 177"/>
          <p:cNvCxnSpPr>
            <a:stCxn id="168" idx="3"/>
          </p:cNvCxnSpPr>
          <p:nvPr/>
        </p:nvCxnSpPr>
        <p:spPr bwMode="auto">
          <a:xfrm>
            <a:off x="5364088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9" name="Curved Connector 178"/>
          <p:cNvCxnSpPr>
            <a:stCxn id="169" idx="3"/>
          </p:cNvCxnSpPr>
          <p:nvPr/>
        </p:nvCxnSpPr>
        <p:spPr bwMode="auto">
          <a:xfrm>
            <a:off x="5364088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3" name="TextBox 172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5796136" y="1196752"/>
            <a:ext cx="1049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first-level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5976" y="1196752"/>
            <a:ext cx="13097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3555281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5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r>
              <a:rPr lang="en-US" dirty="0" err="1" smtClean="0"/>
              <a:t>vs</a:t>
            </a:r>
            <a:r>
              <a:rPr lang="en-US" dirty="0" smtClean="0"/>
              <a:t> Hashing</a:t>
            </a:r>
            <a:endParaRPr lang="en-US" dirty="0"/>
          </a:p>
        </p:txBody>
      </p:sp>
      <p:sp>
        <p:nvSpPr>
          <p:cNvPr id="655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Indexing (Including B-trees) good for </a:t>
            </a:r>
            <a:r>
              <a:rPr lang="en-US" i="1" dirty="0" smtClean="0"/>
              <a:t>range </a:t>
            </a:r>
            <a:r>
              <a:rPr lang="en-US" i="1" dirty="0"/>
              <a:t>s</a:t>
            </a:r>
            <a:r>
              <a:rPr lang="en-US" i="1" dirty="0" smtClean="0"/>
              <a:t>earches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SELECT</a:t>
            </a:r>
            <a:br>
              <a:rPr lang="en-US" dirty="0" smtClean="0"/>
            </a:br>
            <a:r>
              <a:rPr lang="en-US" dirty="0" smtClean="0"/>
              <a:t>FROM R</a:t>
            </a:r>
            <a:br>
              <a:rPr lang="en-US" dirty="0" smtClean="0"/>
            </a:br>
            <a:r>
              <a:rPr lang="en-US" dirty="0" smtClean="0"/>
              <a:t>WHERE R.A &gt; 5</a:t>
            </a:r>
          </a:p>
        </p:txBody>
      </p:sp>
    </p:spTree>
    <p:extLst>
      <p:ext uri="{BB962C8B-B14F-4D97-AF65-F5344CB8AC3E}">
        <p14:creationId xmlns:p14="http://schemas.microsoft.com/office/powerpoint/2010/main" val="107741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br>
              <a:rPr lang="en-US" dirty="0" smtClean="0"/>
            </a:br>
            <a:r>
              <a:rPr lang="en-US" dirty="0" smtClean="0"/>
              <a:t>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59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14 of Garcia-Molina et al</a:t>
            </a:r>
          </a:p>
          <a:p>
            <a:pPr lvl="1"/>
            <a:r>
              <a:rPr lang="en-US" dirty="0" smtClean="0"/>
              <a:t>Sections 14.1-14.3</a:t>
            </a:r>
          </a:p>
          <a:p>
            <a:endParaRPr lang="en-US" dirty="0"/>
          </a:p>
          <a:p>
            <a:r>
              <a:rPr lang="en-US" dirty="0" smtClean="0"/>
              <a:t>Next week: Multi-key Indexing</a:t>
            </a:r>
          </a:p>
          <a:p>
            <a:pPr lvl="1"/>
            <a:r>
              <a:rPr lang="en-US" dirty="0" smtClean="0"/>
              <a:t>Sections 14.4-14.7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Notes on pointers:</a:t>
            </a:r>
            <a:endParaRPr lang="en-US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Block pointers (as used in sparse indexes) can be smaller than record pointers (used in dense indexes)</a:t>
            </a:r>
          </a:p>
          <a:p>
            <a:pPr lvl="1"/>
            <a:r>
              <a:rPr lang="en-US" dirty="0" smtClean="0"/>
              <a:t>Physical record pointers consist of a block pointer and an offset</a:t>
            </a:r>
          </a:p>
          <a:p>
            <a:r>
              <a:rPr lang="en-US" dirty="0"/>
              <a:t>If file is contiguous, then we can omit pointers </a:t>
            </a:r>
            <a:endParaRPr lang="en-US" dirty="0" smtClean="0"/>
          </a:p>
          <a:p>
            <a:pPr lvl="1"/>
            <a:r>
              <a:rPr lang="en-US" dirty="0" smtClean="0"/>
              <a:t>Compute offset from block size and key position</a:t>
            </a:r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2789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1600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K1</a:t>
            </a:r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1600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K3</a:t>
            </a:r>
          </a:p>
        </p:txBody>
      </p:sp>
      <p:sp>
        <p:nvSpPr>
          <p:cNvPr id="13320" name="Rectangle 5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K4</a:t>
            </a: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1600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K2</a:t>
            </a:r>
          </a:p>
        </p:txBody>
      </p:sp>
      <p:sp>
        <p:nvSpPr>
          <p:cNvPr id="13322" name="Line 7"/>
          <p:cNvSpPr>
            <a:spLocks noChangeShapeType="1"/>
          </p:cNvSpPr>
          <p:nvPr/>
        </p:nvSpPr>
        <p:spPr bwMode="auto">
          <a:xfrm>
            <a:off x="1600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3" name="Line 8"/>
          <p:cNvSpPr>
            <a:spLocks noChangeShapeType="1"/>
          </p:cNvSpPr>
          <p:nvPr/>
        </p:nvSpPr>
        <p:spPr bwMode="auto">
          <a:xfrm>
            <a:off x="2133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3324" name="Group 71"/>
          <p:cNvGrpSpPr>
            <a:grpSpLocks/>
          </p:cNvGrpSpPr>
          <p:nvPr/>
        </p:nvGrpSpPr>
        <p:grpSpPr bwMode="auto">
          <a:xfrm>
            <a:off x="4876800" y="1066800"/>
            <a:ext cx="1981200" cy="914400"/>
            <a:chOff x="1632" y="1440"/>
            <a:chExt cx="1248" cy="576"/>
          </a:xfrm>
        </p:grpSpPr>
        <p:sp>
          <p:nvSpPr>
            <p:cNvPr id="13343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13344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45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46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13325" name="Line 56"/>
          <p:cNvSpPr>
            <a:spLocks noChangeShapeType="1"/>
          </p:cNvSpPr>
          <p:nvPr/>
        </p:nvSpPr>
        <p:spPr bwMode="auto">
          <a:xfrm>
            <a:off x="4876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6" name="Line 57"/>
          <p:cNvSpPr>
            <a:spLocks noChangeShapeType="1"/>
          </p:cNvSpPr>
          <p:nvPr/>
        </p:nvSpPr>
        <p:spPr bwMode="auto">
          <a:xfrm>
            <a:off x="6858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7" name="Line 58"/>
          <p:cNvSpPr>
            <a:spLocks noChangeShapeType="1"/>
          </p:cNvSpPr>
          <p:nvPr/>
        </p:nvSpPr>
        <p:spPr bwMode="auto">
          <a:xfrm flipV="1">
            <a:off x="1876425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3328" name="Group 72"/>
          <p:cNvGrpSpPr>
            <a:grpSpLocks/>
          </p:cNvGrpSpPr>
          <p:nvPr/>
        </p:nvGrpSpPr>
        <p:grpSpPr bwMode="auto">
          <a:xfrm>
            <a:off x="4876800" y="1981200"/>
            <a:ext cx="1981200" cy="914400"/>
            <a:chOff x="3408" y="1392"/>
            <a:chExt cx="1248" cy="576"/>
          </a:xfrm>
        </p:grpSpPr>
        <p:sp>
          <p:nvSpPr>
            <p:cNvPr id="13339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13340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41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42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3329" name="Group 73"/>
          <p:cNvGrpSpPr>
            <a:grpSpLocks/>
          </p:cNvGrpSpPr>
          <p:nvPr/>
        </p:nvGrpSpPr>
        <p:grpSpPr bwMode="auto">
          <a:xfrm>
            <a:off x="4876800" y="2895600"/>
            <a:ext cx="1981200" cy="914400"/>
            <a:chOff x="1584" y="2304"/>
            <a:chExt cx="1248" cy="576"/>
          </a:xfrm>
        </p:grpSpPr>
        <p:sp>
          <p:nvSpPr>
            <p:cNvPr id="13335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R3</a:t>
              </a:r>
            </a:p>
          </p:txBody>
        </p:sp>
        <p:sp>
          <p:nvSpPr>
            <p:cNvPr id="13336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37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38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3330" name="Group 74"/>
          <p:cNvGrpSpPr>
            <a:grpSpLocks/>
          </p:cNvGrpSpPr>
          <p:nvPr/>
        </p:nvGrpSpPr>
        <p:grpSpPr bwMode="auto">
          <a:xfrm>
            <a:off x="4876800" y="3810000"/>
            <a:ext cx="1981200" cy="914400"/>
            <a:chOff x="1488" y="3072"/>
            <a:chExt cx="1248" cy="576"/>
          </a:xfrm>
        </p:grpSpPr>
        <p:sp>
          <p:nvSpPr>
            <p:cNvPr id="13331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13332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33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34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7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1600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K1</a:t>
            </a:r>
          </a:p>
        </p:txBody>
      </p:sp>
      <p:sp>
        <p:nvSpPr>
          <p:cNvPr id="14343" name="Rectangle 4"/>
          <p:cNvSpPr>
            <a:spLocks noChangeArrowheads="1"/>
          </p:cNvSpPr>
          <p:nvPr/>
        </p:nvSpPr>
        <p:spPr bwMode="auto">
          <a:xfrm>
            <a:off x="1600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K3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K4</a:t>
            </a:r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1600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K2</a:t>
            </a:r>
          </a:p>
        </p:txBody>
      </p:sp>
      <p:sp>
        <p:nvSpPr>
          <p:cNvPr id="14346" name="Line 7"/>
          <p:cNvSpPr>
            <a:spLocks noChangeShapeType="1"/>
          </p:cNvSpPr>
          <p:nvPr/>
        </p:nvSpPr>
        <p:spPr bwMode="auto">
          <a:xfrm>
            <a:off x="1600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>
            <a:off x="2133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4348" name="Group 71"/>
          <p:cNvGrpSpPr>
            <a:grpSpLocks/>
          </p:cNvGrpSpPr>
          <p:nvPr/>
        </p:nvGrpSpPr>
        <p:grpSpPr bwMode="auto">
          <a:xfrm>
            <a:off x="4876800" y="1066800"/>
            <a:ext cx="1981200" cy="914400"/>
            <a:chOff x="1632" y="1440"/>
            <a:chExt cx="1248" cy="576"/>
          </a:xfrm>
        </p:grpSpPr>
        <p:sp>
          <p:nvSpPr>
            <p:cNvPr id="14370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14371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72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73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14349" name="Line 56"/>
          <p:cNvSpPr>
            <a:spLocks noChangeShapeType="1"/>
          </p:cNvSpPr>
          <p:nvPr/>
        </p:nvSpPr>
        <p:spPr bwMode="auto">
          <a:xfrm>
            <a:off x="4876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50" name="Line 57"/>
          <p:cNvSpPr>
            <a:spLocks noChangeShapeType="1"/>
          </p:cNvSpPr>
          <p:nvPr/>
        </p:nvSpPr>
        <p:spPr bwMode="auto">
          <a:xfrm>
            <a:off x="6858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51" name="Line 58"/>
          <p:cNvSpPr>
            <a:spLocks noChangeShapeType="1"/>
          </p:cNvSpPr>
          <p:nvPr/>
        </p:nvSpPr>
        <p:spPr bwMode="auto">
          <a:xfrm flipV="1">
            <a:off x="1876425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4352" name="Group 72"/>
          <p:cNvGrpSpPr>
            <a:grpSpLocks/>
          </p:cNvGrpSpPr>
          <p:nvPr/>
        </p:nvGrpSpPr>
        <p:grpSpPr bwMode="auto">
          <a:xfrm>
            <a:off x="4876800" y="1981200"/>
            <a:ext cx="1981200" cy="914400"/>
            <a:chOff x="3408" y="1392"/>
            <a:chExt cx="1248" cy="576"/>
          </a:xfrm>
        </p:grpSpPr>
        <p:sp>
          <p:nvSpPr>
            <p:cNvPr id="14366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14367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8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9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3" name="Group 73"/>
          <p:cNvGrpSpPr>
            <a:grpSpLocks/>
          </p:cNvGrpSpPr>
          <p:nvPr/>
        </p:nvGrpSpPr>
        <p:grpSpPr bwMode="auto">
          <a:xfrm>
            <a:off x="4876800" y="2895600"/>
            <a:ext cx="1981200" cy="914400"/>
            <a:chOff x="1584" y="2304"/>
            <a:chExt cx="1248" cy="576"/>
          </a:xfrm>
        </p:grpSpPr>
        <p:sp>
          <p:nvSpPr>
            <p:cNvPr id="14362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R3</a:t>
              </a:r>
            </a:p>
          </p:txBody>
        </p:sp>
        <p:sp>
          <p:nvSpPr>
            <p:cNvPr id="14363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4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5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4" name="Group 74"/>
          <p:cNvGrpSpPr>
            <a:grpSpLocks/>
          </p:cNvGrpSpPr>
          <p:nvPr/>
        </p:nvGrpSpPr>
        <p:grpSpPr bwMode="auto">
          <a:xfrm>
            <a:off x="4876800" y="3810000"/>
            <a:ext cx="1981200" cy="914400"/>
            <a:chOff x="1488" y="3072"/>
            <a:chExt cx="1248" cy="576"/>
          </a:xfrm>
        </p:grpSpPr>
        <p:sp>
          <p:nvSpPr>
            <p:cNvPr id="14358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14359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0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1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5" name="Group 77"/>
          <p:cNvGrpSpPr>
            <a:grpSpLocks/>
          </p:cNvGrpSpPr>
          <p:nvPr/>
        </p:nvGrpSpPr>
        <p:grpSpPr bwMode="auto">
          <a:xfrm>
            <a:off x="1447800" y="1900238"/>
            <a:ext cx="6951663" cy="3983038"/>
            <a:chOff x="912" y="1197"/>
            <a:chExt cx="4379" cy="2509"/>
          </a:xfrm>
        </p:grpSpPr>
        <p:sp>
          <p:nvSpPr>
            <p:cNvPr id="14356" name="Text Box 75"/>
            <p:cNvSpPr txBox="1">
              <a:spLocks noChangeArrowheads="1"/>
            </p:cNvSpPr>
            <p:nvPr/>
          </p:nvSpPr>
          <p:spPr bwMode="auto">
            <a:xfrm>
              <a:off x="4512" y="1197"/>
              <a:ext cx="779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say: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1024 B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per block</a:t>
              </a:r>
            </a:p>
          </p:txBody>
        </p:sp>
        <p:sp>
          <p:nvSpPr>
            <p:cNvPr id="14357" name="Text Box 76"/>
            <p:cNvSpPr txBox="1">
              <a:spLocks noChangeArrowheads="1"/>
            </p:cNvSpPr>
            <p:nvPr/>
          </p:nvSpPr>
          <p:spPr bwMode="auto">
            <a:xfrm>
              <a:off x="912" y="2880"/>
              <a:ext cx="1680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if we want K3 block: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get it at offset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(3-1)1024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= 2048 bytes</a:t>
              </a:r>
              <a:endParaRPr lang="en-US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14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Sparse vs. Dense Tradeoff</a:t>
            </a:r>
            <a:endParaRPr lang="en-US"/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Sparse: </a:t>
            </a:r>
          </a:p>
          <a:p>
            <a:pPr lvl="1"/>
            <a:r>
              <a:rPr lang="en-US" dirty="0" smtClean="0"/>
              <a:t>Less index space per record can keep more of index in memory</a:t>
            </a:r>
          </a:p>
          <a:p>
            <a:pPr lvl="1"/>
            <a:r>
              <a:rPr lang="en-US" dirty="0" smtClean="0"/>
              <a:t>Better for insertions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Dense:  </a:t>
            </a:r>
          </a:p>
          <a:p>
            <a:pPr lvl="1"/>
            <a:r>
              <a:rPr lang="en-US" dirty="0" smtClean="0"/>
              <a:t>Can tell if a record exists</a:t>
            </a:r>
            <a:r>
              <a:rPr lang="en-US" dirty="0"/>
              <a:t> </a:t>
            </a:r>
            <a:r>
              <a:rPr lang="en-US" dirty="0" smtClean="0"/>
              <a:t>without accessing file</a:t>
            </a:r>
          </a:p>
          <a:p>
            <a:pPr lvl="1"/>
            <a:r>
              <a:rPr lang="en-US" dirty="0" smtClean="0"/>
              <a:t>Needed for secondary indexes</a:t>
            </a:r>
          </a:p>
        </p:txBody>
      </p:sp>
    </p:spTree>
    <p:extLst>
      <p:ext uri="{BB962C8B-B14F-4D97-AF65-F5344CB8AC3E}">
        <p14:creationId xmlns:p14="http://schemas.microsoft.com/office/powerpoint/2010/main" val="17891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Dense index approach #1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5" name="Curved Connector 94"/>
          <p:cNvCxnSpPr>
            <a:stCxn id="9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38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39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3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44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45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79" idx="3"/>
            <a:endCxn id="49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Straight Arrow Connector 107"/>
          <p:cNvCxnSpPr>
            <a:stCxn id="80" idx="3"/>
            <a:endCxn id="50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Straight Arrow Connector 108"/>
          <p:cNvCxnSpPr>
            <a:stCxn id="83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4" idx="3"/>
            <a:endCxn id="55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>
            <a:stCxn id="88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Straight Arrow Connector 111"/>
          <p:cNvCxnSpPr>
            <a:stCxn id="89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97949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Dense index approach #2</a:t>
            </a:r>
          </a:p>
          <a:p>
            <a:pPr lvl="1"/>
            <a:r>
              <a:rPr lang="en-US" dirty="0" smtClean="0"/>
              <a:t>better approach? </a:t>
            </a:r>
            <a:br>
              <a:rPr lang="en-US" dirty="0" smtClean="0"/>
            </a:br>
            <a:r>
              <a:rPr lang="en-US" dirty="0" smtClean="0"/>
              <a:t>(smaller index)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7" name="Curved Connector 96"/>
          <p:cNvCxnSpPr/>
          <p:nvPr/>
        </p:nvCxnSpPr>
        <p:spPr bwMode="auto">
          <a:xfrm>
            <a:off x="6660232" y="3789040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43" idx="1"/>
          </p:cNvCxnSpPr>
          <p:nvPr/>
        </p:nvCxnSpPr>
        <p:spPr bwMode="auto">
          <a:xfrm>
            <a:off x="6660232" y="2204442"/>
            <a:ext cx="558052" cy="7292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45" idx="1"/>
          </p:cNvCxnSpPr>
          <p:nvPr/>
        </p:nvCxnSpPr>
        <p:spPr bwMode="auto">
          <a:xfrm>
            <a:off x="6660232" y="2492474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7" idx="1"/>
          </p:cNvCxnSpPr>
          <p:nvPr/>
        </p:nvCxnSpPr>
        <p:spPr bwMode="auto">
          <a:xfrm>
            <a:off x="6660232" y="3501380"/>
            <a:ext cx="558052" cy="2303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74" idx="3"/>
            <a:endCxn id="55" idx="1"/>
          </p:cNvCxnSpPr>
          <p:nvPr/>
        </p:nvCxnSpPr>
        <p:spPr bwMode="auto">
          <a:xfrm>
            <a:off x="6660232" y="3068538"/>
            <a:ext cx="558052" cy="20166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02609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#1</a:t>
            </a:r>
            <a:endParaRPr lang="en-US" dirty="0"/>
          </a:p>
          <a:p>
            <a:pPr lvl="1"/>
            <a:r>
              <a:rPr lang="en-US" dirty="0" smtClean="0"/>
              <a:t>Searching for (e.g.) 20 will give unexpected results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36296" y="24929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36296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68344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7236296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92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#2</a:t>
            </a:r>
            <a:endParaRPr lang="en-US" dirty="0"/>
          </a:p>
          <a:p>
            <a:pPr lvl="1"/>
            <a:r>
              <a:rPr lang="en-US" dirty="0" smtClean="0"/>
              <a:t>Index contains first </a:t>
            </a:r>
            <a:r>
              <a:rPr lang="en-US" i="1" dirty="0" smtClean="0"/>
              <a:t>new</a:t>
            </a:r>
            <a:r>
              <a:rPr lang="en-US" dirty="0" smtClean="0"/>
              <a:t> key from each block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68176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basics</a:t>
            </a:r>
          </a:p>
          <a:p>
            <a:pPr lvl="1"/>
            <a:r>
              <a:rPr lang="en-US" dirty="0" smtClean="0"/>
              <a:t>Sequential files</a:t>
            </a:r>
          </a:p>
          <a:p>
            <a:pPr lvl="1"/>
            <a:r>
              <a:rPr lang="en-US" dirty="0" smtClean="0"/>
              <a:t>Dense indexes</a:t>
            </a:r>
          </a:p>
          <a:p>
            <a:pPr lvl="1"/>
            <a:r>
              <a:rPr lang="en-US" dirty="0" smtClean="0"/>
              <a:t>Sparse indexes</a:t>
            </a:r>
          </a:p>
          <a:p>
            <a:pPr lvl="1"/>
            <a:r>
              <a:rPr lang="en-US" dirty="0" smtClean="0"/>
              <a:t>Multi-level indexes</a:t>
            </a:r>
          </a:p>
          <a:p>
            <a:pPr lvl="1"/>
            <a:r>
              <a:rPr lang="en-US" dirty="0" smtClean="0"/>
              <a:t>Secondary indexes</a:t>
            </a:r>
          </a:p>
          <a:p>
            <a:pPr lvl="1"/>
            <a:r>
              <a:rPr lang="en-US" dirty="0" smtClean="0"/>
              <a:t>Indirection</a:t>
            </a:r>
          </a:p>
          <a:p>
            <a:r>
              <a:rPr lang="en-US" dirty="0" err="1" smtClean="0"/>
              <a:t>B+trees</a:t>
            </a:r>
            <a:endParaRPr lang="en-US" dirty="0" smtClean="0"/>
          </a:p>
          <a:p>
            <a:r>
              <a:rPr lang="en-US" dirty="0" smtClean="0"/>
              <a:t>Hash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3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#2</a:t>
            </a:r>
          </a:p>
          <a:p>
            <a:pPr lvl="1"/>
            <a:r>
              <a:rPr lang="en-US" dirty="0" smtClean="0"/>
              <a:t>Can we exclude sequences of blocks with repeated keys?</a:t>
            </a:r>
          </a:p>
          <a:p>
            <a:pPr lvl="1"/>
            <a:r>
              <a:rPr lang="en-US" dirty="0" smtClean="0"/>
              <a:t>Point only to </a:t>
            </a:r>
            <a:r>
              <a:rPr lang="en-US" i="1" dirty="0" smtClean="0"/>
              <a:t>first</a:t>
            </a:r>
            <a:r>
              <a:rPr lang="en-US" dirty="0" smtClean="0"/>
              <a:t> instance of each value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191F22"/>
                </a:solidFill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lang="en-US" sz="1600" dirty="0" smtClean="0">
                <a:solidFill>
                  <a:srgbClr val="191F22"/>
                </a:solidFill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6" idx="1"/>
          </p:cNvCxnSpPr>
          <p:nvPr/>
        </p:nvCxnSpPr>
        <p:spPr bwMode="auto">
          <a:xfrm>
            <a:off x="6660232" y="3068538"/>
            <a:ext cx="558052" cy="2448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82415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078395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40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8489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30</a:t>
            </a:r>
          </a:p>
          <a:p>
            <a:pPr lvl="1"/>
            <a:r>
              <a:rPr lang="en-US" dirty="0" smtClean="0"/>
              <a:t>Delete record 30 from data file and reorder block</a:t>
            </a:r>
          </a:p>
          <a:p>
            <a:pPr lvl="1"/>
            <a:r>
              <a:rPr lang="en-US" dirty="0" smtClean="0"/>
              <a:t>Update entry in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7236296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09794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records 30 and 40</a:t>
            </a:r>
          </a:p>
          <a:p>
            <a:pPr lvl="1"/>
            <a:r>
              <a:rPr lang="en-US" dirty="0" smtClean="0"/>
              <a:t>Delete records from data file</a:t>
            </a:r>
          </a:p>
          <a:p>
            <a:pPr lvl="1"/>
            <a:r>
              <a:rPr lang="en-US" dirty="0" smtClean="0"/>
              <a:t>Update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492896"/>
            <a:ext cx="1584176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8" name="Straight Arrow Connector 87"/>
          <p:cNvCxnSpPr>
            <a:stCxn id="247" idx="3"/>
            <a:endCxn id="298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248" idx="3"/>
            <a:endCxn id="303" idx="1"/>
          </p:cNvCxnSpPr>
          <p:nvPr/>
        </p:nvCxnSpPr>
        <p:spPr bwMode="auto">
          <a:xfrm>
            <a:off x="6660232" y="2492474"/>
            <a:ext cx="558052" cy="15845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51" idx="3"/>
            <a:endCxn id="305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Rectangle 91"/>
          <p:cNvSpPr/>
          <p:nvPr/>
        </p:nvSpPr>
        <p:spPr bwMode="auto">
          <a:xfrm>
            <a:off x="5940152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08671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9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30</a:t>
            </a:r>
          </a:p>
          <a:p>
            <a:pPr lvl="1"/>
            <a:r>
              <a:rPr lang="en-US" dirty="0" smtClean="0"/>
              <a:t>Delete record from data file</a:t>
            </a:r>
          </a:p>
          <a:p>
            <a:pPr lvl="1"/>
            <a:r>
              <a:rPr lang="en-US" dirty="0" smtClean="0"/>
              <a:t>Remove entry from index and update index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Dense Index</a:t>
            </a: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6" name="Rectangle 245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7236296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940152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9" name="Straight Arrow Connector 88"/>
          <p:cNvCxnSpPr>
            <a:stCxn id="160" idx="3"/>
            <a:endCxn id="85" idx="1"/>
          </p:cNvCxnSpPr>
          <p:nvPr/>
        </p:nvCxnSpPr>
        <p:spPr bwMode="auto">
          <a:xfrm>
            <a:off x="6660232" y="2492474"/>
            <a:ext cx="576064" cy="1444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163" idx="3"/>
            <a:endCxn id="259" idx="1"/>
          </p:cNvCxnSpPr>
          <p:nvPr/>
        </p:nvCxnSpPr>
        <p:spPr bwMode="auto">
          <a:xfrm>
            <a:off x="6660232" y="2780506"/>
            <a:ext cx="558052" cy="5764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59236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23629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528873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34</a:t>
            </a:r>
          </a:p>
          <a:p>
            <a:pPr lvl="1"/>
            <a:r>
              <a:rPr lang="en-US" dirty="0" smtClean="0"/>
              <a:t>Easy! We have free space in the right block of the data file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68344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792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315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23629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15</a:t>
            </a:r>
          </a:p>
          <a:p>
            <a:pPr lvl="1"/>
            <a:r>
              <a:rPr lang="en-US" dirty="0" smtClean="0"/>
              <a:t>Add to data file and immediately </a:t>
            </a:r>
            <a:r>
              <a:rPr lang="en-US" dirty="0" err="1" smtClean="0"/>
              <a:t>reorganise</a:t>
            </a:r>
            <a:endParaRPr lang="en-US" dirty="0" smtClean="0"/>
          </a:p>
          <a:p>
            <a:pPr lvl="1"/>
            <a:r>
              <a:rPr lang="en-US" dirty="0" smtClean="0"/>
              <a:t>Update index</a:t>
            </a:r>
          </a:p>
          <a:p>
            <a:pPr lvl="1"/>
            <a:endParaRPr lang="en-US" dirty="0"/>
          </a:p>
          <a:p>
            <a:r>
              <a:rPr lang="en-US" dirty="0" smtClean="0"/>
              <a:t>Alternatively:</a:t>
            </a:r>
          </a:p>
          <a:p>
            <a:pPr lvl="1"/>
            <a:r>
              <a:rPr lang="en-US" dirty="0" smtClean="0"/>
              <a:t>Insert new block (chained file)</a:t>
            </a:r>
          </a:p>
          <a:p>
            <a:pPr lvl="1"/>
            <a:r>
              <a:rPr lang="en-US" dirty="0" smtClean="0"/>
              <a:t>Update index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236296" y="2780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63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 bwMode="auto">
          <a:xfrm>
            <a:off x="6660232" y="206084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660232" y="278092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660232" y="350100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660232" y="422108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660232" y="494116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07605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07605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507605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507605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507605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507605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507605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507605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507605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507605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25</a:t>
            </a:r>
          </a:p>
          <a:p>
            <a:pPr lvl="1"/>
            <a:r>
              <a:rPr lang="en-US" dirty="0" smtClean="0"/>
              <a:t>Block is full, so add to </a:t>
            </a:r>
            <a:br>
              <a:rPr lang="en-US" dirty="0" smtClean="0"/>
            </a:br>
            <a:r>
              <a:rPr lang="en-US" dirty="0" smtClean="0"/>
              <a:t>overflow block</a:t>
            </a:r>
          </a:p>
          <a:p>
            <a:pPr lvl="1"/>
            <a:r>
              <a:rPr lang="en-US" dirty="0" err="1" smtClean="0"/>
              <a:t>Reorganise</a:t>
            </a:r>
            <a:r>
              <a:rPr lang="en-US" dirty="0" smtClean="0"/>
              <a:t> later...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378891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378891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378891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422096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422096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422096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378891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378891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422096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422096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4508998" y="1916807"/>
            <a:ext cx="567058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4508998" y="2204442"/>
            <a:ext cx="567058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4508998" y="2492474"/>
            <a:ext cx="567058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4508998" y="2780506"/>
            <a:ext cx="567058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4508998" y="3068538"/>
            <a:ext cx="567058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378891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507605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507605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507605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507605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507605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507605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507605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507605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506705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506705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506705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506705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506705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373094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539142" y="1412776"/>
            <a:ext cx="131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 index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17728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56904" y="1412776"/>
            <a:ext cx="1593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overflow blocks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57" name="Straight Arrow Connector 56"/>
          <p:cNvCxnSpPr>
            <a:stCxn id="49" idx="3"/>
            <a:endCxn id="47" idx="1"/>
          </p:cNvCxnSpPr>
          <p:nvPr/>
        </p:nvCxnSpPr>
        <p:spPr bwMode="auto">
          <a:xfrm flipV="1">
            <a:off x="6804248" y="1916832"/>
            <a:ext cx="432048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0084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  <p:bldP spid="45" grpId="0" animBg="1"/>
      <p:bldP spid="46" grpId="0" animBg="1"/>
      <p:bldP spid="47" grpId="0" animBg="1"/>
      <p:bldP spid="48" grpId="0" animBg="1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br>
              <a:rPr lang="en-US" dirty="0" smtClean="0"/>
            </a:br>
            <a:r>
              <a:rPr lang="en-US" dirty="0" smtClean="0"/>
              <a:t>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0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Unlike a primary index, does not determine placement of records in data file</a:t>
            </a:r>
          </a:p>
          <a:p>
            <a:r>
              <a:rPr lang="en-US" dirty="0" smtClean="0"/>
              <a:t>Location (order) of records may have been decided by a primary index on another field</a:t>
            </a:r>
          </a:p>
          <a:p>
            <a:r>
              <a:rPr lang="en-US" dirty="0" smtClean="0"/>
              <a:t>Secondary indexes are always dense</a:t>
            </a:r>
          </a:p>
          <a:p>
            <a:r>
              <a:rPr lang="en-US" dirty="0" smtClean="0"/>
              <a:t>Pointers are record pointers, not block pointers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6660232" y="1916832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6660232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6660232" y="2204839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6660232" y="3068538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6660232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6660232" y="3356967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6660232" y="2933675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6660232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6660232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893495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394995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Sparse secondary indexes make no sense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9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44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Curved Connector 111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865943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862124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09" grpId="0" animBg="1"/>
      <p:bldP spid="110" grpId="0" animBg="1"/>
      <p:bldP spid="1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May have higher levels of sparse indexes above the dense index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6660232" y="1916832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6660232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6660232" y="2204839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6660232" y="3068538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6660232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6660232" y="3356967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6660232" y="2933675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6660232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6660232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464400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464400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464400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07605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07605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507605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464400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464400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507605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507605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464400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3" name="Straight Arrow Connector 122"/>
          <p:cNvCxnSpPr>
            <a:stCxn id="115" idx="3"/>
          </p:cNvCxnSpPr>
          <p:nvPr/>
        </p:nvCxnSpPr>
        <p:spPr bwMode="auto">
          <a:xfrm flipV="1">
            <a:off x="5364088" y="1916435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116" idx="3"/>
          </p:cNvCxnSpPr>
          <p:nvPr/>
        </p:nvCxnSpPr>
        <p:spPr bwMode="auto">
          <a:xfrm>
            <a:off x="5364088" y="2204442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Curved Connector 125"/>
          <p:cNvCxnSpPr>
            <a:stCxn id="120" idx="3"/>
          </p:cNvCxnSpPr>
          <p:nvPr/>
        </p:nvCxnSpPr>
        <p:spPr bwMode="auto">
          <a:xfrm>
            <a:off x="5364088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Curved Connector 126"/>
          <p:cNvCxnSpPr>
            <a:stCxn id="121" idx="3"/>
          </p:cNvCxnSpPr>
          <p:nvPr/>
        </p:nvCxnSpPr>
        <p:spPr bwMode="auto">
          <a:xfrm>
            <a:off x="5364088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7" idx="3"/>
            <a:endCxn id="84" idx="1"/>
          </p:cNvCxnSpPr>
          <p:nvPr/>
        </p:nvCxnSpPr>
        <p:spPr bwMode="auto">
          <a:xfrm>
            <a:off x="5364088" y="2492474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724128" y="1196752"/>
            <a:ext cx="1049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first-level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4297842" y="1196752"/>
            <a:ext cx="13097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1633386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Secondary indexes need to cope with duplicate values in the data file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4980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#1: repeated entries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excess disk space</a:t>
            </a:r>
          </a:p>
          <a:p>
            <a:pPr lvl="1"/>
            <a:r>
              <a:rPr lang="en-US" dirty="0" smtClean="0"/>
              <a:t>excess search time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905567" y="1434262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67510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#2: drop repeated keys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variable size records in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905567" y="1434262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569197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 bwMode="auto">
          <a:xfrm>
            <a:off x="6820821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#3: chain records with same key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need to add fields to records</a:t>
            </a:r>
          </a:p>
          <a:p>
            <a:pPr lvl="1"/>
            <a:r>
              <a:rPr lang="en-US" dirty="0"/>
              <a:t>need to follow chain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388773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388773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388773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820821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820821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388773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388773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388773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820821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6820821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820821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388773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388773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388773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20821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20821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820821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88773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388773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388773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20821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820821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20821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694817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11064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11064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11064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554268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554268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554268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511064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511064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554268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554268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4" name="Straight Arrow Connector 123"/>
          <p:cNvCxnSpPr>
            <a:stCxn id="117" idx="3"/>
          </p:cNvCxnSpPr>
          <p:nvPr/>
        </p:nvCxnSpPr>
        <p:spPr bwMode="auto">
          <a:xfrm>
            <a:off x="5830721" y="1917254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8" idx="3"/>
          </p:cNvCxnSpPr>
          <p:nvPr/>
        </p:nvCxnSpPr>
        <p:spPr bwMode="auto">
          <a:xfrm flipV="1">
            <a:off x="5830721" y="191722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119" idx="3"/>
          </p:cNvCxnSpPr>
          <p:nvPr/>
        </p:nvCxnSpPr>
        <p:spPr bwMode="auto">
          <a:xfrm>
            <a:off x="5830721" y="2492896"/>
            <a:ext cx="558052" cy="15845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Arrow Connector 126"/>
          <p:cNvCxnSpPr>
            <a:stCxn id="122" idx="3"/>
          </p:cNvCxnSpPr>
          <p:nvPr/>
        </p:nvCxnSpPr>
        <p:spPr bwMode="auto">
          <a:xfrm>
            <a:off x="5830721" y="2780928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8" name="Rectangle 127"/>
          <p:cNvSpPr/>
          <p:nvPr/>
        </p:nvSpPr>
        <p:spPr bwMode="auto">
          <a:xfrm>
            <a:off x="511064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076056" y="1434684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7715379" y="56612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715379" y="53732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715379" y="494116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715379" y="465313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715379" y="422108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715379" y="393305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715379" y="350100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715379" y="321297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7715379" y="278092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715379" y="249289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715379" y="20608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715379" y="17728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42" name="Curved Connector 141"/>
          <p:cNvCxnSpPr>
            <a:stCxn id="140" idx="3"/>
            <a:endCxn id="137" idx="3"/>
          </p:cNvCxnSpPr>
          <p:nvPr/>
        </p:nvCxnSpPr>
        <p:spPr bwMode="auto">
          <a:xfrm>
            <a:off x="7979032" y="2204864"/>
            <a:ext cx="11545" cy="1152128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Curved Connector 142"/>
          <p:cNvCxnSpPr>
            <a:stCxn id="137" idx="3"/>
            <a:endCxn id="134" idx="3"/>
          </p:cNvCxnSpPr>
          <p:nvPr/>
        </p:nvCxnSpPr>
        <p:spPr bwMode="auto">
          <a:xfrm>
            <a:off x="7979032" y="3356992"/>
            <a:ext cx="11545" cy="10081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Curved Connector 143"/>
          <p:cNvCxnSpPr>
            <a:stCxn id="134" idx="3"/>
            <a:endCxn id="132" idx="3"/>
          </p:cNvCxnSpPr>
          <p:nvPr/>
        </p:nvCxnSpPr>
        <p:spPr bwMode="auto">
          <a:xfrm>
            <a:off x="7979032" y="436510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5" name="Curved Connector 144"/>
          <p:cNvCxnSpPr>
            <a:stCxn id="141" idx="3"/>
            <a:endCxn id="139" idx="3"/>
          </p:cNvCxnSpPr>
          <p:nvPr/>
        </p:nvCxnSpPr>
        <p:spPr bwMode="auto">
          <a:xfrm>
            <a:off x="7979032" y="1916832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6" name="Curved Connector 145"/>
          <p:cNvCxnSpPr>
            <a:stCxn id="139" idx="3"/>
            <a:endCxn id="133" idx="3"/>
          </p:cNvCxnSpPr>
          <p:nvPr/>
        </p:nvCxnSpPr>
        <p:spPr bwMode="auto">
          <a:xfrm>
            <a:off x="7979032" y="2636912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7" name="Curved Connector 146"/>
          <p:cNvCxnSpPr>
            <a:stCxn id="138" idx="3"/>
            <a:endCxn id="136" idx="3"/>
          </p:cNvCxnSpPr>
          <p:nvPr/>
        </p:nvCxnSpPr>
        <p:spPr bwMode="auto">
          <a:xfrm>
            <a:off x="7979032" y="292494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Curved Connector 147"/>
          <p:cNvCxnSpPr>
            <a:stCxn id="136" idx="3"/>
            <a:endCxn id="130" idx="3"/>
          </p:cNvCxnSpPr>
          <p:nvPr/>
        </p:nvCxnSpPr>
        <p:spPr bwMode="auto">
          <a:xfrm>
            <a:off x="7979032" y="3645024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Curved Connector 148"/>
          <p:cNvCxnSpPr>
            <a:stCxn id="135" idx="3"/>
            <a:endCxn id="131" idx="3"/>
          </p:cNvCxnSpPr>
          <p:nvPr/>
        </p:nvCxnSpPr>
        <p:spPr bwMode="auto">
          <a:xfrm>
            <a:off x="7979032" y="4077072"/>
            <a:ext cx="11545" cy="1440160"/>
          </a:xfrm>
          <a:prstGeom prst="curvedConnector3">
            <a:avLst>
              <a:gd name="adj1" fmla="val 3353001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Connector 149"/>
          <p:cNvCxnSpPr/>
          <p:nvPr/>
        </p:nvCxnSpPr>
        <p:spPr bwMode="auto">
          <a:xfrm>
            <a:off x="7715379" y="5670135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>
            <a:off x="7715379" y="537321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7715379" y="4941168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7715379" y="465313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6397779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397779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397779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397779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6397779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397779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35412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8" grpId="0" animBg="1"/>
      <p:bldP spid="129" grpId="0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#4: indirection via buckets of pointers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If we have multiple secondary indexes on a relation, we can calculate conjunctions by taking intersections of buckets</a:t>
            </a:r>
          </a:p>
          <a:p>
            <a:pPr lvl="1"/>
            <a:r>
              <a:rPr lang="en-US" dirty="0" smtClean="0"/>
              <a:t>Don’t need to examine data file!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21297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50100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7890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79715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0847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3727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6608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59488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7201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645024"/>
            <a:ext cx="558052" cy="1143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3933056"/>
            <a:ext cx="558052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296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228778"/>
            <a:ext cx="558052" cy="57648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51681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80484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09287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6372200" y="1772816"/>
            <a:ext cx="288032" cy="230425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6372200" y="4221088"/>
            <a:ext cx="288032" cy="201622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084168" y="1412776"/>
            <a:ext cx="8793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buckets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511064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511064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511064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554268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554268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554268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511064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511064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554268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554268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511064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5076056" y="1434684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138" name="Straight Arrow Connector 137"/>
          <p:cNvCxnSpPr>
            <a:stCxn id="129" idx="3"/>
            <a:endCxn id="61" idx="1"/>
          </p:cNvCxnSpPr>
          <p:nvPr/>
        </p:nvCxnSpPr>
        <p:spPr bwMode="auto">
          <a:xfrm flipV="1">
            <a:off x="5830721" y="1916832"/>
            <a:ext cx="541479" cy="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130" idx="3"/>
            <a:endCxn id="73" idx="1"/>
          </p:cNvCxnSpPr>
          <p:nvPr/>
        </p:nvCxnSpPr>
        <p:spPr bwMode="auto">
          <a:xfrm>
            <a:off x="5830721" y="2204864"/>
            <a:ext cx="541479" cy="8636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131" idx="3"/>
            <a:endCxn id="79" idx="1"/>
          </p:cNvCxnSpPr>
          <p:nvPr/>
        </p:nvCxnSpPr>
        <p:spPr bwMode="auto">
          <a:xfrm>
            <a:off x="5830721" y="2492896"/>
            <a:ext cx="541479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134" idx="3"/>
            <a:endCxn id="83" idx="1"/>
          </p:cNvCxnSpPr>
          <p:nvPr/>
        </p:nvCxnSpPr>
        <p:spPr bwMode="auto">
          <a:xfrm>
            <a:off x="5830721" y="2780928"/>
            <a:ext cx="541479" cy="18721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Curved Connector 141"/>
          <p:cNvCxnSpPr>
            <a:stCxn id="135" idx="3"/>
          </p:cNvCxnSpPr>
          <p:nvPr/>
        </p:nvCxnSpPr>
        <p:spPr bwMode="auto">
          <a:xfrm>
            <a:off x="5830721" y="3068960"/>
            <a:ext cx="181439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1451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 animBg="1"/>
      <p:bldP spid="79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2" grpId="0" animBg="1"/>
      <p:bldP spid="93" grpId="0" animBg="1"/>
      <p:bldP spid="110" grpId="0" animBg="1"/>
      <p:bldP spid="111" grpId="0" animBg="1"/>
      <p:bldP spid="113" grpId="0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indexes</a:t>
            </a:r>
            <a:endParaRPr lang="en-US"/>
          </a:p>
        </p:txBody>
      </p:sp>
      <p:sp>
        <p:nvSpPr>
          <p:cNvPr id="798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Index is sequential file and good for scans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Inserts </a:t>
            </a:r>
            <a:r>
              <a:rPr lang="en-US" dirty="0"/>
              <a:t>expensive, and/</a:t>
            </a:r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Lose </a:t>
            </a:r>
            <a:r>
              <a:rPr lang="en-US" dirty="0" err="1"/>
              <a:t>sequentiality</a:t>
            </a:r>
            <a:r>
              <a:rPr lang="en-US" dirty="0"/>
              <a:t> &amp; balance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6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B+trees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42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basics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 are stored in files</a:t>
            </a:r>
          </a:p>
          <a:p>
            <a:r>
              <a:rPr lang="en-US" dirty="0" smtClean="0"/>
              <a:t>Files are stored as collections of blocks</a:t>
            </a:r>
          </a:p>
          <a:p>
            <a:r>
              <a:rPr lang="en-US" dirty="0" smtClean="0"/>
              <a:t>Blocks contain records that correspond to tuples in the relation</a:t>
            </a:r>
          </a:p>
          <a:p>
            <a:endParaRPr lang="en-US" dirty="0"/>
          </a:p>
          <a:p>
            <a:r>
              <a:rPr lang="en-US" dirty="0" smtClean="0"/>
              <a:t>How do we find the tuples that match some criteria?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05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most widely used tree-structured indexes</a:t>
            </a:r>
          </a:p>
          <a:p>
            <a:r>
              <a:rPr lang="en-GB" dirty="0" smtClean="0"/>
              <a:t>Balanced multi-way tree</a:t>
            </a:r>
          </a:p>
          <a:p>
            <a:pPr lvl="1"/>
            <a:r>
              <a:rPr lang="en-GB" dirty="0" smtClean="0"/>
              <a:t>Yields consistent performance</a:t>
            </a:r>
          </a:p>
          <a:p>
            <a:pPr lvl="1"/>
            <a:r>
              <a:rPr lang="en-GB" dirty="0" smtClean="0"/>
              <a:t>Sacrifices </a:t>
            </a:r>
            <a:r>
              <a:rPr lang="en-GB" dirty="0" err="1" smtClean="0"/>
              <a:t>sequentiality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03935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>
            <a:stCxn id="24" idx="2"/>
            <a:endCxn id="76" idx="0"/>
          </p:cNvCxnSpPr>
          <p:nvPr/>
        </p:nvCxnSpPr>
        <p:spPr bwMode="auto">
          <a:xfrm>
            <a:off x="7308304" y="2780878"/>
            <a:ext cx="576064" cy="31684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779913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21196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3589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35597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32040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88024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36408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90770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33975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76368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8376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059832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91581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652121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08416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508104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2281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80424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66023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23629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67545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9959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04360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619672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47565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051720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619673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5172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19573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77180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62778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20384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6" idx="2"/>
            <a:endCxn id="14" idx="0"/>
          </p:cNvCxnSpPr>
          <p:nvPr/>
        </p:nvCxnSpPr>
        <p:spPr bwMode="auto">
          <a:xfrm flipH="1">
            <a:off x="269979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5" idx="2"/>
            <a:endCxn id="21" idx="0"/>
          </p:cNvCxnSpPr>
          <p:nvPr/>
        </p:nvCxnSpPr>
        <p:spPr bwMode="auto">
          <a:xfrm>
            <a:off x="4283968" y="2204814"/>
            <a:ext cx="2160240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13" idx="2"/>
            <a:endCxn id="28" idx="0"/>
          </p:cNvCxnSpPr>
          <p:nvPr/>
        </p:nvCxnSpPr>
        <p:spPr bwMode="auto">
          <a:xfrm flipH="1">
            <a:off x="1259632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2" idx="2"/>
            <a:endCxn id="35" idx="0"/>
          </p:cNvCxnSpPr>
          <p:nvPr/>
        </p:nvCxnSpPr>
        <p:spPr bwMode="auto">
          <a:xfrm>
            <a:off x="2411760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4211961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644008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788024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22007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9613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64089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79613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940152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51621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37220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94826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6516217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948264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709228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766834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52432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10039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092281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524328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668344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8244408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100392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76456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4" name="Straight Arrow Connector 83"/>
          <p:cNvCxnSpPr>
            <a:stCxn id="20" idx="2"/>
            <a:endCxn id="55" idx="0"/>
          </p:cNvCxnSpPr>
          <p:nvPr/>
        </p:nvCxnSpPr>
        <p:spPr bwMode="auto">
          <a:xfrm flipH="1">
            <a:off x="5004048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19" idx="2"/>
            <a:endCxn id="62" idx="0"/>
          </p:cNvCxnSpPr>
          <p:nvPr/>
        </p:nvCxnSpPr>
        <p:spPr bwMode="auto">
          <a:xfrm>
            <a:off x="6156176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3" idx="2"/>
            <a:endCxn id="69" idx="0"/>
          </p:cNvCxnSpPr>
          <p:nvPr/>
        </p:nvCxnSpPr>
        <p:spPr bwMode="auto">
          <a:xfrm>
            <a:off x="6732240" y="2780878"/>
            <a:ext cx="576064" cy="23042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0" y="3094062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7573363" y="2730356"/>
            <a:ext cx="1565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Non-leaf nodes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573363" y="3094062"/>
            <a:ext cx="1164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Leaf nodes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8831" y="1556792"/>
            <a:ext cx="1119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Georgia"/>
                <a:cs typeface="Georgia"/>
              </a:rPr>
              <a:t>Root node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2195736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34786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940152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09228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8244408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882047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7" name="Elbow Connector 106"/>
          <p:cNvCxnSpPr>
            <a:stCxn id="100" idx="3"/>
            <a:endCxn id="32" idx="1"/>
          </p:cNvCxnSpPr>
          <p:nvPr/>
        </p:nvCxnSpPr>
        <p:spPr bwMode="auto">
          <a:xfrm flipH="1">
            <a:off x="1619673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09" name="Elbow Connector 108"/>
          <p:cNvCxnSpPr>
            <a:stCxn id="102" idx="3"/>
            <a:endCxn id="59" idx="1"/>
          </p:cNvCxnSpPr>
          <p:nvPr/>
        </p:nvCxnSpPr>
        <p:spPr bwMode="auto">
          <a:xfrm flipH="1">
            <a:off x="5364089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1" name="Elbow Connector 110"/>
          <p:cNvCxnSpPr>
            <a:stCxn id="103" idx="3"/>
            <a:endCxn id="66" idx="1"/>
          </p:cNvCxnSpPr>
          <p:nvPr/>
        </p:nvCxnSpPr>
        <p:spPr bwMode="auto">
          <a:xfrm flipH="1">
            <a:off x="6516217" y="4364979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3" name="Elbow Connector 112"/>
          <p:cNvCxnSpPr>
            <a:stCxn id="104" idx="3"/>
            <a:endCxn id="73" idx="1"/>
          </p:cNvCxnSpPr>
          <p:nvPr/>
        </p:nvCxnSpPr>
        <p:spPr bwMode="auto">
          <a:xfrm flipH="1">
            <a:off x="7092281" y="5229075"/>
            <a:ext cx="1296143" cy="864196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4" name="Straight Arrow Connector 113"/>
          <p:cNvCxnSpPr>
            <a:stCxn id="26" idx="2"/>
          </p:cNvCxnSpPr>
          <p:nvPr/>
        </p:nvCxnSpPr>
        <p:spPr bwMode="auto">
          <a:xfrm>
            <a:off x="97160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30" idx="2"/>
          </p:cNvCxnSpPr>
          <p:nvPr/>
        </p:nvCxnSpPr>
        <p:spPr bwMode="auto">
          <a:xfrm>
            <a:off x="1547664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31" idx="2"/>
          </p:cNvCxnSpPr>
          <p:nvPr/>
        </p:nvCxnSpPr>
        <p:spPr bwMode="auto">
          <a:xfrm>
            <a:off x="2123728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3" name="Straight Arrow Connector 122"/>
          <p:cNvCxnSpPr>
            <a:stCxn id="33" idx="2"/>
          </p:cNvCxnSpPr>
          <p:nvPr/>
        </p:nvCxnSpPr>
        <p:spPr bwMode="auto">
          <a:xfrm>
            <a:off x="2123728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37" idx="2"/>
          </p:cNvCxnSpPr>
          <p:nvPr/>
        </p:nvCxnSpPr>
        <p:spPr bwMode="auto">
          <a:xfrm>
            <a:off x="2699792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53" idx="2"/>
          </p:cNvCxnSpPr>
          <p:nvPr/>
        </p:nvCxnSpPr>
        <p:spPr bwMode="auto">
          <a:xfrm>
            <a:off x="4716016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57" idx="2"/>
          </p:cNvCxnSpPr>
          <p:nvPr/>
        </p:nvCxnSpPr>
        <p:spPr bwMode="auto">
          <a:xfrm>
            <a:off x="529208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60" idx="2"/>
          </p:cNvCxnSpPr>
          <p:nvPr/>
        </p:nvCxnSpPr>
        <p:spPr bwMode="auto">
          <a:xfrm>
            <a:off x="586814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Straight Arrow Connector 141"/>
          <p:cNvCxnSpPr>
            <a:stCxn id="64" idx="2"/>
          </p:cNvCxnSpPr>
          <p:nvPr/>
        </p:nvCxnSpPr>
        <p:spPr bwMode="auto">
          <a:xfrm>
            <a:off x="644420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Straight Arrow Connector 142"/>
          <p:cNvCxnSpPr>
            <a:stCxn id="67" idx="2"/>
          </p:cNvCxnSpPr>
          <p:nvPr/>
        </p:nvCxnSpPr>
        <p:spPr bwMode="auto">
          <a:xfrm>
            <a:off x="7020272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Straight Arrow Connector 143"/>
          <p:cNvCxnSpPr>
            <a:stCxn id="71" idx="2"/>
          </p:cNvCxnSpPr>
          <p:nvPr/>
        </p:nvCxnSpPr>
        <p:spPr bwMode="auto">
          <a:xfrm>
            <a:off x="759633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Straight Arrow Connector 147"/>
          <p:cNvCxnSpPr>
            <a:stCxn id="72" idx="2"/>
          </p:cNvCxnSpPr>
          <p:nvPr/>
        </p:nvCxnSpPr>
        <p:spPr bwMode="auto">
          <a:xfrm>
            <a:off x="817240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Straight Arrow Connector 148"/>
          <p:cNvCxnSpPr>
            <a:stCxn id="74" idx="2"/>
          </p:cNvCxnSpPr>
          <p:nvPr/>
        </p:nvCxnSpPr>
        <p:spPr bwMode="auto">
          <a:xfrm>
            <a:off x="7596336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Arrow Connector 149"/>
          <p:cNvCxnSpPr>
            <a:stCxn id="78" idx="2"/>
          </p:cNvCxnSpPr>
          <p:nvPr/>
        </p:nvCxnSpPr>
        <p:spPr bwMode="auto">
          <a:xfrm>
            <a:off x="8172400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Elbow Connector 158"/>
          <p:cNvCxnSpPr>
            <a:stCxn id="101" idx="3"/>
            <a:endCxn id="52" idx="1"/>
          </p:cNvCxnSpPr>
          <p:nvPr/>
        </p:nvCxnSpPr>
        <p:spPr bwMode="auto">
          <a:xfrm flipV="1">
            <a:off x="3491880" y="3500933"/>
            <a:ext cx="720081" cy="86404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48206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non-leaf node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195736" y="2996952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491880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6368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23928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220072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94826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endCxn id="6" idx="0"/>
          </p:cNvCxnSpPr>
          <p:nvPr/>
        </p:nvCxnSpPr>
        <p:spPr bwMode="auto">
          <a:xfrm>
            <a:off x="3563888" y="1916832"/>
            <a:ext cx="1008112" cy="10801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2"/>
            <a:endCxn id="28" idx="0"/>
          </p:cNvCxnSpPr>
          <p:nvPr/>
        </p:nvCxnSpPr>
        <p:spPr bwMode="auto">
          <a:xfrm flipH="1">
            <a:off x="1407432" y="3860898"/>
            <a:ext cx="572280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3423656" y="3860898"/>
            <a:ext cx="284248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>
            <a:off x="5436096" y="3860898"/>
            <a:ext cx="291818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7164288" y="3860898"/>
            <a:ext cx="579847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596302" y="5013176"/>
            <a:ext cx="1622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keys &lt; 120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97449" y="5013176"/>
            <a:ext cx="2452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>
              <a:latin typeface="Georgia"/>
              <a:cs typeface="Georgia"/>
            </a:endParaRPr>
          </a:p>
          <a:p>
            <a:pPr algn="ctr"/>
            <a:r>
              <a:rPr lang="en-US" dirty="0" smtClean="0">
                <a:latin typeface="Georgia"/>
                <a:cs typeface="Georgia"/>
              </a:rPr>
              <a:t>120 ≤ keys &lt; 150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921" y="5013176"/>
            <a:ext cx="2463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150 ≤ keys &lt; 180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27219" y="5013176"/>
            <a:ext cx="1633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>
              <a:latin typeface="Georgia"/>
              <a:cs typeface="Georgia"/>
            </a:endParaRPr>
          </a:p>
          <a:p>
            <a:pPr algn="ctr"/>
            <a:r>
              <a:rPr lang="en-US" dirty="0" smtClean="0">
                <a:latin typeface="Georgia"/>
                <a:cs typeface="Georgia"/>
              </a:rPr>
              <a:t>keys ≥ 180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54682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Non-leaf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 node typically kept in memory</a:t>
            </a:r>
          </a:p>
          <a:p>
            <a:pPr lvl="1"/>
            <a:r>
              <a:rPr lang="en-US" dirty="0" smtClean="0"/>
              <a:t>Entrance point to index – used as frequently as any other node</a:t>
            </a:r>
          </a:p>
          <a:p>
            <a:pPr lvl="1"/>
            <a:r>
              <a:rPr lang="en-US" dirty="0" smtClean="0"/>
              <a:t>Some nodes from second level may also be kept in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leaf node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971600" y="2996952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6774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15617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699792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427984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99593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72412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29" idx="2"/>
            <a:endCxn id="6" idx="0"/>
          </p:cNvCxnSpPr>
          <p:nvPr/>
        </p:nvCxnSpPr>
        <p:spPr bwMode="auto">
          <a:xfrm flipH="1">
            <a:off x="3347864" y="2090465"/>
            <a:ext cx="1905407" cy="9064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3"/>
            <a:endCxn id="28" idx="1"/>
          </p:cNvCxnSpPr>
          <p:nvPr/>
        </p:nvCxnSpPr>
        <p:spPr bwMode="auto">
          <a:xfrm>
            <a:off x="6588224" y="3428925"/>
            <a:ext cx="576064" cy="1488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2471574" y="3860898"/>
            <a:ext cx="12194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 flipH="1">
            <a:off x="4199766" y="3860898"/>
            <a:ext cx="12194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5940152" y="3860898"/>
            <a:ext cx="59814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7164288" y="321297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next leaf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63688" y="5085184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150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91880" y="5013176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156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2080" y="5085184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179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11960" y="1628800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from non-leaf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03700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Leaf </a:t>
            </a:r>
            <a:r>
              <a:rPr lang="en-GB" dirty="0"/>
              <a:t>n</a:t>
            </a:r>
            <a:r>
              <a:rPr lang="en-GB" dirty="0" smtClean="0"/>
              <a:t>odes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If the index is a primary index</a:t>
            </a:r>
          </a:p>
          <a:p>
            <a:pPr lvl="1"/>
            <a:r>
              <a:rPr lang="en-GB" dirty="0" smtClean="0"/>
              <a:t>Leaf nodes are records containing data, stored in the order of the primary key</a:t>
            </a:r>
          </a:p>
          <a:p>
            <a:pPr lvl="1"/>
            <a:r>
              <a:rPr lang="en-GB" dirty="0" smtClean="0"/>
              <a:t>The index provides an alternative to a sequential scan</a:t>
            </a:r>
          </a:p>
          <a:p>
            <a:pPr marL="0" indent="0">
              <a:buNone/>
            </a:pPr>
            <a:r>
              <a:rPr lang="en-GB" dirty="0" smtClean="0"/>
              <a:t>If the index is a secondary index</a:t>
            </a:r>
          </a:p>
          <a:p>
            <a:pPr lvl="1"/>
            <a:r>
              <a:rPr lang="en-GB" dirty="0" smtClean="0"/>
              <a:t>Leaf nodes contain pointers to the data records</a:t>
            </a:r>
          </a:p>
          <a:p>
            <a:pPr lvl="1"/>
            <a:r>
              <a:rPr lang="en-GB" dirty="0" smtClean="0"/>
              <a:t>Data can be accessed in the sequence of the secondary key</a:t>
            </a:r>
          </a:p>
          <a:p>
            <a:pPr lvl="1"/>
            <a:r>
              <a:rPr lang="en-GB" dirty="0" smtClean="0"/>
              <a:t>A secondary index can point to any sort of data file, for example one created by hashing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36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node is of fixed size and contains</a:t>
            </a:r>
          </a:p>
          <a:p>
            <a:pPr lvl="1"/>
            <a:r>
              <a:rPr lang="en-US" dirty="0" smtClean="0"/>
              <a:t>n keys</a:t>
            </a:r>
          </a:p>
          <a:p>
            <a:pPr lvl="1"/>
            <a:r>
              <a:rPr lang="en-US" dirty="0" smtClean="0"/>
              <a:t>n+1 pointers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size</a:t>
            </a:r>
            <a:endParaRPr lang="en-US" dirty="0"/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5292080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6156176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5004048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6444208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7596336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8460432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7308304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5004048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5868144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8460432" y="39329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6156176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7308304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8172400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7020272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1700808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non-leaf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0245" y="342900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leaf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1252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nodes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Don’t want nodes to be too empty (efficient use of space)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Non-leaf:	</a:t>
            </a:r>
            <a:r>
              <a:rPr lang="en-US" dirty="0">
                <a:sym typeface="Symbol" charset="0"/>
              </a:rPr>
              <a:t>(</a:t>
            </a:r>
            <a:r>
              <a:rPr lang="en-US" dirty="0"/>
              <a:t>n+1)/2</a:t>
            </a:r>
            <a:r>
              <a:rPr lang="en-US" dirty="0" smtClean="0">
                <a:sym typeface="Symbol" charset="0"/>
              </a:rPr>
              <a:t></a:t>
            </a:r>
            <a:r>
              <a:rPr lang="en-US" dirty="0" smtClean="0"/>
              <a:t> pointers</a:t>
            </a:r>
          </a:p>
          <a:p>
            <a:pPr marL="0" indent="0">
              <a:buNone/>
            </a:pPr>
            <a:r>
              <a:rPr lang="en-US" dirty="0" smtClean="0"/>
              <a:t>Leaf:		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(n+1)/2</a:t>
            </a:r>
            <a:r>
              <a:rPr lang="en-US" dirty="0" smtClean="0">
                <a:sym typeface="Symbol" charset="0"/>
              </a:rPr>
              <a:t> </a:t>
            </a:r>
            <a:r>
              <a:rPr lang="en-US" dirty="0" smtClean="0"/>
              <a:t>pointers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77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</a:t>
            </a:r>
            <a:r>
              <a:rPr lang="en-US" dirty="0"/>
              <a:t>n</a:t>
            </a:r>
            <a:r>
              <a:rPr lang="en-US" dirty="0" smtClean="0"/>
              <a:t>ode examples (n=3)</a:t>
            </a:r>
            <a:endParaRPr lang="en-US" dirty="0"/>
          </a:p>
        </p:txBody>
      </p:sp>
      <p:sp>
        <p:nvSpPr>
          <p:cNvPr id="5" name="Rectangle 4"/>
          <p:cNvSpPr>
            <a:spLocks noChangeAspect="1"/>
          </p:cNvSpPr>
          <p:nvPr/>
        </p:nvSpPr>
        <p:spPr bwMode="auto">
          <a:xfrm>
            <a:off x="1763650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>
            <a:spLocks noChangeAspect="1"/>
          </p:cNvSpPr>
          <p:nvPr/>
        </p:nvSpPr>
        <p:spPr bwMode="auto">
          <a:xfrm>
            <a:off x="2411722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1547638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2627746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3491842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4139914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3275818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1547512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2195698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413991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2411722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>
            <a:spLocks noChangeAspect="1"/>
          </p:cNvSpPr>
          <p:nvPr/>
        </p:nvSpPr>
        <p:spPr bwMode="auto">
          <a:xfrm>
            <a:off x="327581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>
            <a:spLocks noChangeAspect="1"/>
          </p:cNvSpPr>
          <p:nvPr/>
        </p:nvSpPr>
        <p:spPr bwMode="auto">
          <a:xfrm>
            <a:off x="39238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>
            <a:spLocks noChangeAspect="1"/>
          </p:cNvSpPr>
          <p:nvPr/>
        </p:nvSpPr>
        <p:spPr bwMode="auto">
          <a:xfrm>
            <a:off x="305979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>
            <a:spLocks noChangeAspect="1"/>
          </p:cNvSpPr>
          <p:nvPr/>
        </p:nvSpPr>
        <p:spPr bwMode="auto">
          <a:xfrm>
            <a:off x="5580226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6228298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>
            <a:spLocks noChangeAspect="1"/>
          </p:cNvSpPr>
          <p:nvPr/>
        </p:nvSpPr>
        <p:spPr bwMode="auto">
          <a:xfrm>
            <a:off x="5364214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6444322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7308418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7956490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7092394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536408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601227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79564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>
            <a:spLocks noChangeAspect="1"/>
          </p:cNvSpPr>
          <p:nvPr/>
        </p:nvSpPr>
        <p:spPr bwMode="auto">
          <a:xfrm>
            <a:off x="622829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>
            <a:spLocks noChangeAspect="1"/>
          </p:cNvSpPr>
          <p:nvPr/>
        </p:nvSpPr>
        <p:spPr bwMode="auto">
          <a:xfrm>
            <a:off x="7092394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 bwMode="auto">
          <a:xfrm>
            <a:off x="7740466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 bwMode="auto">
          <a:xfrm>
            <a:off x="687637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7" idx="2"/>
          </p:cNvCxnSpPr>
          <p:nvPr/>
        </p:nvCxnSpPr>
        <p:spPr bwMode="auto">
          <a:xfrm>
            <a:off x="1655644" y="3284984"/>
            <a:ext cx="36036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6" idx="2"/>
          </p:cNvCxnSpPr>
          <p:nvPr/>
        </p:nvCxnSpPr>
        <p:spPr bwMode="auto">
          <a:xfrm>
            <a:off x="2519728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1" idx="2"/>
          </p:cNvCxnSpPr>
          <p:nvPr/>
        </p:nvCxnSpPr>
        <p:spPr bwMode="auto">
          <a:xfrm>
            <a:off x="3383824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10" idx="2"/>
          </p:cNvCxnSpPr>
          <p:nvPr/>
        </p:nvCxnSpPr>
        <p:spPr bwMode="auto">
          <a:xfrm>
            <a:off x="4247920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2" idx="2"/>
          </p:cNvCxnSpPr>
          <p:nvPr/>
        </p:nvCxnSpPr>
        <p:spPr bwMode="auto">
          <a:xfrm>
            <a:off x="5472220" y="3284984"/>
            <a:ext cx="3588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1" idx="2"/>
          </p:cNvCxnSpPr>
          <p:nvPr/>
        </p:nvCxnSpPr>
        <p:spPr bwMode="auto">
          <a:xfrm>
            <a:off x="6336304" y="3284884"/>
            <a:ext cx="35896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3" idx="2"/>
          </p:cNvCxnSpPr>
          <p:nvPr/>
        </p:nvCxnSpPr>
        <p:spPr bwMode="auto">
          <a:xfrm>
            <a:off x="2303729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8" idx="2"/>
          </p:cNvCxnSpPr>
          <p:nvPr/>
        </p:nvCxnSpPr>
        <p:spPr bwMode="auto">
          <a:xfrm>
            <a:off x="3167825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7" idx="2"/>
          </p:cNvCxnSpPr>
          <p:nvPr/>
        </p:nvCxnSpPr>
        <p:spPr bwMode="auto">
          <a:xfrm>
            <a:off x="4031921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Arrow Connector 59"/>
          <p:cNvCxnSpPr>
            <a:stCxn id="28" idx="2"/>
          </p:cNvCxnSpPr>
          <p:nvPr/>
        </p:nvCxnSpPr>
        <p:spPr bwMode="auto">
          <a:xfrm flipH="1">
            <a:off x="6084231" y="5301208"/>
            <a:ext cx="36074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33" idx="2"/>
          </p:cNvCxnSpPr>
          <p:nvPr/>
        </p:nvCxnSpPr>
        <p:spPr bwMode="auto">
          <a:xfrm flipH="1">
            <a:off x="6948264" y="5301208"/>
            <a:ext cx="36137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14" idx="3"/>
          </p:cNvCxnSpPr>
          <p:nvPr/>
        </p:nvCxnSpPr>
        <p:spPr bwMode="auto">
          <a:xfrm>
            <a:off x="4355976" y="5085184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9" idx="3"/>
          </p:cNvCxnSpPr>
          <p:nvPr/>
        </p:nvCxnSpPr>
        <p:spPr bwMode="auto">
          <a:xfrm>
            <a:off x="8172552" y="5085184"/>
            <a:ext cx="57591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Left Brace 69"/>
          <p:cNvSpPr/>
          <p:nvPr/>
        </p:nvSpPr>
        <p:spPr bwMode="auto">
          <a:xfrm rot="5400000">
            <a:off x="2771800" y="1052736"/>
            <a:ext cx="360040" cy="2808312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6588224" y="1052736"/>
            <a:ext cx="360040" cy="2808312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3528" y="285293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non-leaf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23528" y="48691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84168" y="1844824"/>
            <a:ext cx="1311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minimum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641474" y="1844824"/>
            <a:ext cx="562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full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15072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rules</a:t>
            </a:r>
            <a:endParaRPr lang="en-US" dirty="0"/>
          </a:p>
        </p:txBody>
      </p:sp>
      <p:sp>
        <p:nvSpPr>
          <p:cNvPr id="92166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1520976"/>
          </a:xfrm>
        </p:spPr>
        <p:txBody>
          <a:bodyPr/>
          <a:lstStyle/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All leaves same distance from root (balanced tree)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Pointers in leaves point to records except for </a:t>
            </a:r>
            <a:r>
              <a:rPr lang="ja-JP" altLang="en-US" dirty="0" smtClean="0"/>
              <a:t>“</a:t>
            </a:r>
            <a:r>
              <a:rPr lang="en-US" dirty="0" smtClean="0"/>
              <a:t>sequence pointer</a:t>
            </a:r>
            <a:r>
              <a:rPr lang="ja-JP" altLang="en-US" dirty="0" smtClean="0"/>
              <a:t>”</a:t>
            </a:r>
            <a:endParaRPr lang="en-GB" altLang="ja-JP" dirty="0" smtClean="0"/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Number of pointers/keys for </a:t>
            </a:r>
            <a:r>
              <a:rPr lang="en-US" dirty="0" err="1" smtClean="0"/>
              <a:t>B+tree</a:t>
            </a:r>
            <a:r>
              <a:rPr lang="en-US" dirty="0"/>
              <a:t> </a:t>
            </a:r>
            <a:r>
              <a:rPr lang="en-US" dirty="0" smtClean="0"/>
              <a:t>of order n: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771051"/>
              </p:ext>
            </p:extLst>
          </p:nvPr>
        </p:nvGraphicFramePr>
        <p:xfrm>
          <a:off x="1331640" y="3356992"/>
          <a:ext cx="6480721" cy="1752600"/>
        </p:xfrm>
        <a:graphic>
          <a:graphicData uri="http://schemas.openxmlformats.org/drawingml/2006/table">
            <a:tbl>
              <a:tblPr firstRow="1" firstCol="1">
                <a:tableStyleId>{91EBBBCC-DAD2-459C-BE2E-F6DE35CF9A28}</a:tableStyleId>
              </a:tblPr>
              <a:tblGrid>
                <a:gridCol w="1584175"/>
                <a:gridCol w="936104"/>
                <a:gridCol w="936104"/>
                <a:gridCol w="1440160"/>
                <a:gridCol w="1584178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</a:t>
                      </a:r>
                      <a:r>
                        <a:rPr lang="en-US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to data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Non-leaf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(</a:t>
                      </a:r>
                      <a:r>
                        <a:rPr lang="en-US" sz="1800" dirty="0" smtClean="0"/>
                        <a:t>n+1)/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</a:t>
                      </a:r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(</a:t>
                      </a:r>
                      <a:r>
                        <a:rPr lang="en-US" sz="1800" dirty="0" smtClean="0"/>
                        <a:t>n+1)/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</a:t>
                      </a:r>
                      <a:r>
                        <a:rPr lang="en-US" sz="1800" baseline="0" dirty="0" smtClean="0">
                          <a:sym typeface="Symbol" charset="0"/>
                        </a:rPr>
                        <a:t> </a:t>
                      </a:r>
                      <a:r>
                        <a:rPr lang="en-US" dirty="0" smtClean="0"/>
                        <a:t>- 1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</a:t>
                      </a:r>
                      <a:r>
                        <a:rPr lang="en-US" sz="1800" dirty="0" smtClean="0"/>
                        <a:t>(n+</a:t>
                      </a:r>
                      <a:r>
                        <a:rPr lang="en-US" sz="1600" dirty="0" smtClean="0"/>
                        <a:t>1)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</a:t>
                      </a:r>
                      <a:r>
                        <a:rPr lang="en-US" sz="1800" dirty="0" smtClean="0"/>
                        <a:t>(n+</a:t>
                      </a:r>
                      <a:r>
                        <a:rPr lang="en-US" sz="1600" dirty="0" smtClean="0"/>
                        <a:t>1)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Root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643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Indexes</a:t>
            </a:r>
            <a:endParaRPr lang="en-US" dirty="0"/>
          </a:p>
        </p:txBody>
      </p:sp>
      <p:sp>
        <p:nvSpPr>
          <p:cNvPr id="5" name="Trapezoid 4"/>
          <p:cNvSpPr/>
          <p:nvPr/>
        </p:nvSpPr>
        <p:spPr bwMode="auto">
          <a:xfrm rot="5400000">
            <a:off x="2736305" y="3645024"/>
            <a:ext cx="1440160" cy="720080"/>
          </a:xfrm>
          <a:prstGeom prst="trapezoid">
            <a:avLst>
              <a:gd name="adj" fmla="val 47928"/>
            </a:avLst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Index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608513" y="2564904"/>
            <a:ext cx="1440160" cy="288032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Blocks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containing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5" idx="0"/>
            <a:endCxn id="6" idx="1"/>
          </p:cNvCxnSpPr>
          <p:nvPr/>
        </p:nvCxnSpPr>
        <p:spPr bwMode="auto">
          <a:xfrm>
            <a:off x="3816425" y="4005064"/>
            <a:ext cx="792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6048673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endCxn id="5" idx="2"/>
          </p:cNvCxnSpPr>
          <p:nvPr/>
        </p:nvCxnSpPr>
        <p:spPr bwMode="auto">
          <a:xfrm>
            <a:off x="2376265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512169" y="3717032"/>
            <a:ext cx="7725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search</a:t>
            </a:r>
          </a:p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value</a:t>
            </a:r>
            <a:endParaRPr lang="en-US" sz="16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40761" y="3717032"/>
            <a:ext cx="1038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matching </a:t>
            </a:r>
          </a:p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records</a:t>
            </a:r>
            <a:endParaRPr lang="en-US" sz="16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99040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</a:t>
            </a:r>
            <a:r>
              <a:rPr lang="en-GB" dirty="0" smtClean="0"/>
              <a:t> arithmetic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First, some parameters:</a:t>
            </a:r>
          </a:p>
          <a:p>
            <a:pPr lvl="1"/>
            <a:r>
              <a:rPr lang="en-GB" dirty="0" smtClean="0"/>
              <a:t>block size 8kb, of which:</a:t>
            </a:r>
            <a:br>
              <a:rPr lang="en-GB" dirty="0" smtClean="0"/>
            </a:br>
            <a:r>
              <a:rPr lang="en-GB" dirty="0" smtClean="0"/>
              <a:t>b = 8000 bytes available for storage of records</a:t>
            </a:r>
          </a:p>
          <a:p>
            <a:pPr lvl="1"/>
            <a:r>
              <a:rPr lang="en-GB" dirty="0" smtClean="0"/>
              <a:t>key length	</a:t>
            </a:r>
            <a:br>
              <a:rPr lang="en-GB" dirty="0" smtClean="0"/>
            </a:br>
            <a:r>
              <a:rPr lang="en-GB" dirty="0" smtClean="0"/>
              <a:t>k = 10 bytes</a:t>
            </a:r>
          </a:p>
          <a:p>
            <a:pPr lvl="1"/>
            <a:r>
              <a:rPr lang="en-GB" dirty="0" smtClean="0"/>
              <a:t>record length	</a:t>
            </a:r>
            <a:br>
              <a:rPr lang="en-GB" dirty="0" smtClean="0"/>
            </a:br>
            <a:r>
              <a:rPr lang="en-GB" dirty="0" smtClean="0"/>
              <a:t>r = 100 bytes (including the key)</a:t>
            </a:r>
          </a:p>
          <a:p>
            <a:pPr lvl="1"/>
            <a:r>
              <a:rPr lang="en-GB" dirty="0" smtClean="0"/>
              <a:t>record pointer</a:t>
            </a:r>
            <a:br>
              <a:rPr lang="en-GB" dirty="0" smtClean="0"/>
            </a:br>
            <a:r>
              <a:rPr lang="en-GB" dirty="0" smtClean="0"/>
              <a:t>p = 6 bytes</a:t>
            </a:r>
          </a:p>
        </p:txBody>
      </p:sp>
    </p:spTree>
    <p:extLst>
      <p:ext uri="{BB962C8B-B14F-4D97-AF65-F5344CB8AC3E}">
        <p14:creationId xmlns:p14="http://schemas.microsoft.com/office/powerpoint/2010/main" val="364642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</a:t>
            </a:r>
            <a:r>
              <a:rPr lang="en-GB" dirty="0" smtClean="0"/>
              <a:t> arithmetic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leaf node in a primary index can accommodate </a:t>
            </a:r>
            <a:r>
              <a:rPr lang="en-GB" dirty="0" err="1" smtClean="0"/>
              <a:t>lp</a:t>
            </a:r>
            <a:r>
              <a:rPr lang="en-GB" dirty="0" smtClean="0"/>
              <a:t> records, where </a:t>
            </a:r>
            <a:r>
              <a:rPr lang="en-GB" dirty="0" err="1" smtClean="0"/>
              <a:t>lp</a:t>
            </a:r>
            <a:r>
              <a:rPr lang="en-GB" dirty="0" smtClean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GB" dirty="0" err="1" smtClean="0"/>
              <a:t>b/r</a:t>
            </a:r>
            <a:r>
              <a:rPr lang="en-US" dirty="0">
                <a:sym typeface="Symbol" charset="0"/>
              </a:rPr>
              <a:t></a:t>
            </a:r>
            <a:r>
              <a:rPr lang="en-GB" dirty="0" smtClean="0"/>
              <a:t> = 80 records</a:t>
            </a:r>
          </a:p>
          <a:p>
            <a:pPr marL="0" indent="0">
              <a:buNone/>
            </a:pPr>
            <a:r>
              <a:rPr lang="en-GB" dirty="0" smtClean="0"/>
              <a:t>A leaf node in a secondary index can accommodate </a:t>
            </a:r>
            <a:r>
              <a:rPr lang="en-GB" dirty="0" err="1" smtClean="0"/>
              <a:t>ls</a:t>
            </a:r>
            <a:r>
              <a:rPr lang="en-GB" dirty="0" smtClean="0"/>
              <a:t> records,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ls</a:t>
            </a:r>
            <a:r>
              <a:rPr lang="en-GB" dirty="0" smtClean="0"/>
              <a:t> = </a:t>
            </a:r>
            <a:r>
              <a:rPr lang="en-US" dirty="0" smtClean="0">
                <a:sym typeface="Symbol" charset="0"/>
              </a:rPr>
              <a:t></a:t>
            </a:r>
            <a:r>
              <a:rPr lang="en-GB" dirty="0" smtClean="0"/>
              <a:t>(b-p)/(</a:t>
            </a:r>
            <a:r>
              <a:rPr lang="en-GB" dirty="0" err="1" smtClean="0"/>
              <a:t>k+p</a:t>
            </a:r>
            <a:r>
              <a:rPr lang="en-GB" dirty="0" smtClean="0"/>
              <a:t>)</a:t>
            </a:r>
            <a:r>
              <a:rPr lang="en-US" dirty="0" smtClean="0">
                <a:sym typeface="Symbol" charset="0"/>
              </a:rPr>
              <a:t></a:t>
            </a:r>
            <a:r>
              <a:rPr lang="en-GB" dirty="0" smtClean="0"/>
              <a:t> = 499 records</a:t>
            </a:r>
          </a:p>
          <a:p>
            <a:pPr marL="0" indent="0">
              <a:buNone/>
            </a:pPr>
            <a:r>
              <a:rPr lang="en-GB" dirty="0" smtClean="0"/>
              <a:t>A non-leaf node could accommodate </a:t>
            </a:r>
            <a:r>
              <a:rPr lang="en-US" dirty="0" err="1" smtClean="0"/>
              <a:t>i</a:t>
            </a:r>
            <a:r>
              <a:rPr lang="en-US" dirty="0" smtClean="0"/>
              <a:t> entries, where</a:t>
            </a:r>
            <a:br>
              <a:rPr lang="en-US" dirty="0" smtClean="0"/>
            </a:b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smtClean="0">
                <a:sym typeface="Symbol" charset="0"/>
              </a:rPr>
              <a:t></a:t>
            </a:r>
            <a:r>
              <a:rPr lang="en-US" dirty="0" smtClean="0"/>
              <a:t>(b-p)/(</a:t>
            </a:r>
            <a:r>
              <a:rPr lang="en-US" dirty="0" err="1" smtClean="0"/>
              <a:t>k+p</a:t>
            </a:r>
            <a:r>
              <a:rPr lang="en-US" dirty="0" smtClean="0"/>
              <a:t>)</a:t>
            </a:r>
            <a:r>
              <a:rPr lang="en-US" dirty="0" smtClean="0">
                <a:sym typeface="Symbol" charset="0"/>
              </a:rPr>
              <a:t></a:t>
            </a:r>
            <a:r>
              <a:rPr lang="en-US" dirty="0" smtClean="0"/>
              <a:t> = 499 records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 allow for expansion, assume initial node occupancy of u, where u = 0.6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6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primary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a primary index (the leaf nodes hold the records)</a:t>
            </a:r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	blocks</a:t>
            </a:r>
          </a:p>
          <a:p>
            <a:pPr lvl="1"/>
            <a:r>
              <a:rPr lang="en-GB" dirty="0" smtClean="0"/>
              <a:t>Each leaf initially contains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lp</a:t>
            </a:r>
            <a:r>
              <a:rPr lang="en-GB" dirty="0" smtClean="0"/>
              <a:t>*u	=		records</a:t>
            </a:r>
          </a:p>
          <a:p>
            <a:pPr lvl="1"/>
            <a:r>
              <a:rPr lang="en-GB" dirty="0" smtClean="0"/>
              <a:t>1 level of non-leaf nodes initially points to 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	=		records</a:t>
            </a:r>
          </a:p>
          <a:p>
            <a:pPr lvl="1"/>
            <a:r>
              <a:rPr lang="en-GB" dirty="0" smtClean="0"/>
              <a:t>2 levels of non-leaf nodes initially point to </a:t>
            </a:r>
            <a:br>
              <a:rPr lang="en-GB" dirty="0" smtClean="0"/>
            </a:br>
            <a:r>
              <a:rPr lang="en-GB" dirty="0" smtClean="0"/>
              <a:t>		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/>
              <a:t>	</a:t>
            </a:r>
            <a:r>
              <a:rPr lang="en-GB" dirty="0" smtClean="0"/>
              <a:t>=		blocks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 smtClean="0"/>
              <a:t>	=		records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6675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primary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a primary index (the leaf nodes hold the records)</a:t>
            </a:r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299	blocks</a:t>
            </a:r>
          </a:p>
          <a:p>
            <a:pPr lvl="1"/>
            <a:r>
              <a:rPr lang="en-GB" dirty="0" smtClean="0"/>
              <a:t>Each leaf initially contains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lp</a:t>
            </a:r>
            <a:r>
              <a:rPr lang="en-GB" dirty="0" smtClean="0"/>
              <a:t>*u	=	48	records</a:t>
            </a:r>
          </a:p>
          <a:p>
            <a:pPr lvl="1"/>
            <a:r>
              <a:rPr lang="en-GB" dirty="0" smtClean="0"/>
              <a:t>1 level of non-leaf nodes initially points to 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	=	14,352	records</a:t>
            </a:r>
          </a:p>
          <a:p>
            <a:pPr lvl="1"/>
            <a:r>
              <a:rPr lang="en-GB" dirty="0" smtClean="0"/>
              <a:t>2 levels of non-leaf nodes initially point to </a:t>
            </a:r>
            <a:br>
              <a:rPr lang="en-GB" dirty="0" smtClean="0"/>
            </a:br>
            <a:r>
              <a:rPr lang="en-GB" dirty="0" smtClean="0"/>
              <a:t>		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/>
              <a:t>	</a:t>
            </a:r>
            <a:r>
              <a:rPr lang="en-GB" dirty="0" smtClean="0"/>
              <a:t>=	89,401	blocks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 smtClean="0"/>
              <a:t>	=	4,291,248 records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8965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secondary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</a:t>
            </a:r>
            <a:r>
              <a:rPr lang="en-GB" dirty="0" smtClean="0"/>
              <a:t>(the leaf nodes hold record pointers)</a:t>
            </a:r>
            <a:endParaRPr lang="en-GB" dirty="0"/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	blocks</a:t>
            </a:r>
          </a:p>
          <a:p>
            <a:pPr lvl="1"/>
            <a:r>
              <a:rPr lang="en-GB" dirty="0" smtClean="0"/>
              <a:t>A leaf node initially points at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ls</a:t>
            </a:r>
            <a:r>
              <a:rPr lang="en-GB" dirty="0" smtClean="0"/>
              <a:t>*u	=		records</a:t>
            </a:r>
          </a:p>
          <a:p>
            <a:pPr lvl="1"/>
            <a:r>
              <a:rPr lang="en-GB" dirty="0"/>
              <a:t>1 level of non-leaf nodes </a:t>
            </a:r>
            <a:r>
              <a:rPr lang="en-GB" dirty="0" smtClean="0"/>
              <a:t>initially points </a:t>
            </a:r>
            <a:r>
              <a:rPr lang="en-GB" dirty="0"/>
              <a:t>to </a:t>
            </a:r>
            <a:br>
              <a:rPr lang="en-GB" dirty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/>
              <a:t>*</a:t>
            </a:r>
            <a:r>
              <a:rPr lang="en-GB" dirty="0" smtClean="0"/>
              <a:t>u)</a:t>
            </a:r>
            <a:r>
              <a:rPr lang="en-GB" dirty="0"/>
              <a:t>	= 		</a:t>
            </a:r>
            <a:r>
              <a:rPr lang="en-GB" dirty="0" smtClean="0"/>
              <a:t>records</a:t>
            </a:r>
            <a:endParaRPr lang="en-GB" dirty="0"/>
          </a:p>
          <a:p>
            <a:pPr lvl="1"/>
            <a:r>
              <a:rPr lang="en-GB" dirty="0"/>
              <a:t>2 levels of non-leaf nodes </a:t>
            </a:r>
            <a:r>
              <a:rPr lang="en-GB" dirty="0" smtClean="0"/>
              <a:t>initially </a:t>
            </a:r>
            <a:r>
              <a:rPr lang="en-GB" dirty="0"/>
              <a:t>point to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</a:t>
            </a:r>
            <a:r>
              <a:rPr lang="en-GB" dirty="0" smtClean="0"/>
              <a:t>records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3563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secondary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</a:t>
            </a:r>
            <a:r>
              <a:rPr lang="en-GB" dirty="0" smtClean="0"/>
              <a:t>(the leaf nodes hold record pointers)</a:t>
            </a:r>
            <a:endParaRPr lang="en-GB" dirty="0"/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299	blocks</a:t>
            </a:r>
          </a:p>
          <a:p>
            <a:pPr lvl="1"/>
            <a:r>
              <a:rPr lang="en-GB" dirty="0" smtClean="0"/>
              <a:t>A leaf node initially points at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ls</a:t>
            </a:r>
            <a:r>
              <a:rPr lang="en-GB" dirty="0" smtClean="0"/>
              <a:t>*u	=	299	records</a:t>
            </a:r>
          </a:p>
          <a:p>
            <a:pPr lvl="1"/>
            <a:r>
              <a:rPr lang="en-GB" dirty="0"/>
              <a:t>1 level of non-leaf nodes </a:t>
            </a:r>
            <a:r>
              <a:rPr lang="en-GB" dirty="0" smtClean="0"/>
              <a:t>initially points </a:t>
            </a:r>
            <a:r>
              <a:rPr lang="en-GB" dirty="0"/>
              <a:t>to </a:t>
            </a:r>
            <a:br>
              <a:rPr lang="en-GB" dirty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/>
              <a:t>*</a:t>
            </a:r>
            <a:r>
              <a:rPr lang="en-GB" dirty="0" smtClean="0"/>
              <a:t>u)</a:t>
            </a:r>
            <a:r>
              <a:rPr lang="en-GB" dirty="0"/>
              <a:t>	= 	</a:t>
            </a:r>
            <a:r>
              <a:rPr lang="en-GB" dirty="0" smtClean="0"/>
              <a:t>89,401</a:t>
            </a:r>
            <a:r>
              <a:rPr lang="en-GB" dirty="0"/>
              <a:t>	</a:t>
            </a:r>
            <a:r>
              <a:rPr lang="en-GB" dirty="0" smtClean="0"/>
              <a:t>records</a:t>
            </a:r>
            <a:endParaRPr lang="en-GB" dirty="0"/>
          </a:p>
          <a:p>
            <a:pPr lvl="1"/>
            <a:r>
              <a:rPr lang="en-GB" dirty="0"/>
              <a:t>2 levels of non-leaf nodes </a:t>
            </a:r>
            <a:r>
              <a:rPr lang="en-GB" dirty="0" smtClean="0"/>
              <a:t>initially </a:t>
            </a:r>
            <a:r>
              <a:rPr lang="en-GB" dirty="0"/>
              <a:t>point to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</a:t>
            </a:r>
            <a:r>
              <a:rPr lang="en-GB" dirty="0" smtClean="0"/>
              <a:t>26,730,899</a:t>
            </a:r>
            <a:r>
              <a:rPr lang="en-GB" dirty="0"/>
              <a:t>	</a:t>
            </a:r>
            <a:r>
              <a:rPr lang="en-GB" dirty="0" smtClean="0"/>
              <a:t>records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It is not normally necessary to go more than about three levels deep in the index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7993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Space available in leaf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Non-leaf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New root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48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1: insert key=32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932041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364088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788024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508104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84168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40152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059833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491880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91581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635896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21196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64400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619673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051720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195736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771800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27784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20384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211961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64400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88024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364088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220072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79613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7" idx="2"/>
            <a:endCxn id="15" idx="0"/>
          </p:cNvCxnSpPr>
          <p:nvPr/>
        </p:nvCxnSpPr>
        <p:spPr bwMode="auto">
          <a:xfrm flipH="1">
            <a:off x="3851920" y="2492846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6" idx="2"/>
          </p:cNvCxnSpPr>
          <p:nvPr/>
        </p:nvCxnSpPr>
        <p:spPr bwMode="auto">
          <a:xfrm>
            <a:off x="5436096" y="2492846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4" idx="2"/>
            <a:endCxn id="28" idx="0"/>
          </p:cNvCxnSpPr>
          <p:nvPr/>
        </p:nvCxnSpPr>
        <p:spPr bwMode="auto">
          <a:xfrm flipH="1">
            <a:off x="2411760" y="3356992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3" idx="2"/>
            <a:endCxn id="34" idx="0"/>
          </p:cNvCxnSpPr>
          <p:nvPr/>
        </p:nvCxnSpPr>
        <p:spPr bwMode="auto">
          <a:xfrm>
            <a:off x="3563888" y="3356992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3347864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940152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72" idx="3"/>
            <a:endCxn id="32" idx="1"/>
          </p:cNvCxnSpPr>
          <p:nvPr/>
        </p:nvCxnSpPr>
        <p:spPr bwMode="auto">
          <a:xfrm>
            <a:off x="3491880" y="407694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5364088" y="39329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8" name="Straight Arrow Connector 87"/>
          <p:cNvCxnSpPr>
            <a:stCxn id="27" idx="2"/>
          </p:cNvCxnSpPr>
          <p:nvPr/>
        </p:nvCxnSpPr>
        <p:spPr bwMode="auto">
          <a:xfrm>
            <a:off x="2123728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30" idx="2"/>
          </p:cNvCxnSpPr>
          <p:nvPr/>
        </p:nvCxnSpPr>
        <p:spPr bwMode="auto">
          <a:xfrm>
            <a:off x="2699792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31" idx="2"/>
          </p:cNvCxnSpPr>
          <p:nvPr/>
        </p:nvCxnSpPr>
        <p:spPr bwMode="auto">
          <a:xfrm>
            <a:off x="3275856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33" idx="2"/>
          </p:cNvCxnSpPr>
          <p:nvPr/>
        </p:nvCxnSpPr>
        <p:spPr bwMode="auto">
          <a:xfrm>
            <a:off x="4716016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36" idx="2"/>
          </p:cNvCxnSpPr>
          <p:nvPr/>
        </p:nvCxnSpPr>
        <p:spPr bwMode="auto">
          <a:xfrm>
            <a:off x="5292080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37" idx="2"/>
          </p:cNvCxnSpPr>
          <p:nvPr/>
        </p:nvCxnSpPr>
        <p:spPr bwMode="auto">
          <a:xfrm>
            <a:off x="5868144" y="42209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95505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2: insert key=7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6444209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876256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300192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020272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596336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452320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8028384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572001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0040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2798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1480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724128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580112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15617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131841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56388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707904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283968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139952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71601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24129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15617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300192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876256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732240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308304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43" idx="2"/>
            <a:endCxn id="51" idx="0"/>
          </p:cNvCxnSpPr>
          <p:nvPr/>
        </p:nvCxnSpPr>
        <p:spPr bwMode="auto">
          <a:xfrm flipH="1">
            <a:off x="5364088" y="2492846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2" idx="2"/>
          </p:cNvCxnSpPr>
          <p:nvPr/>
        </p:nvCxnSpPr>
        <p:spPr bwMode="auto">
          <a:xfrm>
            <a:off x="6948264" y="2492846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50" idx="2"/>
            <a:endCxn id="57" idx="0"/>
          </p:cNvCxnSpPr>
          <p:nvPr/>
        </p:nvCxnSpPr>
        <p:spPr bwMode="auto">
          <a:xfrm flipH="1">
            <a:off x="3923928" y="3356992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9" idx="2"/>
            <a:endCxn id="63" idx="0"/>
          </p:cNvCxnSpPr>
          <p:nvPr/>
        </p:nvCxnSpPr>
        <p:spPr bwMode="auto">
          <a:xfrm>
            <a:off x="5076056" y="3356992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4860032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452320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3" name="Elbow Connector 72"/>
          <p:cNvCxnSpPr>
            <a:stCxn id="71" idx="3"/>
            <a:endCxn id="61" idx="1"/>
          </p:cNvCxnSpPr>
          <p:nvPr/>
        </p:nvCxnSpPr>
        <p:spPr bwMode="auto">
          <a:xfrm>
            <a:off x="5004048" y="407694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75" name="Rectangle 74"/>
          <p:cNvSpPr/>
          <p:nvPr/>
        </p:nvSpPr>
        <p:spPr bwMode="auto">
          <a:xfrm>
            <a:off x="539553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71600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1115616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1691680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547664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123728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2267744" y="39330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283968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45720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7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131840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7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3707904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14806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7" name="Elbow Connector 86"/>
          <p:cNvCxnSpPr>
            <a:stCxn id="81" idx="3"/>
            <a:endCxn id="55" idx="1"/>
          </p:cNvCxnSpPr>
          <p:nvPr/>
        </p:nvCxnSpPr>
        <p:spPr bwMode="auto">
          <a:xfrm flipV="1">
            <a:off x="2411760" y="407699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1043608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1619672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3635896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4211960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/>
          <p:nvPr/>
        </p:nvCxnSpPr>
        <p:spPr bwMode="auto">
          <a:xfrm>
            <a:off x="3635896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211960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6228184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>
            <a:off x="6804248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50" idx="2"/>
            <a:endCxn id="77" idx="0"/>
          </p:cNvCxnSpPr>
          <p:nvPr/>
        </p:nvCxnSpPr>
        <p:spPr bwMode="auto">
          <a:xfrm flipH="1">
            <a:off x="1331640" y="3356992"/>
            <a:ext cx="316835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9" idx="2"/>
            <a:endCxn id="57" idx="0"/>
          </p:cNvCxnSpPr>
          <p:nvPr/>
        </p:nvCxnSpPr>
        <p:spPr bwMode="auto">
          <a:xfrm flipH="1">
            <a:off x="3923928" y="3356992"/>
            <a:ext cx="1152128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53" idx="2"/>
            <a:endCxn id="63" idx="0"/>
          </p:cNvCxnSpPr>
          <p:nvPr/>
        </p:nvCxnSpPr>
        <p:spPr bwMode="auto">
          <a:xfrm>
            <a:off x="5652120" y="3356992"/>
            <a:ext cx="864096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0131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3: insert key=160</a:t>
            </a:r>
            <a:endParaRPr lang="en-US" dirty="0"/>
          </a:p>
        </p:txBody>
      </p:sp>
      <p:cxnSp>
        <p:nvCxnSpPr>
          <p:cNvPr id="3" name="Straight Arrow Connector 2"/>
          <p:cNvCxnSpPr>
            <a:stCxn id="24" idx="2"/>
            <a:endCxn id="61" idx="0"/>
          </p:cNvCxnSpPr>
          <p:nvPr/>
        </p:nvCxnSpPr>
        <p:spPr bwMode="auto">
          <a:xfrm>
            <a:off x="4932040" y="3356942"/>
            <a:ext cx="2808312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2699793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3184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55577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27585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851920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707904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28396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75857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70790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13184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85192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42798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6" idx="2"/>
          </p:cNvCxnSpPr>
          <p:nvPr/>
        </p:nvCxnSpPr>
        <p:spPr bwMode="auto">
          <a:xfrm flipH="1">
            <a:off x="161967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5" idx="2"/>
            <a:endCxn id="21" idx="0"/>
          </p:cNvCxnSpPr>
          <p:nvPr/>
        </p:nvCxnSpPr>
        <p:spPr bwMode="auto">
          <a:xfrm>
            <a:off x="3203848" y="2204814"/>
            <a:ext cx="864096" cy="8641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/>
        </p:nvSpPr>
        <p:spPr bwMode="auto">
          <a:xfrm>
            <a:off x="1979713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241176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55577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13184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298782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5638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948265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38031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52432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100392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95637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3244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20" idx="2"/>
          </p:cNvCxnSpPr>
          <p:nvPr/>
        </p:nvCxnSpPr>
        <p:spPr bwMode="auto">
          <a:xfrm flipH="1">
            <a:off x="2627784" y="3356942"/>
            <a:ext cx="576064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19" idx="2"/>
          </p:cNvCxnSpPr>
          <p:nvPr/>
        </p:nvCxnSpPr>
        <p:spPr bwMode="auto">
          <a:xfrm flipH="1">
            <a:off x="3275856" y="3356942"/>
            <a:ext cx="504056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23" idx="2"/>
            <a:endCxn id="55" idx="0"/>
          </p:cNvCxnSpPr>
          <p:nvPr/>
        </p:nvCxnSpPr>
        <p:spPr bwMode="auto">
          <a:xfrm flipH="1">
            <a:off x="2771800" y="3356942"/>
            <a:ext cx="1584176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370790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76456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Elbow Connector 76"/>
          <p:cNvCxnSpPr>
            <a:endCxn id="53" idx="1"/>
          </p:cNvCxnSpPr>
          <p:nvPr/>
        </p:nvCxnSpPr>
        <p:spPr bwMode="auto">
          <a:xfrm flipV="1">
            <a:off x="1259632" y="4365029"/>
            <a:ext cx="720081" cy="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248376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3059832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8" idx="2"/>
          </p:cNvCxnSpPr>
          <p:nvPr/>
        </p:nvCxnSpPr>
        <p:spPr bwMode="auto">
          <a:xfrm>
            <a:off x="36358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7452320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802838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Rectangle 107"/>
          <p:cNvSpPr/>
          <p:nvPr/>
        </p:nvSpPr>
        <p:spPr bwMode="auto">
          <a:xfrm>
            <a:off x="4499993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160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493204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07605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652120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550810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084168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22818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5" name="Straight Arrow Connector 114"/>
          <p:cNvCxnSpPr>
            <a:stCxn id="109" idx="2"/>
          </p:cNvCxnSpPr>
          <p:nvPr/>
        </p:nvCxnSpPr>
        <p:spPr bwMode="auto">
          <a:xfrm>
            <a:off x="5004048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112" idx="2"/>
          </p:cNvCxnSpPr>
          <p:nvPr/>
        </p:nvCxnSpPr>
        <p:spPr bwMode="auto">
          <a:xfrm>
            <a:off x="558011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313184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8" name="Straight Arrow Connector 117"/>
          <p:cNvCxnSpPr>
            <a:stCxn id="114" idx="3"/>
            <a:endCxn id="59" idx="1"/>
          </p:cNvCxnSpPr>
          <p:nvPr/>
        </p:nvCxnSpPr>
        <p:spPr bwMode="auto">
          <a:xfrm>
            <a:off x="6372200" y="4365029"/>
            <a:ext cx="57606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73" idx="3"/>
            <a:endCxn id="59" idx="1"/>
          </p:cNvCxnSpPr>
          <p:nvPr/>
        </p:nvCxnSpPr>
        <p:spPr bwMode="auto">
          <a:xfrm>
            <a:off x="3851920" y="4364979"/>
            <a:ext cx="3096345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73" idx="3"/>
            <a:endCxn id="108" idx="1"/>
          </p:cNvCxnSpPr>
          <p:nvPr/>
        </p:nvCxnSpPr>
        <p:spPr bwMode="auto">
          <a:xfrm>
            <a:off x="3851920" y="4364979"/>
            <a:ext cx="648073" cy="1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5796137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22818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5652120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63722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69482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68042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380312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42798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5" name="Straight Arrow Connector 134"/>
          <p:cNvCxnSpPr>
            <a:stCxn id="128" idx="2"/>
            <a:endCxn id="61" idx="0"/>
          </p:cNvCxnSpPr>
          <p:nvPr/>
        </p:nvCxnSpPr>
        <p:spPr bwMode="auto">
          <a:xfrm>
            <a:off x="6300192" y="3356992"/>
            <a:ext cx="1440160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129" idx="2"/>
            <a:endCxn id="110" idx="0"/>
          </p:cNvCxnSpPr>
          <p:nvPr/>
        </p:nvCxnSpPr>
        <p:spPr bwMode="auto">
          <a:xfrm flipH="1">
            <a:off x="5292080" y="3356992"/>
            <a:ext cx="432048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9" idx="2"/>
            <a:endCxn id="130" idx="0"/>
          </p:cNvCxnSpPr>
          <p:nvPr/>
        </p:nvCxnSpPr>
        <p:spPr bwMode="auto">
          <a:xfrm>
            <a:off x="3779912" y="2204814"/>
            <a:ext cx="2808312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27585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2300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7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Tuples of a relation are sorted by their primary key</a:t>
            </a:r>
          </a:p>
          <a:p>
            <a:r>
              <a:rPr lang="en-US" dirty="0" smtClean="0"/>
              <a:t>Tuples are then distributed among blocks in that order</a:t>
            </a:r>
          </a:p>
          <a:p>
            <a:r>
              <a:rPr lang="en-US" dirty="0" smtClean="0"/>
              <a:t>Common to leave free space in each block to allow for later insertions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Files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4427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4: insert 45</a:t>
            </a:r>
            <a:endParaRPr lang="en-US" dirty="0"/>
          </a:p>
        </p:txBody>
      </p:sp>
      <p:cxnSp>
        <p:nvCxnSpPr>
          <p:cNvPr id="3" name="Straight Arrow Connector 2"/>
          <p:cNvCxnSpPr>
            <a:stCxn id="10" idx="2"/>
            <a:endCxn id="61" idx="0"/>
          </p:cNvCxnSpPr>
          <p:nvPr/>
        </p:nvCxnSpPr>
        <p:spPr bwMode="auto">
          <a:xfrm>
            <a:off x="4211960" y="2708870"/>
            <a:ext cx="1008111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2555777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987824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1176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131840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07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56388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3995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39553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71600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115616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691680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547664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123728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835696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267743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411759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987823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843807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19871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131840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563887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707903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283967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139951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16015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27984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60031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04047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580111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36095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012159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6" idx="2"/>
            <a:endCxn id="43" idx="0"/>
          </p:cNvCxnSpPr>
          <p:nvPr/>
        </p:nvCxnSpPr>
        <p:spPr bwMode="auto">
          <a:xfrm flipH="1">
            <a:off x="1331640" y="2708870"/>
            <a:ext cx="1152128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5" idx="2"/>
            <a:endCxn id="49" idx="0"/>
          </p:cNvCxnSpPr>
          <p:nvPr/>
        </p:nvCxnSpPr>
        <p:spPr bwMode="auto">
          <a:xfrm flipH="1">
            <a:off x="2627783" y="2708870"/>
            <a:ext cx="432049" cy="11522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9" idx="2"/>
            <a:endCxn id="55" idx="0"/>
          </p:cNvCxnSpPr>
          <p:nvPr/>
        </p:nvCxnSpPr>
        <p:spPr bwMode="auto">
          <a:xfrm>
            <a:off x="3635896" y="2708870"/>
            <a:ext cx="288031" cy="18722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2267744" y="314091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563887" y="386104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4860031" y="458102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156175" y="530115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6" name="Elbow Connector 75"/>
          <p:cNvCxnSpPr>
            <a:stCxn id="71" idx="3"/>
            <a:endCxn id="47" idx="1"/>
          </p:cNvCxnSpPr>
          <p:nvPr/>
        </p:nvCxnSpPr>
        <p:spPr bwMode="auto">
          <a:xfrm flipH="1">
            <a:off x="1835696" y="3284909"/>
            <a:ext cx="576064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7" name="Elbow Connector 76"/>
          <p:cNvCxnSpPr>
            <a:stCxn id="72" idx="3"/>
            <a:endCxn id="53" idx="1"/>
          </p:cNvCxnSpPr>
          <p:nvPr/>
        </p:nvCxnSpPr>
        <p:spPr bwMode="auto">
          <a:xfrm flipH="1">
            <a:off x="3131840" y="4005039"/>
            <a:ext cx="576063" cy="7200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8" name="Elbow Connector 77"/>
          <p:cNvCxnSpPr>
            <a:stCxn id="73" idx="3"/>
            <a:endCxn id="59" idx="1"/>
          </p:cNvCxnSpPr>
          <p:nvPr/>
        </p:nvCxnSpPr>
        <p:spPr bwMode="auto">
          <a:xfrm flipH="1">
            <a:off x="4427984" y="4725019"/>
            <a:ext cx="576063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4" name="Straight Arrow Connector 83"/>
          <p:cNvCxnSpPr>
            <a:stCxn id="42" idx="2"/>
          </p:cNvCxnSpPr>
          <p:nvPr/>
        </p:nvCxnSpPr>
        <p:spPr bwMode="auto">
          <a:xfrm>
            <a:off x="1043608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45" idx="2"/>
          </p:cNvCxnSpPr>
          <p:nvPr/>
        </p:nvCxnSpPr>
        <p:spPr bwMode="auto">
          <a:xfrm>
            <a:off x="1619672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48" idx="2"/>
          </p:cNvCxnSpPr>
          <p:nvPr/>
        </p:nvCxnSpPr>
        <p:spPr bwMode="auto">
          <a:xfrm>
            <a:off x="2339751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51" idx="2"/>
          </p:cNvCxnSpPr>
          <p:nvPr/>
        </p:nvCxnSpPr>
        <p:spPr bwMode="auto">
          <a:xfrm>
            <a:off x="2915815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3635895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4211959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64" idx="2"/>
          </p:cNvCxnSpPr>
          <p:nvPr/>
        </p:nvCxnSpPr>
        <p:spPr bwMode="auto">
          <a:xfrm>
            <a:off x="6084167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4932039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5508103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6" idx="2"/>
          </p:cNvCxnSpPr>
          <p:nvPr/>
        </p:nvCxnSpPr>
        <p:spPr bwMode="auto">
          <a:xfrm>
            <a:off x="2195736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4" name="Rectangle 123"/>
          <p:cNvSpPr/>
          <p:nvPr/>
        </p:nvSpPr>
        <p:spPr bwMode="auto">
          <a:xfrm>
            <a:off x="5724129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6156176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6300192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6876256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732240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7308304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452320" y="60212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2" name="Straight Arrow Connector 131"/>
          <p:cNvCxnSpPr>
            <a:stCxn id="125" idx="2"/>
          </p:cNvCxnSpPr>
          <p:nvPr/>
        </p:nvCxnSpPr>
        <p:spPr bwMode="auto">
          <a:xfrm>
            <a:off x="6228184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Straight Arrow Connector 132"/>
          <p:cNvCxnSpPr>
            <a:stCxn id="128" idx="2"/>
          </p:cNvCxnSpPr>
          <p:nvPr/>
        </p:nvCxnSpPr>
        <p:spPr bwMode="auto">
          <a:xfrm>
            <a:off x="6804248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Elbow Connector 133"/>
          <p:cNvCxnSpPr>
            <a:stCxn id="74" idx="3"/>
            <a:endCxn id="124" idx="1"/>
          </p:cNvCxnSpPr>
          <p:nvPr/>
        </p:nvCxnSpPr>
        <p:spPr bwMode="auto">
          <a:xfrm flipH="1">
            <a:off x="5724129" y="5445149"/>
            <a:ext cx="576062" cy="7201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37" name="Rectangle 136"/>
          <p:cNvSpPr/>
          <p:nvPr/>
        </p:nvSpPr>
        <p:spPr bwMode="auto">
          <a:xfrm>
            <a:off x="5580112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5148065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558011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500404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724128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6300192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6156176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673224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3779913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4211960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635896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4355976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4932040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4788024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364088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3707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2" name="Straight Arrow Connector 161"/>
          <p:cNvCxnSpPr>
            <a:stCxn id="141" idx="2"/>
            <a:endCxn id="126" idx="0"/>
          </p:cNvCxnSpPr>
          <p:nvPr/>
        </p:nvCxnSpPr>
        <p:spPr bwMode="auto">
          <a:xfrm>
            <a:off x="5652120" y="2708870"/>
            <a:ext cx="864096" cy="33124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5" name="Straight Arrow Connector 164"/>
          <p:cNvCxnSpPr>
            <a:stCxn id="142" idx="2"/>
            <a:endCxn id="61" idx="0"/>
          </p:cNvCxnSpPr>
          <p:nvPr/>
        </p:nvCxnSpPr>
        <p:spPr bwMode="auto">
          <a:xfrm>
            <a:off x="5076056" y="2708870"/>
            <a:ext cx="144015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9" name="Straight Arrow Connector 168"/>
          <p:cNvCxnSpPr>
            <a:stCxn id="149" idx="2"/>
            <a:endCxn id="7" idx="0"/>
          </p:cNvCxnSpPr>
          <p:nvPr/>
        </p:nvCxnSpPr>
        <p:spPr bwMode="auto">
          <a:xfrm flipH="1">
            <a:off x="3347864" y="1988790"/>
            <a:ext cx="360040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1" name="Straight Arrow Connector 170"/>
          <p:cNvCxnSpPr>
            <a:stCxn id="148" idx="2"/>
            <a:endCxn id="143" idx="0"/>
          </p:cNvCxnSpPr>
          <p:nvPr/>
        </p:nvCxnSpPr>
        <p:spPr bwMode="auto">
          <a:xfrm>
            <a:off x="4283968" y="1988790"/>
            <a:ext cx="1656184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49904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2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7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61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Simple case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Coalesce with sibling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Re-distribute keys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Cases 2. or 3. at non-leaf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959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2: delete key=50 (n=4)</a:t>
            </a:r>
            <a:endParaRPr lang="en-US" dirty="0"/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5436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3779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11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635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355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932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88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364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4572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1907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339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483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059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915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491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932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508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084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40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516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1691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2699791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4860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4211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36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1907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4355976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6516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2411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2987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3563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6516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092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48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524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668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100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8820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99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75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331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907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2051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2483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2627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44" name="Elbow Connector 143"/>
          <p:cNvCxnSpPr>
            <a:stCxn id="74" idx="3"/>
            <a:endCxn id="119" idx="1"/>
          </p:cNvCxnSpPr>
          <p:nvPr/>
        </p:nvCxnSpPr>
        <p:spPr bwMode="auto">
          <a:xfrm flipV="1">
            <a:off x="4355976" y="3572941"/>
            <a:ext cx="2160240" cy="79203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47" name="Rectangle 146"/>
          <p:cNvSpPr/>
          <p:nvPr/>
        </p:nvSpPr>
        <p:spPr bwMode="auto">
          <a:xfrm>
            <a:off x="5508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5940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23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55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660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092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244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76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3" name="Straight Arrow Connector 162"/>
          <p:cNvCxnSpPr>
            <a:stCxn id="164" idx="2"/>
          </p:cNvCxnSpPr>
          <p:nvPr/>
        </p:nvCxnSpPr>
        <p:spPr bwMode="auto">
          <a:xfrm>
            <a:off x="4139952" y="45090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4" name="Rectangle 16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4932040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7" name="Straight Arrow Connector 166"/>
          <p:cNvCxnSpPr>
            <a:stCxn id="25" idx="2"/>
            <a:endCxn id="121" idx="0"/>
          </p:cNvCxnSpPr>
          <p:nvPr/>
        </p:nvCxnSpPr>
        <p:spPr bwMode="auto">
          <a:xfrm>
            <a:off x="4860032" y="2852836"/>
            <a:ext cx="244827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8" name="Rectangle 167"/>
          <p:cNvSpPr/>
          <p:nvPr/>
        </p:nvSpPr>
        <p:spPr bwMode="auto">
          <a:xfrm>
            <a:off x="4355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00840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5" grpId="0" animBg="1"/>
      <p:bldP spid="143" grpId="0" animBg="1"/>
      <p:bldP spid="143" grpId="1" animBg="1"/>
      <p:bldP spid="155" grpId="0" animBg="1"/>
      <p:bldP spid="156" grpId="0" animBg="1"/>
      <p:bldP spid="162" grpId="0" animBg="1"/>
      <p:bldP spid="164" grpId="0" animBg="1"/>
      <p:bldP spid="166" grpId="0" animBg="1"/>
      <p:bldP spid="168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3: delete key=50 (n=4)</a:t>
            </a:r>
            <a:endParaRPr lang="en-US" dirty="0"/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5436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3779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11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635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355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932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88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364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4572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1907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339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483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059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915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491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932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508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084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40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516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1691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2699791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4860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4211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36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1907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4355976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6516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2411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2987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3563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6516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092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48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524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668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100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8820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99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75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331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907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2051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2483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2627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5508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5940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23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55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660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092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244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76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355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4932040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Straight Arrow Connector 76"/>
          <p:cNvCxnSpPr>
            <a:stCxn id="154" idx="2"/>
          </p:cNvCxnSpPr>
          <p:nvPr/>
        </p:nvCxnSpPr>
        <p:spPr bwMode="auto">
          <a:xfrm>
            <a:off x="413995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9462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6" grpId="0" animBg="1"/>
      <p:bldP spid="70" grpId="0" animBg="1"/>
      <p:bldP spid="71" grpId="0" animBg="1"/>
      <p:bldP spid="72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114" idx="2"/>
            <a:endCxn id="37" idx="0"/>
          </p:cNvCxnSpPr>
          <p:nvPr/>
        </p:nvCxnSpPr>
        <p:spPr bwMode="auto">
          <a:xfrm>
            <a:off x="5724128" y="3356942"/>
            <a:ext cx="144016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6" idx="2"/>
            <a:endCxn id="43" idx="0"/>
          </p:cNvCxnSpPr>
          <p:nvPr/>
        </p:nvCxnSpPr>
        <p:spPr bwMode="auto">
          <a:xfrm>
            <a:off x="971600" y="3356942"/>
            <a:ext cx="144016" cy="8639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5" idx="2"/>
            <a:endCxn id="13" idx="0"/>
          </p:cNvCxnSpPr>
          <p:nvPr/>
        </p:nvCxnSpPr>
        <p:spPr bwMode="auto">
          <a:xfrm>
            <a:off x="1547664" y="3356942"/>
            <a:ext cx="144015" cy="17280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2"/>
            <a:endCxn id="19" idx="0"/>
          </p:cNvCxnSpPr>
          <p:nvPr/>
        </p:nvCxnSpPr>
        <p:spPr bwMode="auto">
          <a:xfrm>
            <a:off x="2123728" y="3356942"/>
            <a:ext cx="1440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3" idx="2"/>
            <a:endCxn id="76" idx="0"/>
          </p:cNvCxnSpPr>
          <p:nvPr/>
        </p:nvCxnSpPr>
        <p:spPr bwMode="auto">
          <a:xfrm>
            <a:off x="6300192" y="3356942"/>
            <a:ext cx="144016" cy="17281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6" idx="2"/>
            <a:endCxn id="85" idx="0"/>
          </p:cNvCxnSpPr>
          <p:nvPr/>
        </p:nvCxnSpPr>
        <p:spPr bwMode="auto">
          <a:xfrm>
            <a:off x="6876256" y="3356942"/>
            <a:ext cx="144016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4: delete key=37 (n=4)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43609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475656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9959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195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517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6277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99592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331639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475655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051719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907703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483767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907704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051720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27784" y="59491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3768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59832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203848" y="50849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79912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Elbow Connector 27"/>
          <p:cNvCxnSpPr>
            <a:stCxn id="49" idx="3"/>
            <a:endCxn id="11" idx="1"/>
          </p:cNvCxnSpPr>
          <p:nvPr/>
        </p:nvCxnSpPr>
        <p:spPr bwMode="auto">
          <a:xfrm flipH="1">
            <a:off x="899592" y="4364879"/>
            <a:ext cx="1872208" cy="8641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29" name="Elbow Connector 28"/>
          <p:cNvCxnSpPr>
            <a:stCxn id="26" idx="3"/>
            <a:endCxn id="68" idx="1"/>
          </p:cNvCxnSpPr>
          <p:nvPr/>
        </p:nvCxnSpPr>
        <p:spPr bwMode="auto">
          <a:xfrm flipH="1">
            <a:off x="1475656" y="5228975"/>
            <a:ext cx="1872208" cy="8641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0" name="Elbow Connector 29"/>
          <p:cNvCxnSpPr>
            <a:stCxn id="27" idx="3"/>
            <a:endCxn id="36" idx="1"/>
          </p:cNvCxnSpPr>
          <p:nvPr/>
        </p:nvCxnSpPr>
        <p:spPr bwMode="auto">
          <a:xfrm flipV="1">
            <a:off x="3923928" y="4364979"/>
            <a:ext cx="1152128" cy="17281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1" name="Straight Arrow Connector 30"/>
          <p:cNvCxnSpPr>
            <a:stCxn id="12" idx="2"/>
          </p:cNvCxnSpPr>
          <p:nvPr/>
        </p:nvCxnSpPr>
        <p:spPr bwMode="auto">
          <a:xfrm>
            <a:off x="1403647" y="5373016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2"/>
          </p:cNvCxnSpPr>
          <p:nvPr/>
        </p:nvCxnSpPr>
        <p:spPr bwMode="auto">
          <a:xfrm>
            <a:off x="1979711" y="53730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8" idx="2"/>
          </p:cNvCxnSpPr>
          <p:nvPr/>
        </p:nvCxnSpPr>
        <p:spPr bwMode="auto">
          <a:xfrm>
            <a:off x="1979712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1" idx="2"/>
          </p:cNvCxnSpPr>
          <p:nvPr/>
        </p:nvCxnSpPr>
        <p:spPr bwMode="auto">
          <a:xfrm>
            <a:off x="2555776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5" idx="2"/>
          </p:cNvCxnSpPr>
          <p:nvPr/>
        </p:nvCxnSpPr>
        <p:spPr bwMode="auto">
          <a:xfrm>
            <a:off x="1403648" y="45089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5076056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652120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50810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084168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228184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660232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8031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99592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475656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331640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907704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2051720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483768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627784" y="42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27718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2038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23528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55576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627784" y="50850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059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203848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3635896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0424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23629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059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2195736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1475656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619672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65212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622818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08416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66023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804248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7236296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7956376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7380312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7812360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228184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804248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6023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36296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380312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812360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532440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7956376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388424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3" name="Elbow Connector 92"/>
          <p:cNvCxnSpPr>
            <a:stCxn id="42" idx="3"/>
            <a:endCxn id="75" idx="1"/>
          </p:cNvCxnSpPr>
          <p:nvPr/>
        </p:nvCxnSpPr>
        <p:spPr bwMode="auto">
          <a:xfrm flipH="1">
            <a:off x="5652120" y="4365029"/>
            <a:ext cx="1872208" cy="8640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6" name="Elbow Connector 95"/>
          <p:cNvCxnSpPr>
            <a:stCxn id="81" idx="3"/>
            <a:endCxn id="84" idx="1"/>
          </p:cNvCxnSpPr>
          <p:nvPr/>
        </p:nvCxnSpPr>
        <p:spPr bwMode="auto">
          <a:xfrm flipH="1">
            <a:off x="6228184" y="5229175"/>
            <a:ext cx="1872208" cy="8640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5796137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2281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6521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694826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6804248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38031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524328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95637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69482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63722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3" name="Straight Arrow Connector 132"/>
          <p:cNvCxnSpPr>
            <a:stCxn id="55" idx="2"/>
          </p:cNvCxnSpPr>
          <p:nvPr/>
        </p:nvCxnSpPr>
        <p:spPr bwMode="auto">
          <a:xfrm>
            <a:off x="827584" y="45089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Straight Arrow Connector 135"/>
          <p:cNvCxnSpPr>
            <a:stCxn id="86" idx="2"/>
          </p:cNvCxnSpPr>
          <p:nvPr/>
        </p:nvCxnSpPr>
        <p:spPr bwMode="auto">
          <a:xfrm>
            <a:off x="6732240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traight Arrow Connector 136"/>
          <p:cNvCxnSpPr>
            <a:stCxn id="87" idx="2"/>
          </p:cNvCxnSpPr>
          <p:nvPr/>
        </p:nvCxnSpPr>
        <p:spPr bwMode="auto">
          <a:xfrm>
            <a:off x="7308304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77" idx="2"/>
          </p:cNvCxnSpPr>
          <p:nvPr/>
        </p:nvCxnSpPr>
        <p:spPr bwMode="auto">
          <a:xfrm>
            <a:off x="615617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78" idx="2"/>
          </p:cNvCxnSpPr>
          <p:nvPr/>
        </p:nvCxnSpPr>
        <p:spPr bwMode="auto">
          <a:xfrm>
            <a:off x="673224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38" idx="2"/>
          </p:cNvCxnSpPr>
          <p:nvPr/>
        </p:nvCxnSpPr>
        <p:spPr bwMode="auto">
          <a:xfrm>
            <a:off x="5580112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39" idx="2"/>
          </p:cNvCxnSpPr>
          <p:nvPr/>
        </p:nvCxnSpPr>
        <p:spPr bwMode="auto">
          <a:xfrm>
            <a:off x="6156176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3347865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3779912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320384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4499992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35597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493204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076056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508104" y="191688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4499992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3923928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0" name="Straight Arrow Connector 159"/>
          <p:cNvCxnSpPr>
            <a:stCxn id="152" idx="2"/>
            <a:endCxn id="69" idx="0"/>
          </p:cNvCxnSpPr>
          <p:nvPr/>
        </p:nvCxnSpPr>
        <p:spPr bwMode="auto">
          <a:xfrm flipH="1">
            <a:off x="1835696" y="2204814"/>
            <a:ext cx="1440160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151" idx="2"/>
            <a:endCxn id="121" idx="0"/>
          </p:cNvCxnSpPr>
          <p:nvPr/>
        </p:nvCxnSpPr>
        <p:spPr bwMode="auto">
          <a:xfrm>
            <a:off x="3851920" y="2204814"/>
            <a:ext cx="2736304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6" name="Rectangle 175"/>
          <p:cNvSpPr/>
          <p:nvPr/>
        </p:nvSpPr>
        <p:spPr bwMode="auto">
          <a:xfrm>
            <a:off x="6228184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622818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8" name="Straight Arrow Connector 177"/>
          <p:cNvCxnSpPr>
            <a:stCxn id="41" idx="2"/>
          </p:cNvCxnSpPr>
          <p:nvPr/>
        </p:nvCxnSpPr>
        <p:spPr bwMode="auto">
          <a:xfrm>
            <a:off x="6732240" y="4508970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0" name="Elbow Connector 179"/>
          <p:cNvCxnSpPr>
            <a:stCxn id="42" idx="3"/>
            <a:endCxn id="84" idx="1"/>
          </p:cNvCxnSpPr>
          <p:nvPr/>
        </p:nvCxnSpPr>
        <p:spPr bwMode="auto">
          <a:xfrm flipH="1">
            <a:off x="6228184" y="4365029"/>
            <a:ext cx="1296144" cy="1728192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83" name="Rectangle 182"/>
          <p:cNvSpPr/>
          <p:nvPr/>
        </p:nvSpPr>
        <p:spPr bwMode="auto">
          <a:xfrm>
            <a:off x="63722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57961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13" idx="2"/>
            <a:endCxn id="85" idx="0"/>
          </p:cNvCxnSpPr>
          <p:nvPr/>
        </p:nvCxnSpPr>
        <p:spPr bwMode="auto">
          <a:xfrm>
            <a:off x="6300192" y="3356942"/>
            <a:ext cx="720080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8" name="Rectangle 187"/>
          <p:cNvSpPr/>
          <p:nvPr/>
        </p:nvSpPr>
        <p:spPr bwMode="auto">
          <a:xfrm>
            <a:off x="27718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2195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0" name="Straight Arrow Connector 189"/>
          <p:cNvCxnSpPr>
            <a:stCxn id="10" idx="2"/>
            <a:endCxn id="37" idx="0"/>
          </p:cNvCxnSpPr>
          <p:nvPr/>
        </p:nvCxnSpPr>
        <p:spPr bwMode="auto">
          <a:xfrm>
            <a:off x="2699792" y="3356942"/>
            <a:ext cx="3168352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53" idx="2"/>
            <a:endCxn id="85" idx="0"/>
          </p:cNvCxnSpPr>
          <p:nvPr/>
        </p:nvCxnSpPr>
        <p:spPr bwMode="auto">
          <a:xfrm>
            <a:off x="3275856" y="3356992"/>
            <a:ext cx="37444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611560" y="2636912"/>
            <a:ext cx="1184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new root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130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76" grpId="0" animBg="1"/>
      <p:bldP spid="176" grpId="1" animBg="1"/>
      <p:bldP spid="177" grpId="0" animBg="1"/>
      <p:bldP spid="183" grpId="0" animBg="1"/>
      <p:bldP spid="183" grpId="1" animBg="1"/>
      <p:bldP spid="184" grpId="0" animBg="1"/>
      <p:bldP spid="184" grpId="1" animBg="1"/>
      <p:bldP spid="188" grpId="0" animBg="1"/>
      <p:bldP spid="189" grpId="0" animBg="1"/>
      <p:bldP spid="197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B+tree deletions in practice</a:t>
            </a:r>
            <a:endParaRPr lang="en-US"/>
          </a:p>
        </p:txBody>
      </p:sp>
      <p:sp>
        <p:nvSpPr>
          <p:cNvPr id="1177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Often, coalescing is not implemented</a:t>
            </a:r>
          </a:p>
          <a:p>
            <a:pPr lvl="1"/>
            <a:r>
              <a:rPr lang="en-US" dirty="0" smtClean="0"/>
              <a:t>Too hard and not worth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72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B-trees versus static indexed sequential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B-trees consume more space</a:t>
            </a:r>
          </a:p>
          <a:p>
            <a:pPr lvl="1"/>
            <a:r>
              <a:rPr lang="en-US" dirty="0" smtClean="0"/>
              <a:t>Blocks are not contiguous</a:t>
            </a:r>
          </a:p>
          <a:p>
            <a:pPr lvl="1"/>
            <a:r>
              <a:rPr lang="en-US" dirty="0" smtClean="0"/>
              <a:t>Fewer disk accesses for static indexes, even allowing for </a:t>
            </a:r>
            <a:r>
              <a:rPr lang="en-US" dirty="0" err="1" smtClean="0"/>
              <a:t>reorganisation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Concurrency control is harder in B-trees</a:t>
            </a:r>
          </a:p>
          <a:p>
            <a:pPr marL="0" indent="0">
              <a:buNone/>
            </a:pPr>
            <a:r>
              <a:rPr lang="en-US" i="1" dirty="0" smtClean="0"/>
              <a:t>but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DBA </a:t>
            </a:r>
            <a:r>
              <a:rPr lang="en-US" dirty="0"/>
              <a:t>does not </a:t>
            </a:r>
            <a:r>
              <a:rPr lang="en-US" dirty="0" smtClean="0"/>
              <a:t>know: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to reorganize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full to </a:t>
            </a:r>
            <a:r>
              <a:rPr lang="en-US" dirty="0" smtClean="0"/>
              <a:t>load pages </a:t>
            </a:r>
            <a:r>
              <a:rPr lang="en-US" dirty="0"/>
              <a:t>of new index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466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21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Main memory hash table</a:t>
            </a:r>
          </a:p>
          <a:p>
            <a:pPr lvl="1"/>
            <a:r>
              <a:rPr lang="en-US" i="1" dirty="0" smtClean="0"/>
              <a:t>Hash function </a:t>
            </a:r>
            <a:r>
              <a:rPr lang="en-US" dirty="0" smtClean="0"/>
              <a:t>h() takes a key and computes an integer value</a:t>
            </a:r>
          </a:p>
          <a:p>
            <a:pPr lvl="1"/>
            <a:r>
              <a:rPr lang="en-US" dirty="0" smtClean="0"/>
              <a:t>Value is used to select a bucket from a </a:t>
            </a:r>
            <a:r>
              <a:rPr lang="en-US" i="1" dirty="0" smtClean="0"/>
              <a:t>bucket array</a:t>
            </a:r>
          </a:p>
          <a:p>
            <a:pPr lvl="1"/>
            <a:r>
              <a:rPr lang="en-US" dirty="0" smtClean="0"/>
              <a:t>Bucket array contains linked lists of records</a:t>
            </a:r>
          </a:p>
          <a:p>
            <a:pPr marL="0" indent="0">
              <a:buNone/>
            </a:pPr>
            <a:r>
              <a:rPr lang="en-US" dirty="0" smtClean="0"/>
              <a:t>Secondary storage hash table</a:t>
            </a:r>
          </a:p>
          <a:p>
            <a:pPr lvl="1"/>
            <a:r>
              <a:rPr lang="en-US" dirty="0" smtClean="0"/>
              <a:t>Stores many more records than a main memory hash table</a:t>
            </a:r>
          </a:p>
          <a:p>
            <a:pPr lvl="1"/>
            <a:r>
              <a:rPr lang="en-US" dirty="0" smtClean="0"/>
              <a:t>Bucket array consists of disk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740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1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 function calculates block pointer directly, or as offset from first block</a:t>
            </a:r>
          </a:p>
          <a:p>
            <a:r>
              <a:rPr lang="en-US" dirty="0" smtClean="0">
                <a:latin typeface="Georgia"/>
                <a:cs typeface="Georgia"/>
              </a:rPr>
              <a:t>Requires bucket blocks to be in fixed, consecutive locations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Hashing approach #1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160" name="Text Box 25"/>
          <p:cNvSpPr txBox="1">
            <a:spLocks noChangeArrowheads="1"/>
          </p:cNvSpPr>
          <p:nvPr/>
        </p:nvSpPr>
        <p:spPr bwMode="auto">
          <a:xfrm>
            <a:off x="3995936" y="4365104"/>
            <a:ext cx="16783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key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Georgia"/>
                <a:cs typeface="Georgia"/>
              </a:rPr>
              <a:t> h(key)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0" name="Elbow Connector 9"/>
          <p:cNvCxnSpPr>
            <a:stCxn id="6160" idx="3"/>
            <a:endCxn id="22" idx="1"/>
          </p:cNvCxnSpPr>
          <p:nvPr/>
        </p:nvCxnSpPr>
        <p:spPr bwMode="auto">
          <a:xfrm flipV="1">
            <a:off x="5674275" y="3933056"/>
            <a:ext cx="2138085" cy="632103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97546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 Index or Not To Index?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Maintaining an index costs processor time</a:t>
            </a:r>
          </a:p>
          <a:p>
            <a:pPr lvl="1"/>
            <a:r>
              <a:rPr lang="en-GB" dirty="0" smtClean="0"/>
              <a:t>When entries are added, index must be updated</a:t>
            </a:r>
          </a:p>
          <a:p>
            <a:pPr lvl="1"/>
            <a:r>
              <a:rPr lang="en-GB" dirty="0" smtClean="0"/>
              <a:t>Index must be maintained to make good use of resources</a:t>
            </a:r>
          </a:p>
          <a:p>
            <a:r>
              <a:rPr lang="en-GB" dirty="0" smtClean="0"/>
              <a:t>There is a trade off between:</a:t>
            </a:r>
          </a:p>
          <a:p>
            <a:pPr lvl="1"/>
            <a:r>
              <a:rPr lang="en-GB" dirty="0" smtClean="0"/>
              <a:t>Rapid access when retrieving data</a:t>
            </a:r>
          </a:p>
          <a:p>
            <a:pPr lvl="1"/>
            <a:r>
              <a:rPr lang="en-GB" dirty="0" smtClean="0"/>
              <a:t>Speed of updating the database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807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1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 function calculates offset in array of block pointers (directory)</a:t>
            </a:r>
          </a:p>
          <a:p>
            <a:r>
              <a:rPr lang="en-US" dirty="0" smtClean="0">
                <a:latin typeface="Georgia"/>
                <a:cs typeface="Georgia"/>
              </a:rPr>
              <a:t>Used for “secondary” search keys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Hashing approach #2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660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660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660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660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660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60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660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660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995936" y="4365104"/>
            <a:ext cx="16783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key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Georgia"/>
                <a:cs typeface="Georgia"/>
              </a:rPr>
              <a:t> h(key)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5" name="Elbow Connector 34"/>
          <p:cNvCxnSpPr>
            <a:stCxn id="29" idx="3"/>
            <a:endCxn id="15" idx="1"/>
          </p:cNvCxnSpPr>
          <p:nvPr/>
        </p:nvCxnSpPr>
        <p:spPr bwMode="auto">
          <a:xfrm flipV="1">
            <a:off x="5674275" y="3861048"/>
            <a:ext cx="985957" cy="704111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5" name="Straight Arrow Connector 4"/>
          <p:cNvCxnSpPr>
            <a:stCxn id="19" idx="3"/>
            <a:endCxn id="30" idx="1"/>
          </p:cNvCxnSpPr>
          <p:nvPr/>
        </p:nvCxnSpPr>
        <p:spPr bwMode="auto">
          <a:xfrm flipV="1">
            <a:off x="6948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16" idx="3"/>
            <a:endCxn id="31" idx="1"/>
          </p:cNvCxnSpPr>
          <p:nvPr/>
        </p:nvCxnSpPr>
        <p:spPr bwMode="auto">
          <a:xfrm>
            <a:off x="6948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17" idx="3"/>
            <a:endCxn id="32" idx="1"/>
          </p:cNvCxnSpPr>
          <p:nvPr/>
        </p:nvCxnSpPr>
        <p:spPr bwMode="auto">
          <a:xfrm>
            <a:off x="6948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4" idx="3"/>
            <a:endCxn id="33" idx="1"/>
          </p:cNvCxnSpPr>
          <p:nvPr/>
        </p:nvCxnSpPr>
        <p:spPr bwMode="auto">
          <a:xfrm>
            <a:off x="6948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 Box 25"/>
          <p:cNvSpPr txBox="1">
            <a:spLocks noChangeArrowheads="1"/>
          </p:cNvSpPr>
          <p:nvPr/>
        </p:nvSpPr>
        <p:spPr bwMode="auto">
          <a:xfrm>
            <a:off x="6149351" y="1772816"/>
            <a:ext cx="12107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directory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84580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hash function</a:t>
            </a:r>
            <a:endParaRPr lang="en-US"/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Key = </a:t>
            </a:r>
            <a:r>
              <a:rPr lang="ja-JP" altLang="en-US" dirty="0" smtClean="0"/>
              <a:t>‘</a:t>
            </a:r>
            <a:r>
              <a:rPr lang="en-US" dirty="0" smtClean="0"/>
              <a:t>x1 x2 … </a:t>
            </a:r>
            <a:r>
              <a:rPr lang="en-US" dirty="0" err="1" smtClean="0"/>
              <a:t>xn</a:t>
            </a:r>
            <a:r>
              <a:rPr lang="ja-JP" altLang="en-US" dirty="0" smtClean="0"/>
              <a:t>’</a:t>
            </a:r>
            <a:r>
              <a:rPr lang="en-US" dirty="0" smtClean="0"/>
              <a:t>   (n byte character string),  b buckets</a:t>
            </a:r>
          </a:p>
          <a:p>
            <a:pPr marL="0" indent="0">
              <a:buNone/>
            </a:pPr>
            <a:r>
              <a:rPr lang="en-US" dirty="0" smtClean="0"/>
              <a:t>h:  add x1 + x2 + ….. </a:t>
            </a:r>
            <a:r>
              <a:rPr lang="en-US" dirty="0" err="1" smtClean="0"/>
              <a:t>xn</a:t>
            </a:r>
            <a:r>
              <a:rPr lang="en-US" dirty="0" smtClean="0"/>
              <a:t>, compute sum modulo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 a particularly good 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Good hash function has the same expected number of keys per bucket for each bucket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77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Buckets</a:t>
            </a:r>
            <a:endParaRPr lang="en-US" dirty="0"/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we keep keys sorted?</a:t>
            </a:r>
          </a:p>
          <a:p>
            <a:r>
              <a:rPr lang="en-US" dirty="0" smtClean="0"/>
              <a:t>Yes</a:t>
            </a:r>
            <a:r>
              <a:rPr lang="en-US" dirty="0"/>
              <a:t>, if CPU </a:t>
            </a:r>
            <a:r>
              <a:rPr lang="en-US" dirty="0" smtClean="0"/>
              <a:t>time is critical and inserts/deletes are relatively infrequent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713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records per bucket</a:t>
            </a:r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05752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a, b, c, d</a:t>
            </a:r>
          </a:p>
          <a:p>
            <a:pPr lvl="1"/>
            <a:r>
              <a:rPr lang="en-US" dirty="0" smtClean="0"/>
              <a:t>h(a) = 1</a:t>
            </a:r>
          </a:p>
          <a:p>
            <a:pPr lvl="1"/>
            <a:r>
              <a:rPr lang="en-US" dirty="0" smtClean="0"/>
              <a:t>h(b) = 2</a:t>
            </a:r>
          </a:p>
          <a:p>
            <a:pPr lvl="1"/>
            <a:r>
              <a:rPr lang="en-US" dirty="0" smtClean="0"/>
              <a:t>h(c) = 1</a:t>
            </a:r>
          </a:p>
          <a:p>
            <a:pPr lvl="1"/>
            <a:r>
              <a:rPr lang="en-US" dirty="0" smtClean="0"/>
              <a:t>h(d) = 0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Hashing example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598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e</a:t>
            </a:r>
          </a:p>
          <a:p>
            <a:pPr lvl="1"/>
            <a:r>
              <a:rPr lang="en-US" dirty="0" smtClean="0"/>
              <a:t>h(e) = 1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Overflow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e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93172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e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e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5247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(move g up)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8148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c</a:t>
            </a:r>
          </a:p>
          <a:p>
            <a:pPr marL="0" indent="0">
              <a:buNone/>
            </a:pPr>
            <a:r>
              <a:rPr lang="en-US" dirty="0" smtClean="0"/>
              <a:t>(move d from overflow block)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8148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5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Rule of thumb:</a:t>
            </a:r>
            <a:endParaRPr lang="en-US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pace </a:t>
            </a:r>
            <a:r>
              <a:rPr lang="en-US" dirty="0" err="1" smtClean="0"/>
              <a:t>utilisation</a:t>
            </a:r>
            <a:r>
              <a:rPr lang="en-US" dirty="0" smtClean="0"/>
              <a:t> should be between 50% and 80%</a:t>
            </a:r>
          </a:p>
          <a:p>
            <a:pPr lvl="1"/>
            <a:r>
              <a:rPr lang="en-US" dirty="0" err="1" smtClean="0"/>
              <a:t>Utilisation</a:t>
            </a:r>
            <a:r>
              <a:rPr lang="en-US" dirty="0" smtClean="0"/>
              <a:t> = #keys used / total #keys that fit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If &lt; 50%, wasting space</a:t>
            </a:r>
          </a:p>
          <a:p>
            <a:pPr marL="0" indent="0">
              <a:buNone/>
            </a:pPr>
            <a:r>
              <a:rPr lang="en-US" dirty="0"/>
              <a:t>If &gt; 80%, overflows significant				</a:t>
            </a:r>
            <a:endParaRPr lang="en-US" dirty="0" smtClean="0"/>
          </a:p>
          <a:p>
            <a:pPr lvl="1"/>
            <a:r>
              <a:rPr lang="en-US" dirty="0" smtClean="0"/>
              <a:t>depends </a:t>
            </a:r>
            <a:r>
              <a:rPr lang="en-US" dirty="0"/>
              <a:t>on how good </a:t>
            </a:r>
            <a:r>
              <a:rPr lang="en-US" dirty="0" smtClean="0"/>
              <a:t>hash function </a:t>
            </a:r>
            <a:r>
              <a:rPr lang="en-US" dirty="0"/>
              <a:t>is </a:t>
            </a:r>
            <a:r>
              <a:rPr lang="en-US" dirty="0" smtClean="0"/>
              <a:t>and </a:t>
            </a:r>
            <a:r>
              <a:rPr lang="en-US" dirty="0"/>
              <a:t>on </a:t>
            </a:r>
            <a:r>
              <a:rPr lang="en-US" dirty="0" smtClean="0"/>
              <a:t>#keys</a:t>
            </a:r>
            <a:r>
              <a:rPr lang="en-US" dirty="0"/>
              <a:t>/bucket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70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Sequence of blocks holding only</a:t>
            </a:r>
            <a:r>
              <a:rPr lang="en-US" dirty="0"/>
              <a:t> </a:t>
            </a:r>
            <a:r>
              <a:rPr lang="en-US" dirty="0" smtClean="0"/>
              <a:t>keys and pointers to records</a:t>
            </a:r>
          </a:p>
          <a:p>
            <a:r>
              <a:rPr lang="en-US" dirty="0" smtClean="0"/>
              <a:t>Entry for every record in data file</a:t>
            </a:r>
          </a:p>
          <a:p>
            <a:r>
              <a:rPr lang="en-US" dirty="0" smtClean="0"/>
              <a:t>Blocks of index are in same order as those of the data file</a:t>
            </a:r>
          </a:p>
          <a:p>
            <a:r>
              <a:rPr lang="en-US" dirty="0"/>
              <a:t>K</a:t>
            </a:r>
            <a:r>
              <a:rPr lang="en-US" dirty="0" smtClean="0"/>
              <a:t>ey-pointer pair much </a:t>
            </a:r>
            <a:r>
              <a:rPr lang="en-US" dirty="0"/>
              <a:t>smaller than record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 Index</a:t>
            </a: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5" name="Rectangle 244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290779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245" grpId="0" animBg="1"/>
      <p:bldP spid="246" grpId="0" animBg="1"/>
      <p:bldP spid="247" grpId="0" animBg="1"/>
      <p:bldP spid="83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we cope with growth?</a:t>
            </a:r>
            <a:endParaRPr lang="en-US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Overflows and reorganizations</a:t>
            </a:r>
          </a:p>
          <a:p>
            <a:r>
              <a:rPr lang="en-US" dirty="0" smtClean="0"/>
              <a:t>Dynamic hashing</a:t>
            </a:r>
          </a:p>
          <a:p>
            <a:pPr lvl="1"/>
            <a:r>
              <a:rPr lang="en-US" dirty="0" smtClean="0"/>
              <a:t>Extensible</a:t>
            </a:r>
          </a:p>
          <a:p>
            <a:pPr lvl="1"/>
            <a:r>
              <a:rPr lang="en-US" dirty="0" smtClean="0"/>
              <a:t>Linear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of b bits output by hash function,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</a:t>
            </a:r>
            <a:endParaRPr lang="en-US" dirty="0"/>
          </a:p>
        </p:txBody>
      </p:sp>
      <p:sp>
        <p:nvSpPr>
          <p:cNvPr id="24586" name="AutoShape 8"/>
          <p:cNvSpPr>
            <a:spLocks/>
          </p:cNvSpPr>
          <p:nvPr/>
        </p:nvSpPr>
        <p:spPr bwMode="auto">
          <a:xfrm rot="5400000">
            <a:off x="636381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37220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9465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</a:t>
            </a:r>
            <a:r>
              <a:rPr lang="en-US" dirty="0" smtClean="0"/>
              <a:t>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a directory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660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660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0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660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60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660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660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660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8" name="Elbow Connector 17"/>
          <p:cNvCxnSpPr>
            <a:stCxn id="23" idx="3"/>
            <a:endCxn id="11" idx="1"/>
          </p:cNvCxnSpPr>
          <p:nvPr/>
        </p:nvCxnSpPr>
        <p:spPr bwMode="auto">
          <a:xfrm>
            <a:off x="5818154" y="3197007"/>
            <a:ext cx="842078" cy="376009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2" idx="3"/>
            <a:endCxn id="13" idx="1"/>
          </p:cNvCxnSpPr>
          <p:nvPr/>
        </p:nvCxnSpPr>
        <p:spPr bwMode="auto">
          <a:xfrm flipV="1">
            <a:off x="6948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3"/>
            <a:endCxn id="14" idx="1"/>
          </p:cNvCxnSpPr>
          <p:nvPr/>
        </p:nvCxnSpPr>
        <p:spPr bwMode="auto">
          <a:xfrm>
            <a:off x="6948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0" idx="3"/>
            <a:endCxn id="15" idx="1"/>
          </p:cNvCxnSpPr>
          <p:nvPr/>
        </p:nvCxnSpPr>
        <p:spPr bwMode="auto">
          <a:xfrm>
            <a:off x="6948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3"/>
            <a:endCxn id="16" idx="1"/>
          </p:cNvCxnSpPr>
          <p:nvPr/>
        </p:nvCxnSpPr>
        <p:spPr bwMode="auto">
          <a:xfrm>
            <a:off x="6948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572000" y="2996952"/>
            <a:ext cx="124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h(k)[</a:t>
            </a:r>
            <a:r>
              <a:rPr lang="en-US" sz="2000" dirty="0" err="1" smtClean="0">
                <a:latin typeface="Georgia"/>
                <a:cs typeface="Georgia"/>
              </a:rPr>
              <a:t>i</a:t>
            </a:r>
            <a:r>
              <a:rPr lang="en-US" sz="2000" dirty="0" smtClean="0">
                <a:latin typeface="Georgia"/>
                <a:cs typeface="Georgia"/>
              </a:rPr>
              <a:t>]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149351" y="1772816"/>
            <a:ext cx="12107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directory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5427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h(k) gives 4 bits</a:t>
            </a:r>
          </a:p>
          <a:p>
            <a:pPr marL="0" indent="0">
              <a:buNone/>
            </a:pPr>
            <a:r>
              <a:rPr lang="en-US" dirty="0" smtClean="0"/>
              <a:t>2 keys/bucket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076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076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76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076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5940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5835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1010</a:t>
            </a:r>
          </a:p>
          <a:p>
            <a:pPr lvl="1"/>
            <a:r>
              <a:rPr lang="en-US" dirty="0" smtClean="0"/>
              <a:t>Bucket overfull</a:t>
            </a:r>
          </a:p>
          <a:p>
            <a:pPr lvl="1"/>
            <a:r>
              <a:rPr lang="en-US" dirty="0" smtClean="0"/>
              <a:t>Extend (double) directory</a:t>
            </a:r>
          </a:p>
          <a:p>
            <a:pPr lvl="1"/>
            <a:r>
              <a:rPr lang="en-US" dirty="0" smtClean="0"/>
              <a:t>Split bucket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076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076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76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076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5940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5940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73720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7" grpId="0" animBg="1"/>
      <p:bldP spid="16" grpId="0" animBg="1"/>
      <p:bldP spid="21" grpId="0" animBg="1"/>
      <p:bldP spid="22" grpId="0" animBg="1"/>
      <p:bldP spid="8" grpId="0" animBg="1"/>
      <p:bldP spid="19" grpId="0" animBg="1"/>
      <p:bldP spid="23" grpId="0" animBg="1"/>
      <p:bldP spid="26" grpId="0" animBg="1"/>
      <p:bldP spid="27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0111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5940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47389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0000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6516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16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516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18931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1001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16216" y="46531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46531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465313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6516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16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516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076056" y="2204864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076056" y="4213999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076056" y="450912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76056" y="3637935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076056" y="3925967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076056" y="2492896"/>
            <a:ext cx="864096" cy="23042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59" idx="3"/>
            <a:endCxn id="26" idx="1"/>
          </p:cNvCxnSpPr>
          <p:nvPr/>
        </p:nvCxnSpPr>
        <p:spPr bwMode="auto">
          <a:xfrm>
            <a:off x="5940152" y="4358015"/>
            <a:ext cx="576064" cy="583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60" idx="3"/>
            <a:endCxn id="26" idx="1"/>
          </p:cNvCxnSpPr>
          <p:nvPr/>
        </p:nvCxnSpPr>
        <p:spPr bwMode="auto">
          <a:xfrm>
            <a:off x="5940152" y="4653136"/>
            <a:ext cx="576064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61" idx="3"/>
            <a:endCxn id="49" idx="1"/>
          </p:cNvCxnSpPr>
          <p:nvPr/>
        </p:nvCxnSpPr>
        <p:spPr bwMode="auto">
          <a:xfrm flipV="1">
            <a:off x="5940152" y="3501008"/>
            <a:ext cx="576064" cy="2809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2" idx="3"/>
            <a:endCxn id="17" idx="1"/>
          </p:cNvCxnSpPr>
          <p:nvPr/>
        </p:nvCxnSpPr>
        <p:spPr bwMode="auto">
          <a:xfrm>
            <a:off x="5940152" y="4069983"/>
            <a:ext cx="576064" cy="15110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53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54" idx="3"/>
            <a:endCxn id="13" idx="1"/>
          </p:cNvCxnSpPr>
          <p:nvPr/>
        </p:nvCxnSpPr>
        <p:spPr bwMode="auto">
          <a:xfrm flipV="1">
            <a:off x="5940152" y="2780928"/>
            <a:ext cx="576064" cy="7200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55" idx="3"/>
            <a:endCxn id="43" idx="1"/>
          </p:cNvCxnSpPr>
          <p:nvPr/>
        </p:nvCxnSpPr>
        <p:spPr bwMode="auto">
          <a:xfrm flipV="1">
            <a:off x="5940152" y="2060848"/>
            <a:ext cx="576064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56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4168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1" grpId="0" animBg="1"/>
      <p:bldP spid="32" grpId="0" animBg="1"/>
      <p:bldP spid="33" grpId="0" animBg="1"/>
      <p:bldP spid="3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58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hashing: deletion</a:t>
            </a:r>
            <a:endParaRPr lang="en-US" dirty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merging of blocks</a:t>
            </a:r>
          </a:p>
          <a:p>
            <a:r>
              <a:rPr lang="en-US" dirty="0" smtClean="0"/>
              <a:t>Merge blocks and cut directory if possible</a:t>
            </a:r>
          </a:p>
          <a:p>
            <a:r>
              <a:rPr lang="en-US" dirty="0" smtClean="0"/>
              <a:t>(Reverse insert procedure)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99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4067912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508136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508136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508136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508136" y="29969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50813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508136" y="299695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660264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6660264" y="299695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067912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067912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067912" y="2564904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9" name="Straight Arrow Connector 38"/>
          <p:cNvCxnSpPr>
            <a:stCxn id="27" idx="3"/>
            <a:endCxn id="30" idx="1"/>
          </p:cNvCxnSpPr>
          <p:nvPr/>
        </p:nvCxnSpPr>
        <p:spPr bwMode="auto">
          <a:xfrm flipV="1">
            <a:off x="4932008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6" idx="3"/>
            <a:endCxn id="33" idx="1"/>
          </p:cNvCxnSpPr>
          <p:nvPr/>
        </p:nvCxnSpPr>
        <p:spPr bwMode="auto">
          <a:xfrm>
            <a:off x="4932008" y="2996952"/>
            <a:ext cx="576128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9857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ewer blocks than data file, fewer disk accesses</a:t>
            </a:r>
            <a:endParaRPr lang="en-US" dirty="0"/>
          </a:p>
          <a:p>
            <a:r>
              <a:rPr lang="en-US" dirty="0" smtClean="0"/>
              <a:t>Keys </a:t>
            </a:r>
            <a:r>
              <a:rPr lang="en-US" dirty="0"/>
              <a:t>are sorted, so can use binary search</a:t>
            </a:r>
          </a:p>
          <a:p>
            <a:r>
              <a:rPr lang="en-US" dirty="0"/>
              <a:t>C</a:t>
            </a:r>
            <a:r>
              <a:rPr lang="en-US" dirty="0" smtClean="0"/>
              <a:t>an keep in main memory if small enough (no disk accesses)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 Index</a:t>
            </a:r>
            <a:endParaRPr lang="en-US" dirty="0"/>
          </a:p>
        </p:txBody>
      </p:sp>
      <p:sp>
        <p:nvSpPr>
          <p:cNvPr id="379" name="Rectangle 378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0" name="Rectangle 379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1" name="Rectangle 38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2" name="Rectangle 381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5" name="Rectangle 384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6" name="Rectangle 385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7" name="Rectangle 386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8" name="Rectangle 387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2" name="Rectangle 391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3" name="Rectangle 392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6" name="Rectangle 395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7" name="Rectangle 396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8" name="Rectangle 397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0" name="Rectangle 399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1" name="Rectangle 400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6" name="Rectangle 405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7" name="Rectangle 406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8" name="Rectangle 407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9" name="Straight Arrow Connector 408"/>
          <p:cNvCxnSpPr>
            <a:stCxn id="382" idx="3"/>
            <a:endCxn id="42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0" name="Straight Arrow Connector 409"/>
          <p:cNvCxnSpPr>
            <a:stCxn id="383" idx="3"/>
            <a:endCxn id="428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1" name="Straight Arrow Connector 410"/>
          <p:cNvCxnSpPr>
            <a:stCxn id="384" idx="3"/>
            <a:endCxn id="429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2" name="Straight Arrow Connector 411"/>
          <p:cNvCxnSpPr>
            <a:stCxn id="387" idx="3"/>
            <a:endCxn id="433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3" name="Straight Arrow Connector 412"/>
          <p:cNvCxnSpPr>
            <a:stCxn id="388" idx="3"/>
            <a:endCxn id="434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4" name="Straight Arrow Connector 413"/>
          <p:cNvCxnSpPr>
            <a:stCxn id="392" idx="3"/>
            <a:endCxn id="435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5" name="Straight Arrow Connector 414"/>
          <p:cNvCxnSpPr>
            <a:stCxn id="393" idx="3"/>
            <a:endCxn id="439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6" name="Straight Arrow Connector 415"/>
          <p:cNvCxnSpPr>
            <a:stCxn id="394" idx="3"/>
            <a:endCxn id="440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7" name="Straight Arrow Connector 416"/>
          <p:cNvCxnSpPr>
            <a:stCxn id="397" idx="3"/>
            <a:endCxn id="44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8" name="Straight Arrow Connector 417"/>
          <p:cNvCxnSpPr>
            <a:stCxn id="398" idx="3"/>
            <a:endCxn id="445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9" name="Straight Arrow Connector 418"/>
          <p:cNvCxnSpPr>
            <a:stCxn id="402" idx="3"/>
            <a:endCxn id="44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0" name="Straight Arrow Connector 419"/>
          <p:cNvCxnSpPr>
            <a:stCxn id="403" idx="3"/>
            <a:endCxn id="44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1" name="Curved Connector 420"/>
          <p:cNvCxnSpPr>
            <a:stCxn id="404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2" name="Curved Connector 421"/>
          <p:cNvCxnSpPr>
            <a:stCxn id="407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3" name="Curved Connector 422"/>
          <p:cNvCxnSpPr>
            <a:stCxn id="408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4" name="Rectangle 423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6" name="Rectangle 425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9" name="Rectangle 42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0" name="Rectangle 42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4" name="Rectangle 43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6" name="Rectangle 43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7" name="Rectangle 43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2" name="Rectangle 44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3" name="Rectangle 44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7" name="Rectangle 44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8" name="Rectangle 44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9" name="Rectangle 44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0" name="Rectangle 44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1" name="Rectangle 450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5" name="Rectangle 454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6" name="Rectangle 455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814868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4067912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067912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4067880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508104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08104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08104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508104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508104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08104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660232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660232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67880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67880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67880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4931976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4932008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5811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4067912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067912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</a:p>
          <a:p>
            <a:r>
              <a:rPr lang="en-US" dirty="0" smtClean="0"/>
              <a:t>Add overflow block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4067880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508104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08104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08104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508104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508104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08104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660232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660232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67880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67880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67880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4931976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4932008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752436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52436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52436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67648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49" idx="3"/>
          </p:cNvCxnSpPr>
          <p:nvPr/>
        </p:nvCxnSpPr>
        <p:spPr bwMode="auto">
          <a:xfrm>
            <a:off x="6948232" y="4077056"/>
            <a:ext cx="576096" cy="144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2055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Can handle growing files</a:t>
            </a:r>
          </a:p>
          <a:p>
            <a:pPr lvl="2"/>
            <a:r>
              <a:rPr lang="en-US" dirty="0" smtClean="0"/>
              <a:t>with less wasted space</a:t>
            </a:r>
          </a:p>
          <a:p>
            <a:pPr lvl="2"/>
            <a:r>
              <a:rPr lang="en-US" dirty="0" smtClean="0"/>
              <a:t>with no full reorganizations</a:t>
            </a:r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Indirection</a:t>
            </a:r>
          </a:p>
          <a:p>
            <a:pPr lvl="2"/>
            <a:r>
              <a:rPr lang="en-US" dirty="0" smtClean="0"/>
              <a:t>not bad if directory in memory</a:t>
            </a:r>
          </a:p>
          <a:p>
            <a:pPr lvl="1"/>
            <a:r>
              <a:rPr lang="en-US" dirty="0" smtClean="0"/>
              <a:t>Directory doubles in size</a:t>
            </a:r>
          </a:p>
          <a:p>
            <a:pPr lvl="2"/>
            <a:r>
              <a:rPr lang="en-US" dirty="0" smtClean="0"/>
              <a:t>now it fits in memory, now it doesn’t</a:t>
            </a:r>
          </a:p>
          <a:p>
            <a:pPr lvl="2"/>
            <a:r>
              <a:rPr lang="en-US" dirty="0" smtClean="0"/>
              <a:t>suddenly increase in disk accesses!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374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Another dynamic hashing scheme</a:t>
            </a:r>
          </a:p>
          <a:p>
            <a:r>
              <a:rPr lang="en-US" dirty="0" smtClean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least significant bits of hash,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  <a:endParaRPr lang="en-US" dirty="0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hashing</a:t>
            </a:r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7803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81236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8230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Another dynamic hashing scheme</a:t>
            </a:r>
          </a:p>
          <a:p>
            <a:r>
              <a:rPr lang="en-US" dirty="0" smtClean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least significant bits of hash,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Hash file grows incrementally and linearly</a:t>
            </a:r>
            <a:br>
              <a:rPr lang="en-US" dirty="0" smtClean="0"/>
            </a:br>
            <a:r>
              <a:rPr lang="en-US" dirty="0" smtClean="0"/>
              <a:t>(unlike extensible hash file, which periodically doubles)</a:t>
            </a:r>
            <a:endParaRPr lang="en-US" dirty="0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hashing</a:t>
            </a:r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7803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81236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7522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72371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395536" y="4941168"/>
            <a:ext cx="6499225" cy="1371600"/>
            <a:chOff x="555" y="2969"/>
            <a:chExt cx="4094" cy="864"/>
          </a:xfrm>
        </p:grpSpPr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1165" y="2969"/>
              <a:ext cx="348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</a:rPr>
                <a:t>If h(k)[</a:t>
              </a:r>
              <a:r>
                <a:rPr lang="en-US" i="1" dirty="0" err="1">
                  <a:solidFill>
                    <a:srgbClr val="FF0000"/>
                  </a:solidFill>
                  <a:latin typeface="Georgia"/>
                  <a:cs typeface="Georgia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</a:rPr>
                <a:t>]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 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m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, then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     look at bucket h(k)[</a:t>
              </a:r>
              <a:r>
                <a:rPr lang="en-US" dirty="0" err="1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]</a:t>
              </a: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	  else, look at bucket h(k)[</a:t>
              </a:r>
              <a:r>
                <a:rPr lang="en-US" i="1" dirty="0" err="1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] - 2</a:t>
              </a:r>
              <a:r>
                <a:rPr lang="en-US" i="1" baseline="30000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 </a:t>
              </a:r>
              <a:r>
                <a:rPr lang="en-US" baseline="30000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-1</a:t>
              </a:r>
              <a:r>
                <a:rPr lang="en-US" dirty="0">
                  <a:latin typeface="Georgia"/>
                  <a:cs typeface="Georgia"/>
                  <a:sym typeface="Symbol" charset="0"/>
                </a:rPr>
                <a:t>			</a:t>
              </a:r>
              <a:endParaRPr lang="en-US" dirty="0">
                <a:latin typeface="Georgia"/>
                <a:cs typeface="Georgia"/>
              </a:endParaRP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555" y="2976"/>
              <a:ext cx="52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FF0000"/>
                  </a:solidFill>
                  <a:latin typeface="Georgia"/>
                  <a:cs typeface="Georgia"/>
                </a:rPr>
                <a:t>Rule</a:t>
              </a:r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62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31871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9038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429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Georgia"/>
                <a:cs typeface="Georgia"/>
              </a:rPr>
              <a:t>1</a:t>
            </a:r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0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88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36277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88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10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691680" y="198884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69168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691680" y="198884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19" idx="0"/>
            <a:endCxn id="37" idx="2"/>
          </p:cNvCxnSpPr>
          <p:nvPr/>
        </p:nvCxnSpPr>
        <p:spPr bwMode="auto">
          <a:xfrm flipV="1">
            <a:off x="2267744" y="2564904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059832" y="2060848"/>
            <a:ext cx="1436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insert 0101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3047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16310</TotalTime>
  <Words>3966</Words>
  <Application>Microsoft Macintosh PowerPoint</Application>
  <PresentationFormat>On-screen Show (4:3)</PresentationFormat>
  <Paragraphs>1661</Paragraphs>
  <Slides>112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112</vt:i4>
      </vt:variant>
    </vt:vector>
  </HeadingPairs>
  <TitlesOfParts>
    <vt:vector size="113" baseType="lpstr">
      <vt:lpstr>ECS</vt:lpstr>
      <vt:lpstr> Access Structures</vt:lpstr>
      <vt:lpstr>Overview</vt:lpstr>
      <vt:lpstr>Index Basics</vt:lpstr>
      <vt:lpstr>Index basics</vt:lpstr>
      <vt:lpstr>Indexes</vt:lpstr>
      <vt:lpstr>Sequential Files</vt:lpstr>
      <vt:lpstr>To Index or Not To Index?</vt:lpstr>
      <vt:lpstr>Dense Index</vt:lpstr>
      <vt:lpstr>Dense Index</vt:lpstr>
      <vt:lpstr>Sparse Index</vt:lpstr>
      <vt:lpstr>Multi-level Index</vt:lpstr>
      <vt:lpstr>Notes on pointers:</vt:lpstr>
      <vt:lpstr>PowerPoint Presentation</vt:lpstr>
      <vt:lpstr>PowerPoint Presentation</vt:lpstr>
      <vt:lpstr>Sparse vs. Dense Tradeoff</vt:lpstr>
      <vt:lpstr>Duplicate Keys</vt:lpstr>
      <vt:lpstr>Duplicate Keys</vt:lpstr>
      <vt:lpstr>Duplicate Keys</vt:lpstr>
      <vt:lpstr>Duplicate Keys</vt:lpstr>
      <vt:lpstr>Duplicate Keys</vt:lpstr>
      <vt:lpstr>Deletion from Sparse Index</vt:lpstr>
      <vt:lpstr>Deletion from Sparse Index</vt:lpstr>
      <vt:lpstr>Deletion from Sparse Index</vt:lpstr>
      <vt:lpstr>Deletion from Sparse Index</vt:lpstr>
      <vt:lpstr>Deletion from Dense Index</vt:lpstr>
      <vt:lpstr>Insertion into Sparse Index</vt:lpstr>
      <vt:lpstr>Insertion into Sparse Index</vt:lpstr>
      <vt:lpstr>Insertion into Sparse Index</vt:lpstr>
      <vt:lpstr>Insertion into Sparse Index</vt:lpstr>
      <vt:lpstr>Secondary Indexes</vt:lpstr>
      <vt:lpstr>Secondary Indexes</vt:lpstr>
      <vt:lpstr>Secondary Indexes</vt:lpstr>
      <vt:lpstr>Duplicate values</vt:lpstr>
      <vt:lpstr>Duplicate values</vt:lpstr>
      <vt:lpstr>Duplicate values</vt:lpstr>
      <vt:lpstr>Duplicate values</vt:lpstr>
      <vt:lpstr>Duplicate values</vt:lpstr>
      <vt:lpstr>Conventional indexes</vt:lpstr>
      <vt:lpstr>B+trees</vt:lpstr>
      <vt:lpstr>B+trees</vt:lpstr>
      <vt:lpstr>B+tree example</vt:lpstr>
      <vt:lpstr>Example non-leaf node</vt:lpstr>
      <vt:lpstr>Non-leaf nodes</vt:lpstr>
      <vt:lpstr>Example leaf node</vt:lpstr>
      <vt:lpstr>Leaf nodes</vt:lpstr>
      <vt:lpstr>Node size</vt:lpstr>
      <vt:lpstr>Minimum nodes</vt:lpstr>
      <vt:lpstr>Minimum node examples (n=3)</vt:lpstr>
      <vt:lpstr>B+tree rules</vt:lpstr>
      <vt:lpstr>B+tree arithmetic example</vt:lpstr>
      <vt:lpstr>B+tree arithmetic example</vt:lpstr>
      <vt:lpstr>B+tree primary index</vt:lpstr>
      <vt:lpstr>B+tree primary index</vt:lpstr>
      <vt:lpstr>B+tree secondary index</vt:lpstr>
      <vt:lpstr>B+tree secondary index</vt:lpstr>
      <vt:lpstr>B+tree Insertion</vt:lpstr>
      <vt:lpstr>Case 1: insert key=32</vt:lpstr>
      <vt:lpstr>Case 2: insert key=7</vt:lpstr>
      <vt:lpstr>Case 3: insert key=160</vt:lpstr>
      <vt:lpstr>Case 4: insert 45</vt:lpstr>
      <vt:lpstr>B+tree Deletion</vt:lpstr>
      <vt:lpstr>Case 2: delete key=50 (n=4)</vt:lpstr>
      <vt:lpstr>Case 3: delete key=50 (n=4)</vt:lpstr>
      <vt:lpstr>Case 4: delete key=37 (n=4)</vt:lpstr>
      <vt:lpstr>B+tree deletions in practice</vt:lpstr>
      <vt:lpstr>B-trees versus static indexed sequential files</vt:lpstr>
      <vt:lpstr>Hashing</vt:lpstr>
      <vt:lpstr>Hashing</vt:lpstr>
      <vt:lpstr>Hashing approach #1</vt:lpstr>
      <vt:lpstr>Hashing approach #2</vt:lpstr>
      <vt:lpstr>Example hash function</vt:lpstr>
      <vt:lpstr>Buckets</vt:lpstr>
      <vt:lpstr>Hashing example</vt:lpstr>
      <vt:lpstr>Hashing example</vt:lpstr>
      <vt:lpstr>Hashing example: Overflow</vt:lpstr>
      <vt:lpstr>Hashing example: Deletion</vt:lpstr>
      <vt:lpstr>Hashing example: Deletion</vt:lpstr>
      <vt:lpstr>Hashing example: Deletion</vt:lpstr>
      <vt:lpstr>Rule of thumb:</vt:lpstr>
      <vt:lpstr>How do we cope with growth?</vt:lpstr>
      <vt:lpstr>Extensible hashing</vt:lpstr>
      <vt:lpstr>Extensible hashing</vt:lpstr>
      <vt:lpstr>Example</vt:lpstr>
      <vt:lpstr>Example</vt:lpstr>
      <vt:lpstr>Example</vt:lpstr>
      <vt:lpstr>Example</vt:lpstr>
      <vt:lpstr>Example</vt:lpstr>
      <vt:lpstr>Extensible hashing: deletion</vt:lpstr>
      <vt:lpstr>Overflow chains</vt:lpstr>
      <vt:lpstr>Overflow chains</vt:lpstr>
      <vt:lpstr>Overflow chains</vt:lpstr>
      <vt:lpstr>Summary</vt:lpstr>
      <vt:lpstr>Linear hashing</vt:lpstr>
      <vt:lpstr>Linear hashing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further growth</vt:lpstr>
      <vt:lpstr>Example: i=3</vt:lpstr>
      <vt:lpstr>Example: i=3</vt:lpstr>
      <vt:lpstr>Example: i=3</vt:lpstr>
      <vt:lpstr>Example: i=3</vt:lpstr>
      <vt:lpstr>When do we expand file?</vt:lpstr>
      <vt:lpstr>Linear Hashing</vt:lpstr>
      <vt:lpstr>Indexing  versus  Hashing</vt:lpstr>
      <vt:lpstr>Indexing vs Hashing</vt:lpstr>
      <vt:lpstr>Indexing vs Hashing</vt:lpstr>
      <vt:lpstr>Further  Reading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Storage Structures and Access Methods</dc:title>
  <dc:creator>Nicholas Gibbins</dc:creator>
  <cp:lastModifiedBy>Nicholas Gibbins</cp:lastModifiedBy>
  <cp:revision>139</cp:revision>
  <dcterms:created xsi:type="dcterms:W3CDTF">2009-02-08T12:23:52Z</dcterms:created>
  <dcterms:modified xsi:type="dcterms:W3CDTF">2013-02-14T13:41:52Z</dcterms:modified>
</cp:coreProperties>
</file>