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xls" ContentType="application/vnd.ms-exce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105"/>
  </p:notesMasterIdLst>
  <p:handoutMasterIdLst>
    <p:handoutMasterId r:id="rId106"/>
  </p:handoutMasterIdLst>
  <p:sldIdLst>
    <p:sldId id="256" r:id="rId2"/>
    <p:sldId id="269" r:id="rId3"/>
    <p:sldId id="434" r:id="rId4"/>
    <p:sldId id="433" r:id="rId5"/>
    <p:sldId id="435" r:id="rId6"/>
    <p:sldId id="436" r:id="rId7"/>
    <p:sldId id="442" r:id="rId8"/>
    <p:sldId id="444" r:id="rId9"/>
    <p:sldId id="443" r:id="rId10"/>
    <p:sldId id="277" r:id="rId11"/>
    <p:sldId id="445" r:id="rId12"/>
    <p:sldId id="446" r:id="rId13"/>
    <p:sldId id="285" r:id="rId14"/>
    <p:sldId id="288" r:id="rId15"/>
    <p:sldId id="291" r:id="rId16"/>
    <p:sldId id="451" r:id="rId17"/>
    <p:sldId id="452" r:id="rId18"/>
    <p:sldId id="294" r:id="rId19"/>
    <p:sldId id="325" r:id="rId20"/>
    <p:sldId id="447" r:id="rId21"/>
    <p:sldId id="330" r:id="rId22"/>
    <p:sldId id="331" r:id="rId23"/>
    <p:sldId id="332" r:id="rId24"/>
    <p:sldId id="333" r:id="rId25"/>
    <p:sldId id="334" r:id="rId26"/>
    <p:sldId id="342" r:id="rId27"/>
    <p:sldId id="355" r:id="rId28"/>
    <p:sldId id="439" r:id="rId29"/>
    <p:sldId id="344" r:id="rId30"/>
    <p:sldId id="437" r:id="rId31"/>
    <p:sldId id="346" r:id="rId32"/>
    <p:sldId id="347" r:id="rId33"/>
    <p:sldId id="348" r:id="rId34"/>
    <p:sldId id="350" r:id="rId35"/>
    <p:sldId id="438" r:id="rId36"/>
    <p:sldId id="351" r:id="rId37"/>
    <p:sldId id="352" r:id="rId38"/>
    <p:sldId id="353" r:id="rId39"/>
    <p:sldId id="440" r:id="rId40"/>
    <p:sldId id="356" r:id="rId41"/>
    <p:sldId id="357" r:id="rId42"/>
    <p:sldId id="358" r:id="rId43"/>
    <p:sldId id="359" r:id="rId44"/>
    <p:sldId id="360" r:id="rId45"/>
    <p:sldId id="448" r:id="rId46"/>
    <p:sldId id="449" r:id="rId47"/>
    <p:sldId id="441" r:id="rId48"/>
    <p:sldId id="458" r:id="rId49"/>
    <p:sldId id="450" r:id="rId50"/>
    <p:sldId id="383" r:id="rId51"/>
    <p:sldId id="384" r:id="rId52"/>
    <p:sldId id="385" r:id="rId53"/>
    <p:sldId id="386" r:id="rId54"/>
    <p:sldId id="387" r:id="rId55"/>
    <p:sldId id="389" r:id="rId56"/>
    <p:sldId id="390" r:id="rId57"/>
    <p:sldId id="393" r:id="rId58"/>
    <p:sldId id="394" r:id="rId59"/>
    <p:sldId id="395" r:id="rId60"/>
    <p:sldId id="464" r:id="rId61"/>
    <p:sldId id="399" r:id="rId62"/>
    <p:sldId id="468" r:id="rId63"/>
    <p:sldId id="415" r:id="rId64"/>
    <p:sldId id="416" r:id="rId65"/>
    <p:sldId id="417" r:id="rId66"/>
    <p:sldId id="406" r:id="rId67"/>
    <p:sldId id="408" r:id="rId68"/>
    <p:sldId id="409" r:id="rId69"/>
    <p:sldId id="410" r:id="rId70"/>
    <p:sldId id="412" r:id="rId71"/>
    <p:sldId id="493" r:id="rId72"/>
    <p:sldId id="469" r:id="rId73"/>
    <p:sldId id="470" r:id="rId74"/>
    <p:sldId id="471" r:id="rId75"/>
    <p:sldId id="472" r:id="rId76"/>
    <p:sldId id="473" r:id="rId77"/>
    <p:sldId id="474" r:id="rId78"/>
    <p:sldId id="475" r:id="rId79"/>
    <p:sldId id="476" r:id="rId80"/>
    <p:sldId id="477" r:id="rId81"/>
    <p:sldId id="478" r:id="rId82"/>
    <p:sldId id="479" r:id="rId83"/>
    <p:sldId id="480" r:id="rId84"/>
    <p:sldId id="481" r:id="rId85"/>
    <p:sldId id="482" r:id="rId86"/>
    <p:sldId id="483" r:id="rId87"/>
    <p:sldId id="484" r:id="rId88"/>
    <p:sldId id="485" r:id="rId89"/>
    <p:sldId id="486" r:id="rId90"/>
    <p:sldId id="487" r:id="rId91"/>
    <p:sldId id="488" r:id="rId92"/>
    <p:sldId id="489" r:id="rId93"/>
    <p:sldId id="490" r:id="rId94"/>
    <p:sldId id="467" r:id="rId95"/>
    <p:sldId id="422" r:id="rId96"/>
    <p:sldId id="423" r:id="rId97"/>
    <p:sldId id="424" r:id="rId98"/>
    <p:sldId id="425" r:id="rId99"/>
    <p:sldId id="465" r:id="rId100"/>
    <p:sldId id="466" r:id="rId101"/>
    <p:sldId id="429" r:id="rId102"/>
    <p:sldId id="491" r:id="rId103"/>
    <p:sldId id="492" r:id="rId104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359"/>
    <a:srgbClr val="007275"/>
    <a:srgbClr val="008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36" autoAdjust="0"/>
    <p:restoredTop sz="83959" autoAdjust="0"/>
  </p:normalViewPr>
  <p:slideViewPr>
    <p:cSldViewPr>
      <p:cViewPr>
        <p:scale>
          <a:sx n="108" d="100"/>
          <a:sy n="108" d="100"/>
        </p:scale>
        <p:origin x="-80" y="344"/>
      </p:cViewPr>
      <p:guideLst>
        <p:guide orient="horz" pos="663"/>
        <p:guide pos="290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notesMaster" Target="notesMasters/notesMaster1.xml"/><Relationship Id="rId106" Type="http://schemas.openxmlformats.org/officeDocument/2006/relationships/handoutMaster" Target="handoutMasters/handoutMaster1.xml"/><Relationship Id="rId107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8" Type="http://schemas.openxmlformats.org/officeDocument/2006/relationships/presProps" Target="presProps.xml"/><Relationship Id="rId109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110" Type="http://schemas.openxmlformats.org/officeDocument/2006/relationships/theme" Target="theme/theme1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11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00" Type="http://schemas.openxmlformats.org/officeDocument/2006/relationships/slide" Target="slides/slide99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Relationship Id="rId2" Type="http://schemas.openxmlformats.org/officeDocument/2006/relationships/image" Target="../media/image8.emf"/><Relationship Id="rId3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Relationship Id="rId2" Type="http://schemas.openxmlformats.org/officeDocument/2006/relationships/image" Target="../media/image11.emf"/><Relationship Id="rId3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2E0642-8CFF-2041-AF9F-9D69604B97B5}" type="datetimeFigureOut">
              <a:rPr lang="en-US" smtClean="0"/>
              <a:t>06/02/2013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1C56DD-985A-6046-BFF8-3C7FD9FA35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5129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83FF9DE-5445-9B4E-B3FF-28A55CC8008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2435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1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Pinned due to recovery</a:t>
            </a:r>
            <a:r>
              <a:rPr lang="en-US" baseline="0" dirty="0" smtClean="0"/>
              <a:t> operations</a:t>
            </a:r>
          </a:p>
          <a:p>
            <a:r>
              <a:rPr lang="en-US" baseline="0" dirty="0" smtClean="0"/>
              <a:t>Pinned due to references from other blocks in memory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93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180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Typical figures – Intel Xeon</a:t>
            </a:r>
            <a:r>
              <a:rPr lang="en-US" baseline="0" dirty="0" smtClean="0"/>
              <a:t> E5-2407 - $250</a:t>
            </a:r>
          </a:p>
          <a:p>
            <a:r>
              <a:rPr lang="en-US" baseline="0" dirty="0" smtClean="0"/>
              <a:t>32B of </a:t>
            </a:r>
            <a:r>
              <a:rPr lang="en-US" baseline="0" dirty="0" err="1" smtClean="0"/>
              <a:t>gp</a:t>
            </a:r>
            <a:r>
              <a:rPr lang="en-US" baseline="0" dirty="0" smtClean="0"/>
              <a:t> registers</a:t>
            </a:r>
          </a:p>
          <a:p>
            <a:r>
              <a:rPr lang="en-US" baseline="0" dirty="0" smtClean="0"/>
              <a:t>L1 32kiB per core SRAM</a:t>
            </a:r>
          </a:p>
          <a:p>
            <a:r>
              <a:rPr lang="en-US" baseline="0" dirty="0" smtClean="0"/>
              <a:t>L2 256 </a:t>
            </a:r>
            <a:r>
              <a:rPr lang="en-US" baseline="0" dirty="0" err="1" smtClean="0"/>
              <a:t>kiB</a:t>
            </a:r>
            <a:r>
              <a:rPr lang="en-US" baseline="0" dirty="0" smtClean="0"/>
              <a:t> per core DRAM</a:t>
            </a:r>
          </a:p>
          <a:p>
            <a:r>
              <a:rPr lang="en-US" baseline="0" dirty="0" smtClean="0"/>
              <a:t>L3 10 </a:t>
            </a:r>
            <a:r>
              <a:rPr lang="en-US" baseline="0" dirty="0" err="1" smtClean="0"/>
              <a:t>MiB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4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Typical figures – Intel Xeon</a:t>
            </a:r>
            <a:r>
              <a:rPr lang="en-US" baseline="0" dirty="0" smtClean="0"/>
              <a:t> E5-2407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4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Typical figures – Intel Xeon</a:t>
            </a:r>
            <a:r>
              <a:rPr lang="en-US" baseline="0" dirty="0" smtClean="0"/>
              <a:t> E5-2407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4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Typical figures – Intel Xeon</a:t>
            </a:r>
            <a:r>
              <a:rPr lang="en-US" baseline="0" dirty="0" smtClean="0"/>
              <a:t> E5-2407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45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double buffer, stagger blocks, </a:t>
            </a:r>
            <a:r>
              <a:rPr lang="en-US" dirty="0" err="1" smtClean="0"/>
              <a:t>etc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random:</a:t>
            </a:r>
            <a:r>
              <a:rPr lang="en-US" baseline="0" dirty="0" smtClean="0"/>
              <a:t> 10ms</a:t>
            </a:r>
          </a:p>
          <a:p>
            <a:r>
              <a:rPr lang="en-US" baseline="0" dirty="0" err="1" smtClean="0"/>
              <a:t>seq</a:t>
            </a:r>
            <a:r>
              <a:rPr lang="en-US" baseline="0" dirty="0" smtClean="0"/>
              <a:t>: 1ms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2586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But repeating fields does not require variable format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2433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6995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Assume fixed-length blocks</a:t>
            </a:r>
          </a:p>
          <a:p>
            <a:r>
              <a:rPr lang="en-US" dirty="0" smtClean="0"/>
              <a:t>Assume single file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229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0">
          <a:gsLst>
            <a:gs pos="0">
              <a:srgbClr val="014359"/>
            </a:gs>
            <a:gs pos="100000">
              <a:srgbClr val="00727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676400"/>
            <a:ext cx="8534400" cy="2133600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962400"/>
            <a:ext cx="8534400" cy="1752600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Notes 3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bove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3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04800" y="1676400"/>
            <a:ext cx="8534400" cy="1905000"/>
          </a:xfrm>
        </p:spPr>
        <p:txBody>
          <a:bodyPr/>
          <a:lstStyle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04800" y="3733800"/>
            <a:ext cx="8534400" cy="2362200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3</a:t>
            </a: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3</a:t>
            </a:r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3</a:t>
            </a:r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3</a:t>
            </a: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3</a:t>
            </a: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r>
              <a:rPr lang="en-GB" smtClean="0"/>
              <a:t>Notes 3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54" r:id="rId11"/>
    <p:sldLayoutId id="2147483660" r:id="rId12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pn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_-_2004_Worksheet1.xls"/><Relationship Id="rId4" Type="http://schemas.openxmlformats.org/officeDocument/2006/relationships/image" Target="../media/image7.emf"/><Relationship Id="rId5" Type="http://schemas.openxmlformats.org/officeDocument/2006/relationships/oleObject" Target="../embeddings/oleObject1.bin"/><Relationship Id="rId6" Type="http://schemas.openxmlformats.org/officeDocument/2006/relationships/image" Target="../media/image8.emf"/><Relationship Id="rId7" Type="http://schemas.openxmlformats.org/officeDocument/2006/relationships/oleObject" Target="../embeddings/Microsoft_Excel_97_-_2004_Worksheet2.xls"/><Relationship Id="rId8" Type="http://schemas.openxmlformats.org/officeDocument/2006/relationships/image" Target="../media/image9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10.emf"/><Relationship Id="rId5" Type="http://schemas.openxmlformats.org/officeDocument/2006/relationships/oleObject" Target="../embeddings/oleObject3.bin"/><Relationship Id="rId6" Type="http://schemas.openxmlformats.org/officeDocument/2006/relationships/image" Target="../media/image11.emf"/><Relationship Id="rId7" Type="http://schemas.openxmlformats.org/officeDocument/2006/relationships/oleObject" Target="../embeddings/Microsoft_Excel_97_-_2004_Worksheet3.xls"/><Relationship Id="rId8" Type="http://schemas.openxmlformats.org/officeDocument/2006/relationships/image" Target="../media/image12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Data Storage</a:t>
            </a:r>
            <a:endParaRPr lang="en-GB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COMP3017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Dr Nicholas Gibbins - </a:t>
            </a:r>
            <a:r>
              <a:rPr lang="en-GB" dirty="0" err="1" smtClean="0"/>
              <a:t>nmg@ecs.soton.ac.uk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2012-2013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Access </a:t>
            </a:r>
            <a:r>
              <a:rPr lang="en-US" dirty="0" smtClean="0"/>
              <a:t>Time = 	Seek </a:t>
            </a:r>
            <a:r>
              <a:rPr lang="en-US" dirty="0"/>
              <a:t>Time +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 smtClean="0"/>
              <a:t>	Rotational </a:t>
            </a:r>
            <a:r>
              <a:rPr lang="en-US" dirty="0"/>
              <a:t>Delay +</a:t>
            </a:r>
            <a:br>
              <a:rPr lang="en-US" dirty="0"/>
            </a:br>
            <a:r>
              <a:rPr lang="en-US" dirty="0"/>
              <a:t>		</a:t>
            </a:r>
            <a:r>
              <a:rPr lang="en-US" dirty="0" smtClean="0"/>
              <a:t>Transfer </a:t>
            </a:r>
            <a:r>
              <a:rPr lang="en-US" dirty="0"/>
              <a:t>Time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Disk Access Time: Reading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060554" y="1844824"/>
            <a:ext cx="23575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block requested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4048" y="5085184"/>
            <a:ext cx="24705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block in memory</a:t>
            </a:r>
            <a:endParaRPr lang="en-US" dirty="0">
              <a:latin typeface="Georgia"/>
              <a:cs typeface="Georgia"/>
            </a:endParaRPr>
          </a:p>
        </p:txBody>
      </p:sp>
      <p:cxnSp>
        <p:nvCxnSpPr>
          <p:cNvPr id="13" name="Straight Arrow Connector 12"/>
          <p:cNvCxnSpPr>
            <a:stCxn id="5" idx="2"/>
            <a:endCxn id="6" idx="0"/>
          </p:cNvCxnSpPr>
          <p:nvPr/>
        </p:nvCxnSpPr>
        <p:spPr bwMode="auto">
          <a:xfrm>
            <a:off x="6239347" y="2306489"/>
            <a:ext cx="0" cy="277869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2754" y="2924944"/>
            <a:ext cx="1524000" cy="1524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142529" y="3429000"/>
            <a:ext cx="1724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access time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15562047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Tradeoffs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619672" y="2420888"/>
            <a:ext cx="1556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Flexibility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47664" y="4797152"/>
            <a:ext cx="1736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Complexity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96136" y="4797152"/>
            <a:ext cx="19465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Performance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96136" y="2420888"/>
            <a:ext cx="19404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Use of  space</a:t>
            </a:r>
            <a:endParaRPr lang="en-US" dirty="0">
              <a:latin typeface="Georgia"/>
              <a:cs typeface="Georgia"/>
            </a:endParaRPr>
          </a:p>
        </p:txBody>
      </p:sp>
      <p:cxnSp>
        <p:nvCxnSpPr>
          <p:cNvPr id="11" name="Straight Arrow Connector 10"/>
          <p:cNvCxnSpPr>
            <a:stCxn id="6" idx="2"/>
            <a:endCxn id="7" idx="0"/>
          </p:cNvCxnSpPr>
          <p:nvPr/>
        </p:nvCxnSpPr>
        <p:spPr bwMode="auto">
          <a:xfrm>
            <a:off x="2398090" y="2882553"/>
            <a:ext cx="17761" cy="191459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12" name="Straight Arrow Connector 11"/>
          <p:cNvCxnSpPr>
            <a:stCxn id="9" idx="2"/>
            <a:endCxn id="8" idx="0"/>
          </p:cNvCxnSpPr>
          <p:nvPr/>
        </p:nvCxnSpPr>
        <p:spPr bwMode="auto">
          <a:xfrm>
            <a:off x="6766339" y="2882553"/>
            <a:ext cx="3081" cy="191459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16" name="Straight Arrow Connector 15"/>
          <p:cNvCxnSpPr>
            <a:stCxn id="6" idx="3"/>
            <a:endCxn id="9" idx="1"/>
          </p:cNvCxnSpPr>
          <p:nvPr/>
        </p:nvCxnSpPr>
        <p:spPr bwMode="auto">
          <a:xfrm>
            <a:off x="3176508" y="2651721"/>
            <a:ext cx="261962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19" name="Straight Arrow Connector 18"/>
          <p:cNvCxnSpPr>
            <a:stCxn id="7" idx="3"/>
            <a:endCxn id="8" idx="1"/>
          </p:cNvCxnSpPr>
          <p:nvPr/>
        </p:nvCxnSpPr>
        <p:spPr bwMode="auto">
          <a:xfrm>
            <a:off x="3284037" y="5027985"/>
            <a:ext cx="2512099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>
            <a:off x="3203848" y="2852936"/>
            <a:ext cx="2592288" cy="18722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 flipV="1">
            <a:off x="3275856" y="2852936"/>
            <a:ext cx="2520280" cy="18722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1156014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Choosing</a:t>
            </a:r>
            <a:endParaRPr lang="en-US" dirty="0"/>
          </a:p>
        </p:txBody>
      </p:sp>
      <p:sp>
        <p:nvSpPr>
          <p:cNvPr id="9114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To evaluate a given strategy, compute following parameters:</a:t>
            </a:r>
          </a:p>
          <a:p>
            <a:pPr lvl="1"/>
            <a:r>
              <a:rPr lang="en-US" dirty="0" smtClean="0"/>
              <a:t>space used for expected data</a:t>
            </a:r>
          </a:p>
          <a:p>
            <a:pPr lvl="1"/>
            <a:r>
              <a:rPr lang="en-US" dirty="0" smtClean="0"/>
              <a:t>expected time to</a:t>
            </a:r>
          </a:p>
          <a:p>
            <a:pPr lvl="2"/>
            <a:r>
              <a:rPr lang="en-US" dirty="0" smtClean="0"/>
              <a:t>fetch record given key</a:t>
            </a:r>
          </a:p>
          <a:p>
            <a:pPr lvl="2"/>
            <a:r>
              <a:rPr lang="en-US" dirty="0" smtClean="0"/>
              <a:t>fetch record with next key</a:t>
            </a:r>
          </a:p>
          <a:p>
            <a:pPr lvl="2"/>
            <a:r>
              <a:rPr lang="en-US" dirty="0" smtClean="0"/>
              <a:t>insert record</a:t>
            </a:r>
          </a:p>
          <a:p>
            <a:pPr lvl="2"/>
            <a:r>
              <a:rPr lang="en-US" dirty="0" smtClean="0"/>
              <a:t>append record</a:t>
            </a:r>
          </a:p>
          <a:p>
            <a:pPr lvl="2"/>
            <a:r>
              <a:rPr lang="en-US" dirty="0" smtClean="0"/>
              <a:t>delete record</a:t>
            </a:r>
          </a:p>
          <a:p>
            <a:pPr lvl="2"/>
            <a:r>
              <a:rPr lang="en-US" dirty="0" smtClean="0"/>
              <a:t>update record</a:t>
            </a:r>
          </a:p>
          <a:p>
            <a:pPr lvl="2"/>
            <a:r>
              <a:rPr lang="en-US" dirty="0" smtClean="0"/>
              <a:t>read all file</a:t>
            </a:r>
          </a:p>
          <a:p>
            <a:pPr lvl="2"/>
            <a:r>
              <a:rPr lang="en-US" dirty="0" smtClean="0"/>
              <a:t>reorganize file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4926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</a:t>
            </a:r>
            <a:br>
              <a:rPr lang="en-US" dirty="0" smtClean="0"/>
            </a:br>
            <a:r>
              <a:rPr lang="en-US" dirty="0" smtClean="0"/>
              <a:t>Reading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127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Chapter 13 of Garcia-Molina et al</a:t>
            </a:r>
          </a:p>
          <a:p>
            <a:r>
              <a:rPr lang="en-US" dirty="0" smtClean="0"/>
              <a:t>Gray</a:t>
            </a:r>
            <a:r>
              <a:rPr lang="en-US" dirty="0"/>
              <a:t>, J. and </a:t>
            </a:r>
            <a:r>
              <a:rPr lang="en-US" dirty="0" err="1"/>
              <a:t>Putzolu</a:t>
            </a:r>
            <a:r>
              <a:rPr lang="en-US" dirty="0"/>
              <a:t>, F. 1987. The 5 minute rule for trading memory for disc accesses and the 10 byte rule for trading memory for CPU time. </a:t>
            </a:r>
            <a:r>
              <a:rPr lang="en-US" dirty="0" smtClean="0"/>
              <a:t>Proceedings of SIGMOD 1987, 395-398.</a:t>
            </a:r>
          </a:p>
          <a:p>
            <a:r>
              <a:rPr lang="en-US" dirty="0" smtClean="0"/>
              <a:t>Gray</a:t>
            </a:r>
            <a:r>
              <a:rPr lang="en-US" dirty="0"/>
              <a:t>, J. and </a:t>
            </a:r>
            <a:r>
              <a:rPr lang="en-US" dirty="0" err="1"/>
              <a:t>Graefe</a:t>
            </a:r>
            <a:r>
              <a:rPr lang="en-US" dirty="0"/>
              <a:t>, G. 1997. The five-minute rule ten years later, and other computer storage rules of thumb. </a:t>
            </a:r>
            <a:r>
              <a:rPr lang="en-US" i="1" dirty="0"/>
              <a:t>SIGMOD Record</a:t>
            </a:r>
            <a:r>
              <a:rPr lang="en-US" dirty="0"/>
              <a:t>. </a:t>
            </a:r>
            <a:r>
              <a:rPr lang="en-US" dirty="0" smtClean="0"/>
              <a:t>26(4), 63-68.</a:t>
            </a:r>
            <a:endParaRPr lang="en-US" dirty="0"/>
          </a:p>
          <a:p>
            <a:r>
              <a:rPr lang="en-US" dirty="0" err="1" smtClean="0"/>
              <a:t>Graefe</a:t>
            </a:r>
            <a:r>
              <a:rPr lang="en-US" dirty="0"/>
              <a:t>, G. 2009. The five-minute rule 20 years later (and how flash memory changes the rules). </a:t>
            </a:r>
            <a:r>
              <a:rPr lang="en-US" i="1" dirty="0"/>
              <a:t>Communications of the ACM</a:t>
            </a:r>
            <a:r>
              <a:rPr lang="en-US" dirty="0"/>
              <a:t>. </a:t>
            </a:r>
            <a:r>
              <a:rPr lang="en-US" dirty="0" smtClean="0"/>
              <a:t>52(7), 48-59.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146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Seek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Time taken for head assembly to move to a given track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Average seek time range:</a:t>
            </a:r>
            <a:endParaRPr lang="en-US" dirty="0"/>
          </a:p>
          <a:p>
            <a:pPr lvl="1"/>
            <a:r>
              <a:rPr lang="en-US" dirty="0"/>
              <a:t>4ms for high end drives</a:t>
            </a:r>
          </a:p>
          <a:p>
            <a:pPr lvl="1"/>
            <a:r>
              <a:rPr lang="en-US" dirty="0"/>
              <a:t>15ms for mobile </a:t>
            </a:r>
            <a:r>
              <a:rPr lang="en-US" dirty="0" smtClean="0"/>
              <a:t>devices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3505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Average delay = time for 0.5 rev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Rotational Delay</a:t>
            </a:r>
            <a:endParaRPr lang="en-US" dirty="0"/>
          </a:p>
        </p:txBody>
      </p:sp>
      <p:grpSp>
        <p:nvGrpSpPr>
          <p:cNvPr id="23" name="Group 22"/>
          <p:cNvGrpSpPr/>
          <p:nvPr/>
        </p:nvGrpSpPr>
        <p:grpSpPr>
          <a:xfrm>
            <a:off x="5580112" y="1988840"/>
            <a:ext cx="2159496" cy="2159496"/>
            <a:chOff x="3352800" y="2057400"/>
            <a:chExt cx="2667000" cy="2667000"/>
          </a:xfrm>
        </p:grpSpPr>
        <p:sp>
          <p:nvSpPr>
            <p:cNvPr id="6" name="Oval 3"/>
            <p:cNvSpPr>
              <a:spLocks noChangeArrowheads="1"/>
            </p:cNvSpPr>
            <p:nvPr/>
          </p:nvSpPr>
          <p:spPr bwMode="auto">
            <a:xfrm>
              <a:off x="3352800" y="2057400"/>
              <a:ext cx="2667000" cy="26670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3657600" y="2362200"/>
              <a:ext cx="2057400" cy="20574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4724400" y="2057400"/>
              <a:ext cx="0" cy="304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4724400" y="4419600"/>
              <a:ext cx="0" cy="304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5715000" y="3429000"/>
              <a:ext cx="3048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3352800" y="3429000"/>
              <a:ext cx="304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 flipV="1">
              <a:off x="5410200" y="2438400"/>
              <a:ext cx="22860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 flipV="1">
              <a:off x="3810000" y="4191000"/>
              <a:ext cx="22860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5486400" y="4038600"/>
              <a:ext cx="22860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3810000" y="2362200"/>
              <a:ext cx="22860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AutoShape 15"/>
            <p:cNvSpPr>
              <a:spLocks noChangeArrowheads="1"/>
            </p:cNvSpPr>
            <p:nvPr/>
          </p:nvSpPr>
          <p:spPr bwMode="auto">
            <a:xfrm flipH="1">
              <a:off x="3962400" y="2971800"/>
              <a:ext cx="1371600" cy="685800"/>
            </a:xfrm>
            <a:prstGeom prst="curvedDownArrow">
              <a:avLst>
                <a:gd name="adj1" fmla="val 40000"/>
                <a:gd name="adj2" fmla="val 80000"/>
                <a:gd name="adj3" fmla="val 33333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7" name="Line 16"/>
          <p:cNvSpPr>
            <a:spLocks noChangeShapeType="1"/>
          </p:cNvSpPr>
          <p:nvPr/>
        </p:nvSpPr>
        <p:spPr bwMode="auto">
          <a:xfrm flipV="1">
            <a:off x="5220072" y="3501008"/>
            <a:ext cx="457200" cy="22860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 type="none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 flipH="1" flipV="1">
            <a:off x="7596336" y="3573016"/>
            <a:ext cx="381000" cy="45720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 type="none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Text Box 18"/>
          <p:cNvSpPr txBox="1">
            <a:spLocks noChangeArrowheads="1"/>
          </p:cNvSpPr>
          <p:nvPr/>
        </p:nvSpPr>
        <p:spPr bwMode="auto">
          <a:xfrm>
            <a:off x="4644008" y="3717032"/>
            <a:ext cx="110889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 smtClean="0">
                <a:latin typeface="Georgia"/>
                <a:cs typeface="Georgia"/>
              </a:rPr>
              <a:t>head</a:t>
            </a:r>
          </a:p>
          <a:p>
            <a:pPr algn="ctr" eaLnBrk="1" hangingPunct="1"/>
            <a:r>
              <a:rPr lang="en-US" sz="2000" dirty="0" smtClean="0">
                <a:latin typeface="Georgia"/>
                <a:cs typeface="Georgia"/>
              </a:rPr>
              <a:t>position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7380312" y="4077072"/>
            <a:ext cx="129937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 smtClean="0">
                <a:latin typeface="Georgia"/>
                <a:cs typeface="Georgia"/>
              </a:rPr>
              <a:t>requested</a:t>
            </a:r>
          </a:p>
          <a:p>
            <a:pPr algn="ctr" eaLnBrk="1" hangingPunct="1"/>
            <a:r>
              <a:rPr lang="en-US" sz="2000" dirty="0" smtClean="0">
                <a:latin typeface="Georgia"/>
                <a:cs typeface="Georgia"/>
              </a:rPr>
              <a:t>block</a:t>
            </a:r>
            <a:endParaRPr lang="en-US" sz="2000" dirty="0">
              <a:latin typeface="Georgia"/>
              <a:cs typeface="Georgia"/>
            </a:endParaRPr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86783"/>
              </p:ext>
            </p:extLst>
          </p:nvPr>
        </p:nvGraphicFramePr>
        <p:xfrm>
          <a:off x="323528" y="2708920"/>
          <a:ext cx="3683596" cy="2743199"/>
        </p:xfrm>
        <a:graphic>
          <a:graphicData uri="http://schemas.openxmlformats.org/drawingml/2006/table">
            <a:tbl>
              <a:tblPr/>
              <a:tblGrid>
                <a:gridCol w="1841798"/>
                <a:gridCol w="1841798"/>
              </a:tblGrid>
              <a:tr h="7703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effectLst/>
                        </a:rPr>
                        <a:t>Rotational speed</a:t>
                      </a:r>
                    </a:p>
                    <a:p>
                      <a:pPr algn="ctr"/>
                      <a:r>
                        <a:rPr lang="en-US" sz="1800" dirty="0" smtClean="0">
                          <a:effectLst/>
                        </a:rPr>
                        <a:t>[</a:t>
                      </a:r>
                      <a:r>
                        <a:rPr lang="en-US" sz="1800" dirty="0">
                          <a:effectLst/>
                        </a:rPr>
                        <a:t>rpm]</a:t>
                      </a:r>
                    </a:p>
                  </a:txBody>
                  <a:tcPr marL="91450" marR="91450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Average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 smtClean="0">
                          <a:effectLst/>
                        </a:rPr>
                        <a:t>delay</a:t>
                      </a:r>
                      <a:r>
                        <a:rPr lang="en-US" sz="1800" dirty="0">
                          <a:effectLst/>
                        </a:rPr>
                        <a:t/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 smtClean="0">
                          <a:effectLst/>
                        </a:rPr>
                        <a:t>[</a:t>
                      </a:r>
                      <a:r>
                        <a:rPr lang="en-US" sz="1800" dirty="0" err="1">
                          <a:effectLst/>
                        </a:rPr>
                        <a:t>ms</a:t>
                      </a:r>
                      <a:r>
                        <a:rPr lang="en-US" sz="1800" dirty="0">
                          <a:effectLst/>
                        </a:rPr>
                        <a:t>]</a:t>
                      </a:r>
                    </a:p>
                  </a:txBody>
                  <a:tcPr marL="91450" marR="91450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4,200</a:t>
                      </a:r>
                    </a:p>
                  </a:txBody>
                  <a:tcPr marL="91450" marR="91450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7.14</a:t>
                      </a:r>
                    </a:p>
                  </a:txBody>
                  <a:tcPr marL="91450" marR="91450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effectLst/>
                        </a:rPr>
                        <a:t>5,400</a:t>
                      </a:r>
                    </a:p>
                  </a:txBody>
                  <a:tcPr marL="91450" marR="91450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5.56</a:t>
                      </a:r>
                    </a:p>
                  </a:txBody>
                  <a:tcPr marL="91450" marR="91450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effectLst/>
                        </a:rPr>
                        <a:t>7,200</a:t>
                      </a:r>
                    </a:p>
                  </a:txBody>
                  <a:tcPr marL="91450" marR="91450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effectLst/>
                        </a:rPr>
                        <a:t>4.17</a:t>
                      </a:r>
                    </a:p>
                  </a:txBody>
                  <a:tcPr marL="91450" marR="91450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effectLst/>
                        </a:rPr>
                        <a:t>10,000</a:t>
                      </a:r>
                    </a:p>
                  </a:txBody>
                  <a:tcPr marL="91450" marR="91450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3.00</a:t>
                      </a:r>
                    </a:p>
                  </a:txBody>
                  <a:tcPr marL="91450" marR="91450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15,000</a:t>
                      </a:r>
                    </a:p>
                  </a:txBody>
                  <a:tcPr marL="91450" marR="91450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2.00</a:t>
                      </a:r>
                    </a:p>
                  </a:txBody>
                  <a:tcPr marL="91450" marR="91450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3762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Transfer Time</a:t>
            </a:r>
            <a:endParaRPr lang="en-US" dirty="0"/>
          </a:p>
        </p:txBody>
      </p:sp>
      <p:sp>
        <p:nvSpPr>
          <p:cNvPr id="184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Transfer rate ranges from:</a:t>
            </a:r>
          </a:p>
          <a:p>
            <a:pPr lvl="1"/>
            <a:r>
              <a:rPr lang="en-US" dirty="0" smtClean="0"/>
              <a:t>up to 1000 Mbit/sec</a:t>
            </a:r>
          </a:p>
          <a:p>
            <a:pPr lvl="1"/>
            <a:r>
              <a:rPr lang="en-US" dirty="0" smtClean="0"/>
              <a:t>432 Mbit/sec 12x Blu-Ray disk</a:t>
            </a:r>
          </a:p>
          <a:p>
            <a:pPr lvl="1"/>
            <a:r>
              <a:rPr lang="en-US" dirty="0" smtClean="0"/>
              <a:t>1.23 </a:t>
            </a:r>
            <a:r>
              <a:rPr lang="en-US" dirty="0" err="1" smtClean="0"/>
              <a:t>Mbits</a:t>
            </a:r>
            <a:r>
              <a:rPr lang="en-US" dirty="0" smtClean="0"/>
              <a:t>/sec 1x CD</a:t>
            </a:r>
          </a:p>
          <a:p>
            <a:pPr lvl="1"/>
            <a:r>
              <a:rPr lang="en-US" dirty="0" smtClean="0"/>
              <a:t>for SSDs, limited by interface</a:t>
            </a:r>
            <a:br>
              <a:rPr lang="en-US" dirty="0" smtClean="0"/>
            </a:br>
            <a:r>
              <a:rPr lang="en-US" dirty="0" smtClean="0"/>
              <a:t>e.g., SATA 3000 Mbit/s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/>
              <a:t>T</a:t>
            </a:r>
            <a:r>
              <a:rPr lang="en-US" dirty="0" smtClean="0"/>
              <a:t>ransfer time = block size / transfer rate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293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Sequential Access</a:t>
            </a:r>
            <a:endParaRPr lang="en-US" dirty="0"/>
          </a:p>
        </p:txBody>
      </p:sp>
      <p:sp>
        <p:nvSpPr>
          <p:cNvPr id="2150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So far, random </a:t>
            </a:r>
            <a:r>
              <a:rPr lang="en-US" dirty="0" smtClean="0"/>
              <a:t>a</a:t>
            </a:r>
            <a:r>
              <a:rPr lang="en-US" dirty="0" smtClean="0"/>
              <a:t>ccess - what about reading </a:t>
            </a:r>
            <a:r>
              <a:rPr lang="ja-JP" altLang="en-US" dirty="0" smtClean="0"/>
              <a:t>“</a:t>
            </a:r>
            <a:r>
              <a:rPr lang="en-US" altLang="ja-JP" dirty="0" smtClean="0"/>
              <a:t>n</a:t>
            </a:r>
            <a:r>
              <a:rPr lang="en-US" dirty="0" smtClean="0"/>
              <a:t>ext</a:t>
            </a:r>
            <a:r>
              <a:rPr lang="ja-JP" altLang="en-US" dirty="0" smtClean="0"/>
              <a:t>”</a:t>
            </a:r>
            <a:r>
              <a:rPr lang="en-US" dirty="0" smtClean="0"/>
              <a:t> block?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Access time =  ( block size / transfer rate ) + negligible costs</a:t>
            </a:r>
          </a:p>
          <a:p>
            <a:pPr marL="0" indent="0">
              <a:buNone/>
            </a:pPr>
            <a:r>
              <a:rPr lang="en-US" dirty="0" smtClean="0"/>
              <a:t>Negligible costs: </a:t>
            </a:r>
          </a:p>
          <a:p>
            <a:pPr lvl="1"/>
            <a:r>
              <a:rPr lang="en-US" dirty="0" smtClean="0"/>
              <a:t>skip inter-block gap</a:t>
            </a:r>
          </a:p>
          <a:p>
            <a:pPr lvl="1"/>
            <a:r>
              <a:rPr lang="en-US" dirty="0" smtClean="0"/>
              <a:t>switch track (within same cylinder)</a:t>
            </a:r>
          </a:p>
          <a:p>
            <a:pPr lvl="1"/>
            <a:r>
              <a:rPr lang="en-US" dirty="0" smtClean="0"/>
              <a:t>switch to adjacent cylinder occasionally</a:t>
            </a:r>
          </a:p>
          <a:p>
            <a:endParaRPr lang="en-US" dirty="0"/>
          </a:p>
          <a:p>
            <a:r>
              <a:rPr lang="en-US" dirty="0" smtClean="0"/>
              <a:t>In general, sequential i/o is much less expensive than random i/o</a:t>
            </a:r>
          </a:p>
        </p:txBody>
      </p:sp>
    </p:spTree>
    <p:extLst>
      <p:ext uri="{BB962C8B-B14F-4D97-AF65-F5344CB8AC3E}">
        <p14:creationId xmlns:p14="http://schemas.microsoft.com/office/powerpoint/2010/main" val="327888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Access </a:t>
            </a:r>
            <a:r>
              <a:rPr lang="en-US" dirty="0" smtClean="0"/>
              <a:t>Time: Writing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Costs similar to those for reading, unless we wish to verify data</a:t>
            </a:r>
          </a:p>
          <a:p>
            <a:pPr marL="0" indent="0">
              <a:buNone/>
            </a:pPr>
            <a:r>
              <a:rPr lang="en-US" dirty="0" smtClean="0"/>
              <a:t>Verifying requires that we read the block we’ve just written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Access Time = 	Seek Time +</a:t>
            </a:r>
            <a:br>
              <a:rPr lang="en-US" dirty="0"/>
            </a:br>
            <a:r>
              <a:rPr lang="en-US" dirty="0"/>
              <a:t>		</a:t>
            </a:r>
            <a:r>
              <a:rPr lang="en-US" dirty="0" smtClean="0"/>
              <a:t>	Rotational </a:t>
            </a:r>
            <a:r>
              <a:rPr lang="en-US" dirty="0"/>
              <a:t>Delay </a:t>
            </a:r>
            <a:r>
              <a:rPr lang="en-US" dirty="0" smtClean="0"/>
              <a:t>(1/2 rotation) +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		</a:t>
            </a:r>
            <a:r>
              <a:rPr lang="en-US" dirty="0" smtClean="0"/>
              <a:t>	Transfer Time (for writing) + </a:t>
            </a:r>
            <a:br>
              <a:rPr lang="en-US" dirty="0" smtClean="0"/>
            </a:br>
            <a:r>
              <a:rPr lang="en-US" dirty="0" smtClean="0"/>
              <a:t>			Rotational Delay (full rotation) +</a:t>
            </a:r>
            <a:br>
              <a:rPr lang="en-US" dirty="0" smtClean="0"/>
            </a:br>
            <a:r>
              <a:rPr lang="en-US" dirty="0" smtClean="0"/>
              <a:t>			Transfer Time (for verifying)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194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Disk Access Time: Modifying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1825" indent="-457200">
              <a:spcBef>
                <a:spcPct val="20000"/>
              </a:spcBef>
              <a:buFont typeface="+mj-lt"/>
              <a:buAutoNum type="arabicPeriod"/>
            </a:pPr>
            <a:r>
              <a:rPr lang="en-US" dirty="0" smtClean="0"/>
              <a:t>Read </a:t>
            </a:r>
            <a:r>
              <a:rPr lang="en-US" dirty="0"/>
              <a:t>Block</a:t>
            </a:r>
          </a:p>
          <a:p>
            <a:pPr marL="451825" indent="-457200">
              <a:spcBef>
                <a:spcPct val="20000"/>
              </a:spcBef>
              <a:buFont typeface="+mj-lt"/>
              <a:buAutoNum type="arabicPeriod"/>
            </a:pPr>
            <a:r>
              <a:rPr lang="en-US" dirty="0" smtClean="0"/>
              <a:t>Modify </a:t>
            </a:r>
            <a:r>
              <a:rPr lang="en-US" dirty="0"/>
              <a:t>in Memory</a:t>
            </a:r>
          </a:p>
          <a:p>
            <a:pPr marL="451825" indent="-457200">
              <a:spcBef>
                <a:spcPct val="20000"/>
              </a:spcBef>
              <a:buFont typeface="+mj-lt"/>
              <a:buAutoNum type="arabicPeriod"/>
            </a:pPr>
            <a:r>
              <a:rPr lang="en-US" dirty="0" smtClean="0"/>
              <a:t>Write </a:t>
            </a:r>
            <a:r>
              <a:rPr lang="en-US" dirty="0"/>
              <a:t>Block</a:t>
            </a:r>
          </a:p>
          <a:p>
            <a:pPr marL="451825" indent="-457200">
              <a:spcBef>
                <a:spcPct val="20000"/>
              </a:spcBef>
              <a:buFont typeface="+mj-lt"/>
              <a:buAutoNum type="arabicPeriod"/>
            </a:pPr>
            <a:r>
              <a:rPr lang="en-US" dirty="0" smtClean="0"/>
              <a:t>Verify Block (optional)</a:t>
            </a:r>
            <a:endParaRPr lang="en-US" dirty="0"/>
          </a:p>
          <a:p>
            <a:pPr marL="0" indent="0">
              <a:spcBef>
                <a:spcPct val="20000"/>
              </a:spcBef>
              <a:buNone/>
            </a:pPr>
            <a:endParaRPr lang="en-US" dirty="0"/>
          </a:p>
          <a:p>
            <a:pPr marL="817200" lvl="1" indent="-457200">
              <a:spcBef>
                <a:spcPct val="20000"/>
              </a:spcBef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8501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Disk Access Time: Modifying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ct val="20000"/>
              </a:spcBef>
              <a:buNone/>
            </a:pPr>
            <a:r>
              <a:rPr lang="en-US" dirty="0" smtClean="0"/>
              <a:t>Access </a:t>
            </a:r>
            <a:r>
              <a:rPr lang="en-US" dirty="0"/>
              <a:t>Time = 	Seek Time +</a:t>
            </a:r>
            <a:br>
              <a:rPr lang="en-US" dirty="0"/>
            </a:br>
            <a:r>
              <a:rPr lang="en-US" dirty="0"/>
              <a:t>			Rotational Delay (1/2 rotation) +</a:t>
            </a:r>
            <a:br>
              <a:rPr lang="en-US" dirty="0"/>
            </a:br>
            <a:r>
              <a:rPr lang="en-US" dirty="0"/>
              <a:t>			Transfer Time (for </a:t>
            </a:r>
            <a:r>
              <a:rPr lang="en-US" dirty="0" smtClean="0"/>
              <a:t>reading) </a:t>
            </a:r>
            <a:r>
              <a:rPr lang="en-US" dirty="0"/>
              <a:t>+ </a:t>
            </a:r>
            <a:br>
              <a:rPr lang="en-US" dirty="0"/>
            </a:br>
            <a:r>
              <a:rPr lang="en-US" dirty="0"/>
              <a:t>			Rotational Delay (full rotation) +</a:t>
            </a:r>
            <a:br>
              <a:rPr lang="en-US" dirty="0"/>
            </a:br>
            <a:r>
              <a:rPr lang="en-US" dirty="0"/>
              <a:t>			Transfer Time (for </a:t>
            </a:r>
            <a:r>
              <a:rPr lang="en-US" dirty="0" smtClean="0"/>
              <a:t>writing) +</a:t>
            </a:r>
            <a:br>
              <a:rPr lang="en-US" dirty="0" smtClean="0"/>
            </a:br>
            <a:r>
              <a:rPr lang="en-US" dirty="0" smtClean="0"/>
              <a:t>		[	Rotational </a:t>
            </a:r>
            <a:r>
              <a:rPr lang="en-US" dirty="0"/>
              <a:t>Delay (full rotation) +</a:t>
            </a:r>
            <a:br>
              <a:rPr lang="en-US" dirty="0"/>
            </a:br>
            <a:r>
              <a:rPr lang="en-US" dirty="0"/>
              <a:t>			Transfer Time (for verifying</a:t>
            </a:r>
            <a:r>
              <a:rPr lang="en-US" dirty="0" smtClean="0"/>
              <a:t>)	     ]</a:t>
            </a:r>
            <a:endParaRPr lang="en-US" dirty="0"/>
          </a:p>
          <a:p>
            <a:pPr marL="0" indent="0">
              <a:spcBef>
                <a:spcPct val="20000"/>
              </a:spcBef>
              <a:buNone/>
            </a:pPr>
            <a:endParaRPr lang="en-US" dirty="0"/>
          </a:p>
          <a:p>
            <a:pPr marL="817200" lvl="1" indent="-457200">
              <a:spcBef>
                <a:spcPct val="20000"/>
              </a:spcBef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4823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Block Addressing</a:t>
            </a:r>
            <a:endParaRPr lang="en-US" dirty="0"/>
          </a:p>
        </p:txBody>
      </p:sp>
      <p:sp>
        <p:nvSpPr>
          <p:cNvPr id="2765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Cylinder-head-sector</a:t>
            </a:r>
          </a:p>
          <a:p>
            <a:pPr lvl="1"/>
            <a:r>
              <a:rPr lang="en-US" dirty="0" smtClean="0"/>
              <a:t>Physical location of data on disk</a:t>
            </a:r>
          </a:p>
          <a:p>
            <a:pPr lvl="1"/>
            <a:r>
              <a:rPr lang="en-US" dirty="0" smtClean="0"/>
              <a:t>ZBR causes problems (sectors vary by tracks)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Logical Block Addressing</a:t>
            </a:r>
          </a:p>
          <a:p>
            <a:pPr lvl="1"/>
            <a:r>
              <a:rPr lang="en-US" dirty="0" smtClean="0"/>
              <a:t>Blocks located by integer index</a:t>
            </a:r>
          </a:p>
          <a:p>
            <a:pPr lvl="1"/>
            <a:r>
              <a:rPr lang="en-US" dirty="0" smtClean="0"/>
              <a:t>HDD firmware maps LBA addresses to physical locations on disk</a:t>
            </a:r>
          </a:p>
          <a:p>
            <a:pPr lvl="1"/>
            <a:r>
              <a:rPr lang="en-US" dirty="0" smtClean="0"/>
              <a:t>Allows remapping of bad blocks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9840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Block Size Selection?</a:t>
            </a:r>
            <a:endParaRPr lang="en-US"/>
          </a:p>
        </p:txBody>
      </p:sp>
      <p:sp>
        <p:nvSpPr>
          <p:cNvPr id="5939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size of blocks affects i/o efficiency: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Big blocks reduce the costs of access</a:t>
            </a:r>
          </a:p>
          <a:p>
            <a:pPr lvl="1"/>
            <a:r>
              <a:rPr lang="en-US" dirty="0" smtClean="0"/>
              <a:t>Fewer seeks (seek time + rotational delay) for the same amount of data</a:t>
            </a:r>
          </a:p>
          <a:p>
            <a:pPr marL="0" indent="0">
              <a:buNone/>
            </a:pPr>
            <a:r>
              <a:rPr lang="en-US" dirty="0" smtClean="0"/>
              <a:t>Big blocks also increase the amount of irrelevant data read</a:t>
            </a:r>
          </a:p>
          <a:p>
            <a:pPr lvl="1"/>
            <a:r>
              <a:rPr lang="en-US" dirty="0" smtClean="0"/>
              <a:t>If you’re trying to read a single record in a block, larger blocks force you to read more data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675196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Hardware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0113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Five </a:t>
            </a:r>
            <a:br>
              <a:rPr lang="en-US" dirty="0" smtClean="0"/>
            </a:br>
            <a:r>
              <a:rPr lang="en-US" dirty="0" smtClean="0"/>
              <a:t>Minute Rule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264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Five Minute Rule</a:t>
            </a:r>
            <a:endParaRPr lang="en-US"/>
          </a:p>
        </p:txBody>
      </p:sp>
      <p:sp>
        <p:nvSpPr>
          <p:cNvPr id="6451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Five Minute Rule for trading memory </a:t>
            </a:r>
            <a:r>
              <a:rPr lang="en-US" dirty="0" smtClean="0"/>
              <a:t>for disc accesses</a:t>
            </a:r>
            <a:br>
              <a:rPr lang="en-US" dirty="0" smtClean="0"/>
            </a:br>
            <a:r>
              <a:rPr lang="en-US" dirty="0" smtClean="0"/>
              <a:t>Jim Gray &amp; Franco </a:t>
            </a:r>
            <a:r>
              <a:rPr lang="en-US" dirty="0" err="1" smtClean="0"/>
              <a:t>Putzolu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May 1985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The Five Minute Rule, Ten Years Later</a:t>
            </a:r>
            <a:br>
              <a:rPr lang="en-US" dirty="0" smtClean="0"/>
            </a:br>
            <a:r>
              <a:rPr lang="en-US" dirty="0" smtClean="0"/>
              <a:t>Goetz </a:t>
            </a:r>
            <a:r>
              <a:rPr lang="en-US" dirty="0" err="1" smtClean="0"/>
              <a:t>Graefe</a:t>
            </a:r>
            <a:r>
              <a:rPr lang="en-US" dirty="0" smtClean="0"/>
              <a:t> &amp; Jim Gray</a:t>
            </a:r>
            <a:br>
              <a:rPr lang="en-US" dirty="0" smtClean="0"/>
            </a:br>
            <a:r>
              <a:rPr lang="en-US" dirty="0" smtClean="0"/>
              <a:t>December 1997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089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Five Minute Rule</a:t>
            </a:r>
            <a:endParaRPr lang="en-US"/>
          </a:p>
        </p:txBody>
      </p:sp>
      <p:sp>
        <p:nvSpPr>
          <p:cNvPr id="6554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Say a page is accessed every X seconds</a:t>
            </a:r>
          </a:p>
          <a:p>
            <a:pPr marL="0" indent="0">
              <a:buNone/>
            </a:pPr>
            <a:r>
              <a:rPr lang="en-US" dirty="0" smtClean="0"/>
              <a:t>CD = cost if we keep that page on disk</a:t>
            </a:r>
          </a:p>
          <a:p>
            <a:pPr lvl="1"/>
            <a:r>
              <a:rPr lang="en-US" dirty="0" smtClean="0"/>
              <a:t>$D = cost of disk unit</a:t>
            </a:r>
          </a:p>
          <a:p>
            <a:pPr lvl="1"/>
            <a:r>
              <a:rPr lang="en-US" dirty="0" smtClean="0"/>
              <a:t>I = numbers IOs that unit can perform</a:t>
            </a:r>
          </a:p>
          <a:p>
            <a:pPr lvl="1"/>
            <a:r>
              <a:rPr lang="en-US" dirty="0" smtClean="0"/>
              <a:t>In X seconds, unit can do XI IOs</a:t>
            </a:r>
          </a:p>
          <a:p>
            <a:pPr lvl="1"/>
            <a:r>
              <a:rPr lang="en-US" dirty="0" smtClean="0"/>
              <a:t>So   CD = $D / XI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7624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Five Minute Rule</a:t>
            </a:r>
            <a:endParaRPr lang="en-US"/>
          </a:p>
        </p:txBody>
      </p:sp>
      <p:sp>
        <p:nvSpPr>
          <p:cNvPr id="6656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Say a page is accessed every X seconds</a:t>
            </a:r>
          </a:p>
          <a:p>
            <a:pPr marL="0" indent="0">
              <a:buNone/>
            </a:pPr>
            <a:r>
              <a:rPr lang="en-US" dirty="0" smtClean="0"/>
              <a:t>CM = cost if we keep that page on RAM</a:t>
            </a:r>
          </a:p>
          <a:p>
            <a:pPr lvl="1"/>
            <a:r>
              <a:rPr lang="en-US" dirty="0" smtClean="0"/>
              <a:t>$M = cost of 1 MB of RAM</a:t>
            </a:r>
          </a:p>
          <a:p>
            <a:pPr lvl="1"/>
            <a:r>
              <a:rPr lang="en-US" dirty="0" smtClean="0"/>
              <a:t>P = numbers of pages in 1 MB RAM</a:t>
            </a:r>
          </a:p>
          <a:p>
            <a:pPr lvl="1"/>
            <a:r>
              <a:rPr lang="en-US" dirty="0" smtClean="0"/>
              <a:t>So   CM = $M / 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753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Five Minute Rule</a:t>
            </a:r>
            <a:endParaRPr lang="en-US"/>
          </a:p>
        </p:txBody>
      </p:sp>
      <p:sp>
        <p:nvSpPr>
          <p:cNvPr id="6759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Say a page is accessed every X seconds</a:t>
            </a:r>
          </a:p>
          <a:p>
            <a:pPr marL="0" indent="0">
              <a:buNone/>
            </a:pPr>
            <a:r>
              <a:rPr lang="en-US" dirty="0" smtClean="0"/>
              <a:t>If CD is smaller than CM,</a:t>
            </a:r>
          </a:p>
          <a:p>
            <a:pPr lvl="1"/>
            <a:r>
              <a:rPr lang="en-US" dirty="0" smtClean="0"/>
              <a:t>keep page on disk</a:t>
            </a:r>
          </a:p>
          <a:p>
            <a:pPr lvl="1"/>
            <a:r>
              <a:rPr lang="en-US" dirty="0" smtClean="0"/>
              <a:t>else keep in memory</a:t>
            </a:r>
          </a:p>
          <a:p>
            <a:pPr marL="0" indent="0">
              <a:buNone/>
            </a:pPr>
            <a:r>
              <a:rPr lang="en-US" dirty="0" smtClean="0"/>
              <a:t>Break even point when CD = CM, or X = ($D P) / (I $M)</a:t>
            </a:r>
          </a:p>
        </p:txBody>
      </p:sp>
    </p:spTree>
    <p:extLst>
      <p:ext uri="{BB962C8B-B14F-4D97-AF65-F5344CB8AC3E}">
        <p14:creationId xmlns:p14="http://schemas.microsoft.com/office/powerpoint/2010/main" val="925670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GB" dirty="0" smtClean="0"/>
              <a:t>19</a:t>
            </a:r>
            <a:r>
              <a:rPr lang="en-US" dirty="0" smtClean="0"/>
              <a:t>97 numbers</a:t>
            </a:r>
            <a:endParaRPr lang="en-US" dirty="0"/>
          </a:p>
        </p:txBody>
      </p:sp>
      <p:sp>
        <p:nvSpPr>
          <p:cNvPr id="6861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 = 128 pages/MB  (8KB pages)</a:t>
            </a:r>
          </a:p>
          <a:p>
            <a:pPr marL="0" indent="0">
              <a:buNone/>
            </a:pPr>
            <a:r>
              <a:rPr lang="en-US" dirty="0" smtClean="0"/>
              <a:t>I = 64 accesses/sec/disk</a:t>
            </a:r>
          </a:p>
          <a:p>
            <a:pPr marL="0" indent="0">
              <a:buNone/>
            </a:pPr>
            <a:r>
              <a:rPr lang="en-US" dirty="0" smtClean="0"/>
              <a:t>$D = 2000 dollars/disk (9GB + controller)</a:t>
            </a:r>
          </a:p>
          <a:p>
            <a:pPr marL="0" indent="0">
              <a:buNone/>
            </a:pPr>
            <a:r>
              <a:rPr lang="en-US" dirty="0" smtClean="0"/>
              <a:t>$M = 15 dollars/MB of DRAM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X = 266 seconds (about 5 minutes)</a:t>
            </a:r>
            <a:br>
              <a:rPr lang="en-US" dirty="0" smtClean="0"/>
            </a:br>
            <a:r>
              <a:rPr lang="en-US" dirty="0" smtClean="0"/>
              <a:t>(did not change much from 1985 to 1997)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742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Disk </a:t>
            </a:r>
            <a:r>
              <a:rPr lang="en-US" dirty="0" err="1" smtClean="0"/>
              <a:t>Organisation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589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Overview</a:t>
            </a:r>
            <a:endParaRPr lang="en-US"/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Data Items</a:t>
            </a:r>
          </a:p>
          <a:p>
            <a:r>
              <a:rPr lang="en-US" dirty="0" smtClean="0"/>
              <a:t>Records</a:t>
            </a:r>
          </a:p>
          <a:p>
            <a:r>
              <a:rPr lang="en-US" dirty="0" smtClean="0"/>
              <a:t>Blocks</a:t>
            </a:r>
          </a:p>
          <a:p>
            <a:r>
              <a:rPr lang="en-US" dirty="0" smtClean="0"/>
              <a:t>Files</a:t>
            </a:r>
          </a:p>
        </p:txBody>
      </p:sp>
    </p:spTree>
    <p:extLst>
      <p:ext uri="{BB962C8B-B14F-4D97-AF65-F5344CB8AC3E}">
        <p14:creationId xmlns:p14="http://schemas.microsoft.com/office/powerpoint/2010/main" val="2774932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Items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1440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Items</a:t>
            </a:r>
            <a:endParaRPr lang="en-US" dirty="0"/>
          </a:p>
        </p:txBody>
      </p:sp>
      <p:sp>
        <p:nvSpPr>
          <p:cNvPr id="410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We might wish to store:</a:t>
            </a:r>
          </a:p>
          <a:p>
            <a:pPr lvl="1"/>
            <a:r>
              <a:rPr lang="en-US" dirty="0" smtClean="0"/>
              <a:t>a salary</a:t>
            </a:r>
          </a:p>
          <a:p>
            <a:pPr lvl="1"/>
            <a:r>
              <a:rPr lang="en-US" dirty="0" smtClean="0"/>
              <a:t>a name</a:t>
            </a:r>
          </a:p>
          <a:p>
            <a:pPr lvl="1"/>
            <a:r>
              <a:rPr lang="en-US" dirty="0" smtClean="0"/>
              <a:t>a date</a:t>
            </a:r>
          </a:p>
          <a:p>
            <a:pPr lvl="1"/>
            <a:r>
              <a:rPr lang="en-US" dirty="0" smtClean="0"/>
              <a:t>a picture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288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Volatile storage</a:t>
            </a:r>
          </a:p>
          <a:p>
            <a:pPr marL="0" indent="0">
              <a:buNone/>
            </a:pPr>
            <a:r>
              <a:rPr lang="en-US" dirty="0" smtClean="0"/>
              <a:t>Very fast, very expensive, limited capacity</a:t>
            </a:r>
          </a:p>
          <a:p>
            <a:pPr marL="0" indent="0">
              <a:buNone/>
            </a:pPr>
            <a:r>
              <a:rPr lang="en-US" dirty="0" smtClean="0"/>
              <a:t>Hierarchical</a:t>
            </a:r>
          </a:p>
          <a:p>
            <a:pPr marL="0" indent="0">
              <a:buNone/>
            </a:pPr>
            <a:r>
              <a:rPr lang="en-US" dirty="0" smtClean="0"/>
              <a:t>Typical capacities and access times:</a:t>
            </a:r>
          </a:p>
          <a:p>
            <a:pPr lvl="1"/>
            <a:r>
              <a:rPr lang="en-US" dirty="0" smtClean="0"/>
              <a:t>Registers – ~10</a:t>
            </a:r>
            <a:r>
              <a:rPr lang="en-US" baseline="30000" dirty="0" smtClean="0"/>
              <a:t>1</a:t>
            </a:r>
            <a:r>
              <a:rPr lang="en-US" dirty="0" smtClean="0"/>
              <a:t> bytes, 1 cycle</a:t>
            </a:r>
          </a:p>
          <a:p>
            <a:pPr lvl="1"/>
            <a:r>
              <a:rPr lang="en-US" dirty="0" smtClean="0"/>
              <a:t>L1 – ~10</a:t>
            </a:r>
            <a:r>
              <a:rPr lang="en-US" baseline="30000" dirty="0" smtClean="0"/>
              <a:t>4</a:t>
            </a:r>
            <a:r>
              <a:rPr lang="en-US" dirty="0" smtClean="0"/>
              <a:t> bytes, &lt;5 cycles</a:t>
            </a:r>
          </a:p>
          <a:p>
            <a:pPr lvl="1"/>
            <a:r>
              <a:rPr lang="en-US" dirty="0" smtClean="0"/>
              <a:t>L2 – ~10</a:t>
            </a:r>
            <a:r>
              <a:rPr lang="en-US" baseline="30000" dirty="0" smtClean="0"/>
              <a:t>5</a:t>
            </a:r>
            <a:r>
              <a:rPr lang="en-US" dirty="0" smtClean="0"/>
              <a:t> bytes, 5-10 cycles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Memory Hierarchy: Cache</a:t>
            </a:r>
            <a:endParaRPr lang="en-US" dirty="0"/>
          </a:p>
        </p:txBody>
      </p:sp>
      <p:sp>
        <p:nvSpPr>
          <p:cNvPr id="35" name="Trapezoid 34"/>
          <p:cNvSpPr/>
          <p:nvPr/>
        </p:nvSpPr>
        <p:spPr bwMode="auto">
          <a:xfrm>
            <a:off x="6156176" y="2204864"/>
            <a:ext cx="1224136" cy="720080"/>
          </a:xfrm>
          <a:prstGeom prst="trapezoid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Cache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Trapezoid 35"/>
          <p:cNvSpPr/>
          <p:nvPr/>
        </p:nvSpPr>
        <p:spPr bwMode="auto">
          <a:xfrm>
            <a:off x="5940152" y="3068960"/>
            <a:ext cx="1656184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Main Memory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Trapezoid 36"/>
          <p:cNvSpPr/>
          <p:nvPr/>
        </p:nvSpPr>
        <p:spPr bwMode="auto">
          <a:xfrm>
            <a:off x="5724128" y="3933056"/>
            <a:ext cx="2088232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Secondary Storage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Trapezoid 37"/>
          <p:cNvSpPr/>
          <p:nvPr/>
        </p:nvSpPr>
        <p:spPr bwMode="auto">
          <a:xfrm>
            <a:off x="5508104" y="4797152"/>
            <a:ext cx="2520280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Tertiary Storage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0961422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Items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We have: bytes</a:t>
            </a:r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2771800" y="2780928"/>
            <a:ext cx="2880320" cy="360040"/>
            <a:chOff x="1475656" y="4869160"/>
            <a:chExt cx="2880320" cy="360040"/>
          </a:xfrm>
        </p:grpSpPr>
        <p:sp>
          <p:nvSpPr>
            <p:cNvPr id="4" name="Rectangle 3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" name="Rectangle 4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cxnSp>
        <p:nvCxnSpPr>
          <p:cNvPr id="14" name="Straight Arrow Connector 13"/>
          <p:cNvCxnSpPr/>
          <p:nvPr/>
        </p:nvCxnSpPr>
        <p:spPr bwMode="auto">
          <a:xfrm>
            <a:off x="2767794" y="3573016"/>
            <a:ext cx="2884326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3835343" y="3717032"/>
            <a:ext cx="8176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8 bits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880645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Representing numbers</a:t>
            </a:r>
            <a:endParaRPr lang="en-US" dirty="0"/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Integer (short): 2 bytes</a:t>
            </a:r>
          </a:p>
          <a:p>
            <a:pPr lvl="1"/>
            <a:r>
              <a:rPr lang="en-US" dirty="0" smtClean="0"/>
              <a:t>e.g. 57 is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Real numbers:  IEEE 754 (floating point)</a:t>
            </a:r>
          </a:p>
          <a:p>
            <a:pPr lvl="1"/>
            <a:r>
              <a:rPr lang="en-US" dirty="0" smtClean="0"/>
              <a:t>1 bit sign, n bits for mantissa, m bits for exponent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771800" y="2276872"/>
            <a:ext cx="2880320" cy="360040"/>
            <a:chOff x="1475656" y="4869160"/>
            <a:chExt cx="2880320" cy="360040"/>
          </a:xfrm>
        </p:grpSpPr>
        <p:sp>
          <p:nvSpPr>
            <p:cNvPr id="10" name="Rectangle 9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012160" y="2276872"/>
            <a:ext cx="2880320" cy="360040"/>
            <a:chOff x="1475656" y="4869160"/>
            <a:chExt cx="2880320" cy="360040"/>
          </a:xfrm>
        </p:grpSpPr>
        <p:sp>
          <p:nvSpPr>
            <p:cNvPr id="19" name="Rectangle 18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9051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Representing characters</a:t>
            </a:r>
            <a:endParaRPr lang="en-US" dirty="0"/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Various coding schemes: ASCII, utf-8</a:t>
            </a:r>
          </a:p>
          <a:p>
            <a:pPr lvl="1"/>
            <a:r>
              <a:rPr lang="en-US" dirty="0" smtClean="0"/>
              <a:t>‘A’</a:t>
            </a:r>
          </a:p>
          <a:p>
            <a:pPr lvl="1"/>
            <a:r>
              <a:rPr lang="en-US" dirty="0" smtClean="0"/>
              <a:t>‘c’</a:t>
            </a:r>
          </a:p>
          <a:p>
            <a:pPr lvl="1"/>
            <a:r>
              <a:rPr lang="en-US" dirty="0" smtClean="0"/>
              <a:t>CR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691680" y="2204864"/>
            <a:ext cx="2880320" cy="360040"/>
            <a:chOff x="1475656" y="4869160"/>
            <a:chExt cx="2880320" cy="360040"/>
          </a:xfrm>
        </p:grpSpPr>
        <p:sp>
          <p:nvSpPr>
            <p:cNvPr id="8" name="Rectangle 7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691680" y="2708920"/>
            <a:ext cx="2880320" cy="360040"/>
            <a:chOff x="1475656" y="4869160"/>
            <a:chExt cx="2880320" cy="360040"/>
          </a:xfrm>
        </p:grpSpPr>
        <p:sp>
          <p:nvSpPr>
            <p:cNvPr id="17" name="Rectangle 16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691680" y="3212976"/>
            <a:ext cx="2880320" cy="360040"/>
            <a:chOff x="1475656" y="4869160"/>
            <a:chExt cx="2880320" cy="360040"/>
          </a:xfrm>
        </p:grpSpPr>
        <p:sp>
          <p:nvSpPr>
            <p:cNvPr id="26" name="Rectangle 25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98083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Representing </a:t>
            </a:r>
            <a:r>
              <a:rPr lang="en-US" dirty="0" err="1" smtClean="0"/>
              <a:t>booleans</a:t>
            </a:r>
            <a:endParaRPr lang="en-US" dirty="0"/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 byte per value</a:t>
            </a:r>
          </a:p>
          <a:p>
            <a:pPr lvl="1"/>
            <a:r>
              <a:rPr lang="en-US" dirty="0" smtClean="0"/>
              <a:t>True</a:t>
            </a:r>
          </a:p>
          <a:p>
            <a:pPr lvl="1"/>
            <a:r>
              <a:rPr lang="en-US" dirty="0" smtClean="0"/>
              <a:t>False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smtClean="0"/>
              <a:t>We can pack more than one value per byte, if we’re desperate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2483768" y="2708920"/>
            <a:ext cx="2880320" cy="360040"/>
            <a:chOff x="1475656" y="4869160"/>
            <a:chExt cx="2880320" cy="360040"/>
          </a:xfrm>
        </p:grpSpPr>
        <p:sp>
          <p:nvSpPr>
            <p:cNvPr id="10" name="Rectangle 9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483768" y="2204864"/>
            <a:ext cx="2880320" cy="360040"/>
            <a:chOff x="1475656" y="4869160"/>
            <a:chExt cx="2880320" cy="360040"/>
          </a:xfrm>
        </p:grpSpPr>
        <p:sp>
          <p:nvSpPr>
            <p:cNvPr id="19" name="Rectangle 18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1851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Representing dates</a:t>
            </a:r>
            <a:endParaRPr lang="en-US" dirty="0"/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Days since a given date (integer)</a:t>
            </a:r>
          </a:p>
          <a:p>
            <a:pPr lvl="1"/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Jan 1900</a:t>
            </a:r>
          </a:p>
          <a:p>
            <a:pPr lvl="1"/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Jan 1970 (UNIX epoch)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ISO8601 dates</a:t>
            </a:r>
          </a:p>
          <a:p>
            <a:pPr lvl="1"/>
            <a:r>
              <a:rPr lang="en-US" dirty="0" smtClean="0"/>
              <a:t>Calendar dates: 	YYYYMMDD	(8 characters)</a:t>
            </a:r>
          </a:p>
          <a:p>
            <a:pPr lvl="1"/>
            <a:r>
              <a:rPr lang="en-US" dirty="0" smtClean="0"/>
              <a:t>Ordinal dates: 	YYYYDDD	(7 characters)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420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Representing times</a:t>
            </a:r>
            <a:endParaRPr lang="en-US" dirty="0"/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</a:t>
            </a:r>
            <a:r>
              <a:rPr lang="en-US" dirty="0" smtClean="0"/>
              <a:t>econds since midnight (integer)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ISO8601 times</a:t>
            </a:r>
          </a:p>
          <a:p>
            <a:pPr lvl="1"/>
            <a:r>
              <a:rPr lang="en-US" dirty="0" smtClean="0"/>
              <a:t>HHMMSS		(6 characters)</a:t>
            </a:r>
          </a:p>
          <a:p>
            <a:pPr lvl="1"/>
            <a:r>
              <a:rPr lang="en-US" dirty="0" smtClean="0"/>
              <a:t>HHMMSSFF	(8 characters, to represent fractional seconds)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74100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3" name="Rectangle 3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Representing strings</a:t>
            </a:r>
            <a:endParaRPr lang="en-US" dirty="0"/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Null terminated</a:t>
            </a:r>
          </a:p>
          <a:p>
            <a:pPr marL="0" indent="0">
              <a:buNone/>
            </a:pPr>
            <a:r>
              <a:rPr lang="en-US" dirty="0" smtClean="0"/>
              <a:t>Length given</a:t>
            </a:r>
          </a:p>
          <a:p>
            <a:pPr marL="0" indent="0">
              <a:buNone/>
            </a:pPr>
            <a:r>
              <a:rPr lang="en-US" dirty="0" smtClean="0"/>
              <a:t>Fixed length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2843808" y="1700808"/>
            <a:ext cx="1832214" cy="432048"/>
            <a:chOff x="2483768" y="2636912"/>
            <a:chExt cx="1832214" cy="432048"/>
          </a:xfrm>
        </p:grpSpPr>
        <p:sp>
          <p:nvSpPr>
            <p:cNvPr id="32" name="Rectangle 31"/>
            <p:cNvSpPr/>
            <p:nvPr/>
          </p:nvSpPr>
          <p:spPr bwMode="auto">
            <a:xfrm>
              <a:off x="2483768" y="270892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E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2843808" y="270892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C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3203848" y="270892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S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3563888" y="270892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5" name="Straight Connector 4"/>
            <p:cNvCxnSpPr/>
            <p:nvPr/>
          </p:nvCxnSpPr>
          <p:spPr bwMode="auto">
            <a:xfrm>
              <a:off x="3563888" y="2708920"/>
              <a:ext cx="360040" cy="36004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8" name="Straight Connector 47"/>
            <p:cNvCxnSpPr/>
            <p:nvPr/>
          </p:nvCxnSpPr>
          <p:spPr bwMode="auto">
            <a:xfrm flipV="1">
              <a:off x="3563888" y="2708920"/>
              <a:ext cx="360040" cy="36004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1" name="Straight Connector 50"/>
            <p:cNvCxnSpPr/>
            <p:nvPr/>
          </p:nvCxnSpPr>
          <p:spPr bwMode="auto">
            <a:xfrm>
              <a:off x="3923928" y="2708920"/>
              <a:ext cx="36004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3" name="Straight Connector 52"/>
            <p:cNvCxnSpPr/>
            <p:nvPr/>
          </p:nvCxnSpPr>
          <p:spPr bwMode="auto">
            <a:xfrm>
              <a:off x="3923928" y="3068960"/>
              <a:ext cx="36004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" name="TextBox 8"/>
            <p:cNvSpPr txBox="1"/>
            <p:nvPr/>
          </p:nvSpPr>
          <p:spPr>
            <a:xfrm>
              <a:off x="3923928" y="2636912"/>
              <a:ext cx="3920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Georgia"/>
                  <a:cs typeface="Georgia"/>
                </a:rPr>
                <a:t>...</a:t>
              </a:r>
              <a:endParaRPr lang="en-US" sz="2000" dirty="0">
                <a:latin typeface="Georgia"/>
                <a:cs typeface="Georgia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843808" y="2276872"/>
            <a:ext cx="1832214" cy="432048"/>
            <a:chOff x="3851920" y="1268760"/>
            <a:chExt cx="1832214" cy="432048"/>
          </a:xfrm>
        </p:grpSpPr>
        <p:sp>
          <p:nvSpPr>
            <p:cNvPr id="42" name="Rectangle 41"/>
            <p:cNvSpPr/>
            <p:nvPr/>
          </p:nvSpPr>
          <p:spPr bwMode="auto">
            <a:xfrm>
              <a:off x="3851920" y="1340768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smtClean="0">
                  <a:latin typeface="Georgia"/>
                  <a:ea typeface="ＭＳ Ｐゴシック" pitchFamily="-106" charset="-128"/>
                  <a:cs typeface="Georgia"/>
                </a:rPr>
                <a:t>3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4211960" y="1340768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smtClean="0">
                  <a:latin typeface="Georgia"/>
                  <a:ea typeface="ＭＳ Ｐゴシック" pitchFamily="-106" charset="-128"/>
                  <a:cs typeface="Georgia"/>
                </a:rPr>
                <a:t>E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4572000" y="1340768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smtClean="0">
                  <a:latin typeface="Georgia"/>
                  <a:ea typeface="ＭＳ Ｐゴシック" pitchFamily="-106" charset="-128"/>
                  <a:cs typeface="Georgia"/>
                </a:rPr>
                <a:t>C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4932040" y="1340768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S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55" name="Straight Connector 54"/>
            <p:cNvCxnSpPr/>
            <p:nvPr/>
          </p:nvCxnSpPr>
          <p:spPr bwMode="auto">
            <a:xfrm>
              <a:off x="5292080" y="1340768"/>
              <a:ext cx="36004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Straight Connector 55"/>
            <p:cNvCxnSpPr/>
            <p:nvPr/>
          </p:nvCxnSpPr>
          <p:spPr bwMode="auto">
            <a:xfrm>
              <a:off x="5292080" y="1700808"/>
              <a:ext cx="36004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TextBox 56"/>
            <p:cNvSpPr txBox="1"/>
            <p:nvPr/>
          </p:nvSpPr>
          <p:spPr>
            <a:xfrm>
              <a:off x="5292080" y="1268760"/>
              <a:ext cx="3920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Georgia"/>
                  <a:cs typeface="Georgia"/>
                </a:rPr>
                <a:t>...</a:t>
              </a:r>
              <a:endParaRPr lang="en-US" sz="2000" dirty="0">
                <a:latin typeface="Georgia"/>
                <a:cs typeface="Georgia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843808" y="2924944"/>
            <a:ext cx="1080120" cy="360040"/>
            <a:chOff x="2843808" y="2924944"/>
            <a:chExt cx="1080120" cy="360040"/>
          </a:xfrm>
        </p:grpSpPr>
        <p:sp>
          <p:nvSpPr>
            <p:cNvPr id="61" name="Rectangle 60"/>
            <p:cNvSpPr/>
            <p:nvPr/>
          </p:nvSpPr>
          <p:spPr bwMode="auto">
            <a:xfrm>
              <a:off x="2843808" y="2924944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E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3203848" y="2924944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C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3" name="Rectangle 62"/>
            <p:cNvSpPr/>
            <p:nvPr/>
          </p:nvSpPr>
          <p:spPr bwMode="auto">
            <a:xfrm>
              <a:off x="3563888" y="2924944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S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1657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Representing bit arrays</a:t>
            </a:r>
            <a:endParaRPr lang="en-US" dirty="0"/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92275"/>
            <a:ext cx="8496300" cy="4468813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4283968" y="2420888"/>
            <a:ext cx="180020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bits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203848" y="2420888"/>
            <a:ext cx="108012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length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682137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general...</a:t>
            </a:r>
            <a:endParaRPr lang="en-US" dirty="0"/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Data items are either</a:t>
            </a:r>
          </a:p>
          <a:p>
            <a:pPr lvl="1"/>
            <a:r>
              <a:rPr lang="en-US" dirty="0" smtClean="0"/>
              <a:t>Fixed length (integers, characters,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Variable length (strings, bit arrays) usually with length given at start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smtClean="0"/>
              <a:t>May also include type of data item</a:t>
            </a:r>
          </a:p>
          <a:p>
            <a:pPr lvl="1"/>
            <a:r>
              <a:rPr lang="en-US" dirty="0" smtClean="0"/>
              <a:t>Tells us how to interpret the item</a:t>
            </a:r>
          </a:p>
          <a:p>
            <a:pPr lvl="1"/>
            <a:r>
              <a:rPr lang="en-US" dirty="0" smtClean="0"/>
              <a:t>Tells us size, if fixed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440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Records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539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Volatile storage</a:t>
            </a:r>
          </a:p>
          <a:p>
            <a:pPr marL="0" indent="0">
              <a:buNone/>
            </a:pPr>
            <a:r>
              <a:rPr lang="en-US" dirty="0" smtClean="0"/>
              <a:t>Fast, affordable, medium capacity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Typical capacity: 10</a:t>
            </a:r>
            <a:r>
              <a:rPr lang="en-US" baseline="30000" dirty="0" smtClean="0"/>
              <a:t>9</a:t>
            </a:r>
            <a:r>
              <a:rPr lang="en-US" dirty="0" smtClean="0"/>
              <a:t>-10</a:t>
            </a:r>
            <a:r>
              <a:rPr lang="en-US" baseline="30000" dirty="0" smtClean="0"/>
              <a:t>10</a:t>
            </a:r>
            <a:r>
              <a:rPr lang="en-US" dirty="0" smtClean="0"/>
              <a:t> bytes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Typical </a:t>
            </a:r>
            <a:r>
              <a:rPr lang="en-US" dirty="0"/>
              <a:t>access time: 10</a:t>
            </a:r>
            <a:r>
              <a:rPr lang="en-US" baseline="30000" dirty="0"/>
              <a:t>-8</a:t>
            </a:r>
            <a:r>
              <a:rPr lang="en-US" dirty="0"/>
              <a:t> </a:t>
            </a:r>
            <a:r>
              <a:rPr lang="en-US" dirty="0" smtClean="0"/>
              <a:t>s (20-30 cycles)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Memory Hierarchy: Main Memory</a:t>
            </a:r>
            <a:endParaRPr lang="en-US" dirty="0"/>
          </a:p>
        </p:txBody>
      </p:sp>
      <p:sp>
        <p:nvSpPr>
          <p:cNvPr id="35" name="Trapezoid 34"/>
          <p:cNvSpPr/>
          <p:nvPr/>
        </p:nvSpPr>
        <p:spPr bwMode="auto">
          <a:xfrm>
            <a:off x="6156176" y="2204864"/>
            <a:ext cx="1224136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Cache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Trapezoid 35"/>
          <p:cNvSpPr/>
          <p:nvPr/>
        </p:nvSpPr>
        <p:spPr bwMode="auto">
          <a:xfrm>
            <a:off x="5940152" y="3068960"/>
            <a:ext cx="1656184" cy="720080"/>
          </a:xfrm>
          <a:prstGeom prst="trapezoid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Main Memory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Trapezoid 36"/>
          <p:cNvSpPr/>
          <p:nvPr/>
        </p:nvSpPr>
        <p:spPr bwMode="auto">
          <a:xfrm>
            <a:off x="5724128" y="3933056"/>
            <a:ext cx="2088232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Secondary Storage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Trapezoid 37"/>
          <p:cNvSpPr/>
          <p:nvPr/>
        </p:nvSpPr>
        <p:spPr bwMode="auto">
          <a:xfrm>
            <a:off x="5508104" y="4797152"/>
            <a:ext cx="2520280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Tertiary Storage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0694657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Records</a:t>
            </a:r>
            <a:endParaRPr lang="en-US" dirty="0"/>
          </a:p>
        </p:txBody>
      </p:sp>
      <p:sp>
        <p:nvSpPr>
          <p:cNvPr id="163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Collection </a:t>
            </a:r>
            <a:r>
              <a:rPr lang="en-US" dirty="0"/>
              <a:t>of related </a:t>
            </a:r>
            <a:r>
              <a:rPr lang="en-US" dirty="0" smtClean="0"/>
              <a:t>data items (</a:t>
            </a:r>
            <a:r>
              <a:rPr lang="en-US" i="1" dirty="0" smtClean="0"/>
              <a:t>fields</a:t>
            </a:r>
            <a:r>
              <a:rPr lang="en-US" dirty="0" smtClean="0"/>
              <a:t>)</a:t>
            </a:r>
          </a:p>
          <a:p>
            <a:pPr marL="360000" lvl="1" indent="0">
              <a:buNone/>
            </a:pPr>
            <a:r>
              <a:rPr lang="en-US" dirty="0"/>
              <a:t>e</a:t>
            </a:r>
            <a:r>
              <a:rPr lang="en-US" dirty="0" smtClean="0"/>
              <a:t>.g. </a:t>
            </a:r>
            <a:r>
              <a:rPr lang="en-US" dirty="0"/>
              <a:t>Employee </a:t>
            </a:r>
            <a:r>
              <a:rPr lang="en-US" dirty="0" smtClean="0"/>
              <a:t>record consists of:</a:t>
            </a:r>
          </a:p>
          <a:p>
            <a:pPr lvl="2"/>
            <a:r>
              <a:rPr lang="en-US" dirty="0" smtClean="0"/>
              <a:t>name field</a:t>
            </a:r>
          </a:p>
          <a:p>
            <a:pPr lvl="2"/>
            <a:r>
              <a:rPr lang="en-US" dirty="0" smtClean="0"/>
              <a:t>salary field</a:t>
            </a:r>
          </a:p>
          <a:p>
            <a:pPr lvl="2"/>
            <a:r>
              <a:rPr lang="en-US" dirty="0" smtClean="0"/>
              <a:t>employment start date field</a:t>
            </a:r>
          </a:p>
        </p:txBody>
      </p:sp>
    </p:spTree>
    <p:extLst>
      <p:ext uri="{BB962C8B-B14F-4D97-AF65-F5344CB8AC3E}">
        <p14:creationId xmlns:p14="http://schemas.microsoft.com/office/powerpoint/2010/main" val="2485450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Record types</a:t>
            </a:r>
            <a:endParaRPr lang="en-US" dirty="0"/>
          </a:p>
        </p:txBody>
      </p:sp>
      <p:sp>
        <p:nvSpPr>
          <p:cNvPr id="1741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Records may have fixed or variable formats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Records may have fixed or variable lengths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48524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Fixed format </a:t>
            </a:r>
            <a:r>
              <a:rPr lang="en-US" dirty="0"/>
              <a:t>r</a:t>
            </a:r>
            <a:r>
              <a:rPr lang="en-US" dirty="0" smtClean="0"/>
              <a:t>ecords</a:t>
            </a:r>
            <a:endParaRPr lang="en-US" dirty="0"/>
          </a:p>
        </p:txBody>
      </p:sp>
      <p:sp>
        <p:nvSpPr>
          <p:cNvPr id="1843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</a:t>
            </a:r>
            <a:r>
              <a:rPr lang="en-US" dirty="0" smtClean="0"/>
              <a:t>chema describes the structure of records:</a:t>
            </a:r>
          </a:p>
          <a:p>
            <a:pPr lvl="1"/>
            <a:r>
              <a:rPr lang="en-US" dirty="0" smtClean="0"/>
              <a:t>number of fields</a:t>
            </a:r>
          </a:p>
          <a:p>
            <a:pPr lvl="1"/>
            <a:r>
              <a:rPr lang="en-US" dirty="0" smtClean="0"/>
              <a:t>types of fields</a:t>
            </a:r>
          </a:p>
          <a:p>
            <a:pPr lvl="1"/>
            <a:r>
              <a:rPr lang="en-US" dirty="0" smtClean="0"/>
              <a:t>order in record</a:t>
            </a:r>
          </a:p>
          <a:p>
            <a:pPr lvl="1"/>
            <a:r>
              <a:rPr lang="en-US" dirty="0" smtClean="0"/>
              <a:t>meaning of each field</a:t>
            </a:r>
          </a:p>
        </p:txBody>
      </p:sp>
    </p:spTree>
    <p:extLst>
      <p:ext uri="{BB962C8B-B14F-4D97-AF65-F5344CB8AC3E}">
        <p14:creationId xmlns:p14="http://schemas.microsoft.com/office/powerpoint/2010/main" val="1135425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Fixed format </a:t>
            </a:r>
            <a:r>
              <a:rPr lang="en-US" dirty="0"/>
              <a:t>r</a:t>
            </a:r>
            <a:r>
              <a:rPr lang="en-US" dirty="0" smtClean="0"/>
              <a:t>ecord</a:t>
            </a:r>
            <a:endParaRPr lang="en-US" dirty="0"/>
          </a:p>
        </p:txBody>
      </p:sp>
      <p:sp>
        <p:nvSpPr>
          <p:cNvPr id="19462" name="Rectangle 3"/>
          <p:cNvSpPr>
            <a:spLocks noGrp="1" noChangeArrowheads="1"/>
          </p:cNvSpPr>
          <p:nvPr>
            <p:ph idx="1"/>
          </p:nvPr>
        </p:nvSpPr>
        <p:spPr>
          <a:xfrm>
            <a:off x="324000" y="1692000"/>
            <a:ext cx="8496000" cy="216904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Employee record structure: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e</a:t>
            </a:r>
            <a:r>
              <a:rPr lang="en-US" dirty="0" smtClean="0"/>
              <a:t>#, 2 byte integer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 smtClean="0"/>
              <a:t>name, 10 char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 err="1"/>
              <a:t>d</a:t>
            </a:r>
            <a:r>
              <a:rPr lang="en-US" dirty="0" err="1" smtClean="0"/>
              <a:t>ept</a:t>
            </a:r>
            <a:r>
              <a:rPr lang="en-US" dirty="0" smtClean="0"/>
              <a:t>, 2 byte code</a:t>
            </a:r>
            <a:endParaRPr lang="en-US" dirty="0"/>
          </a:p>
        </p:txBody>
      </p:sp>
      <p:sp>
        <p:nvSpPr>
          <p:cNvPr id="19463" name="AutoShape 4"/>
          <p:cNvSpPr>
            <a:spLocks/>
          </p:cNvSpPr>
          <p:nvPr/>
        </p:nvSpPr>
        <p:spPr bwMode="auto">
          <a:xfrm>
            <a:off x="5715000" y="1772816"/>
            <a:ext cx="228600" cy="1981200"/>
          </a:xfrm>
          <a:prstGeom prst="rightBrace">
            <a:avLst>
              <a:gd name="adj1" fmla="val 72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96" name="AutoShape 37"/>
          <p:cNvSpPr>
            <a:spLocks/>
          </p:cNvSpPr>
          <p:nvPr/>
        </p:nvSpPr>
        <p:spPr bwMode="auto">
          <a:xfrm>
            <a:off x="5724128" y="3861048"/>
            <a:ext cx="152400" cy="1524000"/>
          </a:xfrm>
          <a:prstGeom prst="rightBrace">
            <a:avLst>
              <a:gd name="adj1" fmla="val 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97" name="Text Box 38"/>
          <p:cNvSpPr txBox="1">
            <a:spLocks noChangeArrowheads="1"/>
          </p:cNvSpPr>
          <p:nvPr/>
        </p:nvSpPr>
        <p:spPr bwMode="auto">
          <a:xfrm>
            <a:off x="6084168" y="4365104"/>
            <a:ext cx="10316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dirty="0">
                <a:latin typeface="Georgia"/>
                <a:cs typeface="Georgia"/>
              </a:rPr>
              <a:t>r</a:t>
            </a:r>
            <a:r>
              <a:rPr lang="en-US" sz="2000" dirty="0" smtClean="0">
                <a:latin typeface="Georgia"/>
                <a:cs typeface="Georgia"/>
              </a:rPr>
              <a:t>ecords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84168" y="2564904"/>
            <a:ext cx="10403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schema</a:t>
            </a:r>
            <a:endParaRPr lang="en-US" sz="2000" dirty="0">
              <a:latin typeface="Georgia"/>
              <a:cs typeface="Georgia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23528" y="4149080"/>
            <a:ext cx="5040560" cy="360040"/>
            <a:chOff x="1187624" y="5805264"/>
            <a:chExt cx="5040560" cy="360040"/>
          </a:xfrm>
        </p:grpSpPr>
        <p:sp>
          <p:nvSpPr>
            <p:cNvPr id="49" name="Rectangle 48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  </a:t>
              </a:r>
              <a:r>
                <a:rPr lang="en-US" sz="2000" dirty="0" smtClean="0">
                  <a:latin typeface="Georgia"/>
                  <a:ea typeface="ＭＳ Ｐゴシック" pitchFamily="-106" charset="-128"/>
                  <a:cs typeface="Georgia"/>
                </a:rPr>
                <a:t>s   m   </a:t>
              </a:r>
              <a:r>
                <a:rPr lang="en-US" sz="2000" dirty="0" err="1" smtClean="0">
                  <a:latin typeface="Georgia"/>
                  <a:ea typeface="ＭＳ Ｐゴシック" pitchFamily="-106" charset="-128"/>
                  <a:cs typeface="Georgia"/>
                </a:rPr>
                <a:t>i</a:t>
              </a:r>
              <a:r>
                <a:rPr lang="en-US" sz="2000" dirty="0" smtClean="0">
                  <a:latin typeface="Georgia"/>
                  <a:ea typeface="ＭＳ Ｐゴシック" pitchFamily="-106" charset="-128"/>
                  <a:cs typeface="Georgia"/>
                </a:rPr>
                <a:t>     t    h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0   2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4" name="Rectangle 53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smtClean="0">
                  <a:latin typeface="Georgia"/>
                  <a:ea typeface="ＭＳ Ｐゴシック" pitchFamily="-106" charset="-128"/>
                  <a:cs typeface="Georgia"/>
                </a:rPr>
                <a:t>5   5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7" name="Straight Connector 6"/>
            <p:cNvCxnSpPr>
              <a:stCxn id="54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4" name="Straight Connector 63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5" name="Straight Connector 64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6" name="Straight Connector 65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7" name="Straight Connector 66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8" name="Straight Connector 67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9" name="Straight Connector 68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0" name="Straight Connector 69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1" name="Straight Connector 70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2" name="Straight Connector 71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74" name="Group 73"/>
          <p:cNvGrpSpPr/>
          <p:nvPr/>
        </p:nvGrpSpPr>
        <p:grpSpPr>
          <a:xfrm>
            <a:off x="323528" y="4725144"/>
            <a:ext cx="5040560" cy="360040"/>
            <a:chOff x="1187624" y="5805264"/>
            <a:chExt cx="5040560" cy="360040"/>
          </a:xfrm>
        </p:grpSpPr>
        <p:sp>
          <p:nvSpPr>
            <p:cNvPr id="75" name="Rectangle 74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  j</a:t>
              </a:r>
              <a:r>
                <a:rPr lang="en-US" sz="2000" dirty="0" smtClean="0">
                  <a:latin typeface="Georgia"/>
                  <a:ea typeface="ＭＳ Ｐゴシック" pitchFamily="-106" charset="-128"/>
                  <a:cs typeface="Georgia"/>
                </a:rPr>
                <a:t>    o    n    e   s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6" name="Rectangle 75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0   1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8</a:t>
              </a:r>
              <a:r>
                <a:rPr lang="en-US" sz="2000" dirty="0" smtClean="0">
                  <a:latin typeface="Georgia"/>
                  <a:ea typeface="ＭＳ Ｐゴシック" pitchFamily="-106" charset="-128"/>
                  <a:cs typeface="Georgia"/>
                </a:rPr>
                <a:t>   </a:t>
              </a: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3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78" name="Straight Connector 77"/>
            <p:cNvCxnSpPr>
              <a:stCxn id="77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9" name="Straight Connector 78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0" name="Straight Connector 79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1" name="Straight Connector 80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2" name="Straight Connector 81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3" name="Straight Connector 82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4" name="Straight Connector 83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5" name="Straight Connector 84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" name="Straight Connector 85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7" name="Straight Connector 86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8" name="Straight Connector 87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269250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 format </a:t>
            </a:r>
            <a:r>
              <a:rPr lang="en-US" dirty="0"/>
              <a:t>r</a:t>
            </a:r>
            <a:r>
              <a:rPr lang="en-US" dirty="0" smtClean="0"/>
              <a:t>ecords</a:t>
            </a:r>
            <a:endParaRPr lang="en-US" dirty="0"/>
          </a:p>
        </p:txBody>
      </p:sp>
      <p:sp>
        <p:nvSpPr>
          <p:cNvPr id="2048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Schema-less format</a:t>
            </a:r>
          </a:p>
          <a:p>
            <a:pPr lvl="1"/>
            <a:r>
              <a:rPr lang="en-US" dirty="0" smtClean="0"/>
              <a:t>Record itself contains format: </a:t>
            </a:r>
            <a:r>
              <a:rPr lang="ja-JP" altLang="en-US" dirty="0" smtClean="0"/>
              <a:t>“</a:t>
            </a:r>
            <a:r>
              <a:rPr lang="en-US" altLang="ja-JP" dirty="0" smtClean="0"/>
              <a:t>s</a:t>
            </a:r>
            <a:r>
              <a:rPr lang="en-US" dirty="0" smtClean="0"/>
              <a:t>elf-describing</a:t>
            </a:r>
            <a:r>
              <a:rPr lang="ja-JP" altLang="en-US" dirty="0" smtClean="0"/>
              <a:t>”</a:t>
            </a:r>
            <a:endParaRPr lang="en-GB" altLang="ja-JP" dirty="0" smtClean="0"/>
          </a:p>
          <a:p>
            <a:pPr lvl="1"/>
            <a:endParaRPr lang="en-GB" altLang="ja-JP" dirty="0" smtClean="0"/>
          </a:p>
          <a:p>
            <a:pPr marL="0" indent="0">
              <a:buNone/>
            </a:pPr>
            <a:r>
              <a:rPr lang="en-GB" altLang="ja-JP" dirty="0" smtClean="0"/>
              <a:t>Useful for sparse records, repeating fields, evolving formats</a:t>
            </a:r>
          </a:p>
          <a:p>
            <a:pPr marL="0" indent="0">
              <a:buNone/>
            </a:pPr>
            <a:endParaRPr lang="en-GB" altLang="ja-JP" dirty="0" smtClean="0"/>
          </a:p>
          <a:p>
            <a:pPr marL="0" indent="0">
              <a:buNone/>
            </a:pPr>
            <a:r>
              <a:rPr lang="en-GB" altLang="ja-JP" dirty="0" smtClean="0"/>
              <a:t>May waste space compared to a fixed format records</a:t>
            </a:r>
            <a:endParaRPr lang="en-GB" altLang="ja-JP" dirty="0" smtClean="0"/>
          </a:p>
          <a:p>
            <a:pPr lvl="1"/>
            <a:endParaRPr lang="en-GB" altLang="ja-JP" dirty="0"/>
          </a:p>
          <a:p>
            <a:endParaRPr lang="en-GB" altLang="ja-JP" dirty="0" smtClean="0"/>
          </a:p>
          <a:p>
            <a:pPr lvl="1"/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134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Variable format record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 bwMode="auto">
          <a:xfrm>
            <a:off x="2087910" y="3356992"/>
            <a:ext cx="360040" cy="36004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2447950" y="3356992"/>
            <a:ext cx="1475978" cy="36004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 </a:t>
            </a: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 5    I     4 6     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84380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/>
          <p:nvPr/>
        </p:nvCxnSpPr>
        <p:spPr bwMode="auto">
          <a:xfrm>
            <a:off x="320384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>
            <a:off x="356388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3923928" y="3356992"/>
            <a:ext cx="2520280" cy="36004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  </a:t>
            </a: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4   S    4   F    o    r    d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3" name="Straight Connector 32"/>
          <p:cNvCxnSpPr/>
          <p:nvPr/>
        </p:nvCxnSpPr>
        <p:spPr bwMode="auto">
          <a:xfrm>
            <a:off x="428396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/>
          <p:nvPr/>
        </p:nvCxnSpPr>
        <p:spPr bwMode="auto">
          <a:xfrm>
            <a:off x="464400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>
            <a:off x="500404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>
            <a:off x="536408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>
            <a:off x="572412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608416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395536" y="3356992"/>
            <a:ext cx="15030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no. of fields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433270" y="4581128"/>
            <a:ext cx="32188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code identifying field as e#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843808" y="4077072"/>
            <a:ext cx="15306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integer type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248150" y="2204864"/>
            <a:ext cx="13935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string type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644008" y="2708920"/>
            <a:ext cx="1625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string length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923928" y="1700808"/>
            <a:ext cx="356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code identifying field as name</a:t>
            </a:r>
            <a:endParaRPr lang="en-US" sz="2000" dirty="0">
              <a:latin typeface="Georgia"/>
              <a:cs typeface="Georgia"/>
            </a:endParaRPr>
          </a:p>
        </p:txBody>
      </p:sp>
      <p:cxnSp>
        <p:nvCxnSpPr>
          <p:cNvPr id="47" name="Straight Arrow Connector 46"/>
          <p:cNvCxnSpPr/>
          <p:nvPr/>
        </p:nvCxnSpPr>
        <p:spPr bwMode="auto">
          <a:xfrm>
            <a:off x="4067944" y="2132856"/>
            <a:ext cx="0" cy="115212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0" name="Straight Arrow Connector 49"/>
          <p:cNvCxnSpPr/>
          <p:nvPr/>
        </p:nvCxnSpPr>
        <p:spPr bwMode="auto">
          <a:xfrm>
            <a:off x="4427984" y="2564904"/>
            <a:ext cx="0" cy="7200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1" name="Straight Arrow Connector 50"/>
          <p:cNvCxnSpPr/>
          <p:nvPr/>
        </p:nvCxnSpPr>
        <p:spPr bwMode="auto">
          <a:xfrm>
            <a:off x="4860032" y="3068960"/>
            <a:ext cx="0" cy="216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5" name="Straight Arrow Connector 54"/>
          <p:cNvCxnSpPr/>
          <p:nvPr/>
        </p:nvCxnSpPr>
        <p:spPr bwMode="auto">
          <a:xfrm flipV="1">
            <a:off x="2627784" y="3861048"/>
            <a:ext cx="0" cy="7920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7" name="Straight Arrow Connector 56"/>
          <p:cNvCxnSpPr/>
          <p:nvPr/>
        </p:nvCxnSpPr>
        <p:spPr bwMode="auto">
          <a:xfrm flipV="1">
            <a:off x="2987824" y="3861048"/>
            <a:ext cx="0" cy="216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3071092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Record headers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Data at beginning of record that describes record:</a:t>
            </a:r>
          </a:p>
          <a:p>
            <a:pPr lvl="1"/>
            <a:r>
              <a:rPr lang="en-US" dirty="0" smtClean="0"/>
              <a:t>record type (points to schema)</a:t>
            </a:r>
          </a:p>
          <a:p>
            <a:pPr lvl="1"/>
            <a:r>
              <a:rPr lang="en-US" dirty="0" smtClean="0"/>
              <a:t>record length</a:t>
            </a:r>
          </a:p>
          <a:p>
            <a:pPr lvl="1"/>
            <a:r>
              <a:rPr lang="en-US" dirty="0" smtClean="0"/>
              <a:t>timestamp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Intermediate between fixed and variable format</a:t>
            </a:r>
          </a:p>
        </p:txBody>
      </p:sp>
    </p:spTree>
    <p:extLst>
      <p:ext uri="{BB962C8B-B14F-4D97-AF65-F5344CB8AC3E}">
        <p14:creationId xmlns:p14="http://schemas.microsoft.com/office/powerpoint/2010/main" val="19851133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Blocks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8521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Storing records in blocks</a:t>
            </a:r>
            <a:endParaRPr lang="en-US" dirty="0"/>
          </a:p>
        </p:txBody>
      </p:sp>
      <p:grpSp>
        <p:nvGrpSpPr>
          <p:cNvPr id="4" name="Group 3"/>
          <p:cNvGrpSpPr>
            <a:grpSpLocks/>
          </p:cNvGrpSpPr>
          <p:nvPr/>
        </p:nvGrpSpPr>
        <p:grpSpPr>
          <a:xfrm>
            <a:off x="1475656" y="2060848"/>
            <a:ext cx="2520000" cy="180000"/>
            <a:chOff x="1187624" y="5805264"/>
            <a:chExt cx="5040560" cy="360040"/>
          </a:xfrm>
        </p:grpSpPr>
        <p:sp>
          <p:nvSpPr>
            <p:cNvPr id="5" name="Rectangle 4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  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s   m   </a:t>
              </a:r>
              <a:r>
                <a:rPr lang="en-US" sz="1000" dirty="0" err="1" smtClean="0">
                  <a:latin typeface="Georgia"/>
                  <a:ea typeface="ＭＳ Ｐゴシック" pitchFamily="-106" charset="-128"/>
                  <a:cs typeface="Georgia"/>
                </a:rPr>
                <a:t>i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     t    h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0   2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5   5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8" name="Straight Connector 7"/>
            <p:cNvCxnSpPr>
              <a:stCxn id="7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Straight Connector 8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Connector 15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9" name="Group 18"/>
          <p:cNvGrpSpPr>
            <a:grpSpLocks/>
          </p:cNvGrpSpPr>
          <p:nvPr/>
        </p:nvGrpSpPr>
        <p:grpSpPr>
          <a:xfrm>
            <a:off x="1475656" y="2420888"/>
            <a:ext cx="2520000" cy="180000"/>
            <a:chOff x="1187624" y="5805264"/>
            <a:chExt cx="5040560" cy="360040"/>
          </a:xfrm>
        </p:grpSpPr>
        <p:sp>
          <p:nvSpPr>
            <p:cNvPr id="20" name="Rectangle 19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  j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    o    n    e   s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0   1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8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   </a:t>
              </a: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3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23" name="Straight Connector 22"/>
            <p:cNvCxnSpPr>
              <a:stCxn id="22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4" name="Straight Connector 23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Straight Connector 27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Straight Connector 28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Straight Connector 30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Straight Connector 31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34" name="Group 33"/>
          <p:cNvGrpSpPr>
            <a:grpSpLocks/>
          </p:cNvGrpSpPr>
          <p:nvPr/>
        </p:nvGrpSpPr>
        <p:grpSpPr>
          <a:xfrm>
            <a:off x="1835976" y="2780928"/>
            <a:ext cx="2520000" cy="180000"/>
            <a:chOff x="1187624" y="5805264"/>
            <a:chExt cx="5040560" cy="360040"/>
          </a:xfrm>
        </p:grpSpPr>
        <p:sp>
          <p:nvSpPr>
            <p:cNvPr id="35" name="Rectangle 34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  j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    o    n    e   s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0   1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8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   </a:t>
              </a: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3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38" name="Straight Connector 37"/>
            <p:cNvCxnSpPr>
              <a:stCxn id="37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Straight Connector 38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0" name="Straight Connector 39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Straight Connector 40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Straight Connector 41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Straight Connector 42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4" name="Straight Connector 43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Straight Connector 44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Straight Connector 45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7" name="Straight Connector 46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8" name="Straight Connector 47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9" name="Group 48"/>
          <p:cNvGrpSpPr>
            <a:grpSpLocks/>
          </p:cNvGrpSpPr>
          <p:nvPr/>
        </p:nvGrpSpPr>
        <p:grpSpPr>
          <a:xfrm>
            <a:off x="1835976" y="3140968"/>
            <a:ext cx="2520000" cy="180000"/>
            <a:chOff x="1187624" y="5805264"/>
            <a:chExt cx="5040560" cy="360040"/>
          </a:xfrm>
        </p:grpSpPr>
        <p:sp>
          <p:nvSpPr>
            <p:cNvPr id="50" name="Rectangle 49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  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s   m   </a:t>
              </a:r>
              <a:r>
                <a:rPr lang="en-US" sz="1000" dirty="0" err="1" smtClean="0">
                  <a:latin typeface="Georgia"/>
                  <a:ea typeface="ＭＳ Ｐゴシック" pitchFamily="-106" charset="-128"/>
                  <a:cs typeface="Georgia"/>
                </a:rPr>
                <a:t>i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     t    h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0   2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5   5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53" name="Straight Connector 52"/>
            <p:cNvCxnSpPr>
              <a:stCxn id="52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4" name="Straight Connector 53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5" name="Straight Connector 54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Straight Connector 55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7" name="Straight Connector 56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8" name="Straight Connector 57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9" name="Straight Connector 58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0" name="Straight Connector 59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" name="Straight Connector 60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2" name="Straight Connector 61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4" name="Group 63"/>
          <p:cNvGrpSpPr>
            <a:grpSpLocks/>
          </p:cNvGrpSpPr>
          <p:nvPr/>
        </p:nvGrpSpPr>
        <p:grpSpPr>
          <a:xfrm>
            <a:off x="1835976" y="3501008"/>
            <a:ext cx="2520000" cy="180000"/>
            <a:chOff x="1187624" y="5805264"/>
            <a:chExt cx="5040560" cy="360040"/>
          </a:xfrm>
        </p:grpSpPr>
        <p:sp>
          <p:nvSpPr>
            <p:cNvPr id="65" name="Rectangle 64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  j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    o    n    e   s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0   1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8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   </a:t>
              </a: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3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68" name="Straight Connector 67"/>
            <p:cNvCxnSpPr>
              <a:stCxn id="67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9" name="Straight Connector 68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0" name="Straight Connector 69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1" name="Straight Connector 70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2" name="Straight Connector 71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3" name="Straight Connector 72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4" name="Straight Connector 73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5" name="Straight Connector 74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6" name="Straight Connector 75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7" name="Straight Connector 76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" name="Straight Connector 77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79" name="Rectangle 78"/>
          <p:cNvSpPr/>
          <p:nvPr/>
        </p:nvSpPr>
        <p:spPr bwMode="auto">
          <a:xfrm>
            <a:off x="1474577" y="4509120"/>
            <a:ext cx="1080120" cy="108012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2770721" y="4509120"/>
            <a:ext cx="1080120" cy="108012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4066865" y="4509120"/>
            <a:ext cx="1080120" cy="108012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6659153" y="4509120"/>
            <a:ext cx="1080120" cy="108012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651041" y="4797152"/>
            <a:ext cx="441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...</a:t>
            </a:r>
            <a:endParaRPr lang="en-US" dirty="0">
              <a:latin typeface="Georgia"/>
              <a:cs typeface="Georgia"/>
            </a:endParaRPr>
          </a:p>
        </p:txBody>
      </p:sp>
      <p:grpSp>
        <p:nvGrpSpPr>
          <p:cNvPr id="100" name="Group 99"/>
          <p:cNvGrpSpPr>
            <a:grpSpLocks noChangeAspect="1"/>
          </p:cNvGrpSpPr>
          <p:nvPr/>
        </p:nvGrpSpPr>
        <p:grpSpPr>
          <a:xfrm>
            <a:off x="5148064" y="2564904"/>
            <a:ext cx="2177907" cy="180000"/>
            <a:chOff x="2087910" y="3356992"/>
            <a:chExt cx="4356298" cy="360040"/>
          </a:xfrm>
        </p:grpSpPr>
        <p:sp>
          <p:nvSpPr>
            <p:cNvPr id="88" name="Rectangle 87"/>
            <p:cNvSpPr/>
            <p:nvPr/>
          </p:nvSpPr>
          <p:spPr bwMode="auto">
            <a:xfrm>
              <a:off x="2087910" y="3356992"/>
              <a:ext cx="36004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2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2447950" y="3356992"/>
              <a:ext cx="1475978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 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 5    I     4 6     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90" name="Straight Connector 89"/>
            <p:cNvCxnSpPr/>
            <p:nvPr/>
          </p:nvCxnSpPr>
          <p:spPr bwMode="auto">
            <a:xfrm>
              <a:off x="284380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1" name="Straight Connector 90"/>
            <p:cNvCxnSpPr/>
            <p:nvPr/>
          </p:nvCxnSpPr>
          <p:spPr bwMode="auto">
            <a:xfrm>
              <a:off x="320384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2" name="Straight Connector 91"/>
            <p:cNvCxnSpPr/>
            <p:nvPr/>
          </p:nvCxnSpPr>
          <p:spPr bwMode="auto">
            <a:xfrm>
              <a:off x="356388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3" name="Rectangle 92"/>
            <p:cNvSpPr/>
            <p:nvPr/>
          </p:nvSpPr>
          <p:spPr bwMode="auto">
            <a:xfrm>
              <a:off x="3923928" y="3356992"/>
              <a:ext cx="25202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  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4   S    4   F    o    r    d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94" name="Straight Connector 93"/>
            <p:cNvCxnSpPr/>
            <p:nvPr/>
          </p:nvCxnSpPr>
          <p:spPr bwMode="auto">
            <a:xfrm>
              <a:off x="428396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5" name="Straight Connector 94"/>
            <p:cNvCxnSpPr/>
            <p:nvPr/>
          </p:nvCxnSpPr>
          <p:spPr bwMode="auto">
            <a:xfrm>
              <a:off x="464400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6" name="Straight Connector 95"/>
            <p:cNvCxnSpPr/>
            <p:nvPr/>
          </p:nvCxnSpPr>
          <p:spPr bwMode="auto">
            <a:xfrm>
              <a:off x="500404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7" name="Straight Connector 96"/>
            <p:cNvCxnSpPr/>
            <p:nvPr/>
          </p:nvCxnSpPr>
          <p:spPr bwMode="auto">
            <a:xfrm>
              <a:off x="536408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8" name="Straight Connector 97"/>
            <p:cNvCxnSpPr/>
            <p:nvPr/>
          </p:nvCxnSpPr>
          <p:spPr bwMode="auto">
            <a:xfrm>
              <a:off x="572412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9" name="Straight Connector 98"/>
            <p:cNvCxnSpPr/>
            <p:nvPr/>
          </p:nvCxnSpPr>
          <p:spPr bwMode="auto">
            <a:xfrm>
              <a:off x="608416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01" name="Group 100"/>
          <p:cNvGrpSpPr>
            <a:grpSpLocks noChangeAspect="1"/>
          </p:cNvGrpSpPr>
          <p:nvPr/>
        </p:nvGrpSpPr>
        <p:grpSpPr>
          <a:xfrm>
            <a:off x="5148064" y="2888960"/>
            <a:ext cx="2177907" cy="180000"/>
            <a:chOff x="2087910" y="3356992"/>
            <a:chExt cx="4356298" cy="360040"/>
          </a:xfrm>
        </p:grpSpPr>
        <p:sp>
          <p:nvSpPr>
            <p:cNvPr id="102" name="Rectangle 101"/>
            <p:cNvSpPr/>
            <p:nvPr/>
          </p:nvSpPr>
          <p:spPr bwMode="auto">
            <a:xfrm>
              <a:off x="2087910" y="3356992"/>
              <a:ext cx="36004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2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03" name="Rectangle 102"/>
            <p:cNvSpPr/>
            <p:nvPr/>
          </p:nvSpPr>
          <p:spPr bwMode="auto">
            <a:xfrm>
              <a:off x="2447950" y="3356992"/>
              <a:ext cx="1475978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 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 5    I     4 6     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104" name="Straight Connector 103"/>
            <p:cNvCxnSpPr/>
            <p:nvPr/>
          </p:nvCxnSpPr>
          <p:spPr bwMode="auto">
            <a:xfrm>
              <a:off x="284380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5" name="Straight Connector 104"/>
            <p:cNvCxnSpPr/>
            <p:nvPr/>
          </p:nvCxnSpPr>
          <p:spPr bwMode="auto">
            <a:xfrm>
              <a:off x="320384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6" name="Straight Connector 105"/>
            <p:cNvCxnSpPr/>
            <p:nvPr/>
          </p:nvCxnSpPr>
          <p:spPr bwMode="auto">
            <a:xfrm>
              <a:off x="356388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7" name="Rectangle 106"/>
            <p:cNvSpPr/>
            <p:nvPr/>
          </p:nvSpPr>
          <p:spPr bwMode="auto">
            <a:xfrm>
              <a:off x="3923928" y="3356992"/>
              <a:ext cx="25202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  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4   S    4   F    o    r    d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108" name="Straight Connector 107"/>
            <p:cNvCxnSpPr/>
            <p:nvPr/>
          </p:nvCxnSpPr>
          <p:spPr bwMode="auto">
            <a:xfrm>
              <a:off x="428396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9" name="Straight Connector 108"/>
            <p:cNvCxnSpPr/>
            <p:nvPr/>
          </p:nvCxnSpPr>
          <p:spPr bwMode="auto">
            <a:xfrm>
              <a:off x="464400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0" name="Straight Connector 109"/>
            <p:cNvCxnSpPr/>
            <p:nvPr/>
          </p:nvCxnSpPr>
          <p:spPr bwMode="auto">
            <a:xfrm>
              <a:off x="500404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1" name="Straight Connector 110"/>
            <p:cNvCxnSpPr/>
            <p:nvPr/>
          </p:nvCxnSpPr>
          <p:spPr bwMode="auto">
            <a:xfrm>
              <a:off x="536408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2" name="Straight Connector 111"/>
            <p:cNvCxnSpPr/>
            <p:nvPr/>
          </p:nvCxnSpPr>
          <p:spPr bwMode="auto">
            <a:xfrm>
              <a:off x="572412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3" name="Straight Connector 112"/>
            <p:cNvCxnSpPr/>
            <p:nvPr/>
          </p:nvCxnSpPr>
          <p:spPr bwMode="auto">
            <a:xfrm>
              <a:off x="608416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14" name="TextBox 113"/>
          <p:cNvSpPr txBox="1"/>
          <p:nvPr/>
        </p:nvSpPr>
        <p:spPr>
          <a:xfrm>
            <a:off x="251520" y="2636912"/>
            <a:ext cx="1031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records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282984" y="4797152"/>
            <a:ext cx="9046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blocks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4427984" y="6309320"/>
            <a:ext cx="5405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file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117" name="Right Brace 116"/>
          <p:cNvSpPr/>
          <p:nvPr/>
        </p:nvSpPr>
        <p:spPr bwMode="auto">
          <a:xfrm rot="5400000">
            <a:off x="4355976" y="2852936"/>
            <a:ext cx="504056" cy="6264696"/>
          </a:xfrm>
          <a:prstGeom prst="rightBrace">
            <a:avLst>
              <a:gd name="adj1" fmla="val 36326"/>
              <a:gd name="adj2" fmla="val 49274"/>
            </a:avLst>
          </a:prstGeom>
          <a:solidFill>
            <a:srgbClr val="FFFFFF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8" name="Down Arrow 117"/>
          <p:cNvSpPr/>
          <p:nvPr/>
        </p:nvSpPr>
        <p:spPr bwMode="auto">
          <a:xfrm>
            <a:off x="3994857" y="3933056"/>
            <a:ext cx="1224136" cy="360040"/>
          </a:xfrm>
          <a:prstGeom prst="downArrow">
            <a:avLst/>
          </a:prstGeom>
          <a:solidFill>
            <a:schemeClr val="bg1">
              <a:lumMod val="65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917267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Placing records in blocks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Considerations:</a:t>
            </a:r>
          </a:p>
          <a:p>
            <a:pPr lvl="1"/>
            <a:r>
              <a:rPr lang="en-US" dirty="0"/>
              <a:t>separating records</a:t>
            </a:r>
          </a:p>
          <a:p>
            <a:pPr lvl="1"/>
            <a:r>
              <a:rPr lang="en-US" dirty="0" smtClean="0"/>
              <a:t>spanned </a:t>
            </a:r>
            <a:r>
              <a:rPr lang="en-US" dirty="0"/>
              <a:t>vs. </a:t>
            </a:r>
            <a:r>
              <a:rPr lang="en-US" dirty="0" err="1"/>
              <a:t>unspanned</a:t>
            </a:r>
            <a:endParaRPr lang="en-US" dirty="0"/>
          </a:p>
          <a:p>
            <a:pPr lvl="1"/>
            <a:r>
              <a:rPr lang="en-US" dirty="0" smtClean="0"/>
              <a:t>sequencing</a:t>
            </a:r>
            <a:endParaRPr lang="en-US" dirty="0"/>
          </a:p>
          <a:p>
            <a:pPr lvl="1"/>
            <a:r>
              <a:rPr lang="en-US" dirty="0" smtClean="0"/>
              <a:t>indirection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818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Non-volatile storage</a:t>
            </a:r>
          </a:p>
          <a:p>
            <a:pPr marL="0" indent="0">
              <a:buNone/>
            </a:pPr>
            <a:r>
              <a:rPr lang="en-US" dirty="0" smtClean="0"/>
              <a:t>Slow, cheap, large capacity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Typical capacity: 10</a:t>
            </a:r>
            <a:r>
              <a:rPr lang="en-US" baseline="30000" dirty="0" smtClean="0"/>
              <a:t>11</a:t>
            </a:r>
            <a:r>
              <a:rPr lang="en-US" dirty="0" smtClean="0"/>
              <a:t>-10</a:t>
            </a:r>
            <a:r>
              <a:rPr lang="en-US" baseline="30000" dirty="0" smtClean="0"/>
              <a:t>12</a:t>
            </a:r>
            <a:r>
              <a:rPr lang="en-US" dirty="0" smtClean="0"/>
              <a:t> bytes</a:t>
            </a:r>
          </a:p>
          <a:p>
            <a:pPr marL="0" indent="0">
              <a:buNone/>
            </a:pPr>
            <a:r>
              <a:rPr lang="en-US" dirty="0" smtClean="0"/>
              <a:t>Typical access time: 10</a:t>
            </a:r>
            <a:r>
              <a:rPr lang="en-US" baseline="30000" dirty="0" smtClean="0"/>
              <a:t>-3</a:t>
            </a:r>
            <a:r>
              <a:rPr lang="en-US" dirty="0" smtClean="0"/>
              <a:t> s (10</a:t>
            </a:r>
            <a:r>
              <a:rPr lang="en-US" baseline="30000" dirty="0" smtClean="0"/>
              <a:t>6</a:t>
            </a:r>
            <a:r>
              <a:rPr lang="en-US" dirty="0" smtClean="0"/>
              <a:t> cycles)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Memory Hierarchy: Secondary Storage</a:t>
            </a:r>
            <a:endParaRPr lang="en-US" dirty="0"/>
          </a:p>
        </p:txBody>
      </p:sp>
      <p:sp>
        <p:nvSpPr>
          <p:cNvPr id="35" name="Trapezoid 34"/>
          <p:cNvSpPr/>
          <p:nvPr/>
        </p:nvSpPr>
        <p:spPr bwMode="auto">
          <a:xfrm>
            <a:off x="6156176" y="2204864"/>
            <a:ext cx="1224136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Cache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Trapezoid 35"/>
          <p:cNvSpPr/>
          <p:nvPr/>
        </p:nvSpPr>
        <p:spPr bwMode="auto">
          <a:xfrm>
            <a:off x="5940152" y="3068960"/>
            <a:ext cx="1656184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Main Memory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Trapezoid 36"/>
          <p:cNvSpPr/>
          <p:nvPr/>
        </p:nvSpPr>
        <p:spPr bwMode="auto">
          <a:xfrm>
            <a:off x="5724128" y="3933056"/>
            <a:ext cx="2088232" cy="720080"/>
          </a:xfrm>
          <a:prstGeom prst="trapezoid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Secondary Storage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Trapezoid 37"/>
          <p:cNvSpPr/>
          <p:nvPr/>
        </p:nvSpPr>
        <p:spPr bwMode="auto">
          <a:xfrm>
            <a:off x="5508104" y="4797152"/>
            <a:ext cx="2520280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Tertiary Storage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0961422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Separating records in a block</a:t>
            </a:r>
            <a:endParaRPr lang="en-US" dirty="0"/>
          </a:p>
        </p:txBody>
      </p:sp>
      <p:sp>
        <p:nvSpPr>
          <p:cNvPr id="4403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Block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Three approaches: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 smtClean="0"/>
              <a:t>use fixed length records - no need to separate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 smtClean="0"/>
              <a:t>use a </a:t>
            </a:r>
            <a:r>
              <a:rPr lang="en-US" dirty="0" smtClean="0"/>
              <a:t>special marker to indicate record end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 smtClean="0"/>
              <a:t>give record lengths (or offsets)</a:t>
            </a:r>
          </a:p>
          <a:p>
            <a:pPr lvl="2"/>
            <a:r>
              <a:rPr lang="en-US" dirty="0" smtClean="0"/>
              <a:t>within each record</a:t>
            </a:r>
          </a:p>
          <a:p>
            <a:pPr lvl="2"/>
            <a:r>
              <a:rPr lang="en-US" dirty="0" smtClean="0"/>
              <a:t>in block header</a:t>
            </a:r>
          </a:p>
          <a:p>
            <a:pPr marL="360000" lvl="1" indent="0">
              <a:buNone/>
            </a:pPr>
            <a:endParaRPr lang="en-US" dirty="0" smtClean="0"/>
          </a:p>
        </p:txBody>
      </p:sp>
      <p:sp>
        <p:nvSpPr>
          <p:cNvPr id="44039" name="Rectangle 6"/>
          <p:cNvSpPr>
            <a:spLocks noChangeArrowheads="1"/>
          </p:cNvSpPr>
          <p:nvPr/>
        </p:nvSpPr>
        <p:spPr bwMode="auto">
          <a:xfrm>
            <a:off x="4191000" y="1752600"/>
            <a:ext cx="1828800" cy="533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Georgia"/>
                <a:cs typeface="Georgia"/>
              </a:rPr>
              <a:t>R2</a:t>
            </a:r>
          </a:p>
        </p:txBody>
      </p:sp>
      <p:sp>
        <p:nvSpPr>
          <p:cNvPr id="44040" name="Rectangle 7" descr="Wide upward diagonal"/>
          <p:cNvSpPr>
            <a:spLocks noChangeArrowheads="1"/>
          </p:cNvSpPr>
          <p:nvPr/>
        </p:nvSpPr>
        <p:spPr bwMode="auto">
          <a:xfrm>
            <a:off x="2362200" y="1752600"/>
            <a:ext cx="1828800" cy="533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Georgia"/>
                <a:cs typeface="Georgia"/>
              </a:rPr>
              <a:t>R1</a:t>
            </a:r>
          </a:p>
        </p:txBody>
      </p:sp>
      <p:sp>
        <p:nvSpPr>
          <p:cNvPr id="44041" name="Rectangle 8" descr="Shingle"/>
          <p:cNvSpPr>
            <a:spLocks noChangeArrowheads="1"/>
          </p:cNvSpPr>
          <p:nvPr/>
        </p:nvSpPr>
        <p:spPr bwMode="auto">
          <a:xfrm>
            <a:off x="6019800" y="1752600"/>
            <a:ext cx="1828800" cy="53340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Georgia"/>
                <a:cs typeface="Georgia"/>
              </a:rPr>
              <a:t>R3</a:t>
            </a:r>
          </a:p>
        </p:txBody>
      </p:sp>
      <p:sp>
        <p:nvSpPr>
          <p:cNvPr id="44042" name="Line 9"/>
          <p:cNvSpPr>
            <a:spLocks noChangeShapeType="1"/>
          </p:cNvSpPr>
          <p:nvPr/>
        </p:nvSpPr>
        <p:spPr bwMode="auto">
          <a:xfrm>
            <a:off x="4495800" y="1752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000">
              <a:latin typeface="Georgia"/>
              <a:cs typeface="Georgia"/>
            </a:endParaRPr>
          </a:p>
        </p:txBody>
      </p:sp>
      <p:sp>
        <p:nvSpPr>
          <p:cNvPr id="44043" name="Line 10"/>
          <p:cNvSpPr>
            <a:spLocks noChangeShapeType="1"/>
          </p:cNvSpPr>
          <p:nvPr/>
        </p:nvSpPr>
        <p:spPr bwMode="auto">
          <a:xfrm>
            <a:off x="4724400" y="1752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000">
              <a:latin typeface="Georgia"/>
              <a:cs typeface="Georgia"/>
            </a:endParaRPr>
          </a:p>
        </p:txBody>
      </p:sp>
      <p:sp>
        <p:nvSpPr>
          <p:cNvPr id="44044" name="Line 11"/>
          <p:cNvSpPr>
            <a:spLocks noChangeShapeType="1"/>
          </p:cNvSpPr>
          <p:nvPr/>
        </p:nvSpPr>
        <p:spPr bwMode="auto">
          <a:xfrm>
            <a:off x="5486400" y="1752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000">
              <a:latin typeface="Georgia"/>
              <a:cs typeface="Georgia"/>
            </a:endParaRPr>
          </a:p>
        </p:txBody>
      </p:sp>
      <p:sp>
        <p:nvSpPr>
          <p:cNvPr id="44045" name="Line 12"/>
          <p:cNvSpPr>
            <a:spLocks noChangeShapeType="1"/>
          </p:cNvSpPr>
          <p:nvPr/>
        </p:nvSpPr>
        <p:spPr bwMode="auto">
          <a:xfrm>
            <a:off x="5715000" y="1752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00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816315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Spanned vs. </a:t>
            </a:r>
            <a:r>
              <a:rPr lang="en-US" dirty="0" err="1" smtClean="0"/>
              <a:t>Unspanned</a:t>
            </a:r>
            <a:endParaRPr lang="en-US" dirty="0"/>
          </a:p>
        </p:txBody>
      </p:sp>
      <p:sp>
        <p:nvSpPr>
          <p:cNvPr id="4506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Unspanned</a:t>
            </a:r>
            <a:r>
              <a:rPr lang="en-US" dirty="0" smtClean="0"/>
              <a:t>: each records must fit within a single block</a:t>
            </a:r>
          </a:p>
          <a:p>
            <a:pPr marL="0" indent="0">
              <a:buNone/>
            </a:pPr>
            <a:r>
              <a:rPr lang="en-US" dirty="0" smtClean="0"/>
              <a:t>									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Spanned</a:t>
            </a:r>
            <a:r>
              <a:rPr lang="en-US" dirty="0" smtClean="0"/>
              <a:t>: records may be split between blocks</a:t>
            </a:r>
            <a:r>
              <a:rPr lang="en-US" dirty="0" smtClean="0"/>
              <a:t>			</a:t>
            </a:r>
            <a:endParaRPr lang="en-US" dirty="0"/>
          </a:p>
        </p:txBody>
      </p:sp>
      <p:sp>
        <p:nvSpPr>
          <p:cNvPr id="45063" name="Rectangle 5"/>
          <p:cNvSpPr>
            <a:spLocks noChangeArrowheads="1"/>
          </p:cNvSpPr>
          <p:nvPr/>
        </p:nvSpPr>
        <p:spPr bwMode="auto">
          <a:xfrm>
            <a:off x="1298104" y="2607568"/>
            <a:ext cx="609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>
                <a:latin typeface="Georgia"/>
                <a:cs typeface="Georgia"/>
              </a:rPr>
              <a:t>R1</a:t>
            </a:r>
          </a:p>
        </p:txBody>
      </p:sp>
      <p:sp>
        <p:nvSpPr>
          <p:cNvPr id="45064" name="Rectangle 13"/>
          <p:cNvSpPr>
            <a:spLocks noChangeArrowheads="1"/>
          </p:cNvSpPr>
          <p:nvPr/>
        </p:nvSpPr>
        <p:spPr bwMode="auto">
          <a:xfrm>
            <a:off x="1907704" y="2607568"/>
            <a:ext cx="19812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>
                <a:latin typeface="Georgia"/>
                <a:cs typeface="Georgia"/>
              </a:rPr>
              <a:t>R2</a:t>
            </a:r>
          </a:p>
        </p:txBody>
      </p:sp>
      <p:sp>
        <p:nvSpPr>
          <p:cNvPr id="45066" name="Rectangle 15" descr="Wide upward diagonal"/>
          <p:cNvSpPr>
            <a:spLocks noChangeArrowheads="1"/>
          </p:cNvSpPr>
          <p:nvPr/>
        </p:nvSpPr>
        <p:spPr bwMode="auto">
          <a:xfrm>
            <a:off x="3888904" y="2607568"/>
            <a:ext cx="609600" cy="5334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600">
              <a:latin typeface="Georgia"/>
              <a:cs typeface="Georgia"/>
            </a:endParaRPr>
          </a:p>
        </p:txBody>
      </p:sp>
      <p:sp>
        <p:nvSpPr>
          <p:cNvPr id="45067" name="Rectangle 16"/>
          <p:cNvSpPr>
            <a:spLocks noChangeArrowheads="1"/>
          </p:cNvSpPr>
          <p:nvPr/>
        </p:nvSpPr>
        <p:spPr bwMode="auto">
          <a:xfrm>
            <a:off x="4727104" y="2607568"/>
            <a:ext cx="14478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>
                <a:latin typeface="Georgia"/>
                <a:cs typeface="Georgia"/>
              </a:rPr>
              <a:t>R3</a:t>
            </a:r>
          </a:p>
        </p:txBody>
      </p:sp>
      <p:sp>
        <p:nvSpPr>
          <p:cNvPr id="45068" name="Rectangle 17"/>
          <p:cNvSpPr>
            <a:spLocks noChangeArrowheads="1"/>
          </p:cNvSpPr>
          <p:nvPr/>
        </p:nvSpPr>
        <p:spPr bwMode="auto">
          <a:xfrm>
            <a:off x="6174904" y="2607568"/>
            <a:ext cx="609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>
                <a:latin typeface="Georgia"/>
                <a:cs typeface="Georgia"/>
              </a:rPr>
              <a:t>R4</a:t>
            </a:r>
          </a:p>
        </p:txBody>
      </p:sp>
      <p:sp>
        <p:nvSpPr>
          <p:cNvPr id="45069" name="Rectangle 18"/>
          <p:cNvSpPr>
            <a:spLocks noChangeArrowheads="1"/>
          </p:cNvSpPr>
          <p:nvPr/>
        </p:nvSpPr>
        <p:spPr bwMode="auto">
          <a:xfrm>
            <a:off x="6784504" y="2607568"/>
            <a:ext cx="609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>
                <a:latin typeface="Georgia"/>
                <a:cs typeface="Georgia"/>
              </a:rPr>
              <a:t>R5</a:t>
            </a:r>
          </a:p>
        </p:txBody>
      </p:sp>
      <p:sp>
        <p:nvSpPr>
          <p:cNvPr id="45070" name="Rectangle 19" descr="Wide upward diagonal"/>
          <p:cNvSpPr>
            <a:spLocks noChangeArrowheads="1"/>
          </p:cNvSpPr>
          <p:nvPr/>
        </p:nvSpPr>
        <p:spPr bwMode="auto">
          <a:xfrm>
            <a:off x="7394104" y="2607568"/>
            <a:ext cx="304800" cy="5334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600">
              <a:latin typeface="Georgia"/>
              <a:cs typeface="Georgia"/>
            </a:endParaRPr>
          </a:p>
        </p:txBody>
      </p:sp>
      <p:grpSp>
        <p:nvGrpSpPr>
          <p:cNvPr id="22" name="Group 12"/>
          <p:cNvGrpSpPr>
            <a:grpSpLocks/>
          </p:cNvGrpSpPr>
          <p:nvPr/>
        </p:nvGrpSpPr>
        <p:grpSpPr bwMode="auto">
          <a:xfrm>
            <a:off x="1339552" y="4365104"/>
            <a:ext cx="6400800" cy="533400"/>
            <a:chOff x="864" y="3408"/>
            <a:chExt cx="4032" cy="336"/>
          </a:xfrm>
        </p:grpSpPr>
        <p:sp>
          <p:nvSpPr>
            <p:cNvPr id="23" name="Rectangle 4"/>
            <p:cNvSpPr>
              <a:spLocks noChangeArrowheads="1"/>
            </p:cNvSpPr>
            <p:nvPr/>
          </p:nvSpPr>
          <p:spPr bwMode="auto">
            <a:xfrm>
              <a:off x="864" y="3408"/>
              <a:ext cx="384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R1</a:t>
              </a:r>
            </a:p>
          </p:txBody>
        </p:sp>
        <p:sp>
          <p:nvSpPr>
            <p:cNvPr id="24" name="Rectangle 5"/>
            <p:cNvSpPr>
              <a:spLocks noChangeArrowheads="1"/>
            </p:cNvSpPr>
            <p:nvPr/>
          </p:nvSpPr>
          <p:spPr bwMode="auto">
            <a:xfrm>
              <a:off x="1248" y="3408"/>
              <a:ext cx="1248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R2</a:t>
              </a:r>
            </a:p>
          </p:txBody>
        </p:sp>
        <p:sp>
          <p:nvSpPr>
            <p:cNvPr id="25" name="Rectangle 6"/>
            <p:cNvSpPr>
              <a:spLocks noChangeArrowheads="1"/>
            </p:cNvSpPr>
            <p:nvPr/>
          </p:nvSpPr>
          <p:spPr bwMode="auto">
            <a:xfrm>
              <a:off x="2400" y="3408"/>
              <a:ext cx="33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R3</a:t>
              </a:r>
            </a:p>
            <a:p>
              <a:pPr algn="ctr"/>
              <a:r>
                <a:rPr lang="en-US" sz="1600">
                  <a:latin typeface="Georgia"/>
                  <a:cs typeface="Georgia"/>
                </a:rPr>
                <a:t>(a)</a:t>
              </a:r>
            </a:p>
          </p:txBody>
        </p:sp>
        <p:sp>
          <p:nvSpPr>
            <p:cNvPr id="26" name="Rectangle 7"/>
            <p:cNvSpPr>
              <a:spLocks noChangeArrowheads="1"/>
            </p:cNvSpPr>
            <p:nvPr/>
          </p:nvSpPr>
          <p:spPr bwMode="auto">
            <a:xfrm>
              <a:off x="2880" y="3408"/>
              <a:ext cx="240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R3</a:t>
              </a:r>
            </a:p>
            <a:p>
              <a:pPr algn="ctr"/>
              <a:r>
                <a:rPr lang="en-US" sz="1600">
                  <a:latin typeface="Georgia"/>
                  <a:cs typeface="Georgia"/>
                </a:rPr>
                <a:t>(b)</a:t>
              </a:r>
            </a:p>
          </p:txBody>
        </p:sp>
        <p:sp>
          <p:nvSpPr>
            <p:cNvPr id="27" name="Rectangle 8"/>
            <p:cNvSpPr>
              <a:spLocks noChangeArrowheads="1"/>
            </p:cNvSpPr>
            <p:nvPr/>
          </p:nvSpPr>
          <p:spPr bwMode="auto">
            <a:xfrm>
              <a:off x="4080" y="3408"/>
              <a:ext cx="480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R6</a:t>
              </a:r>
            </a:p>
          </p:txBody>
        </p:sp>
        <p:sp>
          <p:nvSpPr>
            <p:cNvPr id="28" name="Rectangle 9"/>
            <p:cNvSpPr>
              <a:spLocks noChangeArrowheads="1"/>
            </p:cNvSpPr>
            <p:nvPr/>
          </p:nvSpPr>
          <p:spPr bwMode="auto">
            <a:xfrm>
              <a:off x="3504" y="3408"/>
              <a:ext cx="57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R5</a:t>
              </a:r>
            </a:p>
          </p:txBody>
        </p:sp>
        <p:sp>
          <p:nvSpPr>
            <p:cNvPr id="29" name="Rectangle 10"/>
            <p:cNvSpPr>
              <a:spLocks noChangeArrowheads="1"/>
            </p:cNvSpPr>
            <p:nvPr/>
          </p:nvSpPr>
          <p:spPr bwMode="auto">
            <a:xfrm>
              <a:off x="3120" y="3408"/>
              <a:ext cx="384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R4</a:t>
              </a:r>
            </a:p>
          </p:txBody>
        </p:sp>
        <p:sp>
          <p:nvSpPr>
            <p:cNvPr id="30" name="Rectangle 11"/>
            <p:cNvSpPr>
              <a:spLocks noChangeArrowheads="1"/>
            </p:cNvSpPr>
            <p:nvPr/>
          </p:nvSpPr>
          <p:spPr bwMode="auto">
            <a:xfrm>
              <a:off x="4560" y="3408"/>
              <a:ext cx="33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R7</a:t>
              </a:r>
            </a:p>
            <a:p>
              <a:pPr algn="ctr"/>
              <a:r>
                <a:rPr lang="en-US" sz="1600">
                  <a:latin typeface="Georgia"/>
                  <a:cs typeface="Georgia"/>
                </a:rPr>
                <a:t>(a)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97030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Spanned records</a:t>
            </a:r>
            <a:endParaRPr lang="en-US" dirty="0"/>
          </a:p>
        </p:txBody>
      </p:sp>
      <p:grpSp>
        <p:nvGrpSpPr>
          <p:cNvPr id="46086" name="Group 12"/>
          <p:cNvGrpSpPr>
            <a:grpSpLocks/>
          </p:cNvGrpSpPr>
          <p:nvPr/>
        </p:nvGrpSpPr>
        <p:grpSpPr bwMode="auto">
          <a:xfrm>
            <a:off x="1219200" y="2133600"/>
            <a:ext cx="6400800" cy="533400"/>
            <a:chOff x="864" y="3408"/>
            <a:chExt cx="4032" cy="336"/>
          </a:xfrm>
        </p:grpSpPr>
        <p:sp>
          <p:nvSpPr>
            <p:cNvPr id="46090" name="Rectangle 4"/>
            <p:cNvSpPr>
              <a:spLocks noChangeArrowheads="1"/>
            </p:cNvSpPr>
            <p:nvPr/>
          </p:nvSpPr>
          <p:spPr bwMode="auto">
            <a:xfrm>
              <a:off x="864" y="3408"/>
              <a:ext cx="384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R1</a:t>
              </a:r>
            </a:p>
          </p:txBody>
        </p:sp>
        <p:sp>
          <p:nvSpPr>
            <p:cNvPr id="46091" name="Rectangle 5"/>
            <p:cNvSpPr>
              <a:spLocks noChangeArrowheads="1"/>
            </p:cNvSpPr>
            <p:nvPr/>
          </p:nvSpPr>
          <p:spPr bwMode="auto">
            <a:xfrm>
              <a:off x="1248" y="3408"/>
              <a:ext cx="1248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R2</a:t>
              </a:r>
            </a:p>
          </p:txBody>
        </p:sp>
        <p:sp>
          <p:nvSpPr>
            <p:cNvPr id="46092" name="Rectangle 6"/>
            <p:cNvSpPr>
              <a:spLocks noChangeArrowheads="1"/>
            </p:cNvSpPr>
            <p:nvPr/>
          </p:nvSpPr>
          <p:spPr bwMode="auto">
            <a:xfrm>
              <a:off x="2400" y="3408"/>
              <a:ext cx="33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R3</a:t>
              </a:r>
            </a:p>
            <a:p>
              <a:pPr algn="ctr"/>
              <a:r>
                <a:rPr lang="en-US" sz="1600">
                  <a:latin typeface="Georgia"/>
                  <a:cs typeface="Georgia"/>
                </a:rPr>
                <a:t>(a)</a:t>
              </a:r>
            </a:p>
          </p:txBody>
        </p:sp>
        <p:sp>
          <p:nvSpPr>
            <p:cNvPr id="46093" name="Rectangle 7"/>
            <p:cNvSpPr>
              <a:spLocks noChangeArrowheads="1"/>
            </p:cNvSpPr>
            <p:nvPr/>
          </p:nvSpPr>
          <p:spPr bwMode="auto">
            <a:xfrm>
              <a:off x="2880" y="3408"/>
              <a:ext cx="240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R3</a:t>
              </a:r>
            </a:p>
            <a:p>
              <a:pPr algn="ctr"/>
              <a:r>
                <a:rPr lang="en-US" sz="1600">
                  <a:latin typeface="Georgia"/>
                  <a:cs typeface="Georgia"/>
                </a:rPr>
                <a:t>(b)</a:t>
              </a:r>
            </a:p>
          </p:txBody>
        </p:sp>
        <p:sp>
          <p:nvSpPr>
            <p:cNvPr id="46094" name="Rectangle 8"/>
            <p:cNvSpPr>
              <a:spLocks noChangeArrowheads="1"/>
            </p:cNvSpPr>
            <p:nvPr/>
          </p:nvSpPr>
          <p:spPr bwMode="auto">
            <a:xfrm>
              <a:off x="4080" y="3408"/>
              <a:ext cx="480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R6</a:t>
              </a:r>
            </a:p>
          </p:txBody>
        </p:sp>
        <p:sp>
          <p:nvSpPr>
            <p:cNvPr id="46095" name="Rectangle 9"/>
            <p:cNvSpPr>
              <a:spLocks noChangeArrowheads="1"/>
            </p:cNvSpPr>
            <p:nvPr/>
          </p:nvSpPr>
          <p:spPr bwMode="auto">
            <a:xfrm>
              <a:off x="3504" y="3408"/>
              <a:ext cx="57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R5</a:t>
              </a:r>
            </a:p>
          </p:txBody>
        </p:sp>
        <p:sp>
          <p:nvSpPr>
            <p:cNvPr id="46096" name="Rectangle 10"/>
            <p:cNvSpPr>
              <a:spLocks noChangeArrowheads="1"/>
            </p:cNvSpPr>
            <p:nvPr/>
          </p:nvSpPr>
          <p:spPr bwMode="auto">
            <a:xfrm>
              <a:off x="3120" y="3408"/>
              <a:ext cx="384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R4</a:t>
              </a:r>
            </a:p>
          </p:txBody>
        </p:sp>
        <p:sp>
          <p:nvSpPr>
            <p:cNvPr id="46097" name="Rectangle 11"/>
            <p:cNvSpPr>
              <a:spLocks noChangeArrowheads="1"/>
            </p:cNvSpPr>
            <p:nvPr/>
          </p:nvSpPr>
          <p:spPr bwMode="auto">
            <a:xfrm>
              <a:off x="4560" y="3408"/>
              <a:ext cx="33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R7</a:t>
              </a:r>
            </a:p>
            <a:p>
              <a:pPr algn="ctr"/>
              <a:r>
                <a:rPr lang="en-US" sz="1600">
                  <a:latin typeface="Georgia"/>
                  <a:cs typeface="Georgia"/>
                </a:rPr>
                <a:t>(a)</a:t>
              </a:r>
            </a:p>
          </p:txBody>
        </p:sp>
      </p:grpSp>
      <p:sp>
        <p:nvSpPr>
          <p:cNvPr id="46087" name="Line 13"/>
          <p:cNvSpPr>
            <a:spLocks noChangeShapeType="1"/>
          </p:cNvSpPr>
          <p:nvPr/>
        </p:nvSpPr>
        <p:spPr bwMode="auto">
          <a:xfrm flipV="1">
            <a:off x="3276600" y="2819400"/>
            <a:ext cx="533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8" name="Line 14"/>
          <p:cNvSpPr>
            <a:spLocks noChangeShapeType="1"/>
          </p:cNvSpPr>
          <p:nvPr/>
        </p:nvSpPr>
        <p:spPr bwMode="auto">
          <a:xfrm flipH="1" flipV="1">
            <a:off x="4800600" y="28194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187624" y="2996952"/>
            <a:ext cx="201334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need indication</a:t>
            </a:r>
            <a:br>
              <a:rPr lang="en-US" sz="2000" dirty="0" smtClean="0">
                <a:latin typeface="Georgia"/>
                <a:cs typeface="Georgia"/>
              </a:rPr>
            </a:br>
            <a:r>
              <a:rPr lang="en-US" sz="2000" dirty="0" smtClean="0">
                <a:latin typeface="Georgia"/>
                <a:cs typeface="Georgia"/>
              </a:rPr>
              <a:t>of partial record</a:t>
            </a:r>
            <a:br>
              <a:rPr lang="en-US" sz="2000" dirty="0" smtClean="0">
                <a:latin typeface="Georgia"/>
                <a:cs typeface="Georgia"/>
              </a:rPr>
            </a:br>
            <a:r>
              <a:rPr lang="en-US" sz="2000" dirty="0" smtClean="0">
                <a:latin typeface="Georgia"/>
                <a:cs typeface="Georgia"/>
              </a:rPr>
              <a:t>“pointer” to rest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08104" y="3068960"/>
            <a:ext cx="19415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need indication</a:t>
            </a:r>
            <a:br>
              <a:rPr lang="en-US" sz="2000" dirty="0" smtClean="0">
                <a:latin typeface="Georgia"/>
                <a:cs typeface="Georgia"/>
              </a:rPr>
            </a:br>
            <a:r>
              <a:rPr lang="en-US" sz="2000" dirty="0" smtClean="0">
                <a:latin typeface="Georgia"/>
                <a:cs typeface="Georgia"/>
              </a:rPr>
              <a:t>of continuation</a:t>
            </a:r>
            <a:br>
              <a:rPr lang="en-US" sz="2000" dirty="0" smtClean="0">
                <a:latin typeface="Georgia"/>
                <a:cs typeface="Georgia"/>
              </a:rPr>
            </a:br>
            <a:r>
              <a:rPr lang="en-US" sz="2000" dirty="0" smtClean="0">
                <a:latin typeface="Georgia"/>
                <a:cs typeface="Georgia"/>
              </a:rPr>
              <a:t>(from where?)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926770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Spanned vs. </a:t>
            </a:r>
            <a:r>
              <a:rPr lang="en-US" dirty="0" err="1" smtClean="0"/>
              <a:t>Unspanned</a:t>
            </a:r>
            <a:endParaRPr lang="en-US" dirty="0"/>
          </a:p>
        </p:txBody>
      </p:sp>
      <p:sp>
        <p:nvSpPr>
          <p:cNvPr id="4710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Unspanned</a:t>
            </a:r>
            <a:r>
              <a:rPr lang="en-US" dirty="0" smtClean="0"/>
              <a:t> records </a:t>
            </a:r>
            <a:r>
              <a:rPr lang="en-US" dirty="0" smtClean="0"/>
              <a:t>are</a:t>
            </a:r>
            <a:r>
              <a:rPr lang="en-US" dirty="0" smtClean="0"/>
              <a:t> much simpler, but may waste space…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Spanned records are essential if record size &gt; block size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585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Sequencing</a:t>
            </a:r>
            <a:endParaRPr lang="en-US" dirty="0"/>
          </a:p>
        </p:txBody>
      </p:sp>
      <p:sp>
        <p:nvSpPr>
          <p:cNvPr id="4813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Sequencing: ordering records in file (and block) by some key value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Makes </a:t>
            </a:r>
            <a:r>
              <a:rPr lang="en-US" dirty="0"/>
              <a:t>it possible to efficiently read records in order</a:t>
            </a:r>
          </a:p>
          <a:p>
            <a:pPr lvl="1"/>
            <a:r>
              <a:rPr lang="en-US" dirty="0" smtClean="0"/>
              <a:t>e.g</a:t>
            </a:r>
            <a:r>
              <a:rPr lang="en-US" dirty="0"/>
              <a:t>., to do a merge-join  — discussed </a:t>
            </a:r>
            <a:r>
              <a:rPr lang="en-US" dirty="0" smtClean="0"/>
              <a:t>later in module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192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Sequencing Options</a:t>
            </a:r>
            <a:endParaRPr lang="en-US"/>
          </a:p>
        </p:txBody>
      </p:sp>
      <p:sp>
        <p:nvSpPr>
          <p:cNvPr id="5018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Next record physically contiguous: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Linked records:</a:t>
            </a:r>
          </a:p>
          <a:p>
            <a:endParaRPr lang="en-US" dirty="0"/>
          </a:p>
        </p:txBody>
      </p:sp>
      <p:sp>
        <p:nvSpPr>
          <p:cNvPr id="50183" name="Rectangle 4"/>
          <p:cNvSpPr>
            <a:spLocks noChangeArrowheads="1"/>
          </p:cNvSpPr>
          <p:nvPr/>
        </p:nvSpPr>
        <p:spPr bwMode="auto">
          <a:xfrm>
            <a:off x="3962400" y="2895600"/>
            <a:ext cx="1447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Georgia"/>
                <a:cs typeface="Georgia"/>
              </a:rPr>
              <a:t>Next (R1)</a:t>
            </a:r>
          </a:p>
        </p:txBody>
      </p:sp>
      <p:sp>
        <p:nvSpPr>
          <p:cNvPr id="50184" name="Rectangle 5"/>
          <p:cNvSpPr>
            <a:spLocks noChangeArrowheads="1"/>
          </p:cNvSpPr>
          <p:nvPr/>
        </p:nvSpPr>
        <p:spPr bwMode="auto">
          <a:xfrm>
            <a:off x="2514600" y="2895600"/>
            <a:ext cx="1447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Georgia"/>
                <a:cs typeface="Georgia"/>
              </a:rPr>
              <a:t>R1</a:t>
            </a:r>
          </a:p>
        </p:txBody>
      </p:sp>
      <p:sp>
        <p:nvSpPr>
          <p:cNvPr id="50185" name="Rectangle 6"/>
          <p:cNvSpPr>
            <a:spLocks noChangeArrowheads="1"/>
          </p:cNvSpPr>
          <p:nvPr/>
        </p:nvSpPr>
        <p:spPr bwMode="auto">
          <a:xfrm>
            <a:off x="2514600" y="4648200"/>
            <a:ext cx="1447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Georgia"/>
                <a:cs typeface="Georgia"/>
              </a:rPr>
              <a:t>R1</a:t>
            </a:r>
          </a:p>
        </p:txBody>
      </p:sp>
      <p:sp>
        <p:nvSpPr>
          <p:cNvPr id="50186" name="Rectangle 7"/>
          <p:cNvSpPr>
            <a:spLocks noChangeArrowheads="1"/>
          </p:cNvSpPr>
          <p:nvPr/>
        </p:nvSpPr>
        <p:spPr bwMode="auto">
          <a:xfrm>
            <a:off x="6324600" y="4648200"/>
            <a:ext cx="457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Georgia"/>
              <a:cs typeface="Georgia"/>
            </a:endParaRPr>
          </a:p>
        </p:txBody>
      </p:sp>
      <p:sp>
        <p:nvSpPr>
          <p:cNvPr id="50187" name="Rectangle 9"/>
          <p:cNvSpPr>
            <a:spLocks noChangeArrowheads="1"/>
          </p:cNvSpPr>
          <p:nvPr/>
        </p:nvSpPr>
        <p:spPr bwMode="auto">
          <a:xfrm>
            <a:off x="4876800" y="4648200"/>
            <a:ext cx="1447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Georgia"/>
                <a:cs typeface="Georgia"/>
              </a:rPr>
              <a:t>Next (R1)</a:t>
            </a:r>
          </a:p>
        </p:txBody>
      </p:sp>
      <p:sp>
        <p:nvSpPr>
          <p:cNvPr id="50188" name="Rectangle 10"/>
          <p:cNvSpPr>
            <a:spLocks noChangeArrowheads="1"/>
          </p:cNvSpPr>
          <p:nvPr/>
        </p:nvSpPr>
        <p:spPr bwMode="auto">
          <a:xfrm>
            <a:off x="3962400" y="4648200"/>
            <a:ext cx="457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Georgia"/>
              <a:cs typeface="Georgia"/>
            </a:endParaRPr>
          </a:p>
        </p:txBody>
      </p:sp>
      <p:sp>
        <p:nvSpPr>
          <p:cNvPr id="50189" name="Freeform 11"/>
          <p:cNvSpPr>
            <a:spLocks/>
          </p:cNvSpPr>
          <p:nvPr/>
        </p:nvSpPr>
        <p:spPr bwMode="auto">
          <a:xfrm>
            <a:off x="4191000" y="4305300"/>
            <a:ext cx="685800" cy="571500"/>
          </a:xfrm>
          <a:custGeom>
            <a:avLst/>
            <a:gdLst>
              <a:gd name="T0" fmla="*/ 0 w 432"/>
              <a:gd name="T1" fmla="*/ 2147483647 h 360"/>
              <a:gd name="T2" fmla="*/ 2147483647 w 432"/>
              <a:gd name="T3" fmla="*/ 2147483647 h 360"/>
              <a:gd name="T4" fmla="*/ 2147483647 w 432"/>
              <a:gd name="T5" fmla="*/ 2147483647 h 360"/>
              <a:gd name="T6" fmla="*/ 0 60000 65536"/>
              <a:gd name="T7" fmla="*/ 0 60000 65536"/>
              <a:gd name="T8" fmla="*/ 0 60000 65536"/>
              <a:gd name="T9" fmla="*/ 0 w 432"/>
              <a:gd name="T10" fmla="*/ 0 h 360"/>
              <a:gd name="T11" fmla="*/ 432 w 432"/>
              <a:gd name="T12" fmla="*/ 360 h 3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" h="360">
                <a:moveTo>
                  <a:pt x="0" y="360"/>
                </a:moveTo>
                <a:cubicBezTo>
                  <a:pt x="60" y="204"/>
                  <a:pt x="120" y="48"/>
                  <a:pt x="192" y="24"/>
                </a:cubicBezTo>
                <a:cubicBezTo>
                  <a:pt x="264" y="0"/>
                  <a:pt x="348" y="108"/>
                  <a:pt x="432" y="216"/>
                </a:cubicBez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000">
              <a:latin typeface="Georgia"/>
              <a:cs typeface="Georgia"/>
            </a:endParaRPr>
          </a:p>
        </p:txBody>
      </p:sp>
      <p:sp>
        <p:nvSpPr>
          <p:cNvPr id="50190" name="Freeform 12"/>
          <p:cNvSpPr>
            <a:spLocks/>
          </p:cNvSpPr>
          <p:nvPr/>
        </p:nvSpPr>
        <p:spPr bwMode="auto">
          <a:xfrm>
            <a:off x="6553200" y="4305300"/>
            <a:ext cx="838200" cy="571500"/>
          </a:xfrm>
          <a:custGeom>
            <a:avLst/>
            <a:gdLst>
              <a:gd name="T0" fmla="*/ 0 w 528"/>
              <a:gd name="T1" fmla="*/ 2147483647 h 360"/>
              <a:gd name="T2" fmla="*/ 2147483647 w 528"/>
              <a:gd name="T3" fmla="*/ 2147483647 h 360"/>
              <a:gd name="T4" fmla="*/ 2147483647 w 528"/>
              <a:gd name="T5" fmla="*/ 2147483647 h 360"/>
              <a:gd name="T6" fmla="*/ 0 60000 65536"/>
              <a:gd name="T7" fmla="*/ 0 60000 65536"/>
              <a:gd name="T8" fmla="*/ 0 60000 65536"/>
              <a:gd name="T9" fmla="*/ 0 w 528"/>
              <a:gd name="T10" fmla="*/ 0 h 360"/>
              <a:gd name="T11" fmla="*/ 528 w 528"/>
              <a:gd name="T12" fmla="*/ 360 h 3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28" h="360">
                <a:moveTo>
                  <a:pt x="0" y="360"/>
                </a:moveTo>
                <a:cubicBezTo>
                  <a:pt x="76" y="204"/>
                  <a:pt x="152" y="48"/>
                  <a:pt x="240" y="24"/>
                </a:cubicBezTo>
                <a:cubicBezTo>
                  <a:pt x="328" y="0"/>
                  <a:pt x="428" y="108"/>
                  <a:pt x="528" y="216"/>
                </a:cubicBez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00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084313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1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Sequencing Options</a:t>
            </a:r>
            <a:endParaRPr lang="en-US"/>
          </a:p>
        </p:txBody>
      </p:sp>
      <p:sp>
        <p:nvSpPr>
          <p:cNvPr id="5120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Overflow area</a:t>
            </a:r>
          </a:p>
        </p:txBody>
      </p:sp>
      <p:sp>
        <p:nvSpPr>
          <p:cNvPr id="51206" name="Rectangle 4"/>
          <p:cNvSpPr>
            <a:spLocks noChangeArrowheads="1"/>
          </p:cNvSpPr>
          <p:nvPr/>
        </p:nvSpPr>
        <p:spPr bwMode="auto">
          <a:xfrm>
            <a:off x="3048000" y="2743200"/>
            <a:ext cx="2057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Georgia"/>
                <a:cs typeface="Georgia"/>
              </a:rPr>
              <a:t>R1</a:t>
            </a:r>
          </a:p>
        </p:txBody>
      </p:sp>
      <p:sp>
        <p:nvSpPr>
          <p:cNvPr id="51207" name="Rectangle 5"/>
          <p:cNvSpPr>
            <a:spLocks noChangeArrowheads="1"/>
          </p:cNvSpPr>
          <p:nvPr/>
        </p:nvSpPr>
        <p:spPr bwMode="auto">
          <a:xfrm>
            <a:off x="3048000" y="3200400"/>
            <a:ext cx="2057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Georgia"/>
                <a:cs typeface="Georgia"/>
              </a:rPr>
              <a:t>R2</a:t>
            </a:r>
          </a:p>
        </p:txBody>
      </p:sp>
      <p:sp>
        <p:nvSpPr>
          <p:cNvPr id="51208" name="Rectangle 6"/>
          <p:cNvSpPr>
            <a:spLocks noChangeArrowheads="1"/>
          </p:cNvSpPr>
          <p:nvPr/>
        </p:nvSpPr>
        <p:spPr bwMode="auto">
          <a:xfrm>
            <a:off x="3048000" y="3657600"/>
            <a:ext cx="2057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Georgia"/>
                <a:cs typeface="Georgia"/>
              </a:rPr>
              <a:t>R3</a:t>
            </a:r>
          </a:p>
        </p:txBody>
      </p:sp>
      <p:sp>
        <p:nvSpPr>
          <p:cNvPr id="51209" name="Rectangle 7"/>
          <p:cNvSpPr>
            <a:spLocks noChangeArrowheads="1"/>
          </p:cNvSpPr>
          <p:nvPr/>
        </p:nvSpPr>
        <p:spPr bwMode="auto">
          <a:xfrm>
            <a:off x="3048000" y="4114800"/>
            <a:ext cx="2057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Georgia"/>
                <a:cs typeface="Georgia"/>
              </a:rPr>
              <a:t>R4</a:t>
            </a:r>
          </a:p>
        </p:txBody>
      </p:sp>
      <p:sp>
        <p:nvSpPr>
          <p:cNvPr id="51210" name="Rectangle 8"/>
          <p:cNvSpPr>
            <a:spLocks noChangeArrowheads="1"/>
          </p:cNvSpPr>
          <p:nvPr/>
        </p:nvSpPr>
        <p:spPr bwMode="auto">
          <a:xfrm>
            <a:off x="3048000" y="4572000"/>
            <a:ext cx="2057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Georgia"/>
                <a:cs typeface="Georgia"/>
              </a:rPr>
              <a:t>R5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7584" y="3212976"/>
            <a:ext cx="15150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Records</a:t>
            </a:r>
          </a:p>
          <a:p>
            <a:pPr algn="ctr"/>
            <a:r>
              <a:rPr lang="en-US" sz="2000" dirty="0" smtClean="0">
                <a:latin typeface="Georgia"/>
                <a:cs typeface="Georgia"/>
              </a:rPr>
              <a:t>in sequence</a:t>
            </a:r>
            <a:endParaRPr lang="en-US" sz="2000" dirty="0">
              <a:latin typeface="Georgia"/>
              <a:cs typeface="Georgia"/>
            </a:endParaRPr>
          </a:p>
        </p:txBody>
      </p:sp>
      <p:grpSp>
        <p:nvGrpSpPr>
          <p:cNvPr id="12" name="Group 16"/>
          <p:cNvGrpSpPr>
            <a:grpSpLocks/>
          </p:cNvGrpSpPr>
          <p:nvPr/>
        </p:nvGrpSpPr>
        <p:grpSpPr bwMode="auto">
          <a:xfrm>
            <a:off x="3048000" y="2362200"/>
            <a:ext cx="4953000" cy="1981200"/>
            <a:chOff x="1920" y="1488"/>
            <a:chExt cx="3120" cy="1248"/>
          </a:xfrm>
        </p:grpSpPr>
        <p:sp>
          <p:nvSpPr>
            <p:cNvPr id="13" name="Rectangle 10"/>
            <p:cNvSpPr>
              <a:spLocks noChangeArrowheads="1"/>
            </p:cNvSpPr>
            <p:nvPr/>
          </p:nvSpPr>
          <p:spPr bwMode="auto">
            <a:xfrm>
              <a:off x="1920" y="1488"/>
              <a:ext cx="1296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>
                  <a:latin typeface="Georgia"/>
                  <a:cs typeface="Georgia"/>
                </a:rPr>
                <a:t>header</a:t>
              </a:r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auto">
            <a:xfrm>
              <a:off x="3744" y="1872"/>
              <a:ext cx="1296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>
                  <a:latin typeface="Georgia"/>
                  <a:cs typeface="Georgia"/>
                </a:rPr>
                <a:t>R2.1</a:t>
              </a:r>
            </a:p>
          </p:txBody>
        </p:sp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3744" y="2160"/>
              <a:ext cx="1296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>
                  <a:latin typeface="Georgia"/>
                  <a:cs typeface="Georgia"/>
                </a:rPr>
                <a:t>R1.3</a:t>
              </a:r>
            </a:p>
          </p:txBody>
        </p:sp>
        <p:sp>
          <p:nvSpPr>
            <p:cNvPr id="16" name="Rectangle 13"/>
            <p:cNvSpPr>
              <a:spLocks noChangeArrowheads="1"/>
            </p:cNvSpPr>
            <p:nvPr/>
          </p:nvSpPr>
          <p:spPr bwMode="auto">
            <a:xfrm>
              <a:off x="3744" y="2448"/>
              <a:ext cx="1296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>
                  <a:latin typeface="Georgia"/>
                  <a:cs typeface="Georgia"/>
                </a:rPr>
                <a:t>R4.7</a:t>
              </a:r>
            </a:p>
          </p:txBody>
        </p:sp>
        <p:sp>
          <p:nvSpPr>
            <p:cNvPr id="17" name="Rectangle 14"/>
            <p:cNvSpPr>
              <a:spLocks noChangeArrowheads="1"/>
            </p:cNvSpPr>
            <p:nvPr/>
          </p:nvSpPr>
          <p:spPr bwMode="auto">
            <a:xfrm>
              <a:off x="2976" y="1488"/>
              <a:ext cx="240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3120" y="1544"/>
              <a:ext cx="624" cy="328"/>
            </a:xfrm>
            <a:custGeom>
              <a:avLst/>
              <a:gdLst>
                <a:gd name="T0" fmla="*/ 0 w 624"/>
                <a:gd name="T1" fmla="*/ 88 h 328"/>
                <a:gd name="T2" fmla="*/ 288 w 624"/>
                <a:gd name="T3" fmla="*/ 40 h 328"/>
                <a:gd name="T4" fmla="*/ 624 w 624"/>
                <a:gd name="T5" fmla="*/ 328 h 328"/>
                <a:gd name="T6" fmla="*/ 0 60000 65536"/>
                <a:gd name="T7" fmla="*/ 0 60000 65536"/>
                <a:gd name="T8" fmla="*/ 0 60000 65536"/>
                <a:gd name="T9" fmla="*/ 0 w 624"/>
                <a:gd name="T10" fmla="*/ 0 h 328"/>
                <a:gd name="T11" fmla="*/ 624 w 624"/>
                <a:gd name="T12" fmla="*/ 328 h 3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4" h="328">
                  <a:moveTo>
                    <a:pt x="0" y="88"/>
                  </a:moveTo>
                  <a:cubicBezTo>
                    <a:pt x="92" y="44"/>
                    <a:pt x="184" y="0"/>
                    <a:pt x="288" y="40"/>
                  </a:cubicBezTo>
                  <a:cubicBezTo>
                    <a:pt x="392" y="80"/>
                    <a:pt x="576" y="280"/>
                    <a:pt x="624" y="328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9125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Indirection</a:t>
            </a:r>
            <a:endParaRPr lang="en-US" dirty="0"/>
          </a:p>
        </p:txBody>
      </p:sp>
      <p:sp>
        <p:nvSpPr>
          <p:cNvPr id="5427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How do we refer to records?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Many options: </a:t>
            </a:r>
          </a:p>
          <a:p>
            <a:pPr lvl="1"/>
            <a:r>
              <a:rPr lang="en-US" dirty="0" smtClean="0"/>
              <a:t>physical addressing</a:t>
            </a:r>
          </a:p>
          <a:p>
            <a:pPr lvl="1"/>
            <a:r>
              <a:rPr lang="en-US" dirty="0" smtClean="0"/>
              <a:t>indirect addressing</a:t>
            </a:r>
          </a:p>
          <a:p>
            <a:pPr lvl="1"/>
            <a:r>
              <a:rPr lang="en-US" dirty="0" smtClean="0"/>
              <a:t>other options in between</a:t>
            </a:r>
          </a:p>
          <a:p>
            <a:pPr marL="0" indent="0">
              <a:buNone/>
            </a:pPr>
            <a:r>
              <a:rPr lang="en-US" dirty="0" smtClean="0"/>
              <a:t>Tradeoff between: </a:t>
            </a:r>
          </a:p>
          <a:p>
            <a:pPr lvl="1"/>
            <a:r>
              <a:rPr lang="en-US" dirty="0" smtClean="0"/>
              <a:t>flexibility (easier to move records on insertion/deletion)</a:t>
            </a:r>
          </a:p>
          <a:p>
            <a:pPr lvl="1"/>
            <a:r>
              <a:rPr lang="en-US" dirty="0" smtClean="0"/>
              <a:t>cost (of maintaining indirection)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4279" name="Rectangle 5"/>
          <p:cNvSpPr>
            <a:spLocks noChangeArrowheads="1"/>
          </p:cNvSpPr>
          <p:nvPr/>
        </p:nvSpPr>
        <p:spPr bwMode="auto">
          <a:xfrm>
            <a:off x="3499520" y="2420888"/>
            <a:ext cx="22098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Georgia"/>
                <a:cs typeface="Georgia"/>
              </a:rPr>
              <a:t>Rx</a:t>
            </a:r>
          </a:p>
        </p:txBody>
      </p:sp>
      <p:sp>
        <p:nvSpPr>
          <p:cNvPr id="54280" name="Line 21"/>
          <p:cNvSpPr>
            <a:spLocks noChangeShapeType="1"/>
          </p:cNvSpPr>
          <p:nvPr/>
        </p:nvSpPr>
        <p:spPr bwMode="auto">
          <a:xfrm>
            <a:off x="2051720" y="2725688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164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Addressing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98684" y="3284984"/>
            <a:ext cx="18547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Record ID =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95936" y="2636912"/>
            <a:ext cx="215956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Device ID</a:t>
            </a:r>
            <a:br>
              <a:rPr lang="en-US" dirty="0" smtClean="0">
                <a:latin typeface="Georgia"/>
                <a:cs typeface="Georgia"/>
              </a:rPr>
            </a:br>
            <a:r>
              <a:rPr lang="en-US" dirty="0" smtClean="0">
                <a:latin typeface="Georgia"/>
                <a:cs typeface="Georgia"/>
              </a:rPr>
              <a:t>Cylinder no.</a:t>
            </a:r>
          </a:p>
          <a:p>
            <a:r>
              <a:rPr lang="en-US" dirty="0" smtClean="0">
                <a:latin typeface="Georgia"/>
                <a:cs typeface="Georgia"/>
              </a:rPr>
              <a:t>Track no.</a:t>
            </a:r>
          </a:p>
          <a:p>
            <a:r>
              <a:rPr lang="en-US" dirty="0" smtClean="0">
                <a:latin typeface="Georgia"/>
                <a:cs typeface="Georgia"/>
              </a:rPr>
              <a:t>Block no.</a:t>
            </a:r>
          </a:p>
          <a:p>
            <a:r>
              <a:rPr lang="en-US" dirty="0" smtClean="0">
                <a:latin typeface="Georgia"/>
                <a:cs typeface="Georgia"/>
              </a:rPr>
              <a:t>Offset in block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81711" y="3421651"/>
            <a:ext cx="13691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Block ID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13" name="AutoShape 5"/>
          <p:cNvSpPr>
            <a:spLocks/>
          </p:cNvSpPr>
          <p:nvPr/>
        </p:nvSpPr>
        <p:spPr bwMode="auto">
          <a:xfrm>
            <a:off x="3335917" y="2636912"/>
            <a:ext cx="381000" cy="1872208"/>
          </a:xfrm>
          <a:prstGeom prst="leftBrace">
            <a:avLst>
              <a:gd name="adj1" fmla="val 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AutoShape 5"/>
          <p:cNvSpPr>
            <a:spLocks/>
          </p:cNvSpPr>
          <p:nvPr/>
        </p:nvSpPr>
        <p:spPr bwMode="auto">
          <a:xfrm rot="10800000">
            <a:off x="6177765" y="2636912"/>
            <a:ext cx="381000" cy="1512168"/>
          </a:xfrm>
          <a:prstGeom prst="leftBrace">
            <a:avLst>
              <a:gd name="adj1" fmla="val 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327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Indirect Addressing</a:t>
            </a:r>
            <a:endParaRPr lang="en-US" dirty="0"/>
          </a:p>
        </p:txBody>
      </p:sp>
      <p:sp>
        <p:nvSpPr>
          <p:cNvPr id="56326" name="Rectangle 3"/>
          <p:cNvSpPr>
            <a:spLocks noGrp="1" noChangeArrowheads="1"/>
          </p:cNvSpPr>
          <p:nvPr>
            <p:ph idx="1"/>
          </p:nvPr>
        </p:nvSpPr>
        <p:spPr>
          <a:xfrm>
            <a:off x="324000" y="1692000"/>
            <a:ext cx="8496000" cy="58487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Record ID is arbitrary bit string</a:t>
            </a:r>
          </a:p>
        </p:txBody>
      </p:sp>
      <p:sp>
        <p:nvSpPr>
          <p:cNvPr id="56331" name="Line 12"/>
          <p:cNvSpPr>
            <a:spLocks noChangeShapeType="1"/>
          </p:cNvSpPr>
          <p:nvPr/>
        </p:nvSpPr>
        <p:spPr bwMode="auto">
          <a:xfrm>
            <a:off x="5961093" y="4293096"/>
            <a:ext cx="762000" cy="304800"/>
          </a:xfrm>
          <a:prstGeom prst="line">
            <a:avLst/>
          </a:prstGeom>
          <a:noFill/>
          <a:ln w="9525">
            <a:solidFill>
              <a:srgbClr val="191F22"/>
            </a:solidFill>
            <a:round/>
            <a:headEnd type="none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2" name="Line 13"/>
          <p:cNvSpPr>
            <a:spLocks noChangeShapeType="1"/>
          </p:cNvSpPr>
          <p:nvPr/>
        </p:nvSpPr>
        <p:spPr bwMode="auto">
          <a:xfrm>
            <a:off x="2648725" y="4221088"/>
            <a:ext cx="685800" cy="76200"/>
          </a:xfrm>
          <a:prstGeom prst="line">
            <a:avLst/>
          </a:prstGeom>
          <a:noFill/>
          <a:ln w="9525">
            <a:solidFill>
              <a:srgbClr val="191F22"/>
            </a:solidFill>
            <a:round/>
            <a:headEnd type="none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144669" y="4005064"/>
            <a:ext cx="4070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id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53181" y="4221088"/>
            <a:ext cx="11117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physical</a:t>
            </a:r>
          </a:p>
          <a:p>
            <a:r>
              <a:rPr lang="en-US" sz="2000" dirty="0" smtClean="0">
                <a:latin typeface="Georgia"/>
                <a:cs typeface="Georgia"/>
              </a:rPr>
              <a:t>address</a:t>
            </a:r>
            <a:endParaRPr lang="en-US" sz="2000" dirty="0">
              <a:latin typeface="Georgia"/>
              <a:cs typeface="Georgia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94399"/>
              </p:ext>
            </p:extLst>
          </p:nvPr>
        </p:nvGraphicFramePr>
        <p:xfrm>
          <a:off x="3368805" y="3140968"/>
          <a:ext cx="2520280" cy="17526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260140"/>
                <a:gridCol w="126014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Record ID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Physical Address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4232901" y="2636912"/>
            <a:ext cx="686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map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877011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109817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Non-volatile storage</a:t>
            </a:r>
          </a:p>
          <a:p>
            <a:pPr marL="0" indent="0">
              <a:buNone/>
            </a:pPr>
            <a:r>
              <a:rPr lang="en-US" dirty="0" smtClean="0"/>
              <a:t>Very slow, very cheap, very large capacity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Typical capacity: 10</a:t>
            </a:r>
            <a:r>
              <a:rPr lang="en-US" baseline="30000" dirty="0" smtClean="0"/>
              <a:t>13</a:t>
            </a:r>
            <a:r>
              <a:rPr lang="en-US" dirty="0" smtClean="0"/>
              <a:t>-10</a:t>
            </a:r>
            <a:r>
              <a:rPr lang="en-US" baseline="30000" dirty="0" smtClean="0"/>
              <a:t>17</a:t>
            </a:r>
            <a:r>
              <a:rPr lang="en-US" dirty="0" smtClean="0"/>
              <a:t> bytes</a:t>
            </a:r>
          </a:p>
          <a:p>
            <a:pPr marL="0" indent="0">
              <a:buNone/>
            </a:pPr>
            <a:r>
              <a:rPr lang="en-US" dirty="0" smtClean="0"/>
              <a:t>Typical access time: 10</a:t>
            </a:r>
            <a:r>
              <a:rPr lang="en-US" baseline="30000" dirty="0" smtClean="0"/>
              <a:t>1</a:t>
            </a:r>
            <a:r>
              <a:rPr lang="en-US" dirty="0" smtClean="0"/>
              <a:t>-10</a:t>
            </a:r>
            <a:r>
              <a:rPr lang="en-US" baseline="30000" dirty="0" smtClean="0"/>
              <a:t>2</a:t>
            </a:r>
            <a:r>
              <a:rPr lang="en-US" dirty="0" smtClean="0"/>
              <a:t> 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Memory Hierarchy: Tertiary Storage</a:t>
            </a:r>
            <a:endParaRPr lang="en-US" dirty="0"/>
          </a:p>
        </p:txBody>
      </p:sp>
      <p:sp>
        <p:nvSpPr>
          <p:cNvPr id="35" name="Trapezoid 34"/>
          <p:cNvSpPr/>
          <p:nvPr/>
        </p:nvSpPr>
        <p:spPr bwMode="auto">
          <a:xfrm>
            <a:off x="6156176" y="2204864"/>
            <a:ext cx="1224136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Cache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Trapezoid 35"/>
          <p:cNvSpPr/>
          <p:nvPr/>
        </p:nvSpPr>
        <p:spPr bwMode="auto">
          <a:xfrm>
            <a:off x="5940152" y="3068960"/>
            <a:ext cx="1656184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Main Memory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Trapezoid 36"/>
          <p:cNvSpPr/>
          <p:nvPr/>
        </p:nvSpPr>
        <p:spPr bwMode="auto">
          <a:xfrm>
            <a:off x="5724128" y="3933056"/>
            <a:ext cx="2088232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Secondary Storage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Trapezoid 37"/>
          <p:cNvSpPr/>
          <p:nvPr/>
        </p:nvSpPr>
        <p:spPr bwMode="auto">
          <a:xfrm>
            <a:off x="5508104" y="4797152"/>
            <a:ext cx="2520280" cy="720080"/>
          </a:xfrm>
          <a:prstGeom prst="trapezoid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Tertiary Storage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09614220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Indirection in block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Typical implementation</a:t>
            </a:r>
          </a:p>
          <a:p>
            <a:pPr lvl="1"/>
            <a:r>
              <a:rPr lang="en-GB" dirty="0" smtClean="0"/>
              <a:t>Records can be shifted within </a:t>
            </a:r>
            <a:r>
              <a:rPr lang="en-GB" dirty="0" smtClean="0"/>
              <a:t>block without </a:t>
            </a:r>
            <a:r>
              <a:rPr lang="en-GB" dirty="0" smtClean="0"/>
              <a:t>changing RID</a:t>
            </a:r>
          </a:p>
          <a:p>
            <a:pPr lvl="1"/>
            <a:r>
              <a:rPr lang="en-GB" dirty="0" smtClean="0"/>
              <a:t>Access to a given RID is fast </a:t>
            </a:r>
            <a:r>
              <a:rPr lang="en-US" dirty="0" smtClean="0"/>
              <a:t>–</a:t>
            </a:r>
            <a:r>
              <a:rPr lang="en-GB" dirty="0" smtClean="0"/>
              <a:t> only a single </a:t>
            </a:r>
            <a:r>
              <a:rPr lang="en-GB" dirty="0" smtClean="0"/>
              <a:t>block access </a:t>
            </a:r>
            <a:r>
              <a:rPr lang="en-GB" dirty="0" smtClean="0"/>
              <a:t>needed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355976" y="4014936"/>
            <a:ext cx="3665984" cy="2438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355976" y="4019128"/>
            <a:ext cx="1512168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header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879976" y="4019128"/>
            <a:ext cx="3048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184776" y="4019128"/>
            <a:ext cx="3048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489576" y="4019128"/>
            <a:ext cx="3048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794376" y="4019128"/>
            <a:ext cx="3048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7099176" y="4019128"/>
            <a:ext cx="3048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5580112" y="5243264"/>
            <a:ext cx="18288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984920" y="5315272"/>
            <a:ext cx="10668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Block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 smtClean="0">
                <a:latin typeface="Georgia"/>
                <a:cs typeface="Georgia"/>
              </a:rPr>
              <a:t>number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2051720" y="5315272"/>
            <a:ext cx="10668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 smtClean="0">
                <a:solidFill>
                  <a:schemeClr val="tx1"/>
                </a:solidFill>
                <a:latin typeface="Georgia"/>
                <a:ea typeface="ＭＳ Ｐゴシック" charset="-128"/>
                <a:cs typeface="Georgia"/>
              </a:rPr>
              <a:t>Block o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ffset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75656" y="4883224"/>
            <a:ext cx="10067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RID for </a:t>
            </a:r>
            <a:r>
              <a:rPr lang="en-GB" sz="1600" dirty="0" err="1" smtClean="0">
                <a:latin typeface="Georgia"/>
                <a:cs typeface="Georgia"/>
              </a:rPr>
              <a:t>r</a:t>
            </a:r>
            <a:endParaRPr lang="en-GB" sz="1600" dirty="0">
              <a:latin typeface="Georgia"/>
              <a:cs typeface="Georgi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88958" y="6035352"/>
            <a:ext cx="8579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Block p</a:t>
            </a:r>
            <a:endParaRPr lang="en-GB" sz="1600" dirty="0">
              <a:latin typeface="Georgia"/>
              <a:cs typeface="Georgi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80112" y="4862264"/>
            <a:ext cx="9670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Record </a:t>
            </a:r>
            <a:r>
              <a:rPr lang="en-GB" sz="1600" dirty="0" err="1" smtClean="0">
                <a:latin typeface="Georgia"/>
                <a:cs typeface="Georgia"/>
              </a:rPr>
              <a:t>r</a:t>
            </a:r>
            <a:endParaRPr lang="en-GB" sz="1600" dirty="0">
              <a:latin typeface="Georgia"/>
              <a:cs typeface="Georgia"/>
            </a:endParaRPr>
          </a:p>
        </p:txBody>
      </p:sp>
      <p:cxnSp>
        <p:nvCxnSpPr>
          <p:cNvPr id="23" name="Shape 22"/>
          <p:cNvCxnSpPr>
            <a:stCxn id="17" idx="2"/>
            <a:endCxn id="4" idx="2"/>
          </p:cNvCxnSpPr>
          <p:nvPr/>
        </p:nvCxnSpPr>
        <p:spPr bwMode="auto">
          <a:xfrm rot="16200000" flipH="1">
            <a:off x="3551312" y="3815680"/>
            <a:ext cx="604664" cy="4670648"/>
          </a:xfrm>
          <a:prstGeom prst="bentConnector3">
            <a:avLst>
              <a:gd name="adj1" fmla="val 137806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5" name="Shape 24"/>
          <p:cNvCxnSpPr>
            <a:stCxn id="18" idx="0"/>
            <a:endCxn id="11" idx="0"/>
          </p:cNvCxnSpPr>
          <p:nvPr/>
        </p:nvCxnSpPr>
        <p:spPr bwMode="auto">
          <a:xfrm rot="5400000" flipH="1" flipV="1">
            <a:off x="3813076" y="2791172"/>
            <a:ext cx="1296144" cy="3752056"/>
          </a:xfrm>
          <a:prstGeom prst="bentConnector3">
            <a:avLst>
              <a:gd name="adj1" fmla="val 128523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7" name="Shape 26"/>
          <p:cNvCxnSpPr>
            <a:stCxn id="11" idx="2"/>
            <a:endCxn id="16" idx="1"/>
          </p:cNvCxnSpPr>
          <p:nvPr/>
        </p:nvCxnSpPr>
        <p:spPr bwMode="auto">
          <a:xfrm rot="5400000">
            <a:off x="5422776" y="4481264"/>
            <a:ext cx="1071736" cy="757064"/>
          </a:xfrm>
          <a:prstGeom prst="bentConnector4">
            <a:avLst>
              <a:gd name="adj1" fmla="val 42890"/>
              <a:gd name="adj2" fmla="val 130196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661665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Block header</a:t>
            </a:r>
            <a:endParaRPr lang="en-US" dirty="0"/>
          </a:p>
        </p:txBody>
      </p:sp>
      <p:sp>
        <p:nvSpPr>
          <p:cNvPr id="604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Data </a:t>
            </a:r>
            <a:r>
              <a:rPr lang="en-US" dirty="0"/>
              <a:t>at beginning </a:t>
            </a:r>
            <a:r>
              <a:rPr lang="en-US" dirty="0" smtClean="0"/>
              <a:t>that describes block</a:t>
            </a:r>
          </a:p>
          <a:p>
            <a:pPr marL="0" indent="0">
              <a:buNone/>
            </a:pPr>
            <a:r>
              <a:rPr lang="en-US" dirty="0" smtClean="0"/>
              <a:t>May </a:t>
            </a:r>
            <a:r>
              <a:rPr lang="en-US" dirty="0" smtClean="0"/>
              <a:t>contain:</a:t>
            </a:r>
          </a:p>
          <a:p>
            <a:pPr lvl="1"/>
            <a:r>
              <a:rPr lang="en-US" dirty="0" smtClean="0"/>
              <a:t>File ID (or RELATION or DB ID)</a:t>
            </a:r>
          </a:p>
          <a:p>
            <a:pPr lvl="1"/>
            <a:r>
              <a:rPr lang="en-US" dirty="0" smtClean="0"/>
              <a:t>This block ID</a:t>
            </a:r>
          </a:p>
          <a:p>
            <a:pPr lvl="1"/>
            <a:r>
              <a:rPr lang="en-US" dirty="0" smtClean="0"/>
              <a:t>Record directory</a:t>
            </a:r>
          </a:p>
          <a:p>
            <a:pPr lvl="1"/>
            <a:r>
              <a:rPr lang="en-US" dirty="0" smtClean="0"/>
              <a:t>Pointer to free space</a:t>
            </a:r>
          </a:p>
          <a:p>
            <a:pPr lvl="1"/>
            <a:r>
              <a:rPr lang="en-US" dirty="0" smtClean="0"/>
              <a:t>Type of block (e.g. contains recs type 4; is overflow, …)</a:t>
            </a:r>
          </a:p>
          <a:p>
            <a:pPr lvl="1"/>
            <a:r>
              <a:rPr lang="en-US" dirty="0" smtClean="0"/>
              <a:t>Pointer to other blocks </a:t>
            </a:r>
            <a:r>
              <a:rPr lang="ja-JP" altLang="en-US" dirty="0" smtClean="0"/>
              <a:t>“</a:t>
            </a:r>
            <a:r>
              <a:rPr lang="en-US" dirty="0" smtClean="0"/>
              <a:t>like it</a:t>
            </a:r>
            <a:r>
              <a:rPr lang="ja-JP" altLang="en-US" dirty="0" smtClean="0"/>
              <a:t>”</a:t>
            </a:r>
            <a:endParaRPr lang="en-US" dirty="0" smtClean="0"/>
          </a:p>
          <a:p>
            <a:pPr lvl="1"/>
            <a:r>
              <a:rPr lang="en-US" dirty="0" smtClean="0"/>
              <a:t>Timestamp 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228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Insertion and Deletion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12479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Insertion: the easy case</a:t>
            </a:r>
            <a:endParaRPr lang="en-US" dirty="0"/>
          </a:p>
        </p:txBody>
      </p:sp>
      <p:sp>
        <p:nvSpPr>
          <p:cNvPr id="7680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Records not in sequence</a:t>
            </a:r>
          </a:p>
          <a:p>
            <a:pPr lvl="1"/>
            <a:r>
              <a:rPr lang="en-US" dirty="0" smtClean="0"/>
              <a:t>Insert new record at end of file or in deleted slot</a:t>
            </a:r>
          </a:p>
          <a:p>
            <a:pPr lvl="1"/>
            <a:r>
              <a:rPr lang="en-US" dirty="0" smtClean="0"/>
              <a:t>If records are variable size, not as easy...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536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Insertion: the hard case</a:t>
            </a:r>
            <a:endParaRPr lang="en-US" dirty="0"/>
          </a:p>
        </p:txBody>
      </p:sp>
      <p:sp>
        <p:nvSpPr>
          <p:cNvPr id="77829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Records in sequence</a:t>
            </a:r>
          </a:p>
          <a:p>
            <a:pPr lvl="1"/>
            <a:r>
              <a:rPr lang="en-US" dirty="0" smtClean="0"/>
              <a:t>If free space </a:t>
            </a:r>
            <a:r>
              <a:rPr lang="ja-JP" altLang="en-US" dirty="0" smtClean="0"/>
              <a:t>“</a:t>
            </a:r>
            <a:r>
              <a:rPr lang="en-US" dirty="0" smtClean="0"/>
              <a:t>close by</a:t>
            </a:r>
            <a:r>
              <a:rPr lang="ja-JP" altLang="en-US" dirty="0" smtClean="0"/>
              <a:t>”</a:t>
            </a:r>
            <a:r>
              <a:rPr lang="en-US" dirty="0" smtClean="0"/>
              <a:t>, not too bad...</a:t>
            </a:r>
          </a:p>
          <a:p>
            <a:pPr lvl="1"/>
            <a:r>
              <a:rPr lang="en-US" dirty="0" smtClean="0"/>
              <a:t>Or use overflow idea...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732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4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How much free space to leave in each block, track, cylinder?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How often do I reorganize file + overflow?</a:t>
            </a:r>
            <a:endParaRPr lang="en-US" dirty="0"/>
          </a:p>
        </p:txBody>
      </p:sp>
      <p:sp>
        <p:nvSpPr>
          <p:cNvPr id="788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Insertion considerations</a:t>
            </a:r>
            <a:endParaRPr lang="en-US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516216" y="1278632"/>
            <a:ext cx="1524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6516216" y="1659632"/>
            <a:ext cx="1524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9" name="Rectangle 4" descr="Wide upward diagonal"/>
          <p:cNvSpPr>
            <a:spLocks noChangeArrowheads="1"/>
          </p:cNvSpPr>
          <p:nvPr/>
        </p:nvSpPr>
        <p:spPr bwMode="auto">
          <a:xfrm>
            <a:off x="6516216" y="2421632"/>
            <a:ext cx="1524000" cy="3810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6516216" y="2040632"/>
            <a:ext cx="1524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6516216" y="4707632"/>
            <a:ext cx="1524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6516216" y="5088632"/>
            <a:ext cx="1524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6516216" y="5850632"/>
            <a:ext cx="1524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6516216" y="5469632"/>
            <a:ext cx="1524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6516216" y="2955032"/>
            <a:ext cx="1524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6516216" y="3336032"/>
            <a:ext cx="1524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6516216" y="4098032"/>
            <a:ext cx="1524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6516216" y="3717032"/>
            <a:ext cx="1524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9" name="Rectangle 17" descr="Wide upward diagonal"/>
          <p:cNvSpPr>
            <a:spLocks noChangeArrowheads="1"/>
          </p:cNvSpPr>
          <p:nvPr/>
        </p:nvSpPr>
        <p:spPr bwMode="auto">
          <a:xfrm>
            <a:off x="6516216" y="5850632"/>
            <a:ext cx="1524000" cy="3810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0" name="Rectangle 18" descr="Wide upward diagonal"/>
          <p:cNvSpPr>
            <a:spLocks noChangeArrowheads="1"/>
          </p:cNvSpPr>
          <p:nvPr/>
        </p:nvSpPr>
        <p:spPr bwMode="auto">
          <a:xfrm>
            <a:off x="6516216" y="4098032"/>
            <a:ext cx="1524000" cy="3810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5197004" y="2261295"/>
            <a:ext cx="8207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>
                <a:latin typeface="Georgia"/>
                <a:cs typeface="Georgia"/>
              </a:rPr>
              <a:t>Free</a:t>
            </a:r>
          </a:p>
          <a:p>
            <a:pPr algn="ctr" eaLnBrk="1" hangingPunct="1"/>
            <a:r>
              <a:rPr lang="en-US" sz="2000">
                <a:latin typeface="Georgia"/>
                <a:cs typeface="Georgia"/>
              </a:rPr>
              <a:t>space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22" name="Line 20"/>
          <p:cNvSpPr>
            <a:spLocks noChangeShapeType="1"/>
          </p:cNvSpPr>
          <p:nvPr/>
        </p:nvSpPr>
        <p:spPr bwMode="auto">
          <a:xfrm>
            <a:off x="5601816" y="3031232"/>
            <a:ext cx="1588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3" name="Line 21"/>
          <p:cNvSpPr>
            <a:spLocks noChangeShapeType="1"/>
          </p:cNvSpPr>
          <p:nvPr/>
        </p:nvSpPr>
        <p:spPr bwMode="auto">
          <a:xfrm>
            <a:off x="5601816" y="4402832"/>
            <a:ext cx="6096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4" name="Line 22"/>
          <p:cNvSpPr>
            <a:spLocks noChangeShapeType="1"/>
          </p:cNvSpPr>
          <p:nvPr/>
        </p:nvSpPr>
        <p:spPr bwMode="auto">
          <a:xfrm>
            <a:off x="5601816" y="4402832"/>
            <a:ext cx="1588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5" name="Line 23"/>
          <p:cNvSpPr>
            <a:spLocks noChangeShapeType="1"/>
          </p:cNvSpPr>
          <p:nvPr/>
        </p:nvSpPr>
        <p:spPr bwMode="auto">
          <a:xfrm>
            <a:off x="5601816" y="6155432"/>
            <a:ext cx="6096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6" name="Line 24"/>
          <p:cNvSpPr>
            <a:spLocks noChangeShapeType="1"/>
          </p:cNvSpPr>
          <p:nvPr/>
        </p:nvSpPr>
        <p:spPr bwMode="auto">
          <a:xfrm>
            <a:off x="5906616" y="2574032"/>
            <a:ext cx="6096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66694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00" y="3933056"/>
            <a:ext cx="8496000" cy="222803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Two main options:</a:t>
            </a:r>
          </a:p>
          <a:p>
            <a:pPr lvl="1"/>
            <a:r>
              <a:rPr lang="en-US" dirty="0" smtClean="0"/>
              <a:t>Immediately reclaim space</a:t>
            </a:r>
          </a:p>
          <a:p>
            <a:pPr lvl="1"/>
            <a:r>
              <a:rPr lang="en-US" dirty="0" smtClean="0"/>
              <a:t>Mark space as deleted</a:t>
            </a:r>
          </a:p>
          <a:p>
            <a:endParaRPr lang="en-US" dirty="0"/>
          </a:p>
        </p:txBody>
      </p:sp>
      <p:sp>
        <p:nvSpPr>
          <p:cNvPr id="67591" name="Rectangle 11"/>
          <p:cNvSpPr>
            <a:spLocks noChangeArrowheads="1"/>
          </p:cNvSpPr>
          <p:nvPr/>
        </p:nvSpPr>
        <p:spPr bwMode="auto">
          <a:xfrm>
            <a:off x="3616325" y="1772816"/>
            <a:ext cx="1981200" cy="167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92" name="Rectangle 12"/>
          <p:cNvSpPr>
            <a:spLocks noChangeArrowheads="1"/>
          </p:cNvSpPr>
          <p:nvPr/>
        </p:nvSpPr>
        <p:spPr bwMode="auto">
          <a:xfrm>
            <a:off x="4187825" y="2492896"/>
            <a:ext cx="838200" cy="30899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Georgia"/>
                <a:cs typeface="Georgia"/>
              </a:rPr>
              <a:t>Rx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71800" y="1844824"/>
            <a:ext cx="800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block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5" name="Cross 4"/>
          <p:cNvSpPr/>
          <p:nvPr/>
        </p:nvSpPr>
        <p:spPr bwMode="auto">
          <a:xfrm rot="2700000">
            <a:off x="4227603" y="2289975"/>
            <a:ext cx="758643" cy="758643"/>
          </a:xfrm>
          <a:prstGeom prst="plus">
            <a:avLst>
              <a:gd name="adj" fmla="val 41330"/>
            </a:avLst>
          </a:prstGeom>
          <a:solidFill>
            <a:srgbClr val="FF0000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0252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Deletion marking</a:t>
            </a:r>
            <a:endParaRPr lang="en-US" dirty="0"/>
          </a:p>
        </p:txBody>
      </p:sp>
      <p:sp>
        <p:nvSpPr>
          <p:cNvPr id="696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May need </a:t>
            </a:r>
            <a:r>
              <a:rPr lang="en-US" dirty="0" smtClean="0"/>
              <a:t>a chain </a:t>
            </a:r>
            <a:r>
              <a:rPr lang="en-US" dirty="0"/>
              <a:t>of deleted </a:t>
            </a:r>
            <a:r>
              <a:rPr lang="en-US" dirty="0" smtClean="0"/>
              <a:t>records (</a:t>
            </a:r>
            <a:r>
              <a:rPr lang="en-US" dirty="0"/>
              <a:t>for re-use)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Need </a:t>
            </a:r>
            <a:r>
              <a:rPr lang="en-US" dirty="0"/>
              <a:t>a way to </a:t>
            </a:r>
            <a:r>
              <a:rPr lang="en-US" dirty="0" smtClean="0"/>
              <a:t>mark deleted records:</a:t>
            </a:r>
            <a:endParaRPr lang="en-US" dirty="0"/>
          </a:p>
          <a:p>
            <a:pPr lvl="1"/>
            <a:r>
              <a:rPr lang="en-US" dirty="0"/>
              <a:t>special characters</a:t>
            </a:r>
          </a:p>
          <a:p>
            <a:pPr lvl="1"/>
            <a:r>
              <a:rPr lang="en-US" dirty="0"/>
              <a:t>delete field</a:t>
            </a:r>
          </a:p>
          <a:p>
            <a:pPr lvl="1"/>
            <a:r>
              <a:rPr lang="en-US" dirty="0"/>
              <a:t>in map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645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Deletion tradeoffs</a:t>
            </a:r>
            <a:endParaRPr lang="en-US" dirty="0"/>
          </a:p>
        </p:txBody>
      </p:sp>
      <p:sp>
        <p:nvSpPr>
          <p:cNvPr id="7066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How expensive is to move valid record to free space for immediate reclaim?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How much space is wasted?</a:t>
            </a:r>
          </a:p>
          <a:p>
            <a:pPr lvl="1"/>
            <a:r>
              <a:rPr lang="en-US" dirty="0" smtClean="0"/>
              <a:t>e.g.,  deleted records, delete fields, free space chains,...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170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Deletion considerations</a:t>
            </a:r>
            <a:endParaRPr lang="en-US" dirty="0"/>
          </a:p>
        </p:txBody>
      </p:sp>
      <p:sp>
        <p:nvSpPr>
          <p:cNvPr id="7168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 we deal with dangling pointers</a:t>
            </a:r>
            <a:endParaRPr lang="en-US" dirty="0"/>
          </a:p>
        </p:txBody>
      </p:sp>
      <p:sp>
        <p:nvSpPr>
          <p:cNvPr id="71687" name="Rectangle 5"/>
          <p:cNvSpPr>
            <a:spLocks noChangeArrowheads="1"/>
          </p:cNvSpPr>
          <p:nvPr/>
        </p:nvSpPr>
        <p:spPr bwMode="auto">
          <a:xfrm>
            <a:off x="1752600" y="3124200"/>
            <a:ext cx="16002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R1</a:t>
            </a:r>
          </a:p>
        </p:txBody>
      </p:sp>
      <p:sp>
        <p:nvSpPr>
          <p:cNvPr id="71688" name="Rectangle 6"/>
          <p:cNvSpPr>
            <a:spLocks noChangeArrowheads="1"/>
          </p:cNvSpPr>
          <p:nvPr/>
        </p:nvSpPr>
        <p:spPr bwMode="auto">
          <a:xfrm>
            <a:off x="3352800" y="3124200"/>
            <a:ext cx="4572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89" name="Rectangle 7"/>
          <p:cNvSpPr>
            <a:spLocks noChangeArrowheads="1"/>
          </p:cNvSpPr>
          <p:nvPr/>
        </p:nvSpPr>
        <p:spPr bwMode="auto">
          <a:xfrm>
            <a:off x="4724400" y="3124200"/>
            <a:ext cx="1676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?</a:t>
            </a:r>
          </a:p>
        </p:txBody>
      </p:sp>
      <p:sp>
        <p:nvSpPr>
          <p:cNvPr id="71690" name="Line 8"/>
          <p:cNvSpPr>
            <a:spLocks noChangeShapeType="1"/>
          </p:cNvSpPr>
          <p:nvPr/>
        </p:nvSpPr>
        <p:spPr bwMode="auto">
          <a:xfrm>
            <a:off x="3505200" y="33528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370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ight Triangle 14"/>
          <p:cNvSpPr/>
          <p:nvPr/>
        </p:nvSpPr>
        <p:spPr bwMode="auto">
          <a:xfrm>
            <a:off x="5508104" y="3645024"/>
            <a:ext cx="1008112" cy="72008"/>
          </a:xfrm>
          <a:prstGeom prst="rtTriangle">
            <a:avLst/>
          </a:prstGeom>
          <a:solidFill>
            <a:schemeClr val="bg1">
              <a:lumMod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Typical storage medium for databases</a:t>
            </a:r>
          </a:p>
          <a:p>
            <a:r>
              <a:rPr lang="en-US" dirty="0"/>
              <a:t>T</a:t>
            </a:r>
            <a:r>
              <a:rPr lang="en-US" dirty="0" smtClean="0"/>
              <a:t>he focus of this lecture!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Terms:</a:t>
            </a:r>
          </a:p>
          <a:p>
            <a:pPr lvl="1"/>
            <a:r>
              <a:rPr lang="en-US" dirty="0" smtClean="0"/>
              <a:t>Platter, surface, head, actuator, cylinder, track, sector, block, gap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 Disks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 bwMode="auto">
          <a:xfrm>
            <a:off x="5796136" y="3284984"/>
            <a:ext cx="2160240" cy="720080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75000"/>
                </a:schemeClr>
              </a:gs>
              <a:gs pos="0">
                <a:schemeClr val="tx1">
                  <a:lumMod val="50000"/>
                </a:schemeClr>
              </a:gs>
              <a:gs pos="12000">
                <a:schemeClr val="tx1">
                  <a:lumMod val="50000"/>
                </a:schemeClr>
              </a:gs>
              <a:gs pos="14000">
                <a:schemeClr val="bg1"/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ight Triangle 12"/>
          <p:cNvSpPr/>
          <p:nvPr/>
        </p:nvSpPr>
        <p:spPr bwMode="auto">
          <a:xfrm>
            <a:off x="5508104" y="3212976"/>
            <a:ext cx="1008112" cy="72008"/>
          </a:xfrm>
          <a:prstGeom prst="rtTriangle">
            <a:avLst/>
          </a:prstGeom>
          <a:solidFill>
            <a:schemeClr val="bg1">
              <a:lumMod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5796136" y="2852936"/>
            <a:ext cx="2160240" cy="720080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75000"/>
                </a:schemeClr>
              </a:gs>
              <a:gs pos="0">
                <a:schemeClr val="tx1">
                  <a:lumMod val="50000"/>
                </a:schemeClr>
              </a:gs>
              <a:gs pos="12000">
                <a:schemeClr val="tx1">
                  <a:lumMod val="50000"/>
                </a:schemeClr>
              </a:gs>
              <a:gs pos="14000">
                <a:schemeClr val="bg1"/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ight Triangle 10"/>
          <p:cNvSpPr/>
          <p:nvPr/>
        </p:nvSpPr>
        <p:spPr bwMode="auto">
          <a:xfrm>
            <a:off x="5508104" y="2780928"/>
            <a:ext cx="1008112" cy="72008"/>
          </a:xfrm>
          <a:prstGeom prst="rtTriangle">
            <a:avLst/>
          </a:prstGeom>
          <a:solidFill>
            <a:schemeClr val="bg1">
              <a:lumMod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5796136" y="2420888"/>
            <a:ext cx="2160240" cy="720080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75000"/>
                </a:schemeClr>
              </a:gs>
              <a:gs pos="0">
                <a:schemeClr val="tx1">
                  <a:lumMod val="50000"/>
                </a:schemeClr>
              </a:gs>
              <a:gs pos="12000">
                <a:schemeClr val="tx1">
                  <a:lumMod val="50000"/>
                </a:schemeClr>
              </a:gs>
              <a:gs pos="14000">
                <a:schemeClr val="bg1"/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ight Triangle 9"/>
          <p:cNvSpPr/>
          <p:nvPr/>
        </p:nvSpPr>
        <p:spPr bwMode="auto">
          <a:xfrm>
            <a:off x="5508104" y="2636912"/>
            <a:ext cx="1008112" cy="72008"/>
          </a:xfrm>
          <a:prstGeom prst="rtTriangle">
            <a:avLst/>
          </a:prstGeom>
          <a:solidFill>
            <a:schemeClr val="bg1">
              <a:lumMod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ight Triangle 11"/>
          <p:cNvSpPr/>
          <p:nvPr/>
        </p:nvSpPr>
        <p:spPr bwMode="auto">
          <a:xfrm>
            <a:off x="5508104" y="3068960"/>
            <a:ext cx="1008112" cy="72008"/>
          </a:xfrm>
          <a:prstGeom prst="rtTriangle">
            <a:avLst/>
          </a:prstGeom>
          <a:solidFill>
            <a:schemeClr val="bg1">
              <a:lumMod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ight Triangle 13"/>
          <p:cNvSpPr/>
          <p:nvPr/>
        </p:nvSpPr>
        <p:spPr bwMode="auto">
          <a:xfrm>
            <a:off x="5508104" y="3501008"/>
            <a:ext cx="1008112" cy="72008"/>
          </a:xfrm>
          <a:prstGeom prst="rtTriangle">
            <a:avLst/>
          </a:prstGeom>
          <a:solidFill>
            <a:schemeClr val="bg1">
              <a:lumMod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5364088" y="2636912"/>
            <a:ext cx="144016" cy="1080120"/>
          </a:xfrm>
          <a:prstGeom prst="rect">
            <a:avLst/>
          </a:prstGeom>
          <a:solidFill>
            <a:srgbClr val="7F7F7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9963588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Tombstones</a:t>
            </a:r>
            <a:endParaRPr lang="en-US" dirty="0"/>
          </a:p>
        </p:txBody>
      </p:sp>
      <p:sp>
        <p:nvSpPr>
          <p:cNvPr id="7373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Leave </a:t>
            </a:r>
            <a:r>
              <a:rPr lang="ja-JP" altLang="en-US" dirty="0" smtClean="0"/>
              <a:t>“</a:t>
            </a:r>
            <a:r>
              <a:rPr lang="en-US" dirty="0" smtClean="0"/>
              <a:t>MARK</a:t>
            </a:r>
            <a:r>
              <a:rPr lang="ja-JP" altLang="en-US" dirty="0" smtClean="0"/>
              <a:t>”</a:t>
            </a:r>
            <a:r>
              <a:rPr lang="en-US" dirty="0" smtClean="0"/>
              <a:t> in map or old location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Physical IDs</a:t>
            </a:r>
            <a:endParaRPr lang="en-US" dirty="0"/>
          </a:p>
        </p:txBody>
      </p:sp>
      <p:grpSp>
        <p:nvGrpSpPr>
          <p:cNvPr id="7" name="Group 27"/>
          <p:cNvGrpSpPr>
            <a:grpSpLocks/>
          </p:cNvGrpSpPr>
          <p:nvPr/>
        </p:nvGrpSpPr>
        <p:grpSpPr bwMode="auto">
          <a:xfrm>
            <a:off x="395536" y="3861048"/>
            <a:ext cx="6443663" cy="2309813"/>
            <a:chOff x="288" y="2087"/>
            <a:chExt cx="4059" cy="1455"/>
          </a:xfrm>
        </p:grpSpPr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288" y="2185"/>
              <a:ext cx="4059" cy="1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50000"/>
                </a:spcBef>
              </a:pPr>
              <a:r>
                <a:rPr lang="en-US" sz="2000" dirty="0">
                  <a:latin typeface="Georgia"/>
                  <a:cs typeface="Georgia"/>
                </a:rPr>
                <a:t>    A block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latin typeface="Georgia"/>
                  <a:cs typeface="Georgia"/>
                </a:rPr>
                <a:t>		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latin typeface="Georgia"/>
                  <a:cs typeface="Georgia"/>
                </a:rPr>
                <a:t>		This space		This space can</a:t>
              </a:r>
            </a:p>
            <a:p>
              <a:pPr eaLnBrk="1" hangingPunct="1">
                <a:lnSpc>
                  <a:spcPct val="20000"/>
                </a:lnSpc>
                <a:spcBef>
                  <a:spcPct val="50000"/>
                </a:spcBef>
              </a:pPr>
              <a:r>
                <a:rPr lang="en-US" sz="2000" dirty="0">
                  <a:latin typeface="Georgia"/>
                  <a:cs typeface="Georgia"/>
                </a:rPr>
                <a:t>		never re-used	</a:t>
              </a:r>
              <a:r>
                <a:rPr lang="en-US" sz="2000" dirty="0" smtClean="0">
                  <a:latin typeface="Georgia"/>
                  <a:cs typeface="Georgia"/>
                </a:rPr>
                <a:t>                  be </a:t>
              </a:r>
              <a:r>
                <a:rPr lang="en-US" sz="2000" dirty="0">
                  <a:latin typeface="Georgia"/>
                  <a:cs typeface="Georgia"/>
                </a:rPr>
                <a:t>re-used</a:t>
              </a:r>
            </a:p>
            <a:p>
              <a:pPr eaLnBrk="1" hangingPunct="1">
                <a:spcBef>
                  <a:spcPct val="50000"/>
                </a:spcBef>
              </a:pPr>
              <a:endParaRPr lang="en-US" sz="2000" dirty="0">
                <a:latin typeface="Georgia"/>
                <a:cs typeface="Georgia"/>
              </a:endParaRPr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2544" y="2279"/>
              <a:ext cx="288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11" name="Rectangle 8"/>
            <p:cNvSpPr>
              <a:spLocks noChangeArrowheads="1"/>
            </p:cNvSpPr>
            <p:nvPr/>
          </p:nvSpPr>
          <p:spPr bwMode="auto">
            <a:xfrm>
              <a:off x="1344" y="2279"/>
              <a:ext cx="1200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2832" y="2279"/>
              <a:ext cx="1008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3840" y="2279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>
              <a:off x="3840" y="2567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15" name="AutoShape 12"/>
            <p:cNvSpPr>
              <a:spLocks/>
            </p:cNvSpPr>
            <p:nvPr/>
          </p:nvSpPr>
          <p:spPr bwMode="auto">
            <a:xfrm rot="5376799">
              <a:off x="3288" y="2207"/>
              <a:ext cx="47" cy="960"/>
            </a:xfrm>
            <a:prstGeom prst="rightBrace">
              <a:avLst>
                <a:gd name="adj1" fmla="val 170213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 flipV="1">
              <a:off x="2448" y="2615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>
              <a:off x="2688" y="2087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 flipH="1">
              <a:off x="2304" y="2087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grpSp>
          <p:nvGrpSpPr>
            <p:cNvPr id="19" name="Group 16"/>
            <p:cNvGrpSpPr>
              <a:grpSpLocks/>
            </p:cNvGrpSpPr>
            <p:nvPr/>
          </p:nvGrpSpPr>
          <p:grpSpPr bwMode="auto">
            <a:xfrm>
              <a:off x="2544" y="2327"/>
              <a:ext cx="274" cy="196"/>
              <a:chOff x="1166" y="3004"/>
              <a:chExt cx="732" cy="524"/>
            </a:xfrm>
          </p:grpSpPr>
          <p:sp>
            <p:nvSpPr>
              <p:cNvPr id="22" name="Freeform 17"/>
              <p:cNvSpPr>
                <a:spLocks/>
              </p:cNvSpPr>
              <p:nvPr/>
            </p:nvSpPr>
            <p:spPr bwMode="auto">
              <a:xfrm>
                <a:off x="1207" y="3513"/>
                <a:ext cx="691" cy="15"/>
              </a:xfrm>
              <a:custGeom>
                <a:avLst/>
                <a:gdLst>
                  <a:gd name="T0" fmla="*/ 0 w 691"/>
                  <a:gd name="T1" fmla="*/ 15 h 15"/>
                  <a:gd name="T2" fmla="*/ 269 w 691"/>
                  <a:gd name="T3" fmla="*/ 0 h 15"/>
                  <a:gd name="T4" fmla="*/ 691 w 691"/>
                  <a:gd name="T5" fmla="*/ 15 h 15"/>
                  <a:gd name="T6" fmla="*/ 0 60000 65536"/>
                  <a:gd name="T7" fmla="*/ 0 60000 65536"/>
                  <a:gd name="T8" fmla="*/ 0 60000 65536"/>
                  <a:gd name="T9" fmla="*/ 0 w 691"/>
                  <a:gd name="T10" fmla="*/ 0 h 15"/>
                  <a:gd name="T11" fmla="*/ 691 w 691"/>
                  <a:gd name="T12" fmla="*/ 15 h 1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691" h="15">
                    <a:moveTo>
                      <a:pt x="0" y="15"/>
                    </a:moveTo>
                    <a:cubicBezTo>
                      <a:pt x="90" y="12"/>
                      <a:pt x="179" y="0"/>
                      <a:pt x="269" y="0"/>
                    </a:cubicBezTo>
                    <a:cubicBezTo>
                      <a:pt x="410" y="0"/>
                      <a:pt x="549" y="15"/>
                      <a:pt x="691" y="15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>
                  <a:latin typeface="Georgia"/>
                  <a:cs typeface="Georgia"/>
                </a:endParaRPr>
              </a:p>
            </p:txBody>
          </p:sp>
          <p:sp>
            <p:nvSpPr>
              <p:cNvPr id="23" name="Freeform 18"/>
              <p:cNvSpPr>
                <a:spLocks/>
              </p:cNvSpPr>
              <p:nvPr/>
            </p:nvSpPr>
            <p:spPr bwMode="auto">
              <a:xfrm>
                <a:off x="1302" y="3004"/>
                <a:ext cx="521" cy="524"/>
              </a:xfrm>
              <a:custGeom>
                <a:avLst/>
                <a:gdLst>
                  <a:gd name="T0" fmla="*/ 0 w 521"/>
                  <a:gd name="T1" fmla="*/ 516 h 524"/>
                  <a:gd name="T2" fmla="*/ 80 w 521"/>
                  <a:gd name="T3" fmla="*/ 87 h 524"/>
                  <a:gd name="T4" fmla="*/ 211 w 521"/>
                  <a:gd name="T5" fmla="*/ 14 h 524"/>
                  <a:gd name="T6" fmla="*/ 283 w 521"/>
                  <a:gd name="T7" fmla="*/ 0 h 524"/>
                  <a:gd name="T8" fmla="*/ 392 w 521"/>
                  <a:gd name="T9" fmla="*/ 14 h 524"/>
                  <a:gd name="T10" fmla="*/ 458 w 521"/>
                  <a:gd name="T11" fmla="*/ 58 h 524"/>
                  <a:gd name="T12" fmla="*/ 480 w 521"/>
                  <a:gd name="T13" fmla="*/ 73 h 524"/>
                  <a:gd name="T14" fmla="*/ 509 w 521"/>
                  <a:gd name="T15" fmla="*/ 138 h 524"/>
                  <a:gd name="T16" fmla="*/ 516 w 521"/>
                  <a:gd name="T17" fmla="*/ 524 h 52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21"/>
                  <a:gd name="T28" fmla="*/ 0 h 524"/>
                  <a:gd name="T29" fmla="*/ 521 w 521"/>
                  <a:gd name="T30" fmla="*/ 524 h 52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21" h="524">
                    <a:moveTo>
                      <a:pt x="0" y="516"/>
                    </a:moveTo>
                    <a:cubicBezTo>
                      <a:pt x="43" y="383"/>
                      <a:pt x="16" y="214"/>
                      <a:pt x="80" y="87"/>
                    </a:cubicBezTo>
                    <a:cubicBezTo>
                      <a:pt x="105" y="37"/>
                      <a:pt x="160" y="25"/>
                      <a:pt x="211" y="14"/>
                    </a:cubicBezTo>
                    <a:cubicBezTo>
                      <a:pt x="235" y="9"/>
                      <a:pt x="283" y="0"/>
                      <a:pt x="283" y="0"/>
                    </a:cubicBezTo>
                    <a:cubicBezTo>
                      <a:pt x="288" y="0"/>
                      <a:pt x="366" y="0"/>
                      <a:pt x="392" y="14"/>
                    </a:cubicBezTo>
                    <a:cubicBezTo>
                      <a:pt x="401" y="19"/>
                      <a:pt x="443" y="48"/>
                      <a:pt x="458" y="58"/>
                    </a:cubicBezTo>
                    <a:cubicBezTo>
                      <a:pt x="465" y="63"/>
                      <a:pt x="480" y="73"/>
                      <a:pt x="480" y="73"/>
                    </a:cubicBezTo>
                    <a:cubicBezTo>
                      <a:pt x="497" y="124"/>
                      <a:pt x="486" y="104"/>
                      <a:pt x="509" y="138"/>
                    </a:cubicBezTo>
                    <a:cubicBezTo>
                      <a:pt x="521" y="344"/>
                      <a:pt x="516" y="215"/>
                      <a:pt x="516" y="524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>
                  <a:latin typeface="Georgia"/>
                  <a:cs typeface="Georgia"/>
                </a:endParaRPr>
              </a:p>
            </p:txBody>
          </p:sp>
          <p:sp>
            <p:nvSpPr>
              <p:cNvPr id="24" name="Freeform 19"/>
              <p:cNvSpPr>
                <a:spLocks/>
              </p:cNvSpPr>
              <p:nvPr/>
            </p:nvSpPr>
            <p:spPr bwMode="auto">
              <a:xfrm>
                <a:off x="1447" y="3198"/>
                <a:ext cx="233" cy="46"/>
              </a:xfrm>
              <a:custGeom>
                <a:avLst/>
                <a:gdLst>
                  <a:gd name="T0" fmla="*/ 0 w 233"/>
                  <a:gd name="T1" fmla="*/ 17 h 46"/>
                  <a:gd name="T2" fmla="*/ 58 w 233"/>
                  <a:gd name="T3" fmla="*/ 39 h 46"/>
                  <a:gd name="T4" fmla="*/ 160 w 233"/>
                  <a:gd name="T5" fmla="*/ 46 h 46"/>
                  <a:gd name="T6" fmla="*/ 233 w 233"/>
                  <a:gd name="T7" fmla="*/ 31 h 4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33"/>
                  <a:gd name="T13" fmla="*/ 0 h 46"/>
                  <a:gd name="T14" fmla="*/ 233 w 233"/>
                  <a:gd name="T15" fmla="*/ 46 h 4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33" h="46">
                    <a:moveTo>
                      <a:pt x="0" y="17"/>
                    </a:moveTo>
                    <a:cubicBezTo>
                      <a:pt x="41" y="30"/>
                      <a:pt x="33" y="0"/>
                      <a:pt x="58" y="39"/>
                    </a:cubicBezTo>
                    <a:cubicBezTo>
                      <a:pt x="104" y="31"/>
                      <a:pt x="134" y="5"/>
                      <a:pt x="160" y="46"/>
                    </a:cubicBezTo>
                    <a:cubicBezTo>
                      <a:pt x="184" y="41"/>
                      <a:pt x="209" y="31"/>
                      <a:pt x="233" y="31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>
                  <a:latin typeface="Georgia"/>
                  <a:cs typeface="Georgia"/>
                </a:endParaRPr>
              </a:p>
            </p:txBody>
          </p:sp>
          <p:sp>
            <p:nvSpPr>
              <p:cNvPr id="25" name="Freeform 20"/>
              <p:cNvSpPr>
                <a:spLocks/>
              </p:cNvSpPr>
              <p:nvPr/>
            </p:nvSpPr>
            <p:spPr bwMode="auto">
              <a:xfrm>
                <a:off x="1433" y="3290"/>
                <a:ext cx="247" cy="63"/>
              </a:xfrm>
              <a:custGeom>
                <a:avLst/>
                <a:gdLst>
                  <a:gd name="T0" fmla="*/ 0 w 247"/>
                  <a:gd name="T1" fmla="*/ 48 h 63"/>
                  <a:gd name="T2" fmla="*/ 36 w 247"/>
                  <a:gd name="T3" fmla="*/ 63 h 63"/>
                  <a:gd name="T4" fmla="*/ 87 w 247"/>
                  <a:gd name="T5" fmla="*/ 56 h 63"/>
                  <a:gd name="T6" fmla="*/ 116 w 247"/>
                  <a:gd name="T7" fmla="*/ 34 h 63"/>
                  <a:gd name="T8" fmla="*/ 123 w 247"/>
                  <a:gd name="T9" fmla="*/ 56 h 63"/>
                  <a:gd name="T10" fmla="*/ 145 w 247"/>
                  <a:gd name="T11" fmla="*/ 63 h 63"/>
                  <a:gd name="T12" fmla="*/ 247 w 247"/>
                  <a:gd name="T13" fmla="*/ 48 h 6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47"/>
                  <a:gd name="T22" fmla="*/ 0 h 63"/>
                  <a:gd name="T23" fmla="*/ 247 w 247"/>
                  <a:gd name="T24" fmla="*/ 63 h 6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47" h="63">
                    <a:moveTo>
                      <a:pt x="0" y="48"/>
                    </a:moveTo>
                    <a:cubicBezTo>
                      <a:pt x="16" y="0"/>
                      <a:pt x="29" y="40"/>
                      <a:pt x="36" y="63"/>
                    </a:cubicBezTo>
                    <a:cubicBezTo>
                      <a:pt x="53" y="61"/>
                      <a:pt x="71" y="62"/>
                      <a:pt x="87" y="56"/>
                    </a:cubicBezTo>
                    <a:cubicBezTo>
                      <a:pt x="98" y="52"/>
                      <a:pt x="104" y="34"/>
                      <a:pt x="116" y="34"/>
                    </a:cubicBezTo>
                    <a:cubicBezTo>
                      <a:pt x="124" y="34"/>
                      <a:pt x="118" y="51"/>
                      <a:pt x="123" y="56"/>
                    </a:cubicBezTo>
                    <a:cubicBezTo>
                      <a:pt x="128" y="61"/>
                      <a:pt x="138" y="61"/>
                      <a:pt x="145" y="63"/>
                    </a:cubicBezTo>
                    <a:cubicBezTo>
                      <a:pt x="212" y="43"/>
                      <a:pt x="178" y="48"/>
                      <a:pt x="247" y="4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>
                  <a:latin typeface="Georgia"/>
                  <a:cs typeface="Georgia"/>
                </a:endParaRPr>
              </a:p>
            </p:txBody>
          </p:sp>
          <p:sp>
            <p:nvSpPr>
              <p:cNvPr id="26" name="Freeform 21"/>
              <p:cNvSpPr>
                <a:spLocks/>
              </p:cNvSpPr>
              <p:nvPr/>
            </p:nvSpPr>
            <p:spPr bwMode="auto">
              <a:xfrm>
                <a:off x="1425" y="3394"/>
                <a:ext cx="255" cy="98"/>
              </a:xfrm>
              <a:custGeom>
                <a:avLst/>
                <a:gdLst>
                  <a:gd name="T0" fmla="*/ 0 w 255"/>
                  <a:gd name="T1" fmla="*/ 32 h 98"/>
                  <a:gd name="T2" fmla="*/ 37 w 255"/>
                  <a:gd name="T3" fmla="*/ 24 h 98"/>
                  <a:gd name="T4" fmla="*/ 51 w 255"/>
                  <a:gd name="T5" fmla="*/ 3 h 98"/>
                  <a:gd name="T6" fmla="*/ 58 w 255"/>
                  <a:gd name="T7" fmla="*/ 32 h 98"/>
                  <a:gd name="T8" fmla="*/ 66 w 255"/>
                  <a:gd name="T9" fmla="*/ 54 h 98"/>
                  <a:gd name="T10" fmla="*/ 95 w 255"/>
                  <a:gd name="T11" fmla="*/ 39 h 98"/>
                  <a:gd name="T12" fmla="*/ 117 w 255"/>
                  <a:gd name="T13" fmla="*/ 68 h 98"/>
                  <a:gd name="T14" fmla="*/ 146 w 255"/>
                  <a:gd name="T15" fmla="*/ 17 h 98"/>
                  <a:gd name="T16" fmla="*/ 153 w 255"/>
                  <a:gd name="T17" fmla="*/ 54 h 98"/>
                  <a:gd name="T18" fmla="*/ 160 w 255"/>
                  <a:gd name="T19" fmla="*/ 97 h 98"/>
                  <a:gd name="T20" fmla="*/ 197 w 255"/>
                  <a:gd name="T21" fmla="*/ 46 h 98"/>
                  <a:gd name="T22" fmla="*/ 255 w 255"/>
                  <a:gd name="T23" fmla="*/ 75 h 9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55"/>
                  <a:gd name="T37" fmla="*/ 0 h 98"/>
                  <a:gd name="T38" fmla="*/ 255 w 255"/>
                  <a:gd name="T39" fmla="*/ 98 h 9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55" h="98">
                    <a:moveTo>
                      <a:pt x="0" y="32"/>
                    </a:moveTo>
                    <a:cubicBezTo>
                      <a:pt x="12" y="29"/>
                      <a:pt x="26" y="30"/>
                      <a:pt x="37" y="24"/>
                    </a:cubicBezTo>
                    <a:cubicBezTo>
                      <a:pt x="44" y="20"/>
                      <a:pt x="43" y="0"/>
                      <a:pt x="51" y="3"/>
                    </a:cubicBezTo>
                    <a:cubicBezTo>
                      <a:pt x="60" y="7"/>
                      <a:pt x="55" y="22"/>
                      <a:pt x="58" y="32"/>
                    </a:cubicBezTo>
                    <a:cubicBezTo>
                      <a:pt x="60" y="39"/>
                      <a:pt x="63" y="47"/>
                      <a:pt x="66" y="54"/>
                    </a:cubicBezTo>
                    <a:cubicBezTo>
                      <a:pt x="76" y="49"/>
                      <a:pt x="85" y="36"/>
                      <a:pt x="95" y="39"/>
                    </a:cubicBezTo>
                    <a:cubicBezTo>
                      <a:pt x="107" y="42"/>
                      <a:pt x="105" y="68"/>
                      <a:pt x="117" y="68"/>
                    </a:cubicBezTo>
                    <a:cubicBezTo>
                      <a:pt x="130" y="68"/>
                      <a:pt x="142" y="27"/>
                      <a:pt x="146" y="17"/>
                    </a:cubicBezTo>
                    <a:cubicBezTo>
                      <a:pt x="148" y="29"/>
                      <a:pt x="151" y="42"/>
                      <a:pt x="153" y="54"/>
                    </a:cubicBezTo>
                    <a:cubicBezTo>
                      <a:pt x="156" y="68"/>
                      <a:pt x="147" y="91"/>
                      <a:pt x="160" y="97"/>
                    </a:cubicBezTo>
                    <a:cubicBezTo>
                      <a:pt x="162" y="98"/>
                      <a:pt x="194" y="51"/>
                      <a:pt x="197" y="46"/>
                    </a:cubicBezTo>
                    <a:cubicBezTo>
                      <a:pt x="208" y="92"/>
                      <a:pt x="194" y="75"/>
                      <a:pt x="255" y="75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>
                  <a:latin typeface="Georgia"/>
                  <a:cs typeface="Georgia"/>
                </a:endParaRPr>
              </a:p>
            </p:txBody>
          </p:sp>
          <p:sp>
            <p:nvSpPr>
              <p:cNvPr id="27" name="Freeform 22"/>
              <p:cNvSpPr>
                <a:spLocks/>
              </p:cNvSpPr>
              <p:nvPr/>
            </p:nvSpPr>
            <p:spPr bwMode="auto">
              <a:xfrm>
                <a:off x="1166" y="3361"/>
                <a:ext cx="135" cy="167"/>
              </a:xfrm>
              <a:custGeom>
                <a:avLst/>
                <a:gdLst>
                  <a:gd name="T0" fmla="*/ 70 w 135"/>
                  <a:gd name="T1" fmla="*/ 167 h 167"/>
                  <a:gd name="T2" fmla="*/ 19 w 135"/>
                  <a:gd name="T3" fmla="*/ 65 h 167"/>
                  <a:gd name="T4" fmla="*/ 41 w 135"/>
                  <a:gd name="T5" fmla="*/ 101 h 167"/>
                  <a:gd name="T6" fmla="*/ 78 w 135"/>
                  <a:gd name="T7" fmla="*/ 43 h 167"/>
                  <a:gd name="T8" fmla="*/ 107 w 135"/>
                  <a:gd name="T9" fmla="*/ 50 h 167"/>
                  <a:gd name="T10" fmla="*/ 78 w 135"/>
                  <a:gd name="T11" fmla="*/ 79 h 167"/>
                  <a:gd name="T12" fmla="*/ 41 w 135"/>
                  <a:gd name="T13" fmla="*/ 14 h 167"/>
                  <a:gd name="T14" fmla="*/ 63 w 135"/>
                  <a:gd name="T15" fmla="*/ 65 h 167"/>
                  <a:gd name="T16" fmla="*/ 70 w 135"/>
                  <a:gd name="T17" fmla="*/ 130 h 167"/>
                  <a:gd name="T18" fmla="*/ 56 w 135"/>
                  <a:gd name="T19" fmla="*/ 87 h 16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35"/>
                  <a:gd name="T31" fmla="*/ 0 h 167"/>
                  <a:gd name="T32" fmla="*/ 135 w 135"/>
                  <a:gd name="T33" fmla="*/ 167 h 16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35" h="167">
                    <a:moveTo>
                      <a:pt x="70" y="167"/>
                    </a:moveTo>
                    <a:cubicBezTo>
                      <a:pt x="67" y="112"/>
                      <a:pt x="84" y="0"/>
                      <a:pt x="19" y="65"/>
                    </a:cubicBezTo>
                    <a:cubicBezTo>
                      <a:pt x="9" y="95"/>
                      <a:pt x="0" y="114"/>
                      <a:pt x="41" y="101"/>
                    </a:cubicBezTo>
                    <a:cubicBezTo>
                      <a:pt x="50" y="71"/>
                      <a:pt x="51" y="60"/>
                      <a:pt x="78" y="43"/>
                    </a:cubicBezTo>
                    <a:cubicBezTo>
                      <a:pt x="88" y="45"/>
                      <a:pt x="103" y="41"/>
                      <a:pt x="107" y="50"/>
                    </a:cubicBezTo>
                    <a:cubicBezTo>
                      <a:pt x="135" y="109"/>
                      <a:pt x="88" y="83"/>
                      <a:pt x="78" y="79"/>
                    </a:cubicBezTo>
                    <a:cubicBezTo>
                      <a:pt x="65" y="44"/>
                      <a:pt x="80" y="26"/>
                      <a:pt x="41" y="14"/>
                    </a:cubicBezTo>
                    <a:cubicBezTo>
                      <a:pt x="19" y="49"/>
                      <a:pt x="27" y="52"/>
                      <a:pt x="63" y="65"/>
                    </a:cubicBezTo>
                    <a:cubicBezTo>
                      <a:pt x="41" y="87"/>
                      <a:pt x="5" y="151"/>
                      <a:pt x="70" y="130"/>
                    </a:cubicBezTo>
                    <a:cubicBezTo>
                      <a:pt x="63" y="85"/>
                      <a:pt x="78" y="87"/>
                      <a:pt x="56" y="87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>
                  <a:latin typeface="Georgia"/>
                  <a:cs typeface="Georgia"/>
                </a:endParaRPr>
              </a:p>
            </p:txBody>
          </p:sp>
          <p:sp>
            <p:nvSpPr>
              <p:cNvPr id="28" name="Freeform 23"/>
              <p:cNvSpPr>
                <a:spLocks/>
              </p:cNvSpPr>
              <p:nvPr/>
            </p:nvSpPr>
            <p:spPr bwMode="auto">
              <a:xfrm>
                <a:off x="1513" y="3127"/>
                <a:ext cx="101" cy="9"/>
              </a:xfrm>
              <a:custGeom>
                <a:avLst/>
                <a:gdLst>
                  <a:gd name="T0" fmla="*/ 0 w 101"/>
                  <a:gd name="T1" fmla="*/ 0 h 9"/>
                  <a:gd name="T2" fmla="*/ 101 w 101"/>
                  <a:gd name="T3" fmla="*/ 8 h 9"/>
                  <a:gd name="T4" fmla="*/ 0 60000 65536"/>
                  <a:gd name="T5" fmla="*/ 0 60000 65536"/>
                  <a:gd name="T6" fmla="*/ 0 w 101"/>
                  <a:gd name="T7" fmla="*/ 0 h 9"/>
                  <a:gd name="T8" fmla="*/ 101 w 101"/>
                  <a:gd name="T9" fmla="*/ 9 h 9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01" h="9">
                    <a:moveTo>
                      <a:pt x="0" y="0"/>
                    </a:moveTo>
                    <a:cubicBezTo>
                      <a:pt x="82" y="9"/>
                      <a:pt x="48" y="8"/>
                      <a:pt x="101" y="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>
                  <a:latin typeface="Georgia"/>
                  <a:cs typeface="Georgia"/>
                </a:endParaRPr>
              </a:p>
            </p:txBody>
          </p:sp>
        </p:grpSp>
        <p:sp>
          <p:nvSpPr>
            <p:cNvPr id="20" name="Line 24"/>
            <p:cNvSpPr>
              <a:spLocks noChangeShapeType="1"/>
            </p:cNvSpPr>
            <p:nvPr/>
          </p:nvSpPr>
          <p:spPr bwMode="auto">
            <a:xfrm>
              <a:off x="2544" y="2279"/>
              <a:ext cx="0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21" name="Line 25"/>
            <p:cNvSpPr>
              <a:spLocks noChangeShapeType="1"/>
            </p:cNvSpPr>
            <p:nvPr/>
          </p:nvSpPr>
          <p:spPr bwMode="auto">
            <a:xfrm>
              <a:off x="3840" y="2279"/>
              <a:ext cx="0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3822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Tombstones</a:t>
            </a:r>
            <a:endParaRPr lang="en-US" dirty="0"/>
          </a:p>
        </p:txBody>
      </p:sp>
      <p:sp>
        <p:nvSpPr>
          <p:cNvPr id="737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4000" y="1692000"/>
            <a:ext cx="8496000" cy="224105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Leave </a:t>
            </a:r>
            <a:r>
              <a:rPr lang="ja-JP" altLang="en-US" dirty="0" smtClean="0"/>
              <a:t>“</a:t>
            </a:r>
            <a:r>
              <a:rPr lang="en-US" dirty="0" smtClean="0"/>
              <a:t>MARK</a:t>
            </a:r>
            <a:r>
              <a:rPr lang="ja-JP" altLang="en-US" dirty="0" smtClean="0"/>
              <a:t>”</a:t>
            </a:r>
            <a:r>
              <a:rPr lang="en-US" dirty="0" smtClean="0"/>
              <a:t> in map or old location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Logical IDs</a:t>
            </a:r>
            <a:endParaRPr lang="en-US" dirty="0"/>
          </a:p>
        </p:txBody>
      </p:sp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2192288" y="429309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Georgia"/>
                <a:cs typeface="Georgia"/>
              </a:rPr>
              <a:t>ID</a:t>
            </a: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3563888" y="429309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Georgia"/>
                <a:cs typeface="Georgia"/>
              </a:rPr>
              <a:t>LOC</a:t>
            </a:r>
          </a:p>
        </p:txBody>
      </p:sp>
      <p:sp>
        <p:nvSpPr>
          <p:cNvPr id="31" name="Rectangle 6"/>
          <p:cNvSpPr>
            <a:spLocks noChangeArrowheads="1"/>
          </p:cNvSpPr>
          <p:nvPr/>
        </p:nvSpPr>
        <p:spPr bwMode="auto">
          <a:xfrm>
            <a:off x="2192288" y="482649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Georgia"/>
              <a:cs typeface="Georgia"/>
            </a:endParaRPr>
          </a:p>
        </p:txBody>
      </p:sp>
      <p:sp>
        <p:nvSpPr>
          <p:cNvPr id="32" name="Rectangle 7"/>
          <p:cNvSpPr>
            <a:spLocks noChangeArrowheads="1"/>
          </p:cNvSpPr>
          <p:nvPr/>
        </p:nvSpPr>
        <p:spPr bwMode="auto">
          <a:xfrm>
            <a:off x="3563888" y="482649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Georgia"/>
              <a:cs typeface="Georgia"/>
            </a:endParaRPr>
          </a:p>
        </p:txBody>
      </p:sp>
      <p:sp>
        <p:nvSpPr>
          <p:cNvPr id="33" name="Rectangle 8"/>
          <p:cNvSpPr>
            <a:spLocks noChangeArrowheads="1"/>
          </p:cNvSpPr>
          <p:nvPr/>
        </p:nvSpPr>
        <p:spPr bwMode="auto">
          <a:xfrm>
            <a:off x="2192288" y="535989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Georgia"/>
                <a:cs typeface="Georgia"/>
              </a:rPr>
              <a:t>7788</a:t>
            </a:r>
          </a:p>
        </p:txBody>
      </p:sp>
      <p:sp>
        <p:nvSpPr>
          <p:cNvPr id="34" name="Rectangle 9"/>
          <p:cNvSpPr>
            <a:spLocks noChangeArrowheads="1"/>
          </p:cNvSpPr>
          <p:nvPr/>
        </p:nvSpPr>
        <p:spPr bwMode="auto">
          <a:xfrm>
            <a:off x="3563888" y="589329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Georgia"/>
              <a:cs typeface="Georgia"/>
            </a:endParaRPr>
          </a:p>
        </p:txBody>
      </p:sp>
      <p:sp>
        <p:nvSpPr>
          <p:cNvPr id="35" name="Rectangle 10"/>
          <p:cNvSpPr>
            <a:spLocks noChangeArrowheads="1"/>
          </p:cNvSpPr>
          <p:nvPr/>
        </p:nvSpPr>
        <p:spPr bwMode="auto">
          <a:xfrm>
            <a:off x="2192288" y="589329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Georgia"/>
              <a:cs typeface="Georgia"/>
            </a:endParaRPr>
          </a:p>
        </p:txBody>
      </p:sp>
      <p:sp>
        <p:nvSpPr>
          <p:cNvPr id="36" name="Rectangle 11"/>
          <p:cNvSpPr>
            <a:spLocks noChangeArrowheads="1"/>
          </p:cNvSpPr>
          <p:nvPr/>
        </p:nvSpPr>
        <p:spPr bwMode="auto">
          <a:xfrm>
            <a:off x="3563888" y="535989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Georgia"/>
              <a:cs typeface="Georgia"/>
            </a:endParaRPr>
          </a:p>
        </p:txBody>
      </p:sp>
      <p:sp>
        <p:nvSpPr>
          <p:cNvPr id="37" name="Text Box 12"/>
          <p:cNvSpPr txBox="1">
            <a:spLocks noChangeArrowheads="1"/>
          </p:cNvSpPr>
          <p:nvPr/>
        </p:nvSpPr>
        <p:spPr bwMode="auto">
          <a:xfrm>
            <a:off x="2690485" y="3864441"/>
            <a:ext cx="6863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>
                <a:latin typeface="Georgia"/>
                <a:cs typeface="Georgia"/>
              </a:rPr>
              <a:t>map</a:t>
            </a:r>
          </a:p>
        </p:txBody>
      </p:sp>
      <p:sp>
        <p:nvSpPr>
          <p:cNvPr id="38" name="Line 13"/>
          <p:cNvSpPr>
            <a:spLocks noChangeShapeType="1"/>
          </p:cNvSpPr>
          <p:nvPr/>
        </p:nvSpPr>
        <p:spPr bwMode="auto">
          <a:xfrm flipH="1">
            <a:off x="5240288" y="5436096"/>
            <a:ext cx="762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000">
              <a:latin typeface="Georgia"/>
              <a:cs typeface="Georgia"/>
            </a:endParaRPr>
          </a:p>
        </p:txBody>
      </p:sp>
      <p:sp>
        <p:nvSpPr>
          <p:cNvPr id="39" name="Text Box 14"/>
          <p:cNvSpPr txBox="1">
            <a:spLocks noChangeArrowheads="1"/>
          </p:cNvSpPr>
          <p:nvPr/>
        </p:nvSpPr>
        <p:spPr bwMode="auto">
          <a:xfrm>
            <a:off x="6353426" y="5062046"/>
            <a:ext cx="2056798" cy="95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>
                <a:latin typeface="Georgia"/>
                <a:cs typeface="Georgia"/>
              </a:rPr>
              <a:t>Never reuse</a:t>
            </a:r>
          </a:p>
          <a:p>
            <a:pPr algn="ctr" eaLnBrk="1" hangingPunct="1">
              <a:lnSpc>
                <a:spcPct val="40000"/>
              </a:lnSpc>
              <a:spcBef>
                <a:spcPct val="50000"/>
              </a:spcBef>
            </a:pPr>
            <a:r>
              <a:rPr lang="en-US" sz="2000">
                <a:latin typeface="Georgia"/>
                <a:cs typeface="Georgia"/>
              </a:rPr>
              <a:t>ID 7788 nor </a:t>
            </a:r>
          </a:p>
          <a:p>
            <a:pPr algn="ctr" eaLnBrk="1" hangingPunct="1">
              <a:lnSpc>
                <a:spcPct val="30000"/>
              </a:lnSpc>
              <a:spcBef>
                <a:spcPct val="50000"/>
              </a:spcBef>
            </a:pPr>
            <a:r>
              <a:rPr lang="en-US" sz="2000">
                <a:latin typeface="Georgia"/>
                <a:cs typeface="Georgia"/>
              </a:rPr>
              <a:t>   space in map...</a:t>
            </a:r>
          </a:p>
        </p:txBody>
      </p:sp>
      <p:grpSp>
        <p:nvGrpSpPr>
          <p:cNvPr id="40" name="Group 17"/>
          <p:cNvGrpSpPr>
            <a:grpSpLocks/>
          </p:cNvGrpSpPr>
          <p:nvPr/>
        </p:nvGrpSpPr>
        <p:grpSpPr bwMode="auto">
          <a:xfrm>
            <a:off x="4021088" y="5436096"/>
            <a:ext cx="434975" cy="311150"/>
            <a:chOff x="1166" y="3004"/>
            <a:chExt cx="732" cy="524"/>
          </a:xfrm>
        </p:grpSpPr>
        <p:sp>
          <p:nvSpPr>
            <p:cNvPr id="41" name="Freeform 18"/>
            <p:cNvSpPr>
              <a:spLocks/>
            </p:cNvSpPr>
            <p:nvPr/>
          </p:nvSpPr>
          <p:spPr bwMode="auto">
            <a:xfrm>
              <a:off x="1207" y="3513"/>
              <a:ext cx="691" cy="15"/>
            </a:xfrm>
            <a:custGeom>
              <a:avLst/>
              <a:gdLst>
                <a:gd name="T0" fmla="*/ 0 w 691"/>
                <a:gd name="T1" fmla="*/ 15 h 15"/>
                <a:gd name="T2" fmla="*/ 269 w 691"/>
                <a:gd name="T3" fmla="*/ 0 h 15"/>
                <a:gd name="T4" fmla="*/ 691 w 691"/>
                <a:gd name="T5" fmla="*/ 15 h 15"/>
                <a:gd name="T6" fmla="*/ 0 60000 65536"/>
                <a:gd name="T7" fmla="*/ 0 60000 65536"/>
                <a:gd name="T8" fmla="*/ 0 60000 65536"/>
                <a:gd name="T9" fmla="*/ 0 w 691"/>
                <a:gd name="T10" fmla="*/ 0 h 15"/>
                <a:gd name="T11" fmla="*/ 691 w 691"/>
                <a:gd name="T12" fmla="*/ 15 h 1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91" h="15">
                  <a:moveTo>
                    <a:pt x="0" y="15"/>
                  </a:moveTo>
                  <a:cubicBezTo>
                    <a:pt x="90" y="12"/>
                    <a:pt x="179" y="0"/>
                    <a:pt x="269" y="0"/>
                  </a:cubicBezTo>
                  <a:cubicBezTo>
                    <a:pt x="410" y="0"/>
                    <a:pt x="549" y="15"/>
                    <a:pt x="691" y="15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42" name="Freeform 19"/>
            <p:cNvSpPr>
              <a:spLocks/>
            </p:cNvSpPr>
            <p:nvPr/>
          </p:nvSpPr>
          <p:spPr bwMode="auto">
            <a:xfrm>
              <a:off x="1302" y="3004"/>
              <a:ext cx="521" cy="524"/>
            </a:xfrm>
            <a:custGeom>
              <a:avLst/>
              <a:gdLst>
                <a:gd name="T0" fmla="*/ 0 w 521"/>
                <a:gd name="T1" fmla="*/ 516 h 524"/>
                <a:gd name="T2" fmla="*/ 80 w 521"/>
                <a:gd name="T3" fmla="*/ 87 h 524"/>
                <a:gd name="T4" fmla="*/ 211 w 521"/>
                <a:gd name="T5" fmla="*/ 14 h 524"/>
                <a:gd name="T6" fmla="*/ 283 w 521"/>
                <a:gd name="T7" fmla="*/ 0 h 524"/>
                <a:gd name="T8" fmla="*/ 392 w 521"/>
                <a:gd name="T9" fmla="*/ 14 h 524"/>
                <a:gd name="T10" fmla="*/ 458 w 521"/>
                <a:gd name="T11" fmla="*/ 58 h 524"/>
                <a:gd name="T12" fmla="*/ 480 w 521"/>
                <a:gd name="T13" fmla="*/ 73 h 524"/>
                <a:gd name="T14" fmla="*/ 509 w 521"/>
                <a:gd name="T15" fmla="*/ 138 h 524"/>
                <a:gd name="T16" fmla="*/ 516 w 521"/>
                <a:gd name="T17" fmla="*/ 524 h 5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21"/>
                <a:gd name="T28" fmla="*/ 0 h 524"/>
                <a:gd name="T29" fmla="*/ 521 w 521"/>
                <a:gd name="T30" fmla="*/ 524 h 5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21" h="524">
                  <a:moveTo>
                    <a:pt x="0" y="516"/>
                  </a:moveTo>
                  <a:cubicBezTo>
                    <a:pt x="43" y="383"/>
                    <a:pt x="16" y="214"/>
                    <a:pt x="80" y="87"/>
                  </a:cubicBezTo>
                  <a:cubicBezTo>
                    <a:pt x="105" y="37"/>
                    <a:pt x="160" y="25"/>
                    <a:pt x="211" y="14"/>
                  </a:cubicBezTo>
                  <a:cubicBezTo>
                    <a:pt x="235" y="9"/>
                    <a:pt x="283" y="0"/>
                    <a:pt x="283" y="0"/>
                  </a:cubicBezTo>
                  <a:cubicBezTo>
                    <a:pt x="288" y="0"/>
                    <a:pt x="366" y="0"/>
                    <a:pt x="392" y="14"/>
                  </a:cubicBezTo>
                  <a:cubicBezTo>
                    <a:pt x="401" y="19"/>
                    <a:pt x="443" y="48"/>
                    <a:pt x="458" y="58"/>
                  </a:cubicBezTo>
                  <a:cubicBezTo>
                    <a:pt x="465" y="63"/>
                    <a:pt x="480" y="73"/>
                    <a:pt x="480" y="73"/>
                  </a:cubicBezTo>
                  <a:cubicBezTo>
                    <a:pt x="497" y="124"/>
                    <a:pt x="486" y="104"/>
                    <a:pt x="509" y="138"/>
                  </a:cubicBezTo>
                  <a:cubicBezTo>
                    <a:pt x="521" y="344"/>
                    <a:pt x="516" y="215"/>
                    <a:pt x="516" y="524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43" name="Freeform 20"/>
            <p:cNvSpPr>
              <a:spLocks/>
            </p:cNvSpPr>
            <p:nvPr/>
          </p:nvSpPr>
          <p:spPr bwMode="auto">
            <a:xfrm>
              <a:off x="1447" y="3198"/>
              <a:ext cx="233" cy="46"/>
            </a:xfrm>
            <a:custGeom>
              <a:avLst/>
              <a:gdLst>
                <a:gd name="T0" fmla="*/ 0 w 233"/>
                <a:gd name="T1" fmla="*/ 17 h 46"/>
                <a:gd name="T2" fmla="*/ 58 w 233"/>
                <a:gd name="T3" fmla="*/ 39 h 46"/>
                <a:gd name="T4" fmla="*/ 160 w 233"/>
                <a:gd name="T5" fmla="*/ 46 h 46"/>
                <a:gd name="T6" fmla="*/ 233 w 233"/>
                <a:gd name="T7" fmla="*/ 31 h 4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3"/>
                <a:gd name="T13" fmla="*/ 0 h 46"/>
                <a:gd name="T14" fmla="*/ 233 w 233"/>
                <a:gd name="T15" fmla="*/ 46 h 4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3" h="46">
                  <a:moveTo>
                    <a:pt x="0" y="17"/>
                  </a:moveTo>
                  <a:cubicBezTo>
                    <a:pt x="41" y="30"/>
                    <a:pt x="33" y="0"/>
                    <a:pt x="58" y="39"/>
                  </a:cubicBezTo>
                  <a:cubicBezTo>
                    <a:pt x="104" y="31"/>
                    <a:pt x="134" y="5"/>
                    <a:pt x="160" y="46"/>
                  </a:cubicBezTo>
                  <a:cubicBezTo>
                    <a:pt x="184" y="41"/>
                    <a:pt x="209" y="31"/>
                    <a:pt x="233" y="3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44" name="Freeform 21"/>
            <p:cNvSpPr>
              <a:spLocks/>
            </p:cNvSpPr>
            <p:nvPr/>
          </p:nvSpPr>
          <p:spPr bwMode="auto">
            <a:xfrm>
              <a:off x="1433" y="3290"/>
              <a:ext cx="247" cy="63"/>
            </a:xfrm>
            <a:custGeom>
              <a:avLst/>
              <a:gdLst>
                <a:gd name="T0" fmla="*/ 0 w 247"/>
                <a:gd name="T1" fmla="*/ 48 h 63"/>
                <a:gd name="T2" fmla="*/ 36 w 247"/>
                <a:gd name="T3" fmla="*/ 63 h 63"/>
                <a:gd name="T4" fmla="*/ 87 w 247"/>
                <a:gd name="T5" fmla="*/ 56 h 63"/>
                <a:gd name="T6" fmla="*/ 116 w 247"/>
                <a:gd name="T7" fmla="*/ 34 h 63"/>
                <a:gd name="T8" fmla="*/ 123 w 247"/>
                <a:gd name="T9" fmla="*/ 56 h 63"/>
                <a:gd name="T10" fmla="*/ 145 w 247"/>
                <a:gd name="T11" fmla="*/ 63 h 63"/>
                <a:gd name="T12" fmla="*/ 247 w 247"/>
                <a:gd name="T13" fmla="*/ 48 h 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7"/>
                <a:gd name="T22" fmla="*/ 0 h 63"/>
                <a:gd name="T23" fmla="*/ 247 w 247"/>
                <a:gd name="T24" fmla="*/ 63 h 6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7" h="63">
                  <a:moveTo>
                    <a:pt x="0" y="48"/>
                  </a:moveTo>
                  <a:cubicBezTo>
                    <a:pt x="16" y="0"/>
                    <a:pt x="29" y="40"/>
                    <a:pt x="36" y="63"/>
                  </a:cubicBezTo>
                  <a:cubicBezTo>
                    <a:pt x="53" y="61"/>
                    <a:pt x="71" y="62"/>
                    <a:pt x="87" y="56"/>
                  </a:cubicBezTo>
                  <a:cubicBezTo>
                    <a:pt x="98" y="52"/>
                    <a:pt x="104" y="34"/>
                    <a:pt x="116" y="34"/>
                  </a:cubicBezTo>
                  <a:cubicBezTo>
                    <a:pt x="124" y="34"/>
                    <a:pt x="118" y="51"/>
                    <a:pt x="123" y="56"/>
                  </a:cubicBezTo>
                  <a:cubicBezTo>
                    <a:pt x="128" y="61"/>
                    <a:pt x="138" y="61"/>
                    <a:pt x="145" y="63"/>
                  </a:cubicBezTo>
                  <a:cubicBezTo>
                    <a:pt x="212" y="43"/>
                    <a:pt x="178" y="48"/>
                    <a:pt x="247" y="4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45" name="Freeform 22"/>
            <p:cNvSpPr>
              <a:spLocks/>
            </p:cNvSpPr>
            <p:nvPr/>
          </p:nvSpPr>
          <p:spPr bwMode="auto">
            <a:xfrm>
              <a:off x="1425" y="3394"/>
              <a:ext cx="255" cy="98"/>
            </a:xfrm>
            <a:custGeom>
              <a:avLst/>
              <a:gdLst>
                <a:gd name="T0" fmla="*/ 0 w 255"/>
                <a:gd name="T1" fmla="*/ 32 h 98"/>
                <a:gd name="T2" fmla="*/ 37 w 255"/>
                <a:gd name="T3" fmla="*/ 24 h 98"/>
                <a:gd name="T4" fmla="*/ 51 w 255"/>
                <a:gd name="T5" fmla="*/ 3 h 98"/>
                <a:gd name="T6" fmla="*/ 58 w 255"/>
                <a:gd name="T7" fmla="*/ 32 h 98"/>
                <a:gd name="T8" fmla="*/ 66 w 255"/>
                <a:gd name="T9" fmla="*/ 54 h 98"/>
                <a:gd name="T10" fmla="*/ 95 w 255"/>
                <a:gd name="T11" fmla="*/ 39 h 98"/>
                <a:gd name="T12" fmla="*/ 117 w 255"/>
                <a:gd name="T13" fmla="*/ 68 h 98"/>
                <a:gd name="T14" fmla="*/ 146 w 255"/>
                <a:gd name="T15" fmla="*/ 17 h 98"/>
                <a:gd name="T16" fmla="*/ 153 w 255"/>
                <a:gd name="T17" fmla="*/ 54 h 98"/>
                <a:gd name="T18" fmla="*/ 160 w 255"/>
                <a:gd name="T19" fmla="*/ 97 h 98"/>
                <a:gd name="T20" fmla="*/ 197 w 255"/>
                <a:gd name="T21" fmla="*/ 46 h 98"/>
                <a:gd name="T22" fmla="*/ 255 w 255"/>
                <a:gd name="T23" fmla="*/ 75 h 9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5"/>
                <a:gd name="T37" fmla="*/ 0 h 98"/>
                <a:gd name="T38" fmla="*/ 255 w 255"/>
                <a:gd name="T39" fmla="*/ 98 h 9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5" h="98">
                  <a:moveTo>
                    <a:pt x="0" y="32"/>
                  </a:moveTo>
                  <a:cubicBezTo>
                    <a:pt x="12" y="29"/>
                    <a:pt x="26" y="30"/>
                    <a:pt x="37" y="24"/>
                  </a:cubicBezTo>
                  <a:cubicBezTo>
                    <a:pt x="44" y="20"/>
                    <a:pt x="43" y="0"/>
                    <a:pt x="51" y="3"/>
                  </a:cubicBezTo>
                  <a:cubicBezTo>
                    <a:pt x="60" y="7"/>
                    <a:pt x="55" y="22"/>
                    <a:pt x="58" y="32"/>
                  </a:cubicBezTo>
                  <a:cubicBezTo>
                    <a:pt x="60" y="39"/>
                    <a:pt x="63" y="47"/>
                    <a:pt x="66" y="54"/>
                  </a:cubicBezTo>
                  <a:cubicBezTo>
                    <a:pt x="76" y="49"/>
                    <a:pt x="85" y="36"/>
                    <a:pt x="95" y="39"/>
                  </a:cubicBezTo>
                  <a:cubicBezTo>
                    <a:pt x="107" y="42"/>
                    <a:pt x="105" y="68"/>
                    <a:pt x="117" y="68"/>
                  </a:cubicBezTo>
                  <a:cubicBezTo>
                    <a:pt x="130" y="68"/>
                    <a:pt x="142" y="27"/>
                    <a:pt x="146" y="17"/>
                  </a:cubicBezTo>
                  <a:cubicBezTo>
                    <a:pt x="148" y="29"/>
                    <a:pt x="151" y="42"/>
                    <a:pt x="153" y="54"/>
                  </a:cubicBezTo>
                  <a:cubicBezTo>
                    <a:pt x="156" y="68"/>
                    <a:pt x="147" y="91"/>
                    <a:pt x="160" y="97"/>
                  </a:cubicBezTo>
                  <a:cubicBezTo>
                    <a:pt x="162" y="98"/>
                    <a:pt x="194" y="51"/>
                    <a:pt x="197" y="46"/>
                  </a:cubicBezTo>
                  <a:cubicBezTo>
                    <a:pt x="208" y="92"/>
                    <a:pt x="194" y="75"/>
                    <a:pt x="255" y="7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46" name="Freeform 23"/>
            <p:cNvSpPr>
              <a:spLocks/>
            </p:cNvSpPr>
            <p:nvPr/>
          </p:nvSpPr>
          <p:spPr bwMode="auto">
            <a:xfrm>
              <a:off x="1166" y="3361"/>
              <a:ext cx="135" cy="167"/>
            </a:xfrm>
            <a:custGeom>
              <a:avLst/>
              <a:gdLst>
                <a:gd name="T0" fmla="*/ 70 w 135"/>
                <a:gd name="T1" fmla="*/ 167 h 167"/>
                <a:gd name="T2" fmla="*/ 19 w 135"/>
                <a:gd name="T3" fmla="*/ 65 h 167"/>
                <a:gd name="T4" fmla="*/ 41 w 135"/>
                <a:gd name="T5" fmla="*/ 101 h 167"/>
                <a:gd name="T6" fmla="*/ 78 w 135"/>
                <a:gd name="T7" fmla="*/ 43 h 167"/>
                <a:gd name="T8" fmla="*/ 107 w 135"/>
                <a:gd name="T9" fmla="*/ 50 h 167"/>
                <a:gd name="T10" fmla="*/ 78 w 135"/>
                <a:gd name="T11" fmla="*/ 79 h 167"/>
                <a:gd name="T12" fmla="*/ 41 w 135"/>
                <a:gd name="T13" fmla="*/ 14 h 167"/>
                <a:gd name="T14" fmla="*/ 63 w 135"/>
                <a:gd name="T15" fmla="*/ 65 h 167"/>
                <a:gd name="T16" fmla="*/ 70 w 135"/>
                <a:gd name="T17" fmla="*/ 130 h 167"/>
                <a:gd name="T18" fmla="*/ 56 w 135"/>
                <a:gd name="T19" fmla="*/ 87 h 1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5"/>
                <a:gd name="T31" fmla="*/ 0 h 167"/>
                <a:gd name="T32" fmla="*/ 135 w 135"/>
                <a:gd name="T33" fmla="*/ 167 h 1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5" h="167">
                  <a:moveTo>
                    <a:pt x="70" y="167"/>
                  </a:moveTo>
                  <a:cubicBezTo>
                    <a:pt x="67" y="112"/>
                    <a:pt x="84" y="0"/>
                    <a:pt x="19" y="65"/>
                  </a:cubicBezTo>
                  <a:cubicBezTo>
                    <a:pt x="9" y="95"/>
                    <a:pt x="0" y="114"/>
                    <a:pt x="41" y="101"/>
                  </a:cubicBezTo>
                  <a:cubicBezTo>
                    <a:pt x="50" y="71"/>
                    <a:pt x="51" y="60"/>
                    <a:pt x="78" y="43"/>
                  </a:cubicBezTo>
                  <a:cubicBezTo>
                    <a:pt x="88" y="45"/>
                    <a:pt x="103" y="41"/>
                    <a:pt x="107" y="50"/>
                  </a:cubicBezTo>
                  <a:cubicBezTo>
                    <a:pt x="135" y="109"/>
                    <a:pt x="88" y="83"/>
                    <a:pt x="78" y="79"/>
                  </a:cubicBezTo>
                  <a:cubicBezTo>
                    <a:pt x="65" y="44"/>
                    <a:pt x="80" y="26"/>
                    <a:pt x="41" y="14"/>
                  </a:cubicBezTo>
                  <a:cubicBezTo>
                    <a:pt x="19" y="49"/>
                    <a:pt x="27" y="52"/>
                    <a:pt x="63" y="65"/>
                  </a:cubicBezTo>
                  <a:cubicBezTo>
                    <a:pt x="41" y="87"/>
                    <a:pt x="5" y="151"/>
                    <a:pt x="70" y="130"/>
                  </a:cubicBezTo>
                  <a:cubicBezTo>
                    <a:pt x="63" y="85"/>
                    <a:pt x="78" y="87"/>
                    <a:pt x="56" y="8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47" name="Freeform 24"/>
            <p:cNvSpPr>
              <a:spLocks/>
            </p:cNvSpPr>
            <p:nvPr/>
          </p:nvSpPr>
          <p:spPr bwMode="auto">
            <a:xfrm>
              <a:off x="1513" y="3127"/>
              <a:ext cx="101" cy="9"/>
            </a:xfrm>
            <a:custGeom>
              <a:avLst/>
              <a:gdLst>
                <a:gd name="T0" fmla="*/ 0 w 101"/>
                <a:gd name="T1" fmla="*/ 0 h 9"/>
                <a:gd name="T2" fmla="*/ 101 w 101"/>
                <a:gd name="T3" fmla="*/ 8 h 9"/>
                <a:gd name="T4" fmla="*/ 0 60000 65536"/>
                <a:gd name="T5" fmla="*/ 0 60000 65536"/>
                <a:gd name="T6" fmla="*/ 0 w 101"/>
                <a:gd name="T7" fmla="*/ 0 h 9"/>
                <a:gd name="T8" fmla="*/ 101 w 101"/>
                <a:gd name="T9" fmla="*/ 9 h 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1" h="9">
                  <a:moveTo>
                    <a:pt x="0" y="0"/>
                  </a:moveTo>
                  <a:cubicBezTo>
                    <a:pt x="82" y="9"/>
                    <a:pt x="48" y="8"/>
                    <a:pt x="101" y="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3872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Buffer </a:t>
            </a:r>
            <a:br>
              <a:rPr lang="en-US" dirty="0" smtClean="0"/>
            </a:br>
            <a:r>
              <a:rPr lang="en-US" dirty="0" smtClean="0"/>
              <a:t>Management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78278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Buffering</a:t>
            </a:r>
            <a:endParaRPr lang="en-US" dirty="0"/>
          </a:p>
        </p:txBody>
      </p:sp>
      <p:sp>
        <p:nvSpPr>
          <p:cNvPr id="4608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have a file that consists of blocks B1, B2, ...</a:t>
            </a:r>
          </a:p>
          <a:p>
            <a:r>
              <a:rPr lang="en-US" dirty="0" smtClean="0"/>
              <a:t>We have a program that processes the file block-by-block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82063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 Buffering</a:t>
            </a:r>
            <a:endParaRPr lang="en-US" dirty="0"/>
          </a:p>
        </p:txBody>
      </p:sp>
      <p:sp>
        <p:nvSpPr>
          <p:cNvPr id="4711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Read B1 </a:t>
            </a:r>
            <a:r>
              <a:rPr lang="en-US" dirty="0" smtClean="0">
                <a:sym typeface="Symbol" charset="0"/>
              </a:rPr>
              <a:t></a:t>
            </a:r>
            <a:r>
              <a:rPr lang="en-US" dirty="0" smtClean="0"/>
              <a:t>   Buffer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Process Data in Buffer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Read B2 </a:t>
            </a:r>
            <a:r>
              <a:rPr lang="en-US" dirty="0" smtClean="0">
                <a:sym typeface="Symbol" charset="0"/>
              </a:rPr>
              <a:t> </a:t>
            </a:r>
            <a:r>
              <a:rPr lang="en-US" dirty="0" smtClean="0"/>
              <a:t>Buffer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Process Data in Buffer 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691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Single Buffering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49159" name="Rectangle 4"/>
          <p:cNvSpPr>
            <a:spLocks noChangeArrowheads="1"/>
          </p:cNvSpPr>
          <p:nvPr/>
        </p:nvSpPr>
        <p:spPr bwMode="auto">
          <a:xfrm>
            <a:off x="3200400" y="20574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cxnSp>
        <p:nvCxnSpPr>
          <p:cNvPr id="49161" name="AutoShape 7"/>
          <p:cNvCxnSpPr>
            <a:cxnSpLocks noChangeShapeType="1"/>
          </p:cNvCxnSpPr>
          <p:nvPr/>
        </p:nvCxnSpPr>
        <p:spPr bwMode="auto">
          <a:xfrm>
            <a:off x="2057400" y="4572000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162" name="AutoShape 8"/>
          <p:cNvCxnSpPr>
            <a:cxnSpLocks noChangeShapeType="1"/>
          </p:cNvCxnSpPr>
          <p:nvPr/>
        </p:nvCxnSpPr>
        <p:spPr bwMode="auto">
          <a:xfrm>
            <a:off x="2057400" y="4572000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9163" name="Group 32"/>
          <p:cNvGrpSpPr>
            <a:grpSpLocks/>
          </p:cNvGrpSpPr>
          <p:nvPr/>
        </p:nvGrpSpPr>
        <p:grpSpPr bwMode="auto">
          <a:xfrm>
            <a:off x="2438400" y="4495800"/>
            <a:ext cx="5257800" cy="609600"/>
            <a:chOff x="1536" y="2832"/>
            <a:chExt cx="3312" cy="384"/>
          </a:xfrm>
        </p:grpSpPr>
        <p:sp>
          <p:nvSpPr>
            <p:cNvPr id="49166" name="Rectangle 18"/>
            <p:cNvSpPr>
              <a:spLocks noChangeArrowheads="1"/>
            </p:cNvSpPr>
            <p:nvPr/>
          </p:nvSpPr>
          <p:spPr bwMode="auto">
            <a:xfrm>
              <a:off x="1536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B1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67" name="Rectangle 19"/>
            <p:cNvSpPr>
              <a:spLocks noChangeArrowheads="1"/>
            </p:cNvSpPr>
            <p:nvPr/>
          </p:nvSpPr>
          <p:spPr bwMode="auto">
            <a:xfrm>
              <a:off x="1920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B2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68" name="Rectangle 20"/>
            <p:cNvSpPr>
              <a:spLocks noChangeArrowheads="1"/>
            </p:cNvSpPr>
            <p:nvPr/>
          </p:nvSpPr>
          <p:spPr bwMode="auto">
            <a:xfrm>
              <a:off x="2352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B3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69" name="Rectangle 21"/>
            <p:cNvSpPr>
              <a:spLocks noChangeArrowheads="1"/>
            </p:cNvSpPr>
            <p:nvPr/>
          </p:nvSpPr>
          <p:spPr bwMode="auto">
            <a:xfrm>
              <a:off x="2784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B4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0" name="Rectangle 22"/>
            <p:cNvSpPr>
              <a:spLocks noChangeArrowheads="1"/>
            </p:cNvSpPr>
            <p:nvPr/>
          </p:nvSpPr>
          <p:spPr bwMode="auto">
            <a:xfrm>
              <a:off x="4080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B7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1" name="Rectangle 23"/>
            <p:cNvSpPr>
              <a:spLocks noChangeArrowheads="1"/>
            </p:cNvSpPr>
            <p:nvPr/>
          </p:nvSpPr>
          <p:spPr bwMode="auto">
            <a:xfrm>
              <a:off x="3216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B5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2" name="Rectangle 24"/>
            <p:cNvSpPr>
              <a:spLocks noChangeArrowheads="1"/>
            </p:cNvSpPr>
            <p:nvPr/>
          </p:nvSpPr>
          <p:spPr bwMode="auto">
            <a:xfrm>
              <a:off x="3648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B6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3" name="Line 27"/>
            <p:cNvSpPr>
              <a:spLocks noChangeShapeType="1"/>
            </p:cNvSpPr>
            <p:nvPr/>
          </p:nvSpPr>
          <p:spPr bwMode="auto">
            <a:xfrm>
              <a:off x="4512" y="3216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49174" name="Line 28"/>
            <p:cNvSpPr>
              <a:spLocks noChangeShapeType="1"/>
            </p:cNvSpPr>
            <p:nvPr/>
          </p:nvSpPr>
          <p:spPr bwMode="auto">
            <a:xfrm>
              <a:off x="4512" y="2832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  <p:sp>
        <p:nvSpPr>
          <p:cNvPr id="49164" name="Freeform 33"/>
          <p:cNvSpPr>
            <a:spLocks/>
          </p:cNvSpPr>
          <p:nvPr/>
        </p:nvSpPr>
        <p:spPr bwMode="auto">
          <a:xfrm>
            <a:off x="2770188" y="3013075"/>
            <a:ext cx="947737" cy="1431925"/>
          </a:xfrm>
          <a:custGeom>
            <a:avLst/>
            <a:gdLst>
              <a:gd name="T0" fmla="*/ 0 w 597"/>
              <a:gd name="T1" fmla="*/ 2147483647 h 902"/>
              <a:gd name="T2" fmla="*/ 2147483647 w 597"/>
              <a:gd name="T3" fmla="*/ 2147483647 h 902"/>
              <a:gd name="T4" fmla="*/ 2147483647 w 597"/>
              <a:gd name="T5" fmla="*/ 0 h 902"/>
              <a:gd name="T6" fmla="*/ 0 60000 65536"/>
              <a:gd name="T7" fmla="*/ 0 60000 65536"/>
              <a:gd name="T8" fmla="*/ 0 60000 65536"/>
              <a:gd name="T9" fmla="*/ 0 w 597"/>
              <a:gd name="T10" fmla="*/ 0 h 902"/>
              <a:gd name="T11" fmla="*/ 597 w 597"/>
              <a:gd name="T12" fmla="*/ 902 h 90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7" h="902">
                <a:moveTo>
                  <a:pt x="0" y="902"/>
                </a:moveTo>
                <a:cubicBezTo>
                  <a:pt x="203" y="748"/>
                  <a:pt x="407" y="594"/>
                  <a:pt x="502" y="444"/>
                </a:cubicBezTo>
                <a:cubicBezTo>
                  <a:pt x="597" y="294"/>
                  <a:pt x="559" y="74"/>
                  <a:pt x="567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6935" y="2276872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Memory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581128"/>
            <a:ext cx="803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Disk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284322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Single Buffering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49159" name="Rectangle 4"/>
          <p:cNvSpPr>
            <a:spLocks noChangeArrowheads="1"/>
          </p:cNvSpPr>
          <p:nvPr/>
        </p:nvSpPr>
        <p:spPr bwMode="auto">
          <a:xfrm>
            <a:off x="3200400" y="20574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cxnSp>
        <p:nvCxnSpPr>
          <p:cNvPr id="49161" name="AutoShape 7"/>
          <p:cNvCxnSpPr>
            <a:cxnSpLocks noChangeShapeType="1"/>
          </p:cNvCxnSpPr>
          <p:nvPr/>
        </p:nvCxnSpPr>
        <p:spPr bwMode="auto">
          <a:xfrm>
            <a:off x="2057400" y="4572000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162" name="AutoShape 8"/>
          <p:cNvCxnSpPr>
            <a:cxnSpLocks noChangeShapeType="1"/>
          </p:cNvCxnSpPr>
          <p:nvPr/>
        </p:nvCxnSpPr>
        <p:spPr bwMode="auto">
          <a:xfrm>
            <a:off x="2057400" y="4572000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9163" name="Group 32"/>
          <p:cNvGrpSpPr>
            <a:grpSpLocks/>
          </p:cNvGrpSpPr>
          <p:nvPr/>
        </p:nvGrpSpPr>
        <p:grpSpPr bwMode="auto">
          <a:xfrm>
            <a:off x="2438400" y="4495800"/>
            <a:ext cx="5257800" cy="609600"/>
            <a:chOff x="1536" y="2832"/>
            <a:chExt cx="3312" cy="384"/>
          </a:xfrm>
        </p:grpSpPr>
        <p:sp>
          <p:nvSpPr>
            <p:cNvPr id="49166" name="Rectangle 18"/>
            <p:cNvSpPr>
              <a:spLocks noChangeArrowheads="1"/>
            </p:cNvSpPr>
            <p:nvPr/>
          </p:nvSpPr>
          <p:spPr bwMode="auto">
            <a:xfrm>
              <a:off x="1536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B1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67" name="Rectangle 19"/>
            <p:cNvSpPr>
              <a:spLocks noChangeArrowheads="1"/>
            </p:cNvSpPr>
            <p:nvPr/>
          </p:nvSpPr>
          <p:spPr bwMode="auto">
            <a:xfrm>
              <a:off x="1920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B2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68" name="Rectangle 20"/>
            <p:cNvSpPr>
              <a:spLocks noChangeArrowheads="1"/>
            </p:cNvSpPr>
            <p:nvPr/>
          </p:nvSpPr>
          <p:spPr bwMode="auto">
            <a:xfrm>
              <a:off x="2352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B3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69" name="Rectangle 21"/>
            <p:cNvSpPr>
              <a:spLocks noChangeArrowheads="1"/>
            </p:cNvSpPr>
            <p:nvPr/>
          </p:nvSpPr>
          <p:spPr bwMode="auto">
            <a:xfrm>
              <a:off x="2784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B4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0" name="Rectangle 22"/>
            <p:cNvSpPr>
              <a:spLocks noChangeArrowheads="1"/>
            </p:cNvSpPr>
            <p:nvPr/>
          </p:nvSpPr>
          <p:spPr bwMode="auto">
            <a:xfrm>
              <a:off x="4080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B7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1" name="Rectangle 23"/>
            <p:cNvSpPr>
              <a:spLocks noChangeArrowheads="1"/>
            </p:cNvSpPr>
            <p:nvPr/>
          </p:nvSpPr>
          <p:spPr bwMode="auto">
            <a:xfrm>
              <a:off x="3216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B5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2" name="Rectangle 24"/>
            <p:cNvSpPr>
              <a:spLocks noChangeArrowheads="1"/>
            </p:cNvSpPr>
            <p:nvPr/>
          </p:nvSpPr>
          <p:spPr bwMode="auto">
            <a:xfrm>
              <a:off x="3648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B6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3" name="Line 27"/>
            <p:cNvSpPr>
              <a:spLocks noChangeShapeType="1"/>
            </p:cNvSpPr>
            <p:nvPr/>
          </p:nvSpPr>
          <p:spPr bwMode="auto">
            <a:xfrm>
              <a:off x="4512" y="3216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49174" name="Line 28"/>
            <p:cNvSpPr>
              <a:spLocks noChangeShapeType="1"/>
            </p:cNvSpPr>
            <p:nvPr/>
          </p:nvSpPr>
          <p:spPr bwMode="auto">
            <a:xfrm>
              <a:off x="4512" y="2832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16935" y="2276872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Memory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581128"/>
            <a:ext cx="803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Disk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3347864" y="2204864"/>
            <a:ext cx="6858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B1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20" name="Text Box 45"/>
          <p:cNvSpPr txBox="1">
            <a:spLocks noChangeArrowheads="1"/>
          </p:cNvSpPr>
          <p:nvPr/>
        </p:nvSpPr>
        <p:spPr bwMode="auto">
          <a:xfrm>
            <a:off x="2842884" y="1580506"/>
            <a:ext cx="16357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400" dirty="0" smtClean="0">
                <a:latin typeface="Georgia"/>
                <a:cs typeface="Georgia"/>
              </a:rPr>
              <a:t>processing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300273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Single Buffering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49159" name="Rectangle 4"/>
          <p:cNvSpPr>
            <a:spLocks noChangeArrowheads="1"/>
          </p:cNvSpPr>
          <p:nvPr/>
        </p:nvSpPr>
        <p:spPr bwMode="auto">
          <a:xfrm>
            <a:off x="3200400" y="20574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cxnSp>
        <p:nvCxnSpPr>
          <p:cNvPr id="49161" name="AutoShape 7"/>
          <p:cNvCxnSpPr>
            <a:cxnSpLocks noChangeShapeType="1"/>
          </p:cNvCxnSpPr>
          <p:nvPr/>
        </p:nvCxnSpPr>
        <p:spPr bwMode="auto">
          <a:xfrm>
            <a:off x="2057400" y="4572000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162" name="AutoShape 8"/>
          <p:cNvCxnSpPr>
            <a:cxnSpLocks noChangeShapeType="1"/>
          </p:cNvCxnSpPr>
          <p:nvPr/>
        </p:nvCxnSpPr>
        <p:spPr bwMode="auto">
          <a:xfrm>
            <a:off x="2057400" y="4572000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9163" name="Group 32"/>
          <p:cNvGrpSpPr>
            <a:grpSpLocks/>
          </p:cNvGrpSpPr>
          <p:nvPr/>
        </p:nvGrpSpPr>
        <p:grpSpPr bwMode="auto">
          <a:xfrm>
            <a:off x="2438400" y="4495800"/>
            <a:ext cx="5257800" cy="609600"/>
            <a:chOff x="1536" y="2832"/>
            <a:chExt cx="3312" cy="384"/>
          </a:xfrm>
        </p:grpSpPr>
        <p:sp>
          <p:nvSpPr>
            <p:cNvPr id="49166" name="Rectangle 18"/>
            <p:cNvSpPr>
              <a:spLocks noChangeArrowheads="1"/>
            </p:cNvSpPr>
            <p:nvPr/>
          </p:nvSpPr>
          <p:spPr bwMode="auto">
            <a:xfrm>
              <a:off x="1536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solidFill>
                    <a:srgbClr val="BFBFBF"/>
                  </a:solidFill>
                  <a:latin typeface="Georgia"/>
                  <a:cs typeface="Georgia"/>
                </a:rPr>
                <a:t>B1</a:t>
              </a:r>
              <a:endParaRPr lang="en-US" dirty="0">
                <a:solidFill>
                  <a:srgbClr val="BFBFBF"/>
                </a:solidFill>
                <a:latin typeface="Georgia"/>
                <a:cs typeface="Georgia"/>
              </a:endParaRPr>
            </a:p>
          </p:txBody>
        </p:sp>
        <p:sp>
          <p:nvSpPr>
            <p:cNvPr id="49167" name="Rectangle 19"/>
            <p:cNvSpPr>
              <a:spLocks noChangeArrowheads="1"/>
            </p:cNvSpPr>
            <p:nvPr/>
          </p:nvSpPr>
          <p:spPr bwMode="auto">
            <a:xfrm>
              <a:off x="1920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B2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68" name="Rectangle 20"/>
            <p:cNvSpPr>
              <a:spLocks noChangeArrowheads="1"/>
            </p:cNvSpPr>
            <p:nvPr/>
          </p:nvSpPr>
          <p:spPr bwMode="auto">
            <a:xfrm>
              <a:off x="2352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B3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69" name="Rectangle 21"/>
            <p:cNvSpPr>
              <a:spLocks noChangeArrowheads="1"/>
            </p:cNvSpPr>
            <p:nvPr/>
          </p:nvSpPr>
          <p:spPr bwMode="auto">
            <a:xfrm>
              <a:off x="2784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B4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0" name="Rectangle 22"/>
            <p:cNvSpPr>
              <a:spLocks noChangeArrowheads="1"/>
            </p:cNvSpPr>
            <p:nvPr/>
          </p:nvSpPr>
          <p:spPr bwMode="auto">
            <a:xfrm>
              <a:off x="4080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B7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1" name="Rectangle 23"/>
            <p:cNvSpPr>
              <a:spLocks noChangeArrowheads="1"/>
            </p:cNvSpPr>
            <p:nvPr/>
          </p:nvSpPr>
          <p:spPr bwMode="auto">
            <a:xfrm>
              <a:off x="3216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B5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2" name="Rectangle 24"/>
            <p:cNvSpPr>
              <a:spLocks noChangeArrowheads="1"/>
            </p:cNvSpPr>
            <p:nvPr/>
          </p:nvSpPr>
          <p:spPr bwMode="auto">
            <a:xfrm>
              <a:off x="3648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B6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3" name="Line 27"/>
            <p:cNvSpPr>
              <a:spLocks noChangeShapeType="1"/>
            </p:cNvSpPr>
            <p:nvPr/>
          </p:nvSpPr>
          <p:spPr bwMode="auto">
            <a:xfrm>
              <a:off x="4512" y="3216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49174" name="Line 28"/>
            <p:cNvSpPr>
              <a:spLocks noChangeShapeType="1"/>
            </p:cNvSpPr>
            <p:nvPr/>
          </p:nvSpPr>
          <p:spPr bwMode="auto">
            <a:xfrm>
              <a:off x="4512" y="2832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  <p:sp>
        <p:nvSpPr>
          <p:cNvPr id="49164" name="Freeform 33"/>
          <p:cNvSpPr>
            <a:spLocks/>
          </p:cNvSpPr>
          <p:nvPr/>
        </p:nvSpPr>
        <p:spPr bwMode="auto">
          <a:xfrm>
            <a:off x="3419872" y="3013075"/>
            <a:ext cx="298053" cy="1431925"/>
          </a:xfrm>
          <a:custGeom>
            <a:avLst/>
            <a:gdLst>
              <a:gd name="T0" fmla="*/ 0 w 597"/>
              <a:gd name="T1" fmla="*/ 2147483647 h 902"/>
              <a:gd name="T2" fmla="*/ 2147483647 w 597"/>
              <a:gd name="T3" fmla="*/ 2147483647 h 902"/>
              <a:gd name="T4" fmla="*/ 2147483647 w 597"/>
              <a:gd name="T5" fmla="*/ 0 h 902"/>
              <a:gd name="T6" fmla="*/ 0 60000 65536"/>
              <a:gd name="T7" fmla="*/ 0 60000 65536"/>
              <a:gd name="T8" fmla="*/ 0 60000 65536"/>
              <a:gd name="T9" fmla="*/ 0 w 597"/>
              <a:gd name="T10" fmla="*/ 0 h 902"/>
              <a:gd name="T11" fmla="*/ 597 w 597"/>
              <a:gd name="T12" fmla="*/ 902 h 90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7" h="902">
                <a:moveTo>
                  <a:pt x="0" y="902"/>
                </a:moveTo>
                <a:cubicBezTo>
                  <a:pt x="203" y="748"/>
                  <a:pt x="407" y="594"/>
                  <a:pt x="502" y="444"/>
                </a:cubicBezTo>
                <a:cubicBezTo>
                  <a:pt x="597" y="294"/>
                  <a:pt x="559" y="74"/>
                  <a:pt x="567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6935" y="2276872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Memory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581128"/>
            <a:ext cx="803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Disk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913547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Single Buffering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49159" name="Rectangle 4"/>
          <p:cNvSpPr>
            <a:spLocks noChangeArrowheads="1"/>
          </p:cNvSpPr>
          <p:nvPr/>
        </p:nvSpPr>
        <p:spPr bwMode="auto">
          <a:xfrm>
            <a:off x="3200400" y="20574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cxnSp>
        <p:nvCxnSpPr>
          <p:cNvPr id="49161" name="AutoShape 7"/>
          <p:cNvCxnSpPr>
            <a:cxnSpLocks noChangeShapeType="1"/>
          </p:cNvCxnSpPr>
          <p:nvPr/>
        </p:nvCxnSpPr>
        <p:spPr bwMode="auto">
          <a:xfrm>
            <a:off x="2057400" y="4572000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162" name="AutoShape 8"/>
          <p:cNvCxnSpPr>
            <a:cxnSpLocks noChangeShapeType="1"/>
          </p:cNvCxnSpPr>
          <p:nvPr/>
        </p:nvCxnSpPr>
        <p:spPr bwMode="auto">
          <a:xfrm>
            <a:off x="2057400" y="4572000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9163" name="Group 32"/>
          <p:cNvGrpSpPr>
            <a:grpSpLocks/>
          </p:cNvGrpSpPr>
          <p:nvPr/>
        </p:nvGrpSpPr>
        <p:grpSpPr bwMode="auto">
          <a:xfrm>
            <a:off x="2438400" y="4495800"/>
            <a:ext cx="5257800" cy="609600"/>
            <a:chOff x="1536" y="2832"/>
            <a:chExt cx="3312" cy="384"/>
          </a:xfrm>
        </p:grpSpPr>
        <p:sp>
          <p:nvSpPr>
            <p:cNvPr id="49166" name="Rectangle 18"/>
            <p:cNvSpPr>
              <a:spLocks noChangeArrowheads="1"/>
            </p:cNvSpPr>
            <p:nvPr/>
          </p:nvSpPr>
          <p:spPr bwMode="auto">
            <a:xfrm>
              <a:off x="1536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solidFill>
                    <a:srgbClr val="BFBFBF"/>
                  </a:solidFill>
                  <a:latin typeface="Georgia"/>
                  <a:cs typeface="Georgia"/>
                </a:rPr>
                <a:t>B1</a:t>
              </a:r>
              <a:endParaRPr lang="en-US" dirty="0">
                <a:solidFill>
                  <a:srgbClr val="BFBFBF"/>
                </a:solidFill>
                <a:latin typeface="Georgia"/>
                <a:cs typeface="Georgia"/>
              </a:endParaRPr>
            </a:p>
          </p:txBody>
        </p:sp>
        <p:sp>
          <p:nvSpPr>
            <p:cNvPr id="49167" name="Rectangle 19"/>
            <p:cNvSpPr>
              <a:spLocks noChangeArrowheads="1"/>
            </p:cNvSpPr>
            <p:nvPr/>
          </p:nvSpPr>
          <p:spPr bwMode="auto">
            <a:xfrm>
              <a:off x="1920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B2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68" name="Rectangle 20"/>
            <p:cNvSpPr>
              <a:spLocks noChangeArrowheads="1"/>
            </p:cNvSpPr>
            <p:nvPr/>
          </p:nvSpPr>
          <p:spPr bwMode="auto">
            <a:xfrm>
              <a:off x="2352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B3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69" name="Rectangle 21"/>
            <p:cNvSpPr>
              <a:spLocks noChangeArrowheads="1"/>
            </p:cNvSpPr>
            <p:nvPr/>
          </p:nvSpPr>
          <p:spPr bwMode="auto">
            <a:xfrm>
              <a:off x="2784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B4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0" name="Rectangle 22"/>
            <p:cNvSpPr>
              <a:spLocks noChangeArrowheads="1"/>
            </p:cNvSpPr>
            <p:nvPr/>
          </p:nvSpPr>
          <p:spPr bwMode="auto">
            <a:xfrm>
              <a:off x="4080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B7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1" name="Rectangle 23"/>
            <p:cNvSpPr>
              <a:spLocks noChangeArrowheads="1"/>
            </p:cNvSpPr>
            <p:nvPr/>
          </p:nvSpPr>
          <p:spPr bwMode="auto">
            <a:xfrm>
              <a:off x="3216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B5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2" name="Rectangle 24"/>
            <p:cNvSpPr>
              <a:spLocks noChangeArrowheads="1"/>
            </p:cNvSpPr>
            <p:nvPr/>
          </p:nvSpPr>
          <p:spPr bwMode="auto">
            <a:xfrm>
              <a:off x="3648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B6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3" name="Line 27"/>
            <p:cNvSpPr>
              <a:spLocks noChangeShapeType="1"/>
            </p:cNvSpPr>
            <p:nvPr/>
          </p:nvSpPr>
          <p:spPr bwMode="auto">
            <a:xfrm>
              <a:off x="4512" y="3216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49174" name="Line 28"/>
            <p:cNvSpPr>
              <a:spLocks noChangeShapeType="1"/>
            </p:cNvSpPr>
            <p:nvPr/>
          </p:nvSpPr>
          <p:spPr bwMode="auto">
            <a:xfrm>
              <a:off x="4512" y="2832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16935" y="2276872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Memory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581128"/>
            <a:ext cx="803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Disk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19" name="Rectangle 19"/>
          <p:cNvSpPr>
            <a:spLocks noChangeArrowheads="1"/>
          </p:cNvSpPr>
          <p:nvPr/>
        </p:nvSpPr>
        <p:spPr bwMode="auto">
          <a:xfrm>
            <a:off x="3347864" y="2204864"/>
            <a:ext cx="6858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B2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20" name="Text Box 45"/>
          <p:cNvSpPr txBox="1">
            <a:spLocks noChangeArrowheads="1"/>
          </p:cNvSpPr>
          <p:nvPr/>
        </p:nvSpPr>
        <p:spPr bwMode="auto">
          <a:xfrm>
            <a:off x="2842884" y="1580506"/>
            <a:ext cx="16357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400" dirty="0" smtClean="0">
                <a:latin typeface="Georgia"/>
                <a:cs typeface="Georgia"/>
              </a:rPr>
              <a:t>processing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67681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Single Buffering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49159" name="Rectangle 4"/>
          <p:cNvSpPr>
            <a:spLocks noChangeArrowheads="1"/>
          </p:cNvSpPr>
          <p:nvPr/>
        </p:nvSpPr>
        <p:spPr bwMode="auto">
          <a:xfrm>
            <a:off x="3200400" y="20574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cxnSp>
        <p:nvCxnSpPr>
          <p:cNvPr id="49161" name="AutoShape 7"/>
          <p:cNvCxnSpPr>
            <a:cxnSpLocks noChangeShapeType="1"/>
          </p:cNvCxnSpPr>
          <p:nvPr/>
        </p:nvCxnSpPr>
        <p:spPr bwMode="auto">
          <a:xfrm>
            <a:off x="2057400" y="4572000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162" name="AutoShape 8"/>
          <p:cNvCxnSpPr>
            <a:cxnSpLocks noChangeShapeType="1"/>
          </p:cNvCxnSpPr>
          <p:nvPr/>
        </p:nvCxnSpPr>
        <p:spPr bwMode="auto">
          <a:xfrm>
            <a:off x="2057400" y="4572000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9163" name="Group 32"/>
          <p:cNvGrpSpPr>
            <a:grpSpLocks/>
          </p:cNvGrpSpPr>
          <p:nvPr/>
        </p:nvGrpSpPr>
        <p:grpSpPr bwMode="auto">
          <a:xfrm>
            <a:off x="2438400" y="4495800"/>
            <a:ext cx="5257800" cy="609600"/>
            <a:chOff x="1536" y="2832"/>
            <a:chExt cx="3312" cy="384"/>
          </a:xfrm>
        </p:grpSpPr>
        <p:sp>
          <p:nvSpPr>
            <p:cNvPr id="49166" name="Rectangle 18"/>
            <p:cNvSpPr>
              <a:spLocks noChangeArrowheads="1"/>
            </p:cNvSpPr>
            <p:nvPr/>
          </p:nvSpPr>
          <p:spPr bwMode="auto">
            <a:xfrm>
              <a:off x="1536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solidFill>
                    <a:srgbClr val="BFBFBF"/>
                  </a:solidFill>
                  <a:latin typeface="Georgia"/>
                  <a:cs typeface="Georgia"/>
                </a:rPr>
                <a:t>B1</a:t>
              </a:r>
              <a:endParaRPr lang="en-US" dirty="0">
                <a:solidFill>
                  <a:srgbClr val="BFBFBF"/>
                </a:solidFill>
                <a:latin typeface="Georgia"/>
                <a:cs typeface="Georgia"/>
              </a:endParaRPr>
            </a:p>
          </p:txBody>
        </p:sp>
        <p:sp>
          <p:nvSpPr>
            <p:cNvPr id="49167" name="Rectangle 19"/>
            <p:cNvSpPr>
              <a:spLocks noChangeArrowheads="1"/>
            </p:cNvSpPr>
            <p:nvPr/>
          </p:nvSpPr>
          <p:spPr bwMode="auto">
            <a:xfrm>
              <a:off x="1920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solidFill>
                    <a:srgbClr val="BFBFBF"/>
                  </a:solidFill>
                  <a:latin typeface="Georgia"/>
                  <a:cs typeface="Georgia"/>
                </a:rPr>
                <a:t>B2</a:t>
              </a:r>
              <a:endParaRPr lang="en-US" dirty="0">
                <a:solidFill>
                  <a:srgbClr val="BFBFBF"/>
                </a:solidFill>
                <a:latin typeface="Georgia"/>
                <a:cs typeface="Georgia"/>
              </a:endParaRPr>
            </a:p>
          </p:txBody>
        </p:sp>
        <p:sp>
          <p:nvSpPr>
            <p:cNvPr id="49168" name="Rectangle 20"/>
            <p:cNvSpPr>
              <a:spLocks noChangeArrowheads="1"/>
            </p:cNvSpPr>
            <p:nvPr/>
          </p:nvSpPr>
          <p:spPr bwMode="auto">
            <a:xfrm>
              <a:off x="2352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B3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69" name="Rectangle 21"/>
            <p:cNvSpPr>
              <a:spLocks noChangeArrowheads="1"/>
            </p:cNvSpPr>
            <p:nvPr/>
          </p:nvSpPr>
          <p:spPr bwMode="auto">
            <a:xfrm>
              <a:off x="2784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B4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0" name="Rectangle 22"/>
            <p:cNvSpPr>
              <a:spLocks noChangeArrowheads="1"/>
            </p:cNvSpPr>
            <p:nvPr/>
          </p:nvSpPr>
          <p:spPr bwMode="auto">
            <a:xfrm>
              <a:off x="4080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B7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1" name="Rectangle 23"/>
            <p:cNvSpPr>
              <a:spLocks noChangeArrowheads="1"/>
            </p:cNvSpPr>
            <p:nvPr/>
          </p:nvSpPr>
          <p:spPr bwMode="auto">
            <a:xfrm>
              <a:off x="3216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B5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2" name="Rectangle 24"/>
            <p:cNvSpPr>
              <a:spLocks noChangeArrowheads="1"/>
            </p:cNvSpPr>
            <p:nvPr/>
          </p:nvSpPr>
          <p:spPr bwMode="auto">
            <a:xfrm>
              <a:off x="3648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B6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3" name="Line 27"/>
            <p:cNvSpPr>
              <a:spLocks noChangeShapeType="1"/>
            </p:cNvSpPr>
            <p:nvPr/>
          </p:nvSpPr>
          <p:spPr bwMode="auto">
            <a:xfrm>
              <a:off x="4512" y="3216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49174" name="Line 28"/>
            <p:cNvSpPr>
              <a:spLocks noChangeShapeType="1"/>
            </p:cNvSpPr>
            <p:nvPr/>
          </p:nvSpPr>
          <p:spPr bwMode="auto">
            <a:xfrm>
              <a:off x="4512" y="2832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  <p:sp>
        <p:nvSpPr>
          <p:cNvPr id="49164" name="Freeform 33"/>
          <p:cNvSpPr>
            <a:spLocks/>
          </p:cNvSpPr>
          <p:nvPr/>
        </p:nvSpPr>
        <p:spPr bwMode="auto">
          <a:xfrm flipH="1">
            <a:off x="3717925" y="3013075"/>
            <a:ext cx="350019" cy="1431925"/>
          </a:xfrm>
          <a:custGeom>
            <a:avLst/>
            <a:gdLst>
              <a:gd name="T0" fmla="*/ 0 w 597"/>
              <a:gd name="T1" fmla="*/ 2147483647 h 902"/>
              <a:gd name="T2" fmla="*/ 2147483647 w 597"/>
              <a:gd name="T3" fmla="*/ 2147483647 h 902"/>
              <a:gd name="T4" fmla="*/ 2147483647 w 597"/>
              <a:gd name="T5" fmla="*/ 0 h 902"/>
              <a:gd name="T6" fmla="*/ 0 60000 65536"/>
              <a:gd name="T7" fmla="*/ 0 60000 65536"/>
              <a:gd name="T8" fmla="*/ 0 60000 65536"/>
              <a:gd name="T9" fmla="*/ 0 w 597"/>
              <a:gd name="T10" fmla="*/ 0 h 902"/>
              <a:gd name="T11" fmla="*/ 597 w 597"/>
              <a:gd name="T12" fmla="*/ 902 h 90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7" h="902">
                <a:moveTo>
                  <a:pt x="0" y="902"/>
                </a:moveTo>
                <a:cubicBezTo>
                  <a:pt x="203" y="748"/>
                  <a:pt x="407" y="594"/>
                  <a:pt x="502" y="444"/>
                </a:cubicBezTo>
                <a:cubicBezTo>
                  <a:pt x="597" y="294"/>
                  <a:pt x="559" y="74"/>
                  <a:pt x="567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6935" y="2276872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Memory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581128"/>
            <a:ext cx="803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Disk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3631637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Disk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– track</a:t>
            </a:r>
          </a:p>
          <a:p>
            <a:pPr marL="0" indent="0">
              <a:buNone/>
            </a:pPr>
            <a:r>
              <a:rPr lang="en-US" dirty="0" smtClean="0"/>
              <a:t>B – geometrical sector</a:t>
            </a:r>
          </a:p>
          <a:p>
            <a:pPr marL="0" indent="0">
              <a:buNone/>
            </a:pPr>
            <a:r>
              <a:rPr lang="en-US" dirty="0" smtClean="0"/>
              <a:t>C – track sector</a:t>
            </a:r>
          </a:p>
          <a:p>
            <a:pPr marL="0" indent="0">
              <a:buNone/>
            </a:pPr>
            <a:r>
              <a:rPr lang="en-US" dirty="0" smtClean="0"/>
              <a:t>D – cluster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4385" r="438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2700177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 Buffering Cost</a:t>
            </a:r>
            <a:endParaRPr lang="en-US" dirty="0"/>
          </a:p>
        </p:txBody>
      </p:sp>
      <p:sp>
        <p:nvSpPr>
          <p:cNvPr id="4813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Single buffer time = n(P + R)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where	P = time to process a block</a:t>
            </a:r>
            <a:br>
              <a:rPr lang="en-US" dirty="0" smtClean="0"/>
            </a:br>
            <a:r>
              <a:rPr lang="en-US" dirty="0" smtClean="0"/>
              <a:t>	R = time to read a block</a:t>
            </a:r>
            <a:br>
              <a:rPr lang="en-US" dirty="0" smtClean="0"/>
            </a:br>
            <a:r>
              <a:rPr lang="en-US" dirty="0" smtClean="0"/>
              <a:t>	n = number of blocks</a:t>
            </a:r>
          </a:p>
        </p:txBody>
      </p:sp>
    </p:spTree>
    <p:extLst>
      <p:ext uri="{BB962C8B-B14F-4D97-AF65-F5344CB8AC3E}">
        <p14:creationId xmlns:p14="http://schemas.microsoft.com/office/powerpoint/2010/main" val="1138917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Double Buffering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Use a pair of buffers:</a:t>
            </a:r>
          </a:p>
          <a:p>
            <a:pPr lvl="1"/>
            <a:r>
              <a:rPr lang="en-US" dirty="0" smtClean="0"/>
              <a:t>While reading a block and writing into buffer A</a:t>
            </a:r>
          </a:p>
          <a:p>
            <a:pPr lvl="1"/>
            <a:r>
              <a:rPr lang="en-US" dirty="0" smtClean="0"/>
              <a:t>Process block previously read into buffer B</a:t>
            </a:r>
          </a:p>
          <a:p>
            <a:pPr lvl="1"/>
            <a:r>
              <a:rPr lang="en-US" dirty="0" smtClean="0"/>
              <a:t>After block read into A, process A and read next block into 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15565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Georgia"/>
                <a:cs typeface="Georgia"/>
              </a:rPr>
              <a:t>Double Buffering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49159" name="Rectangle 4"/>
          <p:cNvSpPr>
            <a:spLocks noChangeArrowheads="1"/>
          </p:cNvSpPr>
          <p:nvPr/>
        </p:nvSpPr>
        <p:spPr bwMode="auto">
          <a:xfrm>
            <a:off x="3200400" y="20574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49160" name="Rectangle 5"/>
          <p:cNvSpPr>
            <a:spLocks noChangeArrowheads="1"/>
          </p:cNvSpPr>
          <p:nvPr/>
        </p:nvSpPr>
        <p:spPr bwMode="auto">
          <a:xfrm>
            <a:off x="5029200" y="20574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cxnSp>
        <p:nvCxnSpPr>
          <p:cNvPr id="49161" name="AutoShape 7"/>
          <p:cNvCxnSpPr>
            <a:cxnSpLocks noChangeShapeType="1"/>
          </p:cNvCxnSpPr>
          <p:nvPr/>
        </p:nvCxnSpPr>
        <p:spPr bwMode="auto">
          <a:xfrm>
            <a:off x="2057400" y="4572000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162" name="AutoShape 8"/>
          <p:cNvCxnSpPr>
            <a:cxnSpLocks noChangeShapeType="1"/>
          </p:cNvCxnSpPr>
          <p:nvPr/>
        </p:nvCxnSpPr>
        <p:spPr bwMode="auto">
          <a:xfrm>
            <a:off x="2057400" y="4572000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9163" name="Group 32"/>
          <p:cNvGrpSpPr>
            <a:grpSpLocks/>
          </p:cNvGrpSpPr>
          <p:nvPr/>
        </p:nvGrpSpPr>
        <p:grpSpPr bwMode="auto">
          <a:xfrm>
            <a:off x="2438400" y="4495800"/>
            <a:ext cx="5257800" cy="609600"/>
            <a:chOff x="1536" y="2832"/>
            <a:chExt cx="3312" cy="384"/>
          </a:xfrm>
        </p:grpSpPr>
        <p:sp>
          <p:nvSpPr>
            <p:cNvPr id="49166" name="Rectangle 18"/>
            <p:cNvSpPr>
              <a:spLocks noChangeArrowheads="1"/>
            </p:cNvSpPr>
            <p:nvPr/>
          </p:nvSpPr>
          <p:spPr bwMode="auto">
            <a:xfrm>
              <a:off x="1536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B1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67" name="Rectangle 19"/>
            <p:cNvSpPr>
              <a:spLocks noChangeArrowheads="1"/>
            </p:cNvSpPr>
            <p:nvPr/>
          </p:nvSpPr>
          <p:spPr bwMode="auto">
            <a:xfrm>
              <a:off x="1920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B2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68" name="Rectangle 20"/>
            <p:cNvSpPr>
              <a:spLocks noChangeArrowheads="1"/>
            </p:cNvSpPr>
            <p:nvPr/>
          </p:nvSpPr>
          <p:spPr bwMode="auto">
            <a:xfrm>
              <a:off x="2352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B3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69" name="Rectangle 21"/>
            <p:cNvSpPr>
              <a:spLocks noChangeArrowheads="1"/>
            </p:cNvSpPr>
            <p:nvPr/>
          </p:nvSpPr>
          <p:spPr bwMode="auto">
            <a:xfrm>
              <a:off x="2784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B4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0" name="Rectangle 22"/>
            <p:cNvSpPr>
              <a:spLocks noChangeArrowheads="1"/>
            </p:cNvSpPr>
            <p:nvPr/>
          </p:nvSpPr>
          <p:spPr bwMode="auto">
            <a:xfrm>
              <a:off x="4080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B7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1" name="Rectangle 23"/>
            <p:cNvSpPr>
              <a:spLocks noChangeArrowheads="1"/>
            </p:cNvSpPr>
            <p:nvPr/>
          </p:nvSpPr>
          <p:spPr bwMode="auto">
            <a:xfrm>
              <a:off x="3216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B5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2" name="Rectangle 24"/>
            <p:cNvSpPr>
              <a:spLocks noChangeArrowheads="1"/>
            </p:cNvSpPr>
            <p:nvPr/>
          </p:nvSpPr>
          <p:spPr bwMode="auto">
            <a:xfrm>
              <a:off x="3648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B6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3" name="Line 27"/>
            <p:cNvSpPr>
              <a:spLocks noChangeShapeType="1"/>
            </p:cNvSpPr>
            <p:nvPr/>
          </p:nvSpPr>
          <p:spPr bwMode="auto">
            <a:xfrm>
              <a:off x="4512" y="3216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49174" name="Line 28"/>
            <p:cNvSpPr>
              <a:spLocks noChangeShapeType="1"/>
            </p:cNvSpPr>
            <p:nvPr/>
          </p:nvSpPr>
          <p:spPr bwMode="auto">
            <a:xfrm>
              <a:off x="4512" y="2832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  <p:sp>
        <p:nvSpPr>
          <p:cNvPr id="49164" name="Freeform 33"/>
          <p:cNvSpPr>
            <a:spLocks/>
          </p:cNvSpPr>
          <p:nvPr/>
        </p:nvSpPr>
        <p:spPr bwMode="auto">
          <a:xfrm>
            <a:off x="2770188" y="3013075"/>
            <a:ext cx="947737" cy="1431925"/>
          </a:xfrm>
          <a:custGeom>
            <a:avLst/>
            <a:gdLst>
              <a:gd name="T0" fmla="*/ 0 w 597"/>
              <a:gd name="T1" fmla="*/ 2147483647 h 902"/>
              <a:gd name="T2" fmla="*/ 2147483647 w 597"/>
              <a:gd name="T3" fmla="*/ 2147483647 h 902"/>
              <a:gd name="T4" fmla="*/ 2147483647 w 597"/>
              <a:gd name="T5" fmla="*/ 0 h 902"/>
              <a:gd name="T6" fmla="*/ 0 60000 65536"/>
              <a:gd name="T7" fmla="*/ 0 60000 65536"/>
              <a:gd name="T8" fmla="*/ 0 60000 65536"/>
              <a:gd name="T9" fmla="*/ 0 w 597"/>
              <a:gd name="T10" fmla="*/ 0 h 902"/>
              <a:gd name="T11" fmla="*/ 597 w 597"/>
              <a:gd name="T12" fmla="*/ 902 h 90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7" h="902">
                <a:moveTo>
                  <a:pt x="0" y="902"/>
                </a:moveTo>
                <a:cubicBezTo>
                  <a:pt x="203" y="748"/>
                  <a:pt x="407" y="594"/>
                  <a:pt x="502" y="444"/>
                </a:cubicBezTo>
                <a:cubicBezTo>
                  <a:pt x="597" y="294"/>
                  <a:pt x="559" y="74"/>
                  <a:pt x="567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99792" y="2276872"/>
            <a:ext cx="40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A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0" y="2276872"/>
            <a:ext cx="389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B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6935" y="2276872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Memory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581128"/>
            <a:ext cx="803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Disk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030941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Georgia"/>
                <a:cs typeface="Georgia"/>
              </a:rPr>
              <a:t>Double Buffering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49159" name="Rectangle 4"/>
          <p:cNvSpPr>
            <a:spLocks noChangeArrowheads="1"/>
          </p:cNvSpPr>
          <p:nvPr/>
        </p:nvSpPr>
        <p:spPr bwMode="auto">
          <a:xfrm>
            <a:off x="3200400" y="20574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49160" name="Rectangle 5"/>
          <p:cNvSpPr>
            <a:spLocks noChangeArrowheads="1"/>
          </p:cNvSpPr>
          <p:nvPr/>
        </p:nvSpPr>
        <p:spPr bwMode="auto">
          <a:xfrm>
            <a:off x="5029200" y="20574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cxnSp>
        <p:nvCxnSpPr>
          <p:cNvPr id="49161" name="AutoShape 7"/>
          <p:cNvCxnSpPr>
            <a:cxnSpLocks noChangeShapeType="1"/>
          </p:cNvCxnSpPr>
          <p:nvPr/>
        </p:nvCxnSpPr>
        <p:spPr bwMode="auto">
          <a:xfrm>
            <a:off x="2057400" y="4572000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162" name="AutoShape 8"/>
          <p:cNvCxnSpPr>
            <a:cxnSpLocks noChangeShapeType="1"/>
          </p:cNvCxnSpPr>
          <p:nvPr/>
        </p:nvCxnSpPr>
        <p:spPr bwMode="auto">
          <a:xfrm>
            <a:off x="2057400" y="4572000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9163" name="Group 32"/>
          <p:cNvGrpSpPr>
            <a:grpSpLocks/>
          </p:cNvGrpSpPr>
          <p:nvPr/>
        </p:nvGrpSpPr>
        <p:grpSpPr bwMode="auto">
          <a:xfrm>
            <a:off x="2438400" y="4495800"/>
            <a:ext cx="5257800" cy="609600"/>
            <a:chOff x="1536" y="2832"/>
            <a:chExt cx="3312" cy="384"/>
          </a:xfrm>
        </p:grpSpPr>
        <p:sp>
          <p:nvSpPr>
            <p:cNvPr id="49166" name="Rectangle 18"/>
            <p:cNvSpPr>
              <a:spLocks noChangeArrowheads="1"/>
            </p:cNvSpPr>
            <p:nvPr/>
          </p:nvSpPr>
          <p:spPr bwMode="auto">
            <a:xfrm>
              <a:off x="1536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B1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67" name="Rectangle 19"/>
            <p:cNvSpPr>
              <a:spLocks noChangeArrowheads="1"/>
            </p:cNvSpPr>
            <p:nvPr/>
          </p:nvSpPr>
          <p:spPr bwMode="auto">
            <a:xfrm>
              <a:off x="1920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B2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68" name="Rectangle 20"/>
            <p:cNvSpPr>
              <a:spLocks noChangeArrowheads="1"/>
            </p:cNvSpPr>
            <p:nvPr/>
          </p:nvSpPr>
          <p:spPr bwMode="auto">
            <a:xfrm>
              <a:off x="2352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B3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69" name="Rectangle 21"/>
            <p:cNvSpPr>
              <a:spLocks noChangeArrowheads="1"/>
            </p:cNvSpPr>
            <p:nvPr/>
          </p:nvSpPr>
          <p:spPr bwMode="auto">
            <a:xfrm>
              <a:off x="2784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B4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0" name="Rectangle 22"/>
            <p:cNvSpPr>
              <a:spLocks noChangeArrowheads="1"/>
            </p:cNvSpPr>
            <p:nvPr/>
          </p:nvSpPr>
          <p:spPr bwMode="auto">
            <a:xfrm>
              <a:off x="4080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B7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1" name="Rectangle 23"/>
            <p:cNvSpPr>
              <a:spLocks noChangeArrowheads="1"/>
            </p:cNvSpPr>
            <p:nvPr/>
          </p:nvSpPr>
          <p:spPr bwMode="auto">
            <a:xfrm>
              <a:off x="3216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B5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2" name="Rectangle 24"/>
            <p:cNvSpPr>
              <a:spLocks noChangeArrowheads="1"/>
            </p:cNvSpPr>
            <p:nvPr/>
          </p:nvSpPr>
          <p:spPr bwMode="auto">
            <a:xfrm>
              <a:off x="3648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B6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3" name="Line 27"/>
            <p:cNvSpPr>
              <a:spLocks noChangeShapeType="1"/>
            </p:cNvSpPr>
            <p:nvPr/>
          </p:nvSpPr>
          <p:spPr bwMode="auto">
            <a:xfrm>
              <a:off x="4512" y="3216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49174" name="Line 28"/>
            <p:cNvSpPr>
              <a:spLocks noChangeShapeType="1"/>
            </p:cNvSpPr>
            <p:nvPr/>
          </p:nvSpPr>
          <p:spPr bwMode="auto">
            <a:xfrm>
              <a:off x="4512" y="2832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  <p:sp>
        <p:nvSpPr>
          <p:cNvPr id="49164" name="Freeform 33"/>
          <p:cNvSpPr>
            <a:spLocks/>
          </p:cNvSpPr>
          <p:nvPr/>
        </p:nvSpPr>
        <p:spPr bwMode="auto">
          <a:xfrm>
            <a:off x="3419872" y="2996953"/>
            <a:ext cx="2232248" cy="1448048"/>
          </a:xfrm>
          <a:custGeom>
            <a:avLst/>
            <a:gdLst>
              <a:gd name="T0" fmla="*/ 0 w 597"/>
              <a:gd name="T1" fmla="*/ 2147483647 h 902"/>
              <a:gd name="T2" fmla="*/ 2147483647 w 597"/>
              <a:gd name="T3" fmla="*/ 2147483647 h 902"/>
              <a:gd name="T4" fmla="*/ 2147483647 w 597"/>
              <a:gd name="T5" fmla="*/ 0 h 902"/>
              <a:gd name="T6" fmla="*/ 0 60000 65536"/>
              <a:gd name="T7" fmla="*/ 0 60000 65536"/>
              <a:gd name="T8" fmla="*/ 0 60000 65536"/>
              <a:gd name="T9" fmla="*/ 0 w 597"/>
              <a:gd name="T10" fmla="*/ 0 h 902"/>
              <a:gd name="T11" fmla="*/ 597 w 597"/>
              <a:gd name="T12" fmla="*/ 902 h 90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7" h="902">
                <a:moveTo>
                  <a:pt x="0" y="902"/>
                </a:moveTo>
                <a:cubicBezTo>
                  <a:pt x="203" y="748"/>
                  <a:pt x="407" y="594"/>
                  <a:pt x="502" y="444"/>
                </a:cubicBezTo>
                <a:cubicBezTo>
                  <a:pt x="597" y="294"/>
                  <a:pt x="559" y="74"/>
                  <a:pt x="567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49165" name="Text Box 45"/>
          <p:cNvSpPr txBox="1">
            <a:spLocks noChangeArrowheads="1"/>
          </p:cNvSpPr>
          <p:nvPr/>
        </p:nvSpPr>
        <p:spPr bwMode="auto">
          <a:xfrm>
            <a:off x="2842884" y="1580506"/>
            <a:ext cx="16357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400" dirty="0" smtClean="0">
                <a:latin typeface="Georgia"/>
                <a:cs typeface="Georgia"/>
              </a:rPr>
              <a:t>processing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99792" y="2276872"/>
            <a:ext cx="40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A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0" y="2276872"/>
            <a:ext cx="389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B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6935" y="2276872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Memory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581128"/>
            <a:ext cx="803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Disk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23" name="Rectangle 18"/>
          <p:cNvSpPr>
            <a:spLocks noChangeArrowheads="1"/>
          </p:cNvSpPr>
          <p:nvPr/>
        </p:nvSpPr>
        <p:spPr bwMode="auto">
          <a:xfrm>
            <a:off x="3347864" y="2204864"/>
            <a:ext cx="6858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B1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212938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Georgia"/>
                <a:cs typeface="Georgia"/>
              </a:rPr>
              <a:t>Double Buffering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49159" name="Rectangle 4"/>
          <p:cNvSpPr>
            <a:spLocks noChangeArrowheads="1"/>
          </p:cNvSpPr>
          <p:nvPr/>
        </p:nvSpPr>
        <p:spPr bwMode="auto">
          <a:xfrm>
            <a:off x="3200400" y="20574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49160" name="Rectangle 5"/>
          <p:cNvSpPr>
            <a:spLocks noChangeArrowheads="1"/>
          </p:cNvSpPr>
          <p:nvPr/>
        </p:nvSpPr>
        <p:spPr bwMode="auto">
          <a:xfrm>
            <a:off x="5029200" y="20574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cxnSp>
        <p:nvCxnSpPr>
          <p:cNvPr id="49161" name="AutoShape 7"/>
          <p:cNvCxnSpPr>
            <a:cxnSpLocks noChangeShapeType="1"/>
          </p:cNvCxnSpPr>
          <p:nvPr/>
        </p:nvCxnSpPr>
        <p:spPr bwMode="auto">
          <a:xfrm>
            <a:off x="2057400" y="4572000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162" name="AutoShape 8"/>
          <p:cNvCxnSpPr>
            <a:cxnSpLocks noChangeShapeType="1"/>
          </p:cNvCxnSpPr>
          <p:nvPr/>
        </p:nvCxnSpPr>
        <p:spPr bwMode="auto">
          <a:xfrm>
            <a:off x="2057400" y="4572000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9163" name="Group 32"/>
          <p:cNvGrpSpPr>
            <a:grpSpLocks/>
          </p:cNvGrpSpPr>
          <p:nvPr/>
        </p:nvGrpSpPr>
        <p:grpSpPr bwMode="auto">
          <a:xfrm>
            <a:off x="2438400" y="4495800"/>
            <a:ext cx="5257800" cy="609600"/>
            <a:chOff x="1536" y="2832"/>
            <a:chExt cx="3312" cy="384"/>
          </a:xfrm>
        </p:grpSpPr>
        <p:sp>
          <p:nvSpPr>
            <p:cNvPr id="49166" name="Rectangle 18"/>
            <p:cNvSpPr>
              <a:spLocks noChangeArrowheads="1"/>
            </p:cNvSpPr>
            <p:nvPr/>
          </p:nvSpPr>
          <p:spPr bwMode="auto">
            <a:xfrm>
              <a:off x="1536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solidFill>
                    <a:schemeClr val="bg1">
                      <a:lumMod val="75000"/>
                    </a:schemeClr>
                  </a:solidFill>
                  <a:latin typeface="Georgia"/>
                  <a:cs typeface="Georgia"/>
                </a:rPr>
                <a:t>B1</a:t>
              </a:r>
              <a:endParaRPr lang="en-US" dirty="0">
                <a:solidFill>
                  <a:schemeClr val="bg1">
                    <a:lumMod val="75000"/>
                  </a:schemeClr>
                </a:solidFill>
                <a:latin typeface="Georgia"/>
                <a:cs typeface="Georgia"/>
              </a:endParaRPr>
            </a:p>
          </p:txBody>
        </p:sp>
        <p:sp>
          <p:nvSpPr>
            <p:cNvPr id="49167" name="Rectangle 19"/>
            <p:cNvSpPr>
              <a:spLocks noChangeArrowheads="1"/>
            </p:cNvSpPr>
            <p:nvPr/>
          </p:nvSpPr>
          <p:spPr bwMode="auto">
            <a:xfrm>
              <a:off x="1920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B2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68" name="Rectangle 20"/>
            <p:cNvSpPr>
              <a:spLocks noChangeArrowheads="1"/>
            </p:cNvSpPr>
            <p:nvPr/>
          </p:nvSpPr>
          <p:spPr bwMode="auto">
            <a:xfrm>
              <a:off x="2352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B3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69" name="Rectangle 21"/>
            <p:cNvSpPr>
              <a:spLocks noChangeArrowheads="1"/>
            </p:cNvSpPr>
            <p:nvPr/>
          </p:nvSpPr>
          <p:spPr bwMode="auto">
            <a:xfrm>
              <a:off x="2784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B4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0" name="Rectangle 22"/>
            <p:cNvSpPr>
              <a:spLocks noChangeArrowheads="1"/>
            </p:cNvSpPr>
            <p:nvPr/>
          </p:nvSpPr>
          <p:spPr bwMode="auto">
            <a:xfrm>
              <a:off x="4080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B7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1" name="Rectangle 23"/>
            <p:cNvSpPr>
              <a:spLocks noChangeArrowheads="1"/>
            </p:cNvSpPr>
            <p:nvPr/>
          </p:nvSpPr>
          <p:spPr bwMode="auto">
            <a:xfrm>
              <a:off x="3216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B5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2" name="Rectangle 24"/>
            <p:cNvSpPr>
              <a:spLocks noChangeArrowheads="1"/>
            </p:cNvSpPr>
            <p:nvPr/>
          </p:nvSpPr>
          <p:spPr bwMode="auto">
            <a:xfrm>
              <a:off x="3648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B6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3" name="Line 27"/>
            <p:cNvSpPr>
              <a:spLocks noChangeShapeType="1"/>
            </p:cNvSpPr>
            <p:nvPr/>
          </p:nvSpPr>
          <p:spPr bwMode="auto">
            <a:xfrm>
              <a:off x="4512" y="3216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49174" name="Line 28"/>
            <p:cNvSpPr>
              <a:spLocks noChangeShapeType="1"/>
            </p:cNvSpPr>
            <p:nvPr/>
          </p:nvSpPr>
          <p:spPr bwMode="auto">
            <a:xfrm>
              <a:off x="4512" y="2832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  <p:sp>
        <p:nvSpPr>
          <p:cNvPr id="49164" name="Freeform 33"/>
          <p:cNvSpPr>
            <a:spLocks/>
          </p:cNvSpPr>
          <p:nvPr/>
        </p:nvSpPr>
        <p:spPr bwMode="auto">
          <a:xfrm flipH="1">
            <a:off x="3717925" y="3013075"/>
            <a:ext cx="350019" cy="1431925"/>
          </a:xfrm>
          <a:custGeom>
            <a:avLst/>
            <a:gdLst>
              <a:gd name="T0" fmla="*/ 0 w 597"/>
              <a:gd name="T1" fmla="*/ 2147483647 h 902"/>
              <a:gd name="T2" fmla="*/ 2147483647 w 597"/>
              <a:gd name="T3" fmla="*/ 2147483647 h 902"/>
              <a:gd name="T4" fmla="*/ 2147483647 w 597"/>
              <a:gd name="T5" fmla="*/ 0 h 902"/>
              <a:gd name="T6" fmla="*/ 0 60000 65536"/>
              <a:gd name="T7" fmla="*/ 0 60000 65536"/>
              <a:gd name="T8" fmla="*/ 0 60000 65536"/>
              <a:gd name="T9" fmla="*/ 0 w 597"/>
              <a:gd name="T10" fmla="*/ 0 h 902"/>
              <a:gd name="T11" fmla="*/ 597 w 597"/>
              <a:gd name="T12" fmla="*/ 902 h 90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7" h="902">
                <a:moveTo>
                  <a:pt x="0" y="902"/>
                </a:moveTo>
                <a:cubicBezTo>
                  <a:pt x="203" y="748"/>
                  <a:pt x="407" y="594"/>
                  <a:pt x="502" y="444"/>
                </a:cubicBezTo>
                <a:cubicBezTo>
                  <a:pt x="597" y="294"/>
                  <a:pt x="559" y="74"/>
                  <a:pt x="567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49165" name="Text Box 45"/>
          <p:cNvSpPr txBox="1">
            <a:spLocks noChangeArrowheads="1"/>
          </p:cNvSpPr>
          <p:nvPr/>
        </p:nvSpPr>
        <p:spPr bwMode="auto">
          <a:xfrm>
            <a:off x="4644008" y="1556792"/>
            <a:ext cx="16357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400" dirty="0" smtClean="0">
                <a:latin typeface="Georgia"/>
                <a:cs typeface="Georgia"/>
              </a:rPr>
              <a:t>processing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99792" y="2276872"/>
            <a:ext cx="40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A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0" y="2276872"/>
            <a:ext cx="389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B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6935" y="2276872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Memory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581128"/>
            <a:ext cx="803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Disk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>
            <a:off x="5148064" y="2204864"/>
            <a:ext cx="6858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B2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210843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Georgia"/>
                <a:cs typeface="Georgia"/>
              </a:rPr>
              <a:t>Double Buffering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49159" name="Rectangle 4"/>
          <p:cNvSpPr>
            <a:spLocks noChangeArrowheads="1"/>
          </p:cNvSpPr>
          <p:nvPr/>
        </p:nvSpPr>
        <p:spPr bwMode="auto">
          <a:xfrm>
            <a:off x="3200400" y="20574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49160" name="Rectangle 5"/>
          <p:cNvSpPr>
            <a:spLocks noChangeArrowheads="1"/>
          </p:cNvSpPr>
          <p:nvPr/>
        </p:nvSpPr>
        <p:spPr bwMode="auto">
          <a:xfrm>
            <a:off x="5029200" y="20574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cxnSp>
        <p:nvCxnSpPr>
          <p:cNvPr id="49161" name="AutoShape 7"/>
          <p:cNvCxnSpPr>
            <a:cxnSpLocks noChangeShapeType="1"/>
          </p:cNvCxnSpPr>
          <p:nvPr/>
        </p:nvCxnSpPr>
        <p:spPr bwMode="auto">
          <a:xfrm>
            <a:off x="2057400" y="4572000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162" name="AutoShape 8"/>
          <p:cNvCxnSpPr>
            <a:cxnSpLocks noChangeShapeType="1"/>
          </p:cNvCxnSpPr>
          <p:nvPr/>
        </p:nvCxnSpPr>
        <p:spPr bwMode="auto">
          <a:xfrm>
            <a:off x="2057400" y="4572000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9163" name="Group 32"/>
          <p:cNvGrpSpPr>
            <a:grpSpLocks/>
          </p:cNvGrpSpPr>
          <p:nvPr/>
        </p:nvGrpSpPr>
        <p:grpSpPr bwMode="auto">
          <a:xfrm>
            <a:off x="2438400" y="4495800"/>
            <a:ext cx="5257800" cy="609600"/>
            <a:chOff x="1536" y="2832"/>
            <a:chExt cx="3312" cy="384"/>
          </a:xfrm>
        </p:grpSpPr>
        <p:sp>
          <p:nvSpPr>
            <p:cNvPr id="49166" name="Rectangle 18"/>
            <p:cNvSpPr>
              <a:spLocks noChangeArrowheads="1"/>
            </p:cNvSpPr>
            <p:nvPr/>
          </p:nvSpPr>
          <p:spPr bwMode="auto">
            <a:xfrm>
              <a:off x="1536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solidFill>
                    <a:srgbClr val="BFBFBF"/>
                  </a:solidFill>
                  <a:latin typeface="Georgia"/>
                  <a:cs typeface="Georgia"/>
                </a:rPr>
                <a:t>B1</a:t>
              </a:r>
              <a:endParaRPr lang="en-US" dirty="0">
                <a:solidFill>
                  <a:srgbClr val="BFBFBF"/>
                </a:solidFill>
                <a:latin typeface="Georgia"/>
                <a:cs typeface="Georgia"/>
              </a:endParaRPr>
            </a:p>
          </p:txBody>
        </p:sp>
        <p:sp>
          <p:nvSpPr>
            <p:cNvPr id="49167" name="Rectangle 19"/>
            <p:cNvSpPr>
              <a:spLocks noChangeArrowheads="1"/>
            </p:cNvSpPr>
            <p:nvPr/>
          </p:nvSpPr>
          <p:spPr bwMode="auto">
            <a:xfrm>
              <a:off x="1920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solidFill>
                    <a:srgbClr val="BFBFBF"/>
                  </a:solidFill>
                  <a:latin typeface="Georgia"/>
                  <a:cs typeface="Georgia"/>
                </a:rPr>
                <a:t>B2</a:t>
              </a:r>
              <a:endParaRPr lang="en-US" dirty="0">
                <a:solidFill>
                  <a:srgbClr val="BFBFBF"/>
                </a:solidFill>
                <a:latin typeface="Georgia"/>
                <a:cs typeface="Georgia"/>
              </a:endParaRPr>
            </a:p>
          </p:txBody>
        </p:sp>
        <p:sp>
          <p:nvSpPr>
            <p:cNvPr id="49168" name="Rectangle 20"/>
            <p:cNvSpPr>
              <a:spLocks noChangeArrowheads="1"/>
            </p:cNvSpPr>
            <p:nvPr/>
          </p:nvSpPr>
          <p:spPr bwMode="auto">
            <a:xfrm>
              <a:off x="2352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B3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69" name="Rectangle 21"/>
            <p:cNvSpPr>
              <a:spLocks noChangeArrowheads="1"/>
            </p:cNvSpPr>
            <p:nvPr/>
          </p:nvSpPr>
          <p:spPr bwMode="auto">
            <a:xfrm>
              <a:off x="2784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B4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0" name="Rectangle 22"/>
            <p:cNvSpPr>
              <a:spLocks noChangeArrowheads="1"/>
            </p:cNvSpPr>
            <p:nvPr/>
          </p:nvSpPr>
          <p:spPr bwMode="auto">
            <a:xfrm>
              <a:off x="4080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B7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1" name="Rectangle 23"/>
            <p:cNvSpPr>
              <a:spLocks noChangeArrowheads="1"/>
            </p:cNvSpPr>
            <p:nvPr/>
          </p:nvSpPr>
          <p:spPr bwMode="auto">
            <a:xfrm>
              <a:off x="3216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B5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2" name="Rectangle 24"/>
            <p:cNvSpPr>
              <a:spLocks noChangeArrowheads="1"/>
            </p:cNvSpPr>
            <p:nvPr/>
          </p:nvSpPr>
          <p:spPr bwMode="auto">
            <a:xfrm>
              <a:off x="3648" y="2832"/>
              <a:ext cx="43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 smtClean="0">
                  <a:latin typeface="Georgia"/>
                  <a:cs typeface="Georgia"/>
                </a:rPr>
                <a:t>B6</a:t>
              </a: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49173" name="Line 27"/>
            <p:cNvSpPr>
              <a:spLocks noChangeShapeType="1"/>
            </p:cNvSpPr>
            <p:nvPr/>
          </p:nvSpPr>
          <p:spPr bwMode="auto">
            <a:xfrm>
              <a:off x="4512" y="3216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49174" name="Line 28"/>
            <p:cNvSpPr>
              <a:spLocks noChangeShapeType="1"/>
            </p:cNvSpPr>
            <p:nvPr/>
          </p:nvSpPr>
          <p:spPr bwMode="auto">
            <a:xfrm>
              <a:off x="4512" y="2832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  <p:sp>
        <p:nvSpPr>
          <p:cNvPr id="49164" name="Freeform 33"/>
          <p:cNvSpPr>
            <a:spLocks/>
          </p:cNvSpPr>
          <p:nvPr/>
        </p:nvSpPr>
        <p:spPr bwMode="auto">
          <a:xfrm>
            <a:off x="4716015" y="3013075"/>
            <a:ext cx="792088" cy="1431925"/>
          </a:xfrm>
          <a:custGeom>
            <a:avLst/>
            <a:gdLst>
              <a:gd name="T0" fmla="*/ 0 w 597"/>
              <a:gd name="T1" fmla="*/ 2147483647 h 902"/>
              <a:gd name="T2" fmla="*/ 2147483647 w 597"/>
              <a:gd name="T3" fmla="*/ 2147483647 h 902"/>
              <a:gd name="T4" fmla="*/ 2147483647 w 597"/>
              <a:gd name="T5" fmla="*/ 0 h 902"/>
              <a:gd name="T6" fmla="*/ 0 60000 65536"/>
              <a:gd name="T7" fmla="*/ 0 60000 65536"/>
              <a:gd name="T8" fmla="*/ 0 60000 65536"/>
              <a:gd name="T9" fmla="*/ 0 w 597"/>
              <a:gd name="T10" fmla="*/ 0 h 902"/>
              <a:gd name="T11" fmla="*/ 597 w 597"/>
              <a:gd name="T12" fmla="*/ 902 h 90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7" h="902">
                <a:moveTo>
                  <a:pt x="0" y="902"/>
                </a:moveTo>
                <a:cubicBezTo>
                  <a:pt x="203" y="748"/>
                  <a:pt x="407" y="594"/>
                  <a:pt x="502" y="444"/>
                </a:cubicBezTo>
                <a:cubicBezTo>
                  <a:pt x="597" y="294"/>
                  <a:pt x="559" y="74"/>
                  <a:pt x="567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49165" name="Text Box 45"/>
          <p:cNvSpPr txBox="1">
            <a:spLocks noChangeArrowheads="1"/>
          </p:cNvSpPr>
          <p:nvPr/>
        </p:nvSpPr>
        <p:spPr bwMode="auto">
          <a:xfrm>
            <a:off x="2842884" y="1580506"/>
            <a:ext cx="16357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400" dirty="0" smtClean="0">
                <a:latin typeface="Georgia"/>
                <a:cs typeface="Georgia"/>
              </a:rPr>
              <a:t>processing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99792" y="2276872"/>
            <a:ext cx="40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A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0" y="2276872"/>
            <a:ext cx="389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B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6935" y="2276872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Memory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581128"/>
            <a:ext cx="803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Disk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23" name="Rectangle 20"/>
          <p:cNvSpPr>
            <a:spLocks noChangeArrowheads="1"/>
          </p:cNvSpPr>
          <p:nvPr/>
        </p:nvSpPr>
        <p:spPr bwMode="auto">
          <a:xfrm>
            <a:off x="3275856" y="2204864"/>
            <a:ext cx="6858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B3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738885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Double Buffering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If time to process a block &gt; time to read a block:</a:t>
            </a:r>
          </a:p>
          <a:p>
            <a:endParaRPr lang="en-US" dirty="0"/>
          </a:p>
          <a:p>
            <a:pPr marL="0" indent="0">
              <a:spcBef>
                <a:spcPct val="20000"/>
              </a:spcBef>
              <a:buNone/>
            </a:pPr>
            <a:r>
              <a:rPr lang="en-US" dirty="0"/>
              <a:t>Double </a:t>
            </a:r>
            <a:r>
              <a:rPr lang="en-US" dirty="0" smtClean="0"/>
              <a:t>buffer time	= </a:t>
            </a:r>
            <a:r>
              <a:rPr lang="en-US" dirty="0"/>
              <a:t>R + </a:t>
            </a:r>
            <a:r>
              <a:rPr lang="en-US" dirty="0" err="1"/>
              <a:t>nP</a:t>
            </a:r>
            <a:endParaRPr lang="en-US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dirty="0"/>
          </a:p>
          <a:p>
            <a:pPr marL="0" indent="0">
              <a:spcBef>
                <a:spcPct val="20000"/>
              </a:spcBef>
              <a:buNone/>
            </a:pPr>
            <a:r>
              <a:rPr lang="en-US" dirty="0"/>
              <a:t>Single </a:t>
            </a:r>
            <a:r>
              <a:rPr lang="en-US" dirty="0" smtClean="0"/>
              <a:t>buffer time	= n</a:t>
            </a:r>
            <a:r>
              <a:rPr lang="en-US" dirty="0"/>
              <a:t>(R+P)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09655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Address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Every block and record has </a:t>
            </a:r>
            <a:r>
              <a:rPr lang="en-US" i="1" dirty="0" smtClean="0"/>
              <a:t>two</a:t>
            </a:r>
            <a:r>
              <a:rPr lang="en-US" dirty="0" smtClean="0"/>
              <a:t> addresses:</a:t>
            </a:r>
          </a:p>
          <a:p>
            <a:pPr lvl="1"/>
            <a:r>
              <a:rPr lang="en-US" dirty="0" smtClean="0"/>
              <a:t>a database address (when in secondary storage)</a:t>
            </a:r>
          </a:p>
          <a:p>
            <a:pPr lvl="1"/>
            <a:r>
              <a:rPr lang="en-US" dirty="0" smtClean="0"/>
              <a:t>a memory address (when copied into main memory)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smtClean="0"/>
              <a:t>When in main memory, using memory addresses (= pointers) is more efficient</a:t>
            </a:r>
          </a:p>
          <a:p>
            <a:pPr marL="0" indent="0">
              <a:buNone/>
            </a:pPr>
            <a:r>
              <a:rPr lang="en-US" dirty="0" smtClean="0"/>
              <a:t>Otherwise, translation table is required:</a:t>
            </a:r>
          </a:p>
          <a:p>
            <a:pPr lvl="1"/>
            <a:r>
              <a:rPr lang="en-US" dirty="0" smtClean="0"/>
              <a:t>converts database address</a:t>
            </a:r>
          </a:p>
          <a:p>
            <a:pPr lvl="1"/>
            <a:r>
              <a:rPr lang="en-US" dirty="0" smtClean="0"/>
              <a:t>into current memory address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35473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Pointer </a:t>
            </a:r>
            <a:r>
              <a:rPr lang="en-US" dirty="0" err="1" smtClean="0"/>
              <a:t>Swizzling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General term for techniques used to translate database address space to virtual memory address space</a:t>
            </a:r>
          </a:p>
          <a:p>
            <a:pPr marL="0" indent="0">
              <a:buNone/>
            </a:pPr>
            <a:r>
              <a:rPr lang="en-US" dirty="0" err="1" smtClean="0"/>
              <a:t>Swizzled</a:t>
            </a:r>
            <a:r>
              <a:rPr lang="en-US" dirty="0" smtClean="0"/>
              <a:t> pointers consist of</a:t>
            </a:r>
          </a:p>
          <a:p>
            <a:pPr lvl="1"/>
            <a:r>
              <a:rPr lang="en-US" dirty="0" smtClean="0"/>
              <a:t>One bit to indicate whether the pointer is a database address or a memory address</a:t>
            </a:r>
          </a:p>
          <a:p>
            <a:pPr lvl="1"/>
            <a:r>
              <a:rPr lang="en-US" dirty="0" smtClean="0"/>
              <a:t>Database or memory pointer, as appropriate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22005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Swizzling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4606925" y="1700808"/>
            <a:ext cx="0" cy="468052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1619672" y="1772816"/>
            <a:ext cx="11464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Memory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72200" y="1772816"/>
            <a:ext cx="7001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Disk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868144" y="2348880"/>
            <a:ext cx="1800200" cy="18002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868144" y="4581128"/>
            <a:ext cx="1800200" cy="18002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60032" y="2348880"/>
            <a:ext cx="9658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block 1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88024" y="4581128"/>
            <a:ext cx="9989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block 2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012160" y="3429000"/>
            <a:ext cx="1440160" cy="36004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6012160" y="2636912"/>
            <a:ext cx="1440160" cy="360040"/>
            <a:chOff x="1763688" y="3068960"/>
            <a:chExt cx="1440160" cy="360040"/>
          </a:xfrm>
        </p:grpSpPr>
        <p:sp>
          <p:nvSpPr>
            <p:cNvPr id="12" name="Rectangle 11"/>
            <p:cNvSpPr/>
            <p:nvPr/>
          </p:nvSpPr>
          <p:spPr bwMode="auto">
            <a:xfrm>
              <a:off x="1763688" y="3068960"/>
              <a:ext cx="72008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2483768" y="3068960"/>
              <a:ext cx="36004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2843808" y="3068960"/>
              <a:ext cx="36004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sp>
        <p:nvSpPr>
          <p:cNvPr id="16" name="Rectangle 15"/>
          <p:cNvSpPr/>
          <p:nvPr/>
        </p:nvSpPr>
        <p:spPr bwMode="auto">
          <a:xfrm>
            <a:off x="6012160" y="4869160"/>
            <a:ext cx="1440160" cy="36004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Curved Connector 18"/>
          <p:cNvCxnSpPr>
            <a:stCxn id="13" idx="2"/>
            <a:endCxn id="14" idx="1"/>
          </p:cNvCxnSpPr>
          <p:nvPr/>
        </p:nvCxnSpPr>
        <p:spPr bwMode="auto">
          <a:xfrm rot="5400000">
            <a:off x="6156176" y="2852936"/>
            <a:ext cx="612068" cy="900100"/>
          </a:xfrm>
          <a:prstGeom prst="curvedConnector4">
            <a:avLst>
              <a:gd name="adj1" fmla="val 35294"/>
              <a:gd name="adj2" fmla="val 125397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Curved Connector 21"/>
          <p:cNvCxnSpPr>
            <a:stCxn id="15" idx="2"/>
            <a:endCxn id="16" idx="3"/>
          </p:cNvCxnSpPr>
          <p:nvPr/>
        </p:nvCxnSpPr>
        <p:spPr bwMode="auto">
          <a:xfrm rot="16200000" flipH="1">
            <a:off x="6336196" y="3933056"/>
            <a:ext cx="2052228" cy="180020"/>
          </a:xfrm>
          <a:prstGeom prst="curvedConnector4">
            <a:avLst>
              <a:gd name="adj1" fmla="val 31863"/>
              <a:gd name="adj2" fmla="val 586245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714214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4385" r="4385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Zone Bit Recording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Tracks closer to the disc edge are longer than those closer to the axis</a:t>
            </a:r>
          </a:p>
          <a:p>
            <a:pPr lvl="1"/>
            <a:r>
              <a:rPr lang="en-US" dirty="0" smtClean="0"/>
              <a:t>Bit densities vary in order to ensure a constant number of bits per sector</a:t>
            </a:r>
          </a:p>
          <a:p>
            <a:pPr marL="0" indent="0">
              <a:buNone/>
            </a:pPr>
            <a:r>
              <a:rPr lang="en-US" dirty="0" smtClean="0"/>
              <a:t>Instead, we can vary the number of sectors per track (depending on track location)</a:t>
            </a:r>
          </a:p>
          <a:p>
            <a:pPr lvl="1"/>
            <a:r>
              <a:rPr lang="en-US" dirty="0" smtClean="0"/>
              <a:t>Improves overall storage density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41249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Swizzling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4606925" y="1700808"/>
            <a:ext cx="0" cy="468052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1619672" y="1772816"/>
            <a:ext cx="11464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Memory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72200" y="1772816"/>
            <a:ext cx="7001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Disk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868144" y="2348880"/>
            <a:ext cx="1800200" cy="18002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868144" y="4581128"/>
            <a:ext cx="1800200" cy="18002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012160" y="3429000"/>
            <a:ext cx="1440160" cy="36004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6012160" y="2636912"/>
            <a:ext cx="1440160" cy="360040"/>
            <a:chOff x="1763688" y="3068960"/>
            <a:chExt cx="1440160" cy="360040"/>
          </a:xfrm>
        </p:grpSpPr>
        <p:sp>
          <p:nvSpPr>
            <p:cNvPr id="12" name="Rectangle 11"/>
            <p:cNvSpPr/>
            <p:nvPr/>
          </p:nvSpPr>
          <p:spPr bwMode="auto">
            <a:xfrm>
              <a:off x="1763688" y="3068960"/>
              <a:ext cx="72008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2483768" y="3068960"/>
              <a:ext cx="36004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2843808" y="3068960"/>
              <a:ext cx="36004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sp>
        <p:nvSpPr>
          <p:cNvPr id="16" name="Rectangle 15"/>
          <p:cNvSpPr/>
          <p:nvPr/>
        </p:nvSpPr>
        <p:spPr bwMode="auto">
          <a:xfrm>
            <a:off x="6012160" y="4869160"/>
            <a:ext cx="1440160" cy="36004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Curved Connector 18"/>
          <p:cNvCxnSpPr>
            <a:stCxn id="13" idx="2"/>
            <a:endCxn id="14" idx="1"/>
          </p:cNvCxnSpPr>
          <p:nvPr/>
        </p:nvCxnSpPr>
        <p:spPr bwMode="auto">
          <a:xfrm rot="5400000">
            <a:off x="6156176" y="2852936"/>
            <a:ext cx="612068" cy="900100"/>
          </a:xfrm>
          <a:prstGeom prst="curvedConnector4">
            <a:avLst>
              <a:gd name="adj1" fmla="val 35294"/>
              <a:gd name="adj2" fmla="val 125397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Curved Connector 21"/>
          <p:cNvCxnSpPr>
            <a:stCxn id="15" idx="2"/>
            <a:endCxn id="16" idx="3"/>
          </p:cNvCxnSpPr>
          <p:nvPr/>
        </p:nvCxnSpPr>
        <p:spPr bwMode="auto">
          <a:xfrm rot="16200000" flipH="1">
            <a:off x="6336196" y="3933056"/>
            <a:ext cx="2052228" cy="180020"/>
          </a:xfrm>
          <a:prstGeom prst="curvedConnector4">
            <a:avLst>
              <a:gd name="adj1" fmla="val 31863"/>
              <a:gd name="adj2" fmla="val 586245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Rectangle 17"/>
          <p:cNvSpPr/>
          <p:nvPr/>
        </p:nvSpPr>
        <p:spPr bwMode="auto">
          <a:xfrm>
            <a:off x="1259632" y="2348880"/>
            <a:ext cx="1800200" cy="18002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1403648" y="3429000"/>
            <a:ext cx="1440160" cy="36004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403648" y="2636912"/>
            <a:ext cx="1440160" cy="360040"/>
            <a:chOff x="1763688" y="3068960"/>
            <a:chExt cx="1440160" cy="360040"/>
          </a:xfrm>
        </p:grpSpPr>
        <p:sp>
          <p:nvSpPr>
            <p:cNvPr id="23" name="Rectangle 22"/>
            <p:cNvSpPr/>
            <p:nvPr/>
          </p:nvSpPr>
          <p:spPr bwMode="auto">
            <a:xfrm>
              <a:off x="1763688" y="3068960"/>
              <a:ext cx="72008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2483768" y="3068960"/>
              <a:ext cx="36004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2843808" y="3068960"/>
              <a:ext cx="36004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cxnSp>
        <p:nvCxnSpPr>
          <p:cNvPr id="26" name="Curved Connector 25"/>
          <p:cNvCxnSpPr>
            <a:stCxn id="24" idx="2"/>
            <a:endCxn id="20" idx="1"/>
          </p:cNvCxnSpPr>
          <p:nvPr/>
        </p:nvCxnSpPr>
        <p:spPr bwMode="auto">
          <a:xfrm rot="5400000">
            <a:off x="1547664" y="2852936"/>
            <a:ext cx="612068" cy="900100"/>
          </a:xfrm>
          <a:prstGeom prst="curvedConnector4">
            <a:avLst>
              <a:gd name="adj1" fmla="val 35294"/>
              <a:gd name="adj2" fmla="val 125397"/>
            </a:avLst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Curved Connector 26"/>
          <p:cNvCxnSpPr>
            <a:stCxn id="25" idx="2"/>
            <a:endCxn id="16" idx="1"/>
          </p:cNvCxnSpPr>
          <p:nvPr/>
        </p:nvCxnSpPr>
        <p:spPr bwMode="auto">
          <a:xfrm rot="16200000" flipH="1">
            <a:off x="3311860" y="2348880"/>
            <a:ext cx="2052228" cy="3348372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Left Arrow 27"/>
          <p:cNvSpPr/>
          <p:nvPr/>
        </p:nvSpPr>
        <p:spPr bwMode="auto">
          <a:xfrm>
            <a:off x="3922849" y="2924944"/>
            <a:ext cx="1368152" cy="576064"/>
          </a:xfrm>
          <a:prstGeom prst="leftArrow">
            <a:avLst/>
          </a:prstGeom>
          <a:solidFill>
            <a:schemeClr val="bg1">
              <a:lumMod val="6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418754" y="2276872"/>
            <a:ext cx="11881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load into</a:t>
            </a:r>
          </a:p>
          <a:p>
            <a:pPr algn="ctr"/>
            <a:r>
              <a:rPr lang="en-US" sz="2000" dirty="0" smtClean="0">
                <a:latin typeface="Georgia"/>
                <a:cs typeface="Georgia"/>
              </a:rPr>
              <a:t>memory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7504" y="2996952"/>
            <a:ext cx="11320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>
                <a:latin typeface="Georgia"/>
                <a:cs typeface="Georgia"/>
              </a:rPr>
              <a:t>swizzled</a:t>
            </a:r>
            <a:endParaRPr lang="en-US" sz="2000" dirty="0">
              <a:latin typeface="Georgia"/>
              <a:cs typeface="Georgia"/>
            </a:endParaRPr>
          </a:p>
          <a:p>
            <a:pPr algn="ctr"/>
            <a:r>
              <a:rPr lang="en-US" sz="2000" dirty="0" smtClean="0">
                <a:latin typeface="Georgia"/>
                <a:cs typeface="Georgia"/>
              </a:rPr>
              <a:t>pointer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75856" y="4797152"/>
            <a:ext cx="14311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>
                <a:latin typeface="Georgia"/>
                <a:cs typeface="Georgia"/>
              </a:rPr>
              <a:t>unswizzled</a:t>
            </a:r>
            <a:endParaRPr lang="en-US" sz="2000" dirty="0">
              <a:latin typeface="Georgia"/>
              <a:cs typeface="Georgia"/>
            </a:endParaRPr>
          </a:p>
          <a:p>
            <a:pPr algn="ctr"/>
            <a:r>
              <a:rPr lang="en-US" sz="2000" dirty="0" smtClean="0">
                <a:latin typeface="Georgia"/>
                <a:cs typeface="Georgia"/>
              </a:rPr>
              <a:t>pointer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27688625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Swizzling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4606925" y="1700808"/>
            <a:ext cx="0" cy="468052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1619672" y="1772816"/>
            <a:ext cx="11464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Memory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72200" y="1772816"/>
            <a:ext cx="7001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Disk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868144" y="2348880"/>
            <a:ext cx="1800200" cy="18002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868144" y="4581128"/>
            <a:ext cx="1800200" cy="18002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012160" y="3429000"/>
            <a:ext cx="1440160" cy="36004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6012160" y="2636912"/>
            <a:ext cx="1440160" cy="360040"/>
            <a:chOff x="1763688" y="3068960"/>
            <a:chExt cx="1440160" cy="360040"/>
          </a:xfrm>
        </p:grpSpPr>
        <p:sp>
          <p:nvSpPr>
            <p:cNvPr id="12" name="Rectangle 11"/>
            <p:cNvSpPr/>
            <p:nvPr/>
          </p:nvSpPr>
          <p:spPr bwMode="auto">
            <a:xfrm>
              <a:off x="1763688" y="3068960"/>
              <a:ext cx="72008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2483768" y="3068960"/>
              <a:ext cx="36004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2843808" y="3068960"/>
              <a:ext cx="36004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sp>
        <p:nvSpPr>
          <p:cNvPr id="16" name="Rectangle 15"/>
          <p:cNvSpPr/>
          <p:nvPr/>
        </p:nvSpPr>
        <p:spPr bwMode="auto">
          <a:xfrm>
            <a:off x="6012160" y="4869160"/>
            <a:ext cx="1440160" cy="36004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Curved Connector 18"/>
          <p:cNvCxnSpPr>
            <a:stCxn id="13" idx="2"/>
            <a:endCxn id="14" idx="1"/>
          </p:cNvCxnSpPr>
          <p:nvPr/>
        </p:nvCxnSpPr>
        <p:spPr bwMode="auto">
          <a:xfrm rot="5400000">
            <a:off x="6156176" y="2852936"/>
            <a:ext cx="612068" cy="900100"/>
          </a:xfrm>
          <a:prstGeom prst="curvedConnector4">
            <a:avLst>
              <a:gd name="adj1" fmla="val 35294"/>
              <a:gd name="adj2" fmla="val 125397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Curved Connector 21"/>
          <p:cNvCxnSpPr>
            <a:stCxn id="15" idx="2"/>
            <a:endCxn id="16" idx="3"/>
          </p:cNvCxnSpPr>
          <p:nvPr/>
        </p:nvCxnSpPr>
        <p:spPr bwMode="auto">
          <a:xfrm rot="16200000" flipH="1">
            <a:off x="6336196" y="3933056"/>
            <a:ext cx="2052228" cy="180020"/>
          </a:xfrm>
          <a:prstGeom prst="curvedConnector4">
            <a:avLst>
              <a:gd name="adj1" fmla="val 31863"/>
              <a:gd name="adj2" fmla="val 586245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Rectangle 17"/>
          <p:cNvSpPr/>
          <p:nvPr/>
        </p:nvSpPr>
        <p:spPr bwMode="auto">
          <a:xfrm>
            <a:off x="1259632" y="2348880"/>
            <a:ext cx="1800200" cy="18002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1403648" y="3429000"/>
            <a:ext cx="1440160" cy="36004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403648" y="2636912"/>
            <a:ext cx="1440160" cy="360040"/>
            <a:chOff x="1763688" y="3068960"/>
            <a:chExt cx="1440160" cy="360040"/>
          </a:xfrm>
        </p:grpSpPr>
        <p:sp>
          <p:nvSpPr>
            <p:cNvPr id="23" name="Rectangle 22"/>
            <p:cNvSpPr/>
            <p:nvPr/>
          </p:nvSpPr>
          <p:spPr bwMode="auto">
            <a:xfrm>
              <a:off x="1763688" y="3068960"/>
              <a:ext cx="72008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2483768" y="3068960"/>
              <a:ext cx="36004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2843808" y="3068960"/>
              <a:ext cx="36004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cxnSp>
        <p:nvCxnSpPr>
          <p:cNvPr id="26" name="Curved Connector 25"/>
          <p:cNvCxnSpPr>
            <a:stCxn id="24" idx="2"/>
            <a:endCxn id="20" idx="1"/>
          </p:cNvCxnSpPr>
          <p:nvPr/>
        </p:nvCxnSpPr>
        <p:spPr bwMode="auto">
          <a:xfrm rot="5400000">
            <a:off x="1547664" y="2852936"/>
            <a:ext cx="612068" cy="900100"/>
          </a:xfrm>
          <a:prstGeom prst="curvedConnector4">
            <a:avLst>
              <a:gd name="adj1" fmla="val 35294"/>
              <a:gd name="adj2" fmla="val 125397"/>
            </a:avLst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Left Arrow 27"/>
          <p:cNvSpPr/>
          <p:nvPr/>
        </p:nvSpPr>
        <p:spPr bwMode="auto">
          <a:xfrm>
            <a:off x="3995936" y="5085184"/>
            <a:ext cx="1368152" cy="576064"/>
          </a:xfrm>
          <a:prstGeom prst="leftArrow">
            <a:avLst/>
          </a:prstGeom>
          <a:solidFill>
            <a:schemeClr val="bg1">
              <a:lumMod val="6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491841" y="4437112"/>
            <a:ext cx="11881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load into</a:t>
            </a:r>
          </a:p>
          <a:p>
            <a:pPr algn="ctr"/>
            <a:r>
              <a:rPr lang="en-US" sz="2000" dirty="0" smtClean="0">
                <a:latin typeface="Georgia"/>
                <a:cs typeface="Georgia"/>
              </a:rPr>
              <a:t>memory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275856" y="3501008"/>
            <a:ext cx="11320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>
                <a:latin typeface="Georgia"/>
                <a:cs typeface="Georgia"/>
              </a:rPr>
              <a:t>swizzled</a:t>
            </a:r>
            <a:endParaRPr lang="en-US" sz="2000" dirty="0">
              <a:latin typeface="Georgia"/>
              <a:cs typeface="Georgia"/>
            </a:endParaRPr>
          </a:p>
          <a:p>
            <a:pPr algn="ctr"/>
            <a:r>
              <a:rPr lang="en-US" sz="2000" dirty="0" smtClean="0">
                <a:latin typeface="Georgia"/>
                <a:cs typeface="Georgia"/>
              </a:rPr>
              <a:t>pointer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1259632" y="4581128"/>
            <a:ext cx="1800200" cy="18002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1403648" y="4869160"/>
            <a:ext cx="1440160" cy="36004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27" name="Curved Connector 26"/>
          <p:cNvCxnSpPr>
            <a:stCxn id="25" idx="2"/>
            <a:endCxn id="33" idx="3"/>
          </p:cNvCxnSpPr>
          <p:nvPr/>
        </p:nvCxnSpPr>
        <p:spPr bwMode="auto">
          <a:xfrm rot="16200000" flipH="1">
            <a:off x="1727684" y="3933056"/>
            <a:ext cx="2052228" cy="180020"/>
          </a:xfrm>
          <a:prstGeom prst="curvedConnector4">
            <a:avLst>
              <a:gd name="adj1" fmla="val 45614"/>
              <a:gd name="adj2" fmla="val 383753"/>
            </a:avLst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13759530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Swizzling</a:t>
            </a:r>
            <a:r>
              <a:rPr lang="en-US" dirty="0" smtClean="0"/>
              <a:t> 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Automatic</a:t>
            </a:r>
          </a:p>
          <a:p>
            <a:pPr lvl="1"/>
            <a:r>
              <a:rPr lang="en-US" dirty="0" smtClean="0"/>
              <a:t>As soon as block brought into memory, locate all pointers and addresses and enter them into translation table</a:t>
            </a:r>
          </a:p>
          <a:p>
            <a:pPr lvl="1"/>
            <a:r>
              <a:rPr lang="en-US" dirty="0" smtClean="0"/>
              <a:t>Replace pointers in blocks with new entries</a:t>
            </a:r>
          </a:p>
          <a:p>
            <a:pPr marL="0" indent="0">
              <a:buNone/>
            </a:pPr>
            <a:r>
              <a:rPr lang="en-US" dirty="0" smtClean="0"/>
              <a:t>On Demand</a:t>
            </a:r>
          </a:p>
          <a:p>
            <a:pPr lvl="1"/>
            <a:r>
              <a:rPr lang="en-US" dirty="0" smtClean="0"/>
              <a:t>Leave all pointers </a:t>
            </a:r>
            <a:r>
              <a:rPr lang="en-US" dirty="0" err="1" smtClean="0"/>
              <a:t>unswizzled</a:t>
            </a:r>
            <a:r>
              <a:rPr lang="en-US" dirty="0" smtClean="0"/>
              <a:t> when block in brought into memory</a:t>
            </a:r>
          </a:p>
          <a:p>
            <a:pPr lvl="1"/>
            <a:r>
              <a:rPr lang="en-US" dirty="0" smtClean="0"/>
              <a:t>Swizzle pointers only when dereferenced</a:t>
            </a:r>
          </a:p>
          <a:p>
            <a:pPr marL="0" indent="0">
              <a:buNone/>
            </a:pPr>
            <a:r>
              <a:rPr lang="en-US" dirty="0" smtClean="0"/>
              <a:t>No </a:t>
            </a:r>
            <a:r>
              <a:rPr lang="en-US" dirty="0" err="1" smtClean="0"/>
              <a:t>swizzling</a:t>
            </a:r>
            <a:endParaRPr lang="en-US" dirty="0" smtClean="0"/>
          </a:p>
          <a:p>
            <a:pPr lvl="1"/>
            <a:r>
              <a:rPr lang="en-US" dirty="0" smtClean="0"/>
              <a:t>Use translation table to map pointers on each dereference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6107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Unswizzling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Reverse of the </a:t>
            </a:r>
            <a:r>
              <a:rPr lang="en-US" dirty="0" err="1" smtClean="0"/>
              <a:t>swizzling</a:t>
            </a:r>
            <a:r>
              <a:rPr lang="en-US" dirty="0" smtClean="0"/>
              <a:t> operation</a:t>
            </a:r>
          </a:p>
          <a:p>
            <a:pPr lvl="1"/>
            <a:r>
              <a:rPr lang="en-US" dirty="0" smtClean="0"/>
              <a:t>When a block is written back to disk, rewrite </a:t>
            </a:r>
            <a:r>
              <a:rPr lang="en-US" dirty="0" err="1" smtClean="0"/>
              <a:t>swizzled</a:t>
            </a:r>
            <a:r>
              <a:rPr lang="en-US" dirty="0" smtClean="0"/>
              <a:t> pointers using the translation table</a:t>
            </a:r>
          </a:p>
          <a:p>
            <a:pPr lvl="1"/>
            <a:r>
              <a:rPr lang="en-US" dirty="0" smtClean="0"/>
              <a:t>Need to beware of pinned blocks (that cannot yet be safely written to disk)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49163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Column </a:t>
            </a:r>
            <a:br>
              <a:rPr lang="en-US" dirty="0" smtClean="0"/>
            </a:br>
            <a:r>
              <a:rPr lang="en-US" dirty="0" smtClean="0"/>
              <a:t>Stores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55681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Row vs Column Store</a:t>
            </a:r>
            <a:endParaRPr lang="en-US"/>
          </a:p>
        </p:txBody>
      </p:sp>
      <p:sp>
        <p:nvSpPr>
          <p:cNvPr id="8397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So far we assumed that fields of a record are stored contiguously (row store)...</a:t>
            </a:r>
          </a:p>
          <a:p>
            <a:r>
              <a:rPr lang="en-US" smtClean="0"/>
              <a:t>Another option is to store like fields together (column store)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197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Georgia"/>
                <a:cs typeface="Georgia"/>
              </a:rPr>
              <a:t>Row Store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8499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Georgia"/>
                <a:cs typeface="Georgia"/>
              </a:rPr>
              <a:t>Example: Order consists of</a:t>
            </a:r>
          </a:p>
          <a:p>
            <a:pPr lvl="1"/>
            <a:r>
              <a:rPr lang="en-US" dirty="0" smtClean="0">
                <a:latin typeface="Georgia"/>
                <a:cs typeface="Georgia"/>
              </a:rPr>
              <a:t>id, </a:t>
            </a:r>
            <a:r>
              <a:rPr lang="en-US" dirty="0" err="1" smtClean="0">
                <a:latin typeface="Georgia"/>
                <a:cs typeface="Georgia"/>
              </a:rPr>
              <a:t>cust</a:t>
            </a:r>
            <a:r>
              <a:rPr lang="en-US" dirty="0" smtClean="0">
                <a:latin typeface="Georgia"/>
                <a:cs typeface="Georgia"/>
              </a:rPr>
              <a:t>, prod, store, price, date, </a:t>
            </a:r>
            <a:r>
              <a:rPr lang="en-US" dirty="0" err="1" smtClean="0">
                <a:latin typeface="Georgia"/>
                <a:cs typeface="Georgia"/>
              </a:rPr>
              <a:t>qty</a:t>
            </a:r>
            <a:endParaRPr lang="en-US" dirty="0">
              <a:latin typeface="Georgia"/>
              <a:cs typeface="Georgia"/>
            </a:endParaRPr>
          </a:p>
        </p:txBody>
      </p:sp>
      <p:graphicFrame>
        <p:nvGraphicFramePr>
          <p:cNvPr id="84999" name="Object 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6210188"/>
              </p:ext>
            </p:extLst>
          </p:nvPr>
        </p:nvGraphicFramePr>
        <p:xfrm>
          <a:off x="381000" y="3429000"/>
          <a:ext cx="8277225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73" name="Worksheet" r:id="rId3" imgW="8277454" imgH="352654" progId="Excel.Sheet.8">
                  <p:embed/>
                </p:oleObj>
              </mc:Choice>
              <mc:Fallback>
                <p:oleObj name="Worksheet" r:id="rId3" imgW="8277454" imgH="352654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3429000"/>
                        <a:ext cx="8277225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0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9075494"/>
              </p:ext>
            </p:extLst>
          </p:nvPr>
        </p:nvGraphicFramePr>
        <p:xfrm>
          <a:off x="381000" y="4152900"/>
          <a:ext cx="8277225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74" name="Worksheet" r:id="rId5" imgW="8277454" imgH="352654" progId="Excel.Sheet.8">
                  <p:embed/>
                </p:oleObj>
              </mc:Choice>
              <mc:Fallback>
                <p:oleObj name="Worksheet" r:id="rId5" imgW="8277454" imgH="352654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152900"/>
                        <a:ext cx="8277225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0169400"/>
              </p:ext>
            </p:extLst>
          </p:nvPr>
        </p:nvGraphicFramePr>
        <p:xfrm>
          <a:off x="381000" y="4876800"/>
          <a:ext cx="8277225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75" name="Worksheet" r:id="rId7" imgW="8277454" imgH="352654" progId="Excel.Sheet.8">
                  <p:embed/>
                </p:oleObj>
              </mc:Choice>
              <mc:Fallback>
                <p:oleObj name="Worksheet" r:id="rId7" imgW="8277454" imgH="352654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876800"/>
                        <a:ext cx="8277225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06991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2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Column Store</a:t>
            </a:r>
            <a:endParaRPr lang="en-US"/>
          </a:p>
        </p:txBody>
      </p:sp>
      <p:sp>
        <p:nvSpPr>
          <p:cNvPr id="86021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Example: Order consists of</a:t>
            </a:r>
          </a:p>
          <a:p>
            <a:pPr lvl="1"/>
            <a:r>
              <a:rPr lang="en-US" dirty="0" smtClean="0"/>
              <a:t>id, </a:t>
            </a:r>
            <a:r>
              <a:rPr lang="en-US" dirty="0" err="1" smtClean="0"/>
              <a:t>cust</a:t>
            </a:r>
            <a:r>
              <a:rPr lang="en-US" dirty="0" smtClean="0"/>
              <a:t>, prod, store, price, date, </a:t>
            </a:r>
            <a:r>
              <a:rPr lang="en-US" dirty="0" err="1" smtClean="0"/>
              <a:t>qty</a:t>
            </a:r>
            <a:endParaRPr lang="en-US" dirty="0"/>
          </a:p>
        </p:txBody>
      </p:sp>
      <p:graphicFrame>
        <p:nvGraphicFramePr>
          <p:cNvPr id="86023" name="Object 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210508"/>
              </p:ext>
            </p:extLst>
          </p:nvPr>
        </p:nvGraphicFramePr>
        <p:xfrm>
          <a:off x="685800" y="3124200"/>
          <a:ext cx="1943100" cy="206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97" name="Worksheet" r:id="rId3" imgW="1943405" imgH="2067154" progId="Excel.Sheet.8">
                  <p:embed/>
                </p:oleObj>
              </mc:Choice>
              <mc:Fallback>
                <p:oleObj name="Worksheet" r:id="rId3" imgW="1943405" imgH="2067154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3124200"/>
                        <a:ext cx="1943100" cy="206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5801487"/>
              </p:ext>
            </p:extLst>
          </p:nvPr>
        </p:nvGraphicFramePr>
        <p:xfrm>
          <a:off x="2971800" y="3124200"/>
          <a:ext cx="1943100" cy="206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98" name="Worksheet" r:id="rId5" imgW="1943405" imgH="2067154" progId="Excel.Sheet.8">
                  <p:embed/>
                </p:oleObj>
              </mc:Choice>
              <mc:Fallback>
                <p:oleObj name="Worksheet" r:id="rId5" imgW="1943405" imgH="2067154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3124200"/>
                        <a:ext cx="1943100" cy="206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3913401"/>
              </p:ext>
            </p:extLst>
          </p:nvPr>
        </p:nvGraphicFramePr>
        <p:xfrm>
          <a:off x="5410200" y="3124200"/>
          <a:ext cx="3124200" cy="206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99" name="Worksheet" r:id="rId7" imgW="3124505" imgH="2067154" progId="Excel.Sheet.8">
                  <p:embed/>
                </p:oleObj>
              </mc:Choice>
              <mc:Fallback>
                <p:oleObj name="Worksheet" r:id="rId7" imgW="3124505" imgH="2067154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3124200"/>
                        <a:ext cx="3124200" cy="206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26" name="Text Box 32"/>
          <p:cNvSpPr txBox="1">
            <a:spLocks noChangeArrowheads="1"/>
          </p:cNvSpPr>
          <p:nvPr/>
        </p:nvSpPr>
        <p:spPr bwMode="auto">
          <a:xfrm>
            <a:off x="3870325" y="5670550"/>
            <a:ext cx="40973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latin typeface="Georgia"/>
                <a:cs typeface="Georgia"/>
              </a:rPr>
              <a:t>ids may or may not be stored explicitly</a:t>
            </a:r>
          </a:p>
        </p:txBody>
      </p:sp>
      <p:sp>
        <p:nvSpPr>
          <p:cNvPr id="86027" name="Freeform 33"/>
          <p:cNvSpPr>
            <a:spLocks/>
          </p:cNvSpPr>
          <p:nvPr/>
        </p:nvSpPr>
        <p:spPr bwMode="auto">
          <a:xfrm>
            <a:off x="3175000" y="5283200"/>
            <a:ext cx="758825" cy="652463"/>
          </a:xfrm>
          <a:custGeom>
            <a:avLst/>
            <a:gdLst>
              <a:gd name="T0" fmla="*/ 2147483647 w 478"/>
              <a:gd name="T1" fmla="*/ 2147483647 h 411"/>
              <a:gd name="T2" fmla="*/ 2147483647 w 478"/>
              <a:gd name="T3" fmla="*/ 2147483647 h 411"/>
              <a:gd name="T4" fmla="*/ 2147483647 w 478"/>
              <a:gd name="T5" fmla="*/ 2147483647 h 411"/>
              <a:gd name="T6" fmla="*/ 2147483647 w 478"/>
              <a:gd name="T7" fmla="*/ 2147483647 h 411"/>
              <a:gd name="T8" fmla="*/ 2147483647 w 478"/>
              <a:gd name="T9" fmla="*/ 2147483647 h 411"/>
              <a:gd name="T10" fmla="*/ 2147483647 w 478"/>
              <a:gd name="T11" fmla="*/ 2147483647 h 411"/>
              <a:gd name="T12" fmla="*/ 2147483647 w 478"/>
              <a:gd name="T13" fmla="*/ 0 h 41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78"/>
              <a:gd name="T22" fmla="*/ 0 h 411"/>
              <a:gd name="T23" fmla="*/ 478 w 478"/>
              <a:gd name="T24" fmla="*/ 411 h 41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78" h="411">
                <a:moveTo>
                  <a:pt x="478" y="375"/>
                </a:moveTo>
                <a:cubicBezTo>
                  <a:pt x="454" y="398"/>
                  <a:pt x="386" y="411"/>
                  <a:pt x="386" y="411"/>
                </a:cubicBezTo>
                <a:cubicBezTo>
                  <a:pt x="288" y="405"/>
                  <a:pt x="235" y="401"/>
                  <a:pt x="149" y="384"/>
                </a:cubicBezTo>
                <a:cubicBezTo>
                  <a:pt x="127" y="363"/>
                  <a:pt x="96" y="351"/>
                  <a:pt x="75" y="329"/>
                </a:cubicBezTo>
                <a:cubicBezTo>
                  <a:pt x="60" y="314"/>
                  <a:pt x="30" y="283"/>
                  <a:pt x="30" y="283"/>
                </a:cubicBezTo>
                <a:cubicBezTo>
                  <a:pt x="0" y="194"/>
                  <a:pt x="49" y="112"/>
                  <a:pt x="121" y="64"/>
                </a:cubicBezTo>
                <a:cubicBezTo>
                  <a:pt x="131" y="34"/>
                  <a:pt x="149" y="28"/>
                  <a:pt x="149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9475842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Row vs Column Store</a:t>
            </a:r>
            <a:endParaRPr lang="en-US"/>
          </a:p>
        </p:txBody>
      </p:sp>
      <p:sp>
        <p:nvSpPr>
          <p:cNvPr id="8704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Advantages of Column Store</a:t>
            </a:r>
          </a:p>
          <a:p>
            <a:pPr lvl="1"/>
            <a:r>
              <a:rPr lang="en-US" smtClean="0"/>
              <a:t>more compact storage (fields need not start at byte boundaries)</a:t>
            </a:r>
          </a:p>
          <a:p>
            <a:pPr lvl="1"/>
            <a:r>
              <a:rPr lang="en-US" smtClean="0"/>
              <a:t>efficient reads on data mining operations</a:t>
            </a:r>
          </a:p>
          <a:p>
            <a:r>
              <a:rPr lang="en-US" smtClean="0"/>
              <a:t>Advantages of Row Store</a:t>
            </a:r>
          </a:p>
          <a:p>
            <a:pPr lvl="1"/>
            <a:r>
              <a:rPr lang="en-US" smtClean="0"/>
              <a:t>writes (multiple fields of one record)more efficient</a:t>
            </a:r>
          </a:p>
          <a:p>
            <a:pPr lvl="1"/>
            <a:r>
              <a:rPr lang="en-US" smtClean="0"/>
              <a:t>efficient reads for record access (OLTP)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88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Storage </a:t>
            </a:r>
            <a:br>
              <a:rPr lang="en-US" dirty="0" smtClean="0"/>
            </a:br>
            <a:r>
              <a:rPr lang="en-US" dirty="0" smtClean="0"/>
              <a:t>Comparison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002745"/>
      </p:ext>
    </p:extLst>
  </p:cSld>
  <p:clrMapOvr>
    <a:masterClrMapping/>
  </p:clrMapOvr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9941</TotalTime>
  <Words>2903</Words>
  <Application>Microsoft Macintosh PowerPoint</Application>
  <PresentationFormat>On-screen Show (4:3)</PresentationFormat>
  <Paragraphs>820</Paragraphs>
  <Slides>103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103</vt:i4>
      </vt:variant>
    </vt:vector>
  </HeadingPairs>
  <TitlesOfParts>
    <vt:vector size="106" baseType="lpstr">
      <vt:lpstr>ECS</vt:lpstr>
      <vt:lpstr>Microsoft Excel 97 - 2004 Worksheet</vt:lpstr>
      <vt:lpstr>Worksheet</vt:lpstr>
      <vt:lpstr> Data Storage</vt:lpstr>
      <vt:lpstr>Hardware</vt:lpstr>
      <vt:lpstr>The Memory Hierarchy: Cache</vt:lpstr>
      <vt:lpstr>The Memory Hierarchy: Main Memory</vt:lpstr>
      <vt:lpstr>The Memory Hierarchy: Secondary Storage</vt:lpstr>
      <vt:lpstr>The Memory Hierarchy: Tertiary Storage</vt:lpstr>
      <vt:lpstr>Hard Disks</vt:lpstr>
      <vt:lpstr>Disk Structure</vt:lpstr>
      <vt:lpstr>Zone Bit Recording</vt:lpstr>
      <vt:lpstr>Disk Access Time: Reading</vt:lpstr>
      <vt:lpstr>Seek Time</vt:lpstr>
      <vt:lpstr>Rotational Delay</vt:lpstr>
      <vt:lpstr>Transfer Time</vt:lpstr>
      <vt:lpstr>Sequential Access</vt:lpstr>
      <vt:lpstr>Disk Access Time: Writing</vt:lpstr>
      <vt:lpstr>Disk Access Time: Modifying</vt:lpstr>
      <vt:lpstr>Disk Access Time: Modifying</vt:lpstr>
      <vt:lpstr>Block Addressing</vt:lpstr>
      <vt:lpstr>Block Size Selection?</vt:lpstr>
      <vt:lpstr>The Five  Minute Rule</vt:lpstr>
      <vt:lpstr>Five Minute Rule</vt:lpstr>
      <vt:lpstr>Five Minute Rule</vt:lpstr>
      <vt:lpstr>Five Minute Rule</vt:lpstr>
      <vt:lpstr>Five Minute Rule</vt:lpstr>
      <vt:lpstr>Using 1997 numbers</vt:lpstr>
      <vt:lpstr>Disk Organisation</vt:lpstr>
      <vt:lpstr>Overview</vt:lpstr>
      <vt:lpstr>Data Items</vt:lpstr>
      <vt:lpstr>Data Items</vt:lpstr>
      <vt:lpstr>Data Items</vt:lpstr>
      <vt:lpstr>Representing numbers</vt:lpstr>
      <vt:lpstr>Representing characters</vt:lpstr>
      <vt:lpstr>Representing booleans</vt:lpstr>
      <vt:lpstr>Representing dates</vt:lpstr>
      <vt:lpstr>Representing times</vt:lpstr>
      <vt:lpstr>Representing strings</vt:lpstr>
      <vt:lpstr>Representing bit arrays</vt:lpstr>
      <vt:lpstr>In general...</vt:lpstr>
      <vt:lpstr>Records</vt:lpstr>
      <vt:lpstr>Records</vt:lpstr>
      <vt:lpstr>Record types</vt:lpstr>
      <vt:lpstr>Fixed format records</vt:lpstr>
      <vt:lpstr>Example: Fixed format record</vt:lpstr>
      <vt:lpstr>Variable format records</vt:lpstr>
      <vt:lpstr>Example: Variable format record</vt:lpstr>
      <vt:lpstr>Record headers</vt:lpstr>
      <vt:lpstr>Blocks</vt:lpstr>
      <vt:lpstr>Storing records in blocks</vt:lpstr>
      <vt:lpstr>Placing records in blocks</vt:lpstr>
      <vt:lpstr>Separating records in a block</vt:lpstr>
      <vt:lpstr>Spanned vs. Unspanned</vt:lpstr>
      <vt:lpstr>Spanned records</vt:lpstr>
      <vt:lpstr>Spanned vs. Unspanned</vt:lpstr>
      <vt:lpstr>Sequencing</vt:lpstr>
      <vt:lpstr>Sequencing Options</vt:lpstr>
      <vt:lpstr>Sequencing Options</vt:lpstr>
      <vt:lpstr>Indirection</vt:lpstr>
      <vt:lpstr>Physical Addressing</vt:lpstr>
      <vt:lpstr>Indirect Addressing</vt:lpstr>
      <vt:lpstr>Indirection in block</vt:lpstr>
      <vt:lpstr>Block header</vt:lpstr>
      <vt:lpstr>Insertion and Deletion</vt:lpstr>
      <vt:lpstr>Insertion: the easy case</vt:lpstr>
      <vt:lpstr>Insertion: the hard case</vt:lpstr>
      <vt:lpstr>Insertion considerations</vt:lpstr>
      <vt:lpstr>Deletion</vt:lpstr>
      <vt:lpstr>Deletion marking</vt:lpstr>
      <vt:lpstr>Deletion tradeoffs</vt:lpstr>
      <vt:lpstr>Deletion considerations</vt:lpstr>
      <vt:lpstr>Tombstones</vt:lpstr>
      <vt:lpstr>Tombstones</vt:lpstr>
      <vt:lpstr>Buffer  Management</vt:lpstr>
      <vt:lpstr>Buffering</vt:lpstr>
      <vt:lpstr>Single Buffering</vt:lpstr>
      <vt:lpstr>Single Buffering</vt:lpstr>
      <vt:lpstr>Single Buffering</vt:lpstr>
      <vt:lpstr>Single Buffering</vt:lpstr>
      <vt:lpstr>Single Buffering</vt:lpstr>
      <vt:lpstr>Single Buffering</vt:lpstr>
      <vt:lpstr>Single Buffering Cost</vt:lpstr>
      <vt:lpstr>Double Buffering</vt:lpstr>
      <vt:lpstr>Double Buffering</vt:lpstr>
      <vt:lpstr>Double Buffering</vt:lpstr>
      <vt:lpstr>Double Buffering</vt:lpstr>
      <vt:lpstr>Double Buffering</vt:lpstr>
      <vt:lpstr>Double Buffering</vt:lpstr>
      <vt:lpstr>Address Management</vt:lpstr>
      <vt:lpstr>Pointer Swizzling</vt:lpstr>
      <vt:lpstr>Swizzling</vt:lpstr>
      <vt:lpstr>Swizzling</vt:lpstr>
      <vt:lpstr>Swizzling</vt:lpstr>
      <vt:lpstr>Swizzling Strategies</vt:lpstr>
      <vt:lpstr>Unswizzling</vt:lpstr>
      <vt:lpstr>Column  Stores</vt:lpstr>
      <vt:lpstr>Row vs Column Store</vt:lpstr>
      <vt:lpstr>Row Store</vt:lpstr>
      <vt:lpstr>Column Store</vt:lpstr>
      <vt:lpstr>Row vs Column Store</vt:lpstr>
      <vt:lpstr>Storage  Comparison</vt:lpstr>
      <vt:lpstr>Tradeoffs</vt:lpstr>
      <vt:lpstr>Choosing</vt:lpstr>
      <vt:lpstr>Further  Reading</vt:lpstr>
      <vt:lpstr>Further Reading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COMP3017 Advanced Databases Storage Structures and Access Methods</dc:title>
  <dc:creator>Nicholas Gibbins</dc:creator>
  <cp:lastModifiedBy>Nicholas Gibbins</cp:lastModifiedBy>
  <cp:revision>82</cp:revision>
  <dcterms:created xsi:type="dcterms:W3CDTF">2009-02-08T12:23:52Z</dcterms:created>
  <dcterms:modified xsi:type="dcterms:W3CDTF">2013-02-07T10:54:31Z</dcterms:modified>
</cp:coreProperties>
</file>