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rels" ContentType="application/vnd.openxmlformats-package.relationships+xml"/>
  <Default Extension="emf" ContentType="image/x-emf"/>
  <Default Extension="vml" ContentType="application/vnd.openxmlformats-officedocument.vmlDrawing"/>
  <Default Extension="xls" ContentType="application/vnd.ms-excel"/>
  <Default Extension="bin" ContentType="application/vnd.openxmlformats-officedocument.presentationml.printerSettings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slides/slide94.xml" ContentType="application/vnd.openxmlformats-officedocument.presentationml.slide+xml"/>
  <Override PartName="/ppt/slides/slide95.xml" ContentType="application/vnd.openxmlformats-officedocument.presentationml.slide+xml"/>
  <Override PartName="/ppt/slides/slide96.xml" ContentType="application/vnd.openxmlformats-officedocument.presentationml.slide+xml"/>
  <Override PartName="/ppt/slides/slide97.xml" ContentType="application/vnd.openxmlformats-officedocument.presentationml.slide+xml"/>
  <Override PartName="/ppt/slides/slide98.xml" ContentType="application/vnd.openxmlformats-officedocument.presentationml.slide+xml"/>
  <Override PartName="/ppt/slides/slide99.xml" ContentType="application/vnd.openxmlformats-officedocument.presentationml.slide+xml"/>
  <Override PartName="/ppt/slides/slide100.xml" ContentType="application/vnd.openxmlformats-officedocument.presentationml.slide+xml"/>
  <Override PartName="/ppt/slides/slide101.xml" ContentType="application/vnd.openxmlformats-officedocument.presentationml.slide+xml"/>
  <Override PartName="/ppt/slides/slide102.xml" ContentType="application/vnd.openxmlformats-officedocument.presentationml.slide+xml"/>
  <Override PartName="/ppt/slides/slide10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embeddings/oleObject1.bin" ContentType="application/vnd.openxmlformats-officedocument.oleObject"/>
  <Override PartName="/ppt/embeddings/oleObject2.bin" ContentType="application/vnd.openxmlformats-officedocument.oleObject"/>
  <Override PartName="/ppt/embeddings/oleObject3.bin" ContentType="application/vnd.openxmlformats-officedocument.oleObject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61" r:id="rId1"/>
  </p:sldMasterIdLst>
  <p:notesMasterIdLst>
    <p:notesMasterId r:id="rId105"/>
  </p:notesMasterIdLst>
  <p:handoutMasterIdLst>
    <p:handoutMasterId r:id="rId106"/>
  </p:handoutMasterIdLst>
  <p:sldIdLst>
    <p:sldId id="256" r:id="rId2"/>
    <p:sldId id="269" r:id="rId3"/>
    <p:sldId id="434" r:id="rId4"/>
    <p:sldId id="433" r:id="rId5"/>
    <p:sldId id="435" r:id="rId6"/>
    <p:sldId id="436" r:id="rId7"/>
    <p:sldId id="442" r:id="rId8"/>
    <p:sldId id="444" r:id="rId9"/>
    <p:sldId id="443" r:id="rId10"/>
    <p:sldId id="277" r:id="rId11"/>
    <p:sldId id="445" r:id="rId12"/>
    <p:sldId id="446" r:id="rId13"/>
    <p:sldId id="285" r:id="rId14"/>
    <p:sldId id="288" r:id="rId15"/>
    <p:sldId id="291" r:id="rId16"/>
    <p:sldId id="451" r:id="rId17"/>
    <p:sldId id="452" r:id="rId18"/>
    <p:sldId id="294" r:id="rId19"/>
    <p:sldId id="325" r:id="rId20"/>
    <p:sldId id="447" r:id="rId21"/>
    <p:sldId id="330" r:id="rId22"/>
    <p:sldId id="331" r:id="rId23"/>
    <p:sldId id="332" r:id="rId24"/>
    <p:sldId id="333" r:id="rId25"/>
    <p:sldId id="334" r:id="rId26"/>
    <p:sldId id="342" r:id="rId27"/>
    <p:sldId id="355" r:id="rId28"/>
    <p:sldId id="439" r:id="rId29"/>
    <p:sldId id="344" r:id="rId30"/>
    <p:sldId id="437" r:id="rId31"/>
    <p:sldId id="346" r:id="rId32"/>
    <p:sldId id="347" r:id="rId33"/>
    <p:sldId id="348" r:id="rId34"/>
    <p:sldId id="350" r:id="rId35"/>
    <p:sldId id="438" r:id="rId36"/>
    <p:sldId id="351" r:id="rId37"/>
    <p:sldId id="352" r:id="rId38"/>
    <p:sldId id="353" r:id="rId39"/>
    <p:sldId id="440" r:id="rId40"/>
    <p:sldId id="356" r:id="rId41"/>
    <p:sldId id="357" r:id="rId42"/>
    <p:sldId id="358" r:id="rId43"/>
    <p:sldId id="359" r:id="rId44"/>
    <p:sldId id="360" r:id="rId45"/>
    <p:sldId id="448" r:id="rId46"/>
    <p:sldId id="449" r:id="rId47"/>
    <p:sldId id="441" r:id="rId48"/>
    <p:sldId id="458" r:id="rId49"/>
    <p:sldId id="450" r:id="rId50"/>
    <p:sldId id="383" r:id="rId51"/>
    <p:sldId id="384" r:id="rId52"/>
    <p:sldId id="385" r:id="rId53"/>
    <p:sldId id="386" r:id="rId54"/>
    <p:sldId id="387" r:id="rId55"/>
    <p:sldId id="389" r:id="rId56"/>
    <p:sldId id="390" r:id="rId57"/>
    <p:sldId id="393" r:id="rId58"/>
    <p:sldId id="394" r:id="rId59"/>
    <p:sldId id="395" r:id="rId60"/>
    <p:sldId id="464" r:id="rId61"/>
    <p:sldId id="399" r:id="rId62"/>
    <p:sldId id="468" r:id="rId63"/>
    <p:sldId id="415" r:id="rId64"/>
    <p:sldId id="416" r:id="rId65"/>
    <p:sldId id="417" r:id="rId66"/>
    <p:sldId id="406" r:id="rId67"/>
    <p:sldId id="408" r:id="rId68"/>
    <p:sldId id="409" r:id="rId69"/>
    <p:sldId id="410" r:id="rId70"/>
    <p:sldId id="412" r:id="rId71"/>
    <p:sldId id="493" r:id="rId72"/>
    <p:sldId id="469" r:id="rId73"/>
    <p:sldId id="470" r:id="rId74"/>
    <p:sldId id="471" r:id="rId75"/>
    <p:sldId id="472" r:id="rId76"/>
    <p:sldId id="473" r:id="rId77"/>
    <p:sldId id="474" r:id="rId78"/>
    <p:sldId id="475" r:id="rId79"/>
    <p:sldId id="476" r:id="rId80"/>
    <p:sldId id="477" r:id="rId81"/>
    <p:sldId id="478" r:id="rId82"/>
    <p:sldId id="479" r:id="rId83"/>
    <p:sldId id="480" r:id="rId84"/>
    <p:sldId id="481" r:id="rId85"/>
    <p:sldId id="482" r:id="rId86"/>
    <p:sldId id="483" r:id="rId87"/>
    <p:sldId id="484" r:id="rId88"/>
    <p:sldId id="485" r:id="rId89"/>
    <p:sldId id="486" r:id="rId90"/>
    <p:sldId id="487" r:id="rId91"/>
    <p:sldId id="488" r:id="rId92"/>
    <p:sldId id="489" r:id="rId93"/>
    <p:sldId id="490" r:id="rId94"/>
    <p:sldId id="467" r:id="rId95"/>
    <p:sldId id="422" r:id="rId96"/>
    <p:sldId id="423" r:id="rId97"/>
    <p:sldId id="424" r:id="rId98"/>
    <p:sldId id="425" r:id="rId99"/>
    <p:sldId id="465" r:id="rId100"/>
    <p:sldId id="466" r:id="rId101"/>
    <p:sldId id="429" r:id="rId102"/>
    <p:sldId id="491" r:id="rId103"/>
    <p:sldId id="492" r:id="rId104"/>
  </p:sldIdLst>
  <p:sldSz cx="9144000" cy="6858000" type="screen4x3"/>
  <p:notesSz cx="6858000" cy="91440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14359"/>
    <a:srgbClr val="007275"/>
    <a:srgbClr val="008BA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91EBBBCC-DAD2-459C-BE2E-F6DE35CF9A28}" styleName="Dark Style 2 - Accent 3/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336" autoAdjust="0"/>
    <p:restoredTop sz="83959" autoAdjust="0"/>
  </p:normalViewPr>
  <p:slideViewPr>
    <p:cSldViewPr>
      <p:cViewPr>
        <p:scale>
          <a:sx n="108" d="100"/>
          <a:sy n="108" d="100"/>
        </p:scale>
        <p:origin x="-80" y="344"/>
      </p:cViewPr>
      <p:guideLst>
        <p:guide orient="horz" pos="663"/>
        <p:guide pos="2902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24" d="100"/>
        <a:sy n="124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01" Type="http://schemas.openxmlformats.org/officeDocument/2006/relationships/slide" Target="slides/slide100.xml"/><Relationship Id="rId102" Type="http://schemas.openxmlformats.org/officeDocument/2006/relationships/slide" Target="slides/slide101.xml"/><Relationship Id="rId103" Type="http://schemas.openxmlformats.org/officeDocument/2006/relationships/slide" Target="slides/slide102.xml"/><Relationship Id="rId104" Type="http://schemas.openxmlformats.org/officeDocument/2006/relationships/slide" Target="slides/slide103.xml"/><Relationship Id="rId105" Type="http://schemas.openxmlformats.org/officeDocument/2006/relationships/notesMaster" Target="notesMasters/notesMaster1.xml"/><Relationship Id="rId106" Type="http://schemas.openxmlformats.org/officeDocument/2006/relationships/handoutMaster" Target="handoutMasters/handoutMaster1.xml"/><Relationship Id="rId107" Type="http://schemas.openxmlformats.org/officeDocument/2006/relationships/printerSettings" Target="printerSettings/printerSettings1.bin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8" Type="http://schemas.openxmlformats.org/officeDocument/2006/relationships/presProps" Target="presProps.xml"/><Relationship Id="rId109" Type="http://schemas.openxmlformats.org/officeDocument/2006/relationships/viewProps" Target="viewProp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50" Type="http://schemas.openxmlformats.org/officeDocument/2006/relationships/slide" Target="slides/slide49.xml"/><Relationship Id="rId51" Type="http://schemas.openxmlformats.org/officeDocument/2006/relationships/slide" Target="slides/slide50.xml"/><Relationship Id="rId52" Type="http://schemas.openxmlformats.org/officeDocument/2006/relationships/slide" Target="slides/slide51.xml"/><Relationship Id="rId53" Type="http://schemas.openxmlformats.org/officeDocument/2006/relationships/slide" Target="slides/slide52.xml"/><Relationship Id="rId54" Type="http://schemas.openxmlformats.org/officeDocument/2006/relationships/slide" Target="slides/slide53.xml"/><Relationship Id="rId55" Type="http://schemas.openxmlformats.org/officeDocument/2006/relationships/slide" Target="slides/slide54.xml"/><Relationship Id="rId56" Type="http://schemas.openxmlformats.org/officeDocument/2006/relationships/slide" Target="slides/slide55.xml"/><Relationship Id="rId57" Type="http://schemas.openxmlformats.org/officeDocument/2006/relationships/slide" Target="slides/slide56.xml"/><Relationship Id="rId58" Type="http://schemas.openxmlformats.org/officeDocument/2006/relationships/slide" Target="slides/slide57.xml"/><Relationship Id="rId59" Type="http://schemas.openxmlformats.org/officeDocument/2006/relationships/slide" Target="slides/slide58.xml"/><Relationship Id="rId70" Type="http://schemas.openxmlformats.org/officeDocument/2006/relationships/slide" Target="slides/slide69.xml"/><Relationship Id="rId71" Type="http://schemas.openxmlformats.org/officeDocument/2006/relationships/slide" Target="slides/slide70.xml"/><Relationship Id="rId72" Type="http://schemas.openxmlformats.org/officeDocument/2006/relationships/slide" Target="slides/slide71.xml"/><Relationship Id="rId73" Type="http://schemas.openxmlformats.org/officeDocument/2006/relationships/slide" Target="slides/slide72.xml"/><Relationship Id="rId74" Type="http://schemas.openxmlformats.org/officeDocument/2006/relationships/slide" Target="slides/slide73.xml"/><Relationship Id="rId75" Type="http://schemas.openxmlformats.org/officeDocument/2006/relationships/slide" Target="slides/slide74.xml"/><Relationship Id="rId76" Type="http://schemas.openxmlformats.org/officeDocument/2006/relationships/slide" Target="slides/slide75.xml"/><Relationship Id="rId77" Type="http://schemas.openxmlformats.org/officeDocument/2006/relationships/slide" Target="slides/slide76.xml"/><Relationship Id="rId78" Type="http://schemas.openxmlformats.org/officeDocument/2006/relationships/slide" Target="slides/slide77.xml"/><Relationship Id="rId79" Type="http://schemas.openxmlformats.org/officeDocument/2006/relationships/slide" Target="slides/slide78.xml"/><Relationship Id="rId110" Type="http://schemas.openxmlformats.org/officeDocument/2006/relationships/theme" Target="theme/theme1.xml"/><Relationship Id="rId90" Type="http://schemas.openxmlformats.org/officeDocument/2006/relationships/slide" Target="slides/slide89.xml"/><Relationship Id="rId91" Type="http://schemas.openxmlformats.org/officeDocument/2006/relationships/slide" Target="slides/slide90.xml"/><Relationship Id="rId92" Type="http://schemas.openxmlformats.org/officeDocument/2006/relationships/slide" Target="slides/slide91.xml"/><Relationship Id="rId93" Type="http://schemas.openxmlformats.org/officeDocument/2006/relationships/slide" Target="slides/slide92.xml"/><Relationship Id="rId94" Type="http://schemas.openxmlformats.org/officeDocument/2006/relationships/slide" Target="slides/slide93.xml"/><Relationship Id="rId95" Type="http://schemas.openxmlformats.org/officeDocument/2006/relationships/slide" Target="slides/slide94.xml"/><Relationship Id="rId96" Type="http://schemas.openxmlformats.org/officeDocument/2006/relationships/slide" Target="slides/slide95.xml"/><Relationship Id="rId97" Type="http://schemas.openxmlformats.org/officeDocument/2006/relationships/slide" Target="slides/slide96.xml"/><Relationship Id="rId98" Type="http://schemas.openxmlformats.org/officeDocument/2006/relationships/slide" Target="slides/slide97.xml"/><Relationship Id="rId99" Type="http://schemas.openxmlformats.org/officeDocument/2006/relationships/slide" Target="slides/slide98.xml"/><Relationship Id="rId111" Type="http://schemas.openxmlformats.org/officeDocument/2006/relationships/tableStyles" Target="tableStyles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slide" Target="slides/slide41.xml"/><Relationship Id="rId43" Type="http://schemas.openxmlformats.org/officeDocument/2006/relationships/slide" Target="slides/slide42.xml"/><Relationship Id="rId44" Type="http://schemas.openxmlformats.org/officeDocument/2006/relationships/slide" Target="slides/slide43.xml"/><Relationship Id="rId45" Type="http://schemas.openxmlformats.org/officeDocument/2006/relationships/slide" Target="slides/slide44.xml"/><Relationship Id="rId46" Type="http://schemas.openxmlformats.org/officeDocument/2006/relationships/slide" Target="slides/slide45.xml"/><Relationship Id="rId47" Type="http://schemas.openxmlformats.org/officeDocument/2006/relationships/slide" Target="slides/slide46.xml"/><Relationship Id="rId48" Type="http://schemas.openxmlformats.org/officeDocument/2006/relationships/slide" Target="slides/slide47.xml"/><Relationship Id="rId49" Type="http://schemas.openxmlformats.org/officeDocument/2006/relationships/slide" Target="slides/slide48.xml"/><Relationship Id="rId60" Type="http://schemas.openxmlformats.org/officeDocument/2006/relationships/slide" Target="slides/slide59.xml"/><Relationship Id="rId61" Type="http://schemas.openxmlformats.org/officeDocument/2006/relationships/slide" Target="slides/slide60.xml"/><Relationship Id="rId62" Type="http://schemas.openxmlformats.org/officeDocument/2006/relationships/slide" Target="slides/slide61.xml"/><Relationship Id="rId63" Type="http://schemas.openxmlformats.org/officeDocument/2006/relationships/slide" Target="slides/slide62.xml"/><Relationship Id="rId64" Type="http://schemas.openxmlformats.org/officeDocument/2006/relationships/slide" Target="slides/slide63.xml"/><Relationship Id="rId65" Type="http://schemas.openxmlformats.org/officeDocument/2006/relationships/slide" Target="slides/slide64.xml"/><Relationship Id="rId66" Type="http://schemas.openxmlformats.org/officeDocument/2006/relationships/slide" Target="slides/slide65.xml"/><Relationship Id="rId67" Type="http://schemas.openxmlformats.org/officeDocument/2006/relationships/slide" Target="slides/slide66.xml"/><Relationship Id="rId68" Type="http://schemas.openxmlformats.org/officeDocument/2006/relationships/slide" Target="slides/slide67.xml"/><Relationship Id="rId69" Type="http://schemas.openxmlformats.org/officeDocument/2006/relationships/slide" Target="slides/slide68.xml"/><Relationship Id="rId100" Type="http://schemas.openxmlformats.org/officeDocument/2006/relationships/slide" Target="slides/slide99.xml"/><Relationship Id="rId80" Type="http://schemas.openxmlformats.org/officeDocument/2006/relationships/slide" Target="slides/slide79.xml"/><Relationship Id="rId81" Type="http://schemas.openxmlformats.org/officeDocument/2006/relationships/slide" Target="slides/slide80.xml"/><Relationship Id="rId82" Type="http://schemas.openxmlformats.org/officeDocument/2006/relationships/slide" Target="slides/slide81.xml"/><Relationship Id="rId83" Type="http://schemas.openxmlformats.org/officeDocument/2006/relationships/slide" Target="slides/slide82.xml"/><Relationship Id="rId84" Type="http://schemas.openxmlformats.org/officeDocument/2006/relationships/slide" Target="slides/slide83.xml"/><Relationship Id="rId85" Type="http://schemas.openxmlformats.org/officeDocument/2006/relationships/slide" Target="slides/slide84.xml"/><Relationship Id="rId86" Type="http://schemas.openxmlformats.org/officeDocument/2006/relationships/slide" Target="slides/slide85.xml"/><Relationship Id="rId87" Type="http://schemas.openxmlformats.org/officeDocument/2006/relationships/slide" Target="slides/slide86.xml"/><Relationship Id="rId88" Type="http://schemas.openxmlformats.org/officeDocument/2006/relationships/slide" Target="slides/slide87.xml"/><Relationship Id="rId89" Type="http://schemas.openxmlformats.org/officeDocument/2006/relationships/slide" Target="slides/slide88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Relationship Id="rId2" Type="http://schemas.openxmlformats.org/officeDocument/2006/relationships/image" Target="../media/image8.emf"/><Relationship Id="rId3" Type="http://schemas.openxmlformats.org/officeDocument/2006/relationships/image" Target="../media/image9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emf"/><Relationship Id="rId2" Type="http://schemas.openxmlformats.org/officeDocument/2006/relationships/image" Target="../media/image11.emf"/><Relationship Id="rId3" Type="http://schemas.openxmlformats.org/officeDocument/2006/relationships/image" Target="../media/image12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2E0642-8CFF-2041-AF9F-9D69604B97B5}" type="datetimeFigureOut">
              <a:rPr lang="en-US" smtClean="0"/>
              <a:t>06/02/2013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21C56DD-985A-6046-BFF8-3C7FD9FA35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0512936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GB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GB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GB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983FF9DE-5445-9B4E-B3FF-28A55CC80083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89243518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3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4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5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8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ABFE1A4-9FDF-5D4E-8733-208BDEF54E75}" type="slidenum">
              <a:rPr lang="en-GB"/>
              <a:pPr/>
              <a:t>1</a:t>
            </a:fld>
            <a:endParaRPr lang="en-GB"/>
          </a:p>
        </p:txBody>
      </p:sp>
      <p:sp>
        <p:nvSpPr>
          <p:cNvPr id="6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Pinned due to recovery</a:t>
            </a:r>
            <a:r>
              <a:rPr lang="en-US" baseline="0" dirty="0" smtClean="0"/>
              <a:t> operations</a:t>
            </a:r>
          </a:p>
          <a:p>
            <a:r>
              <a:rPr lang="en-US" baseline="0" dirty="0" smtClean="0"/>
              <a:t>Pinned due to references from other blocks in memory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3FF9DE-5445-9B4E-B3FF-28A55CC80083}" type="slidenum">
              <a:rPr lang="en-GB" smtClean="0"/>
              <a:pPr/>
              <a:t>93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861808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Typical figures – Intel Xeon</a:t>
            </a:r>
            <a:r>
              <a:rPr lang="en-US" baseline="0" dirty="0" smtClean="0"/>
              <a:t> E5-2407 - $250</a:t>
            </a:r>
          </a:p>
          <a:p>
            <a:r>
              <a:rPr lang="en-US" baseline="0" dirty="0" smtClean="0"/>
              <a:t>32B of </a:t>
            </a:r>
            <a:r>
              <a:rPr lang="en-US" baseline="0" dirty="0" err="1" smtClean="0"/>
              <a:t>gp</a:t>
            </a:r>
            <a:r>
              <a:rPr lang="en-US" baseline="0" dirty="0" smtClean="0"/>
              <a:t> registers</a:t>
            </a:r>
          </a:p>
          <a:p>
            <a:r>
              <a:rPr lang="en-US" baseline="0" dirty="0" smtClean="0"/>
              <a:t>L1 32kiB per core SRAM</a:t>
            </a:r>
          </a:p>
          <a:p>
            <a:r>
              <a:rPr lang="en-US" baseline="0" dirty="0" smtClean="0"/>
              <a:t>L2 256 </a:t>
            </a:r>
            <a:r>
              <a:rPr lang="en-US" baseline="0" dirty="0" err="1" smtClean="0"/>
              <a:t>kiB</a:t>
            </a:r>
            <a:r>
              <a:rPr lang="en-US" baseline="0" dirty="0" smtClean="0"/>
              <a:t> per core DRAM</a:t>
            </a:r>
          </a:p>
          <a:p>
            <a:r>
              <a:rPr lang="en-US" baseline="0" dirty="0" smtClean="0"/>
              <a:t>L3 10 </a:t>
            </a:r>
            <a:r>
              <a:rPr lang="en-US" baseline="0" dirty="0" err="1" smtClean="0"/>
              <a:t>MiB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3FF9DE-5445-9B4E-B3FF-28A55CC80083}" type="slidenum">
              <a:rPr lang="en-GB" smtClean="0"/>
              <a:pPr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43457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Typical figures – Intel Xeon</a:t>
            </a:r>
            <a:r>
              <a:rPr lang="en-US" baseline="0" dirty="0" smtClean="0"/>
              <a:t> E5-2407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3FF9DE-5445-9B4E-B3FF-28A55CC80083}" type="slidenum">
              <a:rPr lang="en-GB" smtClean="0"/>
              <a:pPr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43457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Typical figures – Intel Xeon</a:t>
            </a:r>
            <a:r>
              <a:rPr lang="en-US" baseline="0" dirty="0" smtClean="0"/>
              <a:t> E5-2407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3FF9DE-5445-9B4E-B3FF-28A55CC80083}" type="slidenum">
              <a:rPr lang="en-GB" smtClean="0"/>
              <a:pPr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43457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Typical figures – Intel Xeon</a:t>
            </a:r>
            <a:r>
              <a:rPr lang="en-US" baseline="0" dirty="0" smtClean="0"/>
              <a:t> E5-2407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3FF9DE-5445-9B4E-B3FF-28A55CC80083}" type="slidenum">
              <a:rPr lang="en-GB" smtClean="0"/>
              <a:pPr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43457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if double buffer, stagger blocks, </a:t>
            </a:r>
            <a:r>
              <a:rPr lang="en-US" dirty="0" err="1" smtClean="0"/>
              <a:t>etc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random:</a:t>
            </a:r>
            <a:r>
              <a:rPr lang="en-US" baseline="0" dirty="0" smtClean="0"/>
              <a:t> 10ms</a:t>
            </a:r>
          </a:p>
          <a:p>
            <a:r>
              <a:rPr lang="en-US" baseline="0" dirty="0" err="1" smtClean="0"/>
              <a:t>seq</a:t>
            </a:r>
            <a:r>
              <a:rPr lang="en-US" baseline="0" dirty="0" smtClean="0"/>
              <a:t>: 1ms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3FF9DE-5445-9B4E-B3FF-28A55CC80083}" type="slidenum">
              <a:rPr lang="en-GB" smtClean="0"/>
              <a:pPr/>
              <a:t>14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4625867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But repeating fields does not require variable format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3FF9DE-5445-9B4E-B3FF-28A55CC80083}" type="slidenum">
              <a:rPr lang="en-GB" smtClean="0"/>
              <a:pPr/>
              <a:t>44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8124339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3FF9DE-5445-9B4E-B3FF-28A55CC80083}" type="slidenum">
              <a:rPr lang="en-GB" smtClean="0"/>
              <a:pPr/>
              <a:t>45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5369951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Assume fixed-length blocks</a:t>
            </a:r>
          </a:p>
          <a:p>
            <a:r>
              <a:rPr lang="en-US" dirty="0" smtClean="0"/>
              <a:t>Assume single file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3FF9DE-5445-9B4E-B3FF-28A55CC80083}" type="slidenum">
              <a:rPr lang="en-GB" smtClean="0"/>
              <a:pPr/>
              <a:t>48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52291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emf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">
    <p:bg>
      <p:bgPr>
        <a:gradFill rotWithShape="1">
          <a:gsLst>
            <a:gs pos="0">
              <a:srgbClr val="014359"/>
            </a:gs>
            <a:gs pos="50000">
              <a:srgbClr val="014359"/>
            </a:gs>
            <a:gs pos="100000">
              <a:srgbClr val="007275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1026"/>
          <p:cNvSpPr>
            <a:spLocks noGrp="1" noChangeArrowheads="1"/>
          </p:cNvSpPr>
          <p:nvPr>
            <p:ph type="ctrTitle"/>
          </p:nvPr>
        </p:nvSpPr>
        <p:spPr>
          <a:xfrm>
            <a:off x="323999" y="1700213"/>
            <a:ext cx="8496000" cy="2160587"/>
          </a:xfrm>
        </p:spPr>
        <p:txBody>
          <a:bodyPr lIns="91440" anchor="b"/>
          <a:lstStyle>
            <a:lvl1pPr algn="l">
              <a:defRPr sz="7200">
                <a:solidFill>
                  <a:schemeClr val="bg1"/>
                </a:solidFill>
              </a:defRPr>
            </a:lvl1pPr>
          </a:lstStyle>
          <a:p>
            <a:r>
              <a:rPr lang="en-GB" smtClean="0"/>
              <a:t>Click to edit Master title style</a:t>
            </a:r>
            <a:endParaRPr lang="en-GB" dirty="0"/>
          </a:p>
        </p:txBody>
      </p:sp>
      <p:sp>
        <p:nvSpPr>
          <p:cNvPr id="10243" name="Rectangle 1027"/>
          <p:cNvSpPr>
            <a:spLocks noGrp="1" noChangeArrowheads="1"/>
          </p:cNvSpPr>
          <p:nvPr>
            <p:ph type="subTitle" idx="1"/>
          </p:nvPr>
        </p:nvSpPr>
        <p:spPr>
          <a:xfrm>
            <a:off x="324000" y="3860800"/>
            <a:ext cx="8496000" cy="1946275"/>
          </a:xfrm>
        </p:spPr>
        <p:txBody>
          <a:bodyPr lIns="91440"/>
          <a:lstStyle>
            <a:lvl1pPr marL="0" indent="0">
              <a:buFontTx/>
              <a:buNone/>
              <a:defRPr sz="3600">
                <a:solidFill>
                  <a:srgbClr val="B1D3D6"/>
                </a:solidFill>
              </a:defRPr>
            </a:lvl1pPr>
          </a:lstStyle>
          <a:p>
            <a:r>
              <a:rPr lang="en-GB" smtClean="0"/>
              <a:t>Click to edit Master subtitle style</a:t>
            </a:r>
            <a:endParaRPr lang="en-GB" dirty="0"/>
          </a:p>
        </p:txBody>
      </p:sp>
      <p:pic>
        <p:nvPicPr>
          <p:cNvPr id="5" name="Picture 1033" descr="white_logo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51550" y="381000"/>
            <a:ext cx="2695575" cy="584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9" name="Text Placeholder 18"/>
          <p:cNvSpPr>
            <a:spLocks noGrp="1"/>
          </p:cNvSpPr>
          <p:nvPr>
            <p:ph type="body" sz="quarter" idx="10" hasCustomPrompt="1"/>
          </p:nvPr>
        </p:nvSpPr>
        <p:spPr>
          <a:xfrm>
            <a:off x="324000" y="5807075"/>
            <a:ext cx="8496000" cy="882860"/>
          </a:xfrm>
        </p:spPr>
        <p:txBody>
          <a:bodyPr/>
          <a:lstStyle>
            <a:lvl1pPr marL="90000" indent="0">
              <a:spcAft>
                <a:spcPts val="0"/>
              </a:spcAft>
              <a:buNone/>
              <a:defRPr sz="2000" baseline="0">
                <a:solidFill>
                  <a:srgbClr val="B1D3D6"/>
                </a:solidFill>
              </a:defRPr>
            </a:lvl1pPr>
          </a:lstStyle>
          <a:p>
            <a:pPr lvl="0"/>
            <a:r>
              <a:rPr lang="en-US" dirty="0" smtClean="0"/>
              <a:t>Click to add author </a:t>
            </a:r>
            <a:br>
              <a:rPr lang="en-US" dirty="0" smtClean="0"/>
            </a:br>
            <a:r>
              <a:rPr lang="en-US" dirty="0" smtClean="0"/>
              <a:t>and date</a:t>
            </a:r>
          </a:p>
        </p:txBody>
      </p:sp>
      <p:pic>
        <p:nvPicPr>
          <p:cNvPr id="6" name="Picture 5" descr="Electronics_and_Computer_Science_BLACK-2.eps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999" y="381000"/>
            <a:ext cx="2163119" cy="5842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>
  <p:cSld name="1_Title Slide">
    <p:bg>
      <p:bgPr>
        <a:gradFill rotWithShape="0">
          <a:gsLst>
            <a:gs pos="0">
              <a:srgbClr val="014359"/>
            </a:gs>
            <a:gs pos="100000">
              <a:srgbClr val="007275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04800" y="1676400"/>
            <a:ext cx="8534400" cy="2133600"/>
          </a:xfrm>
        </p:spPr>
        <p:txBody>
          <a:bodyPr/>
          <a:lstStyle>
            <a:lvl1pPr>
              <a:defRPr sz="4800">
                <a:solidFill>
                  <a:schemeClr val="bg1"/>
                </a:solidFill>
              </a:defRPr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04800" y="3962400"/>
            <a:ext cx="8534400" cy="1752600"/>
          </a:xfrm>
        </p:spPr>
        <p:txBody>
          <a:bodyPr/>
          <a:lstStyle>
            <a:lvl1pPr marL="0" indent="0">
              <a:buFontTx/>
              <a:buNone/>
              <a:defRPr sz="3200">
                <a:solidFill>
                  <a:schemeClr val="accent1"/>
                </a:solidFill>
              </a:defRPr>
            </a:lvl1pPr>
          </a:lstStyle>
          <a:p>
            <a:r>
              <a:rPr lang="en-GB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smtClean="0"/>
              <a:t>CS 245</a:t>
            </a:r>
            <a:endParaRPr lang="en-GB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84EEE84-CB9F-A04D-B95A-784F6A64396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GB" smtClean="0"/>
              <a:t>Notes 3</a:t>
            </a:r>
            <a:endParaRPr lang="en-GB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bove Fig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smtClean="0"/>
              <a:t>CS 245</a:t>
            </a:r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Notes 3</a:t>
            </a: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4EEE84-CB9F-A04D-B95A-784F6A64396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304800" y="1676400"/>
            <a:ext cx="8534400" cy="1905000"/>
          </a:xfrm>
        </p:spPr>
        <p:txBody>
          <a:bodyPr/>
          <a:lstStyle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en-GB" dirty="0" smtClean="0"/>
              <a:t>Click to edit Master text styles</a:t>
            </a:r>
          </a:p>
          <a:p>
            <a:pPr lvl="1"/>
            <a:r>
              <a:rPr lang="en-GB" dirty="0" smtClean="0"/>
              <a:t>Second level</a:t>
            </a:r>
          </a:p>
          <a:p>
            <a:pPr lvl="2"/>
            <a:r>
              <a:rPr lang="en-GB" dirty="0" smtClean="0"/>
              <a:t>Third level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4"/>
          </p:nvPr>
        </p:nvSpPr>
        <p:spPr>
          <a:xfrm>
            <a:off x="304800" y="3733800"/>
            <a:ext cx="8534400" cy="2362200"/>
          </a:xfrm>
        </p:spPr>
        <p:txBody>
          <a:bodyPr/>
          <a:lstStyle/>
          <a:p>
            <a:pPr lvl="0"/>
            <a:r>
              <a:rPr lang="en-GB" dirty="0" smtClean="0"/>
              <a:t>Click to edit Master text styles</a:t>
            </a:r>
          </a:p>
          <a:p>
            <a:pPr lvl="1"/>
            <a:r>
              <a:rPr lang="en-GB" dirty="0" smtClean="0"/>
              <a:t>Second level</a:t>
            </a:r>
          </a:p>
          <a:p>
            <a:pPr lvl="2"/>
            <a:r>
              <a:rPr lang="en-GB" dirty="0" smtClean="0"/>
              <a:t>Third level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marine_blue _log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/>
            </a:lvl1pPr>
          </a:lstStyle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smtClean="0"/>
              <a:t>CS 245</a:t>
            </a:r>
            <a:endParaRPr lang="en-GB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Notes 3</a:t>
            </a:r>
            <a:endParaRPr lang="en-GB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C87478-2934-694D-8808-D56EDB4C9F18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3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324000" y="1692000"/>
            <a:ext cx="8496000" cy="4469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spcAft>
                <a:spcPts val="1800"/>
              </a:spcAft>
              <a:defRPr/>
            </a:lvl1pPr>
            <a:lvl2pPr marL="54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2pPr>
            <a:lvl3pPr marL="81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3pPr>
            <a:lvl4pPr marL="108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4pPr>
            <a:lvl5pPr marL="135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5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Header">
    <p:bg>
      <p:bgPr>
        <a:gradFill flip="none" rotWithShape="1">
          <a:gsLst>
            <a:gs pos="0">
              <a:srgbClr val="007275"/>
            </a:gs>
            <a:gs pos="100000">
              <a:srgbClr val="008CAC"/>
            </a:gs>
            <a:gs pos="50000">
              <a:srgbClr val="007275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000" y="1700214"/>
            <a:ext cx="8496000" cy="4113268"/>
          </a:xfrm>
        </p:spPr>
        <p:txBody>
          <a:bodyPr anchor="ctr"/>
          <a:lstStyle>
            <a:lvl1pPr algn="r">
              <a:defRPr sz="7200" b="0" i="0" cap="none">
                <a:solidFill>
                  <a:schemeClr val="bg1"/>
                </a:solidFill>
              </a:defRPr>
            </a:lvl1pPr>
          </a:lstStyle>
          <a:p>
            <a:r>
              <a:rPr lang="en-GB" smtClean="0"/>
              <a:t>Click to edit Master title style</a:t>
            </a:r>
            <a:endParaRPr lang="en-US" dirty="0"/>
          </a:p>
        </p:txBody>
      </p:sp>
      <p:pic>
        <p:nvPicPr>
          <p:cNvPr id="9" name="Picture 1033" descr="white_logo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38925" y="381000"/>
            <a:ext cx="2139950" cy="4651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Section Header">
    <p:bg>
      <p:bgPr>
        <a:gradFill flip="none" rotWithShape="1">
          <a:gsLst>
            <a:gs pos="0">
              <a:srgbClr val="007275"/>
            </a:gs>
            <a:gs pos="100000">
              <a:srgbClr val="008CAC"/>
            </a:gs>
            <a:gs pos="50000">
              <a:srgbClr val="007275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icture Placeholder 11"/>
          <p:cNvSpPr>
            <a:spLocks noGrp="1"/>
          </p:cNvSpPr>
          <p:nvPr>
            <p:ph type="pic" sz="quarter" idx="14"/>
          </p:nvPr>
        </p:nvSpPr>
        <p:spPr>
          <a:xfrm>
            <a:off x="0" y="0"/>
            <a:ext cx="9144000" cy="6858000"/>
          </a:xfrm>
        </p:spPr>
        <p:txBody>
          <a:bodyPr/>
          <a:lstStyle>
            <a:lvl1pPr marL="90000" indent="0">
              <a:buNone/>
              <a:defRPr>
                <a:solidFill>
                  <a:srgbClr val="FFFFFF"/>
                </a:solidFill>
              </a:defRPr>
            </a:lvl1pPr>
          </a:lstStyle>
          <a:p>
            <a:r>
              <a:rPr lang="en-GB" smtClean="0"/>
              <a:t>Drag picture to placeholder or click icon to add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000" y="4406900"/>
            <a:ext cx="8496000" cy="1362075"/>
          </a:xfrm>
          <a:effectLst>
            <a:outerShdw blurRad="76200" dist="12700" dir="2700000" algn="tl" rotWithShape="0">
              <a:prstClr val="black"/>
            </a:outerShdw>
          </a:effectLst>
        </p:spPr>
        <p:txBody>
          <a:bodyPr/>
          <a:lstStyle>
            <a:lvl1pPr algn="l">
              <a:defRPr sz="4800" b="0" i="0" cap="none">
                <a:solidFill>
                  <a:srgbClr val="FFFFFF"/>
                </a:solidFill>
              </a:defRPr>
            </a:lvl1pPr>
          </a:lstStyle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5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324000" y="5768975"/>
            <a:ext cx="8496000" cy="395288"/>
          </a:xfrm>
          <a:effectLst>
            <a:outerShdw blurRad="76200" dist="12700" dir="2700000" algn="tl" rotWithShape="0">
              <a:prstClr val="black"/>
            </a:outerShdw>
          </a:effectLst>
        </p:spPr>
        <p:txBody>
          <a:bodyPr anchor="b"/>
          <a:lstStyle>
            <a:lvl1pPr marL="0" indent="0">
              <a:buNone/>
              <a:defRPr sz="1600" b="1">
                <a:solidFill>
                  <a:srgbClr val="FFFFFF"/>
                </a:solidFill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GB" dirty="0" smtClean="0"/>
              <a:t>Click to add image URI</a:t>
            </a:r>
          </a:p>
        </p:txBody>
      </p:sp>
    </p:spTree>
    <p:extLst>
      <p:ext uri="{BB962C8B-B14F-4D97-AF65-F5344CB8AC3E}">
        <p14:creationId xmlns:p14="http://schemas.microsoft.com/office/powerpoint/2010/main" val="285055712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24000" y="1682750"/>
            <a:ext cx="4095600" cy="44894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4400" y="1682750"/>
            <a:ext cx="4095600" cy="4489449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pic>
        <p:nvPicPr>
          <p:cNvPr id="11" name="Picture 7" descr="marine_blue _log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smtClean="0"/>
              <a:t>CS 245</a:t>
            </a:r>
            <a:endParaRPr lang="en-GB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Notes 3</a:t>
            </a:r>
            <a:endParaRPr lang="en-GB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168AF-F9AD-B641-8433-29D556D8BCBE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000" y="1682750"/>
            <a:ext cx="4095600" cy="639762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24000" y="2322511"/>
            <a:ext cx="4095600" cy="3849689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24399" y="1682750"/>
            <a:ext cx="4094164" cy="639762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24399" y="2322511"/>
            <a:ext cx="4094164" cy="384969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pic>
        <p:nvPicPr>
          <p:cNvPr id="12" name="Picture 7" descr="marine_blue _log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smtClean="0"/>
              <a:t>CS 245</a:t>
            </a:r>
            <a:endParaRPr lang="en-GB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Notes 3</a:t>
            </a:r>
            <a:endParaRPr lang="en-GB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65A17B-4557-6042-8520-64D4AFC2B377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324000" y="1682750"/>
            <a:ext cx="8496000" cy="4489450"/>
          </a:xfrm>
        </p:spPr>
        <p:txBody>
          <a:bodyPr/>
          <a:lstStyle/>
          <a:p>
            <a:pPr lvl="0"/>
            <a:r>
              <a:rPr lang="en-GB" noProof="0" smtClean="0"/>
              <a:t>Click icon to add table</a:t>
            </a:r>
            <a:endParaRPr lang="en-US" noProof="0" dirty="0" smtClean="0"/>
          </a:p>
        </p:txBody>
      </p:sp>
      <p:pic>
        <p:nvPicPr>
          <p:cNvPr id="9" name="Picture 7" descr="marine_blue _log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smtClean="0"/>
              <a:t>CS 245</a:t>
            </a:r>
            <a:endParaRPr lang="en-GB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Notes 3</a:t>
            </a:r>
            <a:endParaRPr lang="en-GB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4EEE84-CB9F-A04D-B95A-784F6A64396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7" descr="marine_blue _log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GB" smtClean="0"/>
              <a:t>CS 245</a:t>
            </a:r>
            <a:endParaRPr lang="en-GB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Notes 3</a:t>
            </a:r>
            <a:endParaRPr lang="en-GB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4EEE84-CB9F-A04D-B95A-784F6A64396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24000" y="900000"/>
            <a:ext cx="8496000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  <a:endParaRPr lang="en-GB" dirty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24000" y="1692000"/>
            <a:ext cx="8496000" cy="4469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 dirty="0"/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24000" y="6324600"/>
            <a:ext cx="1752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 dirty="0">
                <a:latin typeface="Georgia"/>
                <a:ea typeface="ＭＳ Ｐゴシック" pitchFamily="-106" charset="-128"/>
                <a:cs typeface="Georgia"/>
              </a:defRPr>
            </a:lvl1pPr>
          </a:lstStyle>
          <a:p>
            <a:r>
              <a:rPr lang="en-GB" smtClean="0"/>
              <a:t>CS 245</a:t>
            </a:r>
            <a:endParaRPr lang="en-GB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048000" y="6324600"/>
            <a:ext cx="2895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dirty="0">
                <a:latin typeface="Georgia"/>
                <a:ea typeface="ＭＳ Ｐゴシック" pitchFamily="-106" charset="-128"/>
                <a:cs typeface="Georgia"/>
              </a:defRPr>
            </a:lvl1pPr>
          </a:lstStyle>
          <a:p>
            <a:r>
              <a:rPr lang="en-GB" smtClean="0"/>
              <a:t>Notes 3</a:t>
            </a:r>
            <a:endParaRPr lang="en-GB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67400" y="6316662"/>
            <a:ext cx="1752600" cy="312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Georgia"/>
                <a:ea typeface="ＭＳ Ｐゴシック" pitchFamily="-106" charset="-128"/>
                <a:cs typeface="Georgia"/>
              </a:defRPr>
            </a:lvl1pPr>
          </a:lstStyle>
          <a:p>
            <a:fld id="{B84EEE84-CB9F-A04D-B95A-784F6A64396A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54" r:id="rId11"/>
    <p:sldLayoutId id="2147483660" r:id="rId12"/>
  </p:sldLayoutIdLst>
  <p:hf sldNum="0"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9pPr>
    </p:titleStyle>
    <p:bodyStyle>
      <a:lvl1pPr marL="174625" indent="-174625" algn="l" rtl="0" eaLnBrk="1" fontAlgn="base" hangingPunct="1">
        <a:spcBef>
          <a:spcPct val="0"/>
        </a:spcBef>
        <a:spcAft>
          <a:spcPts val="1800"/>
        </a:spcAft>
        <a:buFont typeface="Arial"/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449263" indent="-176213" algn="l" rtl="0" eaLnBrk="1" fontAlgn="base" hangingPunct="1">
        <a:spcBef>
          <a:spcPct val="0"/>
        </a:spcBef>
        <a:spcAft>
          <a:spcPts val="1200"/>
        </a:spcAft>
        <a:buFont typeface="Lucida Grande"/>
        <a:buChar char="-"/>
        <a:defRPr sz="2000">
          <a:solidFill>
            <a:schemeClr val="tx1"/>
          </a:solidFill>
          <a:latin typeface="+mn-lt"/>
          <a:ea typeface="+mn-ea"/>
        </a:defRPr>
      </a:lvl2pPr>
      <a:lvl3pPr marL="722313" indent="-185738" algn="l" rtl="0" eaLnBrk="1" fontAlgn="base" hangingPunct="1">
        <a:spcBef>
          <a:spcPct val="0"/>
        </a:spcBef>
        <a:spcAft>
          <a:spcPts val="1200"/>
        </a:spcAft>
        <a:buFont typeface="Lucida Grande"/>
        <a:buChar char="-"/>
        <a:defRPr sz="2000">
          <a:solidFill>
            <a:schemeClr val="tx1"/>
          </a:solidFill>
          <a:latin typeface="+mn-lt"/>
          <a:ea typeface="+mn-ea"/>
        </a:defRPr>
      </a:lvl3pPr>
      <a:lvl4pPr marL="985838" indent="-176213" algn="l" rtl="0" eaLnBrk="1" fontAlgn="base" hangingPunct="1">
        <a:spcBef>
          <a:spcPct val="0"/>
        </a:spcBef>
        <a:spcAft>
          <a:spcPts val="1200"/>
        </a:spcAft>
        <a:buFont typeface="Lucida Grande"/>
        <a:buChar char="-"/>
        <a:defRPr sz="2000">
          <a:solidFill>
            <a:schemeClr val="tx1"/>
          </a:solidFill>
          <a:latin typeface="+mn-lt"/>
          <a:ea typeface="+mn-ea"/>
        </a:defRPr>
      </a:lvl4pPr>
      <a:lvl5pPr marL="1258888" indent="-185738" algn="l" rtl="0" eaLnBrk="1" fontAlgn="base" hangingPunct="1">
        <a:spcBef>
          <a:spcPct val="0"/>
        </a:spcBef>
        <a:spcAft>
          <a:spcPts val="1200"/>
        </a:spcAft>
        <a:buFont typeface="Lucida Grande"/>
        <a:buChar char="-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6.png"/></Relationships>
</file>

<file path=ppt/slides/_rels/slide10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0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3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8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9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4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5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4.png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8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8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8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5.png"/></Relationships>
</file>

<file path=ppt/slides/_rels/slide9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9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9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9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Excel_97_-_2004_Worksheet1.xls"/><Relationship Id="rId4" Type="http://schemas.openxmlformats.org/officeDocument/2006/relationships/image" Target="../media/image7.emf"/><Relationship Id="rId5" Type="http://schemas.openxmlformats.org/officeDocument/2006/relationships/oleObject" Target="../embeddings/oleObject1.bin"/><Relationship Id="rId6" Type="http://schemas.openxmlformats.org/officeDocument/2006/relationships/image" Target="../media/image8.emf"/><Relationship Id="rId7" Type="http://schemas.openxmlformats.org/officeDocument/2006/relationships/oleObject" Target="../embeddings/Microsoft_Excel_97_-_2004_Worksheet2.xls"/><Relationship Id="rId8" Type="http://schemas.openxmlformats.org/officeDocument/2006/relationships/image" Target="../media/image9.emf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2.xml"/></Relationships>
</file>

<file path=ppt/slides/_rels/slide9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4" Type="http://schemas.openxmlformats.org/officeDocument/2006/relationships/image" Target="../media/image10.emf"/><Relationship Id="rId5" Type="http://schemas.openxmlformats.org/officeDocument/2006/relationships/oleObject" Target="../embeddings/oleObject3.bin"/><Relationship Id="rId6" Type="http://schemas.openxmlformats.org/officeDocument/2006/relationships/image" Target="../media/image11.emf"/><Relationship Id="rId7" Type="http://schemas.openxmlformats.org/officeDocument/2006/relationships/oleObject" Target="../embeddings/Microsoft_Excel_97_-_2004_Worksheet3.xls"/><Relationship Id="rId8" Type="http://schemas.openxmlformats.org/officeDocument/2006/relationships/image" Target="../media/image12.emf"/><Relationship Id="rId1" Type="http://schemas.openxmlformats.org/officeDocument/2006/relationships/vmlDrawing" Target="../drawings/vmlDrawing2.vml"/><Relationship Id="rId2" Type="http://schemas.openxmlformats.org/officeDocument/2006/relationships/slideLayout" Target="../slideLayouts/slideLayout2.xml"/></Relationships>
</file>

<file path=ppt/slides/_rels/slide9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>Data Storage</a:t>
            </a:r>
            <a:endParaRPr lang="en-GB" dirty="0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COMP3017 Advanced Databases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dirty="0" smtClean="0"/>
              <a:t>Dr Nicholas Gibbins - </a:t>
            </a:r>
            <a:r>
              <a:rPr lang="en-GB" dirty="0" err="1" smtClean="0"/>
              <a:t>nmg@ecs.soton.ac.uk</a:t>
            </a: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>2012-2013</a:t>
            </a:r>
            <a:endParaRPr lang="en-GB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ontent Placeholder 1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Access </a:t>
            </a:r>
            <a:r>
              <a:rPr lang="en-US" dirty="0" smtClean="0"/>
              <a:t>Time = 	Seek </a:t>
            </a:r>
            <a:r>
              <a:rPr lang="en-US" dirty="0"/>
              <a:t>Time +</a:t>
            </a:r>
            <a:br>
              <a:rPr lang="en-US" dirty="0"/>
            </a:br>
            <a:r>
              <a:rPr lang="en-US" dirty="0"/>
              <a:t>	</a:t>
            </a:r>
            <a:r>
              <a:rPr lang="en-US" dirty="0" smtClean="0"/>
              <a:t>	Rotational </a:t>
            </a:r>
            <a:r>
              <a:rPr lang="en-US" dirty="0"/>
              <a:t>Delay +</a:t>
            </a:r>
            <a:br>
              <a:rPr lang="en-US" dirty="0"/>
            </a:br>
            <a:r>
              <a:rPr lang="en-US" dirty="0"/>
              <a:t>		</a:t>
            </a:r>
            <a:r>
              <a:rPr lang="en-US" dirty="0" smtClean="0"/>
              <a:t>Transfer </a:t>
            </a:r>
            <a:r>
              <a:rPr lang="en-US" dirty="0"/>
              <a:t>Time</a:t>
            </a:r>
          </a:p>
          <a:p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Disk Access Time: Reading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5060554" y="1844824"/>
            <a:ext cx="235758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>
                <a:latin typeface="Georgia"/>
                <a:cs typeface="Georgia"/>
              </a:rPr>
              <a:t>block requested</a:t>
            </a:r>
            <a:endParaRPr lang="en-US" dirty="0">
              <a:latin typeface="Georgia"/>
              <a:cs typeface="Georgia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004048" y="5085184"/>
            <a:ext cx="247059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>
                <a:latin typeface="Georgia"/>
                <a:cs typeface="Georgia"/>
              </a:rPr>
              <a:t>block in memory</a:t>
            </a:r>
            <a:endParaRPr lang="en-US" dirty="0">
              <a:latin typeface="Georgia"/>
              <a:cs typeface="Georgia"/>
            </a:endParaRPr>
          </a:p>
        </p:txBody>
      </p:sp>
      <p:cxnSp>
        <p:nvCxnSpPr>
          <p:cNvPr id="13" name="Straight Arrow Connector 12"/>
          <p:cNvCxnSpPr>
            <a:stCxn id="5" idx="2"/>
            <a:endCxn id="6" idx="0"/>
          </p:cNvCxnSpPr>
          <p:nvPr/>
        </p:nvCxnSpPr>
        <p:spPr bwMode="auto">
          <a:xfrm>
            <a:off x="6239347" y="2306489"/>
            <a:ext cx="0" cy="2778695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pic>
        <p:nvPicPr>
          <p:cNvPr id="11" name="Picture 1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82754" y="2924944"/>
            <a:ext cx="1524000" cy="1524000"/>
          </a:xfrm>
          <a:prstGeom prst="rect">
            <a:avLst/>
          </a:prstGeom>
        </p:spPr>
      </p:pic>
      <p:sp>
        <p:nvSpPr>
          <p:cNvPr id="14" name="TextBox 13"/>
          <p:cNvSpPr txBox="1"/>
          <p:nvPr/>
        </p:nvSpPr>
        <p:spPr>
          <a:xfrm>
            <a:off x="7142529" y="3429000"/>
            <a:ext cx="172460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Georgia"/>
                <a:cs typeface="Georgia"/>
              </a:rPr>
              <a:t>access time</a:t>
            </a:r>
            <a:endParaRPr lang="en-US" dirty="0">
              <a:latin typeface="Georgia"/>
              <a:cs typeface="Georgia"/>
            </a:endParaRPr>
          </a:p>
        </p:txBody>
      </p:sp>
    </p:spTree>
    <p:extLst>
      <p:ext uri="{BB962C8B-B14F-4D97-AF65-F5344CB8AC3E}">
        <p14:creationId xmlns:p14="http://schemas.microsoft.com/office/powerpoint/2010/main" val="1155620479"/>
      </p:ext>
    </p:extLst>
  </p:cSld>
  <p:clrMapOvr>
    <a:masterClrMapping/>
  </p:clrMapOvr>
</p:sld>
</file>

<file path=ppt/slides/slide10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Tradeoffs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619672" y="2420888"/>
            <a:ext cx="155683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>
                <a:latin typeface="Georgia"/>
                <a:cs typeface="Georgia"/>
              </a:rPr>
              <a:t>Flexibility</a:t>
            </a:r>
            <a:endParaRPr lang="en-US" dirty="0">
              <a:latin typeface="Georgia"/>
              <a:cs typeface="Georgia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547664" y="4797152"/>
            <a:ext cx="173637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>
                <a:latin typeface="Georgia"/>
                <a:cs typeface="Georgia"/>
              </a:rPr>
              <a:t>Complexity</a:t>
            </a:r>
            <a:endParaRPr lang="en-US" dirty="0">
              <a:latin typeface="Georgia"/>
              <a:cs typeface="Georgia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796136" y="4797152"/>
            <a:ext cx="194656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>
                <a:latin typeface="Georgia"/>
                <a:cs typeface="Georgia"/>
              </a:rPr>
              <a:t>Performance</a:t>
            </a:r>
            <a:endParaRPr lang="en-US" dirty="0">
              <a:latin typeface="Georgia"/>
              <a:cs typeface="Georgia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796136" y="2420888"/>
            <a:ext cx="194040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>
                <a:latin typeface="Georgia"/>
                <a:cs typeface="Georgia"/>
              </a:rPr>
              <a:t>Use of  space</a:t>
            </a:r>
            <a:endParaRPr lang="en-US" dirty="0">
              <a:latin typeface="Georgia"/>
              <a:cs typeface="Georgia"/>
            </a:endParaRPr>
          </a:p>
        </p:txBody>
      </p:sp>
      <p:cxnSp>
        <p:nvCxnSpPr>
          <p:cNvPr id="11" name="Straight Arrow Connector 10"/>
          <p:cNvCxnSpPr>
            <a:stCxn id="6" idx="2"/>
            <a:endCxn id="7" idx="0"/>
          </p:cNvCxnSpPr>
          <p:nvPr/>
        </p:nvCxnSpPr>
        <p:spPr bwMode="auto">
          <a:xfrm>
            <a:off x="2398090" y="2882553"/>
            <a:ext cx="17761" cy="1914599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arrow"/>
            <a:tailEnd type="arrow"/>
          </a:ln>
          <a:effectLst/>
        </p:spPr>
      </p:cxnSp>
      <p:cxnSp>
        <p:nvCxnSpPr>
          <p:cNvPr id="12" name="Straight Arrow Connector 11"/>
          <p:cNvCxnSpPr>
            <a:stCxn id="9" idx="2"/>
            <a:endCxn id="8" idx="0"/>
          </p:cNvCxnSpPr>
          <p:nvPr/>
        </p:nvCxnSpPr>
        <p:spPr bwMode="auto">
          <a:xfrm>
            <a:off x="6766339" y="2882553"/>
            <a:ext cx="3081" cy="1914599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arrow"/>
            <a:tailEnd type="arrow"/>
          </a:ln>
          <a:effectLst/>
        </p:spPr>
      </p:cxnSp>
      <p:cxnSp>
        <p:nvCxnSpPr>
          <p:cNvPr id="16" name="Straight Arrow Connector 15"/>
          <p:cNvCxnSpPr>
            <a:stCxn id="6" idx="3"/>
            <a:endCxn id="9" idx="1"/>
          </p:cNvCxnSpPr>
          <p:nvPr/>
        </p:nvCxnSpPr>
        <p:spPr bwMode="auto">
          <a:xfrm>
            <a:off x="3176508" y="2651721"/>
            <a:ext cx="2619628" cy="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arrow"/>
            <a:tailEnd type="arrow"/>
          </a:ln>
          <a:effectLst/>
        </p:spPr>
      </p:cxnSp>
      <p:cxnSp>
        <p:nvCxnSpPr>
          <p:cNvPr id="19" name="Straight Arrow Connector 18"/>
          <p:cNvCxnSpPr>
            <a:stCxn id="7" idx="3"/>
            <a:endCxn id="8" idx="1"/>
          </p:cNvCxnSpPr>
          <p:nvPr/>
        </p:nvCxnSpPr>
        <p:spPr bwMode="auto">
          <a:xfrm>
            <a:off x="3284037" y="5027985"/>
            <a:ext cx="2512099" cy="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arrow"/>
            <a:tailEnd type="arrow"/>
          </a:ln>
          <a:effectLst/>
        </p:spPr>
      </p:cxnSp>
      <p:cxnSp>
        <p:nvCxnSpPr>
          <p:cNvPr id="22" name="Straight Arrow Connector 21"/>
          <p:cNvCxnSpPr/>
          <p:nvPr/>
        </p:nvCxnSpPr>
        <p:spPr bwMode="auto">
          <a:xfrm>
            <a:off x="3203848" y="2852936"/>
            <a:ext cx="2592288" cy="1872208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arrow"/>
            <a:tailEnd type="arrow"/>
          </a:ln>
          <a:effectLst/>
        </p:spPr>
      </p:cxnSp>
      <p:cxnSp>
        <p:nvCxnSpPr>
          <p:cNvPr id="25" name="Straight Arrow Connector 24"/>
          <p:cNvCxnSpPr/>
          <p:nvPr/>
        </p:nvCxnSpPr>
        <p:spPr bwMode="auto">
          <a:xfrm flipV="1">
            <a:off x="3275856" y="2852936"/>
            <a:ext cx="2520280" cy="1872208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arrow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411560145"/>
      </p:ext>
    </p:extLst>
  </p:cSld>
  <p:clrMapOvr>
    <a:masterClrMapping/>
  </p:clrMapOvr>
</p:sld>
</file>

<file path=ppt/slides/slide10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Choosing</a:t>
            </a:r>
            <a:endParaRPr lang="en-US" dirty="0"/>
          </a:p>
        </p:txBody>
      </p:sp>
      <p:sp>
        <p:nvSpPr>
          <p:cNvPr id="9114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To evaluate a given strategy, compute following parameters:</a:t>
            </a:r>
          </a:p>
          <a:p>
            <a:pPr lvl="1"/>
            <a:r>
              <a:rPr lang="en-US" dirty="0" smtClean="0"/>
              <a:t>space used for expected data</a:t>
            </a:r>
          </a:p>
          <a:p>
            <a:pPr lvl="1"/>
            <a:r>
              <a:rPr lang="en-US" dirty="0" smtClean="0"/>
              <a:t>expected time to</a:t>
            </a:r>
          </a:p>
          <a:p>
            <a:pPr lvl="2"/>
            <a:r>
              <a:rPr lang="en-US" dirty="0" smtClean="0"/>
              <a:t>fetch record given key</a:t>
            </a:r>
          </a:p>
          <a:p>
            <a:pPr lvl="2"/>
            <a:r>
              <a:rPr lang="en-US" dirty="0" smtClean="0"/>
              <a:t>fetch record with next key</a:t>
            </a:r>
          </a:p>
          <a:p>
            <a:pPr lvl="2"/>
            <a:r>
              <a:rPr lang="en-US" dirty="0" smtClean="0"/>
              <a:t>insert record</a:t>
            </a:r>
          </a:p>
          <a:p>
            <a:pPr lvl="2"/>
            <a:r>
              <a:rPr lang="en-US" dirty="0" smtClean="0"/>
              <a:t>append record</a:t>
            </a:r>
          </a:p>
          <a:p>
            <a:pPr lvl="2"/>
            <a:r>
              <a:rPr lang="en-US" dirty="0" smtClean="0"/>
              <a:t>delete record</a:t>
            </a:r>
          </a:p>
          <a:p>
            <a:pPr lvl="2"/>
            <a:r>
              <a:rPr lang="en-US" dirty="0" smtClean="0"/>
              <a:t>update record</a:t>
            </a:r>
          </a:p>
          <a:p>
            <a:pPr lvl="2"/>
            <a:r>
              <a:rPr lang="en-US" dirty="0" smtClean="0"/>
              <a:t>read all file</a:t>
            </a:r>
          </a:p>
          <a:p>
            <a:pPr lvl="2"/>
            <a:r>
              <a:rPr lang="en-US" dirty="0" smtClean="0"/>
              <a:t>reorganize file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149261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Further </a:t>
            </a:r>
            <a:br>
              <a:rPr lang="en-US" dirty="0" smtClean="0"/>
            </a:br>
            <a:r>
              <a:rPr lang="en-US" dirty="0" smtClean="0"/>
              <a:t>Reading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81271"/>
      </p:ext>
    </p:extLst>
  </p:cSld>
  <p:clrMapOvr>
    <a:masterClrMapping/>
  </p:clrMapOvr>
</p:sld>
</file>

<file path=ppt/slides/slide10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Further Reading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Chapter 13 of Garcia-Molina et al</a:t>
            </a:r>
          </a:p>
          <a:p>
            <a:r>
              <a:rPr lang="en-US" dirty="0" smtClean="0"/>
              <a:t>Gray</a:t>
            </a:r>
            <a:r>
              <a:rPr lang="en-US" dirty="0"/>
              <a:t>, J. and </a:t>
            </a:r>
            <a:r>
              <a:rPr lang="en-US" dirty="0" err="1"/>
              <a:t>Putzolu</a:t>
            </a:r>
            <a:r>
              <a:rPr lang="en-US" dirty="0"/>
              <a:t>, F. 1987. The 5 minute rule for trading memory for disc accesses and the 10 byte rule for trading memory for CPU time. </a:t>
            </a:r>
            <a:r>
              <a:rPr lang="en-US" dirty="0" smtClean="0"/>
              <a:t>Proceedings of SIGMOD 1987, 395-398.</a:t>
            </a:r>
          </a:p>
          <a:p>
            <a:r>
              <a:rPr lang="en-US" dirty="0" smtClean="0"/>
              <a:t>Gray</a:t>
            </a:r>
            <a:r>
              <a:rPr lang="en-US" dirty="0"/>
              <a:t>, J. and </a:t>
            </a:r>
            <a:r>
              <a:rPr lang="en-US" dirty="0" err="1"/>
              <a:t>Graefe</a:t>
            </a:r>
            <a:r>
              <a:rPr lang="en-US" dirty="0"/>
              <a:t>, G. 1997. The five-minute rule ten years later, and other computer storage rules of thumb. </a:t>
            </a:r>
            <a:r>
              <a:rPr lang="en-US" i="1" dirty="0"/>
              <a:t>SIGMOD Record</a:t>
            </a:r>
            <a:r>
              <a:rPr lang="en-US" dirty="0"/>
              <a:t>. </a:t>
            </a:r>
            <a:r>
              <a:rPr lang="en-US" dirty="0" smtClean="0"/>
              <a:t>26(4), 63-68.</a:t>
            </a:r>
            <a:endParaRPr lang="en-US" dirty="0"/>
          </a:p>
          <a:p>
            <a:r>
              <a:rPr lang="en-US" dirty="0" err="1" smtClean="0"/>
              <a:t>Graefe</a:t>
            </a:r>
            <a:r>
              <a:rPr lang="en-US" dirty="0"/>
              <a:t>, G. 2009. The five-minute rule 20 years later (and how flash memory changes the rules). </a:t>
            </a:r>
            <a:r>
              <a:rPr lang="en-US" i="1" dirty="0"/>
              <a:t>Communications of the ACM</a:t>
            </a:r>
            <a:r>
              <a:rPr lang="en-US" dirty="0"/>
              <a:t>. </a:t>
            </a:r>
            <a:r>
              <a:rPr lang="en-US" dirty="0" smtClean="0"/>
              <a:t>52(7), 48-59.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914680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Seek Time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Time taken for head assembly to move to a given track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Average seek time range:</a:t>
            </a:r>
            <a:endParaRPr lang="en-US" dirty="0"/>
          </a:p>
          <a:p>
            <a:pPr lvl="1"/>
            <a:r>
              <a:rPr lang="en-US" dirty="0"/>
              <a:t>4ms for high end drives</a:t>
            </a:r>
          </a:p>
          <a:p>
            <a:pPr lvl="1"/>
            <a:r>
              <a:rPr lang="en-US" dirty="0"/>
              <a:t>15ms for mobile </a:t>
            </a:r>
            <a:r>
              <a:rPr lang="en-US" dirty="0" smtClean="0"/>
              <a:t>devices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435059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Content Placeholder 23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Average delay = time for 0.5 rev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Rotational Delay</a:t>
            </a:r>
            <a:endParaRPr lang="en-US" dirty="0"/>
          </a:p>
        </p:txBody>
      </p:sp>
      <p:grpSp>
        <p:nvGrpSpPr>
          <p:cNvPr id="23" name="Group 22"/>
          <p:cNvGrpSpPr/>
          <p:nvPr/>
        </p:nvGrpSpPr>
        <p:grpSpPr>
          <a:xfrm>
            <a:off x="5580112" y="1988840"/>
            <a:ext cx="2159496" cy="2159496"/>
            <a:chOff x="3352800" y="2057400"/>
            <a:chExt cx="2667000" cy="2667000"/>
          </a:xfrm>
        </p:grpSpPr>
        <p:sp>
          <p:nvSpPr>
            <p:cNvPr id="6" name="Oval 3"/>
            <p:cNvSpPr>
              <a:spLocks noChangeArrowheads="1"/>
            </p:cNvSpPr>
            <p:nvPr/>
          </p:nvSpPr>
          <p:spPr bwMode="auto">
            <a:xfrm>
              <a:off x="3352800" y="2057400"/>
              <a:ext cx="2667000" cy="2667000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" name="Oval 4"/>
            <p:cNvSpPr>
              <a:spLocks noChangeArrowheads="1"/>
            </p:cNvSpPr>
            <p:nvPr/>
          </p:nvSpPr>
          <p:spPr bwMode="auto">
            <a:xfrm>
              <a:off x="3657600" y="2362200"/>
              <a:ext cx="2057400" cy="2057400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" name="Line 5"/>
            <p:cNvSpPr>
              <a:spLocks noChangeShapeType="1"/>
            </p:cNvSpPr>
            <p:nvPr/>
          </p:nvSpPr>
          <p:spPr bwMode="auto">
            <a:xfrm>
              <a:off x="4724400" y="2057400"/>
              <a:ext cx="0" cy="3048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" name="Line 6"/>
            <p:cNvSpPr>
              <a:spLocks noChangeShapeType="1"/>
            </p:cNvSpPr>
            <p:nvPr/>
          </p:nvSpPr>
          <p:spPr bwMode="auto">
            <a:xfrm>
              <a:off x="4724400" y="4419600"/>
              <a:ext cx="0" cy="3048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" name="Line 7"/>
            <p:cNvSpPr>
              <a:spLocks noChangeShapeType="1"/>
            </p:cNvSpPr>
            <p:nvPr/>
          </p:nvSpPr>
          <p:spPr bwMode="auto">
            <a:xfrm>
              <a:off x="5715000" y="3429000"/>
              <a:ext cx="304800" cy="15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" name="Line 9"/>
            <p:cNvSpPr>
              <a:spLocks noChangeShapeType="1"/>
            </p:cNvSpPr>
            <p:nvPr/>
          </p:nvSpPr>
          <p:spPr bwMode="auto">
            <a:xfrm>
              <a:off x="3352800" y="3429000"/>
              <a:ext cx="3048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" name="Line 11"/>
            <p:cNvSpPr>
              <a:spLocks noChangeShapeType="1"/>
            </p:cNvSpPr>
            <p:nvPr/>
          </p:nvSpPr>
          <p:spPr bwMode="auto">
            <a:xfrm flipV="1">
              <a:off x="5410200" y="2438400"/>
              <a:ext cx="228600" cy="2286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" name="Line 12"/>
            <p:cNvSpPr>
              <a:spLocks noChangeShapeType="1"/>
            </p:cNvSpPr>
            <p:nvPr/>
          </p:nvSpPr>
          <p:spPr bwMode="auto">
            <a:xfrm flipV="1">
              <a:off x="3810000" y="4191000"/>
              <a:ext cx="228600" cy="2286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" name="Line 13"/>
            <p:cNvSpPr>
              <a:spLocks noChangeShapeType="1"/>
            </p:cNvSpPr>
            <p:nvPr/>
          </p:nvSpPr>
          <p:spPr bwMode="auto">
            <a:xfrm>
              <a:off x="5486400" y="4038600"/>
              <a:ext cx="228600" cy="2286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" name="Line 14"/>
            <p:cNvSpPr>
              <a:spLocks noChangeShapeType="1"/>
            </p:cNvSpPr>
            <p:nvPr/>
          </p:nvSpPr>
          <p:spPr bwMode="auto">
            <a:xfrm>
              <a:off x="3810000" y="2362200"/>
              <a:ext cx="228600" cy="2286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" name="AutoShape 15"/>
            <p:cNvSpPr>
              <a:spLocks noChangeArrowheads="1"/>
            </p:cNvSpPr>
            <p:nvPr/>
          </p:nvSpPr>
          <p:spPr bwMode="auto">
            <a:xfrm flipH="1">
              <a:off x="3962400" y="2971800"/>
              <a:ext cx="1371600" cy="685800"/>
            </a:xfrm>
            <a:prstGeom prst="curvedDownArrow">
              <a:avLst>
                <a:gd name="adj1" fmla="val 40000"/>
                <a:gd name="adj2" fmla="val 80000"/>
                <a:gd name="adj3" fmla="val 33333"/>
              </a:avLst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7" name="Line 16"/>
          <p:cNvSpPr>
            <a:spLocks noChangeShapeType="1"/>
          </p:cNvSpPr>
          <p:nvPr/>
        </p:nvSpPr>
        <p:spPr bwMode="auto">
          <a:xfrm flipV="1">
            <a:off x="5220072" y="3501008"/>
            <a:ext cx="457200" cy="228600"/>
          </a:xfrm>
          <a:prstGeom prst="line">
            <a:avLst/>
          </a:prstGeom>
          <a:noFill/>
          <a:ln w="12700" cmpd="sng">
            <a:solidFill>
              <a:schemeClr val="tx1"/>
            </a:solidFill>
            <a:round/>
            <a:headEnd type="none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" name="Line 17"/>
          <p:cNvSpPr>
            <a:spLocks noChangeShapeType="1"/>
          </p:cNvSpPr>
          <p:nvPr/>
        </p:nvSpPr>
        <p:spPr bwMode="auto">
          <a:xfrm flipH="1" flipV="1">
            <a:off x="7596336" y="3573016"/>
            <a:ext cx="381000" cy="457200"/>
          </a:xfrm>
          <a:prstGeom prst="line">
            <a:avLst/>
          </a:prstGeom>
          <a:noFill/>
          <a:ln w="12700" cmpd="sng">
            <a:solidFill>
              <a:schemeClr val="tx1"/>
            </a:solidFill>
            <a:round/>
            <a:headEnd type="none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" name="Text Box 18"/>
          <p:cNvSpPr txBox="1">
            <a:spLocks noChangeArrowheads="1"/>
          </p:cNvSpPr>
          <p:nvPr/>
        </p:nvSpPr>
        <p:spPr bwMode="auto">
          <a:xfrm>
            <a:off x="4644008" y="3717032"/>
            <a:ext cx="1108897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2000" dirty="0" smtClean="0">
                <a:latin typeface="Georgia"/>
                <a:cs typeface="Georgia"/>
              </a:rPr>
              <a:t>head</a:t>
            </a:r>
          </a:p>
          <a:p>
            <a:pPr algn="ctr" eaLnBrk="1" hangingPunct="1"/>
            <a:r>
              <a:rPr lang="en-US" sz="2000" dirty="0" smtClean="0">
                <a:latin typeface="Georgia"/>
                <a:cs typeface="Georgia"/>
              </a:rPr>
              <a:t>position</a:t>
            </a:r>
            <a:endParaRPr lang="en-US" sz="2000" dirty="0">
              <a:latin typeface="Georgia"/>
              <a:cs typeface="Georgia"/>
            </a:endParaRPr>
          </a:p>
        </p:txBody>
      </p:sp>
      <p:sp>
        <p:nvSpPr>
          <p:cNvPr id="20" name="Text Box 19"/>
          <p:cNvSpPr txBox="1">
            <a:spLocks noChangeArrowheads="1"/>
          </p:cNvSpPr>
          <p:nvPr/>
        </p:nvSpPr>
        <p:spPr bwMode="auto">
          <a:xfrm>
            <a:off x="7380312" y="4077072"/>
            <a:ext cx="1299379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2000" dirty="0" smtClean="0">
                <a:latin typeface="Georgia"/>
                <a:cs typeface="Georgia"/>
              </a:rPr>
              <a:t>requested</a:t>
            </a:r>
          </a:p>
          <a:p>
            <a:pPr algn="ctr" eaLnBrk="1" hangingPunct="1"/>
            <a:r>
              <a:rPr lang="en-US" sz="2000" dirty="0" smtClean="0">
                <a:latin typeface="Georgia"/>
                <a:cs typeface="Georgia"/>
              </a:rPr>
              <a:t>block</a:t>
            </a:r>
            <a:endParaRPr lang="en-US" sz="2000" dirty="0">
              <a:latin typeface="Georgia"/>
              <a:cs typeface="Georgia"/>
            </a:endParaRPr>
          </a:p>
        </p:txBody>
      </p:sp>
      <p:graphicFrame>
        <p:nvGraphicFramePr>
          <p:cNvPr id="26" name="Table 2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0286783"/>
              </p:ext>
            </p:extLst>
          </p:nvPr>
        </p:nvGraphicFramePr>
        <p:xfrm>
          <a:off x="323528" y="2708920"/>
          <a:ext cx="3683596" cy="2743199"/>
        </p:xfrm>
        <a:graphic>
          <a:graphicData uri="http://schemas.openxmlformats.org/drawingml/2006/table">
            <a:tbl>
              <a:tblPr/>
              <a:tblGrid>
                <a:gridCol w="1841798"/>
                <a:gridCol w="1841798"/>
              </a:tblGrid>
              <a:tr h="770384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effectLst/>
                        </a:rPr>
                        <a:t>Rotational speed</a:t>
                      </a:r>
                    </a:p>
                    <a:p>
                      <a:pPr algn="ctr"/>
                      <a:r>
                        <a:rPr lang="en-US" sz="1800" dirty="0" smtClean="0">
                          <a:effectLst/>
                        </a:rPr>
                        <a:t>[</a:t>
                      </a:r>
                      <a:r>
                        <a:rPr lang="en-US" sz="1800" dirty="0">
                          <a:effectLst/>
                        </a:rPr>
                        <a:t>rpm]</a:t>
                      </a:r>
                    </a:p>
                  </a:txBody>
                  <a:tcPr marL="91450" marR="91450" anchor="ctr">
                    <a:lnL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effectLst/>
                        </a:rPr>
                        <a:t>Average</a:t>
                      </a:r>
                      <a:br>
                        <a:rPr lang="en-US" sz="1800" dirty="0">
                          <a:effectLst/>
                        </a:rPr>
                      </a:br>
                      <a:r>
                        <a:rPr lang="en-US" sz="1800" dirty="0" smtClean="0">
                          <a:effectLst/>
                        </a:rPr>
                        <a:t>delay</a:t>
                      </a:r>
                      <a:r>
                        <a:rPr lang="en-US" sz="1800" dirty="0">
                          <a:effectLst/>
                        </a:rPr>
                        <a:t/>
                      </a:r>
                      <a:br>
                        <a:rPr lang="en-US" sz="1800" dirty="0">
                          <a:effectLst/>
                        </a:rPr>
                      </a:br>
                      <a:r>
                        <a:rPr lang="en-US" sz="1800" dirty="0" smtClean="0">
                          <a:effectLst/>
                        </a:rPr>
                        <a:t>[</a:t>
                      </a:r>
                      <a:r>
                        <a:rPr lang="en-US" sz="1800" dirty="0" err="1">
                          <a:effectLst/>
                        </a:rPr>
                        <a:t>ms</a:t>
                      </a:r>
                      <a:r>
                        <a:rPr lang="en-US" sz="1800" dirty="0">
                          <a:effectLst/>
                        </a:rPr>
                        <a:t>]</a:t>
                      </a:r>
                    </a:p>
                  </a:txBody>
                  <a:tcPr marL="91450" marR="91450" anchor="ctr">
                    <a:lnL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</a:tr>
              <a:tr h="308154">
                <a:tc>
                  <a:txBody>
                    <a:bodyPr/>
                    <a:lstStyle/>
                    <a:p>
                      <a:pPr algn="r"/>
                      <a:r>
                        <a:rPr lang="en-US" sz="1800" dirty="0">
                          <a:effectLst/>
                        </a:rPr>
                        <a:t>4,200</a:t>
                      </a:r>
                    </a:p>
                  </a:txBody>
                  <a:tcPr marL="91450" marR="91450" anchor="ctr">
                    <a:lnL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dirty="0">
                          <a:effectLst/>
                        </a:rPr>
                        <a:t>7.14</a:t>
                      </a:r>
                    </a:p>
                  </a:txBody>
                  <a:tcPr marL="91450" marR="91450" anchor="ctr">
                    <a:lnL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8154">
                <a:tc>
                  <a:txBody>
                    <a:bodyPr/>
                    <a:lstStyle/>
                    <a:p>
                      <a:pPr algn="r"/>
                      <a:r>
                        <a:rPr lang="en-US" sz="1800">
                          <a:effectLst/>
                        </a:rPr>
                        <a:t>5,400</a:t>
                      </a:r>
                    </a:p>
                  </a:txBody>
                  <a:tcPr marL="91450" marR="91450" anchor="ctr">
                    <a:lnL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dirty="0">
                          <a:effectLst/>
                        </a:rPr>
                        <a:t>5.56</a:t>
                      </a:r>
                    </a:p>
                  </a:txBody>
                  <a:tcPr marL="91450" marR="91450" anchor="ctr">
                    <a:lnL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8154">
                <a:tc>
                  <a:txBody>
                    <a:bodyPr/>
                    <a:lstStyle/>
                    <a:p>
                      <a:pPr algn="r"/>
                      <a:r>
                        <a:rPr lang="en-US" sz="1800">
                          <a:effectLst/>
                        </a:rPr>
                        <a:t>7,200</a:t>
                      </a:r>
                    </a:p>
                  </a:txBody>
                  <a:tcPr marL="91450" marR="91450" anchor="ctr">
                    <a:lnL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>
                          <a:effectLst/>
                        </a:rPr>
                        <a:t>4.17</a:t>
                      </a:r>
                    </a:p>
                  </a:txBody>
                  <a:tcPr marL="91450" marR="91450" anchor="ctr">
                    <a:lnL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8154">
                <a:tc>
                  <a:txBody>
                    <a:bodyPr/>
                    <a:lstStyle/>
                    <a:p>
                      <a:pPr algn="r"/>
                      <a:r>
                        <a:rPr lang="en-US" sz="1800">
                          <a:effectLst/>
                        </a:rPr>
                        <a:t>10,000</a:t>
                      </a:r>
                    </a:p>
                  </a:txBody>
                  <a:tcPr marL="91450" marR="91450" anchor="ctr">
                    <a:lnL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dirty="0">
                          <a:effectLst/>
                        </a:rPr>
                        <a:t>3.00</a:t>
                      </a:r>
                    </a:p>
                  </a:txBody>
                  <a:tcPr marL="91450" marR="91450" anchor="ctr">
                    <a:lnL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8154">
                <a:tc>
                  <a:txBody>
                    <a:bodyPr/>
                    <a:lstStyle/>
                    <a:p>
                      <a:pPr algn="r"/>
                      <a:r>
                        <a:rPr lang="en-US" sz="1800" dirty="0">
                          <a:effectLst/>
                        </a:rPr>
                        <a:t>15,000</a:t>
                      </a:r>
                    </a:p>
                  </a:txBody>
                  <a:tcPr marL="91450" marR="91450" anchor="ctr">
                    <a:lnL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dirty="0">
                          <a:effectLst/>
                        </a:rPr>
                        <a:t>2.00</a:t>
                      </a:r>
                    </a:p>
                  </a:txBody>
                  <a:tcPr marL="91450" marR="91450" anchor="ctr">
                    <a:lnL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AAAAA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5376226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Transfer Time</a:t>
            </a:r>
            <a:endParaRPr lang="en-US" dirty="0"/>
          </a:p>
        </p:txBody>
      </p:sp>
      <p:sp>
        <p:nvSpPr>
          <p:cNvPr id="1843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Transfer rate ranges from:</a:t>
            </a:r>
          </a:p>
          <a:p>
            <a:pPr lvl="1"/>
            <a:r>
              <a:rPr lang="en-US" dirty="0" smtClean="0"/>
              <a:t>up to 1000 Mbit/sec</a:t>
            </a:r>
          </a:p>
          <a:p>
            <a:pPr lvl="1"/>
            <a:r>
              <a:rPr lang="en-US" dirty="0" smtClean="0"/>
              <a:t>432 Mbit/sec 12x Blu-Ray disk</a:t>
            </a:r>
          </a:p>
          <a:p>
            <a:pPr lvl="1"/>
            <a:r>
              <a:rPr lang="en-US" dirty="0" smtClean="0"/>
              <a:t>1.23 </a:t>
            </a:r>
            <a:r>
              <a:rPr lang="en-US" dirty="0" err="1" smtClean="0"/>
              <a:t>Mbits</a:t>
            </a:r>
            <a:r>
              <a:rPr lang="en-US" dirty="0" smtClean="0"/>
              <a:t>/sec 1x CD</a:t>
            </a:r>
          </a:p>
          <a:p>
            <a:pPr lvl="1"/>
            <a:r>
              <a:rPr lang="en-US" dirty="0" smtClean="0"/>
              <a:t>for SSDs, limited by interface</a:t>
            </a:r>
            <a:br>
              <a:rPr lang="en-US" dirty="0" smtClean="0"/>
            </a:br>
            <a:r>
              <a:rPr lang="en-US" dirty="0" smtClean="0"/>
              <a:t>e.g., SATA 3000 Mbit/s</a:t>
            </a:r>
          </a:p>
          <a:p>
            <a:endParaRPr lang="en-US" dirty="0" smtClean="0"/>
          </a:p>
          <a:p>
            <a:pPr marL="0" indent="0">
              <a:buNone/>
            </a:pPr>
            <a:r>
              <a:rPr lang="en-US" dirty="0"/>
              <a:t>T</a:t>
            </a:r>
            <a:r>
              <a:rPr lang="en-US" dirty="0" smtClean="0"/>
              <a:t>ransfer time = block size / transfer rate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729386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Sequential Access</a:t>
            </a:r>
            <a:endParaRPr lang="en-US" dirty="0"/>
          </a:p>
        </p:txBody>
      </p:sp>
      <p:sp>
        <p:nvSpPr>
          <p:cNvPr id="2150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So far, random </a:t>
            </a:r>
            <a:r>
              <a:rPr lang="en-US" dirty="0" smtClean="0"/>
              <a:t>a</a:t>
            </a:r>
            <a:r>
              <a:rPr lang="en-US" dirty="0" smtClean="0"/>
              <a:t>ccess - what about reading </a:t>
            </a:r>
            <a:r>
              <a:rPr lang="ja-JP" altLang="en-US" dirty="0" smtClean="0"/>
              <a:t>“</a:t>
            </a:r>
            <a:r>
              <a:rPr lang="en-US" altLang="ja-JP" dirty="0" smtClean="0"/>
              <a:t>n</a:t>
            </a:r>
            <a:r>
              <a:rPr lang="en-US" dirty="0" smtClean="0"/>
              <a:t>ext</a:t>
            </a:r>
            <a:r>
              <a:rPr lang="ja-JP" altLang="en-US" dirty="0" smtClean="0"/>
              <a:t>”</a:t>
            </a:r>
            <a:r>
              <a:rPr lang="en-US" dirty="0" smtClean="0"/>
              <a:t> block?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Access time =  ( block size / transfer rate ) + negligible costs</a:t>
            </a:r>
          </a:p>
          <a:p>
            <a:pPr marL="0" indent="0">
              <a:buNone/>
            </a:pPr>
            <a:r>
              <a:rPr lang="en-US" dirty="0" smtClean="0"/>
              <a:t>Negligible costs: </a:t>
            </a:r>
          </a:p>
          <a:p>
            <a:pPr lvl="1"/>
            <a:r>
              <a:rPr lang="en-US" dirty="0" smtClean="0"/>
              <a:t>skip inter-block gap</a:t>
            </a:r>
          </a:p>
          <a:p>
            <a:pPr lvl="1"/>
            <a:r>
              <a:rPr lang="en-US" dirty="0" smtClean="0"/>
              <a:t>switch track (within same cylinder)</a:t>
            </a:r>
          </a:p>
          <a:p>
            <a:pPr lvl="1"/>
            <a:r>
              <a:rPr lang="en-US" dirty="0" smtClean="0"/>
              <a:t>switch to adjacent cylinder occasionally</a:t>
            </a:r>
          </a:p>
          <a:p>
            <a:endParaRPr lang="en-US" dirty="0"/>
          </a:p>
          <a:p>
            <a:r>
              <a:rPr lang="en-US" dirty="0" smtClean="0"/>
              <a:t>In general, sequential i/o is much less expensive than random i/o</a:t>
            </a:r>
          </a:p>
        </p:txBody>
      </p:sp>
    </p:spTree>
    <p:extLst>
      <p:ext uri="{BB962C8B-B14F-4D97-AF65-F5344CB8AC3E}">
        <p14:creationId xmlns:p14="http://schemas.microsoft.com/office/powerpoint/2010/main" val="32788894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8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Disk Access </a:t>
            </a:r>
            <a:r>
              <a:rPr lang="en-US" dirty="0" smtClean="0"/>
              <a:t>Time: Writing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Costs similar to those for reading, unless we wish to verify data</a:t>
            </a:r>
          </a:p>
          <a:p>
            <a:pPr marL="0" indent="0">
              <a:buNone/>
            </a:pPr>
            <a:r>
              <a:rPr lang="en-US" dirty="0" smtClean="0"/>
              <a:t>Verifying requires that we read the block we’ve just written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Access Time = 	Seek Time +</a:t>
            </a:r>
            <a:br>
              <a:rPr lang="en-US" dirty="0"/>
            </a:br>
            <a:r>
              <a:rPr lang="en-US" dirty="0"/>
              <a:t>		</a:t>
            </a:r>
            <a:r>
              <a:rPr lang="en-US" dirty="0" smtClean="0"/>
              <a:t>	Rotational </a:t>
            </a:r>
            <a:r>
              <a:rPr lang="en-US" dirty="0"/>
              <a:t>Delay </a:t>
            </a:r>
            <a:r>
              <a:rPr lang="en-US" dirty="0" smtClean="0"/>
              <a:t>(1/2 rotation) +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		</a:t>
            </a:r>
            <a:r>
              <a:rPr lang="en-US" dirty="0" smtClean="0"/>
              <a:t>	Transfer Time (for writing) + </a:t>
            </a:r>
            <a:br>
              <a:rPr lang="en-US" dirty="0" smtClean="0"/>
            </a:br>
            <a:r>
              <a:rPr lang="en-US" dirty="0" smtClean="0"/>
              <a:t>			Rotational Delay (full rotation) +</a:t>
            </a:r>
            <a:br>
              <a:rPr lang="en-US" dirty="0" smtClean="0"/>
            </a:br>
            <a:r>
              <a:rPr lang="en-US" dirty="0" smtClean="0"/>
              <a:t>			Transfer Time (for verifying)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319458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Disk Access Time: Modifying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1825" indent="-457200">
              <a:spcBef>
                <a:spcPct val="20000"/>
              </a:spcBef>
              <a:buFont typeface="+mj-lt"/>
              <a:buAutoNum type="arabicPeriod"/>
            </a:pPr>
            <a:r>
              <a:rPr lang="en-US" dirty="0" smtClean="0"/>
              <a:t>Read </a:t>
            </a:r>
            <a:r>
              <a:rPr lang="en-US" dirty="0"/>
              <a:t>Block</a:t>
            </a:r>
          </a:p>
          <a:p>
            <a:pPr marL="451825" indent="-457200">
              <a:spcBef>
                <a:spcPct val="20000"/>
              </a:spcBef>
              <a:buFont typeface="+mj-lt"/>
              <a:buAutoNum type="arabicPeriod"/>
            </a:pPr>
            <a:r>
              <a:rPr lang="en-US" dirty="0" smtClean="0"/>
              <a:t>Modify </a:t>
            </a:r>
            <a:r>
              <a:rPr lang="en-US" dirty="0"/>
              <a:t>in Memory</a:t>
            </a:r>
          </a:p>
          <a:p>
            <a:pPr marL="451825" indent="-457200">
              <a:spcBef>
                <a:spcPct val="20000"/>
              </a:spcBef>
              <a:buFont typeface="+mj-lt"/>
              <a:buAutoNum type="arabicPeriod"/>
            </a:pPr>
            <a:r>
              <a:rPr lang="en-US" dirty="0" smtClean="0"/>
              <a:t>Write </a:t>
            </a:r>
            <a:r>
              <a:rPr lang="en-US" dirty="0"/>
              <a:t>Block</a:t>
            </a:r>
          </a:p>
          <a:p>
            <a:pPr marL="451825" indent="-457200">
              <a:spcBef>
                <a:spcPct val="20000"/>
              </a:spcBef>
              <a:buFont typeface="+mj-lt"/>
              <a:buAutoNum type="arabicPeriod"/>
            </a:pPr>
            <a:r>
              <a:rPr lang="en-US" dirty="0" smtClean="0"/>
              <a:t>Verify Block (optional)</a:t>
            </a:r>
            <a:endParaRPr lang="en-US" dirty="0"/>
          </a:p>
          <a:p>
            <a:pPr marL="0" indent="0">
              <a:spcBef>
                <a:spcPct val="20000"/>
              </a:spcBef>
              <a:buNone/>
            </a:pPr>
            <a:endParaRPr lang="en-US" dirty="0"/>
          </a:p>
          <a:p>
            <a:pPr marL="817200" lvl="1" indent="-457200">
              <a:spcBef>
                <a:spcPct val="20000"/>
              </a:spcBef>
              <a:buFont typeface="+mj-lt"/>
              <a:buAutoNum type="arabicPeriod"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885015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Disk Access Time: Modifying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spcBef>
                <a:spcPct val="20000"/>
              </a:spcBef>
              <a:buNone/>
            </a:pPr>
            <a:r>
              <a:rPr lang="en-US" dirty="0" smtClean="0"/>
              <a:t>Access </a:t>
            </a:r>
            <a:r>
              <a:rPr lang="en-US" dirty="0"/>
              <a:t>Time = 	Seek Time +</a:t>
            </a:r>
            <a:br>
              <a:rPr lang="en-US" dirty="0"/>
            </a:br>
            <a:r>
              <a:rPr lang="en-US" dirty="0"/>
              <a:t>			Rotational Delay (1/2 rotation) +</a:t>
            </a:r>
            <a:br>
              <a:rPr lang="en-US" dirty="0"/>
            </a:br>
            <a:r>
              <a:rPr lang="en-US" dirty="0"/>
              <a:t>			Transfer Time (for </a:t>
            </a:r>
            <a:r>
              <a:rPr lang="en-US" dirty="0" smtClean="0"/>
              <a:t>reading) </a:t>
            </a:r>
            <a:r>
              <a:rPr lang="en-US" dirty="0"/>
              <a:t>+ </a:t>
            </a:r>
            <a:br>
              <a:rPr lang="en-US" dirty="0"/>
            </a:br>
            <a:r>
              <a:rPr lang="en-US" dirty="0"/>
              <a:t>			Rotational Delay (full rotation) +</a:t>
            </a:r>
            <a:br>
              <a:rPr lang="en-US" dirty="0"/>
            </a:br>
            <a:r>
              <a:rPr lang="en-US" dirty="0"/>
              <a:t>			Transfer Time (for </a:t>
            </a:r>
            <a:r>
              <a:rPr lang="en-US" dirty="0" smtClean="0"/>
              <a:t>writing) +</a:t>
            </a:r>
            <a:br>
              <a:rPr lang="en-US" dirty="0" smtClean="0"/>
            </a:br>
            <a:r>
              <a:rPr lang="en-US" dirty="0" smtClean="0"/>
              <a:t>		[	Rotational </a:t>
            </a:r>
            <a:r>
              <a:rPr lang="en-US" dirty="0"/>
              <a:t>Delay (full rotation) +</a:t>
            </a:r>
            <a:br>
              <a:rPr lang="en-US" dirty="0"/>
            </a:br>
            <a:r>
              <a:rPr lang="en-US" dirty="0"/>
              <a:t>			Transfer Time (for verifying</a:t>
            </a:r>
            <a:r>
              <a:rPr lang="en-US" dirty="0" smtClean="0"/>
              <a:t>)	     ]</a:t>
            </a:r>
            <a:endParaRPr lang="en-US" dirty="0"/>
          </a:p>
          <a:p>
            <a:pPr marL="0" indent="0">
              <a:spcBef>
                <a:spcPct val="20000"/>
              </a:spcBef>
              <a:buNone/>
            </a:pPr>
            <a:endParaRPr lang="en-US" dirty="0"/>
          </a:p>
          <a:p>
            <a:pPr marL="817200" lvl="1" indent="-457200">
              <a:spcBef>
                <a:spcPct val="20000"/>
              </a:spcBef>
              <a:buFont typeface="+mj-lt"/>
              <a:buAutoNum type="arabicPeriod"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148239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Block Addressing</a:t>
            </a:r>
            <a:endParaRPr lang="en-US" dirty="0"/>
          </a:p>
        </p:txBody>
      </p:sp>
      <p:sp>
        <p:nvSpPr>
          <p:cNvPr id="27654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Cylinder-head-sector</a:t>
            </a:r>
          </a:p>
          <a:p>
            <a:pPr lvl="1"/>
            <a:r>
              <a:rPr lang="en-US" dirty="0" smtClean="0"/>
              <a:t>Physical location of data on disk</a:t>
            </a:r>
          </a:p>
          <a:p>
            <a:pPr lvl="1"/>
            <a:r>
              <a:rPr lang="en-US" dirty="0" smtClean="0"/>
              <a:t>ZBR causes problems (sectors vary by tracks)</a:t>
            </a:r>
          </a:p>
          <a:p>
            <a:pPr lvl="1"/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Logical Block Addressing</a:t>
            </a:r>
          </a:p>
          <a:p>
            <a:pPr lvl="1"/>
            <a:r>
              <a:rPr lang="en-US" dirty="0" smtClean="0"/>
              <a:t>Blocks located by integer index</a:t>
            </a:r>
          </a:p>
          <a:p>
            <a:pPr lvl="1"/>
            <a:r>
              <a:rPr lang="en-US" dirty="0" smtClean="0"/>
              <a:t>HDD firmware maps LBA addresses to physical locations on disk</a:t>
            </a:r>
          </a:p>
          <a:p>
            <a:pPr lvl="1"/>
            <a:r>
              <a:rPr lang="en-US" dirty="0" smtClean="0"/>
              <a:t>Allows remapping of bad blocks</a:t>
            </a:r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098404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Block Size Selection?</a:t>
            </a:r>
            <a:endParaRPr lang="en-US"/>
          </a:p>
        </p:txBody>
      </p:sp>
      <p:sp>
        <p:nvSpPr>
          <p:cNvPr id="59398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The size of blocks affects i/o efficiency: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 smtClean="0"/>
              <a:t>Big blocks reduce the costs of access</a:t>
            </a:r>
          </a:p>
          <a:p>
            <a:pPr lvl="1"/>
            <a:r>
              <a:rPr lang="en-US" dirty="0" smtClean="0"/>
              <a:t>Fewer seeks (seek time + rotational delay) for the same amount of data</a:t>
            </a:r>
          </a:p>
          <a:p>
            <a:pPr marL="0" indent="0">
              <a:buNone/>
            </a:pPr>
            <a:r>
              <a:rPr lang="en-US" dirty="0" smtClean="0"/>
              <a:t>Big blocks also increase the amount of irrelevant data read</a:t>
            </a:r>
          </a:p>
          <a:p>
            <a:pPr lvl="1"/>
            <a:r>
              <a:rPr lang="en-US" dirty="0" smtClean="0"/>
              <a:t>If you’re trying to read a single record in a block, larger blocks force you to read more data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96751963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Hardware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901130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Five </a:t>
            </a:r>
            <a:br>
              <a:rPr lang="en-US" dirty="0" smtClean="0"/>
            </a:br>
            <a:r>
              <a:rPr lang="en-US" dirty="0" smtClean="0"/>
              <a:t>Minute Rule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52640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Five Minute Rule</a:t>
            </a:r>
            <a:endParaRPr lang="en-US"/>
          </a:p>
        </p:txBody>
      </p:sp>
      <p:sp>
        <p:nvSpPr>
          <p:cNvPr id="64518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The Five Minute Rule for trading memory </a:t>
            </a:r>
            <a:r>
              <a:rPr lang="en-US" dirty="0" smtClean="0"/>
              <a:t>for disc accesses</a:t>
            </a:r>
            <a:br>
              <a:rPr lang="en-US" dirty="0" smtClean="0"/>
            </a:br>
            <a:r>
              <a:rPr lang="en-US" dirty="0" smtClean="0"/>
              <a:t>Jim Gray &amp; Franco </a:t>
            </a:r>
            <a:r>
              <a:rPr lang="en-US" dirty="0" err="1" smtClean="0"/>
              <a:t>Putzolu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May 1985</a:t>
            </a:r>
          </a:p>
          <a:p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The Five Minute Rule, Ten Years Later</a:t>
            </a:r>
            <a:br>
              <a:rPr lang="en-US" dirty="0" smtClean="0"/>
            </a:br>
            <a:r>
              <a:rPr lang="en-US" dirty="0" smtClean="0"/>
              <a:t>Goetz </a:t>
            </a:r>
            <a:r>
              <a:rPr lang="en-US" dirty="0" err="1" smtClean="0"/>
              <a:t>Graefe</a:t>
            </a:r>
            <a:r>
              <a:rPr lang="en-US" dirty="0" smtClean="0"/>
              <a:t> &amp; Jim Gray</a:t>
            </a:r>
            <a:br>
              <a:rPr lang="en-US" dirty="0" smtClean="0"/>
            </a:br>
            <a:r>
              <a:rPr lang="en-US" dirty="0" smtClean="0"/>
              <a:t>December 1997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208915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4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Five Minute Rule</a:t>
            </a:r>
            <a:endParaRPr lang="en-US"/>
          </a:p>
        </p:txBody>
      </p:sp>
      <p:sp>
        <p:nvSpPr>
          <p:cNvPr id="65542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Say a page is accessed every X seconds</a:t>
            </a:r>
          </a:p>
          <a:p>
            <a:pPr marL="0" indent="0">
              <a:buNone/>
            </a:pPr>
            <a:r>
              <a:rPr lang="en-US" dirty="0" smtClean="0"/>
              <a:t>CD = cost if we keep that page on disk</a:t>
            </a:r>
          </a:p>
          <a:p>
            <a:pPr lvl="1"/>
            <a:r>
              <a:rPr lang="en-US" dirty="0" smtClean="0"/>
              <a:t>$D = cost of disk unit</a:t>
            </a:r>
          </a:p>
          <a:p>
            <a:pPr lvl="1"/>
            <a:r>
              <a:rPr lang="en-US" dirty="0" smtClean="0"/>
              <a:t>I = numbers IOs that unit can perform</a:t>
            </a:r>
          </a:p>
          <a:p>
            <a:pPr lvl="1"/>
            <a:r>
              <a:rPr lang="en-US" dirty="0" smtClean="0"/>
              <a:t>In X seconds, unit can do XI IOs</a:t>
            </a:r>
          </a:p>
          <a:p>
            <a:pPr lvl="1"/>
            <a:r>
              <a:rPr lang="en-US" dirty="0" smtClean="0"/>
              <a:t>So   CD = $D / XI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876247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Five Minute Rule</a:t>
            </a:r>
            <a:endParaRPr lang="en-US"/>
          </a:p>
        </p:txBody>
      </p:sp>
      <p:sp>
        <p:nvSpPr>
          <p:cNvPr id="66566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Say a page is accessed every X seconds</a:t>
            </a:r>
          </a:p>
          <a:p>
            <a:pPr marL="0" indent="0">
              <a:buNone/>
            </a:pPr>
            <a:r>
              <a:rPr lang="en-US" dirty="0" smtClean="0"/>
              <a:t>CM = cost if we keep that page on RAM</a:t>
            </a:r>
          </a:p>
          <a:p>
            <a:pPr lvl="1"/>
            <a:r>
              <a:rPr lang="en-US" dirty="0" smtClean="0"/>
              <a:t>$M = cost of 1 MB of RAM</a:t>
            </a:r>
          </a:p>
          <a:p>
            <a:pPr lvl="1"/>
            <a:r>
              <a:rPr lang="en-US" dirty="0" smtClean="0"/>
              <a:t>P = numbers of pages in 1 MB RAM</a:t>
            </a:r>
          </a:p>
          <a:p>
            <a:pPr lvl="1"/>
            <a:r>
              <a:rPr lang="en-US" dirty="0" smtClean="0"/>
              <a:t>So   CM = $M / P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175336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Five Minute Rule</a:t>
            </a:r>
            <a:endParaRPr lang="en-US"/>
          </a:p>
        </p:txBody>
      </p:sp>
      <p:sp>
        <p:nvSpPr>
          <p:cNvPr id="67590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Say a page is accessed every X seconds</a:t>
            </a:r>
          </a:p>
          <a:p>
            <a:pPr marL="0" indent="0">
              <a:buNone/>
            </a:pPr>
            <a:r>
              <a:rPr lang="en-US" dirty="0" smtClean="0"/>
              <a:t>If CD is smaller than CM,</a:t>
            </a:r>
          </a:p>
          <a:p>
            <a:pPr lvl="1"/>
            <a:r>
              <a:rPr lang="en-US" dirty="0" smtClean="0"/>
              <a:t>keep page on disk</a:t>
            </a:r>
          </a:p>
          <a:p>
            <a:pPr lvl="1"/>
            <a:r>
              <a:rPr lang="en-US" dirty="0" smtClean="0"/>
              <a:t>else keep in memory</a:t>
            </a:r>
          </a:p>
          <a:p>
            <a:pPr marL="0" indent="0">
              <a:buNone/>
            </a:pPr>
            <a:r>
              <a:rPr lang="en-US" dirty="0" smtClean="0"/>
              <a:t>Break even point when CD = CM, or X = ($D P) / (I $M)</a:t>
            </a:r>
          </a:p>
        </p:txBody>
      </p:sp>
    </p:spTree>
    <p:extLst>
      <p:ext uri="{BB962C8B-B14F-4D97-AF65-F5344CB8AC3E}">
        <p14:creationId xmlns:p14="http://schemas.microsoft.com/office/powerpoint/2010/main" val="92567046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Using </a:t>
            </a:r>
            <a:r>
              <a:rPr lang="en-GB" dirty="0" smtClean="0"/>
              <a:t>19</a:t>
            </a:r>
            <a:r>
              <a:rPr lang="en-US" dirty="0" smtClean="0"/>
              <a:t>97 numbers</a:t>
            </a:r>
            <a:endParaRPr lang="en-US" dirty="0"/>
          </a:p>
        </p:txBody>
      </p:sp>
      <p:sp>
        <p:nvSpPr>
          <p:cNvPr id="68614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P = 128 pages/MB  (8KB pages)</a:t>
            </a:r>
          </a:p>
          <a:p>
            <a:pPr marL="0" indent="0">
              <a:buNone/>
            </a:pPr>
            <a:r>
              <a:rPr lang="en-US" dirty="0" smtClean="0"/>
              <a:t>I = 64 accesses/sec/disk</a:t>
            </a:r>
          </a:p>
          <a:p>
            <a:pPr marL="0" indent="0">
              <a:buNone/>
            </a:pPr>
            <a:r>
              <a:rPr lang="en-US" dirty="0" smtClean="0"/>
              <a:t>$D = 2000 dollars/disk (9GB + controller)</a:t>
            </a:r>
          </a:p>
          <a:p>
            <a:pPr marL="0" indent="0">
              <a:buNone/>
            </a:pPr>
            <a:r>
              <a:rPr lang="en-US" dirty="0" smtClean="0"/>
              <a:t>$M = 15 dollars/MB of DRAM</a:t>
            </a:r>
          </a:p>
          <a:p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X = 266 seconds (about 5 minutes)</a:t>
            </a:r>
            <a:br>
              <a:rPr lang="en-US" dirty="0" smtClean="0"/>
            </a:br>
            <a:r>
              <a:rPr lang="en-US" dirty="0" smtClean="0"/>
              <a:t>(did not change much from 1985 to 1997)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074243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Disk </a:t>
            </a:r>
            <a:r>
              <a:rPr lang="en-US" dirty="0" err="1" smtClean="0"/>
              <a:t>Organisation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235896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Overview</a:t>
            </a:r>
            <a:endParaRPr lang="en-US"/>
          </a:p>
        </p:txBody>
      </p:sp>
      <p:sp>
        <p:nvSpPr>
          <p:cNvPr id="1536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Data Items</a:t>
            </a:r>
          </a:p>
          <a:p>
            <a:r>
              <a:rPr lang="en-US" dirty="0" smtClean="0"/>
              <a:t>Records</a:t>
            </a:r>
          </a:p>
          <a:p>
            <a:r>
              <a:rPr lang="en-US" dirty="0" smtClean="0"/>
              <a:t>Blocks</a:t>
            </a:r>
          </a:p>
          <a:p>
            <a:r>
              <a:rPr lang="en-US" dirty="0" smtClean="0"/>
              <a:t>Files</a:t>
            </a:r>
          </a:p>
        </p:txBody>
      </p:sp>
    </p:spTree>
    <p:extLst>
      <p:ext uri="{BB962C8B-B14F-4D97-AF65-F5344CB8AC3E}">
        <p14:creationId xmlns:p14="http://schemas.microsoft.com/office/powerpoint/2010/main" val="277493215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 Items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214404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 Items</a:t>
            </a:r>
            <a:endParaRPr lang="en-US" dirty="0"/>
          </a:p>
        </p:txBody>
      </p:sp>
      <p:sp>
        <p:nvSpPr>
          <p:cNvPr id="410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We might wish to store:</a:t>
            </a:r>
          </a:p>
          <a:p>
            <a:pPr lvl="1"/>
            <a:r>
              <a:rPr lang="en-US" dirty="0" smtClean="0"/>
              <a:t>a salary</a:t>
            </a:r>
          </a:p>
          <a:p>
            <a:pPr lvl="1"/>
            <a:r>
              <a:rPr lang="en-US" dirty="0" smtClean="0"/>
              <a:t>a name</a:t>
            </a:r>
          </a:p>
          <a:p>
            <a:pPr lvl="1"/>
            <a:r>
              <a:rPr lang="en-US" dirty="0" smtClean="0"/>
              <a:t>a date</a:t>
            </a:r>
          </a:p>
          <a:p>
            <a:pPr lvl="1"/>
            <a:r>
              <a:rPr lang="en-US" dirty="0" smtClean="0"/>
              <a:t>a picture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828839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Volatile storage</a:t>
            </a:r>
          </a:p>
          <a:p>
            <a:pPr marL="0" indent="0">
              <a:buNone/>
            </a:pPr>
            <a:r>
              <a:rPr lang="en-US" dirty="0" smtClean="0"/>
              <a:t>Very fast, very expensive, limited capacity</a:t>
            </a:r>
          </a:p>
          <a:p>
            <a:pPr marL="0" indent="0">
              <a:buNone/>
            </a:pPr>
            <a:r>
              <a:rPr lang="en-US" dirty="0" smtClean="0"/>
              <a:t>Hierarchical</a:t>
            </a:r>
          </a:p>
          <a:p>
            <a:pPr marL="0" indent="0">
              <a:buNone/>
            </a:pPr>
            <a:r>
              <a:rPr lang="en-US" dirty="0" smtClean="0"/>
              <a:t>Typical capacities and access times:</a:t>
            </a:r>
          </a:p>
          <a:p>
            <a:pPr lvl="1"/>
            <a:r>
              <a:rPr lang="en-US" dirty="0" smtClean="0"/>
              <a:t>Registers – ~10</a:t>
            </a:r>
            <a:r>
              <a:rPr lang="en-US" baseline="30000" dirty="0" smtClean="0"/>
              <a:t>1</a:t>
            </a:r>
            <a:r>
              <a:rPr lang="en-US" dirty="0" smtClean="0"/>
              <a:t> bytes, 1 cycle</a:t>
            </a:r>
          </a:p>
          <a:p>
            <a:pPr lvl="1"/>
            <a:r>
              <a:rPr lang="en-US" dirty="0" smtClean="0"/>
              <a:t>L1 – ~10</a:t>
            </a:r>
            <a:r>
              <a:rPr lang="en-US" baseline="30000" dirty="0" smtClean="0"/>
              <a:t>4</a:t>
            </a:r>
            <a:r>
              <a:rPr lang="en-US" dirty="0" smtClean="0"/>
              <a:t> bytes, &lt;5 cycles</a:t>
            </a:r>
          </a:p>
          <a:p>
            <a:pPr lvl="1"/>
            <a:r>
              <a:rPr lang="en-US" dirty="0" smtClean="0"/>
              <a:t>L2 – ~10</a:t>
            </a:r>
            <a:r>
              <a:rPr lang="en-US" baseline="30000" dirty="0" smtClean="0"/>
              <a:t>5</a:t>
            </a:r>
            <a:r>
              <a:rPr lang="en-US" dirty="0" smtClean="0"/>
              <a:t> bytes, 5-10 cycles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Memory Hierarchy: Cache</a:t>
            </a:r>
            <a:endParaRPr lang="en-US" dirty="0"/>
          </a:p>
        </p:txBody>
      </p:sp>
      <p:sp>
        <p:nvSpPr>
          <p:cNvPr id="35" name="Trapezoid 34"/>
          <p:cNvSpPr/>
          <p:nvPr/>
        </p:nvSpPr>
        <p:spPr bwMode="auto">
          <a:xfrm>
            <a:off x="6156176" y="2204864"/>
            <a:ext cx="1224136" cy="720080"/>
          </a:xfrm>
          <a:prstGeom prst="trapezoid">
            <a:avLst/>
          </a:prstGeom>
          <a:solidFill>
            <a:schemeClr val="bg2">
              <a:lumMod val="75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50000"/>
                  </a:schemeClr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Cache</a:t>
            </a:r>
            <a:endParaRPr kumimoji="0" lang="en-US" sz="2000" b="0" i="0" u="none" strike="noStrike" cap="none" normalizeH="0" baseline="0" dirty="0">
              <a:ln>
                <a:noFill/>
              </a:ln>
              <a:solidFill>
                <a:schemeClr val="tx1">
                  <a:lumMod val="50000"/>
                </a:schemeClr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6" name="Trapezoid 35"/>
          <p:cNvSpPr/>
          <p:nvPr/>
        </p:nvSpPr>
        <p:spPr bwMode="auto">
          <a:xfrm>
            <a:off x="5940152" y="3068960"/>
            <a:ext cx="1656184" cy="720080"/>
          </a:xfrm>
          <a:prstGeom prst="trapezoid">
            <a:avLst/>
          </a:prstGeom>
          <a:solidFill>
            <a:schemeClr val="bg1">
              <a:lumMod val="65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dirty="0" smtClean="0">
                <a:solidFill>
                  <a:schemeClr val="tx1">
                    <a:lumMod val="50000"/>
                  </a:schemeClr>
                </a:solidFill>
                <a:latin typeface="Georgia"/>
                <a:ea typeface="ＭＳ Ｐゴシック" pitchFamily="-106" charset="-128"/>
                <a:cs typeface="Georgia"/>
              </a:rPr>
              <a:t>Main Memory</a:t>
            </a:r>
            <a:endParaRPr kumimoji="0" lang="en-US" sz="2000" b="0" i="0" u="none" strike="noStrike" cap="none" normalizeH="0" baseline="0" dirty="0">
              <a:ln>
                <a:noFill/>
              </a:ln>
              <a:solidFill>
                <a:schemeClr val="tx1">
                  <a:lumMod val="50000"/>
                </a:schemeClr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7" name="Trapezoid 36"/>
          <p:cNvSpPr/>
          <p:nvPr/>
        </p:nvSpPr>
        <p:spPr bwMode="auto">
          <a:xfrm>
            <a:off x="5724128" y="3933056"/>
            <a:ext cx="2088232" cy="720080"/>
          </a:xfrm>
          <a:prstGeom prst="trapezoid">
            <a:avLst/>
          </a:prstGeom>
          <a:solidFill>
            <a:schemeClr val="bg1">
              <a:lumMod val="65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50000"/>
                  </a:schemeClr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Secondary Storage</a:t>
            </a:r>
            <a:endParaRPr kumimoji="0" lang="en-US" sz="2000" b="0" i="0" u="none" strike="noStrike" cap="none" normalizeH="0" baseline="0" dirty="0">
              <a:ln>
                <a:noFill/>
              </a:ln>
              <a:solidFill>
                <a:schemeClr val="tx1">
                  <a:lumMod val="50000"/>
                </a:schemeClr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8" name="Trapezoid 37"/>
          <p:cNvSpPr/>
          <p:nvPr/>
        </p:nvSpPr>
        <p:spPr bwMode="auto">
          <a:xfrm>
            <a:off x="5508104" y="4797152"/>
            <a:ext cx="2520280" cy="720080"/>
          </a:xfrm>
          <a:prstGeom prst="trapezoid">
            <a:avLst/>
          </a:prstGeom>
          <a:solidFill>
            <a:schemeClr val="bg1">
              <a:lumMod val="65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50000"/>
                  </a:schemeClr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Tertiary Storage</a:t>
            </a:r>
            <a:endParaRPr kumimoji="0" lang="en-US" sz="2000" b="0" i="0" u="none" strike="noStrike" cap="none" normalizeH="0" baseline="0" dirty="0">
              <a:ln>
                <a:noFill/>
              </a:ln>
              <a:solidFill>
                <a:schemeClr val="tx1">
                  <a:lumMod val="50000"/>
                </a:schemeClr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</p:spTree>
    <p:extLst>
      <p:ext uri="{BB962C8B-B14F-4D97-AF65-F5344CB8AC3E}">
        <p14:creationId xmlns:p14="http://schemas.microsoft.com/office/powerpoint/2010/main" val="3096142203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 Items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We have: bytes</a:t>
            </a:r>
            <a:endParaRPr lang="en-US" dirty="0"/>
          </a:p>
        </p:txBody>
      </p:sp>
      <p:grpSp>
        <p:nvGrpSpPr>
          <p:cNvPr id="17" name="Group 16"/>
          <p:cNvGrpSpPr/>
          <p:nvPr/>
        </p:nvGrpSpPr>
        <p:grpSpPr>
          <a:xfrm>
            <a:off x="2771800" y="2780928"/>
            <a:ext cx="2880320" cy="360040"/>
            <a:chOff x="1475656" y="4869160"/>
            <a:chExt cx="2880320" cy="360040"/>
          </a:xfrm>
        </p:grpSpPr>
        <p:sp>
          <p:nvSpPr>
            <p:cNvPr id="4" name="Rectangle 3"/>
            <p:cNvSpPr/>
            <p:nvPr/>
          </p:nvSpPr>
          <p:spPr bwMode="auto">
            <a:xfrm>
              <a:off x="2915816" y="4869160"/>
              <a:ext cx="360040" cy="360040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endParaRPr>
            </a:p>
          </p:txBody>
        </p:sp>
        <p:sp>
          <p:nvSpPr>
            <p:cNvPr id="5" name="Rectangle 4"/>
            <p:cNvSpPr/>
            <p:nvPr/>
          </p:nvSpPr>
          <p:spPr bwMode="auto">
            <a:xfrm>
              <a:off x="3275856" y="4869160"/>
              <a:ext cx="360040" cy="360040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endParaRPr>
            </a:p>
          </p:txBody>
        </p:sp>
        <p:sp>
          <p:nvSpPr>
            <p:cNvPr id="6" name="Rectangle 5"/>
            <p:cNvSpPr/>
            <p:nvPr/>
          </p:nvSpPr>
          <p:spPr bwMode="auto">
            <a:xfrm>
              <a:off x="3635896" y="4869160"/>
              <a:ext cx="360040" cy="360040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endParaRPr>
            </a:p>
          </p:txBody>
        </p:sp>
        <p:sp>
          <p:nvSpPr>
            <p:cNvPr id="7" name="Rectangle 6"/>
            <p:cNvSpPr/>
            <p:nvPr/>
          </p:nvSpPr>
          <p:spPr bwMode="auto">
            <a:xfrm>
              <a:off x="3995936" y="4869160"/>
              <a:ext cx="360040" cy="360040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endParaRPr>
            </a:p>
          </p:txBody>
        </p:sp>
        <p:sp>
          <p:nvSpPr>
            <p:cNvPr id="8" name="Rectangle 7"/>
            <p:cNvSpPr/>
            <p:nvPr/>
          </p:nvSpPr>
          <p:spPr bwMode="auto">
            <a:xfrm>
              <a:off x="1475656" y="4869160"/>
              <a:ext cx="360040" cy="360040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endParaRPr>
            </a:p>
          </p:txBody>
        </p:sp>
        <p:sp>
          <p:nvSpPr>
            <p:cNvPr id="9" name="Rectangle 8"/>
            <p:cNvSpPr/>
            <p:nvPr/>
          </p:nvSpPr>
          <p:spPr bwMode="auto">
            <a:xfrm>
              <a:off x="1835696" y="4869160"/>
              <a:ext cx="360040" cy="360040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endParaRPr>
            </a:p>
          </p:txBody>
        </p:sp>
        <p:sp>
          <p:nvSpPr>
            <p:cNvPr id="10" name="Rectangle 9"/>
            <p:cNvSpPr/>
            <p:nvPr/>
          </p:nvSpPr>
          <p:spPr bwMode="auto">
            <a:xfrm>
              <a:off x="2195736" y="4869160"/>
              <a:ext cx="360040" cy="360040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endParaRPr>
            </a:p>
          </p:txBody>
        </p:sp>
        <p:sp>
          <p:nvSpPr>
            <p:cNvPr id="11" name="Rectangle 10"/>
            <p:cNvSpPr/>
            <p:nvPr/>
          </p:nvSpPr>
          <p:spPr bwMode="auto">
            <a:xfrm>
              <a:off x="2555776" y="4869160"/>
              <a:ext cx="360040" cy="360040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endParaRPr>
            </a:p>
          </p:txBody>
        </p:sp>
      </p:grpSp>
      <p:cxnSp>
        <p:nvCxnSpPr>
          <p:cNvPr id="14" name="Straight Arrow Connector 13"/>
          <p:cNvCxnSpPr/>
          <p:nvPr/>
        </p:nvCxnSpPr>
        <p:spPr bwMode="auto">
          <a:xfrm>
            <a:off x="2767794" y="3573016"/>
            <a:ext cx="2884326" cy="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arrow"/>
            <a:tailEnd type="arrow"/>
          </a:ln>
          <a:effectLst/>
        </p:spPr>
      </p:cxnSp>
      <p:sp>
        <p:nvSpPr>
          <p:cNvPr id="16" name="TextBox 15"/>
          <p:cNvSpPr txBox="1"/>
          <p:nvPr/>
        </p:nvSpPr>
        <p:spPr>
          <a:xfrm>
            <a:off x="3835343" y="3717032"/>
            <a:ext cx="81760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Georgia"/>
                <a:cs typeface="Georgia"/>
              </a:rPr>
              <a:t>8 bits</a:t>
            </a:r>
            <a:endParaRPr lang="en-US" sz="2000" dirty="0">
              <a:latin typeface="Georgia"/>
              <a:cs typeface="Georgia"/>
            </a:endParaRPr>
          </a:p>
        </p:txBody>
      </p:sp>
    </p:spTree>
    <p:extLst>
      <p:ext uri="{BB962C8B-B14F-4D97-AF65-F5344CB8AC3E}">
        <p14:creationId xmlns:p14="http://schemas.microsoft.com/office/powerpoint/2010/main" val="88064501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Representing numbers</a:t>
            </a:r>
            <a:endParaRPr lang="en-US" dirty="0"/>
          </a:p>
        </p:txBody>
      </p:sp>
      <p:sp>
        <p:nvSpPr>
          <p:cNvPr id="615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Integer (short): 2 bytes</a:t>
            </a:r>
          </a:p>
          <a:p>
            <a:pPr lvl="1"/>
            <a:r>
              <a:rPr lang="en-US" dirty="0" smtClean="0"/>
              <a:t>e.g. 57 is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 smtClean="0"/>
              <a:t>Real numbers:  IEEE 754 (floating point)</a:t>
            </a:r>
          </a:p>
          <a:p>
            <a:pPr lvl="1"/>
            <a:r>
              <a:rPr lang="en-US" dirty="0" smtClean="0"/>
              <a:t>1 bit sign, n bits for mantissa, m bits for exponent</a:t>
            </a:r>
          </a:p>
        </p:txBody>
      </p:sp>
      <p:grpSp>
        <p:nvGrpSpPr>
          <p:cNvPr id="9" name="Group 8"/>
          <p:cNvGrpSpPr/>
          <p:nvPr/>
        </p:nvGrpSpPr>
        <p:grpSpPr>
          <a:xfrm>
            <a:off x="2771800" y="2276872"/>
            <a:ext cx="2880320" cy="360040"/>
            <a:chOff x="1475656" y="4869160"/>
            <a:chExt cx="2880320" cy="360040"/>
          </a:xfrm>
        </p:grpSpPr>
        <p:sp>
          <p:nvSpPr>
            <p:cNvPr id="10" name="Rectangle 9"/>
            <p:cNvSpPr/>
            <p:nvPr/>
          </p:nvSpPr>
          <p:spPr bwMode="auto">
            <a:xfrm>
              <a:off x="2915816" y="4869160"/>
              <a:ext cx="360040" cy="360040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Georgia"/>
                  <a:ea typeface="ＭＳ Ｐゴシック" pitchFamily="-106" charset="-128"/>
                  <a:cs typeface="Georgia"/>
                </a:rPr>
                <a:t>0</a:t>
              </a:r>
              <a:endPara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endParaRPr>
            </a:p>
          </p:txBody>
        </p:sp>
        <p:sp>
          <p:nvSpPr>
            <p:cNvPr id="11" name="Rectangle 10"/>
            <p:cNvSpPr/>
            <p:nvPr/>
          </p:nvSpPr>
          <p:spPr bwMode="auto">
            <a:xfrm>
              <a:off x="3275856" y="4869160"/>
              <a:ext cx="360040" cy="360040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Georgia"/>
                  <a:ea typeface="ＭＳ Ｐゴシック" pitchFamily="-106" charset="-128"/>
                  <a:cs typeface="Georgia"/>
                </a:rPr>
                <a:t>0</a:t>
              </a:r>
              <a:endPara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endParaRPr>
            </a:p>
          </p:txBody>
        </p:sp>
        <p:sp>
          <p:nvSpPr>
            <p:cNvPr id="12" name="Rectangle 11"/>
            <p:cNvSpPr/>
            <p:nvPr/>
          </p:nvSpPr>
          <p:spPr bwMode="auto">
            <a:xfrm>
              <a:off x="3635896" y="4869160"/>
              <a:ext cx="360040" cy="360040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Georgia"/>
                  <a:ea typeface="ＭＳ Ｐゴシック" pitchFamily="-106" charset="-128"/>
                  <a:cs typeface="Georgia"/>
                </a:rPr>
                <a:t>0</a:t>
              </a:r>
              <a:endPara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endParaRPr>
            </a:p>
          </p:txBody>
        </p:sp>
        <p:sp>
          <p:nvSpPr>
            <p:cNvPr id="13" name="Rectangle 12"/>
            <p:cNvSpPr/>
            <p:nvPr/>
          </p:nvSpPr>
          <p:spPr bwMode="auto">
            <a:xfrm>
              <a:off x="3995936" y="4869160"/>
              <a:ext cx="360040" cy="360040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Georgia"/>
                  <a:ea typeface="ＭＳ Ｐゴシック" pitchFamily="-106" charset="-128"/>
                  <a:cs typeface="Georgia"/>
                </a:rPr>
                <a:t>0</a:t>
              </a:r>
              <a:endPara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endParaRPr>
            </a:p>
          </p:txBody>
        </p:sp>
        <p:sp>
          <p:nvSpPr>
            <p:cNvPr id="14" name="Rectangle 13"/>
            <p:cNvSpPr/>
            <p:nvPr/>
          </p:nvSpPr>
          <p:spPr bwMode="auto">
            <a:xfrm>
              <a:off x="1475656" y="4869160"/>
              <a:ext cx="360040" cy="360040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Georgia"/>
                  <a:ea typeface="ＭＳ Ｐゴシック" pitchFamily="-106" charset="-128"/>
                  <a:cs typeface="Georgia"/>
                </a:rPr>
                <a:t>0</a:t>
              </a:r>
              <a:endPara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endParaRPr>
            </a:p>
          </p:txBody>
        </p:sp>
        <p:sp>
          <p:nvSpPr>
            <p:cNvPr id="15" name="Rectangle 14"/>
            <p:cNvSpPr/>
            <p:nvPr/>
          </p:nvSpPr>
          <p:spPr bwMode="auto">
            <a:xfrm>
              <a:off x="1835696" y="4869160"/>
              <a:ext cx="360040" cy="360040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Georgia"/>
                  <a:ea typeface="ＭＳ Ｐゴシック" pitchFamily="-106" charset="-128"/>
                  <a:cs typeface="Georgia"/>
                </a:rPr>
                <a:t>0</a:t>
              </a:r>
              <a:endPara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endParaRPr>
            </a:p>
          </p:txBody>
        </p:sp>
        <p:sp>
          <p:nvSpPr>
            <p:cNvPr id="16" name="Rectangle 15"/>
            <p:cNvSpPr/>
            <p:nvPr/>
          </p:nvSpPr>
          <p:spPr bwMode="auto">
            <a:xfrm>
              <a:off x="2195736" y="4869160"/>
              <a:ext cx="360040" cy="360040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Georgia"/>
                  <a:ea typeface="ＭＳ Ｐゴシック" pitchFamily="-106" charset="-128"/>
                  <a:cs typeface="Georgia"/>
                </a:rPr>
                <a:t>0</a:t>
              </a:r>
              <a:endPara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endParaRPr>
            </a:p>
          </p:txBody>
        </p:sp>
        <p:sp>
          <p:nvSpPr>
            <p:cNvPr id="17" name="Rectangle 16"/>
            <p:cNvSpPr/>
            <p:nvPr/>
          </p:nvSpPr>
          <p:spPr bwMode="auto">
            <a:xfrm>
              <a:off x="2555776" y="4869160"/>
              <a:ext cx="360040" cy="360040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Georgia"/>
                  <a:ea typeface="ＭＳ Ｐゴシック" pitchFamily="-106" charset="-128"/>
                  <a:cs typeface="Georgia"/>
                </a:rPr>
                <a:t>0</a:t>
              </a:r>
              <a:endPara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endParaRPr>
            </a:p>
          </p:txBody>
        </p:sp>
      </p:grpSp>
      <p:grpSp>
        <p:nvGrpSpPr>
          <p:cNvPr id="18" name="Group 17"/>
          <p:cNvGrpSpPr/>
          <p:nvPr/>
        </p:nvGrpSpPr>
        <p:grpSpPr>
          <a:xfrm>
            <a:off x="6012160" y="2276872"/>
            <a:ext cx="2880320" cy="360040"/>
            <a:chOff x="1475656" y="4869160"/>
            <a:chExt cx="2880320" cy="360040"/>
          </a:xfrm>
        </p:grpSpPr>
        <p:sp>
          <p:nvSpPr>
            <p:cNvPr id="19" name="Rectangle 18"/>
            <p:cNvSpPr/>
            <p:nvPr/>
          </p:nvSpPr>
          <p:spPr bwMode="auto">
            <a:xfrm>
              <a:off x="2915816" y="4869160"/>
              <a:ext cx="360040" cy="360040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Georgia"/>
                  <a:ea typeface="ＭＳ Ｐゴシック" pitchFamily="-106" charset="-128"/>
                  <a:cs typeface="Georgia"/>
                </a:rPr>
                <a:t>1</a:t>
              </a:r>
              <a:endPara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endParaRPr>
            </a:p>
          </p:txBody>
        </p:sp>
        <p:sp>
          <p:nvSpPr>
            <p:cNvPr id="20" name="Rectangle 19"/>
            <p:cNvSpPr/>
            <p:nvPr/>
          </p:nvSpPr>
          <p:spPr bwMode="auto">
            <a:xfrm>
              <a:off x="3275856" y="4869160"/>
              <a:ext cx="360040" cy="360040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Georgia"/>
                  <a:ea typeface="ＭＳ Ｐゴシック" pitchFamily="-106" charset="-128"/>
                  <a:cs typeface="Georgia"/>
                </a:rPr>
                <a:t>0</a:t>
              </a:r>
              <a:endPara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endParaRPr>
            </a:p>
          </p:txBody>
        </p:sp>
        <p:sp>
          <p:nvSpPr>
            <p:cNvPr id="21" name="Rectangle 20"/>
            <p:cNvSpPr/>
            <p:nvPr/>
          </p:nvSpPr>
          <p:spPr bwMode="auto">
            <a:xfrm>
              <a:off x="3635896" y="4869160"/>
              <a:ext cx="360040" cy="360040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Georgia"/>
                  <a:ea typeface="ＭＳ Ｐゴシック" pitchFamily="-106" charset="-128"/>
                  <a:cs typeface="Georgia"/>
                </a:rPr>
                <a:t>0</a:t>
              </a:r>
              <a:endPara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endParaRPr>
            </a:p>
          </p:txBody>
        </p:sp>
        <p:sp>
          <p:nvSpPr>
            <p:cNvPr id="22" name="Rectangle 21"/>
            <p:cNvSpPr/>
            <p:nvPr/>
          </p:nvSpPr>
          <p:spPr bwMode="auto">
            <a:xfrm>
              <a:off x="3995936" y="4869160"/>
              <a:ext cx="360040" cy="360040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2000" dirty="0">
                  <a:latin typeface="Georgia"/>
                  <a:ea typeface="ＭＳ Ｐゴシック" pitchFamily="-106" charset="-128"/>
                  <a:cs typeface="Georgia"/>
                </a:rPr>
                <a:t>1</a:t>
              </a:r>
              <a:endPara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endParaRPr>
            </a:p>
          </p:txBody>
        </p:sp>
        <p:sp>
          <p:nvSpPr>
            <p:cNvPr id="23" name="Rectangle 22"/>
            <p:cNvSpPr/>
            <p:nvPr/>
          </p:nvSpPr>
          <p:spPr bwMode="auto">
            <a:xfrm>
              <a:off x="1475656" y="4869160"/>
              <a:ext cx="360040" cy="360040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Georgia"/>
                  <a:ea typeface="ＭＳ Ｐゴシック" pitchFamily="-106" charset="-128"/>
                  <a:cs typeface="Georgia"/>
                </a:rPr>
                <a:t>0</a:t>
              </a:r>
              <a:endPara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endParaRPr>
            </a:p>
          </p:txBody>
        </p:sp>
        <p:sp>
          <p:nvSpPr>
            <p:cNvPr id="24" name="Rectangle 23"/>
            <p:cNvSpPr/>
            <p:nvPr/>
          </p:nvSpPr>
          <p:spPr bwMode="auto">
            <a:xfrm>
              <a:off x="1835696" y="4869160"/>
              <a:ext cx="360040" cy="360040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Georgia"/>
                  <a:ea typeface="ＭＳ Ｐゴシック" pitchFamily="-106" charset="-128"/>
                  <a:cs typeface="Georgia"/>
                </a:rPr>
                <a:t>0</a:t>
              </a:r>
              <a:endPara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endParaRPr>
            </a:p>
          </p:txBody>
        </p:sp>
        <p:sp>
          <p:nvSpPr>
            <p:cNvPr id="25" name="Rectangle 24"/>
            <p:cNvSpPr/>
            <p:nvPr/>
          </p:nvSpPr>
          <p:spPr bwMode="auto">
            <a:xfrm>
              <a:off x="2195736" y="4869160"/>
              <a:ext cx="360040" cy="360040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Georgia"/>
                  <a:ea typeface="ＭＳ Ｐゴシック" pitchFamily="-106" charset="-128"/>
                  <a:cs typeface="Georgia"/>
                </a:rPr>
                <a:t>1</a:t>
              </a:r>
              <a:endPara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endParaRPr>
            </a:p>
          </p:txBody>
        </p:sp>
        <p:sp>
          <p:nvSpPr>
            <p:cNvPr id="26" name="Rectangle 25"/>
            <p:cNvSpPr/>
            <p:nvPr/>
          </p:nvSpPr>
          <p:spPr bwMode="auto">
            <a:xfrm>
              <a:off x="2555776" y="4869160"/>
              <a:ext cx="360040" cy="360040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Georgia"/>
                  <a:ea typeface="ＭＳ Ｐゴシック" pitchFamily="-106" charset="-128"/>
                  <a:cs typeface="Georgia"/>
                </a:rPr>
                <a:t>1</a:t>
              </a:r>
              <a:endPara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77905167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4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Representing characters</a:t>
            </a:r>
            <a:endParaRPr lang="en-US" dirty="0"/>
          </a:p>
        </p:txBody>
      </p:sp>
      <p:sp>
        <p:nvSpPr>
          <p:cNvPr id="717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Various coding schemes: ASCII, utf-8</a:t>
            </a:r>
          </a:p>
          <a:p>
            <a:pPr lvl="1"/>
            <a:r>
              <a:rPr lang="en-US" dirty="0" smtClean="0"/>
              <a:t>‘A’</a:t>
            </a:r>
          </a:p>
          <a:p>
            <a:pPr lvl="1"/>
            <a:r>
              <a:rPr lang="en-US" dirty="0" smtClean="0"/>
              <a:t>‘c’</a:t>
            </a:r>
          </a:p>
          <a:p>
            <a:pPr lvl="1"/>
            <a:r>
              <a:rPr lang="en-US" dirty="0" smtClean="0"/>
              <a:t>CR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1691680" y="2204864"/>
            <a:ext cx="2880320" cy="360040"/>
            <a:chOff x="1475656" y="4869160"/>
            <a:chExt cx="2880320" cy="360040"/>
          </a:xfrm>
        </p:grpSpPr>
        <p:sp>
          <p:nvSpPr>
            <p:cNvPr id="8" name="Rectangle 7"/>
            <p:cNvSpPr/>
            <p:nvPr/>
          </p:nvSpPr>
          <p:spPr bwMode="auto">
            <a:xfrm>
              <a:off x="2915816" y="4869160"/>
              <a:ext cx="360040" cy="360040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Georgia"/>
                  <a:ea typeface="ＭＳ Ｐゴシック" pitchFamily="-106" charset="-128"/>
                  <a:cs typeface="Georgia"/>
                </a:rPr>
                <a:t>0</a:t>
              </a:r>
              <a:endPara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endParaRPr>
            </a:p>
          </p:txBody>
        </p:sp>
        <p:sp>
          <p:nvSpPr>
            <p:cNvPr id="9" name="Rectangle 8"/>
            <p:cNvSpPr/>
            <p:nvPr/>
          </p:nvSpPr>
          <p:spPr bwMode="auto">
            <a:xfrm>
              <a:off x="3275856" y="4869160"/>
              <a:ext cx="360040" cy="360040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Georgia"/>
                  <a:ea typeface="ＭＳ Ｐゴシック" pitchFamily="-106" charset="-128"/>
                  <a:cs typeface="Georgia"/>
                </a:rPr>
                <a:t>0</a:t>
              </a:r>
              <a:endPara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endParaRPr>
            </a:p>
          </p:txBody>
        </p:sp>
        <p:sp>
          <p:nvSpPr>
            <p:cNvPr id="10" name="Rectangle 9"/>
            <p:cNvSpPr/>
            <p:nvPr/>
          </p:nvSpPr>
          <p:spPr bwMode="auto">
            <a:xfrm>
              <a:off x="3635896" y="4869160"/>
              <a:ext cx="360040" cy="360040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Georgia"/>
                  <a:ea typeface="ＭＳ Ｐゴシック" pitchFamily="-106" charset="-128"/>
                  <a:cs typeface="Georgia"/>
                </a:rPr>
                <a:t>0</a:t>
              </a:r>
              <a:endPara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endParaRPr>
            </a:p>
          </p:txBody>
        </p:sp>
        <p:sp>
          <p:nvSpPr>
            <p:cNvPr id="11" name="Rectangle 10"/>
            <p:cNvSpPr/>
            <p:nvPr/>
          </p:nvSpPr>
          <p:spPr bwMode="auto">
            <a:xfrm>
              <a:off x="3995936" y="4869160"/>
              <a:ext cx="360040" cy="360040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2000" dirty="0">
                  <a:latin typeface="Georgia"/>
                  <a:ea typeface="ＭＳ Ｐゴシック" pitchFamily="-106" charset="-128"/>
                  <a:cs typeface="Georgia"/>
                </a:rPr>
                <a:t>1</a:t>
              </a:r>
              <a:endPara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endParaRPr>
            </a:p>
          </p:txBody>
        </p:sp>
        <p:sp>
          <p:nvSpPr>
            <p:cNvPr id="12" name="Rectangle 11"/>
            <p:cNvSpPr/>
            <p:nvPr/>
          </p:nvSpPr>
          <p:spPr bwMode="auto">
            <a:xfrm>
              <a:off x="1475656" y="4869160"/>
              <a:ext cx="360040" cy="360040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Georgia"/>
                  <a:ea typeface="ＭＳ Ｐゴシック" pitchFamily="-106" charset="-128"/>
                  <a:cs typeface="Georgia"/>
                </a:rPr>
                <a:t>0</a:t>
              </a:r>
              <a:endPara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endParaRPr>
            </a:p>
          </p:txBody>
        </p:sp>
        <p:sp>
          <p:nvSpPr>
            <p:cNvPr id="13" name="Rectangle 12"/>
            <p:cNvSpPr/>
            <p:nvPr/>
          </p:nvSpPr>
          <p:spPr bwMode="auto">
            <a:xfrm>
              <a:off x="1835696" y="4869160"/>
              <a:ext cx="360040" cy="360040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2000" dirty="0">
                  <a:latin typeface="Georgia"/>
                  <a:ea typeface="ＭＳ Ｐゴシック" pitchFamily="-106" charset="-128"/>
                  <a:cs typeface="Georgia"/>
                </a:rPr>
                <a:t>1</a:t>
              </a:r>
              <a:endPara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endParaRPr>
            </a:p>
          </p:txBody>
        </p:sp>
        <p:sp>
          <p:nvSpPr>
            <p:cNvPr id="14" name="Rectangle 13"/>
            <p:cNvSpPr/>
            <p:nvPr/>
          </p:nvSpPr>
          <p:spPr bwMode="auto">
            <a:xfrm>
              <a:off x="2195736" y="4869160"/>
              <a:ext cx="360040" cy="360040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Georgia"/>
                  <a:ea typeface="ＭＳ Ｐゴシック" pitchFamily="-106" charset="-128"/>
                  <a:cs typeface="Georgia"/>
                </a:rPr>
                <a:t>0</a:t>
              </a:r>
              <a:endPara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endParaRPr>
            </a:p>
          </p:txBody>
        </p:sp>
        <p:sp>
          <p:nvSpPr>
            <p:cNvPr id="15" name="Rectangle 14"/>
            <p:cNvSpPr/>
            <p:nvPr/>
          </p:nvSpPr>
          <p:spPr bwMode="auto">
            <a:xfrm>
              <a:off x="2555776" y="4869160"/>
              <a:ext cx="360040" cy="360040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Georgia"/>
                  <a:ea typeface="ＭＳ Ｐゴシック" pitchFamily="-106" charset="-128"/>
                  <a:cs typeface="Georgia"/>
                </a:rPr>
                <a:t>0</a:t>
              </a:r>
              <a:endPara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endParaRPr>
            </a:p>
          </p:txBody>
        </p:sp>
      </p:grpSp>
      <p:grpSp>
        <p:nvGrpSpPr>
          <p:cNvPr id="16" name="Group 15"/>
          <p:cNvGrpSpPr/>
          <p:nvPr/>
        </p:nvGrpSpPr>
        <p:grpSpPr>
          <a:xfrm>
            <a:off x="1691680" y="2708920"/>
            <a:ext cx="2880320" cy="360040"/>
            <a:chOff x="1475656" y="4869160"/>
            <a:chExt cx="2880320" cy="360040"/>
          </a:xfrm>
        </p:grpSpPr>
        <p:sp>
          <p:nvSpPr>
            <p:cNvPr id="17" name="Rectangle 16"/>
            <p:cNvSpPr/>
            <p:nvPr/>
          </p:nvSpPr>
          <p:spPr bwMode="auto">
            <a:xfrm>
              <a:off x="2915816" y="4869160"/>
              <a:ext cx="360040" cy="360040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Georgia"/>
                  <a:ea typeface="ＭＳ Ｐゴシック" pitchFamily="-106" charset="-128"/>
                  <a:cs typeface="Georgia"/>
                </a:rPr>
                <a:t>0</a:t>
              </a:r>
              <a:endPara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endParaRPr>
            </a:p>
          </p:txBody>
        </p:sp>
        <p:sp>
          <p:nvSpPr>
            <p:cNvPr id="18" name="Rectangle 17"/>
            <p:cNvSpPr/>
            <p:nvPr/>
          </p:nvSpPr>
          <p:spPr bwMode="auto">
            <a:xfrm>
              <a:off x="3275856" y="4869160"/>
              <a:ext cx="360040" cy="360040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Georgia"/>
                  <a:ea typeface="ＭＳ Ｐゴシック" pitchFamily="-106" charset="-128"/>
                  <a:cs typeface="Georgia"/>
                </a:rPr>
                <a:t>0</a:t>
              </a:r>
              <a:endPara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endParaRPr>
            </a:p>
          </p:txBody>
        </p:sp>
        <p:sp>
          <p:nvSpPr>
            <p:cNvPr id="19" name="Rectangle 18"/>
            <p:cNvSpPr/>
            <p:nvPr/>
          </p:nvSpPr>
          <p:spPr bwMode="auto">
            <a:xfrm>
              <a:off x="3635896" y="4869160"/>
              <a:ext cx="360040" cy="360040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2000" dirty="0">
                  <a:latin typeface="Georgia"/>
                  <a:ea typeface="ＭＳ Ｐゴシック" pitchFamily="-106" charset="-128"/>
                  <a:cs typeface="Georgia"/>
                </a:rPr>
                <a:t>1</a:t>
              </a:r>
              <a:endPara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endParaRPr>
            </a:p>
          </p:txBody>
        </p:sp>
        <p:sp>
          <p:nvSpPr>
            <p:cNvPr id="20" name="Rectangle 19"/>
            <p:cNvSpPr/>
            <p:nvPr/>
          </p:nvSpPr>
          <p:spPr bwMode="auto">
            <a:xfrm>
              <a:off x="3995936" y="4869160"/>
              <a:ext cx="360040" cy="360040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2000" dirty="0">
                  <a:latin typeface="Georgia"/>
                  <a:ea typeface="ＭＳ Ｐゴシック" pitchFamily="-106" charset="-128"/>
                  <a:cs typeface="Georgia"/>
                </a:rPr>
                <a:t>1</a:t>
              </a:r>
              <a:endPara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endParaRPr>
            </a:p>
          </p:txBody>
        </p:sp>
        <p:sp>
          <p:nvSpPr>
            <p:cNvPr id="21" name="Rectangle 20"/>
            <p:cNvSpPr/>
            <p:nvPr/>
          </p:nvSpPr>
          <p:spPr bwMode="auto">
            <a:xfrm>
              <a:off x="1475656" y="4869160"/>
              <a:ext cx="360040" cy="360040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Georgia"/>
                  <a:ea typeface="ＭＳ Ｐゴシック" pitchFamily="-106" charset="-128"/>
                  <a:cs typeface="Georgia"/>
                </a:rPr>
                <a:t>0</a:t>
              </a:r>
              <a:endPara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endParaRPr>
            </a:p>
          </p:txBody>
        </p:sp>
        <p:sp>
          <p:nvSpPr>
            <p:cNvPr id="22" name="Rectangle 21"/>
            <p:cNvSpPr/>
            <p:nvPr/>
          </p:nvSpPr>
          <p:spPr bwMode="auto">
            <a:xfrm>
              <a:off x="1835696" y="4869160"/>
              <a:ext cx="360040" cy="360040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2000" dirty="0">
                  <a:latin typeface="Georgia"/>
                  <a:ea typeface="ＭＳ Ｐゴシック" pitchFamily="-106" charset="-128"/>
                  <a:cs typeface="Georgia"/>
                </a:rPr>
                <a:t>1</a:t>
              </a:r>
              <a:endPara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endParaRPr>
            </a:p>
          </p:txBody>
        </p:sp>
        <p:sp>
          <p:nvSpPr>
            <p:cNvPr id="23" name="Rectangle 22"/>
            <p:cNvSpPr/>
            <p:nvPr/>
          </p:nvSpPr>
          <p:spPr bwMode="auto">
            <a:xfrm>
              <a:off x="2195736" y="4869160"/>
              <a:ext cx="360040" cy="360040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2000" dirty="0">
                  <a:latin typeface="Georgia"/>
                  <a:ea typeface="ＭＳ Ｐゴシック" pitchFamily="-106" charset="-128"/>
                  <a:cs typeface="Georgia"/>
                </a:rPr>
                <a:t>1</a:t>
              </a:r>
              <a:endPara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endParaRPr>
            </a:p>
          </p:txBody>
        </p:sp>
        <p:sp>
          <p:nvSpPr>
            <p:cNvPr id="24" name="Rectangle 23"/>
            <p:cNvSpPr/>
            <p:nvPr/>
          </p:nvSpPr>
          <p:spPr bwMode="auto">
            <a:xfrm>
              <a:off x="2555776" y="4869160"/>
              <a:ext cx="360040" cy="360040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Georgia"/>
                  <a:ea typeface="ＭＳ Ｐゴシック" pitchFamily="-106" charset="-128"/>
                  <a:cs typeface="Georgia"/>
                </a:rPr>
                <a:t>0</a:t>
              </a:r>
              <a:endPara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endParaRPr>
            </a:p>
          </p:txBody>
        </p:sp>
      </p:grpSp>
      <p:grpSp>
        <p:nvGrpSpPr>
          <p:cNvPr id="25" name="Group 24"/>
          <p:cNvGrpSpPr/>
          <p:nvPr/>
        </p:nvGrpSpPr>
        <p:grpSpPr>
          <a:xfrm>
            <a:off x="1691680" y="3212976"/>
            <a:ext cx="2880320" cy="360040"/>
            <a:chOff x="1475656" y="4869160"/>
            <a:chExt cx="2880320" cy="360040"/>
          </a:xfrm>
        </p:grpSpPr>
        <p:sp>
          <p:nvSpPr>
            <p:cNvPr id="26" name="Rectangle 25"/>
            <p:cNvSpPr/>
            <p:nvPr/>
          </p:nvSpPr>
          <p:spPr bwMode="auto">
            <a:xfrm>
              <a:off x="2915816" y="4869160"/>
              <a:ext cx="360040" cy="360040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2000" dirty="0">
                  <a:latin typeface="Georgia"/>
                  <a:ea typeface="ＭＳ Ｐゴシック" pitchFamily="-106" charset="-128"/>
                  <a:cs typeface="Georgia"/>
                </a:rPr>
                <a:t>1</a:t>
              </a:r>
              <a:endPara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endParaRPr>
            </a:p>
          </p:txBody>
        </p:sp>
        <p:sp>
          <p:nvSpPr>
            <p:cNvPr id="27" name="Rectangle 26"/>
            <p:cNvSpPr/>
            <p:nvPr/>
          </p:nvSpPr>
          <p:spPr bwMode="auto">
            <a:xfrm>
              <a:off x="3275856" y="4869160"/>
              <a:ext cx="360040" cy="360040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2000" dirty="0">
                  <a:latin typeface="Georgia"/>
                  <a:ea typeface="ＭＳ Ｐゴシック" pitchFamily="-106" charset="-128"/>
                  <a:cs typeface="Georgia"/>
                </a:rPr>
                <a:t>1</a:t>
              </a:r>
              <a:endPara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endParaRPr>
            </a:p>
          </p:txBody>
        </p:sp>
        <p:sp>
          <p:nvSpPr>
            <p:cNvPr id="28" name="Rectangle 27"/>
            <p:cNvSpPr/>
            <p:nvPr/>
          </p:nvSpPr>
          <p:spPr bwMode="auto">
            <a:xfrm>
              <a:off x="3635896" y="4869160"/>
              <a:ext cx="360040" cy="360040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Georgia"/>
                  <a:ea typeface="ＭＳ Ｐゴシック" pitchFamily="-106" charset="-128"/>
                  <a:cs typeface="Georgia"/>
                </a:rPr>
                <a:t>0</a:t>
              </a:r>
              <a:endPara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endParaRPr>
            </a:p>
          </p:txBody>
        </p:sp>
        <p:sp>
          <p:nvSpPr>
            <p:cNvPr id="29" name="Rectangle 28"/>
            <p:cNvSpPr/>
            <p:nvPr/>
          </p:nvSpPr>
          <p:spPr bwMode="auto">
            <a:xfrm>
              <a:off x="3995936" y="4869160"/>
              <a:ext cx="360040" cy="360040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2000" dirty="0">
                  <a:latin typeface="Georgia"/>
                  <a:ea typeface="ＭＳ Ｐゴシック" pitchFamily="-106" charset="-128"/>
                  <a:cs typeface="Georgia"/>
                </a:rPr>
                <a:t>1</a:t>
              </a:r>
              <a:endPara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endParaRPr>
            </a:p>
          </p:txBody>
        </p:sp>
        <p:sp>
          <p:nvSpPr>
            <p:cNvPr id="30" name="Rectangle 29"/>
            <p:cNvSpPr/>
            <p:nvPr/>
          </p:nvSpPr>
          <p:spPr bwMode="auto">
            <a:xfrm>
              <a:off x="1475656" y="4869160"/>
              <a:ext cx="360040" cy="360040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Georgia"/>
                  <a:ea typeface="ＭＳ Ｐゴシック" pitchFamily="-106" charset="-128"/>
                  <a:cs typeface="Georgia"/>
                </a:rPr>
                <a:t>0</a:t>
              </a:r>
              <a:endPara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endParaRPr>
            </a:p>
          </p:txBody>
        </p:sp>
        <p:sp>
          <p:nvSpPr>
            <p:cNvPr id="31" name="Rectangle 30"/>
            <p:cNvSpPr/>
            <p:nvPr/>
          </p:nvSpPr>
          <p:spPr bwMode="auto">
            <a:xfrm>
              <a:off x="1835696" y="4869160"/>
              <a:ext cx="360040" cy="360040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Georgia"/>
                  <a:ea typeface="ＭＳ Ｐゴシック" pitchFamily="-106" charset="-128"/>
                  <a:cs typeface="Georgia"/>
                </a:rPr>
                <a:t>0</a:t>
              </a:r>
              <a:endPara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endParaRPr>
            </a:p>
          </p:txBody>
        </p:sp>
        <p:sp>
          <p:nvSpPr>
            <p:cNvPr id="32" name="Rectangle 31"/>
            <p:cNvSpPr/>
            <p:nvPr/>
          </p:nvSpPr>
          <p:spPr bwMode="auto">
            <a:xfrm>
              <a:off x="2195736" y="4869160"/>
              <a:ext cx="360040" cy="360040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Georgia"/>
                  <a:ea typeface="ＭＳ Ｐゴシック" pitchFamily="-106" charset="-128"/>
                  <a:cs typeface="Georgia"/>
                </a:rPr>
                <a:t>0</a:t>
              </a:r>
              <a:endPara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endParaRPr>
            </a:p>
          </p:txBody>
        </p:sp>
        <p:sp>
          <p:nvSpPr>
            <p:cNvPr id="33" name="Rectangle 32"/>
            <p:cNvSpPr/>
            <p:nvPr/>
          </p:nvSpPr>
          <p:spPr bwMode="auto">
            <a:xfrm>
              <a:off x="2555776" y="4869160"/>
              <a:ext cx="360040" cy="360040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Georgia"/>
                  <a:ea typeface="ＭＳ Ｐゴシック" pitchFamily="-106" charset="-128"/>
                  <a:cs typeface="Georgia"/>
                </a:rPr>
                <a:t>0</a:t>
              </a:r>
              <a:endPara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03980833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00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Representing </a:t>
            </a:r>
            <a:r>
              <a:rPr lang="en-US" dirty="0" err="1" smtClean="0"/>
              <a:t>booleans</a:t>
            </a:r>
            <a:endParaRPr lang="en-US" dirty="0"/>
          </a:p>
        </p:txBody>
      </p:sp>
      <p:sp>
        <p:nvSpPr>
          <p:cNvPr id="819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1 byte per value</a:t>
            </a:r>
          </a:p>
          <a:p>
            <a:pPr lvl="1"/>
            <a:r>
              <a:rPr lang="en-US" dirty="0" smtClean="0"/>
              <a:t>True</a:t>
            </a:r>
          </a:p>
          <a:p>
            <a:pPr lvl="1"/>
            <a:r>
              <a:rPr lang="en-US" dirty="0" smtClean="0"/>
              <a:t>False</a:t>
            </a:r>
          </a:p>
          <a:p>
            <a:pPr lvl="1"/>
            <a:endParaRPr lang="en-US" dirty="0"/>
          </a:p>
          <a:p>
            <a:pPr marL="0" indent="0">
              <a:buNone/>
            </a:pPr>
            <a:r>
              <a:rPr lang="en-US" dirty="0" smtClean="0"/>
              <a:t>We can pack more than one value per byte, if we’re desperate 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grpSp>
        <p:nvGrpSpPr>
          <p:cNvPr id="9" name="Group 8"/>
          <p:cNvGrpSpPr/>
          <p:nvPr/>
        </p:nvGrpSpPr>
        <p:grpSpPr>
          <a:xfrm>
            <a:off x="2483768" y="2708920"/>
            <a:ext cx="2880320" cy="360040"/>
            <a:chOff x="1475656" y="4869160"/>
            <a:chExt cx="2880320" cy="360040"/>
          </a:xfrm>
        </p:grpSpPr>
        <p:sp>
          <p:nvSpPr>
            <p:cNvPr id="10" name="Rectangle 9"/>
            <p:cNvSpPr/>
            <p:nvPr/>
          </p:nvSpPr>
          <p:spPr bwMode="auto">
            <a:xfrm>
              <a:off x="2915816" y="4869160"/>
              <a:ext cx="360040" cy="360040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Georgia"/>
                  <a:ea typeface="ＭＳ Ｐゴシック" pitchFamily="-106" charset="-128"/>
                  <a:cs typeface="Georgia"/>
                </a:rPr>
                <a:t>0</a:t>
              </a:r>
              <a:endPara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endParaRPr>
            </a:p>
          </p:txBody>
        </p:sp>
        <p:sp>
          <p:nvSpPr>
            <p:cNvPr id="11" name="Rectangle 10"/>
            <p:cNvSpPr/>
            <p:nvPr/>
          </p:nvSpPr>
          <p:spPr bwMode="auto">
            <a:xfrm>
              <a:off x="3275856" y="4869160"/>
              <a:ext cx="360040" cy="360040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Georgia"/>
                  <a:ea typeface="ＭＳ Ｐゴシック" pitchFamily="-106" charset="-128"/>
                  <a:cs typeface="Georgia"/>
                </a:rPr>
                <a:t>0</a:t>
              </a:r>
              <a:endPara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endParaRPr>
            </a:p>
          </p:txBody>
        </p:sp>
        <p:sp>
          <p:nvSpPr>
            <p:cNvPr id="12" name="Rectangle 11"/>
            <p:cNvSpPr/>
            <p:nvPr/>
          </p:nvSpPr>
          <p:spPr bwMode="auto">
            <a:xfrm>
              <a:off x="3635896" y="4869160"/>
              <a:ext cx="360040" cy="360040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Georgia"/>
                  <a:ea typeface="ＭＳ Ｐゴシック" pitchFamily="-106" charset="-128"/>
                  <a:cs typeface="Georgia"/>
                </a:rPr>
                <a:t>0</a:t>
              </a:r>
              <a:endPara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endParaRPr>
            </a:p>
          </p:txBody>
        </p:sp>
        <p:sp>
          <p:nvSpPr>
            <p:cNvPr id="13" name="Rectangle 12"/>
            <p:cNvSpPr/>
            <p:nvPr/>
          </p:nvSpPr>
          <p:spPr bwMode="auto">
            <a:xfrm>
              <a:off x="3995936" y="4869160"/>
              <a:ext cx="360040" cy="360040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Georgia"/>
                  <a:ea typeface="ＭＳ Ｐゴシック" pitchFamily="-106" charset="-128"/>
                  <a:cs typeface="Georgia"/>
                </a:rPr>
                <a:t>0</a:t>
              </a:r>
              <a:endPara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endParaRPr>
            </a:p>
          </p:txBody>
        </p:sp>
        <p:sp>
          <p:nvSpPr>
            <p:cNvPr id="14" name="Rectangle 13"/>
            <p:cNvSpPr/>
            <p:nvPr/>
          </p:nvSpPr>
          <p:spPr bwMode="auto">
            <a:xfrm>
              <a:off x="1475656" y="4869160"/>
              <a:ext cx="360040" cy="360040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Georgia"/>
                  <a:ea typeface="ＭＳ Ｐゴシック" pitchFamily="-106" charset="-128"/>
                  <a:cs typeface="Georgia"/>
                </a:rPr>
                <a:t>0</a:t>
              </a:r>
              <a:endPara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endParaRPr>
            </a:p>
          </p:txBody>
        </p:sp>
        <p:sp>
          <p:nvSpPr>
            <p:cNvPr id="15" name="Rectangle 14"/>
            <p:cNvSpPr/>
            <p:nvPr/>
          </p:nvSpPr>
          <p:spPr bwMode="auto">
            <a:xfrm>
              <a:off x="1835696" y="4869160"/>
              <a:ext cx="360040" cy="360040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Georgia"/>
                  <a:ea typeface="ＭＳ Ｐゴシック" pitchFamily="-106" charset="-128"/>
                  <a:cs typeface="Georgia"/>
                </a:rPr>
                <a:t>0</a:t>
              </a:r>
              <a:endPara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endParaRPr>
            </a:p>
          </p:txBody>
        </p:sp>
        <p:sp>
          <p:nvSpPr>
            <p:cNvPr id="16" name="Rectangle 15"/>
            <p:cNvSpPr/>
            <p:nvPr/>
          </p:nvSpPr>
          <p:spPr bwMode="auto">
            <a:xfrm>
              <a:off x="2195736" y="4869160"/>
              <a:ext cx="360040" cy="360040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Georgia"/>
                  <a:ea typeface="ＭＳ Ｐゴシック" pitchFamily="-106" charset="-128"/>
                  <a:cs typeface="Georgia"/>
                </a:rPr>
                <a:t>0</a:t>
              </a:r>
              <a:endPara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endParaRPr>
            </a:p>
          </p:txBody>
        </p:sp>
        <p:sp>
          <p:nvSpPr>
            <p:cNvPr id="17" name="Rectangle 16"/>
            <p:cNvSpPr/>
            <p:nvPr/>
          </p:nvSpPr>
          <p:spPr bwMode="auto">
            <a:xfrm>
              <a:off x="2555776" y="4869160"/>
              <a:ext cx="360040" cy="360040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Georgia"/>
                  <a:ea typeface="ＭＳ Ｐゴシック" pitchFamily="-106" charset="-128"/>
                  <a:cs typeface="Georgia"/>
                </a:rPr>
                <a:t>0</a:t>
              </a:r>
              <a:endPara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endParaRPr>
            </a:p>
          </p:txBody>
        </p:sp>
      </p:grpSp>
      <p:grpSp>
        <p:nvGrpSpPr>
          <p:cNvPr id="18" name="Group 17"/>
          <p:cNvGrpSpPr/>
          <p:nvPr/>
        </p:nvGrpSpPr>
        <p:grpSpPr>
          <a:xfrm>
            <a:off x="2483768" y="2204864"/>
            <a:ext cx="2880320" cy="360040"/>
            <a:chOff x="1475656" y="4869160"/>
            <a:chExt cx="2880320" cy="360040"/>
          </a:xfrm>
        </p:grpSpPr>
        <p:sp>
          <p:nvSpPr>
            <p:cNvPr id="19" name="Rectangle 18"/>
            <p:cNvSpPr/>
            <p:nvPr/>
          </p:nvSpPr>
          <p:spPr bwMode="auto">
            <a:xfrm>
              <a:off x="2915816" y="4869160"/>
              <a:ext cx="360040" cy="360040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Georgia"/>
                  <a:ea typeface="ＭＳ Ｐゴシック" pitchFamily="-106" charset="-128"/>
                  <a:cs typeface="Georgia"/>
                </a:rPr>
                <a:t>1</a:t>
              </a:r>
              <a:endPara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endParaRPr>
            </a:p>
          </p:txBody>
        </p:sp>
        <p:sp>
          <p:nvSpPr>
            <p:cNvPr id="20" name="Rectangle 19"/>
            <p:cNvSpPr/>
            <p:nvPr/>
          </p:nvSpPr>
          <p:spPr bwMode="auto">
            <a:xfrm>
              <a:off x="3275856" y="4869160"/>
              <a:ext cx="360040" cy="360040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2000" dirty="0">
                  <a:latin typeface="Georgia"/>
                  <a:ea typeface="ＭＳ Ｐゴシック" pitchFamily="-106" charset="-128"/>
                  <a:cs typeface="Georgia"/>
                </a:rPr>
                <a:t>1</a:t>
              </a:r>
              <a:endPara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endParaRPr>
            </a:p>
          </p:txBody>
        </p:sp>
        <p:sp>
          <p:nvSpPr>
            <p:cNvPr id="21" name="Rectangle 20"/>
            <p:cNvSpPr/>
            <p:nvPr/>
          </p:nvSpPr>
          <p:spPr bwMode="auto">
            <a:xfrm>
              <a:off x="3635896" y="4869160"/>
              <a:ext cx="360040" cy="360040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2000" dirty="0">
                  <a:latin typeface="Georgia"/>
                  <a:ea typeface="ＭＳ Ｐゴシック" pitchFamily="-106" charset="-128"/>
                  <a:cs typeface="Georgia"/>
                </a:rPr>
                <a:t>1</a:t>
              </a:r>
              <a:endPara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endParaRPr>
            </a:p>
          </p:txBody>
        </p:sp>
        <p:sp>
          <p:nvSpPr>
            <p:cNvPr id="22" name="Rectangle 21"/>
            <p:cNvSpPr/>
            <p:nvPr/>
          </p:nvSpPr>
          <p:spPr bwMode="auto">
            <a:xfrm>
              <a:off x="3995936" y="4869160"/>
              <a:ext cx="360040" cy="360040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2000" dirty="0">
                  <a:latin typeface="Georgia"/>
                  <a:ea typeface="ＭＳ Ｐゴシック" pitchFamily="-106" charset="-128"/>
                  <a:cs typeface="Georgia"/>
                </a:rPr>
                <a:t>1</a:t>
              </a:r>
              <a:endPara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endParaRPr>
            </a:p>
          </p:txBody>
        </p:sp>
        <p:sp>
          <p:nvSpPr>
            <p:cNvPr id="23" name="Rectangle 22"/>
            <p:cNvSpPr/>
            <p:nvPr/>
          </p:nvSpPr>
          <p:spPr bwMode="auto">
            <a:xfrm>
              <a:off x="1475656" y="4869160"/>
              <a:ext cx="360040" cy="360040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2000" dirty="0">
                  <a:latin typeface="Georgia"/>
                  <a:ea typeface="ＭＳ Ｐゴシック" pitchFamily="-106" charset="-128"/>
                  <a:cs typeface="Georgia"/>
                </a:rPr>
                <a:t>1</a:t>
              </a:r>
              <a:endPara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endParaRPr>
            </a:p>
          </p:txBody>
        </p:sp>
        <p:sp>
          <p:nvSpPr>
            <p:cNvPr id="24" name="Rectangle 23"/>
            <p:cNvSpPr/>
            <p:nvPr/>
          </p:nvSpPr>
          <p:spPr bwMode="auto">
            <a:xfrm>
              <a:off x="1835696" y="4869160"/>
              <a:ext cx="360040" cy="360040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2000" dirty="0">
                  <a:latin typeface="Georgia"/>
                  <a:ea typeface="ＭＳ Ｐゴシック" pitchFamily="-106" charset="-128"/>
                  <a:cs typeface="Georgia"/>
                </a:rPr>
                <a:t>1</a:t>
              </a:r>
              <a:endPara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endParaRPr>
            </a:p>
          </p:txBody>
        </p:sp>
        <p:sp>
          <p:nvSpPr>
            <p:cNvPr id="25" name="Rectangle 24"/>
            <p:cNvSpPr/>
            <p:nvPr/>
          </p:nvSpPr>
          <p:spPr bwMode="auto">
            <a:xfrm>
              <a:off x="2195736" y="4869160"/>
              <a:ext cx="360040" cy="360040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2000" dirty="0">
                  <a:latin typeface="Georgia"/>
                  <a:ea typeface="ＭＳ Ｐゴシック" pitchFamily="-106" charset="-128"/>
                  <a:cs typeface="Georgia"/>
                </a:rPr>
                <a:t>1</a:t>
              </a:r>
              <a:endPara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endParaRPr>
            </a:p>
          </p:txBody>
        </p:sp>
        <p:sp>
          <p:nvSpPr>
            <p:cNvPr id="26" name="Rectangle 25"/>
            <p:cNvSpPr/>
            <p:nvPr/>
          </p:nvSpPr>
          <p:spPr bwMode="auto">
            <a:xfrm>
              <a:off x="2555776" y="4869160"/>
              <a:ext cx="360040" cy="360040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2000" dirty="0">
                  <a:latin typeface="Georgia"/>
                  <a:ea typeface="ＭＳ Ｐゴシック" pitchFamily="-106" charset="-128"/>
                  <a:cs typeface="Georgia"/>
                </a:rPr>
                <a:t>1</a:t>
              </a:r>
              <a:endPara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58185123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Representing dates</a:t>
            </a:r>
            <a:endParaRPr lang="en-US" dirty="0"/>
          </a:p>
        </p:txBody>
      </p:sp>
      <p:sp>
        <p:nvSpPr>
          <p:cNvPr id="1024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Days since a given date (integer)</a:t>
            </a:r>
          </a:p>
          <a:p>
            <a:pPr lvl="1"/>
            <a:r>
              <a:rPr lang="en-US" dirty="0" smtClean="0"/>
              <a:t>1</a:t>
            </a:r>
            <a:r>
              <a:rPr lang="en-US" baseline="30000" dirty="0" smtClean="0"/>
              <a:t>st</a:t>
            </a:r>
            <a:r>
              <a:rPr lang="en-US" dirty="0" smtClean="0"/>
              <a:t> Jan 1900</a:t>
            </a:r>
          </a:p>
          <a:p>
            <a:pPr lvl="1"/>
            <a:r>
              <a:rPr lang="en-US" dirty="0" smtClean="0"/>
              <a:t>1</a:t>
            </a:r>
            <a:r>
              <a:rPr lang="en-US" baseline="30000" dirty="0" smtClean="0"/>
              <a:t>st</a:t>
            </a:r>
            <a:r>
              <a:rPr lang="en-US" dirty="0" smtClean="0"/>
              <a:t> Jan 1970 (UNIX epoch)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ISO8601 dates</a:t>
            </a:r>
          </a:p>
          <a:p>
            <a:pPr lvl="1"/>
            <a:r>
              <a:rPr lang="en-US" dirty="0" smtClean="0"/>
              <a:t>Calendar dates: 	YYYYMMDD	(8 characters)</a:t>
            </a:r>
          </a:p>
          <a:p>
            <a:pPr lvl="1"/>
            <a:r>
              <a:rPr lang="en-US" dirty="0" smtClean="0"/>
              <a:t>Ordinal dates: 	YYYYDDD	(7 characters)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642017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Representing times</a:t>
            </a:r>
            <a:endParaRPr lang="en-US" dirty="0"/>
          </a:p>
        </p:txBody>
      </p:sp>
      <p:sp>
        <p:nvSpPr>
          <p:cNvPr id="1024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S</a:t>
            </a:r>
            <a:r>
              <a:rPr lang="en-US" dirty="0" smtClean="0"/>
              <a:t>econds since midnight (integer)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ISO8601 times</a:t>
            </a:r>
          </a:p>
          <a:p>
            <a:pPr lvl="1"/>
            <a:r>
              <a:rPr lang="en-US" dirty="0" smtClean="0"/>
              <a:t>HHMMSS		(6 characters)</a:t>
            </a:r>
          </a:p>
          <a:p>
            <a:pPr lvl="1"/>
            <a:r>
              <a:rPr lang="en-US" dirty="0" smtClean="0"/>
              <a:t>HHMMSSFF	(8 characters, to represent fractional seconds)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97410056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73" name="Rectangle 3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Representing strings</a:t>
            </a:r>
            <a:endParaRPr lang="en-US" dirty="0"/>
          </a:p>
        </p:txBody>
      </p:sp>
      <p:sp>
        <p:nvSpPr>
          <p:cNvPr id="1126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Null terminated</a:t>
            </a:r>
          </a:p>
          <a:p>
            <a:pPr marL="0" indent="0">
              <a:buNone/>
            </a:pPr>
            <a:r>
              <a:rPr lang="en-US" dirty="0" smtClean="0"/>
              <a:t>Length given</a:t>
            </a:r>
          </a:p>
          <a:p>
            <a:pPr marL="0" indent="0">
              <a:buNone/>
            </a:pPr>
            <a:r>
              <a:rPr lang="en-US" dirty="0" smtClean="0"/>
              <a:t>Fixed length</a:t>
            </a:r>
            <a:endParaRPr lang="en-US" dirty="0"/>
          </a:p>
        </p:txBody>
      </p:sp>
      <p:grpSp>
        <p:nvGrpSpPr>
          <p:cNvPr id="10" name="Group 9"/>
          <p:cNvGrpSpPr/>
          <p:nvPr/>
        </p:nvGrpSpPr>
        <p:grpSpPr>
          <a:xfrm>
            <a:off x="2843808" y="1700808"/>
            <a:ext cx="1832214" cy="432048"/>
            <a:chOff x="2483768" y="2636912"/>
            <a:chExt cx="1832214" cy="432048"/>
          </a:xfrm>
        </p:grpSpPr>
        <p:sp>
          <p:nvSpPr>
            <p:cNvPr id="32" name="Rectangle 31"/>
            <p:cNvSpPr/>
            <p:nvPr/>
          </p:nvSpPr>
          <p:spPr bwMode="auto">
            <a:xfrm>
              <a:off x="2483768" y="2708920"/>
              <a:ext cx="360040" cy="360040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2000" dirty="0">
                  <a:latin typeface="Georgia"/>
                  <a:ea typeface="ＭＳ Ｐゴシック" pitchFamily="-106" charset="-128"/>
                  <a:cs typeface="Georgia"/>
                </a:rPr>
                <a:t>E</a:t>
              </a:r>
              <a:endPara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endParaRPr>
            </a:p>
          </p:txBody>
        </p:sp>
        <p:sp>
          <p:nvSpPr>
            <p:cNvPr id="33" name="Rectangle 32"/>
            <p:cNvSpPr/>
            <p:nvPr/>
          </p:nvSpPr>
          <p:spPr bwMode="auto">
            <a:xfrm>
              <a:off x="2843808" y="2708920"/>
              <a:ext cx="360040" cy="360040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2000" dirty="0">
                  <a:latin typeface="Georgia"/>
                  <a:ea typeface="ＭＳ Ｐゴシック" pitchFamily="-106" charset="-128"/>
                  <a:cs typeface="Georgia"/>
                </a:rPr>
                <a:t>C</a:t>
              </a:r>
              <a:endPara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endParaRPr>
            </a:p>
          </p:txBody>
        </p:sp>
        <p:sp>
          <p:nvSpPr>
            <p:cNvPr id="34" name="Rectangle 33"/>
            <p:cNvSpPr/>
            <p:nvPr/>
          </p:nvSpPr>
          <p:spPr bwMode="auto">
            <a:xfrm>
              <a:off x="3203848" y="2708920"/>
              <a:ext cx="360040" cy="360040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2000" dirty="0">
                  <a:latin typeface="Georgia"/>
                  <a:ea typeface="ＭＳ Ｐゴシック" pitchFamily="-106" charset="-128"/>
                  <a:cs typeface="Georgia"/>
                </a:rPr>
                <a:t>S</a:t>
              </a:r>
              <a:endPara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endParaRPr>
            </a:p>
          </p:txBody>
        </p:sp>
        <p:sp>
          <p:nvSpPr>
            <p:cNvPr id="35" name="Rectangle 34"/>
            <p:cNvSpPr/>
            <p:nvPr/>
          </p:nvSpPr>
          <p:spPr bwMode="auto">
            <a:xfrm>
              <a:off x="3563888" y="2708920"/>
              <a:ext cx="360040" cy="360040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endParaRPr>
            </a:p>
          </p:txBody>
        </p:sp>
        <p:cxnSp>
          <p:nvCxnSpPr>
            <p:cNvPr id="5" name="Straight Connector 4"/>
            <p:cNvCxnSpPr/>
            <p:nvPr/>
          </p:nvCxnSpPr>
          <p:spPr bwMode="auto">
            <a:xfrm>
              <a:off x="3563888" y="2708920"/>
              <a:ext cx="360040" cy="360040"/>
            </a:xfrm>
            <a:prstGeom prst="line">
              <a:avLst/>
            </a:prstGeom>
            <a:solidFill>
              <a:schemeClr val="accent1"/>
            </a:solidFill>
            <a:ln w="1270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48" name="Straight Connector 47"/>
            <p:cNvCxnSpPr/>
            <p:nvPr/>
          </p:nvCxnSpPr>
          <p:spPr bwMode="auto">
            <a:xfrm flipV="1">
              <a:off x="3563888" y="2708920"/>
              <a:ext cx="360040" cy="360040"/>
            </a:xfrm>
            <a:prstGeom prst="line">
              <a:avLst/>
            </a:prstGeom>
            <a:solidFill>
              <a:schemeClr val="accent1"/>
            </a:solidFill>
            <a:ln w="1270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1" name="Straight Connector 50"/>
            <p:cNvCxnSpPr/>
            <p:nvPr/>
          </p:nvCxnSpPr>
          <p:spPr bwMode="auto">
            <a:xfrm>
              <a:off x="3923928" y="2708920"/>
              <a:ext cx="360040" cy="0"/>
            </a:xfrm>
            <a:prstGeom prst="line">
              <a:avLst/>
            </a:prstGeom>
            <a:solidFill>
              <a:schemeClr val="accent1"/>
            </a:solidFill>
            <a:ln w="1270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3" name="Straight Connector 52"/>
            <p:cNvCxnSpPr/>
            <p:nvPr/>
          </p:nvCxnSpPr>
          <p:spPr bwMode="auto">
            <a:xfrm>
              <a:off x="3923928" y="3068960"/>
              <a:ext cx="360040" cy="0"/>
            </a:xfrm>
            <a:prstGeom prst="line">
              <a:avLst/>
            </a:prstGeom>
            <a:solidFill>
              <a:schemeClr val="accent1"/>
            </a:solidFill>
            <a:ln w="1270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9" name="TextBox 8"/>
            <p:cNvSpPr txBox="1"/>
            <p:nvPr/>
          </p:nvSpPr>
          <p:spPr>
            <a:xfrm>
              <a:off x="3923928" y="2636912"/>
              <a:ext cx="39205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smtClean="0">
                  <a:latin typeface="Georgia"/>
                  <a:cs typeface="Georgia"/>
                </a:rPr>
                <a:t>...</a:t>
              </a:r>
              <a:endParaRPr lang="en-US" sz="2000" dirty="0">
                <a:latin typeface="Georgia"/>
                <a:cs typeface="Georgia"/>
              </a:endParaRPr>
            </a:p>
          </p:txBody>
        </p:sp>
      </p:grpSp>
      <p:grpSp>
        <p:nvGrpSpPr>
          <p:cNvPr id="11" name="Group 10"/>
          <p:cNvGrpSpPr/>
          <p:nvPr/>
        </p:nvGrpSpPr>
        <p:grpSpPr>
          <a:xfrm>
            <a:off x="2843808" y="2276872"/>
            <a:ext cx="1832214" cy="432048"/>
            <a:chOff x="3851920" y="1268760"/>
            <a:chExt cx="1832214" cy="432048"/>
          </a:xfrm>
        </p:grpSpPr>
        <p:sp>
          <p:nvSpPr>
            <p:cNvPr id="42" name="Rectangle 41"/>
            <p:cNvSpPr/>
            <p:nvPr/>
          </p:nvSpPr>
          <p:spPr bwMode="auto">
            <a:xfrm>
              <a:off x="3851920" y="1340768"/>
              <a:ext cx="360040" cy="360040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2000" dirty="0" smtClean="0">
                  <a:latin typeface="Georgia"/>
                  <a:ea typeface="ＭＳ Ｐゴシック" pitchFamily="-106" charset="-128"/>
                  <a:cs typeface="Georgia"/>
                </a:rPr>
                <a:t>3</a:t>
              </a:r>
              <a:endPara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endParaRPr>
            </a:p>
          </p:txBody>
        </p:sp>
        <p:sp>
          <p:nvSpPr>
            <p:cNvPr id="43" name="Rectangle 42"/>
            <p:cNvSpPr/>
            <p:nvPr/>
          </p:nvSpPr>
          <p:spPr bwMode="auto">
            <a:xfrm>
              <a:off x="4211960" y="1340768"/>
              <a:ext cx="360040" cy="360040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2000" dirty="0" smtClean="0">
                  <a:latin typeface="Georgia"/>
                  <a:ea typeface="ＭＳ Ｐゴシック" pitchFamily="-106" charset="-128"/>
                  <a:cs typeface="Georgia"/>
                </a:rPr>
                <a:t>E</a:t>
              </a:r>
              <a:endPara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endParaRPr>
            </a:p>
          </p:txBody>
        </p:sp>
        <p:sp>
          <p:nvSpPr>
            <p:cNvPr id="44" name="Rectangle 43"/>
            <p:cNvSpPr/>
            <p:nvPr/>
          </p:nvSpPr>
          <p:spPr bwMode="auto">
            <a:xfrm>
              <a:off x="4572000" y="1340768"/>
              <a:ext cx="360040" cy="360040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2000" dirty="0" smtClean="0">
                  <a:latin typeface="Georgia"/>
                  <a:ea typeface="ＭＳ Ｐゴシック" pitchFamily="-106" charset="-128"/>
                  <a:cs typeface="Georgia"/>
                </a:rPr>
                <a:t>C</a:t>
              </a:r>
              <a:endPara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endParaRPr>
            </a:p>
          </p:txBody>
        </p:sp>
        <p:sp>
          <p:nvSpPr>
            <p:cNvPr id="45" name="Rectangle 44"/>
            <p:cNvSpPr/>
            <p:nvPr/>
          </p:nvSpPr>
          <p:spPr bwMode="auto">
            <a:xfrm>
              <a:off x="4932040" y="1340768"/>
              <a:ext cx="360040" cy="360040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2000" dirty="0">
                  <a:latin typeface="Georgia"/>
                  <a:ea typeface="ＭＳ Ｐゴシック" pitchFamily="-106" charset="-128"/>
                  <a:cs typeface="Georgia"/>
                </a:rPr>
                <a:t>S</a:t>
              </a:r>
              <a:endPara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endParaRPr>
            </a:p>
          </p:txBody>
        </p:sp>
        <p:cxnSp>
          <p:nvCxnSpPr>
            <p:cNvPr id="55" name="Straight Connector 54"/>
            <p:cNvCxnSpPr/>
            <p:nvPr/>
          </p:nvCxnSpPr>
          <p:spPr bwMode="auto">
            <a:xfrm>
              <a:off x="5292080" y="1340768"/>
              <a:ext cx="360040" cy="0"/>
            </a:xfrm>
            <a:prstGeom prst="line">
              <a:avLst/>
            </a:prstGeom>
            <a:solidFill>
              <a:schemeClr val="accent1"/>
            </a:solidFill>
            <a:ln w="1270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6" name="Straight Connector 55"/>
            <p:cNvCxnSpPr/>
            <p:nvPr/>
          </p:nvCxnSpPr>
          <p:spPr bwMode="auto">
            <a:xfrm>
              <a:off x="5292080" y="1700808"/>
              <a:ext cx="360040" cy="0"/>
            </a:xfrm>
            <a:prstGeom prst="line">
              <a:avLst/>
            </a:prstGeom>
            <a:solidFill>
              <a:schemeClr val="accent1"/>
            </a:solidFill>
            <a:ln w="1270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57" name="TextBox 56"/>
            <p:cNvSpPr txBox="1"/>
            <p:nvPr/>
          </p:nvSpPr>
          <p:spPr>
            <a:xfrm>
              <a:off x="5292080" y="1268760"/>
              <a:ext cx="39205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smtClean="0">
                  <a:latin typeface="Georgia"/>
                  <a:cs typeface="Georgia"/>
                </a:rPr>
                <a:t>...</a:t>
              </a:r>
              <a:endParaRPr lang="en-US" sz="2000" dirty="0">
                <a:latin typeface="Georgia"/>
                <a:cs typeface="Georgia"/>
              </a:endParaRPr>
            </a:p>
          </p:txBody>
        </p:sp>
      </p:grpSp>
      <p:grpSp>
        <p:nvGrpSpPr>
          <p:cNvPr id="12" name="Group 11"/>
          <p:cNvGrpSpPr/>
          <p:nvPr/>
        </p:nvGrpSpPr>
        <p:grpSpPr>
          <a:xfrm>
            <a:off x="2843808" y="2924944"/>
            <a:ext cx="1080120" cy="360040"/>
            <a:chOff x="2843808" y="2924944"/>
            <a:chExt cx="1080120" cy="360040"/>
          </a:xfrm>
        </p:grpSpPr>
        <p:sp>
          <p:nvSpPr>
            <p:cNvPr id="61" name="Rectangle 60"/>
            <p:cNvSpPr/>
            <p:nvPr/>
          </p:nvSpPr>
          <p:spPr bwMode="auto">
            <a:xfrm>
              <a:off x="2843808" y="2924944"/>
              <a:ext cx="360040" cy="360040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2000" dirty="0">
                  <a:latin typeface="Georgia"/>
                  <a:ea typeface="ＭＳ Ｐゴシック" pitchFamily="-106" charset="-128"/>
                  <a:cs typeface="Georgia"/>
                </a:rPr>
                <a:t>E</a:t>
              </a:r>
              <a:endPara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endParaRPr>
            </a:p>
          </p:txBody>
        </p:sp>
        <p:sp>
          <p:nvSpPr>
            <p:cNvPr id="62" name="Rectangle 61"/>
            <p:cNvSpPr/>
            <p:nvPr/>
          </p:nvSpPr>
          <p:spPr bwMode="auto">
            <a:xfrm>
              <a:off x="3203848" y="2924944"/>
              <a:ext cx="360040" cy="360040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2000" dirty="0">
                  <a:latin typeface="Georgia"/>
                  <a:ea typeface="ＭＳ Ｐゴシック" pitchFamily="-106" charset="-128"/>
                  <a:cs typeface="Georgia"/>
                </a:rPr>
                <a:t>C</a:t>
              </a:r>
              <a:endPara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endParaRPr>
            </a:p>
          </p:txBody>
        </p:sp>
        <p:sp>
          <p:nvSpPr>
            <p:cNvPr id="63" name="Rectangle 62"/>
            <p:cNvSpPr/>
            <p:nvPr/>
          </p:nvSpPr>
          <p:spPr bwMode="auto">
            <a:xfrm>
              <a:off x="3563888" y="2924944"/>
              <a:ext cx="360040" cy="360040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2000" dirty="0">
                  <a:latin typeface="Georgia"/>
                  <a:ea typeface="ＭＳ Ｐゴシック" pitchFamily="-106" charset="-128"/>
                  <a:cs typeface="Georgia"/>
                </a:rPr>
                <a:t>S</a:t>
              </a:r>
              <a:endPara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95165762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6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Representing bit arrays</a:t>
            </a:r>
            <a:endParaRPr lang="en-US" dirty="0"/>
          </a:p>
        </p:txBody>
      </p:sp>
      <p:sp>
        <p:nvSpPr>
          <p:cNvPr id="1229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692275"/>
            <a:ext cx="8496300" cy="4468813"/>
          </a:xfrm>
        </p:spPr>
        <p:txBody>
          <a:bodyPr/>
          <a:lstStyle/>
          <a:p>
            <a:pPr marL="0" indent="0">
              <a:buNone/>
            </a:pPr>
            <a:endParaRPr lang="en-US" dirty="0" smtClean="0"/>
          </a:p>
          <a:p>
            <a:endParaRPr lang="en-US" dirty="0"/>
          </a:p>
        </p:txBody>
      </p:sp>
      <p:sp>
        <p:nvSpPr>
          <p:cNvPr id="12" name="Rectangle 11"/>
          <p:cNvSpPr/>
          <p:nvPr/>
        </p:nvSpPr>
        <p:spPr bwMode="auto">
          <a:xfrm>
            <a:off x="4283968" y="2420888"/>
            <a:ext cx="1800200" cy="360040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bits</a:t>
            </a:r>
            <a:endParaRPr kumimoji="0" 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3" name="Rectangle 12"/>
          <p:cNvSpPr/>
          <p:nvPr/>
        </p:nvSpPr>
        <p:spPr bwMode="auto">
          <a:xfrm>
            <a:off x="3203848" y="2420888"/>
            <a:ext cx="1080120" cy="360040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length</a:t>
            </a:r>
            <a:endParaRPr kumimoji="0" 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</p:spTree>
    <p:extLst>
      <p:ext uri="{BB962C8B-B14F-4D97-AF65-F5344CB8AC3E}">
        <p14:creationId xmlns:p14="http://schemas.microsoft.com/office/powerpoint/2010/main" val="168213709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 general...</a:t>
            </a:r>
            <a:endParaRPr lang="en-US" dirty="0"/>
          </a:p>
        </p:txBody>
      </p:sp>
      <p:sp>
        <p:nvSpPr>
          <p:cNvPr id="1331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Data items are either</a:t>
            </a:r>
          </a:p>
          <a:p>
            <a:pPr lvl="1"/>
            <a:r>
              <a:rPr lang="en-US" dirty="0" smtClean="0"/>
              <a:t>Fixed length (integers, characters, </a:t>
            </a:r>
            <a:r>
              <a:rPr lang="en-US" dirty="0" err="1" smtClean="0"/>
              <a:t>etc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Variable length (strings, bit arrays) usually with length given at start</a:t>
            </a:r>
          </a:p>
          <a:p>
            <a:pPr lvl="1"/>
            <a:endParaRPr lang="en-US" dirty="0"/>
          </a:p>
          <a:p>
            <a:pPr marL="0" indent="0">
              <a:buNone/>
            </a:pPr>
            <a:r>
              <a:rPr lang="en-US" dirty="0" smtClean="0"/>
              <a:t>May also include type of data item</a:t>
            </a:r>
          </a:p>
          <a:p>
            <a:pPr lvl="1"/>
            <a:r>
              <a:rPr lang="en-US" dirty="0" smtClean="0"/>
              <a:t>Tells us how to interpret the item</a:t>
            </a:r>
          </a:p>
          <a:p>
            <a:pPr lvl="1"/>
            <a:r>
              <a:rPr lang="en-US" dirty="0" smtClean="0"/>
              <a:t>Tells us size, if fixed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144006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Records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55393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Volatile storage</a:t>
            </a:r>
          </a:p>
          <a:p>
            <a:pPr marL="0" indent="0">
              <a:buNone/>
            </a:pPr>
            <a:r>
              <a:rPr lang="en-US" dirty="0" smtClean="0"/>
              <a:t>Fast, affordable, medium capacity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Typical capacity: 10</a:t>
            </a:r>
            <a:r>
              <a:rPr lang="en-US" baseline="30000" dirty="0" smtClean="0"/>
              <a:t>9</a:t>
            </a:r>
            <a:r>
              <a:rPr lang="en-US" dirty="0" smtClean="0"/>
              <a:t>-10</a:t>
            </a:r>
            <a:r>
              <a:rPr lang="en-US" baseline="30000" dirty="0" smtClean="0"/>
              <a:t>10</a:t>
            </a:r>
            <a:r>
              <a:rPr lang="en-US" dirty="0" smtClean="0"/>
              <a:t> bytes</a:t>
            </a:r>
            <a:endParaRPr lang="en-US" dirty="0"/>
          </a:p>
          <a:p>
            <a:pPr marL="0" indent="0">
              <a:buNone/>
            </a:pPr>
            <a:r>
              <a:rPr lang="en-US" dirty="0" smtClean="0"/>
              <a:t>Typical </a:t>
            </a:r>
            <a:r>
              <a:rPr lang="en-US" dirty="0"/>
              <a:t>access time: 10</a:t>
            </a:r>
            <a:r>
              <a:rPr lang="en-US" baseline="30000" dirty="0"/>
              <a:t>-8</a:t>
            </a:r>
            <a:r>
              <a:rPr lang="en-US" dirty="0"/>
              <a:t> </a:t>
            </a:r>
            <a:r>
              <a:rPr lang="en-US" dirty="0" smtClean="0"/>
              <a:t>s (20-30 cycles)</a:t>
            </a: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Memory Hierarchy: Main Memory</a:t>
            </a:r>
            <a:endParaRPr lang="en-US" dirty="0"/>
          </a:p>
        </p:txBody>
      </p:sp>
      <p:sp>
        <p:nvSpPr>
          <p:cNvPr id="35" name="Trapezoid 34"/>
          <p:cNvSpPr/>
          <p:nvPr/>
        </p:nvSpPr>
        <p:spPr bwMode="auto">
          <a:xfrm>
            <a:off x="6156176" y="2204864"/>
            <a:ext cx="1224136" cy="720080"/>
          </a:xfrm>
          <a:prstGeom prst="trapezoid">
            <a:avLst/>
          </a:prstGeom>
          <a:solidFill>
            <a:schemeClr val="bg1">
              <a:lumMod val="65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50000"/>
                  </a:schemeClr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Cache</a:t>
            </a:r>
            <a:endParaRPr kumimoji="0" lang="en-US" sz="2000" b="0" i="0" u="none" strike="noStrike" cap="none" normalizeH="0" baseline="0" dirty="0">
              <a:ln>
                <a:noFill/>
              </a:ln>
              <a:solidFill>
                <a:schemeClr val="tx1">
                  <a:lumMod val="50000"/>
                </a:schemeClr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6" name="Trapezoid 35"/>
          <p:cNvSpPr/>
          <p:nvPr/>
        </p:nvSpPr>
        <p:spPr bwMode="auto">
          <a:xfrm>
            <a:off x="5940152" y="3068960"/>
            <a:ext cx="1656184" cy="720080"/>
          </a:xfrm>
          <a:prstGeom prst="trapezoid">
            <a:avLst/>
          </a:prstGeom>
          <a:solidFill>
            <a:schemeClr val="bg2">
              <a:lumMod val="75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dirty="0" smtClean="0">
                <a:solidFill>
                  <a:schemeClr val="tx1">
                    <a:lumMod val="50000"/>
                  </a:schemeClr>
                </a:solidFill>
                <a:latin typeface="Georgia"/>
                <a:ea typeface="ＭＳ Ｐゴシック" pitchFamily="-106" charset="-128"/>
                <a:cs typeface="Georgia"/>
              </a:rPr>
              <a:t>Main Memory</a:t>
            </a:r>
            <a:endParaRPr kumimoji="0" lang="en-US" sz="2000" b="0" i="0" u="none" strike="noStrike" cap="none" normalizeH="0" baseline="0" dirty="0">
              <a:ln>
                <a:noFill/>
              </a:ln>
              <a:solidFill>
                <a:schemeClr val="tx1">
                  <a:lumMod val="50000"/>
                </a:schemeClr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7" name="Trapezoid 36"/>
          <p:cNvSpPr/>
          <p:nvPr/>
        </p:nvSpPr>
        <p:spPr bwMode="auto">
          <a:xfrm>
            <a:off x="5724128" y="3933056"/>
            <a:ext cx="2088232" cy="720080"/>
          </a:xfrm>
          <a:prstGeom prst="trapezoid">
            <a:avLst/>
          </a:prstGeom>
          <a:solidFill>
            <a:schemeClr val="bg1">
              <a:lumMod val="65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50000"/>
                  </a:schemeClr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Secondary Storage</a:t>
            </a:r>
            <a:endParaRPr kumimoji="0" lang="en-US" sz="2000" b="0" i="0" u="none" strike="noStrike" cap="none" normalizeH="0" baseline="0" dirty="0">
              <a:ln>
                <a:noFill/>
              </a:ln>
              <a:solidFill>
                <a:schemeClr val="tx1">
                  <a:lumMod val="50000"/>
                </a:schemeClr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8" name="Trapezoid 37"/>
          <p:cNvSpPr/>
          <p:nvPr/>
        </p:nvSpPr>
        <p:spPr bwMode="auto">
          <a:xfrm>
            <a:off x="5508104" y="4797152"/>
            <a:ext cx="2520280" cy="720080"/>
          </a:xfrm>
          <a:prstGeom prst="trapezoid">
            <a:avLst/>
          </a:prstGeom>
          <a:solidFill>
            <a:schemeClr val="bg1">
              <a:lumMod val="65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50000"/>
                  </a:schemeClr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Tertiary Storage</a:t>
            </a:r>
            <a:endParaRPr kumimoji="0" lang="en-US" sz="2000" b="0" i="0" u="none" strike="noStrike" cap="none" normalizeH="0" baseline="0" dirty="0">
              <a:ln>
                <a:noFill/>
              </a:ln>
              <a:solidFill>
                <a:schemeClr val="tx1">
                  <a:lumMod val="50000"/>
                </a:schemeClr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</p:spTree>
    <p:extLst>
      <p:ext uri="{BB962C8B-B14F-4D97-AF65-F5344CB8AC3E}">
        <p14:creationId xmlns:p14="http://schemas.microsoft.com/office/powerpoint/2010/main" val="3069465708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Records</a:t>
            </a:r>
            <a:endParaRPr lang="en-US" dirty="0"/>
          </a:p>
        </p:txBody>
      </p:sp>
      <p:sp>
        <p:nvSpPr>
          <p:cNvPr id="1639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Collection </a:t>
            </a:r>
            <a:r>
              <a:rPr lang="en-US" dirty="0"/>
              <a:t>of related </a:t>
            </a:r>
            <a:r>
              <a:rPr lang="en-US" dirty="0" smtClean="0"/>
              <a:t>data items (</a:t>
            </a:r>
            <a:r>
              <a:rPr lang="en-US" i="1" dirty="0" smtClean="0"/>
              <a:t>fields</a:t>
            </a:r>
            <a:r>
              <a:rPr lang="en-US" dirty="0" smtClean="0"/>
              <a:t>)</a:t>
            </a:r>
          </a:p>
          <a:p>
            <a:pPr marL="360000" lvl="1" indent="0">
              <a:buNone/>
            </a:pPr>
            <a:r>
              <a:rPr lang="en-US" dirty="0"/>
              <a:t>e</a:t>
            </a:r>
            <a:r>
              <a:rPr lang="en-US" dirty="0" smtClean="0"/>
              <a:t>.g. </a:t>
            </a:r>
            <a:r>
              <a:rPr lang="en-US" dirty="0"/>
              <a:t>Employee </a:t>
            </a:r>
            <a:r>
              <a:rPr lang="en-US" dirty="0" smtClean="0"/>
              <a:t>record consists of:</a:t>
            </a:r>
          </a:p>
          <a:p>
            <a:pPr lvl="2"/>
            <a:r>
              <a:rPr lang="en-US" dirty="0" smtClean="0"/>
              <a:t>name field</a:t>
            </a:r>
          </a:p>
          <a:p>
            <a:pPr lvl="2"/>
            <a:r>
              <a:rPr lang="en-US" dirty="0" smtClean="0"/>
              <a:t>salary field</a:t>
            </a:r>
          </a:p>
          <a:p>
            <a:pPr lvl="2"/>
            <a:r>
              <a:rPr lang="en-US" dirty="0" smtClean="0"/>
              <a:t>employment start date field</a:t>
            </a:r>
          </a:p>
        </p:txBody>
      </p:sp>
    </p:spTree>
    <p:extLst>
      <p:ext uri="{BB962C8B-B14F-4D97-AF65-F5344CB8AC3E}">
        <p14:creationId xmlns:p14="http://schemas.microsoft.com/office/powerpoint/2010/main" val="248545090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Record types</a:t>
            </a:r>
            <a:endParaRPr lang="en-US" dirty="0"/>
          </a:p>
        </p:txBody>
      </p:sp>
      <p:sp>
        <p:nvSpPr>
          <p:cNvPr id="1741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Records may have fixed or variable formats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Records may have fixed or variable lengths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24852426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Fixed format </a:t>
            </a:r>
            <a:r>
              <a:rPr lang="en-US" dirty="0"/>
              <a:t>r</a:t>
            </a:r>
            <a:r>
              <a:rPr lang="en-US" dirty="0" smtClean="0"/>
              <a:t>ecords</a:t>
            </a:r>
            <a:endParaRPr lang="en-US" dirty="0"/>
          </a:p>
        </p:txBody>
      </p:sp>
      <p:sp>
        <p:nvSpPr>
          <p:cNvPr id="1843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S</a:t>
            </a:r>
            <a:r>
              <a:rPr lang="en-US" dirty="0" smtClean="0"/>
              <a:t>chema describes the structure of records:</a:t>
            </a:r>
          </a:p>
          <a:p>
            <a:pPr lvl="1"/>
            <a:r>
              <a:rPr lang="en-US" dirty="0" smtClean="0"/>
              <a:t>number of fields</a:t>
            </a:r>
          </a:p>
          <a:p>
            <a:pPr lvl="1"/>
            <a:r>
              <a:rPr lang="en-US" dirty="0" smtClean="0"/>
              <a:t>types of fields</a:t>
            </a:r>
          </a:p>
          <a:p>
            <a:pPr lvl="1"/>
            <a:r>
              <a:rPr lang="en-US" dirty="0" smtClean="0"/>
              <a:t>order in record</a:t>
            </a:r>
          </a:p>
          <a:p>
            <a:pPr lvl="1"/>
            <a:r>
              <a:rPr lang="en-US" dirty="0" smtClean="0"/>
              <a:t>meaning of each field</a:t>
            </a:r>
          </a:p>
        </p:txBody>
      </p:sp>
    </p:spTree>
    <p:extLst>
      <p:ext uri="{BB962C8B-B14F-4D97-AF65-F5344CB8AC3E}">
        <p14:creationId xmlns:p14="http://schemas.microsoft.com/office/powerpoint/2010/main" val="113542514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6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Example: Fixed format </a:t>
            </a:r>
            <a:r>
              <a:rPr lang="en-US" dirty="0"/>
              <a:t>r</a:t>
            </a:r>
            <a:r>
              <a:rPr lang="en-US" dirty="0" smtClean="0"/>
              <a:t>ecord</a:t>
            </a:r>
            <a:endParaRPr lang="en-US" dirty="0"/>
          </a:p>
        </p:txBody>
      </p:sp>
      <p:sp>
        <p:nvSpPr>
          <p:cNvPr id="19462" name="Rectangle 3"/>
          <p:cNvSpPr>
            <a:spLocks noGrp="1" noChangeArrowheads="1"/>
          </p:cNvSpPr>
          <p:nvPr>
            <p:ph idx="1"/>
          </p:nvPr>
        </p:nvSpPr>
        <p:spPr>
          <a:xfrm>
            <a:off x="324000" y="1692000"/>
            <a:ext cx="8496000" cy="2169048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Employee record structure:</a:t>
            </a:r>
          </a:p>
          <a:p>
            <a:pPr marL="822575" lvl="1" indent="-457200">
              <a:buFont typeface="+mj-lt"/>
              <a:buAutoNum type="arabicPeriod"/>
            </a:pPr>
            <a:r>
              <a:rPr lang="en-US" dirty="0"/>
              <a:t>e</a:t>
            </a:r>
            <a:r>
              <a:rPr lang="en-US" dirty="0" smtClean="0"/>
              <a:t>#, 2 byte integer</a:t>
            </a:r>
          </a:p>
          <a:p>
            <a:pPr marL="822575" lvl="1" indent="-457200">
              <a:buFont typeface="+mj-lt"/>
              <a:buAutoNum type="arabicPeriod"/>
            </a:pPr>
            <a:r>
              <a:rPr lang="en-US" dirty="0" smtClean="0"/>
              <a:t>name, 10 char</a:t>
            </a:r>
          </a:p>
          <a:p>
            <a:pPr marL="822575" lvl="1" indent="-457200">
              <a:buFont typeface="+mj-lt"/>
              <a:buAutoNum type="arabicPeriod"/>
            </a:pPr>
            <a:r>
              <a:rPr lang="en-US" dirty="0" err="1"/>
              <a:t>d</a:t>
            </a:r>
            <a:r>
              <a:rPr lang="en-US" dirty="0" err="1" smtClean="0"/>
              <a:t>ept</a:t>
            </a:r>
            <a:r>
              <a:rPr lang="en-US" dirty="0" smtClean="0"/>
              <a:t>, 2 byte code</a:t>
            </a:r>
            <a:endParaRPr lang="en-US" dirty="0"/>
          </a:p>
        </p:txBody>
      </p:sp>
      <p:sp>
        <p:nvSpPr>
          <p:cNvPr id="19463" name="AutoShape 4"/>
          <p:cNvSpPr>
            <a:spLocks/>
          </p:cNvSpPr>
          <p:nvPr/>
        </p:nvSpPr>
        <p:spPr bwMode="auto">
          <a:xfrm>
            <a:off x="5715000" y="1772816"/>
            <a:ext cx="228600" cy="1981200"/>
          </a:xfrm>
          <a:prstGeom prst="rightBrace">
            <a:avLst>
              <a:gd name="adj1" fmla="val 72222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496" name="AutoShape 37"/>
          <p:cNvSpPr>
            <a:spLocks/>
          </p:cNvSpPr>
          <p:nvPr/>
        </p:nvSpPr>
        <p:spPr bwMode="auto">
          <a:xfrm>
            <a:off x="5724128" y="3861048"/>
            <a:ext cx="152400" cy="1524000"/>
          </a:xfrm>
          <a:prstGeom prst="rightBrace">
            <a:avLst>
              <a:gd name="adj1" fmla="val 83333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497" name="Text Box 38"/>
          <p:cNvSpPr txBox="1">
            <a:spLocks noChangeArrowheads="1"/>
          </p:cNvSpPr>
          <p:nvPr/>
        </p:nvSpPr>
        <p:spPr bwMode="auto">
          <a:xfrm>
            <a:off x="6084168" y="4365104"/>
            <a:ext cx="1031628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000" dirty="0">
                <a:latin typeface="Georgia"/>
                <a:cs typeface="Georgia"/>
              </a:rPr>
              <a:t>r</a:t>
            </a:r>
            <a:r>
              <a:rPr lang="en-US" sz="2000" dirty="0" smtClean="0">
                <a:latin typeface="Georgia"/>
                <a:cs typeface="Georgia"/>
              </a:rPr>
              <a:t>ecords</a:t>
            </a:r>
            <a:endParaRPr lang="en-US" sz="2000" dirty="0">
              <a:latin typeface="Georgia"/>
              <a:cs typeface="Georgia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084168" y="2564904"/>
            <a:ext cx="104039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Georgia"/>
                <a:cs typeface="Georgia"/>
              </a:rPr>
              <a:t>schema</a:t>
            </a:r>
            <a:endParaRPr lang="en-US" sz="2000" dirty="0">
              <a:latin typeface="Georgia"/>
              <a:cs typeface="Georgia"/>
            </a:endParaRPr>
          </a:p>
        </p:txBody>
      </p:sp>
      <p:grpSp>
        <p:nvGrpSpPr>
          <p:cNvPr id="9" name="Group 8"/>
          <p:cNvGrpSpPr/>
          <p:nvPr/>
        </p:nvGrpSpPr>
        <p:grpSpPr>
          <a:xfrm>
            <a:off x="323528" y="4149080"/>
            <a:ext cx="5040560" cy="360040"/>
            <a:chOff x="1187624" y="5805264"/>
            <a:chExt cx="5040560" cy="360040"/>
          </a:xfrm>
        </p:grpSpPr>
        <p:sp>
          <p:nvSpPr>
            <p:cNvPr id="49" name="Rectangle 48"/>
            <p:cNvSpPr/>
            <p:nvPr/>
          </p:nvSpPr>
          <p:spPr bwMode="auto">
            <a:xfrm>
              <a:off x="1907704" y="5805264"/>
              <a:ext cx="3600400" cy="360040"/>
            </a:xfrm>
            <a:prstGeom prst="rect">
              <a:avLst/>
            </a:prstGeom>
            <a:solidFill>
              <a:schemeClr val="bg1"/>
            </a:solidFill>
            <a:ln w="3810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2000" dirty="0">
                  <a:latin typeface="Georgia"/>
                  <a:ea typeface="ＭＳ Ｐゴシック" pitchFamily="-106" charset="-128"/>
                  <a:cs typeface="Georgia"/>
                </a:rPr>
                <a:t>  </a:t>
              </a:r>
              <a:r>
                <a:rPr lang="en-US" sz="2000" dirty="0" smtClean="0">
                  <a:latin typeface="Georgia"/>
                  <a:ea typeface="ＭＳ Ｐゴシック" pitchFamily="-106" charset="-128"/>
                  <a:cs typeface="Georgia"/>
                </a:rPr>
                <a:t>s   m   </a:t>
              </a:r>
              <a:r>
                <a:rPr lang="en-US" sz="2000" dirty="0" err="1" smtClean="0">
                  <a:latin typeface="Georgia"/>
                  <a:ea typeface="ＭＳ Ｐゴシック" pitchFamily="-106" charset="-128"/>
                  <a:cs typeface="Georgia"/>
                </a:rPr>
                <a:t>i</a:t>
              </a:r>
              <a:r>
                <a:rPr lang="en-US" sz="2000" dirty="0" smtClean="0">
                  <a:latin typeface="Georgia"/>
                  <a:ea typeface="ＭＳ Ｐゴシック" pitchFamily="-106" charset="-128"/>
                  <a:cs typeface="Georgia"/>
                </a:rPr>
                <a:t>     t    h</a:t>
              </a:r>
              <a:endPara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endParaRPr>
            </a:p>
          </p:txBody>
        </p:sp>
        <p:sp>
          <p:nvSpPr>
            <p:cNvPr id="52" name="Rectangle 51"/>
            <p:cNvSpPr/>
            <p:nvPr/>
          </p:nvSpPr>
          <p:spPr bwMode="auto">
            <a:xfrm>
              <a:off x="5508104" y="5805264"/>
              <a:ext cx="720080" cy="360040"/>
            </a:xfrm>
            <a:prstGeom prst="rect">
              <a:avLst/>
            </a:prstGeom>
            <a:solidFill>
              <a:schemeClr val="bg1"/>
            </a:solidFill>
            <a:ln w="381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Georgia"/>
                  <a:ea typeface="ＭＳ Ｐゴシック" pitchFamily="-106" charset="-128"/>
                  <a:cs typeface="Georgia"/>
                </a:rPr>
                <a:t>0   2</a:t>
              </a:r>
              <a:endPara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endParaRPr>
            </a:p>
          </p:txBody>
        </p:sp>
        <p:sp>
          <p:nvSpPr>
            <p:cNvPr id="54" name="Rectangle 53"/>
            <p:cNvSpPr/>
            <p:nvPr/>
          </p:nvSpPr>
          <p:spPr bwMode="auto">
            <a:xfrm>
              <a:off x="1187624" y="5805264"/>
              <a:ext cx="720080" cy="360040"/>
            </a:xfrm>
            <a:prstGeom prst="rect">
              <a:avLst/>
            </a:prstGeom>
            <a:solidFill>
              <a:schemeClr val="bg1"/>
            </a:solidFill>
            <a:ln w="3810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2000" dirty="0" smtClean="0">
                  <a:latin typeface="Georgia"/>
                  <a:ea typeface="ＭＳ Ｐゴシック" pitchFamily="-106" charset="-128"/>
                  <a:cs typeface="Georgia"/>
                </a:rPr>
                <a:t>5   5</a:t>
              </a:r>
              <a:endPara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endParaRPr>
            </a:p>
          </p:txBody>
        </p:sp>
        <p:cxnSp>
          <p:nvCxnSpPr>
            <p:cNvPr id="7" name="Straight Connector 6"/>
            <p:cNvCxnSpPr>
              <a:stCxn id="54" idx="0"/>
            </p:cNvCxnSpPr>
            <p:nvPr/>
          </p:nvCxnSpPr>
          <p:spPr bwMode="auto">
            <a:xfrm>
              <a:off x="1547664" y="5805264"/>
              <a:ext cx="0" cy="360040"/>
            </a:xfrm>
            <a:prstGeom prst="line">
              <a:avLst/>
            </a:prstGeom>
            <a:solidFill>
              <a:schemeClr val="accent1"/>
            </a:solidFill>
            <a:ln w="3175" cap="flat" cmpd="sng" algn="ctr">
              <a:solidFill>
                <a:srgbClr val="191F22"/>
              </a:solidFill>
              <a:prstDash val="lgDash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63" name="Straight Connector 62"/>
            <p:cNvCxnSpPr/>
            <p:nvPr/>
          </p:nvCxnSpPr>
          <p:spPr bwMode="auto">
            <a:xfrm>
              <a:off x="2267744" y="5805264"/>
              <a:ext cx="0" cy="360040"/>
            </a:xfrm>
            <a:prstGeom prst="line">
              <a:avLst/>
            </a:prstGeom>
            <a:solidFill>
              <a:schemeClr val="accent1"/>
            </a:solidFill>
            <a:ln w="3175" cap="flat" cmpd="sng" algn="ctr">
              <a:solidFill>
                <a:srgbClr val="191F22"/>
              </a:solidFill>
              <a:prstDash val="lgDash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64" name="Straight Connector 63"/>
            <p:cNvCxnSpPr/>
            <p:nvPr/>
          </p:nvCxnSpPr>
          <p:spPr bwMode="auto">
            <a:xfrm>
              <a:off x="2627784" y="5805264"/>
              <a:ext cx="0" cy="360040"/>
            </a:xfrm>
            <a:prstGeom prst="line">
              <a:avLst/>
            </a:prstGeom>
            <a:solidFill>
              <a:schemeClr val="accent1"/>
            </a:solidFill>
            <a:ln w="3175" cap="flat" cmpd="sng" algn="ctr">
              <a:solidFill>
                <a:srgbClr val="191F22"/>
              </a:solidFill>
              <a:prstDash val="lgDash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65" name="Straight Connector 64"/>
            <p:cNvCxnSpPr/>
            <p:nvPr/>
          </p:nvCxnSpPr>
          <p:spPr bwMode="auto">
            <a:xfrm>
              <a:off x="2987824" y="5805264"/>
              <a:ext cx="0" cy="360040"/>
            </a:xfrm>
            <a:prstGeom prst="line">
              <a:avLst/>
            </a:prstGeom>
            <a:solidFill>
              <a:schemeClr val="accent1"/>
            </a:solidFill>
            <a:ln w="3175" cap="flat" cmpd="sng" algn="ctr">
              <a:solidFill>
                <a:srgbClr val="191F22"/>
              </a:solidFill>
              <a:prstDash val="lgDash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66" name="Straight Connector 65"/>
            <p:cNvCxnSpPr/>
            <p:nvPr/>
          </p:nvCxnSpPr>
          <p:spPr bwMode="auto">
            <a:xfrm>
              <a:off x="3347864" y="5805264"/>
              <a:ext cx="0" cy="360040"/>
            </a:xfrm>
            <a:prstGeom prst="line">
              <a:avLst/>
            </a:prstGeom>
            <a:solidFill>
              <a:schemeClr val="accent1"/>
            </a:solidFill>
            <a:ln w="3175" cap="flat" cmpd="sng" algn="ctr">
              <a:solidFill>
                <a:srgbClr val="191F22"/>
              </a:solidFill>
              <a:prstDash val="lgDash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67" name="Straight Connector 66"/>
            <p:cNvCxnSpPr/>
            <p:nvPr/>
          </p:nvCxnSpPr>
          <p:spPr bwMode="auto">
            <a:xfrm>
              <a:off x="3707904" y="5805264"/>
              <a:ext cx="0" cy="360040"/>
            </a:xfrm>
            <a:prstGeom prst="line">
              <a:avLst/>
            </a:prstGeom>
            <a:solidFill>
              <a:schemeClr val="accent1"/>
            </a:solidFill>
            <a:ln w="3175" cap="flat" cmpd="sng" algn="ctr">
              <a:solidFill>
                <a:srgbClr val="191F22"/>
              </a:solidFill>
              <a:prstDash val="lgDash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68" name="Straight Connector 67"/>
            <p:cNvCxnSpPr/>
            <p:nvPr/>
          </p:nvCxnSpPr>
          <p:spPr bwMode="auto">
            <a:xfrm>
              <a:off x="4067944" y="5805264"/>
              <a:ext cx="0" cy="360040"/>
            </a:xfrm>
            <a:prstGeom prst="line">
              <a:avLst/>
            </a:prstGeom>
            <a:solidFill>
              <a:schemeClr val="accent1"/>
            </a:solidFill>
            <a:ln w="3175" cap="flat" cmpd="sng" algn="ctr">
              <a:solidFill>
                <a:srgbClr val="191F22"/>
              </a:solidFill>
              <a:prstDash val="lgDash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69" name="Straight Connector 68"/>
            <p:cNvCxnSpPr/>
            <p:nvPr/>
          </p:nvCxnSpPr>
          <p:spPr bwMode="auto">
            <a:xfrm>
              <a:off x="4427984" y="5805264"/>
              <a:ext cx="0" cy="360040"/>
            </a:xfrm>
            <a:prstGeom prst="line">
              <a:avLst/>
            </a:prstGeom>
            <a:solidFill>
              <a:schemeClr val="accent1"/>
            </a:solidFill>
            <a:ln w="3175" cap="flat" cmpd="sng" algn="ctr">
              <a:solidFill>
                <a:srgbClr val="191F22"/>
              </a:solidFill>
              <a:prstDash val="lgDash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70" name="Straight Connector 69"/>
            <p:cNvCxnSpPr/>
            <p:nvPr/>
          </p:nvCxnSpPr>
          <p:spPr bwMode="auto">
            <a:xfrm>
              <a:off x="4788024" y="5805264"/>
              <a:ext cx="0" cy="360040"/>
            </a:xfrm>
            <a:prstGeom prst="line">
              <a:avLst/>
            </a:prstGeom>
            <a:solidFill>
              <a:schemeClr val="accent1"/>
            </a:solidFill>
            <a:ln w="3175" cap="flat" cmpd="sng" algn="ctr">
              <a:solidFill>
                <a:srgbClr val="191F22"/>
              </a:solidFill>
              <a:prstDash val="lgDash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71" name="Straight Connector 70"/>
            <p:cNvCxnSpPr/>
            <p:nvPr/>
          </p:nvCxnSpPr>
          <p:spPr bwMode="auto">
            <a:xfrm>
              <a:off x="5148064" y="5805264"/>
              <a:ext cx="0" cy="360040"/>
            </a:xfrm>
            <a:prstGeom prst="line">
              <a:avLst/>
            </a:prstGeom>
            <a:solidFill>
              <a:schemeClr val="accent1"/>
            </a:solidFill>
            <a:ln w="3175" cap="flat" cmpd="sng" algn="ctr">
              <a:solidFill>
                <a:srgbClr val="191F22"/>
              </a:solidFill>
              <a:prstDash val="lgDash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72" name="Straight Connector 71"/>
            <p:cNvCxnSpPr/>
            <p:nvPr/>
          </p:nvCxnSpPr>
          <p:spPr bwMode="auto">
            <a:xfrm>
              <a:off x="5868144" y="5805264"/>
              <a:ext cx="0" cy="360040"/>
            </a:xfrm>
            <a:prstGeom prst="line">
              <a:avLst/>
            </a:prstGeom>
            <a:solidFill>
              <a:schemeClr val="accent1"/>
            </a:solidFill>
            <a:ln w="3175" cap="flat" cmpd="sng" algn="ctr">
              <a:solidFill>
                <a:srgbClr val="191F22"/>
              </a:solidFill>
              <a:prstDash val="lgDash"/>
              <a:round/>
              <a:headEnd type="none" w="med" len="med"/>
              <a:tailEnd type="none" w="med" len="med"/>
            </a:ln>
            <a:effectLst/>
          </p:spPr>
        </p:cxnSp>
      </p:grpSp>
      <p:grpSp>
        <p:nvGrpSpPr>
          <p:cNvPr id="74" name="Group 73"/>
          <p:cNvGrpSpPr/>
          <p:nvPr/>
        </p:nvGrpSpPr>
        <p:grpSpPr>
          <a:xfrm>
            <a:off x="323528" y="4725144"/>
            <a:ext cx="5040560" cy="360040"/>
            <a:chOff x="1187624" y="5805264"/>
            <a:chExt cx="5040560" cy="360040"/>
          </a:xfrm>
        </p:grpSpPr>
        <p:sp>
          <p:nvSpPr>
            <p:cNvPr id="75" name="Rectangle 74"/>
            <p:cNvSpPr/>
            <p:nvPr/>
          </p:nvSpPr>
          <p:spPr bwMode="auto">
            <a:xfrm>
              <a:off x="1907704" y="5805264"/>
              <a:ext cx="3600400" cy="360040"/>
            </a:xfrm>
            <a:prstGeom prst="rect">
              <a:avLst/>
            </a:prstGeom>
            <a:solidFill>
              <a:schemeClr val="bg1"/>
            </a:solidFill>
            <a:ln w="3810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2000" dirty="0">
                  <a:latin typeface="Georgia"/>
                  <a:ea typeface="ＭＳ Ｐゴシック" pitchFamily="-106" charset="-128"/>
                  <a:cs typeface="Georgia"/>
                </a:rPr>
                <a:t>  j</a:t>
              </a:r>
              <a:r>
                <a:rPr lang="en-US" sz="2000" dirty="0" smtClean="0">
                  <a:latin typeface="Georgia"/>
                  <a:ea typeface="ＭＳ Ｐゴシック" pitchFamily="-106" charset="-128"/>
                  <a:cs typeface="Georgia"/>
                </a:rPr>
                <a:t>    o    n    e   s</a:t>
              </a:r>
              <a:endPara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endParaRPr>
            </a:p>
          </p:txBody>
        </p:sp>
        <p:sp>
          <p:nvSpPr>
            <p:cNvPr id="76" name="Rectangle 75"/>
            <p:cNvSpPr/>
            <p:nvPr/>
          </p:nvSpPr>
          <p:spPr bwMode="auto">
            <a:xfrm>
              <a:off x="5508104" y="5805264"/>
              <a:ext cx="720080" cy="360040"/>
            </a:xfrm>
            <a:prstGeom prst="rect">
              <a:avLst/>
            </a:prstGeom>
            <a:solidFill>
              <a:schemeClr val="bg1"/>
            </a:solidFill>
            <a:ln w="381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Georgia"/>
                  <a:ea typeface="ＭＳ Ｐゴシック" pitchFamily="-106" charset="-128"/>
                  <a:cs typeface="Georgia"/>
                </a:rPr>
                <a:t>0   1</a:t>
              </a:r>
              <a:endPara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endParaRPr>
            </a:p>
          </p:txBody>
        </p:sp>
        <p:sp>
          <p:nvSpPr>
            <p:cNvPr id="77" name="Rectangle 76"/>
            <p:cNvSpPr/>
            <p:nvPr/>
          </p:nvSpPr>
          <p:spPr bwMode="auto">
            <a:xfrm>
              <a:off x="1187624" y="5805264"/>
              <a:ext cx="720080" cy="360040"/>
            </a:xfrm>
            <a:prstGeom prst="rect">
              <a:avLst/>
            </a:prstGeom>
            <a:solidFill>
              <a:schemeClr val="bg1"/>
            </a:solidFill>
            <a:ln w="3810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2000" dirty="0">
                  <a:latin typeface="Georgia"/>
                  <a:ea typeface="ＭＳ Ｐゴシック" pitchFamily="-106" charset="-128"/>
                  <a:cs typeface="Georgia"/>
                </a:rPr>
                <a:t>8</a:t>
              </a:r>
              <a:r>
                <a:rPr lang="en-US" sz="2000" dirty="0" smtClean="0">
                  <a:latin typeface="Georgia"/>
                  <a:ea typeface="ＭＳ Ｐゴシック" pitchFamily="-106" charset="-128"/>
                  <a:cs typeface="Georgia"/>
                </a:rPr>
                <a:t>   </a:t>
              </a:r>
              <a:r>
                <a:rPr lang="en-US" sz="2000" dirty="0">
                  <a:latin typeface="Georgia"/>
                  <a:ea typeface="ＭＳ Ｐゴシック" pitchFamily="-106" charset="-128"/>
                  <a:cs typeface="Georgia"/>
                </a:rPr>
                <a:t>3</a:t>
              </a:r>
              <a:endPara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endParaRPr>
            </a:p>
          </p:txBody>
        </p:sp>
        <p:cxnSp>
          <p:nvCxnSpPr>
            <p:cNvPr id="78" name="Straight Connector 77"/>
            <p:cNvCxnSpPr>
              <a:stCxn id="77" idx="0"/>
            </p:cNvCxnSpPr>
            <p:nvPr/>
          </p:nvCxnSpPr>
          <p:spPr bwMode="auto">
            <a:xfrm>
              <a:off x="1547664" y="5805264"/>
              <a:ext cx="0" cy="360040"/>
            </a:xfrm>
            <a:prstGeom prst="line">
              <a:avLst/>
            </a:prstGeom>
            <a:solidFill>
              <a:schemeClr val="accent1"/>
            </a:solidFill>
            <a:ln w="3175" cap="flat" cmpd="sng" algn="ctr">
              <a:solidFill>
                <a:srgbClr val="191F22"/>
              </a:solidFill>
              <a:prstDash val="lgDash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79" name="Straight Connector 78"/>
            <p:cNvCxnSpPr/>
            <p:nvPr/>
          </p:nvCxnSpPr>
          <p:spPr bwMode="auto">
            <a:xfrm>
              <a:off x="2267744" y="5805264"/>
              <a:ext cx="0" cy="360040"/>
            </a:xfrm>
            <a:prstGeom prst="line">
              <a:avLst/>
            </a:prstGeom>
            <a:solidFill>
              <a:schemeClr val="accent1"/>
            </a:solidFill>
            <a:ln w="3175" cap="flat" cmpd="sng" algn="ctr">
              <a:solidFill>
                <a:srgbClr val="191F22"/>
              </a:solidFill>
              <a:prstDash val="lgDash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80" name="Straight Connector 79"/>
            <p:cNvCxnSpPr/>
            <p:nvPr/>
          </p:nvCxnSpPr>
          <p:spPr bwMode="auto">
            <a:xfrm>
              <a:off x="2627784" y="5805264"/>
              <a:ext cx="0" cy="360040"/>
            </a:xfrm>
            <a:prstGeom prst="line">
              <a:avLst/>
            </a:prstGeom>
            <a:solidFill>
              <a:schemeClr val="accent1"/>
            </a:solidFill>
            <a:ln w="3175" cap="flat" cmpd="sng" algn="ctr">
              <a:solidFill>
                <a:srgbClr val="191F22"/>
              </a:solidFill>
              <a:prstDash val="lgDash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81" name="Straight Connector 80"/>
            <p:cNvCxnSpPr/>
            <p:nvPr/>
          </p:nvCxnSpPr>
          <p:spPr bwMode="auto">
            <a:xfrm>
              <a:off x="2987824" y="5805264"/>
              <a:ext cx="0" cy="360040"/>
            </a:xfrm>
            <a:prstGeom prst="line">
              <a:avLst/>
            </a:prstGeom>
            <a:solidFill>
              <a:schemeClr val="accent1"/>
            </a:solidFill>
            <a:ln w="3175" cap="flat" cmpd="sng" algn="ctr">
              <a:solidFill>
                <a:srgbClr val="191F22"/>
              </a:solidFill>
              <a:prstDash val="lgDash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82" name="Straight Connector 81"/>
            <p:cNvCxnSpPr/>
            <p:nvPr/>
          </p:nvCxnSpPr>
          <p:spPr bwMode="auto">
            <a:xfrm>
              <a:off x="3347864" y="5805264"/>
              <a:ext cx="0" cy="360040"/>
            </a:xfrm>
            <a:prstGeom prst="line">
              <a:avLst/>
            </a:prstGeom>
            <a:solidFill>
              <a:schemeClr val="accent1"/>
            </a:solidFill>
            <a:ln w="3175" cap="flat" cmpd="sng" algn="ctr">
              <a:solidFill>
                <a:srgbClr val="191F22"/>
              </a:solidFill>
              <a:prstDash val="lgDash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83" name="Straight Connector 82"/>
            <p:cNvCxnSpPr/>
            <p:nvPr/>
          </p:nvCxnSpPr>
          <p:spPr bwMode="auto">
            <a:xfrm>
              <a:off x="3707904" y="5805264"/>
              <a:ext cx="0" cy="360040"/>
            </a:xfrm>
            <a:prstGeom prst="line">
              <a:avLst/>
            </a:prstGeom>
            <a:solidFill>
              <a:schemeClr val="accent1"/>
            </a:solidFill>
            <a:ln w="3175" cap="flat" cmpd="sng" algn="ctr">
              <a:solidFill>
                <a:srgbClr val="191F22"/>
              </a:solidFill>
              <a:prstDash val="lgDash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84" name="Straight Connector 83"/>
            <p:cNvCxnSpPr/>
            <p:nvPr/>
          </p:nvCxnSpPr>
          <p:spPr bwMode="auto">
            <a:xfrm>
              <a:off x="4067944" y="5805264"/>
              <a:ext cx="0" cy="360040"/>
            </a:xfrm>
            <a:prstGeom prst="line">
              <a:avLst/>
            </a:prstGeom>
            <a:solidFill>
              <a:schemeClr val="accent1"/>
            </a:solidFill>
            <a:ln w="3175" cap="flat" cmpd="sng" algn="ctr">
              <a:solidFill>
                <a:srgbClr val="191F22"/>
              </a:solidFill>
              <a:prstDash val="lgDash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85" name="Straight Connector 84"/>
            <p:cNvCxnSpPr/>
            <p:nvPr/>
          </p:nvCxnSpPr>
          <p:spPr bwMode="auto">
            <a:xfrm>
              <a:off x="4427984" y="5805264"/>
              <a:ext cx="0" cy="360040"/>
            </a:xfrm>
            <a:prstGeom prst="line">
              <a:avLst/>
            </a:prstGeom>
            <a:solidFill>
              <a:schemeClr val="accent1"/>
            </a:solidFill>
            <a:ln w="3175" cap="flat" cmpd="sng" algn="ctr">
              <a:solidFill>
                <a:srgbClr val="191F22"/>
              </a:solidFill>
              <a:prstDash val="lgDash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86" name="Straight Connector 85"/>
            <p:cNvCxnSpPr/>
            <p:nvPr/>
          </p:nvCxnSpPr>
          <p:spPr bwMode="auto">
            <a:xfrm>
              <a:off x="4788024" y="5805264"/>
              <a:ext cx="0" cy="360040"/>
            </a:xfrm>
            <a:prstGeom prst="line">
              <a:avLst/>
            </a:prstGeom>
            <a:solidFill>
              <a:schemeClr val="accent1"/>
            </a:solidFill>
            <a:ln w="3175" cap="flat" cmpd="sng" algn="ctr">
              <a:solidFill>
                <a:srgbClr val="191F22"/>
              </a:solidFill>
              <a:prstDash val="lgDash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87" name="Straight Connector 86"/>
            <p:cNvCxnSpPr/>
            <p:nvPr/>
          </p:nvCxnSpPr>
          <p:spPr bwMode="auto">
            <a:xfrm>
              <a:off x="5148064" y="5805264"/>
              <a:ext cx="0" cy="360040"/>
            </a:xfrm>
            <a:prstGeom prst="line">
              <a:avLst/>
            </a:prstGeom>
            <a:solidFill>
              <a:schemeClr val="accent1"/>
            </a:solidFill>
            <a:ln w="3175" cap="flat" cmpd="sng" algn="ctr">
              <a:solidFill>
                <a:srgbClr val="191F22"/>
              </a:solidFill>
              <a:prstDash val="lgDash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88" name="Straight Connector 87"/>
            <p:cNvCxnSpPr/>
            <p:nvPr/>
          </p:nvCxnSpPr>
          <p:spPr bwMode="auto">
            <a:xfrm>
              <a:off x="5868144" y="5805264"/>
              <a:ext cx="0" cy="360040"/>
            </a:xfrm>
            <a:prstGeom prst="line">
              <a:avLst/>
            </a:prstGeom>
            <a:solidFill>
              <a:schemeClr val="accent1"/>
            </a:solidFill>
            <a:ln w="3175" cap="flat" cmpd="sng" algn="ctr">
              <a:solidFill>
                <a:srgbClr val="191F22"/>
              </a:solidFill>
              <a:prstDash val="lgDash"/>
              <a:round/>
              <a:headEnd type="none" w="med" len="med"/>
              <a:tailEnd type="none" w="med" len="med"/>
            </a:ln>
            <a:effectLst/>
          </p:spPr>
        </p:cxnSp>
      </p:grpSp>
    </p:spTree>
    <p:extLst>
      <p:ext uri="{BB962C8B-B14F-4D97-AF65-F5344CB8AC3E}">
        <p14:creationId xmlns:p14="http://schemas.microsoft.com/office/powerpoint/2010/main" val="126925088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Variable format </a:t>
            </a:r>
            <a:r>
              <a:rPr lang="en-US" dirty="0"/>
              <a:t>r</a:t>
            </a:r>
            <a:r>
              <a:rPr lang="en-US" dirty="0" smtClean="0"/>
              <a:t>ecords</a:t>
            </a:r>
            <a:endParaRPr lang="en-US" dirty="0"/>
          </a:p>
        </p:txBody>
      </p:sp>
      <p:sp>
        <p:nvSpPr>
          <p:cNvPr id="2048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Schema-less format</a:t>
            </a:r>
          </a:p>
          <a:p>
            <a:pPr lvl="1"/>
            <a:r>
              <a:rPr lang="en-US" dirty="0" smtClean="0"/>
              <a:t>Record itself contains format: </a:t>
            </a:r>
            <a:r>
              <a:rPr lang="ja-JP" altLang="en-US" dirty="0" smtClean="0"/>
              <a:t>“</a:t>
            </a:r>
            <a:r>
              <a:rPr lang="en-US" altLang="ja-JP" dirty="0" smtClean="0"/>
              <a:t>s</a:t>
            </a:r>
            <a:r>
              <a:rPr lang="en-US" dirty="0" smtClean="0"/>
              <a:t>elf-describing</a:t>
            </a:r>
            <a:r>
              <a:rPr lang="ja-JP" altLang="en-US" dirty="0" smtClean="0"/>
              <a:t>”</a:t>
            </a:r>
            <a:endParaRPr lang="en-GB" altLang="ja-JP" dirty="0" smtClean="0"/>
          </a:p>
          <a:p>
            <a:pPr lvl="1"/>
            <a:endParaRPr lang="en-GB" altLang="ja-JP" dirty="0" smtClean="0"/>
          </a:p>
          <a:p>
            <a:pPr marL="0" indent="0">
              <a:buNone/>
            </a:pPr>
            <a:r>
              <a:rPr lang="en-GB" altLang="ja-JP" dirty="0" smtClean="0"/>
              <a:t>Useful for sparse records, repeating fields, evolving formats</a:t>
            </a:r>
          </a:p>
          <a:p>
            <a:pPr marL="0" indent="0">
              <a:buNone/>
            </a:pPr>
            <a:endParaRPr lang="en-GB" altLang="ja-JP" dirty="0" smtClean="0"/>
          </a:p>
          <a:p>
            <a:pPr marL="0" indent="0">
              <a:buNone/>
            </a:pPr>
            <a:r>
              <a:rPr lang="en-GB" altLang="ja-JP" dirty="0" smtClean="0"/>
              <a:t>May waste space compared to a fixed format records</a:t>
            </a:r>
            <a:endParaRPr lang="en-GB" altLang="ja-JP" dirty="0" smtClean="0"/>
          </a:p>
          <a:p>
            <a:pPr lvl="1"/>
            <a:endParaRPr lang="en-GB" altLang="ja-JP" dirty="0"/>
          </a:p>
          <a:p>
            <a:endParaRPr lang="en-GB" altLang="ja-JP" dirty="0" smtClean="0"/>
          </a:p>
          <a:p>
            <a:pPr lvl="1"/>
            <a:endParaRPr lang="en-GB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313421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Example: Variable format record</a:t>
            </a:r>
            <a:endParaRPr lang="en-US" dirty="0"/>
          </a:p>
        </p:txBody>
      </p:sp>
      <p:sp>
        <p:nvSpPr>
          <p:cNvPr id="25" name="Rectangle 24"/>
          <p:cNvSpPr/>
          <p:nvPr/>
        </p:nvSpPr>
        <p:spPr bwMode="auto">
          <a:xfrm>
            <a:off x="2087910" y="3356992"/>
            <a:ext cx="360040" cy="360040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2</a:t>
            </a:r>
            <a:endParaRPr kumimoji="0" 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26" name="Rectangle 25"/>
          <p:cNvSpPr/>
          <p:nvPr/>
        </p:nvSpPr>
        <p:spPr bwMode="auto">
          <a:xfrm>
            <a:off x="2447950" y="3356992"/>
            <a:ext cx="1475978" cy="360040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dirty="0">
                <a:latin typeface="Georgia"/>
                <a:ea typeface="ＭＳ Ｐゴシック" pitchFamily="-106" charset="-128"/>
                <a:cs typeface="Georgia"/>
              </a:rPr>
              <a:t> </a:t>
            </a:r>
            <a:r>
              <a:rPr lang="en-US" sz="2000" dirty="0" smtClean="0">
                <a:latin typeface="Georgia"/>
                <a:ea typeface="ＭＳ Ｐゴシック" pitchFamily="-106" charset="-128"/>
                <a:cs typeface="Georgia"/>
              </a:rPr>
              <a:t> 5    I     4 6     </a:t>
            </a:r>
            <a:endParaRPr kumimoji="0" 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cxnSp>
        <p:nvCxnSpPr>
          <p:cNvPr id="29" name="Straight Connector 28"/>
          <p:cNvCxnSpPr/>
          <p:nvPr/>
        </p:nvCxnSpPr>
        <p:spPr bwMode="auto">
          <a:xfrm>
            <a:off x="2843808" y="3356992"/>
            <a:ext cx="0" cy="360040"/>
          </a:xfrm>
          <a:prstGeom prst="line">
            <a:avLst/>
          </a:prstGeom>
          <a:solidFill>
            <a:schemeClr val="accent1"/>
          </a:solidFill>
          <a:ln w="3175" cap="flat" cmpd="sng" algn="ctr">
            <a:solidFill>
              <a:srgbClr val="191F22"/>
            </a:solidFill>
            <a:prstDash val="lg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30" name="Straight Connector 29"/>
          <p:cNvCxnSpPr/>
          <p:nvPr/>
        </p:nvCxnSpPr>
        <p:spPr bwMode="auto">
          <a:xfrm>
            <a:off x="3203848" y="3356992"/>
            <a:ext cx="0" cy="360040"/>
          </a:xfrm>
          <a:prstGeom prst="line">
            <a:avLst/>
          </a:prstGeom>
          <a:solidFill>
            <a:schemeClr val="accent1"/>
          </a:solidFill>
          <a:ln w="3175" cap="flat" cmpd="sng" algn="ctr">
            <a:solidFill>
              <a:srgbClr val="191F22"/>
            </a:solidFill>
            <a:prstDash val="lg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31" name="Straight Connector 30"/>
          <p:cNvCxnSpPr/>
          <p:nvPr/>
        </p:nvCxnSpPr>
        <p:spPr bwMode="auto">
          <a:xfrm>
            <a:off x="3563888" y="3356992"/>
            <a:ext cx="0" cy="360040"/>
          </a:xfrm>
          <a:prstGeom prst="line">
            <a:avLst/>
          </a:prstGeom>
          <a:solidFill>
            <a:schemeClr val="accent1"/>
          </a:solidFill>
          <a:ln w="3175" cap="flat" cmpd="sng" algn="ctr">
            <a:solidFill>
              <a:srgbClr val="191F22"/>
            </a:solidFill>
            <a:prstDash val="lgDash"/>
            <a:round/>
            <a:headEnd type="none" w="med" len="med"/>
            <a:tailEnd type="none" w="med" len="med"/>
          </a:ln>
          <a:effectLst/>
        </p:spPr>
      </p:cxnSp>
      <p:sp>
        <p:nvSpPr>
          <p:cNvPr id="32" name="Rectangle 31"/>
          <p:cNvSpPr/>
          <p:nvPr/>
        </p:nvSpPr>
        <p:spPr bwMode="auto">
          <a:xfrm>
            <a:off x="3923928" y="3356992"/>
            <a:ext cx="2520280" cy="360040"/>
          </a:xfrm>
          <a:prstGeom prst="rect">
            <a:avLst/>
          </a:prstGeom>
          <a:solidFill>
            <a:schemeClr val="bg1"/>
          </a:solidFill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dirty="0">
                <a:latin typeface="Georgia"/>
                <a:ea typeface="ＭＳ Ｐゴシック" pitchFamily="-106" charset="-128"/>
                <a:cs typeface="Georgia"/>
              </a:rPr>
              <a:t>  </a:t>
            </a:r>
            <a:r>
              <a:rPr lang="en-US" sz="2000" dirty="0" smtClean="0">
                <a:latin typeface="Georgia"/>
                <a:ea typeface="ＭＳ Ｐゴシック" pitchFamily="-106" charset="-128"/>
                <a:cs typeface="Georgia"/>
              </a:rPr>
              <a:t>4   S    4   F    o    r    d</a:t>
            </a:r>
            <a:endParaRPr kumimoji="0" 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cxnSp>
        <p:nvCxnSpPr>
          <p:cNvPr id="33" name="Straight Connector 32"/>
          <p:cNvCxnSpPr/>
          <p:nvPr/>
        </p:nvCxnSpPr>
        <p:spPr bwMode="auto">
          <a:xfrm>
            <a:off x="4283968" y="3356992"/>
            <a:ext cx="0" cy="360040"/>
          </a:xfrm>
          <a:prstGeom prst="line">
            <a:avLst/>
          </a:prstGeom>
          <a:solidFill>
            <a:schemeClr val="accent1"/>
          </a:solidFill>
          <a:ln w="3175" cap="flat" cmpd="sng" algn="ctr">
            <a:solidFill>
              <a:srgbClr val="191F22"/>
            </a:solidFill>
            <a:prstDash val="lg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34" name="Straight Connector 33"/>
          <p:cNvCxnSpPr/>
          <p:nvPr/>
        </p:nvCxnSpPr>
        <p:spPr bwMode="auto">
          <a:xfrm>
            <a:off x="4644008" y="3356992"/>
            <a:ext cx="0" cy="360040"/>
          </a:xfrm>
          <a:prstGeom prst="line">
            <a:avLst/>
          </a:prstGeom>
          <a:solidFill>
            <a:schemeClr val="accent1"/>
          </a:solidFill>
          <a:ln w="3175" cap="flat" cmpd="sng" algn="ctr">
            <a:solidFill>
              <a:srgbClr val="191F22"/>
            </a:solidFill>
            <a:prstDash val="lg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35" name="Straight Connector 34"/>
          <p:cNvCxnSpPr/>
          <p:nvPr/>
        </p:nvCxnSpPr>
        <p:spPr bwMode="auto">
          <a:xfrm>
            <a:off x="5004048" y="3356992"/>
            <a:ext cx="0" cy="360040"/>
          </a:xfrm>
          <a:prstGeom prst="line">
            <a:avLst/>
          </a:prstGeom>
          <a:solidFill>
            <a:schemeClr val="accent1"/>
          </a:solidFill>
          <a:ln w="3175" cap="flat" cmpd="sng" algn="ctr">
            <a:solidFill>
              <a:srgbClr val="191F22"/>
            </a:solidFill>
            <a:prstDash val="lg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36" name="Straight Connector 35"/>
          <p:cNvCxnSpPr/>
          <p:nvPr/>
        </p:nvCxnSpPr>
        <p:spPr bwMode="auto">
          <a:xfrm>
            <a:off x="5364088" y="3356992"/>
            <a:ext cx="0" cy="360040"/>
          </a:xfrm>
          <a:prstGeom prst="line">
            <a:avLst/>
          </a:prstGeom>
          <a:solidFill>
            <a:schemeClr val="accent1"/>
          </a:solidFill>
          <a:ln w="3175" cap="flat" cmpd="sng" algn="ctr">
            <a:solidFill>
              <a:srgbClr val="191F22"/>
            </a:solidFill>
            <a:prstDash val="lg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37" name="Straight Connector 36"/>
          <p:cNvCxnSpPr/>
          <p:nvPr/>
        </p:nvCxnSpPr>
        <p:spPr bwMode="auto">
          <a:xfrm>
            <a:off x="5724128" y="3356992"/>
            <a:ext cx="0" cy="360040"/>
          </a:xfrm>
          <a:prstGeom prst="line">
            <a:avLst/>
          </a:prstGeom>
          <a:solidFill>
            <a:schemeClr val="accent1"/>
          </a:solidFill>
          <a:ln w="3175" cap="flat" cmpd="sng" algn="ctr">
            <a:solidFill>
              <a:srgbClr val="191F22"/>
            </a:solidFill>
            <a:prstDash val="lg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38" name="Straight Connector 37"/>
          <p:cNvCxnSpPr/>
          <p:nvPr/>
        </p:nvCxnSpPr>
        <p:spPr bwMode="auto">
          <a:xfrm>
            <a:off x="6084168" y="3356992"/>
            <a:ext cx="0" cy="360040"/>
          </a:xfrm>
          <a:prstGeom prst="line">
            <a:avLst/>
          </a:prstGeom>
          <a:solidFill>
            <a:schemeClr val="accent1"/>
          </a:solidFill>
          <a:ln w="3175" cap="flat" cmpd="sng" algn="ctr">
            <a:solidFill>
              <a:srgbClr val="191F22"/>
            </a:solidFill>
            <a:prstDash val="lgDash"/>
            <a:round/>
            <a:headEnd type="none" w="med" len="med"/>
            <a:tailEnd type="none" w="med" len="med"/>
          </a:ln>
          <a:effectLst/>
        </p:spPr>
      </p:cxnSp>
      <p:sp>
        <p:nvSpPr>
          <p:cNvPr id="39" name="TextBox 38"/>
          <p:cNvSpPr txBox="1"/>
          <p:nvPr/>
        </p:nvSpPr>
        <p:spPr>
          <a:xfrm>
            <a:off x="395536" y="3356992"/>
            <a:ext cx="150301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Georgia"/>
                <a:cs typeface="Georgia"/>
              </a:rPr>
              <a:t>no. of fields</a:t>
            </a:r>
            <a:endParaRPr lang="en-US" sz="2000" dirty="0">
              <a:latin typeface="Georgia"/>
              <a:cs typeface="Georgia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2433270" y="4581128"/>
            <a:ext cx="321885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Georgia"/>
                <a:cs typeface="Georgia"/>
              </a:rPr>
              <a:t>code identifying field as e#</a:t>
            </a:r>
            <a:endParaRPr lang="en-US" sz="2000" dirty="0">
              <a:latin typeface="Georgia"/>
              <a:cs typeface="Georgia"/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2843808" y="4077072"/>
            <a:ext cx="153068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Georgia"/>
                <a:cs typeface="Georgia"/>
              </a:rPr>
              <a:t>integer type</a:t>
            </a:r>
            <a:endParaRPr lang="en-US" sz="2000" dirty="0">
              <a:latin typeface="Georgia"/>
              <a:cs typeface="Georgia"/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4248150" y="2204864"/>
            <a:ext cx="139355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Georgia"/>
                <a:cs typeface="Georgia"/>
              </a:rPr>
              <a:t>string type</a:t>
            </a:r>
            <a:endParaRPr lang="en-US" sz="2000" dirty="0">
              <a:latin typeface="Georgia"/>
              <a:cs typeface="Georgia"/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4644008" y="2708920"/>
            <a:ext cx="162561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Georgia"/>
                <a:cs typeface="Georgia"/>
              </a:rPr>
              <a:t>string length</a:t>
            </a:r>
            <a:endParaRPr lang="en-US" sz="2000" dirty="0">
              <a:latin typeface="Georgia"/>
              <a:cs typeface="Georgia"/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3923928" y="1700808"/>
            <a:ext cx="356061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Georgia"/>
                <a:cs typeface="Georgia"/>
              </a:rPr>
              <a:t>code identifying field as name</a:t>
            </a:r>
            <a:endParaRPr lang="en-US" sz="2000" dirty="0">
              <a:latin typeface="Georgia"/>
              <a:cs typeface="Georgia"/>
            </a:endParaRPr>
          </a:p>
        </p:txBody>
      </p:sp>
      <p:cxnSp>
        <p:nvCxnSpPr>
          <p:cNvPr id="47" name="Straight Arrow Connector 46"/>
          <p:cNvCxnSpPr/>
          <p:nvPr/>
        </p:nvCxnSpPr>
        <p:spPr bwMode="auto">
          <a:xfrm>
            <a:off x="4067944" y="2132856"/>
            <a:ext cx="0" cy="1152128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50" name="Straight Arrow Connector 49"/>
          <p:cNvCxnSpPr/>
          <p:nvPr/>
        </p:nvCxnSpPr>
        <p:spPr bwMode="auto">
          <a:xfrm>
            <a:off x="4427984" y="2564904"/>
            <a:ext cx="0" cy="72008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51" name="Straight Arrow Connector 50"/>
          <p:cNvCxnSpPr/>
          <p:nvPr/>
        </p:nvCxnSpPr>
        <p:spPr bwMode="auto">
          <a:xfrm>
            <a:off x="4860032" y="3068960"/>
            <a:ext cx="0" cy="216024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55" name="Straight Arrow Connector 54"/>
          <p:cNvCxnSpPr/>
          <p:nvPr/>
        </p:nvCxnSpPr>
        <p:spPr bwMode="auto">
          <a:xfrm flipV="1">
            <a:off x="2627784" y="3861048"/>
            <a:ext cx="0" cy="792088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57" name="Straight Arrow Connector 56"/>
          <p:cNvCxnSpPr/>
          <p:nvPr/>
        </p:nvCxnSpPr>
        <p:spPr bwMode="auto">
          <a:xfrm flipV="1">
            <a:off x="2987824" y="3861048"/>
            <a:ext cx="0" cy="216024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3307109214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Record headers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Data at beginning of record that describes record:</a:t>
            </a:r>
          </a:p>
          <a:p>
            <a:pPr lvl="1"/>
            <a:r>
              <a:rPr lang="en-US" dirty="0" smtClean="0"/>
              <a:t>record type (points to schema)</a:t>
            </a:r>
          </a:p>
          <a:p>
            <a:pPr lvl="1"/>
            <a:r>
              <a:rPr lang="en-US" dirty="0" smtClean="0"/>
              <a:t>record length</a:t>
            </a:r>
          </a:p>
          <a:p>
            <a:pPr lvl="1"/>
            <a:r>
              <a:rPr lang="en-US" dirty="0" smtClean="0"/>
              <a:t>timestamp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Intermediate between fixed and variable format</a:t>
            </a:r>
          </a:p>
        </p:txBody>
      </p:sp>
    </p:spTree>
    <p:extLst>
      <p:ext uri="{BB962C8B-B14F-4D97-AF65-F5344CB8AC3E}">
        <p14:creationId xmlns:p14="http://schemas.microsoft.com/office/powerpoint/2010/main" val="1985113337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Blocks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8852187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Storing records in blocks</a:t>
            </a:r>
            <a:endParaRPr lang="en-US" dirty="0"/>
          </a:p>
        </p:txBody>
      </p:sp>
      <p:grpSp>
        <p:nvGrpSpPr>
          <p:cNvPr id="4" name="Group 3"/>
          <p:cNvGrpSpPr>
            <a:grpSpLocks/>
          </p:cNvGrpSpPr>
          <p:nvPr/>
        </p:nvGrpSpPr>
        <p:grpSpPr>
          <a:xfrm>
            <a:off x="1475656" y="2060848"/>
            <a:ext cx="2520000" cy="180000"/>
            <a:chOff x="1187624" y="5805264"/>
            <a:chExt cx="5040560" cy="360040"/>
          </a:xfrm>
        </p:grpSpPr>
        <p:sp>
          <p:nvSpPr>
            <p:cNvPr id="5" name="Rectangle 4"/>
            <p:cNvSpPr/>
            <p:nvPr/>
          </p:nvSpPr>
          <p:spPr bwMode="auto">
            <a:xfrm>
              <a:off x="1907704" y="5805264"/>
              <a:ext cx="3600400" cy="360040"/>
            </a:xfrm>
            <a:prstGeom prst="rect">
              <a:avLst/>
            </a:prstGeom>
            <a:solidFill>
              <a:schemeClr val="bg1"/>
            </a:solidFill>
            <a:ln w="3810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000" dirty="0">
                  <a:latin typeface="Georgia"/>
                  <a:ea typeface="ＭＳ Ｐゴシック" pitchFamily="-106" charset="-128"/>
                  <a:cs typeface="Georgia"/>
                </a:rPr>
                <a:t>  </a:t>
              </a:r>
              <a:r>
                <a:rPr lang="en-US" sz="1000" dirty="0" smtClean="0">
                  <a:latin typeface="Georgia"/>
                  <a:ea typeface="ＭＳ Ｐゴシック" pitchFamily="-106" charset="-128"/>
                  <a:cs typeface="Georgia"/>
                </a:rPr>
                <a:t>s   m   </a:t>
              </a:r>
              <a:r>
                <a:rPr lang="en-US" sz="1000" dirty="0" err="1" smtClean="0">
                  <a:latin typeface="Georgia"/>
                  <a:ea typeface="ＭＳ Ｐゴシック" pitchFamily="-106" charset="-128"/>
                  <a:cs typeface="Georgia"/>
                </a:rPr>
                <a:t>i</a:t>
              </a:r>
              <a:r>
                <a:rPr lang="en-US" sz="1000" dirty="0" smtClean="0">
                  <a:latin typeface="Georgia"/>
                  <a:ea typeface="ＭＳ Ｐゴシック" pitchFamily="-106" charset="-128"/>
                  <a:cs typeface="Georgia"/>
                </a:rPr>
                <a:t>     t    h</a:t>
              </a:r>
              <a:endParaRPr kumimoji="0" lang="en-US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endParaRPr>
            </a:p>
          </p:txBody>
        </p:sp>
        <p:sp>
          <p:nvSpPr>
            <p:cNvPr id="6" name="Rectangle 5"/>
            <p:cNvSpPr/>
            <p:nvPr/>
          </p:nvSpPr>
          <p:spPr bwMode="auto">
            <a:xfrm>
              <a:off x="5508104" y="5805264"/>
              <a:ext cx="720080" cy="360040"/>
            </a:xfrm>
            <a:prstGeom prst="rect">
              <a:avLst/>
            </a:prstGeom>
            <a:solidFill>
              <a:schemeClr val="bg1"/>
            </a:solidFill>
            <a:ln w="381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Georgia"/>
                  <a:ea typeface="ＭＳ Ｐゴシック" pitchFamily="-106" charset="-128"/>
                  <a:cs typeface="Georgia"/>
                </a:rPr>
                <a:t>0   2</a:t>
              </a:r>
              <a:endParaRPr kumimoji="0" lang="en-US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endParaRPr>
            </a:p>
          </p:txBody>
        </p:sp>
        <p:sp>
          <p:nvSpPr>
            <p:cNvPr id="7" name="Rectangle 6"/>
            <p:cNvSpPr/>
            <p:nvPr/>
          </p:nvSpPr>
          <p:spPr bwMode="auto">
            <a:xfrm>
              <a:off x="1187624" y="5805264"/>
              <a:ext cx="720080" cy="360040"/>
            </a:xfrm>
            <a:prstGeom prst="rect">
              <a:avLst/>
            </a:prstGeom>
            <a:solidFill>
              <a:schemeClr val="bg1"/>
            </a:solidFill>
            <a:ln w="3810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000" dirty="0" smtClean="0">
                  <a:latin typeface="Georgia"/>
                  <a:ea typeface="ＭＳ Ｐゴシック" pitchFamily="-106" charset="-128"/>
                  <a:cs typeface="Georgia"/>
                </a:rPr>
                <a:t>5   5</a:t>
              </a:r>
              <a:endParaRPr kumimoji="0" lang="en-US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endParaRPr>
            </a:p>
          </p:txBody>
        </p:sp>
        <p:cxnSp>
          <p:nvCxnSpPr>
            <p:cNvPr id="8" name="Straight Connector 7"/>
            <p:cNvCxnSpPr>
              <a:stCxn id="7" idx="0"/>
            </p:cNvCxnSpPr>
            <p:nvPr/>
          </p:nvCxnSpPr>
          <p:spPr bwMode="auto">
            <a:xfrm>
              <a:off x="1547664" y="5805264"/>
              <a:ext cx="0" cy="360040"/>
            </a:xfrm>
            <a:prstGeom prst="line">
              <a:avLst/>
            </a:prstGeom>
            <a:solidFill>
              <a:schemeClr val="accent1"/>
            </a:solidFill>
            <a:ln w="3175" cap="flat" cmpd="sng" algn="ctr">
              <a:solidFill>
                <a:srgbClr val="191F22"/>
              </a:solidFill>
              <a:prstDash val="lgDash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9" name="Straight Connector 8"/>
            <p:cNvCxnSpPr/>
            <p:nvPr/>
          </p:nvCxnSpPr>
          <p:spPr bwMode="auto">
            <a:xfrm>
              <a:off x="2267744" y="5805264"/>
              <a:ext cx="0" cy="360040"/>
            </a:xfrm>
            <a:prstGeom prst="line">
              <a:avLst/>
            </a:prstGeom>
            <a:solidFill>
              <a:schemeClr val="accent1"/>
            </a:solidFill>
            <a:ln w="3175" cap="flat" cmpd="sng" algn="ctr">
              <a:solidFill>
                <a:srgbClr val="191F22"/>
              </a:solidFill>
              <a:prstDash val="lgDash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0" name="Straight Connector 9"/>
            <p:cNvCxnSpPr/>
            <p:nvPr/>
          </p:nvCxnSpPr>
          <p:spPr bwMode="auto">
            <a:xfrm>
              <a:off x="2627784" y="5805264"/>
              <a:ext cx="0" cy="360040"/>
            </a:xfrm>
            <a:prstGeom prst="line">
              <a:avLst/>
            </a:prstGeom>
            <a:solidFill>
              <a:schemeClr val="accent1"/>
            </a:solidFill>
            <a:ln w="3175" cap="flat" cmpd="sng" algn="ctr">
              <a:solidFill>
                <a:srgbClr val="191F22"/>
              </a:solidFill>
              <a:prstDash val="lgDash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1" name="Straight Connector 10"/>
            <p:cNvCxnSpPr/>
            <p:nvPr/>
          </p:nvCxnSpPr>
          <p:spPr bwMode="auto">
            <a:xfrm>
              <a:off x="2987824" y="5805264"/>
              <a:ext cx="0" cy="360040"/>
            </a:xfrm>
            <a:prstGeom prst="line">
              <a:avLst/>
            </a:prstGeom>
            <a:solidFill>
              <a:schemeClr val="accent1"/>
            </a:solidFill>
            <a:ln w="3175" cap="flat" cmpd="sng" algn="ctr">
              <a:solidFill>
                <a:srgbClr val="191F22"/>
              </a:solidFill>
              <a:prstDash val="lgDash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2" name="Straight Connector 11"/>
            <p:cNvCxnSpPr/>
            <p:nvPr/>
          </p:nvCxnSpPr>
          <p:spPr bwMode="auto">
            <a:xfrm>
              <a:off x="3347864" y="5805264"/>
              <a:ext cx="0" cy="360040"/>
            </a:xfrm>
            <a:prstGeom prst="line">
              <a:avLst/>
            </a:prstGeom>
            <a:solidFill>
              <a:schemeClr val="accent1"/>
            </a:solidFill>
            <a:ln w="3175" cap="flat" cmpd="sng" algn="ctr">
              <a:solidFill>
                <a:srgbClr val="191F22"/>
              </a:solidFill>
              <a:prstDash val="lgDash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3" name="Straight Connector 12"/>
            <p:cNvCxnSpPr/>
            <p:nvPr/>
          </p:nvCxnSpPr>
          <p:spPr bwMode="auto">
            <a:xfrm>
              <a:off x="3707904" y="5805264"/>
              <a:ext cx="0" cy="360040"/>
            </a:xfrm>
            <a:prstGeom prst="line">
              <a:avLst/>
            </a:prstGeom>
            <a:solidFill>
              <a:schemeClr val="accent1"/>
            </a:solidFill>
            <a:ln w="3175" cap="flat" cmpd="sng" algn="ctr">
              <a:solidFill>
                <a:srgbClr val="191F22"/>
              </a:solidFill>
              <a:prstDash val="lgDash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4" name="Straight Connector 13"/>
            <p:cNvCxnSpPr/>
            <p:nvPr/>
          </p:nvCxnSpPr>
          <p:spPr bwMode="auto">
            <a:xfrm>
              <a:off x="4067944" y="5805264"/>
              <a:ext cx="0" cy="360040"/>
            </a:xfrm>
            <a:prstGeom prst="line">
              <a:avLst/>
            </a:prstGeom>
            <a:solidFill>
              <a:schemeClr val="accent1"/>
            </a:solidFill>
            <a:ln w="3175" cap="flat" cmpd="sng" algn="ctr">
              <a:solidFill>
                <a:srgbClr val="191F22"/>
              </a:solidFill>
              <a:prstDash val="lgDash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5" name="Straight Connector 14"/>
            <p:cNvCxnSpPr/>
            <p:nvPr/>
          </p:nvCxnSpPr>
          <p:spPr bwMode="auto">
            <a:xfrm>
              <a:off x="4427984" y="5805264"/>
              <a:ext cx="0" cy="360040"/>
            </a:xfrm>
            <a:prstGeom prst="line">
              <a:avLst/>
            </a:prstGeom>
            <a:solidFill>
              <a:schemeClr val="accent1"/>
            </a:solidFill>
            <a:ln w="3175" cap="flat" cmpd="sng" algn="ctr">
              <a:solidFill>
                <a:srgbClr val="191F22"/>
              </a:solidFill>
              <a:prstDash val="lgDash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6" name="Straight Connector 15"/>
            <p:cNvCxnSpPr/>
            <p:nvPr/>
          </p:nvCxnSpPr>
          <p:spPr bwMode="auto">
            <a:xfrm>
              <a:off x="4788024" y="5805264"/>
              <a:ext cx="0" cy="360040"/>
            </a:xfrm>
            <a:prstGeom prst="line">
              <a:avLst/>
            </a:prstGeom>
            <a:solidFill>
              <a:schemeClr val="accent1"/>
            </a:solidFill>
            <a:ln w="3175" cap="flat" cmpd="sng" algn="ctr">
              <a:solidFill>
                <a:srgbClr val="191F22"/>
              </a:solidFill>
              <a:prstDash val="lgDash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7" name="Straight Connector 16"/>
            <p:cNvCxnSpPr/>
            <p:nvPr/>
          </p:nvCxnSpPr>
          <p:spPr bwMode="auto">
            <a:xfrm>
              <a:off x="5148064" y="5805264"/>
              <a:ext cx="0" cy="360040"/>
            </a:xfrm>
            <a:prstGeom prst="line">
              <a:avLst/>
            </a:prstGeom>
            <a:solidFill>
              <a:schemeClr val="accent1"/>
            </a:solidFill>
            <a:ln w="3175" cap="flat" cmpd="sng" algn="ctr">
              <a:solidFill>
                <a:srgbClr val="191F22"/>
              </a:solidFill>
              <a:prstDash val="lgDash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8" name="Straight Connector 17"/>
            <p:cNvCxnSpPr/>
            <p:nvPr/>
          </p:nvCxnSpPr>
          <p:spPr bwMode="auto">
            <a:xfrm>
              <a:off x="5868144" y="5805264"/>
              <a:ext cx="0" cy="360040"/>
            </a:xfrm>
            <a:prstGeom prst="line">
              <a:avLst/>
            </a:prstGeom>
            <a:solidFill>
              <a:schemeClr val="accent1"/>
            </a:solidFill>
            <a:ln w="3175" cap="flat" cmpd="sng" algn="ctr">
              <a:solidFill>
                <a:srgbClr val="191F22"/>
              </a:solidFill>
              <a:prstDash val="lgDash"/>
              <a:round/>
              <a:headEnd type="none" w="med" len="med"/>
              <a:tailEnd type="none" w="med" len="med"/>
            </a:ln>
            <a:effectLst/>
          </p:spPr>
        </p:cxnSp>
      </p:grpSp>
      <p:grpSp>
        <p:nvGrpSpPr>
          <p:cNvPr id="19" name="Group 18"/>
          <p:cNvGrpSpPr>
            <a:grpSpLocks/>
          </p:cNvGrpSpPr>
          <p:nvPr/>
        </p:nvGrpSpPr>
        <p:grpSpPr>
          <a:xfrm>
            <a:off x="1475656" y="2420888"/>
            <a:ext cx="2520000" cy="180000"/>
            <a:chOff x="1187624" y="5805264"/>
            <a:chExt cx="5040560" cy="360040"/>
          </a:xfrm>
        </p:grpSpPr>
        <p:sp>
          <p:nvSpPr>
            <p:cNvPr id="20" name="Rectangle 19"/>
            <p:cNvSpPr/>
            <p:nvPr/>
          </p:nvSpPr>
          <p:spPr bwMode="auto">
            <a:xfrm>
              <a:off x="1907704" y="5805264"/>
              <a:ext cx="3600400" cy="360040"/>
            </a:xfrm>
            <a:prstGeom prst="rect">
              <a:avLst/>
            </a:prstGeom>
            <a:solidFill>
              <a:schemeClr val="bg1"/>
            </a:solidFill>
            <a:ln w="3810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000" dirty="0">
                  <a:latin typeface="Georgia"/>
                  <a:ea typeface="ＭＳ Ｐゴシック" pitchFamily="-106" charset="-128"/>
                  <a:cs typeface="Georgia"/>
                </a:rPr>
                <a:t>  j</a:t>
              </a:r>
              <a:r>
                <a:rPr lang="en-US" sz="1000" dirty="0" smtClean="0">
                  <a:latin typeface="Georgia"/>
                  <a:ea typeface="ＭＳ Ｐゴシック" pitchFamily="-106" charset="-128"/>
                  <a:cs typeface="Georgia"/>
                </a:rPr>
                <a:t>    o    n    e   s</a:t>
              </a:r>
              <a:endParaRPr kumimoji="0" lang="en-US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endParaRPr>
            </a:p>
          </p:txBody>
        </p:sp>
        <p:sp>
          <p:nvSpPr>
            <p:cNvPr id="21" name="Rectangle 20"/>
            <p:cNvSpPr/>
            <p:nvPr/>
          </p:nvSpPr>
          <p:spPr bwMode="auto">
            <a:xfrm>
              <a:off x="5508104" y="5805264"/>
              <a:ext cx="720080" cy="360040"/>
            </a:xfrm>
            <a:prstGeom prst="rect">
              <a:avLst/>
            </a:prstGeom>
            <a:solidFill>
              <a:schemeClr val="bg1"/>
            </a:solidFill>
            <a:ln w="381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Georgia"/>
                  <a:ea typeface="ＭＳ Ｐゴシック" pitchFamily="-106" charset="-128"/>
                  <a:cs typeface="Georgia"/>
                </a:rPr>
                <a:t>0   1</a:t>
              </a:r>
              <a:endParaRPr kumimoji="0" lang="en-US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endParaRPr>
            </a:p>
          </p:txBody>
        </p:sp>
        <p:sp>
          <p:nvSpPr>
            <p:cNvPr id="22" name="Rectangle 21"/>
            <p:cNvSpPr/>
            <p:nvPr/>
          </p:nvSpPr>
          <p:spPr bwMode="auto">
            <a:xfrm>
              <a:off x="1187624" y="5805264"/>
              <a:ext cx="720080" cy="360040"/>
            </a:xfrm>
            <a:prstGeom prst="rect">
              <a:avLst/>
            </a:prstGeom>
            <a:solidFill>
              <a:schemeClr val="bg1"/>
            </a:solidFill>
            <a:ln w="3810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000" dirty="0">
                  <a:latin typeface="Georgia"/>
                  <a:ea typeface="ＭＳ Ｐゴシック" pitchFamily="-106" charset="-128"/>
                  <a:cs typeface="Georgia"/>
                </a:rPr>
                <a:t>8</a:t>
              </a:r>
              <a:r>
                <a:rPr lang="en-US" sz="1000" dirty="0" smtClean="0">
                  <a:latin typeface="Georgia"/>
                  <a:ea typeface="ＭＳ Ｐゴシック" pitchFamily="-106" charset="-128"/>
                  <a:cs typeface="Georgia"/>
                </a:rPr>
                <a:t>   </a:t>
              </a:r>
              <a:r>
                <a:rPr lang="en-US" sz="1000" dirty="0">
                  <a:latin typeface="Georgia"/>
                  <a:ea typeface="ＭＳ Ｐゴシック" pitchFamily="-106" charset="-128"/>
                  <a:cs typeface="Georgia"/>
                </a:rPr>
                <a:t>3</a:t>
              </a:r>
              <a:endParaRPr kumimoji="0" lang="en-US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endParaRPr>
            </a:p>
          </p:txBody>
        </p:sp>
        <p:cxnSp>
          <p:nvCxnSpPr>
            <p:cNvPr id="23" name="Straight Connector 22"/>
            <p:cNvCxnSpPr>
              <a:stCxn id="22" idx="0"/>
            </p:cNvCxnSpPr>
            <p:nvPr/>
          </p:nvCxnSpPr>
          <p:spPr bwMode="auto">
            <a:xfrm>
              <a:off x="1547664" y="5805264"/>
              <a:ext cx="0" cy="360040"/>
            </a:xfrm>
            <a:prstGeom prst="line">
              <a:avLst/>
            </a:prstGeom>
            <a:solidFill>
              <a:schemeClr val="accent1"/>
            </a:solidFill>
            <a:ln w="3175" cap="flat" cmpd="sng" algn="ctr">
              <a:solidFill>
                <a:srgbClr val="191F22"/>
              </a:solidFill>
              <a:prstDash val="lgDash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4" name="Straight Connector 23"/>
            <p:cNvCxnSpPr/>
            <p:nvPr/>
          </p:nvCxnSpPr>
          <p:spPr bwMode="auto">
            <a:xfrm>
              <a:off x="2267744" y="5805264"/>
              <a:ext cx="0" cy="360040"/>
            </a:xfrm>
            <a:prstGeom prst="line">
              <a:avLst/>
            </a:prstGeom>
            <a:solidFill>
              <a:schemeClr val="accent1"/>
            </a:solidFill>
            <a:ln w="3175" cap="flat" cmpd="sng" algn="ctr">
              <a:solidFill>
                <a:srgbClr val="191F22"/>
              </a:solidFill>
              <a:prstDash val="lgDash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5" name="Straight Connector 24"/>
            <p:cNvCxnSpPr/>
            <p:nvPr/>
          </p:nvCxnSpPr>
          <p:spPr bwMode="auto">
            <a:xfrm>
              <a:off x="2627784" y="5805264"/>
              <a:ext cx="0" cy="360040"/>
            </a:xfrm>
            <a:prstGeom prst="line">
              <a:avLst/>
            </a:prstGeom>
            <a:solidFill>
              <a:schemeClr val="accent1"/>
            </a:solidFill>
            <a:ln w="3175" cap="flat" cmpd="sng" algn="ctr">
              <a:solidFill>
                <a:srgbClr val="191F22"/>
              </a:solidFill>
              <a:prstDash val="lgDash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6" name="Straight Connector 25"/>
            <p:cNvCxnSpPr/>
            <p:nvPr/>
          </p:nvCxnSpPr>
          <p:spPr bwMode="auto">
            <a:xfrm>
              <a:off x="2987824" y="5805264"/>
              <a:ext cx="0" cy="360040"/>
            </a:xfrm>
            <a:prstGeom prst="line">
              <a:avLst/>
            </a:prstGeom>
            <a:solidFill>
              <a:schemeClr val="accent1"/>
            </a:solidFill>
            <a:ln w="3175" cap="flat" cmpd="sng" algn="ctr">
              <a:solidFill>
                <a:srgbClr val="191F22"/>
              </a:solidFill>
              <a:prstDash val="lgDash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7" name="Straight Connector 26"/>
            <p:cNvCxnSpPr/>
            <p:nvPr/>
          </p:nvCxnSpPr>
          <p:spPr bwMode="auto">
            <a:xfrm>
              <a:off x="3347864" y="5805264"/>
              <a:ext cx="0" cy="360040"/>
            </a:xfrm>
            <a:prstGeom prst="line">
              <a:avLst/>
            </a:prstGeom>
            <a:solidFill>
              <a:schemeClr val="accent1"/>
            </a:solidFill>
            <a:ln w="3175" cap="flat" cmpd="sng" algn="ctr">
              <a:solidFill>
                <a:srgbClr val="191F22"/>
              </a:solidFill>
              <a:prstDash val="lgDash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8" name="Straight Connector 27"/>
            <p:cNvCxnSpPr/>
            <p:nvPr/>
          </p:nvCxnSpPr>
          <p:spPr bwMode="auto">
            <a:xfrm>
              <a:off x="3707904" y="5805264"/>
              <a:ext cx="0" cy="360040"/>
            </a:xfrm>
            <a:prstGeom prst="line">
              <a:avLst/>
            </a:prstGeom>
            <a:solidFill>
              <a:schemeClr val="accent1"/>
            </a:solidFill>
            <a:ln w="3175" cap="flat" cmpd="sng" algn="ctr">
              <a:solidFill>
                <a:srgbClr val="191F22"/>
              </a:solidFill>
              <a:prstDash val="lgDash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9" name="Straight Connector 28"/>
            <p:cNvCxnSpPr/>
            <p:nvPr/>
          </p:nvCxnSpPr>
          <p:spPr bwMode="auto">
            <a:xfrm>
              <a:off x="4067944" y="5805264"/>
              <a:ext cx="0" cy="360040"/>
            </a:xfrm>
            <a:prstGeom prst="line">
              <a:avLst/>
            </a:prstGeom>
            <a:solidFill>
              <a:schemeClr val="accent1"/>
            </a:solidFill>
            <a:ln w="3175" cap="flat" cmpd="sng" algn="ctr">
              <a:solidFill>
                <a:srgbClr val="191F22"/>
              </a:solidFill>
              <a:prstDash val="lgDash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0" name="Straight Connector 29"/>
            <p:cNvCxnSpPr/>
            <p:nvPr/>
          </p:nvCxnSpPr>
          <p:spPr bwMode="auto">
            <a:xfrm>
              <a:off x="4427984" y="5805264"/>
              <a:ext cx="0" cy="360040"/>
            </a:xfrm>
            <a:prstGeom prst="line">
              <a:avLst/>
            </a:prstGeom>
            <a:solidFill>
              <a:schemeClr val="accent1"/>
            </a:solidFill>
            <a:ln w="3175" cap="flat" cmpd="sng" algn="ctr">
              <a:solidFill>
                <a:srgbClr val="191F22"/>
              </a:solidFill>
              <a:prstDash val="lgDash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1" name="Straight Connector 30"/>
            <p:cNvCxnSpPr/>
            <p:nvPr/>
          </p:nvCxnSpPr>
          <p:spPr bwMode="auto">
            <a:xfrm>
              <a:off x="4788024" y="5805264"/>
              <a:ext cx="0" cy="360040"/>
            </a:xfrm>
            <a:prstGeom prst="line">
              <a:avLst/>
            </a:prstGeom>
            <a:solidFill>
              <a:schemeClr val="accent1"/>
            </a:solidFill>
            <a:ln w="3175" cap="flat" cmpd="sng" algn="ctr">
              <a:solidFill>
                <a:srgbClr val="191F22"/>
              </a:solidFill>
              <a:prstDash val="lgDash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2" name="Straight Connector 31"/>
            <p:cNvCxnSpPr/>
            <p:nvPr/>
          </p:nvCxnSpPr>
          <p:spPr bwMode="auto">
            <a:xfrm>
              <a:off x="5148064" y="5805264"/>
              <a:ext cx="0" cy="360040"/>
            </a:xfrm>
            <a:prstGeom prst="line">
              <a:avLst/>
            </a:prstGeom>
            <a:solidFill>
              <a:schemeClr val="accent1"/>
            </a:solidFill>
            <a:ln w="3175" cap="flat" cmpd="sng" algn="ctr">
              <a:solidFill>
                <a:srgbClr val="191F22"/>
              </a:solidFill>
              <a:prstDash val="lgDash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3" name="Straight Connector 32"/>
            <p:cNvCxnSpPr/>
            <p:nvPr/>
          </p:nvCxnSpPr>
          <p:spPr bwMode="auto">
            <a:xfrm>
              <a:off x="5868144" y="5805264"/>
              <a:ext cx="0" cy="360040"/>
            </a:xfrm>
            <a:prstGeom prst="line">
              <a:avLst/>
            </a:prstGeom>
            <a:solidFill>
              <a:schemeClr val="accent1"/>
            </a:solidFill>
            <a:ln w="3175" cap="flat" cmpd="sng" algn="ctr">
              <a:solidFill>
                <a:srgbClr val="191F22"/>
              </a:solidFill>
              <a:prstDash val="lgDash"/>
              <a:round/>
              <a:headEnd type="none" w="med" len="med"/>
              <a:tailEnd type="none" w="med" len="med"/>
            </a:ln>
            <a:effectLst/>
          </p:spPr>
        </p:cxnSp>
      </p:grpSp>
      <p:grpSp>
        <p:nvGrpSpPr>
          <p:cNvPr id="34" name="Group 33"/>
          <p:cNvGrpSpPr>
            <a:grpSpLocks/>
          </p:cNvGrpSpPr>
          <p:nvPr/>
        </p:nvGrpSpPr>
        <p:grpSpPr>
          <a:xfrm>
            <a:off x="1835976" y="2780928"/>
            <a:ext cx="2520000" cy="180000"/>
            <a:chOff x="1187624" y="5805264"/>
            <a:chExt cx="5040560" cy="360040"/>
          </a:xfrm>
        </p:grpSpPr>
        <p:sp>
          <p:nvSpPr>
            <p:cNvPr id="35" name="Rectangle 34"/>
            <p:cNvSpPr/>
            <p:nvPr/>
          </p:nvSpPr>
          <p:spPr bwMode="auto">
            <a:xfrm>
              <a:off x="1907704" y="5805264"/>
              <a:ext cx="3600400" cy="360040"/>
            </a:xfrm>
            <a:prstGeom prst="rect">
              <a:avLst/>
            </a:prstGeom>
            <a:solidFill>
              <a:schemeClr val="bg1"/>
            </a:solidFill>
            <a:ln w="3810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000" dirty="0">
                  <a:latin typeface="Georgia"/>
                  <a:ea typeface="ＭＳ Ｐゴシック" pitchFamily="-106" charset="-128"/>
                  <a:cs typeface="Georgia"/>
                </a:rPr>
                <a:t>  j</a:t>
              </a:r>
              <a:r>
                <a:rPr lang="en-US" sz="1000" dirty="0" smtClean="0">
                  <a:latin typeface="Georgia"/>
                  <a:ea typeface="ＭＳ Ｐゴシック" pitchFamily="-106" charset="-128"/>
                  <a:cs typeface="Georgia"/>
                </a:rPr>
                <a:t>    o    n    e   s</a:t>
              </a:r>
              <a:endParaRPr kumimoji="0" lang="en-US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endParaRPr>
            </a:p>
          </p:txBody>
        </p:sp>
        <p:sp>
          <p:nvSpPr>
            <p:cNvPr id="36" name="Rectangle 35"/>
            <p:cNvSpPr/>
            <p:nvPr/>
          </p:nvSpPr>
          <p:spPr bwMode="auto">
            <a:xfrm>
              <a:off x="5508104" y="5805264"/>
              <a:ext cx="720080" cy="360040"/>
            </a:xfrm>
            <a:prstGeom prst="rect">
              <a:avLst/>
            </a:prstGeom>
            <a:solidFill>
              <a:schemeClr val="bg1"/>
            </a:solidFill>
            <a:ln w="381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Georgia"/>
                  <a:ea typeface="ＭＳ Ｐゴシック" pitchFamily="-106" charset="-128"/>
                  <a:cs typeface="Georgia"/>
                </a:rPr>
                <a:t>0   1</a:t>
              </a:r>
              <a:endParaRPr kumimoji="0" lang="en-US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endParaRPr>
            </a:p>
          </p:txBody>
        </p:sp>
        <p:sp>
          <p:nvSpPr>
            <p:cNvPr id="37" name="Rectangle 36"/>
            <p:cNvSpPr/>
            <p:nvPr/>
          </p:nvSpPr>
          <p:spPr bwMode="auto">
            <a:xfrm>
              <a:off x="1187624" y="5805264"/>
              <a:ext cx="720080" cy="360040"/>
            </a:xfrm>
            <a:prstGeom prst="rect">
              <a:avLst/>
            </a:prstGeom>
            <a:solidFill>
              <a:schemeClr val="bg1"/>
            </a:solidFill>
            <a:ln w="3810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000" dirty="0">
                  <a:latin typeface="Georgia"/>
                  <a:ea typeface="ＭＳ Ｐゴシック" pitchFamily="-106" charset="-128"/>
                  <a:cs typeface="Georgia"/>
                </a:rPr>
                <a:t>8</a:t>
              </a:r>
              <a:r>
                <a:rPr lang="en-US" sz="1000" dirty="0" smtClean="0">
                  <a:latin typeface="Georgia"/>
                  <a:ea typeface="ＭＳ Ｐゴシック" pitchFamily="-106" charset="-128"/>
                  <a:cs typeface="Georgia"/>
                </a:rPr>
                <a:t>   </a:t>
              </a:r>
              <a:r>
                <a:rPr lang="en-US" sz="1000" dirty="0">
                  <a:latin typeface="Georgia"/>
                  <a:ea typeface="ＭＳ Ｐゴシック" pitchFamily="-106" charset="-128"/>
                  <a:cs typeface="Georgia"/>
                </a:rPr>
                <a:t>3</a:t>
              </a:r>
              <a:endParaRPr kumimoji="0" lang="en-US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endParaRPr>
            </a:p>
          </p:txBody>
        </p:sp>
        <p:cxnSp>
          <p:nvCxnSpPr>
            <p:cNvPr id="38" name="Straight Connector 37"/>
            <p:cNvCxnSpPr>
              <a:stCxn id="37" idx="0"/>
            </p:cNvCxnSpPr>
            <p:nvPr/>
          </p:nvCxnSpPr>
          <p:spPr bwMode="auto">
            <a:xfrm>
              <a:off x="1547664" y="5805264"/>
              <a:ext cx="0" cy="360040"/>
            </a:xfrm>
            <a:prstGeom prst="line">
              <a:avLst/>
            </a:prstGeom>
            <a:solidFill>
              <a:schemeClr val="accent1"/>
            </a:solidFill>
            <a:ln w="3175" cap="flat" cmpd="sng" algn="ctr">
              <a:solidFill>
                <a:srgbClr val="191F22"/>
              </a:solidFill>
              <a:prstDash val="lgDash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9" name="Straight Connector 38"/>
            <p:cNvCxnSpPr/>
            <p:nvPr/>
          </p:nvCxnSpPr>
          <p:spPr bwMode="auto">
            <a:xfrm>
              <a:off x="2267744" y="5805264"/>
              <a:ext cx="0" cy="360040"/>
            </a:xfrm>
            <a:prstGeom prst="line">
              <a:avLst/>
            </a:prstGeom>
            <a:solidFill>
              <a:schemeClr val="accent1"/>
            </a:solidFill>
            <a:ln w="3175" cap="flat" cmpd="sng" algn="ctr">
              <a:solidFill>
                <a:srgbClr val="191F22"/>
              </a:solidFill>
              <a:prstDash val="lgDash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40" name="Straight Connector 39"/>
            <p:cNvCxnSpPr/>
            <p:nvPr/>
          </p:nvCxnSpPr>
          <p:spPr bwMode="auto">
            <a:xfrm>
              <a:off x="2627784" y="5805264"/>
              <a:ext cx="0" cy="360040"/>
            </a:xfrm>
            <a:prstGeom prst="line">
              <a:avLst/>
            </a:prstGeom>
            <a:solidFill>
              <a:schemeClr val="accent1"/>
            </a:solidFill>
            <a:ln w="3175" cap="flat" cmpd="sng" algn="ctr">
              <a:solidFill>
                <a:srgbClr val="191F22"/>
              </a:solidFill>
              <a:prstDash val="lgDash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41" name="Straight Connector 40"/>
            <p:cNvCxnSpPr/>
            <p:nvPr/>
          </p:nvCxnSpPr>
          <p:spPr bwMode="auto">
            <a:xfrm>
              <a:off x="2987824" y="5805264"/>
              <a:ext cx="0" cy="360040"/>
            </a:xfrm>
            <a:prstGeom prst="line">
              <a:avLst/>
            </a:prstGeom>
            <a:solidFill>
              <a:schemeClr val="accent1"/>
            </a:solidFill>
            <a:ln w="3175" cap="flat" cmpd="sng" algn="ctr">
              <a:solidFill>
                <a:srgbClr val="191F22"/>
              </a:solidFill>
              <a:prstDash val="lgDash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42" name="Straight Connector 41"/>
            <p:cNvCxnSpPr/>
            <p:nvPr/>
          </p:nvCxnSpPr>
          <p:spPr bwMode="auto">
            <a:xfrm>
              <a:off x="3347864" y="5805264"/>
              <a:ext cx="0" cy="360040"/>
            </a:xfrm>
            <a:prstGeom prst="line">
              <a:avLst/>
            </a:prstGeom>
            <a:solidFill>
              <a:schemeClr val="accent1"/>
            </a:solidFill>
            <a:ln w="3175" cap="flat" cmpd="sng" algn="ctr">
              <a:solidFill>
                <a:srgbClr val="191F22"/>
              </a:solidFill>
              <a:prstDash val="lgDash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43" name="Straight Connector 42"/>
            <p:cNvCxnSpPr/>
            <p:nvPr/>
          </p:nvCxnSpPr>
          <p:spPr bwMode="auto">
            <a:xfrm>
              <a:off x="3707904" y="5805264"/>
              <a:ext cx="0" cy="360040"/>
            </a:xfrm>
            <a:prstGeom prst="line">
              <a:avLst/>
            </a:prstGeom>
            <a:solidFill>
              <a:schemeClr val="accent1"/>
            </a:solidFill>
            <a:ln w="3175" cap="flat" cmpd="sng" algn="ctr">
              <a:solidFill>
                <a:srgbClr val="191F22"/>
              </a:solidFill>
              <a:prstDash val="lgDash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44" name="Straight Connector 43"/>
            <p:cNvCxnSpPr/>
            <p:nvPr/>
          </p:nvCxnSpPr>
          <p:spPr bwMode="auto">
            <a:xfrm>
              <a:off x="4067944" y="5805264"/>
              <a:ext cx="0" cy="360040"/>
            </a:xfrm>
            <a:prstGeom prst="line">
              <a:avLst/>
            </a:prstGeom>
            <a:solidFill>
              <a:schemeClr val="accent1"/>
            </a:solidFill>
            <a:ln w="3175" cap="flat" cmpd="sng" algn="ctr">
              <a:solidFill>
                <a:srgbClr val="191F22"/>
              </a:solidFill>
              <a:prstDash val="lgDash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45" name="Straight Connector 44"/>
            <p:cNvCxnSpPr/>
            <p:nvPr/>
          </p:nvCxnSpPr>
          <p:spPr bwMode="auto">
            <a:xfrm>
              <a:off x="4427984" y="5805264"/>
              <a:ext cx="0" cy="360040"/>
            </a:xfrm>
            <a:prstGeom prst="line">
              <a:avLst/>
            </a:prstGeom>
            <a:solidFill>
              <a:schemeClr val="accent1"/>
            </a:solidFill>
            <a:ln w="3175" cap="flat" cmpd="sng" algn="ctr">
              <a:solidFill>
                <a:srgbClr val="191F22"/>
              </a:solidFill>
              <a:prstDash val="lgDash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46" name="Straight Connector 45"/>
            <p:cNvCxnSpPr/>
            <p:nvPr/>
          </p:nvCxnSpPr>
          <p:spPr bwMode="auto">
            <a:xfrm>
              <a:off x="4788024" y="5805264"/>
              <a:ext cx="0" cy="360040"/>
            </a:xfrm>
            <a:prstGeom prst="line">
              <a:avLst/>
            </a:prstGeom>
            <a:solidFill>
              <a:schemeClr val="accent1"/>
            </a:solidFill>
            <a:ln w="3175" cap="flat" cmpd="sng" algn="ctr">
              <a:solidFill>
                <a:srgbClr val="191F22"/>
              </a:solidFill>
              <a:prstDash val="lgDash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47" name="Straight Connector 46"/>
            <p:cNvCxnSpPr/>
            <p:nvPr/>
          </p:nvCxnSpPr>
          <p:spPr bwMode="auto">
            <a:xfrm>
              <a:off x="5148064" y="5805264"/>
              <a:ext cx="0" cy="360040"/>
            </a:xfrm>
            <a:prstGeom prst="line">
              <a:avLst/>
            </a:prstGeom>
            <a:solidFill>
              <a:schemeClr val="accent1"/>
            </a:solidFill>
            <a:ln w="3175" cap="flat" cmpd="sng" algn="ctr">
              <a:solidFill>
                <a:srgbClr val="191F22"/>
              </a:solidFill>
              <a:prstDash val="lgDash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48" name="Straight Connector 47"/>
            <p:cNvCxnSpPr/>
            <p:nvPr/>
          </p:nvCxnSpPr>
          <p:spPr bwMode="auto">
            <a:xfrm>
              <a:off x="5868144" y="5805264"/>
              <a:ext cx="0" cy="360040"/>
            </a:xfrm>
            <a:prstGeom prst="line">
              <a:avLst/>
            </a:prstGeom>
            <a:solidFill>
              <a:schemeClr val="accent1"/>
            </a:solidFill>
            <a:ln w="3175" cap="flat" cmpd="sng" algn="ctr">
              <a:solidFill>
                <a:srgbClr val="191F22"/>
              </a:solidFill>
              <a:prstDash val="lgDash"/>
              <a:round/>
              <a:headEnd type="none" w="med" len="med"/>
              <a:tailEnd type="none" w="med" len="med"/>
            </a:ln>
            <a:effectLst/>
          </p:spPr>
        </p:cxnSp>
      </p:grpSp>
      <p:grpSp>
        <p:nvGrpSpPr>
          <p:cNvPr id="49" name="Group 48"/>
          <p:cNvGrpSpPr>
            <a:grpSpLocks/>
          </p:cNvGrpSpPr>
          <p:nvPr/>
        </p:nvGrpSpPr>
        <p:grpSpPr>
          <a:xfrm>
            <a:off x="1835976" y="3140968"/>
            <a:ext cx="2520000" cy="180000"/>
            <a:chOff x="1187624" y="5805264"/>
            <a:chExt cx="5040560" cy="360040"/>
          </a:xfrm>
        </p:grpSpPr>
        <p:sp>
          <p:nvSpPr>
            <p:cNvPr id="50" name="Rectangle 49"/>
            <p:cNvSpPr/>
            <p:nvPr/>
          </p:nvSpPr>
          <p:spPr bwMode="auto">
            <a:xfrm>
              <a:off x="1907704" y="5805264"/>
              <a:ext cx="3600400" cy="360040"/>
            </a:xfrm>
            <a:prstGeom prst="rect">
              <a:avLst/>
            </a:prstGeom>
            <a:solidFill>
              <a:schemeClr val="bg1"/>
            </a:solidFill>
            <a:ln w="3810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000" dirty="0">
                  <a:latin typeface="Georgia"/>
                  <a:ea typeface="ＭＳ Ｐゴシック" pitchFamily="-106" charset="-128"/>
                  <a:cs typeface="Georgia"/>
                </a:rPr>
                <a:t>  </a:t>
              </a:r>
              <a:r>
                <a:rPr lang="en-US" sz="1000" dirty="0" smtClean="0">
                  <a:latin typeface="Georgia"/>
                  <a:ea typeface="ＭＳ Ｐゴシック" pitchFamily="-106" charset="-128"/>
                  <a:cs typeface="Georgia"/>
                </a:rPr>
                <a:t>s   m   </a:t>
              </a:r>
              <a:r>
                <a:rPr lang="en-US" sz="1000" dirty="0" err="1" smtClean="0">
                  <a:latin typeface="Georgia"/>
                  <a:ea typeface="ＭＳ Ｐゴシック" pitchFamily="-106" charset="-128"/>
                  <a:cs typeface="Georgia"/>
                </a:rPr>
                <a:t>i</a:t>
              </a:r>
              <a:r>
                <a:rPr lang="en-US" sz="1000" dirty="0" smtClean="0">
                  <a:latin typeface="Georgia"/>
                  <a:ea typeface="ＭＳ Ｐゴシック" pitchFamily="-106" charset="-128"/>
                  <a:cs typeface="Georgia"/>
                </a:rPr>
                <a:t>     t    h</a:t>
              </a:r>
              <a:endParaRPr kumimoji="0" lang="en-US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endParaRPr>
            </a:p>
          </p:txBody>
        </p:sp>
        <p:sp>
          <p:nvSpPr>
            <p:cNvPr id="51" name="Rectangle 50"/>
            <p:cNvSpPr/>
            <p:nvPr/>
          </p:nvSpPr>
          <p:spPr bwMode="auto">
            <a:xfrm>
              <a:off x="5508104" y="5805264"/>
              <a:ext cx="720080" cy="360040"/>
            </a:xfrm>
            <a:prstGeom prst="rect">
              <a:avLst/>
            </a:prstGeom>
            <a:solidFill>
              <a:schemeClr val="bg1"/>
            </a:solidFill>
            <a:ln w="381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Georgia"/>
                  <a:ea typeface="ＭＳ Ｐゴシック" pitchFamily="-106" charset="-128"/>
                  <a:cs typeface="Georgia"/>
                </a:rPr>
                <a:t>0   2</a:t>
              </a:r>
              <a:endParaRPr kumimoji="0" lang="en-US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endParaRPr>
            </a:p>
          </p:txBody>
        </p:sp>
        <p:sp>
          <p:nvSpPr>
            <p:cNvPr id="52" name="Rectangle 51"/>
            <p:cNvSpPr/>
            <p:nvPr/>
          </p:nvSpPr>
          <p:spPr bwMode="auto">
            <a:xfrm>
              <a:off x="1187624" y="5805264"/>
              <a:ext cx="720080" cy="360040"/>
            </a:xfrm>
            <a:prstGeom prst="rect">
              <a:avLst/>
            </a:prstGeom>
            <a:solidFill>
              <a:schemeClr val="bg1"/>
            </a:solidFill>
            <a:ln w="3810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000" dirty="0" smtClean="0">
                  <a:latin typeface="Georgia"/>
                  <a:ea typeface="ＭＳ Ｐゴシック" pitchFamily="-106" charset="-128"/>
                  <a:cs typeface="Georgia"/>
                </a:rPr>
                <a:t>5   5</a:t>
              </a:r>
              <a:endParaRPr kumimoji="0" lang="en-US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endParaRPr>
            </a:p>
          </p:txBody>
        </p:sp>
        <p:cxnSp>
          <p:nvCxnSpPr>
            <p:cNvPr id="53" name="Straight Connector 52"/>
            <p:cNvCxnSpPr>
              <a:stCxn id="52" idx="0"/>
            </p:cNvCxnSpPr>
            <p:nvPr/>
          </p:nvCxnSpPr>
          <p:spPr bwMode="auto">
            <a:xfrm>
              <a:off x="1547664" y="5805264"/>
              <a:ext cx="0" cy="360040"/>
            </a:xfrm>
            <a:prstGeom prst="line">
              <a:avLst/>
            </a:prstGeom>
            <a:solidFill>
              <a:schemeClr val="accent1"/>
            </a:solidFill>
            <a:ln w="3175" cap="flat" cmpd="sng" algn="ctr">
              <a:solidFill>
                <a:srgbClr val="191F22"/>
              </a:solidFill>
              <a:prstDash val="lgDash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4" name="Straight Connector 53"/>
            <p:cNvCxnSpPr/>
            <p:nvPr/>
          </p:nvCxnSpPr>
          <p:spPr bwMode="auto">
            <a:xfrm>
              <a:off x="2267744" y="5805264"/>
              <a:ext cx="0" cy="360040"/>
            </a:xfrm>
            <a:prstGeom prst="line">
              <a:avLst/>
            </a:prstGeom>
            <a:solidFill>
              <a:schemeClr val="accent1"/>
            </a:solidFill>
            <a:ln w="3175" cap="flat" cmpd="sng" algn="ctr">
              <a:solidFill>
                <a:srgbClr val="191F22"/>
              </a:solidFill>
              <a:prstDash val="lgDash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5" name="Straight Connector 54"/>
            <p:cNvCxnSpPr/>
            <p:nvPr/>
          </p:nvCxnSpPr>
          <p:spPr bwMode="auto">
            <a:xfrm>
              <a:off x="2627784" y="5805264"/>
              <a:ext cx="0" cy="360040"/>
            </a:xfrm>
            <a:prstGeom prst="line">
              <a:avLst/>
            </a:prstGeom>
            <a:solidFill>
              <a:schemeClr val="accent1"/>
            </a:solidFill>
            <a:ln w="3175" cap="flat" cmpd="sng" algn="ctr">
              <a:solidFill>
                <a:srgbClr val="191F22"/>
              </a:solidFill>
              <a:prstDash val="lgDash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6" name="Straight Connector 55"/>
            <p:cNvCxnSpPr/>
            <p:nvPr/>
          </p:nvCxnSpPr>
          <p:spPr bwMode="auto">
            <a:xfrm>
              <a:off x="2987824" y="5805264"/>
              <a:ext cx="0" cy="360040"/>
            </a:xfrm>
            <a:prstGeom prst="line">
              <a:avLst/>
            </a:prstGeom>
            <a:solidFill>
              <a:schemeClr val="accent1"/>
            </a:solidFill>
            <a:ln w="3175" cap="flat" cmpd="sng" algn="ctr">
              <a:solidFill>
                <a:srgbClr val="191F22"/>
              </a:solidFill>
              <a:prstDash val="lgDash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7" name="Straight Connector 56"/>
            <p:cNvCxnSpPr/>
            <p:nvPr/>
          </p:nvCxnSpPr>
          <p:spPr bwMode="auto">
            <a:xfrm>
              <a:off x="3347864" y="5805264"/>
              <a:ext cx="0" cy="360040"/>
            </a:xfrm>
            <a:prstGeom prst="line">
              <a:avLst/>
            </a:prstGeom>
            <a:solidFill>
              <a:schemeClr val="accent1"/>
            </a:solidFill>
            <a:ln w="3175" cap="flat" cmpd="sng" algn="ctr">
              <a:solidFill>
                <a:srgbClr val="191F22"/>
              </a:solidFill>
              <a:prstDash val="lgDash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8" name="Straight Connector 57"/>
            <p:cNvCxnSpPr/>
            <p:nvPr/>
          </p:nvCxnSpPr>
          <p:spPr bwMode="auto">
            <a:xfrm>
              <a:off x="3707904" y="5805264"/>
              <a:ext cx="0" cy="360040"/>
            </a:xfrm>
            <a:prstGeom prst="line">
              <a:avLst/>
            </a:prstGeom>
            <a:solidFill>
              <a:schemeClr val="accent1"/>
            </a:solidFill>
            <a:ln w="3175" cap="flat" cmpd="sng" algn="ctr">
              <a:solidFill>
                <a:srgbClr val="191F22"/>
              </a:solidFill>
              <a:prstDash val="lgDash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59" name="Straight Connector 58"/>
            <p:cNvCxnSpPr/>
            <p:nvPr/>
          </p:nvCxnSpPr>
          <p:spPr bwMode="auto">
            <a:xfrm>
              <a:off x="4067944" y="5805264"/>
              <a:ext cx="0" cy="360040"/>
            </a:xfrm>
            <a:prstGeom prst="line">
              <a:avLst/>
            </a:prstGeom>
            <a:solidFill>
              <a:schemeClr val="accent1"/>
            </a:solidFill>
            <a:ln w="3175" cap="flat" cmpd="sng" algn="ctr">
              <a:solidFill>
                <a:srgbClr val="191F22"/>
              </a:solidFill>
              <a:prstDash val="lgDash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60" name="Straight Connector 59"/>
            <p:cNvCxnSpPr/>
            <p:nvPr/>
          </p:nvCxnSpPr>
          <p:spPr bwMode="auto">
            <a:xfrm>
              <a:off x="4427984" y="5805264"/>
              <a:ext cx="0" cy="360040"/>
            </a:xfrm>
            <a:prstGeom prst="line">
              <a:avLst/>
            </a:prstGeom>
            <a:solidFill>
              <a:schemeClr val="accent1"/>
            </a:solidFill>
            <a:ln w="3175" cap="flat" cmpd="sng" algn="ctr">
              <a:solidFill>
                <a:srgbClr val="191F22"/>
              </a:solidFill>
              <a:prstDash val="lgDash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61" name="Straight Connector 60"/>
            <p:cNvCxnSpPr/>
            <p:nvPr/>
          </p:nvCxnSpPr>
          <p:spPr bwMode="auto">
            <a:xfrm>
              <a:off x="4788024" y="5805264"/>
              <a:ext cx="0" cy="360040"/>
            </a:xfrm>
            <a:prstGeom prst="line">
              <a:avLst/>
            </a:prstGeom>
            <a:solidFill>
              <a:schemeClr val="accent1"/>
            </a:solidFill>
            <a:ln w="3175" cap="flat" cmpd="sng" algn="ctr">
              <a:solidFill>
                <a:srgbClr val="191F22"/>
              </a:solidFill>
              <a:prstDash val="lgDash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62" name="Straight Connector 61"/>
            <p:cNvCxnSpPr/>
            <p:nvPr/>
          </p:nvCxnSpPr>
          <p:spPr bwMode="auto">
            <a:xfrm>
              <a:off x="5148064" y="5805264"/>
              <a:ext cx="0" cy="360040"/>
            </a:xfrm>
            <a:prstGeom prst="line">
              <a:avLst/>
            </a:prstGeom>
            <a:solidFill>
              <a:schemeClr val="accent1"/>
            </a:solidFill>
            <a:ln w="3175" cap="flat" cmpd="sng" algn="ctr">
              <a:solidFill>
                <a:srgbClr val="191F22"/>
              </a:solidFill>
              <a:prstDash val="lgDash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63" name="Straight Connector 62"/>
            <p:cNvCxnSpPr/>
            <p:nvPr/>
          </p:nvCxnSpPr>
          <p:spPr bwMode="auto">
            <a:xfrm>
              <a:off x="5868144" y="5805264"/>
              <a:ext cx="0" cy="360040"/>
            </a:xfrm>
            <a:prstGeom prst="line">
              <a:avLst/>
            </a:prstGeom>
            <a:solidFill>
              <a:schemeClr val="accent1"/>
            </a:solidFill>
            <a:ln w="3175" cap="flat" cmpd="sng" algn="ctr">
              <a:solidFill>
                <a:srgbClr val="191F22"/>
              </a:solidFill>
              <a:prstDash val="lgDash"/>
              <a:round/>
              <a:headEnd type="none" w="med" len="med"/>
              <a:tailEnd type="none" w="med" len="med"/>
            </a:ln>
            <a:effectLst/>
          </p:spPr>
        </p:cxnSp>
      </p:grpSp>
      <p:grpSp>
        <p:nvGrpSpPr>
          <p:cNvPr id="64" name="Group 63"/>
          <p:cNvGrpSpPr>
            <a:grpSpLocks/>
          </p:cNvGrpSpPr>
          <p:nvPr/>
        </p:nvGrpSpPr>
        <p:grpSpPr>
          <a:xfrm>
            <a:off x="1835976" y="3501008"/>
            <a:ext cx="2520000" cy="180000"/>
            <a:chOff x="1187624" y="5805264"/>
            <a:chExt cx="5040560" cy="360040"/>
          </a:xfrm>
        </p:grpSpPr>
        <p:sp>
          <p:nvSpPr>
            <p:cNvPr id="65" name="Rectangle 64"/>
            <p:cNvSpPr/>
            <p:nvPr/>
          </p:nvSpPr>
          <p:spPr bwMode="auto">
            <a:xfrm>
              <a:off x="1907704" y="5805264"/>
              <a:ext cx="3600400" cy="360040"/>
            </a:xfrm>
            <a:prstGeom prst="rect">
              <a:avLst/>
            </a:prstGeom>
            <a:solidFill>
              <a:schemeClr val="bg1"/>
            </a:solidFill>
            <a:ln w="3810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000" dirty="0">
                  <a:latin typeface="Georgia"/>
                  <a:ea typeface="ＭＳ Ｐゴシック" pitchFamily="-106" charset="-128"/>
                  <a:cs typeface="Georgia"/>
                </a:rPr>
                <a:t>  j</a:t>
              </a:r>
              <a:r>
                <a:rPr lang="en-US" sz="1000" dirty="0" smtClean="0">
                  <a:latin typeface="Georgia"/>
                  <a:ea typeface="ＭＳ Ｐゴシック" pitchFamily="-106" charset="-128"/>
                  <a:cs typeface="Georgia"/>
                </a:rPr>
                <a:t>    o    n    e   s</a:t>
              </a:r>
              <a:endParaRPr kumimoji="0" lang="en-US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endParaRPr>
            </a:p>
          </p:txBody>
        </p:sp>
        <p:sp>
          <p:nvSpPr>
            <p:cNvPr id="66" name="Rectangle 65"/>
            <p:cNvSpPr/>
            <p:nvPr/>
          </p:nvSpPr>
          <p:spPr bwMode="auto">
            <a:xfrm>
              <a:off x="5508104" y="5805264"/>
              <a:ext cx="720080" cy="360040"/>
            </a:xfrm>
            <a:prstGeom prst="rect">
              <a:avLst/>
            </a:prstGeom>
            <a:solidFill>
              <a:schemeClr val="bg1"/>
            </a:solidFill>
            <a:ln w="381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Georgia"/>
                  <a:ea typeface="ＭＳ Ｐゴシック" pitchFamily="-106" charset="-128"/>
                  <a:cs typeface="Georgia"/>
                </a:rPr>
                <a:t>0   1</a:t>
              </a:r>
              <a:endParaRPr kumimoji="0" lang="en-US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endParaRPr>
            </a:p>
          </p:txBody>
        </p:sp>
        <p:sp>
          <p:nvSpPr>
            <p:cNvPr id="67" name="Rectangle 66"/>
            <p:cNvSpPr/>
            <p:nvPr/>
          </p:nvSpPr>
          <p:spPr bwMode="auto">
            <a:xfrm>
              <a:off x="1187624" y="5805264"/>
              <a:ext cx="720080" cy="360040"/>
            </a:xfrm>
            <a:prstGeom prst="rect">
              <a:avLst/>
            </a:prstGeom>
            <a:solidFill>
              <a:schemeClr val="bg1"/>
            </a:solidFill>
            <a:ln w="3810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000" dirty="0">
                  <a:latin typeface="Georgia"/>
                  <a:ea typeface="ＭＳ Ｐゴシック" pitchFamily="-106" charset="-128"/>
                  <a:cs typeface="Georgia"/>
                </a:rPr>
                <a:t>8</a:t>
              </a:r>
              <a:r>
                <a:rPr lang="en-US" sz="1000" dirty="0" smtClean="0">
                  <a:latin typeface="Georgia"/>
                  <a:ea typeface="ＭＳ Ｐゴシック" pitchFamily="-106" charset="-128"/>
                  <a:cs typeface="Georgia"/>
                </a:rPr>
                <a:t>   </a:t>
              </a:r>
              <a:r>
                <a:rPr lang="en-US" sz="1000" dirty="0">
                  <a:latin typeface="Georgia"/>
                  <a:ea typeface="ＭＳ Ｐゴシック" pitchFamily="-106" charset="-128"/>
                  <a:cs typeface="Georgia"/>
                </a:rPr>
                <a:t>3</a:t>
              </a:r>
              <a:endParaRPr kumimoji="0" lang="en-US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endParaRPr>
            </a:p>
          </p:txBody>
        </p:sp>
        <p:cxnSp>
          <p:nvCxnSpPr>
            <p:cNvPr id="68" name="Straight Connector 67"/>
            <p:cNvCxnSpPr>
              <a:stCxn id="67" idx="0"/>
            </p:cNvCxnSpPr>
            <p:nvPr/>
          </p:nvCxnSpPr>
          <p:spPr bwMode="auto">
            <a:xfrm>
              <a:off x="1547664" y="5805264"/>
              <a:ext cx="0" cy="360040"/>
            </a:xfrm>
            <a:prstGeom prst="line">
              <a:avLst/>
            </a:prstGeom>
            <a:solidFill>
              <a:schemeClr val="accent1"/>
            </a:solidFill>
            <a:ln w="3175" cap="flat" cmpd="sng" algn="ctr">
              <a:solidFill>
                <a:srgbClr val="191F22"/>
              </a:solidFill>
              <a:prstDash val="lgDash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69" name="Straight Connector 68"/>
            <p:cNvCxnSpPr/>
            <p:nvPr/>
          </p:nvCxnSpPr>
          <p:spPr bwMode="auto">
            <a:xfrm>
              <a:off x="2267744" y="5805264"/>
              <a:ext cx="0" cy="360040"/>
            </a:xfrm>
            <a:prstGeom prst="line">
              <a:avLst/>
            </a:prstGeom>
            <a:solidFill>
              <a:schemeClr val="accent1"/>
            </a:solidFill>
            <a:ln w="3175" cap="flat" cmpd="sng" algn="ctr">
              <a:solidFill>
                <a:srgbClr val="191F22"/>
              </a:solidFill>
              <a:prstDash val="lgDash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70" name="Straight Connector 69"/>
            <p:cNvCxnSpPr/>
            <p:nvPr/>
          </p:nvCxnSpPr>
          <p:spPr bwMode="auto">
            <a:xfrm>
              <a:off x="2627784" y="5805264"/>
              <a:ext cx="0" cy="360040"/>
            </a:xfrm>
            <a:prstGeom prst="line">
              <a:avLst/>
            </a:prstGeom>
            <a:solidFill>
              <a:schemeClr val="accent1"/>
            </a:solidFill>
            <a:ln w="3175" cap="flat" cmpd="sng" algn="ctr">
              <a:solidFill>
                <a:srgbClr val="191F22"/>
              </a:solidFill>
              <a:prstDash val="lgDash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71" name="Straight Connector 70"/>
            <p:cNvCxnSpPr/>
            <p:nvPr/>
          </p:nvCxnSpPr>
          <p:spPr bwMode="auto">
            <a:xfrm>
              <a:off x="2987824" y="5805264"/>
              <a:ext cx="0" cy="360040"/>
            </a:xfrm>
            <a:prstGeom prst="line">
              <a:avLst/>
            </a:prstGeom>
            <a:solidFill>
              <a:schemeClr val="accent1"/>
            </a:solidFill>
            <a:ln w="3175" cap="flat" cmpd="sng" algn="ctr">
              <a:solidFill>
                <a:srgbClr val="191F22"/>
              </a:solidFill>
              <a:prstDash val="lgDash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72" name="Straight Connector 71"/>
            <p:cNvCxnSpPr/>
            <p:nvPr/>
          </p:nvCxnSpPr>
          <p:spPr bwMode="auto">
            <a:xfrm>
              <a:off x="3347864" y="5805264"/>
              <a:ext cx="0" cy="360040"/>
            </a:xfrm>
            <a:prstGeom prst="line">
              <a:avLst/>
            </a:prstGeom>
            <a:solidFill>
              <a:schemeClr val="accent1"/>
            </a:solidFill>
            <a:ln w="3175" cap="flat" cmpd="sng" algn="ctr">
              <a:solidFill>
                <a:srgbClr val="191F22"/>
              </a:solidFill>
              <a:prstDash val="lgDash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73" name="Straight Connector 72"/>
            <p:cNvCxnSpPr/>
            <p:nvPr/>
          </p:nvCxnSpPr>
          <p:spPr bwMode="auto">
            <a:xfrm>
              <a:off x="3707904" y="5805264"/>
              <a:ext cx="0" cy="360040"/>
            </a:xfrm>
            <a:prstGeom prst="line">
              <a:avLst/>
            </a:prstGeom>
            <a:solidFill>
              <a:schemeClr val="accent1"/>
            </a:solidFill>
            <a:ln w="3175" cap="flat" cmpd="sng" algn="ctr">
              <a:solidFill>
                <a:srgbClr val="191F22"/>
              </a:solidFill>
              <a:prstDash val="lgDash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74" name="Straight Connector 73"/>
            <p:cNvCxnSpPr/>
            <p:nvPr/>
          </p:nvCxnSpPr>
          <p:spPr bwMode="auto">
            <a:xfrm>
              <a:off x="4067944" y="5805264"/>
              <a:ext cx="0" cy="360040"/>
            </a:xfrm>
            <a:prstGeom prst="line">
              <a:avLst/>
            </a:prstGeom>
            <a:solidFill>
              <a:schemeClr val="accent1"/>
            </a:solidFill>
            <a:ln w="3175" cap="flat" cmpd="sng" algn="ctr">
              <a:solidFill>
                <a:srgbClr val="191F22"/>
              </a:solidFill>
              <a:prstDash val="lgDash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75" name="Straight Connector 74"/>
            <p:cNvCxnSpPr/>
            <p:nvPr/>
          </p:nvCxnSpPr>
          <p:spPr bwMode="auto">
            <a:xfrm>
              <a:off x="4427984" y="5805264"/>
              <a:ext cx="0" cy="360040"/>
            </a:xfrm>
            <a:prstGeom prst="line">
              <a:avLst/>
            </a:prstGeom>
            <a:solidFill>
              <a:schemeClr val="accent1"/>
            </a:solidFill>
            <a:ln w="3175" cap="flat" cmpd="sng" algn="ctr">
              <a:solidFill>
                <a:srgbClr val="191F22"/>
              </a:solidFill>
              <a:prstDash val="lgDash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76" name="Straight Connector 75"/>
            <p:cNvCxnSpPr/>
            <p:nvPr/>
          </p:nvCxnSpPr>
          <p:spPr bwMode="auto">
            <a:xfrm>
              <a:off x="4788024" y="5805264"/>
              <a:ext cx="0" cy="360040"/>
            </a:xfrm>
            <a:prstGeom prst="line">
              <a:avLst/>
            </a:prstGeom>
            <a:solidFill>
              <a:schemeClr val="accent1"/>
            </a:solidFill>
            <a:ln w="3175" cap="flat" cmpd="sng" algn="ctr">
              <a:solidFill>
                <a:srgbClr val="191F22"/>
              </a:solidFill>
              <a:prstDash val="lgDash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77" name="Straight Connector 76"/>
            <p:cNvCxnSpPr/>
            <p:nvPr/>
          </p:nvCxnSpPr>
          <p:spPr bwMode="auto">
            <a:xfrm>
              <a:off x="5148064" y="5805264"/>
              <a:ext cx="0" cy="360040"/>
            </a:xfrm>
            <a:prstGeom prst="line">
              <a:avLst/>
            </a:prstGeom>
            <a:solidFill>
              <a:schemeClr val="accent1"/>
            </a:solidFill>
            <a:ln w="3175" cap="flat" cmpd="sng" algn="ctr">
              <a:solidFill>
                <a:srgbClr val="191F22"/>
              </a:solidFill>
              <a:prstDash val="lgDash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78" name="Straight Connector 77"/>
            <p:cNvCxnSpPr/>
            <p:nvPr/>
          </p:nvCxnSpPr>
          <p:spPr bwMode="auto">
            <a:xfrm>
              <a:off x="5868144" y="5805264"/>
              <a:ext cx="0" cy="360040"/>
            </a:xfrm>
            <a:prstGeom prst="line">
              <a:avLst/>
            </a:prstGeom>
            <a:solidFill>
              <a:schemeClr val="accent1"/>
            </a:solidFill>
            <a:ln w="3175" cap="flat" cmpd="sng" algn="ctr">
              <a:solidFill>
                <a:srgbClr val="191F22"/>
              </a:solidFill>
              <a:prstDash val="lgDash"/>
              <a:round/>
              <a:headEnd type="none" w="med" len="med"/>
              <a:tailEnd type="none" w="med" len="med"/>
            </a:ln>
            <a:effectLst/>
          </p:spPr>
        </p:cxnSp>
      </p:grpSp>
      <p:sp>
        <p:nvSpPr>
          <p:cNvPr id="79" name="Rectangle 78"/>
          <p:cNvSpPr/>
          <p:nvPr/>
        </p:nvSpPr>
        <p:spPr bwMode="auto">
          <a:xfrm>
            <a:off x="1474577" y="4509120"/>
            <a:ext cx="1080120" cy="1080120"/>
          </a:xfrm>
          <a:prstGeom prst="rect">
            <a:avLst/>
          </a:prstGeom>
          <a:solidFill>
            <a:srgbClr val="FFFFFF"/>
          </a:solidFill>
          <a:ln w="1905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80" name="Rectangle 79"/>
          <p:cNvSpPr/>
          <p:nvPr/>
        </p:nvSpPr>
        <p:spPr bwMode="auto">
          <a:xfrm>
            <a:off x="2770721" y="4509120"/>
            <a:ext cx="1080120" cy="1080120"/>
          </a:xfrm>
          <a:prstGeom prst="rect">
            <a:avLst/>
          </a:prstGeom>
          <a:solidFill>
            <a:srgbClr val="FFFFFF"/>
          </a:solidFill>
          <a:ln w="1905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81" name="Rectangle 80"/>
          <p:cNvSpPr/>
          <p:nvPr/>
        </p:nvSpPr>
        <p:spPr bwMode="auto">
          <a:xfrm>
            <a:off x="4066865" y="4509120"/>
            <a:ext cx="1080120" cy="1080120"/>
          </a:xfrm>
          <a:prstGeom prst="rect">
            <a:avLst/>
          </a:prstGeom>
          <a:solidFill>
            <a:srgbClr val="FFFFFF"/>
          </a:solidFill>
          <a:ln w="1905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86" name="Rectangle 85"/>
          <p:cNvSpPr/>
          <p:nvPr/>
        </p:nvSpPr>
        <p:spPr bwMode="auto">
          <a:xfrm>
            <a:off x="6659153" y="4509120"/>
            <a:ext cx="1080120" cy="1080120"/>
          </a:xfrm>
          <a:prstGeom prst="rect">
            <a:avLst/>
          </a:prstGeom>
          <a:solidFill>
            <a:srgbClr val="FFFFFF"/>
          </a:solidFill>
          <a:ln w="1905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87" name="TextBox 86"/>
          <p:cNvSpPr txBox="1"/>
          <p:nvPr/>
        </p:nvSpPr>
        <p:spPr>
          <a:xfrm>
            <a:off x="5651041" y="4797152"/>
            <a:ext cx="44119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Georgia"/>
                <a:cs typeface="Georgia"/>
              </a:rPr>
              <a:t>...</a:t>
            </a:r>
            <a:endParaRPr lang="en-US" dirty="0">
              <a:latin typeface="Georgia"/>
              <a:cs typeface="Georgia"/>
            </a:endParaRPr>
          </a:p>
        </p:txBody>
      </p:sp>
      <p:grpSp>
        <p:nvGrpSpPr>
          <p:cNvPr id="100" name="Group 99"/>
          <p:cNvGrpSpPr>
            <a:grpSpLocks noChangeAspect="1"/>
          </p:cNvGrpSpPr>
          <p:nvPr/>
        </p:nvGrpSpPr>
        <p:grpSpPr>
          <a:xfrm>
            <a:off x="5148064" y="2564904"/>
            <a:ext cx="2177907" cy="180000"/>
            <a:chOff x="2087910" y="3356992"/>
            <a:chExt cx="4356298" cy="360040"/>
          </a:xfrm>
        </p:grpSpPr>
        <p:sp>
          <p:nvSpPr>
            <p:cNvPr id="88" name="Rectangle 87"/>
            <p:cNvSpPr/>
            <p:nvPr/>
          </p:nvSpPr>
          <p:spPr bwMode="auto">
            <a:xfrm>
              <a:off x="2087910" y="3356992"/>
              <a:ext cx="360040" cy="360040"/>
            </a:xfrm>
            <a:prstGeom prst="rect">
              <a:avLst/>
            </a:prstGeom>
            <a:solidFill>
              <a:schemeClr val="bg1"/>
            </a:solidFill>
            <a:ln w="381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Georgia"/>
                  <a:ea typeface="ＭＳ Ｐゴシック" pitchFamily="-106" charset="-128"/>
                  <a:cs typeface="Georgia"/>
                </a:rPr>
                <a:t>2</a:t>
              </a:r>
              <a:endParaRPr kumimoji="0" lang="en-US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endParaRPr>
            </a:p>
          </p:txBody>
        </p:sp>
        <p:sp>
          <p:nvSpPr>
            <p:cNvPr id="89" name="Rectangle 88"/>
            <p:cNvSpPr/>
            <p:nvPr/>
          </p:nvSpPr>
          <p:spPr bwMode="auto">
            <a:xfrm>
              <a:off x="2447950" y="3356992"/>
              <a:ext cx="1475978" cy="360040"/>
            </a:xfrm>
            <a:prstGeom prst="rect">
              <a:avLst/>
            </a:prstGeom>
            <a:solidFill>
              <a:schemeClr val="bg1"/>
            </a:solidFill>
            <a:ln w="3810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000" dirty="0">
                  <a:latin typeface="Georgia"/>
                  <a:ea typeface="ＭＳ Ｐゴシック" pitchFamily="-106" charset="-128"/>
                  <a:cs typeface="Georgia"/>
                </a:rPr>
                <a:t> </a:t>
              </a:r>
              <a:r>
                <a:rPr lang="en-US" sz="1000" dirty="0" smtClean="0">
                  <a:latin typeface="Georgia"/>
                  <a:ea typeface="ＭＳ Ｐゴシック" pitchFamily="-106" charset="-128"/>
                  <a:cs typeface="Georgia"/>
                </a:rPr>
                <a:t> 5    I     4 6     </a:t>
              </a:r>
              <a:endParaRPr kumimoji="0" lang="en-US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endParaRPr>
            </a:p>
          </p:txBody>
        </p:sp>
        <p:cxnSp>
          <p:nvCxnSpPr>
            <p:cNvPr id="90" name="Straight Connector 89"/>
            <p:cNvCxnSpPr/>
            <p:nvPr/>
          </p:nvCxnSpPr>
          <p:spPr bwMode="auto">
            <a:xfrm>
              <a:off x="2843808" y="3356992"/>
              <a:ext cx="0" cy="360040"/>
            </a:xfrm>
            <a:prstGeom prst="line">
              <a:avLst/>
            </a:prstGeom>
            <a:solidFill>
              <a:schemeClr val="accent1"/>
            </a:solidFill>
            <a:ln w="3175" cap="flat" cmpd="sng" algn="ctr">
              <a:solidFill>
                <a:srgbClr val="191F22"/>
              </a:solidFill>
              <a:prstDash val="lgDash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91" name="Straight Connector 90"/>
            <p:cNvCxnSpPr/>
            <p:nvPr/>
          </p:nvCxnSpPr>
          <p:spPr bwMode="auto">
            <a:xfrm>
              <a:off x="3203848" y="3356992"/>
              <a:ext cx="0" cy="360040"/>
            </a:xfrm>
            <a:prstGeom prst="line">
              <a:avLst/>
            </a:prstGeom>
            <a:solidFill>
              <a:schemeClr val="accent1"/>
            </a:solidFill>
            <a:ln w="3175" cap="flat" cmpd="sng" algn="ctr">
              <a:solidFill>
                <a:srgbClr val="191F22"/>
              </a:solidFill>
              <a:prstDash val="lgDash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92" name="Straight Connector 91"/>
            <p:cNvCxnSpPr/>
            <p:nvPr/>
          </p:nvCxnSpPr>
          <p:spPr bwMode="auto">
            <a:xfrm>
              <a:off x="3563888" y="3356992"/>
              <a:ext cx="0" cy="360040"/>
            </a:xfrm>
            <a:prstGeom prst="line">
              <a:avLst/>
            </a:prstGeom>
            <a:solidFill>
              <a:schemeClr val="accent1"/>
            </a:solidFill>
            <a:ln w="3175" cap="flat" cmpd="sng" algn="ctr">
              <a:solidFill>
                <a:srgbClr val="191F22"/>
              </a:solidFill>
              <a:prstDash val="lgDash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93" name="Rectangle 92"/>
            <p:cNvSpPr/>
            <p:nvPr/>
          </p:nvSpPr>
          <p:spPr bwMode="auto">
            <a:xfrm>
              <a:off x="3923928" y="3356992"/>
              <a:ext cx="2520280" cy="360040"/>
            </a:xfrm>
            <a:prstGeom prst="rect">
              <a:avLst/>
            </a:prstGeom>
            <a:solidFill>
              <a:schemeClr val="bg1"/>
            </a:solidFill>
            <a:ln w="381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000" dirty="0">
                  <a:latin typeface="Georgia"/>
                  <a:ea typeface="ＭＳ Ｐゴシック" pitchFamily="-106" charset="-128"/>
                  <a:cs typeface="Georgia"/>
                </a:rPr>
                <a:t>  </a:t>
              </a:r>
              <a:r>
                <a:rPr lang="en-US" sz="1000" dirty="0" smtClean="0">
                  <a:latin typeface="Georgia"/>
                  <a:ea typeface="ＭＳ Ｐゴシック" pitchFamily="-106" charset="-128"/>
                  <a:cs typeface="Georgia"/>
                </a:rPr>
                <a:t>4   S    4   F    o    r    d</a:t>
              </a:r>
              <a:endParaRPr kumimoji="0" lang="en-US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endParaRPr>
            </a:p>
          </p:txBody>
        </p:sp>
        <p:cxnSp>
          <p:nvCxnSpPr>
            <p:cNvPr id="94" name="Straight Connector 93"/>
            <p:cNvCxnSpPr/>
            <p:nvPr/>
          </p:nvCxnSpPr>
          <p:spPr bwMode="auto">
            <a:xfrm>
              <a:off x="4283968" y="3356992"/>
              <a:ext cx="0" cy="360040"/>
            </a:xfrm>
            <a:prstGeom prst="line">
              <a:avLst/>
            </a:prstGeom>
            <a:solidFill>
              <a:schemeClr val="accent1"/>
            </a:solidFill>
            <a:ln w="3175" cap="flat" cmpd="sng" algn="ctr">
              <a:solidFill>
                <a:srgbClr val="191F22"/>
              </a:solidFill>
              <a:prstDash val="lgDash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95" name="Straight Connector 94"/>
            <p:cNvCxnSpPr/>
            <p:nvPr/>
          </p:nvCxnSpPr>
          <p:spPr bwMode="auto">
            <a:xfrm>
              <a:off x="4644008" y="3356992"/>
              <a:ext cx="0" cy="360040"/>
            </a:xfrm>
            <a:prstGeom prst="line">
              <a:avLst/>
            </a:prstGeom>
            <a:solidFill>
              <a:schemeClr val="accent1"/>
            </a:solidFill>
            <a:ln w="3175" cap="flat" cmpd="sng" algn="ctr">
              <a:solidFill>
                <a:srgbClr val="191F22"/>
              </a:solidFill>
              <a:prstDash val="lgDash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96" name="Straight Connector 95"/>
            <p:cNvCxnSpPr/>
            <p:nvPr/>
          </p:nvCxnSpPr>
          <p:spPr bwMode="auto">
            <a:xfrm>
              <a:off x="5004048" y="3356992"/>
              <a:ext cx="0" cy="360040"/>
            </a:xfrm>
            <a:prstGeom prst="line">
              <a:avLst/>
            </a:prstGeom>
            <a:solidFill>
              <a:schemeClr val="accent1"/>
            </a:solidFill>
            <a:ln w="3175" cap="flat" cmpd="sng" algn="ctr">
              <a:solidFill>
                <a:srgbClr val="191F22"/>
              </a:solidFill>
              <a:prstDash val="lgDash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97" name="Straight Connector 96"/>
            <p:cNvCxnSpPr/>
            <p:nvPr/>
          </p:nvCxnSpPr>
          <p:spPr bwMode="auto">
            <a:xfrm>
              <a:off x="5364088" y="3356992"/>
              <a:ext cx="0" cy="360040"/>
            </a:xfrm>
            <a:prstGeom prst="line">
              <a:avLst/>
            </a:prstGeom>
            <a:solidFill>
              <a:schemeClr val="accent1"/>
            </a:solidFill>
            <a:ln w="3175" cap="flat" cmpd="sng" algn="ctr">
              <a:solidFill>
                <a:srgbClr val="191F22"/>
              </a:solidFill>
              <a:prstDash val="lgDash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98" name="Straight Connector 97"/>
            <p:cNvCxnSpPr/>
            <p:nvPr/>
          </p:nvCxnSpPr>
          <p:spPr bwMode="auto">
            <a:xfrm>
              <a:off x="5724128" y="3356992"/>
              <a:ext cx="0" cy="360040"/>
            </a:xfrm>
            <a:prstGeom prst="line">
              <a:avLst/>
            </a:prstGeom>
            <a:solidFill>
              <a:schemeClr val="accent1"/>
            </a:solidFill>
            <a:ln w="3175" cap="flat" cmpd="sng" algn="ctr">
              <a:solidFill>
                <a:srgbClr val="191F22"/>
              </a:solidFill>
              <a:prstDash val="lgDash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99" name="Straight Connector 98"/>
            <p:cNvCxnSpPr/>
            <p:nvPr/>
          </p:nvCxnSpPr>
          <p:spPr bwMode="auto">
            <a:xfrm>
              <a:off x="6084168" y="3356992"/>
              <a:ext cx="0" cy="360040"/>
            </a:xfrm>
            <a:prstGeom prst="line">
              <a:avLst/>
            </a:prstGeom>
            <a:solidFill>
              <a:schemeClr val="accent1"/>
            </a:solidFill>
            <a:ln w="3175" cap="flat" cmpd="sng" algn="ctr">
              <a:solidFill>
                <a:srgbClr val="191F22"/>
              </a:solidFill>
              <a:prstDash val="lgDash"/>
              <a:round/>
              <a:headEnd type="none" w="med" len="med"/>
              <a:tailEnd type="none" w="med" len="med"/>
            </a:ln>
            <a:effectLst/>
          </p:spPr>
        </p:cxnSp>
      </p:grpSp>
      <p:grpSp>
        <p:nvGrpSpPr>
          <p:cNvPr id="101" name="Group 100"/>
          <p:cNvGrpSpPr>
            <a:grpSpLocks noChangeAspect="1"/>
          </p:cNvGrpSpPr>
          <p:nvPr/>
        </p:nvGrpSpPr>
        <p:grpSpPr>
          <a:xfrm>
            <a:off x="5148064" y="2888960"/>
            <a:ext cx="2177907" cy="180000"/>
            <a:chOff x="2087910" y="3356992"/>
            <a:chExt cx="4356298" cy="360040"/>
          </a:xfrm>
        </p:grpSpPr>
        <p:sp>
          <p:nvSpPr>
            <p:cNvPr id="102" name="Rectangle 101"/>
            <p:cNvSpPr/>
            <p:nvPr/>
          </p:nvSpPr>
          <p:spPr bwMode="auto">
            <a:xfrm>
              <a:off x="2087910" y="3356992"/>
              <a:ext cx="360040" cy="360040"/>
            </a:xfrm>
            <a:prstGeom prst="rect">
              <a:avLst/>
            </a:prstGeom>
            <a:solidFill>
              <a:schemeClr val="bg1"/>
            </a:solidFill>
            <a:ln w="381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Georgia"/>
                  <a:ea typeface="ＭＳ Ｐゴシック" pitchFamily="-106" charset="-128"/>
                  <a:cs typeface="Georgia"/>
                </a:rPr>
                <a:t>2</a:t>
              </a:r>
              <a:endParaRPr kumimoji="0" lang="en-US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endParaRPr>
            </a:p>
          </p:txBody>
        </p:sp>
        <p:sp>
          <p:nvSpPr>
            <p:cNvPr id="103" name="Rectangle 102"/>
            <p:cNvSpPr/>
            <p:nvPr/>
          </p:nvSpPr>
          <p:spPr bwMode="auto">
            <a:xfrm>
              <a:off x="2447950" y="3356992"/>
              <a:ext cx="1475978" cy="360040"/>
            </a:xfrm>
            <a:prstGeom prst="rect">
              <a:avLst/>
            </a:prstGeom>
            <a:solidFill>
              <a:schemeClr val="bg1"/>
            </a:solidFill>
            <a:ln w="3810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000" dirty="0">
                  <a:latin typeface="Georgia"/>
                  <a:ea typeface="ＭＳ Ｐゴシック" pitchFamily="-106" charset="-128"/>
                  <a:cs typeface="Georgia"/>
                </a:rPr>
                <a:t> </a:t>
              </a:r>
              <a:r>
                <a:rPr lang="en-US" sz="1000" dirty="0" smtClean="0">
                  <a:latin typeface="Georgia"/>
                  <a:ea typeface="ＭＳ Ｐゴシック" pitchFamily="-106" charset="-128"/>
                  <a:cs typeface="Georgia"/>
                </a:rPr>
                <a:t> 5    I     4 6     </a:t>
              </a:r>
              <a:endParaRPr kumimoji="0" lang="en-US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endParaRPr>
            </a:p>
          </p:txBody>
        </p:sp>
        <p:cxnSp>
          <p:nvCxnSpPr>
            <p:cNvPr id="104" name="Straight Connector 103"/>
            <p:cNvCxnSpPr/>
            <p:nvPr/>
          </p:nvCxnSpPr>
          <p:spPr bwMode="auto">
            <a:xfrm>
              <a:off x="2843808" y="3356992"/>
              <a:ext cx="0" cy="360040"/>
            </a:xfrm>
            <a:prstGeom prst="line">
              <a:avLst/>
            </a:prstGeom>
            <a:solidFill>
              <a:schemeClr val="accent1"/>
            </a:solidFill>
            <a:ln w="3175" cap="flat" cmpd="sng" algn="ctr">
              <a:solidFill>
                <a:srgbClr val="191F22"/>
              </a:solidFill>
              <a:prstDash val="lgDash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05" name="Straight Connector 104"/>
            <p:cNvCxnSpPr/>
            <p:nvPr/>
          </p:nvCxnSpPr>
          <p:spPr bwMode="auto">
            <a:xfrm>
              <a:off x="3203848" y="3356992"/>
              <a:ext cx="0" cy="360040"/>
            </a:xfrm>
            <a:prstGeom prst="line">
              <a:avLst/>
            </a:prstGeom>
            <a:solidFill>
              <a:schemeClr val="accent1"/>
            </a:solidFill>
            <a:ln w="3175" cap="flat" cmpd="sng" algn="ctr">
              <a:solidFill>
                <a:srgbClr val="191F22"/>
              </a:solidFill>
              <a:prstDash val="lgDash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06" name="Straight Connector 105"/>
            <p:cNvCxnSpPr/>
            <p:nvPr/>
          </p:nvCxnSpPr>
          <p:spPr bwMode="auto">
            <a:xfrm>
              <a:off x="3563888" y="3356992"/>
              <a:ext cx="0" cy="360040"/>
            </a:xfrm>
            <a:prstGeom prst="line">
              <a:avLst/>
            </a:prstGeom>
            <a:solidFill>
              <a:schemeClr val="accent1"/>
            </a:solidFill>
            <a:ln w="3175" cap="flat" cmpd="sng" algn="ctr">
              <a:solidFill>
                <a:srgbClr val="191F22"/>
              </a:solidFill>
              <a:prstDash val="lgDash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107" name="Rectangle 106"/>
            <p:cNvSpPr/>
            <p:nvPr/>
          </p:nvSpPr>
          <p:spPr bwMode="auto">
            <a:xfrm>
              <a:off x="3923928" y="3356992"/>
              <a:ext cx="2520280" cy="360040"/>
            </a:xfrm>
            <a:prstGeom prst="rect">
              <a:avLst/>
            </a:prstGeom>
            <a:solidFill>
              <a:schemeClr val="bg1"/>
            </a:solidFill>
            <a:ln w="38100" cap="flat" cmpd="sng" algn="ctr">
              <a:solidFill>
                <a:schemeClr val="tx1">
                  <a:lumMod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000" dirty="0">
                  <a:latin typeface="Georgia"/>
                  <a:ea typeface="ＭＳ Ｐゴシック" pitchFamily="-106" charset="-128"/>
                  <a:cs typeface="Georgia"/>
                </a:rPr>
                <a:t>  </a:t>
              </a:r>
              <a:r>
                <a:rPr lang="en-US" sz="1000" dirty="0" smtClean="0">
                  <a:latin typeface="Georgia"/>
                  <a:ea typeface="ＭＳ Ｐゴシック" pitchFamily="-106" charset="-128"/>
                  <a:cs typeface="Georgia"/>
                </a:rPr>
                <a:t>4   S    4   F    o    r    d</a:t>
              </a:r>
              <a:endParaRPr kumimoji="0" lang="en-US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endParaRPr>
            </a:p>
          </p:txBody>
        </p:sp>
        <p:cxnSp>
          <p:nvCxnSpPr>
            <p:cNvPr id="108" name="Straight Connector 107"/>
            <p:cNvCxnSpPr/>
            <p:nvPr/>
          </p:nvCxnSpPr>
          <p:spPr bwMode="auto">
            <a:xfrm>
              <a:off x="4283968" y="3356992"/>
              <a:ext cx="0" cy="360040"/>
            </a:xfrm>
            <a:prstGeom prst="line">
              <a:avLst/>
            </a:prstGeom>
            <a:solidFill>
              <a:schemeClr val="accent1"/>
            </a:solidFill>
            <a:ln w="3175" cap="flat" cmpd="sng" algn="ctr">
              <a:solidFill>
                <a:srgbClr val="191F22"/>
              </a:solidFill>
              <a:prstDash val="lgDash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09" name="Straight Connector 108"/>
            <p:cNvCxnSpPr/>
            <p:nvPr/>
          </p:nvCxnSpPr>
          <p:spPr bwMode="auto">
            <a:xfrm>
              <a:off x="4644008" y="3356992"/>
              <a:ext cx="0" cy="360040"/>
            </a:xfrm>
            <a:prstGeom prst="line">
              <a:avLst/>
            </a:prstGeom>
            <a:solidFill>
              <a:schemeClr val="accent1"/>
            </a:solidFill>
            <a:ln w="3175" cap="flat" cmpd="sng" algn="ctr">
              <a:solidFill>
                <a:srgbClr val="191F22"/>
              </a:solidFill>
              <a:prstDash val="lgDash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10" name="Straight Connector 109"/>
            <p:cNvCxnSpPr/>
            <p:nvPr/>
          </p:nvCxnSpPr>
          <p:spPr bwMode="auto">
            <a:xfrm>
              <a:off x="5004048" y="3356992"/>
              <a:ext cx="0" cy="360040"/>
            </a:xfrm>
            <a:prstGeom prst="line">
              <a:avLst/>
            </a:prstGeom>
            <a:solidFill>
              <a:schemeClr val="accent1"/>
            </a:solidFill>
            <a:ln w="3175" cap="flat" cmpd="sng" algn="ctr">
              <a:solidFill>
                <a:srgbClr val="191F22"/>
              </a:solidFill>
              <a:prstDash val="lgDash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11" name="Straight Connector 110"/>
            <p:cNvCxnSpPr/>
            <p:nvPr/>
          </p:nvCxnSpPr>
          <p:spPr bwMode="auto">
            <a:xfrm>
              <a:off x="5364088" y="3356992"/>
              <a:ext cx="0" cy="360040"/>
            </a:xfrm>
            <a:prstGeom prst="line">
              <a:avLst/>
            </a:prstGeom>
            <a:solidFill>
              <a:schemeClr val="accent1"/>
            </a:solidFill>
            <a:ln w="3175" cap="flat" cmpd="sng" algn="ctr">
              <a:solidFill>
                <a:srgbClr val="191F22"/>
              </a:solidFill>
              <a:prstDash val="lgDash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12" name="Straight Connector 111"/>
            <p:cNvCxnSpPr/>
            <p:nvPr/>
          </p:nvCxnSpPr>
          <p:spPr bwMode="auto">
            <a:xfrm>
              <a:off x="5724128" y="3356992"/>
              <a:ext cx="0" cy="360040"/>
            </a:xfrm>
            <a:prstGeom prst="line">
              <a:avLst/>
            </a:prstGeom>
            <a:solidFill>
              <a:schemeClr val="accent1"/>
            </a:solidFill>
            <a:ln w="3175" cap="flat" cmpd="sng" algn="ctr">
              <a:solidFill>
                <a:srgbClr val="191F22"/>
              </a:solidFill>
              <a:prstDash val="lgDash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13" name="Straight Connector 112"/>
            <p:cNvCxnSpPr/>
            <p:nvPr/>
          </p:nvCxnSpPr>
          <p:spPr bwMode="auto">
            <a:xfrm>
              <a:off x="6084168" y="3356992"/>
              <a:ext cx="0" cy="360040"/>
            </a:xfrm>
            <a:prstGeom prst="line">
              <a:avLst/>
            </a:prstGeom>
            <a:solidFill>
              <a:schemeClr val="accent1"/>
            </a:solidFill>
            <a:ln w="3175" cap="flat" cmpd="sng" algn="ctr">
              <a:solidFill>
                <a:srgbClr val="191F22"/>
              </a:solidFill>
              <a:prstDash val="lgDash"/>
              <a:round/>
              <a:headEnd type="none" w="med" len="med"/>
              <a:tailEnd type="none" w="med" len="med"/>
            </a:ln>
            <a:effectLst/>
          </p:spPr>
        </p:cxnSp>
      </p:grpSp>
      <p:sp>
        <p:nvSpPr>
          <p:cNvPr id="114" name="TextBox 113"/>
          <p:cNvSpPr txBox="1"/>
          <p:nvPr/>
        </p:nvSpPr>
        <p:spPr>
          <a:xfrm>
            <a:off x="251520" y="2636912"/>
            <a:ext cx="103162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Georgia"/>
                <a:cs typeface="Georgia"/>
              </a:rPr>
              <a:t>records</a:t>
            </a:r>
            <a:endParaRPr lang="en-US" sz="2000" dirty="0">
              <a:latin typeface="Georgia"/>
              <a:cs typeface="Georgia"/>
            </a:endParaRPr>
          </a:p>
        </p:txBody>
      </p:sp>
      <p:sp>
        <p:nvSpPr>
          <p:cNvPr id="115" name="TextBox 114"/>
          <p:cNvSpPr txBox="1"/>
          <p:nvPr/>
        </p:nvSpPr>
        <p:spPr>
          <a:xfrm>
            <a:off x="282984" y="4797152"/>
            <a:ext cx="90464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Georgia"/>
                <a:cs typeface="Georgia"/>
              </a:rPr>
              <a:t>blocks</a:t>
            </a:r>
            <a:endParaRPr lang="en-US" sz="2000" dirty="0">
              <a:latin typeface="Georgia"/>
              <a:cs typeface="Georgia"/>
            </a:endParaRPr>
          </a:p>
        </p:txBody>
      </p:sp>
      <p:sp>
        <p:nvSpPr>
          <p:cNvPr id="116" name="TextBox 115"/>
          <p:cNvSpPr txBox="1"/>
          <p:nvPr/>
        </p:nvSpPr>
        <p:spPr>
          <a:xfrm>
            <a:off x="4427984" y="6309320"/>
            <a:ext cx="54058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Georgia"/>
                <a:cs typeface="Georgia"/>
              </a:rPr>
              <a:t>file</a:t>
            </a:r>
            <a:endParaRPr lang="en-US" sz="2000" dirty="0">
              <a:latin typeface="Georgia"/>
              <a:cs typeface="Georgia"/>
            </a:endParaRPr>
          </a:p>
        </p:txBody>
      </p:sp>
      <p:sp>
        <p:nvSpPr>
          <p:cNvPr id="117" name="Right Brace 116"/>
          <p:cNvSpPr/>
          <p:nvPr/>
        </p:nvSpPr>
        <p:spPr bwMode="auto">
          <a:xfrm rot="5400000">
            <a:off x="4355976" y="2852936"/>
            <a:ext cx="504056" cy="6264696"/>
          </a:xfrm>
          <a:prstGeom prst="rightBrace">
            <a:avLst>
              <a:gd name="adj1" fmla="val 36326"/>
              <a:gd name="adj2" fmla="val 49274"/>
            </a:avLst>
          </a:prstGeom>
          <a:solidFill>
            <a:srgbClr val="FFFFFF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118" name="Down Arrow 117"/>
          <p:cNvSpPr/>
          <p:nvPr/>
        </p:nvSpPr>
        <p:spPr bwMode="auto">
          <a:xfrm>
            <a:off x="3994857" y="3933056"/>
            <a:ext cx="1224136" cy="360040"/>
          </a:xfrm>
          <a:prstGeom prst="downArrow">
            <a:avLst/>
          </a:prstGeom>
          <a:solidFill>
            <a:schemeClr val="bg1">
              <a:lumMod val="65000"/>
            </a:schemeClr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291726772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Placing records in blocks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Considerations:</a:t>
            </a:r>
          </a:p>
          <a:p>
            <a:pPr lvl="1"/>
            <a:r>
              <a:rPr lang="en-US" dirty="0"/>
              <a:t>separating records</a:t>
            </a:r>
          </a:p>
          <a:p>
            <a:pPr lvl="1"/>
            <a:r>
              <a:rPr lang="en-US" dirty="0" smtClean="0"/>
              <a:t>spanned </a:t>
            </a:r>
            <a:r>
              <a:rPr lang="en-US" dirty="0"/>
              <a:t>vs. </a:t>
            </a:r>
            <a:r>
              <a:rPr lang="en-US" dirty="0" err="1"/>
              <a:t>unspanned</a:t>
            </a:r>
            <a:endParaRPr lang="en-US" dirty="0"/>
          </a:p>
          <a:p>
            <a:pPr lvl="1"/>
            <a:r>
              <a:rPr lang="en-US" dirty="0" smtClean="0"/>
              <a:t>sequencing</a:t>
            </a:r>
            <a:endParaRPr lang="en-US" dirty="0"/>
          </a:p>
          <a:p>
            <a:pPr lvl="1"/>
            <a:r>
              <a:rPr lang="en-US" dirty="0" smtClean="0"/>
              <a:t>indirection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38184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Non-volatile storage</a:t>
            </a:r>
          </a:p>
          <a:p>
            <a:pPr marL="0" indent="0">
              <a:buNone/>
            </a:pPr>
            <a:r>
              <a:rPr lang="en-US" dirty="0" smtClean="0"/>
              <a:t>Slow, cheap, large capacity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Typical capacity: 10</a:t>
            </a:r>
            <a:r>
              <a:rPr lang="en-US" baseline="30000" dirty="0" smtClean="0"/>
              <a:t>11</a:t>
            </a:r>
            <a:r>
              <a:rPr lang="en-US" dirty="0" smtClean="0"/>
              <a:t>-10</a:t>
            </a:r>
            <a:r>
              <a:rPr lang="en-US" baseline="30000" dirty="0" smtClean="0"/>
              <a:t>12</a:t>
            </a:r>
            <a:r>
              <a:rPr lang="en-US" dirty="0" smtClean="0"/>
              <a:t> bytes</a:t>
            </a:r>
          </a:p>
          <a:p>
            <a:pPr marL="0" indent="0">
              <a:buNone/>
            </a:pPr>
            <a:r>
              <a:rPr lang="en-US" dirty="0" smtClean="0"/>
              <a:t>Typical access time: 10</a:t>
            </a:r>
            <a:r>
              <a:rPr lang="en-US" baseline="30000" dirty="0" smtClean="0"/>
              <a:t>-3</a:t>
            </a:r>
            <a:r>
              <a:rPr lang="en-US" dirty="0" smtClean="0"/>
              <a:t> s (10</a:t>
            </a:r>
            <a:r>
              <a:rPr lang="en-US" baseline="30000" dirty="0" smtClean="0"/>
              <a:t>6</a:t>
            </a:r>
            <a:r>
              <a:rPr lang="en-US" dirty="0" smtClean="0"/>
              <a:t> cycles)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Memory Hierarchy: Secondary Storage</a:t>
            </a:r>
            <a:endParaRPr lang="en-US" dirty="0"/>
          </a:p>
        </p:txBody>
      </p:sp>
      <p:sp>
        <p:nvSpPr>
          <p:cNvPr id="35" name="Trapezoid 34"/>
          <p:cNvSpPr/>
          <p:nvPr/>
        </p:nvSpPr>
        <p:spPr bwMode="auto">
          <a:xfrm>
            <a:off x="6156176" y="2204864"/>
            <a:ext cx="1224136" cy="720080"/>
          </a:xfrm>
          <a:prstGeom prst="trapezoid">
            <a:avLst/>
          </a:prstGeom>
          <a:solidFill>
            <a:schemeClr val="bg1">
              <a:lumMod val="65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50000"/>
                  </a:schemeClr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Cache</a:t>
            </a:r>
            <a:endParaRPr kumimoji="0" lang="en-US" sz="2000" b="0" i="0" u="none" strike="noStrike" cap="none" normalizeH="0" baseline="0" dirty="0">
              <a:ln>
                <a:noFill/>
              </a:ln>
              <a:solidFill>
                <a:schemeClr val="tx1">
                  <a:lumMod val="50000"/>
                </a:schemeClr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6" name="Trapezoid 35"/>
          <p:cNvSpPr/>
          <p:nvPr/>
        </p:nvSpPr>
        <p:spPr bwMode="auto">
          <a:xfrm>
            <a:off x="5940152" y="3068960"/>
            <a:ext cx="1656184" cy="720080"/>
          </a:xfrm>
          <a:prstGeom prst="trapezoid">
            <a:avLst/>
          </a:prstGeom>
          <a:solidFill>
            <a:schemeClr val="bg1">
              <a:lumMod val="65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dirty="0" smtClean="0">
                <a:solidFill>
                  <a:schemeClr val="tx1">
                    <a:lumMod val="50000"/>
                  </a:schemeClr>
                </a:solidFill>
                <a:latin typeface="Georgia"/>
                <a:ea typeface="ＭＳ Ｐゴシック" pitchFamily="-106" charset="-128"/>
                <a:cs typeface="Georgia"/>
              </a:rPr>
              <a:t>Main Memory</a:t>
            </a:r>
            <a:endParaRPr kumimoji="0" lang="en-US" sz="2000" b="0" i="0" u="none" strike="noStrike" cap="none" normalizeH="0" baseline="0" dirty="0">
              <a:ln>
                <a:noFill/>
              </a:ln>
              <a:solidFill>
                <a:schemeClr val="tx1">
                  <a:lumMod val="50000"/>
                </a:schemeClr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7" name="Trapezoid 36"/>
          <p:cNvSpPr/>
          <p:nvPr/>
        </p:nvSpPr>
        <p:spPr bwMode="auto">
          <a:xfrm>
            <a:off x="5724128" y="3933056"/>
            <a:ext cx="2088232" cy="720080"/>
          </a:xfrm>
          <a:prstGeom prst="trapezoid">
            <a:avLst/>
          </a:prstGeom>
          <a:solidFill>
            <a:schemeClr val="bg2">
              <a:lumMod val="75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50000"/>
                  </a:schemeClr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Secondary Storage</a:t>
            </a:r>
            <a:endParaRPr kumimoji="0" lang="en-US" sz="2000" b="0" i="0" u="none" strike="noStrike" cap="none" normalizeH="0" baseline="0" dirty="0">
              <a:ln>
                <a:noFill/>
              </a:ln>
              <a:solidFill>
                <a:schemeClr val="tx1">
                  <a:lumMod val="50000"/>
                </a:schemeClr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8" name="Trapezoid 37"/>
          <p:cNvSpPr/>
          <p:nvPr/>
        </p:nvSpPr>
        <p:spPr bwMode="auto">
          <a:xfrm>
            <a:off x="5508104" y="4797152"/>
            <a:ext cx="2520280" cy="720080"/>
          </a:xfrm>
          <a:prstGeom prst="trapezoid">
            <a:avLst/>
          </a:prstGeom>
          <a:solidFill>
            <a:schemeClr val="bg1">
              <a:lumMod val="65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50000"/>
                  </a:schemeClr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Tertiary Storage</a:t>
            </a:r>
            <a:endParaRPr kumimoji="0" lang="en-US" sz="2000" b="0" i="0" u="none" strike="noStrike" cap="none" normalizeH="0" baseline="0" dirty="0">
              <a:ln>
                <a:noFill/>
              </a:ln>
              <a:solidFill>
                <a:schemeClr val="tx1">
                  <a:lumMod val="50000"/>
                </a:schemeClr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</p:spTree>
    <p:extLst>
      <p:ext uri="{BB962C8B-B14F-4D97-AF65-F5344CB8AC3E}">
        <p14:creationId xmlns:p14="http://schemas.microsoft.com/office/powerpoint/2010/main" val="3096142203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8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Separating records in a block</a:t>
            </a:r>
            <a:endParaRPr lang="en-US" dirty="0"/>
          </a:p>
        </p:txBody>
      </p:sp>
      <p:sp>
        <p:nvSpPr>
          <p:cNvPr id="4403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Block</a:t>
            </a:r>
          </a:p>
          <a:p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Three approaches:</a:t>
            </a:r>
          </a:p>
          <a:p>
            <a:pPr marL="817200" lvl="1" indent="-457200">
              <a:buFont typeface="+mj-lt"/>
              <a:buAutoNum type="arabicPeriod"/>
            </a:pPr>
            <a:r>
              <a:rPr lang="en-US" dirty="0" smtClean="0"/>
              <a:t>use fixed length records - no need to separate</a:t>
            </a:r>
          </a:p>
          <a:p>
            <a:pPr marL="817200" lvl="1" indent="-457200">
              <a:buFont typeface="+mj-lt"/>
              <a:buAutoNum type="arabicPeriod"/>
            </a:pPr>
            <a:r>
              <a:rPr lang="en-US" dirty="0" smtClean="0"/>
              <a:t>use a </a:t>
            </a:r>
            <a:r>
              <a:rPr lang="en-US" dirty="0" smtClean="0"/>
              <a:t>special marker to indicate record end</a:t>
            </a:r>
          </a:p>
          <a:p>
            <a:pPr marL="817200" lvl="1" indent="-457200">
              <a:buFont typeface="+mj-lt"/>
              <a:buAutoNum type="arabicPeriod"/>
            </a:pPr>
            <a:r>
              <a:rPr lang="en-US" dirty="0" smtClean="0"/>
              <a:t>give record lengths (or offsets)</a:t>
            </a:r>
          </a:p>
          <a:p>
            <a:pPr lvl="2"/>
            <a:r>
              <a:rPr lang="en-US" dirty="0" smtClean="0"/>
              <a:t>within each record</a:t>
            </a:r>
          </a:p>
          <a:p>
            <a:pPr lvl="2"/>
            <a:r>
              <a:rPr lang="en-US" dirty="0" smtClean="0"/>
              <a:t>in block header</a:t>
            </a:r>
          </a:p>
          <a:p>
            <a:pPr marL="360000" lvl="1" indent="0">
              <a:buNone/>
            </a:pPr>
            <a:endParaRPr lang="en-US" dirty="0" smtClean="0"/>
          </a:p>
        </p:txBody>
      </p:sp>
      <p:sp>
        <p:nvSpPr>
          <p:cNvPr id="44039" name="Rectangle 6"/>
          <p:cNvSpPr>
            <a:spLocks noChangeArrowheads="1"/>
          </p:cNvSpPr>
          <p:nvPr/>
        </p:nvSpPr>
        <p:spPr bwMode="auto">
          <a:xfrm>
            <a:off x="4191000" y="1752600"/>
            <a:ext cx="1828800" cy="533400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000">
                <a:latin typeface="Georgia"/>
                <a:cs typeface="Georgia"/>
              </a:rPr>
              <a:t>R2</a:t>
            </a:r>
          </a:p>
        </p:txBody>
      </p:sp>
      <p:sp>
        <p:nvSpPr>
          <p:cNvPr id="44040" name="Rectangle 7" descr="Wide upward diagonal"/>
          <p:cNvSpPr>
            <a:spLocks noChangeArrowheads="1"/>
          </p:cNvSpPr>
          <p:nvPr/>
        </p:nvSpPr>
        <p:spPr bwMode="auto">
          <a:xfrm>
            <a:off x="2362200" y="1752600"/>
            <a:ext cx="1828800" cy="533400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000">
                <a:latin typeface="Georgia"/>
                <a:cs typeface="Georgia"/>
              </a:rPr>
              <a:t>R1</a:t>
            </a:r>
          </a:p>
        </p:txBody>
      </p:sp>
      <p:sp>
        <p:nvSpPr>
          <p:cNvPr id="44041" name="Rectangle 8" descr="Shingle"/>
          <p:cNvSpPr>
            <a:spLocks noChangeArrowheads="1"/>
          </p:cNvSpPr>
          <p:nvPr/>
        </p:nvSpPr>
        <p:spPr bwMode="auto">
          <a:xfrm>
            <a:off x="6019800" y="1752600"/>
            <a:ext cx="1828800" cy="533400"/>
          </a:xfrm>
          <a:prstGeom prst="rect">
            <a:avLst/>
          </a:prstGeom>
          <a:solidFill>
            <a:schemeClr val="tx2">
              <a:lumMod val="25000"/>
              <a:lumOff val="7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000">
                <a:latin typeface="Georgia"/>
                <a:cs typeface="Georgia"/>
              </a:rPr>
              <a:t>R3</a:t>
            </a:r>
          </a:p>
        </p:txBody>
      </p:sp>
      <p:sp>
        <p:nvSpPr>
          <p:cNvPr id="44042" name="Line 9"/>
          <p:cNvSpPr>
            <a:spLocks noChangeShapeType="1"/>
          </p:cNvSpPr>
          <p:nvPr/>
        </p:nvSpPr>
        <p:spPr bwMode="auto">
          <a:xfrm>
            <a:off x="4495800" y="17526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sz="2000">
              <a:latin typeface="Georgia"/>
              <a:cs typeface="Georgia"/>
            </a:endParaRPr>
          </a:p>
        </p:txBody>
      </p:sp>
      <p:sp>
        <p:nvSpPr>
          <p:cNvPr id="44043" name="Line 10"/>
          <p:cNvSpPr>
            <a:spLocks noChangeShapeType="1"/>
          </p:cNvSpPr>
          <p:nvPr/>
        </p:nvSpPr>
        <p:spPr bwMode="auto">
          <a:xfrm>
            <a:off x="4724400" y="17526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sz="2000">
              <a:latin typeface="Georgia"/>
              <a:cs typeface="Georgia"/>
            </a:endParaRPr>
          </a:p>
        </p:txBody>
      </p:sp>
      <p:sp>
        <p:nvSpPr>
          <p:cNvPr id="44044" name="Line 11"/>
          <p:cNvSpPr>
            <a:spLocks noChangeShapeType="1"/>
          </p:cNvSpPr>
          <p:nvPr/>
        </p:nvSpPr>
        <p:spPr bwMode="auto">
          <a:xfrm>
            <a:off x="5486400" y="17526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sz="2000">
              <a:latin typeface="Georgia"/>
              <a:cs typeface="Georgia"/>
            </a:endParaRPr>
          </a:p>
        </p:txBody>
      </p:sp>
      <p:sp>
        <p:nvSpPr>
          <p:cNvPr id="44045" name="Line 12"/>
          <p:cNvSpPr>
            <a:spLocks noChangeShapeType="1"/>
          </p:cNvSpPr>
          <p:nvPr/>
        </p:nvSpPr>
        <p:spPr bwMode="auto">
          <a:xfrm>
            <a:off x="5715000" y="17526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sz="2000">
              <a:latin typeface="Georgia"/>
              <a:cs typeface="Georgia"/>
            </a:endParaRPr>
          </a:p>
        </p:txBody>
      </p:sp>
    </p:spTree>
    <p:extLst>
      <p:ext uri="{BB962C8B-B14F-4D97-AF65-F5344CB8AC3E}">
        <p14:creationId xmlns:p14="http://schemas.microsoft.com/office/powerpoint/2010/main" val="81631587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6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Spanned vs. </a:t>
            </a:r>
            <a:r>
              <a:rPr lang="en-US" dirty="0" err="1" smtClean="0"/>
              <a:t>Unspanned</a:t>
            </a:r>
            <a:endParaRPr lang="en-US" dirty="0"/>
          </a:p>
        </p:txBody>
      </p:sp>
      <p:sp>
        <p:nvSpPr>
          <p:cNvPr id="4506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err="1" smtClean="0"/>
              <a:t>Unspanned</a:t>
            </a:r>
            <a:r>
              <a:rPr lang="en-US" dirty="0" smtClean="0"/>
              <a:t>: each records must fit within a single block</a:t>
            </a:r>
          </a:p>
          <a:p>
            <a:pPr marL="0" indent="0">
              <a:buNone/>
            </a:pPr>
            <a:r>
              <a:rPr lang="en-US" dirty="0" smtClean="0"/>
              <a:t>									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Spanned</a:t>
            </a:r>
            <a:r>
              <a:rPr lang="en-US" dirty="0" smtClean="0"/>
              <a:t>: records may be split between blocks</a:t>
            </a:r>
            <a:r>
              <a:rPr lang="en-US" dirty="0" smtClean="0"/>
              <a:t>			</a:t>
            </a:r>
            <a:endParaRPr lang="en-US" dirty="0"/>
          </a:p>
        </p:txBody>
      </p:sp>
      <p:sp>
        <p:nvSpPr>
          <p:cNvPr id="45063" name="Rectangle 5"/>
          <p:cNvSpPr>
            <a:spLocks noChangeArrowheads="1"/>
          </p:cNvSpPr>
          <p:nvPr/>
        </p:nvSpPr>
        <p:spPr bwMode="auto">
          <a:xfrm>
            <a:off x="1298104" y="2607568"/>
            <a:ext cx="609600" cy="5334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600">
                <a:latin typeface="Georgia"/>
                <a:cs typeface="Georgia"/>
              </a:rPr>
              <a:t>R1</a:t>
            </a:r>
          </a:p>
        </p:txBody>
      </p:sp>
      <p:sp>
        <p:nvSpPr>
          <p:cNvPr id="45064" name="Rectangle 13"/>
          <p:cNvSpPr>
            <a:spLocks noChangeArrowheads="1"/>
          </p:cNvSpPr>
          <p:nvPr/>
        </p:nvSpPr>
        <p:spPr bwMode="auto">
          <a:xfrm>
            <a:off x="1907704" y="2607568"/>
            <a:ext cx="1981200" cy="5334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600">
                <a:latin typeface="Georgia"/>
                <a:cs typeface="Georgia"/>
              </a:rPr>
              <a:t>R2</a:t>
            </a:r>
          </a:p>
        </p:txBody>
      </p:sp>
      <p:sp>
        <p:nvSpPr>
          <p:cNvPr id="45066" name="Rectangle 15" descr="Wide upward diagonal"/>
          <p:cNvSpPr>
            <a:spLocks noChangeArrowheads="1"/>
          </p:cNvSpPr>
          <p:nvPr/>
        </p:nvSpPr>
        <p:spPr bwMode="auto">
          <a:xfrm>
            <a:off x="3888904" y="2607568"/>
            <a:ext cx="609600" cy="533400"/>
          </a:xfrm>
          <a:prstGeom prst="rect">
            <a:avLst/>
          </a:prstGeom>
          <a:pattFill prst="wdUpDiag">
            <a:fgClr>
              <a:srgbClr val="000000"/>
            </a:fgClr>
            <a:bgClr>
              <a:schemeClr val="bg1"/>
            </a:bgClr>
          </a:patt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sz="1600">
              <a:latin typeface="Georgia"/>
              <a:cs typeface="Georgia"/>
            </a:endParaRPr>
          </a:p>
        </p:txBody>
      </p:sp>
      <p:sp>
        <p:nvSpPr>
          <p:cNvPr id="45067" name="Rectangle 16"/>
          <p:cNvSpPr>
            <a:spLocks noChangeArrowheads="1"/>
          </p:cNvSpPr>
          <p:nvPr/>
        </p:nvSpPr>
        <p:spPr bwMode="auto">
          <a:xfrm>
            <a:off x="4727104" y="2607568"/>
            <a:ext cx="1447800" cy="5334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600">
                <a:latin typeface="Georgia"/>
                <a:cs typeface="Georgia"/>
              </a:rPr>
              <a:t>R3</a:t>
            </a:r>
          </a:p>
        </p:txBody>
      </p:sp>
      <p:sp>
        <p:nvSpPr>
          <p:cNvPr id="45068" name="Rectangle 17"/>
          <p:cNvSpPr>
            <a:spLocks noChangeArrowheads="1"/>
          </p:cNvSpPr>
          <p:nvPr/>
        </p:nvSpPr>
        <p:spPr bwMode="auto">
          <a:xfrm>
            <a:off x="6174904" y="2607568"/>
            <a:ext cx="609600" cy="5334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600">
                <a:latin typeface="Georgia"/>
                <a:cs typeface="Georgia"/>
              </a:rPr>
              <a:t>R4</a:t>
            </a:r>
          </a:p>
        </p:txBody>
      </p:sp>
      <p:sp>
        <p:nvSpPr>
          <p:cNvPr id="45069" name="Rectangle 18"/>
          <p:cNvSpPr>
            <a:spLocks noChangeArrowheads="1"/>
          </p:cNvSpPr>
          <p:nvPr/>
        </p:nvSpPr>
        <p:spPr bwMode="auto">
          <a:xfrm>
            <a:off x="6784504" y="2607568"/>
            <a:ext cx="609600" cy="5334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600">
                <a:latin typeface="Georgia"/>
                <a:cs typeface="Georgia"/>
              </a:rPr>
              <a:t>R5</a:t>
            </a:r>
          </a:p>
        </p:txBody>
      </p:sp>
      <p:sp>
        <p:nvSpPr>
          <p:cNvPr id="45070" name="Rectangle 19" descr="Wide upward diagonal"/>
          <p:cNvSpPr>
            <a:spLocks noChangeArrowheads="1"/>
          </p:cNvSpPr>
          <p:nvPr/>
        </p:nvSpPr>
        <p:spPr bwMode="auto">
          <a:xfrm>
            <a:off x="7394104" y="2607568"/>
            <a:ext cx="304800" cy="533400"/>
          </a:xfrm>
          <a:prstGeom prst="rect">
            <a:avLst/>
          </a:prstGeom>
          <a:pattFill prst="wdUpDiag">
            <a:fgClr>
              <a:srgbClr val="000000"/>
            </a:fgClr>
            <a:bgClr>
              <a:schemeClr val="bg1"/>
            </a:bgClr>
          </a:patt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sz="1600">
              <a:latin typeface="Georgia"/>
              <a:cs typeface="Georgia"/>
            </a:endParaRPr>
          </a:p>
        </p:txBody>
      </p:sp>
      <p:grpSp>
        <p:nvGrpSpPr>
          <p:cNvPr id="22" name="Group 12"/>
          <p:cNvGrpSpPr>
            <a:grpSpLocks/>
          </p:cNvGrpSpPr>
          <p:nvPr/>
        </p:nvGrpSpPr>
        <p:grpSpPr bwMode="auto">
          <a:xfrm>
            <a:off x="1339552" y="4365104"/>
            <a:ext cx="6400800" cy="533400"/>
            <a:chOff x="864" y="3408"/>
            <a:chExt cx="4032" cy="336"/>
          </a:xfrm>
        </p:grpSpPr>
        <p:sp>
          <p:nvSpPr>
            <p:cNvPr id="23" name="Rectangle 4"/>
            <p:cNvSpPr>
              <a:spLocks noChangeArrowheads="1"/>
            </p:cNvSpPr>
            <p:nvPr/>
          </p:nvSpPr>
          <p:spPr bwMode="auto">
            <a:xfrm>
              <a:off x="864" y="3408"/>
              <a:ext cx="384" cy="336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600">
                  <a:latin typeface="Georgia"/>
                  <a:cs typeface="Georgia"/>
                </a:rPr>
                <a:t>R1</a:t>
              </a:r>
            </a:p>
          </p:txBody>
        </p:sp>
        <p:sp>
          <p:nvSpPr>
            <p:cNvPr id="24" name="Rectangle 5"/>
            <p:cNvSpPr>
              <a:spLocks noChangeArrowheads="1"/>
            </p:cNvSpPr>
            <p:nvPr/>
          </p:nvSpPr>
          <p:spPr bwMode="auto">
            <a:xfrm>
              <a:off x="1248" y="3408"/>
              <a:ext cx="1248" cy="336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600">
                  <a:latin typeface="Georgia"/>
                  <a:cs typeface="Georgia"/>
                </a:rPr>
                <a:t>R2</a:t>
              </a:r>
            </a:p>
          </p:txBody>
        </p:sp>
        <p:sp>
          <p:nvSpPr>
            <p:cNvPr id="25" name="Rectangle 6"/>
            <p:cNvSpPr>
              <a:spLocks noChangeArrowheads="1"/>
            </p:cNvSpPr>
            <p:nvPr/>
          </p:nvSpPr>
          <p:spPr bwMode="auto">
            <a:xfrm>
              <a:off x="2400" y="3408"/>
              <a:ext cx="336" cy="336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600">
                  <a:latin typeface="Georgia"/>
                  <a:cs typeface="Georgia"/>
                </a:rPr>
                <a:t>R3</a:t>
              </a:r>
            </a:p>
            <a:p>
              <a:pPr algn="ctr"/>
              <a:r>
                <a:rPr lang="en-US" sz="1600">
                  <a:latin typeface="Georgia"/>
                  <a:cs typeface="Georgia"/>
                </a:rPr>
                <a:t>(a)</a:t>
              </a:r>
            </a:p>
          </p:txBody>
        </p:sp>
        <p:sp>
          <p:nvSpPr>
            <p:cNvPr id="26" name="Rectangle 7"/>
            <p:cNvSpPr>
              <a:spLocks noChangeArrowheads="1"/>
            </p:cNvSpPr>
            <p:nvPr/>
          </p:nvSpPr>
          <p:spPr bwMode="auto">
            <a:xfrm>
              <a:off x="2880" y="3408"/>
              <a:ext cx="240" cy="336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600">
                  <a:latin typeface="Georgia"/>
                  <a:cs typeface="Georgia"/>
                </a:rPr>
                <a:t>R3</a:t>
              </a:r>
            </a:p>
            <a:p>
              <a:pPr algn="ctr"/>
              <a:r>
                <a:rPr lang="en-US" sz="1600">
                  <a:latin typeface="Georgia"/>
                  <a:cs typeface="Georgia"/>
                </a:rPr>
                <a:t>(b)</a:t>
              </a:r>
            </a:p>
          </p:txBody>
        </p:sp>
        <p:sp>
          <p:nvSpPr>
            <p:cNvPr id="27" name="Rectangle 8"/>
            <p:cNvSpPr>
              <a:spLocks noChangeArrowheads="1"/>
            </p:cNvSpPr>
            <p:nvPr/>
          </p:nvSpPr>
          <p:spPr bwMode="auto">
            <a:xfrm>
              <a:off x="4080" y="3408"/>
              <a:ext cx="480" cy="336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600">
                  <a:latin typeface="Georgia"/>
                  <a:cs typeface="Georgia"/>
                </a:rPr>
                <a:t>R6</a:t>
              </a:r>
            </a:p>
          </p:txBody>
        </p:sp>
        <p:sp>
          <p:nvSpPr>
            <p:cNvPr id="28" name="Rectangle 9"/>
            <p:cNvSpPr>
              <a:spLocks noChangeArrowheads="1"/>
            </p:cNvSpPr>
            <p:nvPr/>
          </p:nvSpPr>
          <p:spPr bwMode="auto">
            <a:xfrm>
              <a:off x="3504" y="3408"/>
              <a:ext cx="576" cy="336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600">
                  <a:latin typeface="Georgia"/>
                  <a:cs typeface="Georgia"/>
                </a:rPr>
                <a:t>R5</a:t>
              </a:r>
            </a:p>
          </p:txBody>
        </p:sp>
        <p:sp>
          <p:nvSpPr>
            <p:cNvPr id="29" name="Rectangle 10"/>
            <p:cNvSpPr>
              <a:spLocks noChangeArrowheads="1"/>
            </p:cNvSpPr>
            <p:nvPr/>
          </p:nvSpPr>
          <p:spPr bwMode="auto">
            <a:xfrm>
              <a:off x="3120" y="3408"/>
              <a:ext cx="384" cy="336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600">
                  <a:latin typeface="Georgia"/>
                  <a:cs typeface="Georgia"/>
                </a:rPr>
                <a:t>R4</a:t>
              </a:r>
            </a:p>
          </p:txBody>
        </p:sp>
        <p:sp>
          <p:nvSpPr>
            <p:cNvPr id="30" name="Rectangle 11"/>
            <p:cNvSpPr>
              <a:spLocks noChangeArrowheads="1"/>
            </p:cNvSpPr>
            <p:nvPr/>
          </p:nvSpPr>
          <p:spPr bwMode="auto">
            <a:xfrm>
              <a:off x="4560" y="3408"/>
              <a:ext cx="336" cy="336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600">
                  <a:latin typeface="Georgia"/>
                  <a:cs typeface="Georgia"/>
                </a:rPr>
                <a:t>R7</a:t>
              </a:r>
            </a:p>
            <a:p>
              <a:pPr algn="ctr"/>
              <a:r>
                <a:rPr lang="en-US" sz="1600">
                  <a:latin typeface="Georgia"/>
                  <a:cs typeface="Georgia"/>
                </a:rPr>
                <a:t>(a)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90970308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Spanned records</a:t>
            </a:r>
            <a:endParaRPr lang="en-US" dirty="0"/>
          </a:p>
        </p:txBody>
      </p:sp>
      <p:grpSp>
        <p:nvGrpSpPr>
          <p:cNvPr id="46086" name="Group 12"/>
          <p:cNvGrpSpPr>
            <a:grpSpLocks/>
          </p:cNvGrpSpPr>
          <p:nvPr/>
        </p:nvGrpSpPr>
        <p:grpSpPr bwMode="auto">
          <a:xfrm>
            <a:off x="1219200" y="2133600"/>
            <a:ext cx="6400800" cy="533400"/>
            <a:chOff x="864" y="3408"/>
            <a:chExt cx="4032" cy="336"/>
          </a:xfrm>
        </p:grpSpPr>
        <p:sp>
          <p:nvSpPr>
            <p:cNvPr id="46090" name="Rectangle 4"/>
            <p:cNvSpPr>
              <a:spLocks noChangeArrowheads="1"/>
            </p:cNvSpPr>
            <p:nvPr/>
          </p:nvSpPr>
          <p:spPr bwMode="auto">
            <a:xfrm>
              <a:off x="864" y="3408"/>
              <a:ext cx="384" cy="336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600">
                  <a:latin typeface="Georgia"/>
                  <a:cs typeface="Georgia"/>
                </a:rPr>
                <a:t>R1</a:t>
              </a:r>
            </a:p>
          </p:txBody>
        </p:sp>
        <p:sp>
          <p:nvSpPr>
            <p:cNvPr id="46091" name="Rectangle 5"/>
            <p:cNvSpPr>
              <a:spLocks noChangeArrowheads="1"/>
            </p:cNvSpPr>
            <p:nvPr/>
          </p:nvSpPr>
          <p:spPr bwMode="auto">
            <a:xfrm>
              <a:off x="1248" y="3408"/>
              <a:ext cx="1248" cy="336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600">
                  <a:latin typeface="Georgia"/>
                  <a:cs typeface="Georgia"/>
                </a:rPr>
                <a:t>R2</a:t>
              </a:r>
            </a:p>
          </p:txBody>
        </p:sp>
        <p:sp>
          <p:nvSpPr>
            <p:cNvPr id="46092" name="Rectangle 6"/>
            <p:cNvSpPr>
              <a:spLocks noChangeArrowheads="1"/>
            </p:cNvSpPr>
            <p:nvPr/>
          </p:nvSpPr>
          <p:spPr bwMode="auto">
            <a:xfrm>
              <a:off x="2400" y="3408"/>
              <a:ext cx="336" cy="336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600">
                  <a:latin typeface="Georgia"/>
                  <a:cs typeface="Georgia"/>
                </a:rPr>
                <a:t>R3</a:t>
              </a:r>
            </a:p>
            <a:p>
              <a:pPr algn="ctr"/>
              <a:r>
                <a:rPr lang="en-US" sz="1600">
                  <a:latin typeface="Georgia"/>
                  <a:cs typeface="Georgia"/>
                </a:rPr>
                <a:t>(a)</a:t>
              </a:r>
            </a:p>
          </p:txBody>
        </p:sp>
        <p:sp>
          <p:nvSpPr>
            <p:cNvPr id="46093" name="Rectangle 7"/>
            <p:cNvSpPr>
              <a:spLocks noChangeArrowheads="1"/>
            </p:cNvSpPr>
            <p:nvPr/>
          </p:nvSpPr>
          <p:spPr bwMode="auto">
            <a:xfrm>
              <a:off x="2880" y="3408"/>
              <a:ext cx="240" cy="336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600">
                  <a:latin typeface="Georgia"/>
                  <a:cs typeface="Georgia"/>
                </a:rPr>
                <a:t>R3</a:t>
              </a:r>
            </a:p>
            <a:p>
              <a:pPr algn="ctr"/>
              <a:r>
                <a:rPr lang="en-US" sz="1600">
                  <a:latin typeface="Georgia"/>
                  <a:cs typeface="Georgia"/>
                </a:rPr>
                <a:t>(b)</a:t>
              </a:r>
            </a:p>
          </p:txBody>
        </p:sp>
        <p:sp>
          <p:nvSpPr>
            <p:cNvPr id="46094" name="Rectangle 8"/>
            <p:cNvSpPr>
              <a:spLocks noChangeArrowheads="1"/>
            </p:cNvSpPr>
            <p:nvPr/>
          </p:nvSpPr>
          <p:spPr bwMode="auto">
            <a:xfrm>
              <a:off x="4080" y="3408"/>
              <a:ext cx="480" cy="336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600">
                  <a:latin typeface="Georgia"/>
                  <a:cs typeface="Georgia"/>
                </a:rPr>
                <a:t>R6</a:t>
              </a:r>
            </a:p>
          </p:txBody>
        </p:sp>
        <p:sp>
          <p:nvSpPr>
            <p:cNvPr id="46095" name="Rectangle 9"/>
            <p:cNvSpPr>
              <a:spLocks noChangeArrowheads="1"/>
            </p:cNvSpPr>
            <p:nvPr/>
          </p:nvSpPr>
          <p:spPr bwMode="auto">
            <a:xfrm>
              <a:off x="3504" y="3408"/>
              <a:ext cx="576" cy="336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600">
                  <a:latin typeface="Georgia"/>
                  <a:cs typeface="Georgia"/>
                </a:rPr>
                <a:t>R5</a:t>
              </a:r>
            </a:p>
          </p:txBody>
        </p:sp>
        <p:sp>
          <p:nvSpPr>
            <p:cNvPr id="46096" name="Rectangle 10"/>
            <p:cNvSpPr>
              <a:spLocks noChangeArrowheads="1"/>
            </p:cNvSpPr>
            <p:nvPr/>
          </p:nvSpPr>
          <p:spPr bwMode="auto">
            <a:xfrm>
              <a:off x="3120" y="3408"/>
              <a:ext cx="384" cy="336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600">
                  <a:latin typeface="Georgia"/>
                  <a:cs typeface="Georgia"/>
                </a:rPr>
                <a:t>R4</a:t>
              </a:r>
            </a:p>
          </p:txBody>
        </p:sp>
        <p:sp>
          <p:nvSpPr>
            <p:cNvPr id="46097" name="Rectangle 11"/>
            <p:cNvSpPr>
              <a:spLocks noChangeArrowheads="1"/>
            </p:cNvSpPr>
            <p:nvPr/>
          </p:nvSpPr>
          <p:spPr bwMode="auto">
            <a:xfrm>
              <a:off x="4560" y="3408"/>
              <a:ext cx="336" cy="336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600">
                  <a:latin typeface="Georgia"/>
                  <a:cs typeface="Georgia"/>
                </a:rPr>
                <a:t>R7</a:t>
              </a:r>
            </a:p>
            <a:p>
              <a:pPr algn="ctr"/>
              <a:r>
                <a:rPr lang="en-US" sz="1600">
                  <a:latin typeface="Georgia"/>
                  <a:cs typeface="Georgia"/>
                </a:rPr>
                <a:t>(a)</a:t>
              </a:r>
            </a:p>
          </p:txBody>
        </p:sp>
      </p:grpSp>
      <p:sp>
        <p:nvSpPr>
          <p:cNvPr id="46087" name="Line 13"/>
          <p:cNvSpPr>
            <a:spLocks noChangeShapeType="1"/>
          </p:cNvSpPr>
          <p:nvPr/>
        </p:nvSpPr>
        <p:spPr bwMode="auto">
          <a:xfrm flipV="1">
            <a:off x="3276600" y="2819400"/>
            <a:ext cx="5334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6088" name="Line 14"/>
          <p:cNvSpPr>
            <a:spLocks noChangeShapeType="1"/>
          </p:cNvSpPr>
          <p:nvPr/>
        </p:nvSpPr>
        <p:spPr bwMode="auto">
          <a:xfrm flipH="1" flipV="1">
            <a:off x="4800600" y="2819400"/>
            <a:ext cx="6096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1187624" y="2996952"/>
            <a:ext cx="2013342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Georgia"/>
                <a:cs typeface="Georgia"/>
              </a:rPr>
              <a:t>need indication</a:t>
            </a:r>
            <a:br>
              <a:rPr lang="en-US" sz="2000" dirty="0" smtClean="0">
                <a:latin typeface="Georgia"/>
                <a:cs typeface="Georgia"/>
              </a:rPr>
            </a:br>
            <a:r>
              <a:rPr lang="en-US" sz="2000" dirty="0" smtClean="0">
                <a:latin typeface="Georgia"/>
                <a:cs typeface="Georgia"/>
              </a:rPr>
              <a:t>of partial record</a:t>
            </a:r>
            <a:br>
              <a:rPr lang="en-US" sz="2000" dirty="0" smtClean="0">
                <a:latin typeface="Georgia"/>
                <a:cs typeface="Georgia"/>
              </a:rPr>
            </a:br>
            <a:r>
              <a:rPr lang="en-US" sz="2000" dirty="0" smtClean="0">
                <a:latin typeface="Georgia"/>
                <a:cs typeface="Georgia"/>
              </a:rPr>
              <a:t>“pointer” to rest</a:t>
            </a:r>
            <a:endParaRPr lang="en-US" sz="2000" dirty="0">
              <a:latin typeface="Georgia"/>
              <a:cs typeface="Georgia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508104" y="3068960"/>
            <a:ext cx="1941582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Georgia"/>
                <a:cs typeface="Georgia"/>
              </a:rPr>
              <a:t>need indication</a:t>
            </a:r>
            <a:br>
              <a:rPr lang="en-US" sz="2000" dirty="0" smtClean="0">
                <a:latin typeface="Georgia"/>
                <a:cs typeface="Georgia"/>
              </a:rPr>
            </a:br>
            <a:r>
              <a:rPr lang="en-US" sz="2000" dirty="0" smtClean="0">
                <a:latin typeface="Georgia"/>
                <a:cs typeface="Georgia"/>
              </a:rPr>
              <a:t>of continuation</a:t>
            </a:r>
            <a:br>
              <a:rPr lang="en-US" sz="2000" dirty="0" smtClean="0">
                <a:latin typeface="Georgia"/>
                <a:cs typeface="Georgia"/>
              </a:rPr>
            </a:br>
            <a:r>
              <a:rPr lang="en-US" sz="2000" dirty="0" smtClean="0">
                <a:latin typeface="Georgia"/>
                <a:cs typeface="Georgia"/>
              </a:rPr>
              <a:t>(from where?)</a:t>
            </a:r>
            <a:endParaRPr lang="en-US" sz="2000" dirty="0">
              <a:latin typeface="Georgia"/>
              <a:cs typeface="Georgia"/>
            </a:endParaRPr>
          </a:p>
        </p:txBody>
      </p:sp>
    </p:spTree>
    <p:extLst>
      <p:ext uri="{BB962C8B-B14F-4D97-AF65-F5344CB8AC3E}">
        <p14:creationId xmlns:p14="http://schemas.microsoft.com/office/powerpoint/2010/main" val="392677098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Spanned vs. </a:t>
            </a:r>
            <a:r>
              <a:rPr lang="en-US" dirty="0" err="1" smtClean="0"/>
              <a:t>Unspanned</a:t>
            </a:r>
            <a:endParaRPr lang="en-US" dirty="0"/>
          </a:p>
        </p:txBody>
      </p:sp>
      <p:sp>
        <p:nvSpPr>
          <p:cNvPr id="4710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err="1" smtClean="0"/>
              <a:t>Unspanned</a:t>
            </a:r>
            <a:r>
              <a:rPr lang="en-US" dirty="0" smtClean="0"/>
              <a:t> records </a:t>
            </a:r>
            <a:r>
              <a:rPr lang="en-US" dirty="0" smtClean="0"/>
              <a:t>are</a:t>
            </a:r>
            <a:r>
              <a:rPr lang="en-US" dirty="0" smtClean="0"/>
              <a:t> much simpler, but may waste space…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Spanned records are essential if record size &gt; block size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658550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4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Sequencing</a:t>
            </a:r>
            <a:endParaRPr lang="en-US" dirty="0"/>
          </a:p>
        </p:txBody>
      </p:sp>
      <p:sp>
        <p:nvSpPr>
          <p:cNvPr id="4813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Sequencing: ordering records in file (and block) by some key value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Makes </a:t>
            </a:r>
            <a:r>
              <a:rPr lang="en-US" dirty="0"/>
              <a:t>it possible to efficiently read records in order</a:t>
            </a:r>
          </a:p>
          <a:p>
            <a:pPr lvl="1"/>
            <a:r>
              <a:rPr lang="en-US" dirty="0" smtClean="0"/>
              <a:t>e.g</a:t>
            </a:r>
            <a:r>
              <a:rPr lang="en-US" dirty="0"/>
              <a:t>., to do a merge-join  — discussed </a:t>
            </a:r>
            <a:r>
              <a:rPr lang="en-US" dirty="0" smtClean="0"/>
              <a:t>later in module</a:t>
            </a: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519293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8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Sequencing Options</a:t>
            </a:r>
            <a:endParaRPr lang="en-US"/>
          </a:p>
        </p:txBody>
      </p:sp>
      <p:sp>
        <p:nvSpPr>
          <p:cNvPr id="50182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Next record physically contiguous: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Linked records:</a:t>
            </a:r>
          </a:p>
          <a:p>
            <a:endParaRPr lang="en-US" dirty="0"/>
          </a:p>
        </p:txBody>
      </p:sp>
      <p:sp>
        <p:nvSpPr>
          <p:cNvPr id="50183" name="Rectangle 4"/>
          <p:cNvSpPr>
            <a:spLocks noChangeArrowheads="1"/>
          </p:cNvSpPr>
          <p:nvPr/>
        </p:nvSpPr>
        <p:spPr bwMode="auto">
          <a:xfrm>
            <a:off x="3962400" y="2895600"/>
            <a:ext cx="1447800" cy="4572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000">
                <a:latin typeface="Georgia"/>
                <a:cs typeface="Georgia"/>
              </a:rPr>
              <a:t>Next (R1)</a:t>
            </a:r>
          </a:p>
        </p:txBody>
      </p:sp>
      <p:sp>
        <p:nvSpPr>
          <p:cNvPr id="50184" name="Rectangle 5"/>
          <p:cNvSpPr>
            <a:spLocks noChangeArrowheads="1"/>
          </p:cNvSpPr>
          <p:nvPr/>
        </p:nvSpPr>
        <p:spPr bwMode="auto">
          <a:xfrm>
            <a:off x="2514600" y="2895600"/>
            <a:ext cx="1447800" cy="4572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000">
                <a:latin typeface="Georgia"/>
                <a:cs typeface="Georgia"/>
              </a:rPr>
              <a:t>R1</a:t>
            </a:r>
          </a:p>
        </p:txBody>
      </p:sp>
      <p:sp>
        <p:nvSpPr>
          <p:cNvPr id="50185" name="Rectangle 6"/>
          <p:cNvSpPr>
            <a:spLocks noChangeArrowheads="1"/>
          </p:cNvSpPr>
          <p:nvPr/>
        </p:nvSpPr>
        <p:spPr bwMode="auto">
          <a:xfrm>
            <a:off x="2514600" y="4648200"/>
            <a:ext cx="1447800" cy="4572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000">
                <a:latin typeface="Georgia"/>
                <a:cs typeface="Georgia"/>
              </a:rPr>
              <a:t>R1</a:t>
            </a:r>
          </a:p>
        </p:txBody>
      </p:sp>
      <p:sp>
        <p:nvSpPr>
          <p:cNvPr id="50186" name="Rectangle 7"/>
          <p:cNvSpPr>
            <a:spLocks noChangeArrowheads="1"/>
          </p:cNvSpPr>
          <p:nvPr/>
        </p:nvSpPr>
        <p:spPr bwMode="auto">
          <a:xfrm>
            <a:off x="6324600" y="4648200"/>
            <a:ext cx="457200" cy="4572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2000">
              <a:latin typeface="Georgia"/>
              <a:cs typeface="Georgia"/>
            </a:endParaRPr>
          </a:p>
        </p:txBody>
      </p:sp>
      <p:sp>
        <p:nvSpPr>
          <p:cNvPr id="50187" name="Rectangle 9"/>
          <p:cNvSpPr>
            <a:spLocks noChangeArrowheads="1"/>
          </p:cNvSpPr>
          <p:nvPr/>
        </p:nvSpPr>
        <p:spPr bwMode="auto">
          <a:xfrm>
            <a:off x="4876800" y="4648200"/>
            <a:ext cx="1447800" cy="4572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000">
                <a:latin typeface="Georgia"/>
                <a:cs typeface="Georgia"/>
              </a:rPr>
              <a:t>Next (R1)</a:t>
            </a:r>
          </a:p>
        </p:txBody>
      </p:sp>
      <p:sp>
        <p:nvSpPr>
          <p:cNvPr id="50188" name="Rectangle 10"/>
          <p:cNvSpPr>
            <a:spLocks noChangeArrowheads="1"/>
          </p:cNvSpPr>
          <p:nvPr/>
        </p:nvSpPr>
        <p:spPr bwMode="auto">
          <a:xfrm>
            <a:off x="3962400" y="4648200"/>
            <a:ext cx="457200" cy="4572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2000">
              <a:latin typeface="Georgia"/>
              <a:cs typeface="Georgia"/>
            </a:endParaRPr>
          </a:p>
        </p:txBody>
      </p:sp>
      <p:sp>
        <p:nvSpPr>
          <p:cNvPr id="50189" name="Freeform 11"/>
          <p:cNvSpPr>
            <a:spLocks/>
          </p:cNvSpPr>
          <p:nvPr/>
        </p:nvSpPr>
        <p:spPr bwMode="auto">
          <a:xfrm>
            <a:off x="4191000" y="4305300"/>
            <a:ext cx="685800" cy="571500"/>
          </a:xfrm>
          <a:custGeom>
            <a:avLst/>
            <a:gdLst>
              <a:gd name="T0" fmla="*/ 0 w 432"/>
              <a:gd name="T1" fmla="*/ 2147483647 h 360"/>
              <a:gd name="T2" fmla="*/ 2147483647 w 432"/>
              <a:gd name="T3" fmla="*/ 2147483647 h 360"/>
              <a:gd name="T4" fmla="*/ 2147483647 w 432"/>
              <a:gd name="T5" fmla="*/ 2147483647 h 360"/>
              <a:gd name="T6" fmla="*/ 0 60000 65536"/>
              <a:gd name="T7" fmla="*/ 0 60000 65536"/>
              <a:gd name="T8" fmla="*/ 0 60000 65536"/>
              <a:gd name="T9" fmla="*/ 0 w 432"/>
              <a:gd name="T10" fmla="*/ 0 h 360"/>
              <a:gd name="T11" fmla="*/ 432 w 432"/>
              <a:gd name="T12" fmla="*/ 360 h 36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432" h="360">
                <a:moveTo>
                  <a:pt x="0" y="360"/>
                </a:moveTo>
                <a:cubicBezTo>
                  <a:pt x="60" y="204"/>
                  <a:pt x="120" y="48"/>
                  <a:pt x="192" y="24"/>
                </a:cubicBezTo>
                <a:cubicBezTo>
                  <a:pt x="264" y="0"/>
                  <a:pt x="348" y="108"/>
                  <a:pt x="432" y="216"/>
                </a:cubicBezTo>
              </a:path>
            </a:pathLst>
          </a:cu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sz="2000">
              <a:latin typeface="Georgia"/>
              <a:cs typeface="Georgia"/>
            </a:endParaRPr>
          </a:p>
        </p:txBody>
      </p:sp>
      <p:sp>
        <p:nvSpPr>
          <p:cNvPr id="50190" name="Freeform 12"/>
          <p:cNvSpPr>
            <a:spLocks/>
          </p:cNvSpPr>
          <p:nvPr/>
        </p:nvSpPr>
        <p:spPr bwMode="auto">
          <a:xfrm>
            <a:off x="6553200" y="4305300"/>
            <a:ext cx="838200" cy="571500"/>
          </a:xfrm>
          <a:custGeom>
            <a:avLst/>
            <a:gdLst>
              <a:gd name="T0" fmla="*/ 0 w 528"/>
              <a:gd name="T1" fmla="*/ 2147483647 h 360"/>
              <a:gd name="T2" fmla="*/ 2147483647 w 528"/>
              <a:gd name="T3" fmla="*/ 2147483647 h 360"/>
              <a:gd name="T4" fmla="*/ 2147483647 w 528"/>
              <a:gd name="T5" fmla="*/ 2147483647 h 360"/>
              <a:gd name="T6" fmla="*/ 0 60000 65536"/>
              <a:gd name="T7" fmla="*/ 0 60000 65536"/>
              <a:gd name="T8" fmla="*/ 0 60000 65536"/>
              <a:gd name="T9" fmla="*/ 0 w 528"/>
              <a:gd name="T10" fmla="*/ 0 h 360"/>
              <a:gd name="T11" fmla="*/ 528 w 528"/>
              <a:gd name="T12" fmla="*/ 360 h 36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528" h="360">
                <a:moveTo>
                  <a:pt x="0" y="360"/>
                </a:moveTo>
                <a:cubicBezTo>
                  <a:pt x="76" y="204"/>
                  <a:pt x="152" y="48"/>
                  <a:pt x="240" y="24"/>
                </a:cubicBezTo>
                <a:cubicBezTo>
                  <a:pt x="328" y="0"/>
                  <a:pt x="428" y="108"/>
                  <a:pt x="528" y="216"/>
                </a:cubicBezTo>
              </a:path>
            </a:pathLst>
          </a:cu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sz="2000">
              <a:latin typeface="Georgia"/>
              <a:cs typeface="Georgia"/>
            </a:endParaRPr>
          </a:p>
        </p:txBody>
      </p:sp>
    </p:spTree>
    <p:extLst>
      <p:ext uri="{BB962C8B-B14F-4D97-AF65-F5344CB8AC3E}">
        <p14:creationId xmlns:p14="http://schemas.microsoft.com/office/powerpoint/2010/main" val="108431367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1" name="Rectangle 9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Sequencing Options</a:t>
            </a:r>
            <a:endParaRPr lang="en-US"/>
          </a:p>
        </p:txBody>
      </p:sp>
      <p:sp>
        <p:nvSpPr>
          <p:cNvPr id="5120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Overflow area</a:t>
            </a:r>
          </a:p>
        </p:txBody>
      </p:sp>
      <p:sp>
        <p:nvSpPr>
          <p:cNvPr id="51206" name="Rectangle 4"/>
          <p:cNvSpPr>
            <a:spLocks noChangeArrowheads="1"/>
          </p:cNvSpPr>
          <p:nvPr/>
        </p:nvSpPr>
        <p:spPr bwMode="auto">
          <a:xfrm>
            <a:off x="3048000" y="2743200"/>
            <a:ext cx="2057400" cy="4572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000">
                <a:latin typeface="Georgia"/>
                <a:cs typeface="Georgia"/>
              </a:rPr>
              <a:t>R1</a:t>
            </a:r>
          </a:p>
        </p:txBody>
      </p:sp>
      <p:sp>
        <p:nvSpPr>
          <p:cNvPr id="51207" name="Rectangle 5"/>
          <p:cNvSpPr>
            <a:spLocks noChangeArrowheads="1"/>
          </p:cNvSpPr>
          <p:nvPr/>
        </p:nvSpPr>
        <p:spPr bwMode="auto">
          <a:xfrm>
            <a:off x="3048000" y="3200400"/>
            <a:ext cx="2057400" cy="4572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000">
                <a:latin typeface="Georgia"/>
                <a:cs typeface="Georgia"/>
              </a:rPr>
              <a:t>R2</a:t>
            </a:r>
          </a:p>
        </p:txBody>
      </p:sp>
      <p:sp>
        <p:nvSpPr>
          <p:cNvPr id="51208" name="Rectangle 6"/>
          <p:cNvSpPr>
            <a:spLocks noChangeArrowheads="1"/>
          </p:cNvSpPr>
          <p:nvPr/>
        </p:nvSpPr>
        <p:spPr bwMode="auto">
          <a:xfrm>
            <a:off x="3048000" y="3657600"/>
            <a:ext cx="2057400" cy="4572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000">
                <a:latin typeface="Georgia"/>
                <a:cs typeface="Georgia"/>
              </a:rPr>
              <a:t>R3</a:t>
            </a:r>
          </a:p>
        </p:txBody>
      </p:sp>
      <p:sp>
        <p:nvSpPr>
          <p:cNvPr id="51209" name="Rectangle 7"/>
          <p:cNvSpPr>
            <a:spLocks noChangeArrowheads="1"/>
          </p:cNvSpPr>
          <p:nvPr/>
        </p:nvSpPr>
        <p:spPr bwMode="auto">
          <a:xfrm>
            <a:off x="3048000" y="4114800"/>
            <a:ext cx="2057400" cy="4572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000">
                <a:latin typeface="Georgia"/>
                <a:cs typeface="Georgia"/>
              </a:rPr>
              <a:t>R4</a:t>
            </a:r>
          </a:p>
        </p:txBody>
      </p:sp>
      <p:sp>
        <p:nvSpPr>
          <p:cNvPr id="51210" name="Rectangle 8"/>
          <p:cNvSpPr>
            <a:spLocks noChangeArrowheads="1"/>
          </p:cNvSpPr>
          <p:nvPr/>
        </p:nvSpPr>
        <p:spPr bwMode="auto">
          <a:xfrm>
            <a:off x="3048000" y="4572000"/>
            <a:ext cx="2057400" cy="4572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000">
                <a:latin typeface="Georgia"/>
                <a:cs typeface="Georgia"/>
              </a:rPr>
              <a:t>R5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27584" y="3212976"/>
            <a:ext cx="151503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smtClean="0">
                <a:latin typeface="Georgia"/>
                <a:cs typeface="Georgia"/>
              </a:rPr>
              <a:t>Records</a:t>
            </a:r>
          </a:p>
          <a:p>
            <a:pPr algn="ctr"/>
            <a:r>
              <a:rPr lang="en-US" sz="2000" dirty="0" smtClean="0">
                <a:latin typeface="Georgia"/>
                <a:cs typeface="Georgia"/>
              </a:rPr>
              <a:t>in sequence</a:t>
            </a:r>
            <a:endParaRPr lang="en-US" sz="2000" dirty="0">
              <a:latin typeface="Georgia"/>
              <a:cs typeface="Georgia"/>
            </a:endParaRPr>
          </a:p>
        </p:txBody>
      </p:sp>
      <p:grpSp>
        <p:nvGrpSpPr>
          <p:cNvPr id="12" name="Group 16"/>
          <p:cNvGrpSpPr>
            <a:grpSpLocks/>
          </p:cNvGrpSpPr>
          <p:nvPr/>
        </p:nvGrpSpPr>
        <p:grpSpPr bwMode="auto">
          <a:xfrm>
            <a:off x="3048000" y="2362200"/>
            <a:ext cx="4953000" cy="1981200"/>
            <a:chOff x="1920" y="1488"/>
            <a:chExt cx="3120" cy="1248"/>
          </a:xfrm>
        </p:grpSpPr>
        <p:sp>
          <p:nvSpPr>
            <p:cNvPr id="13" name="Rectangle 10"/>
            <p:cNvSpPr>
              <a:spLocks noChangeArrowheads="1"/>
            </p:cNvSpPr>
            <p:nvPr/>
          </p:nvSpPr>
          <p:spPr bwMode="auto">
            <a:xfrm>
              <a:off x="1920" y="1488"/>
              <a:ext cx="1296" cy="288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2000">
                  <a:latin typeface="Georgia"/>
                  <a:cs typeface="Georgia"/>
                </a:rPr>
                <a:t>header</a:t>
              </a:r>
            </a:p>
          </p:txBody>
        </p:sp>
        <p:sp>
          <p:nvSpPr>
            <p:cNvPr id="14" name="Rectangle 11"/>
            <p:cNvSpPr>
              <a:spLocks noChangeArrowheads="1"/>
            </p:cNvSpPr>
            <p:nvPr/>
          </p:nvSpPr>
          <p:spPr bwMode="auto">
            <a:xfrm>
              <a:off x="3744" y="1872"/>
              <a:ext cx="1296" cy="288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2000">
                  <a:latin typeface="Georgia"/>
                  <a:cs typeface="Georgia"/>
                </a:rPr>
                <a:t>R2.1</a:t>
              </a:r>
            </a:p>
          </p:txBody>
        </p:sp>
        <p:sp>
          <p:nvSpPr>
            <p:cNvPr id="15" name="Rectangle 12"/>
            <p:cNvSpPr>
              <a:spLocks noChangeArrowheads="1"/>
            </p:cNvSpPr>
            <p:nvPr/>
          </p:nvSpPr>
          <p:spPr bwMode="auto">
            <a:xfrm>
              <a:off x="3744" y="2160"/>
              <a:ext cx="1296" cy="288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2000">
                  <a:latin typeface="Georgia"/>
                  <a:cs typeface="Georgia"/>
                </a:rPr>
                <a:t>R1.3</a:t>
              </a:r>
            </a:p>
          </p:txBody>
        </p:sp>
        <p:sp>
          <p:nvSpPr>
            <p:cNvPr id="16" name="Rectangle 13"/>
            <p:cNvSpPr>
              <a:spLocks noChangeArrowheads="1"/>
            </p:cNvSpPr>
            <p:nvPr/>
          </p:nvSpPr>
          <p:spPr bwMode="auto">
            <a:xfrm>
              <a:off x="3744" y="2448"/>
              <a:ext cx="1296" cy="288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2000">
                  <a:latin typeface="Georgia"/>
                  <a:cs typeface="Georgia"/>
                </a:rPr>
                <a:t>R4.7</a:t>
              </a:r>
            </a:p>
          </p:txBody>
        </p:sp>
        <p:sp>
          <p:nvSpPr>
            <p:cNvPr id="17" name="Rectangle 14"/>
            <p:cNvSpPr>
              <a:spLocks noChangeArrowheads="1"/>
            </p:cNvSpPr>
            <p:nvPr/>
          </p:nvSpPr>
          <p:spPr bwMode="auto">
            <a:xfrm>
              <a:off x="2976" y="1488"/>
              <a:ext cx="240" cy="288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Georgia"/>
                <a:cs typeface="Georgia"/>
              </a:endParaRPr>
            </a:p>
          </p:txBody>
        </p:sp>
        <p:sp>
          <p:nvSpPr>
            <p:cNvPr id="18" name="Freeform 15"/>
            <p:cNvSpPr>
              <a:spLocks/>
            </p:cNvSpPr>
            <p:nvPr/>
          </p:nvSpPr>
          <p:spPr bwMode="auto">
            <a:xfrm>
              <a:off x="3120" y="1544"/>
              <a:ext cx="624" cy="328"/>
            </a:xfrm>
            <a:custGeom>
              <a:avLst/>
              <a:gdLst>
                <a:gd name="T0" fmla="*/ 0 w 624"/>
                <a:gd name="T1" fmla="*/ 88 h 328"/>
                <a:gd name="T2" fmla="*/ 288 w 624"/>
                <a:gd name="T3" fmla="*/ 40 h 328"/>
                <a:gd name="T4" fmla="*/ 624 w 624"/>
                <a:gd name="T5" fmla="*/ 328 h 328"/>
                <a:gd name="T6" fmla="*/ 0 60000 65536"/>
                <a:gd name="T7" fmla="*/ 0 60000 65536"/>
                <a:gd name="T8" fmla="*/ 0 60000 65536"/>
                <a:gd name="T9" fmla="*/ 0 w 624"/>
                <a:gd name="T10" fmla="*/ 0 h 328"/>
                <a:gd name="T11" fmla="*/ 624 w 624"/>
                <a:gd name="T12" fmla="*/ 328 h 32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624" h="328">
                  <a:moveTo>
                    <a:pt x="0" y="88"/>
                  </a:moveTo>
                  <a:cubicBezTo>
                    <a:pt x="92" y="44"/>
                    <a:pt x="184" y="0"/>
                    <a:pt x="288" y="40"/>
                  </a:cubicBezTo>
                  <a:cubicBezTo>
                    <a:pt x="392" y="80"/>
                    <a:pt x="576" y="280"/>
                    <a:pt x="624" y="328"/>
                  </a:cubicBezTo>
                </a:path>
              </a:pathLst>
            </a:cu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sz="2000">
                <a:latin typeface="Georgia"/>
                <a:cs typeface="Georgia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03912577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8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Indirection</a:t>
            </a:r>
            <a:endParaRPr lang="en-US" dirty="0"/>
          </a:p>
        </p:txBody>
      </p:sp>
      <p:sp>
        <p:nvSpPr>
          <p:cNvPr id="5427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How do we refer to records?</a:t>
            </a:r>
          </a:p>
          <a:p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Many options: </a:t>
            </a:r>
          </a:p>
          <a:p>
            <a:pPr lvl="1"/>
            <a:r>
              <a:rPr lang="en-US" dirty="0" smtClean="0"/>
              <a:t>physical addressing</a:t>
            </a:r>
          </a:p>
          <a:p>
            <a:pPr lvl="1"/>
            <a:r>
              <a:rPr lang="en-US" dirty="0" smtClean="0"/>
              <a:t>indirect addressing</a:t>
            </a:r>
          </a:p>
          <a:p>
            <a:pPr lvl="1"/>
            <a:r>
              <a:rPr lang="en-US" dirty="0" smtClean="0"/>
              <a:t>other options in between</a:t>
            </a:r>
          </a:p>
          <a:p>
            <a:pPr marL="0" indent="0">
              <a:buNone/>
            </a:pPr>
            <a:r>
              <a:rPr lang="en-US" dirty="0" smtClean="0"/>
              <a:t>Tradeoff between: </a:t>
            </a:r>
          </a:p>
          <a:p>
            <a:pPr lvl="1"/>
            <a:r>
              <a:rPr lang="en-US" dirty="0" smtClean="0"/>
              <a:t>flexibility (easier to move records on insertion/deletion)</a:t>
            </a:r>
          </a:p>
          <a:p>
            <a:pPr lvl="1"/>
            <a:r>
              <a:rPr lang="en-US" dirty="0" smtClean="0"/>
              <a:t>cost (of maintaining indirection)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54279" name="Rectangle 5"/>
          <p:cNvSpPr>
            <a:spLocks noChangeArrowheads="1"/>
          </p:cNvSpPr>
          <p:nvPr/>
        </p:nvSpPr>
        <p:spPr bwMode="auto">
          <a:xfrm>
            <a:off x="3499520" y="2420888"/>
            <a:ext cx="2209800" cy="6096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000">
                <a:latin typeface="Georgia"/>
                <a:cs typeface="Georgia"/>
              </a:rPr>
              <a:t>Rx</a:t>
            </a:r>
          </a:p>
        </p:txBody>
      </p:sp>
      <p:sp>
        <p:nvSpPr>
          <p:cNvPr id="54280" name="Line 21"/>
          <p:cNvSpPr>
            <a:spLocks noChangeShapeType="1"/>
          </p:cNvSpPr>
          <p:nvPr/>
        </p:nvSpPr>
        <p:spPr bwMode="auto">
          <a:xfrm>
            <a:off x="2051720" y="2725688"/>
            <a:ext cx="1371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016458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30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Physical Addressing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298684" y="3284984"/>
            <a:ext cx="185474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Georgia"/>
                <a:cs typeface="Georgia"/>
              </a:rPr>
              <a:t>Record ID =</a:t>
            </a:r>
            <a:endParaRPr lang="en-US" dirty="0">
              <a:latin typeface="Georgia"/>
              <a:cs typeface="Georgia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995936" y="2636912"/>
            <a:ext cx="2159566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Georgia"/>
                <a:cs typeface="Georgia"/>
              </a:rPr>
              <a:t>Device ID</a:t>
            </a:r>
            <a:br>
              <a:rPr lang="en-US" dirty="0" smtClean="0">
                <a:latin typeface="Georgia"/>
                <a:cs typeface="Georgia"/>
              </a:rPr>
            </a:br>
            <a:r>
              <a:rPr lang="en-US" dirty="0" smtClean="0">
                <a:latin typeface="Georgia"/>
                <a:cs typeface="Georgia"/>
              </a:rPr>
              <a:t>Cylinder no.</a:t>
            </a:r>
          </a:p>
          <a:p>
            <a:r>
              <a:rPr lang="en-US" dirty="0" smtClean="0">
                <a:latin typeface="Georgia"/>
                <a:cs typeface="Georgia"/>
              </a:rPr>
              <a:t>Track no.</a:t>
            </a:r>
          </a:p>
          <a:p>
            <a:r>
              <a:rPr lang="en-US" dirty="0" smtClean="0">
                <a:latin typeface="Georgia"/>
                <a:cs typeface="Georgia"/>
              </a:rPr>
              <a:t>Block no.</a:t>
            </a:r>
          </a:p>
          <a:p>
            <a:r>
              <a:rPr lang="en-US" dirty="0" smtClean="0">
                <a:latin typeface="Georgia"/>
                <a:cs typeface="Georgia"/>
              </a:rPr>
              <a:t>Offset in block</a:t>
            </a:r>
            <a:endParaRPr lang="en-US" dirty="0">
              <a:latin typeface="Georgia"/>
              <a:cs typeface="Georgia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581711" y="3421651"/>
            <a:ext cx="136918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Georgia"/>
                <a:cs typeface="Georgia"/>
              </a:rPr>
              <a:t>Block ID</a:t>
            </a:r>
            <a:endParaRPr lang="en-US" dirty="0">
              <a:latin typeface="Georgia"/>
              <a:cs typeface="Georgia"/>
            </a:endParaRPr>
          </a:p>
        </p:txBody>
      </p:sp>
      <p:sp>
        <p:nvSpPr>
          <p:cNvPr id="13" name="AutoShape 5"/>
          <p:cNvSpPr>
            <a:spLocks/>
          </p:cNvSpPr>
          <p:nvPr/>
        </p:nvSpPr>
        <p:spPr bwMode="auto">
          <a:xfrm>
            <a:off x="3335917" y="2636912"/>
            <a:ext cx="381000" cy="1872208"/>
          </a:xfrm>
          <a:prstGeom prst="leftBrace">
            <a:avLst>
              <a:gd name="adj1" fmla="val 83333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" name="AutoShape 5"/>
          <p:cNvSpPr>
            <a:spLocks/>
          </p:cNvSpPr>
          <p:nvPr/>
        </p:nvSpPr>
        <p:spPr bwMode="auto">
          <a:xfrm rot="10800000">
            <a:off x="6177765" y="2636912"/>
            <a:ext cx="381000" cy="1512168"/>
          </a:xfrm>
          <a:prstGeom prst="leftBrace">
            <a:avLst>
              <a:gd name="adj1" fmla="val 83333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332766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Indirect Addressing</a:t>
            </a:r>
            <a:endParaRPr lang="en-US" dirty="0"/>
          </a:p>
        </p:txBody>
      </p:sp>
      <p:sp>
        <p:nvSpPr>
          <p:cNvPr id="56326" name="Rectangle 3"/>
          <p:cNvSpPr>
            <a:spLocks noGrp="1" noChangeArrowheads="1"/>
          </p:cNvSpPr>
          <p:nvPr>
            <p:ph idx="1"/>
          </p:nvPr>
        </p:nvSpPr>
        <p:spPr>
          <a:xfrm>
            <a:off x="324000" y="1692000"/>
            <a:ext cx="8496000" cy="584872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Record ID is arbitrary bit string</a:t>
            </a:r>
          </a:p>
        </p:txBody>
      </p:sp>
      <p:sp>
        <p:nvSpPr>
          <p:cNvPr id="56331" name="Line 12"/>
          <p:cNvSpPr>
            <a:spLocks noChangeShapeType="1"/>
          </p:cNvSpPr>
          <p:nvPr/>
        </p:nvSpPr>
        <p:spPr bwMode="auto">
          <a:xfrm>
            <a:off x="5961093" y="4293096"/>
            <a:ext cx="762000" cy="304800"/>
          </a:xfrm>
          <a:prstGeom prst="line">
            <a:avLst/>
          </a:prstGeom>
          <a:noFill/>
          <a:ln w="9525">
            <a:solidFill>
              <a:srgbClr val="191F22"/>
            </a:solidFill>
            <a:round/>
            <a:headEnd type="none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6332" name="Line 13"/>
          <p:cNvSpPr>
            <a:spLocks noChangeShapeType="1"/>
          </p:cNvSpPr>
          <p:nvPr/>
        </p:nvSpPr>
        <p:spPr bwMode="auto">
          <a:xfrm>
            <a:off x="2648725" y="4221088"/>
            <a:ext cx="685800" cy="76200"/>
          </a:xfrm>
          <a:prstGeom prst="line">
            <a:avLst/>
          </a:prstGeom>
          <a:noFill/>
          <a:ln w="9525">
            <a:solidFill>
              <a:srgbClr val="191F22"/>
            </a:solidFill>
            <a:round/>
            <a:headEnd type="none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2144669" y="4005064"/>
            <a:ext cx="40708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smtClean="0">
                <a:latin typeface="Georgia"/>
                <a:cs typeface="Georgia"/>
              </a:rPr>
              <a:t>id</a:t>
            </a:r>
            <a:endParaRPr lang="en-US" sz="2000" dirty="0">
              <a:latin typeface="Georgia"/>
              <a:cs typeface="Georgia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753181" y="4221088"/>
            <a:ext cx="111177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Georgia"/>
                <a:cs typeface="Georgia"/>
              </a:rPr>
              <a:t>physical</a:t>
            </a:r>
          </a:p>
          <a:p>
            <a:r>
              <a:rPr lang="en-US" sz="2000" dirty="0" smtClean="0">
                <a:latin typeface="Georgia"/>
                <a:cs typeface="Georgia"/>
              </a:rPr>
              <a:t>address</a:t>
            </a:r>
            <a:endParaRPr lang="en-US" sz="2000" dirty="0">
              <a:latin typeface="Georgia"/>
              <a:cs typeface="Georgia"/>
            </a:endParaRP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2394399"/>
              </p:ext>
            </p:extLst>
          </p:nvPr>
        </p:nvGraphicFramePr>
        <p:xfrm>
          <a:off x="3368805" y="3140968"/>
          <a:ext cx="2520280" cy="1752600"/>
        </p:xfrm>
        <a:graphic>
          <a:graphicData uri="http://schemas.openxmlformats.org/drawingml/2006/table">
            <a:tbl>
              <a:tblPr firstRow="1" bandRow="1">
                <a:tableStyleId>{7E9639D4-E3E2-4D34-9284-5A2195B3D0D7}</a:tableStyleId>
              </a:tblPr>
              <a:tblGrid>
                <a:gridCol w="1260140"/>
                <a:gridCol w="126014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Record ID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Physical Address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6" name="TextBox 15"/>
          <p:cNvSpPr txBox="1"/>
          <p:nvPr/>
        </p:nvSpPr>
        <p:spPr>
          <a:xfrm>
            <a:off x="4232901" y="2636912"/>
            <a:ext cx="68635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Georgia"/>
                <a:cs typeface="Georgia"/>
              </a:rPr>
              <a:t>map</a:t>
            </a:r>
            <a:endParaRPr lang="en-US" sz="2000" dirty="0">
              <a:latin typeface="Georgia"/>
              <a:cs typeface="Georgia"/>
            </a:endParaRPr>
          </a:p>
        </p:txBody>
      </p:sp>
    </p:spTree>
    <p:extLst>
      <p:ext uri="{BB962C8B-B14F-4D97-AF65-F5344CB8AC3E}">
        <p14:creationId xmlns:p14="http://schemas.microsoft.com/office/powerpoint/2010/main" val="87701183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24000" y="1682750"/>
            <a:ext cx="4095600" cy="1098178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Non-volatile storage</a:t>
            </a:r>
          </a:p>
          <a:p>
            <a:pPr marL="0" indent="0">
              <a:buNone/>
            </a:pPr>
            <a:r>
              <a:rPr lang="en-US" dirty="0" smtClean="0"/>
              <a:t>Very slow, very cheap, very large capacity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Typical capacity: 10</a:t>
            </a:r>
            <a:r>
              <a:rPr lang="en-US" baseline="30000" dirty="0" smtClean="0"/>
              <a:t>13</a:t>
            </a:r>
            <a:r>
              <a:rPr lang="en-US" dirty="0" smtClean="0"/>
              <a:t>-10</a:t>
            </a:r>
            <a:r>
              <a:rPr lang="en-US" baseline="30000" dirty="0" smtClean="0"/>
              <a:t>17</a:t>
            </a:r>
            <a:r>
              <a:rPr lang="en-US" dirty="0" smtClean="0"/>
              <a:t> bytes</a:t>
            </a:r>
          </a:p>
          <a:p>
            <a:pPr marL="0" indent="0">
              <a:buNone/>
            </a:pPr>
            <a:r>
              <a:rPr lang="en-US" dirty="0" smtClean="0"/>
              <a:t>Typical access time: 10</a:t>
            </a:r>
            <a:r>
              <a:rPr lang="en-US" baseline="30000" dirty="0" smtClean="0"/>
              <a:t>1</a:t>
            </a:r>
            <a:r>
              <a:rPr lang="en-US" dirty="0" smtClean="0"/>
              <a:t>-10</a:t>
            </a:r>
            <a:r>
              <a:rPr lang="en-US" baseline="30000" dirty="0" smtClean="0"/>
              <a:t>2</a:t>
            </a:r>
            <a:r>
              <a:rPr lang="en-US" dirty="0" smtClean="0"/>
              <a:t> 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Memory Hierarchy: Tertiary Storage</a:t>
            </a:r>
            <a:endParaRPr lang="en-US" dirty="0"/>
          </a:p>
        </p:txBody>
      </p:sp>
      <p:sp>
        <p:nvSpPr>
          <p:cNvPr id="35" name="Trapezoid 34"/>
          <p:cNvSpPr/>
          <p:nvPr/>
        </p:nvSpPr>
        <p:spPr bwMode="auto">
          <a:xfrm>
            <a:off x="6156176" y="2204864"/>
            <a:ext cx="1224136" cy="720080"/>
          </a:xfrm>
          <a:prstGeom prst="trapezoid">
            <a:avLst/>
          </a:prstGeom>
          <a:solidFill>
            <a:schemeClr val="bg1">
              <a:lumMod val="65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50000"/>
                  </a:schemeClr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Cache</a:t>
            </a:r>
            <a:endParaRPr kumimoji="0" lang="en-US" sz="2000" b="0" i="0" u="none" strike="noStrike" cap="none" normalizeH="0" baseline="0" dirty="0">
              <a:ln>
                <a:noFill/>
              </a:ln>
              <a:solidFill>
                <a:schemeClr val="tx1">
                  <a:lumMod val="50000"/>
                </a:schemeClr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6" name="Trapezoid 35"/>
          <p:cNvSpPr/>
          <p:nvPr/>
        </p:nvSpPr>
        <p:spPr bwMode="auto">
          <a:xfrm>
            <a:off x="5940152" y="3068960"/>
            <a:ext cx="1656184" cy="720080"/>
          </a:xfrm>
          <a:prstGeom prst="trapezoid">
            <a:avLst/>
          </a:prstGeom>
          <a:solidFill>
            <a:schemeClr val="bg1">
              <a:lumMod val="65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dirty="0" smtClean="0">
                <a:solidFill>
                  <a:schemeClr val="tx1">
                    <a:lumMod val="50000"/>
                  </a:schemeClr>
                </a:solidFill>
                <a:latin typeface="Georgia"/>
                <a:ea typeface="ＭＳ Ｐゴシック" pitchFamily="-106" charset="-128"/>
                <a:cs typeface="Georgia"/>
              </a:rPr>
              <a:t>Main Memory</a:t>
            </a:r>
            <a:endParaRPr kumimoji="0" lang="en-US" sz="2000" b="0" i="0" u="none" strike="noStrike" cap="none" normalizeH="0" baseline="0" dirty="0">
              <a:ln>
                <a:noFill/>
              </a:ln>
              <a:solidFill>
                <a:schemeClr val="tx1">
                  <a:lumMod val="50000"/>
                </a:schemeClr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7" name="Trapezoid 36"/>
          <p:cNvSpPr/>
          <p:nvPr/>
        </p:nvSpPr>
        <p:spPr bwMode="auto">
          <a:xfrm>
            <a:off x="5724128" y="3933056"/>
            <a:ext cx="2088232" cy="720080"/>
          </a:xfrm>
          <a:prstGeom prst="trapezoid">
            <a:avLst/>
          </a:prstGeom>
          <a:solidFill>
            <a:schemeClr val="bg1">
              <a:lumMod val="65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50000"/>
                  </a:schemeClr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Secondary Storage</a:t>
            </a:r>
            <a:endParaRPr kumimoji="0" lang="en-US" sz="2000" b="0" i="0" u="none" strike="noStrike" cap="none" normalizeH="0" baseline="0" dirty="0">
              <a:ln>
                <a:noFill/>
              </a:ln>
              <a:solidFill>
                <a:schemeClr val="tx1">
                  <a:lumMod val="50000"/>
                </a:schemeClr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38" name="Trapezoid 37"/>
          <p:cNvSpPr/>
          <p:nvPr/>
        </p:nvSpPr>
        <p:spPr bwMode="auto">
          <a:xfrm>
            <a:off x="5508104" y="4797152"/>
            <a:ext cx="2520280" cy="720080"/>
          </a:xfrm>
          <a:prstGeom prst="trapezoid">
            <a:avLst/>
          </a:prstGeom>
          <a:solidFill>
            <a:schemeClr val="bg2">
              <a:lumMod val="75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0" rIns="9144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50000"/>
                  </a:schemeClr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Tertiary Storage</a:t>
            </a:r>
            <a:endParaRPr kumimoji="0" lang="en-US" sz="2000" b="0" i="0" u="none" strike="noStrike" cap="none" normalizeH="0" baseline="0" dirty="0">
              <a:ln>
                <a:noFill/>
              </a:ln>
              <a:solidFill>
                <a:schemeClr val="tx1">
                  <a:lumMod val="50000"/>
                </a:schemeClr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</p:spTree>
    <p:extLst>
      <p:ext uri="{BB962C8B-B14F-4D97-AF65-F5344CB8AC3E}">
        <p14:creationId xmlns:p14="http://schemas.microsoft.com/office/powerpoint/2010/main" val="3096142203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Indirection in block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Typical implementation</a:t>
            </a:r>
          </a:p>
          <a:p>
            <a:pPr lvl="1"/>
            <a:r>
              <a:rPr lang="en-GB" dirty="0" smtClean="0"/>
              <a:t>Records can be shifted within </a:t>
            </a:r>
            <a:r>
              <a:rPr lang="en-GB" dirty="0" smtClean="0"/>
              <a:t>block without </a:t>
            </a:r>
            <a:r>
              <a:rPr lang="en-GB" dirty="0" smtClean="0"/>
              <a:t>changing RID</a:t>
            </a:r>
          </a:p>
          <a:p>
            <a:pPr lvl="1"/>
            <a:r>
              <a:rPr lang="en-GB" dirty="0" smtClean="0"/>
              <a:t>Access to a given RID is fast </a:t>
            </a:r>
            <a:r>
              <a:rPr lang="en-US" dirty="0" smtClean="0"/>
              <a:t>–</a:t>
            </a:r>
            <a:r>
              <a:rPr lang="en-GB" dirty="0" smtClean="0"/>
              <a:t> only a single </a:t>
            </a:r>
            <a:r>
              <a:rPr lang="en-GB" dirty="0" smtClean="0"/>
              <a:t>block access </a:t>
            </a:r>
            <a:r>
              <a:rPr lang="en-GB" dirty="0" smtClean="0"/>
              <a:t>needed</a:t>
            </a:r>
            <a:endParaRPr lang="en-GB" dirty="0"/>
          </a:p>
        </p:txBody>
      </p:sp>
      <p:sp>
        <p:nvSpPr>
          <p:cNvPr id="4" name="Rectangle 3"/>
          <p:cNvSpPr/>
          <p:nvPr/>
        </p:nvSpPr>
        <p:spPr bwMode="auto">
          <a:xfrm>
            <a:off x="4355976" y="4014936"/>
            <a:ext cx="3665984" cy="24384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5" name="Rectangle 4"/>
          <p:cNvSpPr/>
          <p:nvPr/>
        </p:nvSpPr>
        <p:spPr bwMode="auto">
          <a:xfrm>
            <a:off x="4355976" y="4019128"/>
            <a:ext cx="1512168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charset="-128"/>
                <a:cs typeface="Georgia"/>
              </a:rPr>
              <a:t>header</a:t>
            </a:r>
            <a:endParaRPr kumimoji="0" lang="en-GB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charset="-128"/>
              <a:cs typeface="Georgia"/>
            </a:endParaRPr>
          </a:p>
        </p:txBody>
      </p:sp>
      <p:sp>
        <p:nvSpPr>
          <p:cNvPr id="10" name="Rectangle 9"/>
          <p:cNvSpPr/>
          <p:nvPr/>
        </p:nvSpPr>
        <p:spPr bwMode="auto">
          <a:xfrm>
            <a:off x="5879976" y="4019128"/>
            <a:ext cx="3048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11" name="Rectangle 10"/>
          <p:cNvSpPr/>
          <p:nvPr/>
        </p:nvSpPr>
        <p:spPr bwMode="auto">
          <a:xfrm>
            <a:off x="6184776" y="4019128"/>
            <a:ext cx="3048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12" name="Rectangle 11"/>
          <p:cNvSpPr/>
          <p:nvPr/>
        </p:nvSpPr>
        <p:spPr bwMode="auto">
          <a:xfrm>
            <a:off x="6489576" y="4019128"/>
            <a:ext cx="3048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13" name="Rectangle 12"/>
          <p:cNvSpPr/>
          <p:nvPr/>
        </p:nvSpPr>
        <p:spPr bwMode="auto">
          <a:xfrm>
            <a:off x="6794376" y="4019128"/>
            <a:ext cx="3048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14" name="Rectangle 13"/>
          <p:cNvSpPr/>
          <p:nvPr/>
        </p:nvSpPr>
        <p:spPr bwMode="auto">
          <a:xfrm>
            <a:off x="7099176" y="4019128"/>
            <a:ext cx="3048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16" name="Rectangle 15"/>
          <p:cNvSpPr/>
          <p:nvPr/>
        </p:nvSpPr>
        <p:spPr bwMode="auto">
          <a:xfrm>
            <a:off x="5580112" y="5243264"/>
            <a:ext cx="1828800" cy="3048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17" name="Rectangle 16"/>
          <p:cNvSpPr/>
          <p:nvPr/>
        </p:nvSpPr>
        <p:spPr bwMode="auto">
          <a:xfrm>
            <a:off x="984920" y="5315272"/>
            <a:ext cx="1066800" cy="5334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charset="-128"/>
                <a:cs typeface="Georgia"/>
              </a:rPr>
              <a:t>Block</a:t>
            </a:r>
            <a:endParaRPr kumimoji="0" lang="en-GB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charset="-128"/>
              <a:cs typeface="Georgia"/>
            </a:endParaRP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600" dirty="0" smtClean="0">
                <a:latin typeface="Georgia"/>
                <a:cs typeface="Georgia"/>
              </a:rPr>
              <a:t>number</a:t>
            </a:r>
            <a:endParaRPr kumimoji="0" lang="en-GB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charset="-128"/>
              <a:cs typeface="Georgia"/>
            </a:endParaRPr>
          </a:p>
        </p:txBody>
      </p:sp>
      <p:sp>
        <p:nvSpPr>
          <p:cNvPr id="18" name="Rectangle 17"/>
          <p:cNvSpPr/>
          <p:nvPr/>
        </p:nvSpPr>
        <p:spPr bwMode="auto">
          <a:xfrm>
            <a:off x="2051720" y="5315272"/>
            <a:ext cx="1066800" cy="5334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600" dirty="0" smtClean="0">
                <a:solidFill>
                  <a:schemeClr val="tx1"/>
                </a:solidFill>
                <a:latin typeface="Georgia"/>
                <a:ea typeface="ＭＳ Ｐゴシック" charset="-128"/>
                <a:cs typeface="Georgia"/>
              </a:rPr>
              <a:t>Block o</a:t>
            </a:r>
            <a:r>
              <a:rPr kumimoji="0" lang="en-GB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charset="-128"/>
                <a:cs typeface="Georgia"/>
              </a:rPr>
              <a:t>ffset</a:t>
            </a:r>
            <a:endParaRPr kumimoji="0" lang="en-GB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charset="-128"/>
              <a:cs typeface="Georgia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1475656" y="4883224"/>
            <a:ext cx="100670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dirty="0" smtClean="0">
                <a:latin typeface="Georgia"/>
                <a:cs typeface="Georgia"/>
              </a:rPr>
              <a:t>RID for </a:t>
            </a:r>
            <a:r>
              <a:rPr lang="en-GB" sz="1600" dirty="0" err="1" smtClean="0">
                <a:latin typeface="Georgia"/>
                <a:cs typeface="Georgia"/>
              </a:rPr>
              <a:t>r</a:t>
            </a:r>
            <a:endParaRPr lang="en-GB" sz="1600" dirty="0">
              <a:latin typeface="Georgia"/>
              <a:cs typeface="Georgia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3388958" y="6035352"/>
            <a:ext cx="85792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dirty="0" smtClean="0">
                <a:latin typeface="Georgia"/>
                <a:cs typeface="Georgia"/>
              </a:rPr>
              <a:t>Block p</a:t>
            </a:r>
            <a:endParaRPr lang="en-GB" sz="1600" dirty="0">
              <a:latin typeface="Georgia"/>
              <a:cs typeface="Georgia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5580112" y="4862264"/>
            <a:ext cx="96703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dirty="0" smtClean="0">
                <a:latin typeface="Georgia"/>
                <a:cs typeface="Georgia"/>
              </a:rPr>
              <a:t>Record </a:t>
            </a:r>
            <a:r>
              <a:rPr lang="en-GB" sz="1600" dirty="0" err="1" smtClean="0">
                <a:latin typeface="Georgia"/>
                <a:cs typeface="Georgia"/>
              </a:rPr>
              <a:t>r</a:t>
            </a:r>
            <a:endParaRPr lang="en-GB" sz="1600" dirty="0">
              <a:latin typeface="Georgia"/>
              <a:cs typeface="Georgia"/>
            </a:endParaRPr>
          </a:p>
        </p:txBody>
      </p:sp>
      <p:cxnSp>
        <p:nvCxnSpPr>
          <p:cNvPr id="23" name="Shape 22"/>
          <p:cNvCxnSpPr>
            <a:stCxn id="17" idx="2"/>
            <a:endCxn id="4" idx="2"/>
          </p:cNvCxnSpPr>
          <p:nvPr/>
        </p:nvCxnSpPr>
        <p:spPr bwMode="auto">
          <a:xfrm rot="16200000" flipH="1">
            <a:off x="3551312" y="3815680"/>
            <a:ext cx="604664" cy="4670648"/>
          </a:xfrm>
          <a:prstGeom prst="bentConnector3">
            <a:avLst>
              <a:gd name="adj1" fmla="val 137806"/>
            </a:avLst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lg" len="lg"/>
          </a:ln>
          <a:effectLst/>
        </p:spPr>
      </p:cxnSp>
      <p:cxnSp>
        <p:nvCxnSpPr>
          <p:cNvPr id="25" name="Shape 24"/>
          <p:cNvCxnSpPr>
            <a:stCxn id="18" idx="0"/>
            <a:endCxn id="11" idx="0"/>
          </p:cNvCxnSpPr>
          <p:nvPr/>
        </p:nvCxnSpPr>
        <p:spPr bwMode="auto">
          <a:xfrm rot="5400000" flipH="1" flipV="1">
            <a:off x="3813076" y="2791172"/>
            <a:ext cx="1296144" cy="3752056"/>
          </a:xfrm>
          <a:prstGeom prst="bentConnector3">
            <a:avLst>
              <a:gd name="adj1" fmla="val 128523"/>
            </a:avLst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lg" len="lg"/>
          </a:ln>
          <a:effectLst/>
        </p:spPr>
      </p:cxnSp>
      <p:cxnSp>
        <p:nvCxnSpPr>
          <p:cNvPr id="27" name="Shape 26"/>
          <p:cNvCxnSpPr>
            <a:stCxn id="11" idx="2"/>
            <a:endCxn id="16" idx="1"/>
          </p:cNvCxnSpPr>
          <p:nvPr/>
        </p:nvCxnSpPr>
        <p:spPr bwMode="auto">
          <a:xfrm rot="5400000">
            <a:off x="5422776" y="4481264"/>
            <a:ext cx="1071736" cy="757064"/>
          </a:xfrm>
          <a:prstGeom prst="bentConnector4">
            <a:avLst>
              <a:gd name="adj1" fmla="val 42890"/>
              <a:gd name="adj2" fmla="val 130196"/>
            </a:avLst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lg" len="lg"/>
          </a:ln>
          <a:effectLst/>
        </p:spPr>
      </p:cxnSp>
    </p:spTree>
    <p:extLst>
      <p:ext uri="{BB962C8B-B14F-4D97-AF65-F5344CB8AC3E}">
        <p14:creationId xmlns:p14="http://schemas.microsoft.com/office/powerpoint/2010/main" val="166166566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2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Block header</a:t>
            </a:r>
            <a:endParaRPr lang="en-US" dirty="0"/>
          </a:p>
        </p:txBody>
      </p:sp>
      <p:sp>
        <p:nvSpPr>
          <p:cNvPr id="6042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Data </a:t>
            </a:r>
            <a:r>
              <a:rPr lang="en-US" dirty="0"/>
              <a:t>at beginning </a:t>
            </a:r>
            <a:r>
              <a:rPr lang="en-US" dirty="0" smtClean="0"/>
              <a:t>that describes block</a:t>
            </a:r>
          </a:p>
          <a:p>
            <a:pPr marL="0" indent="0">
              <a:buNone/>
            </a:pPr>
            <a:r>
              <a:rPr lang="en-US" dirty="0" smtClean="0"/>
              <a:t>May </a:t>
            </a:r>
            <a:r>
              <a:rPr lang="en-US" dirty="0" smtClean="0"/>
              <a:t>contain:</a:t>
            </a:r>
          </a:p>
          <a:p>
            <a:pPr lvl="1"/>
            <a:r>
              <a:rPr lang="en-US" dirty="0" smtClean="0"/>
              <a:t>File ID (or RELATION or DB ID)</a:t>
            </a:r>
          </a:p>
          <a:p>
            <a:pPr lvl="1"/>
            <a:r>
              <a:rPr lang="en-US" dirty="0" smtClean="0"/>
              <a:t>This block ID</a:t>
            </a:r>
          </a:p>
          <a:p>
            <a:pPr lvl="1"/>
            <a:r>
              <a:rPr lang="en-US" dirty="0" smtClean="0"/>
              <a:t>Record directory</a:t>
            </a:r>
          </a:p>
          <a:p>
            <a:pPr lvl="1"/>
            <a:r>
              <a:rPr lang="en-US" dirty="0" smtClean="0"/>
              <a:t>Pointer to free space</a:t>
            </a:r>
          </a:p>
          <a:p>
            <a:pPr lvl="1"/>
            <a:r>
              <a:rPr lang="en-US" dirty="0" smtClean="0"/>
              <a:t>Type of block (e.g. contains recs type 4; is overflow, …)</a:t>
            </a:r>
          </a:p>
          <a:p>
            <a:pPr lvl="1"/>
            <a:r>
              <a:rPr lang="en-US" dirty="0" smtClean="0"/>
              <a:t>Pointer to other blocks </a:t>
            </a:r>
            <a:r>
              <a:rPr lang="ja-JP" altLang="en-US" dirty="0" smtClean="0"/>
              <a:t>“</a:t>
            </a:r>
            <a:r>
              <a:rPr lang="en-US" dirty="0" smtClean="0"/>
              <a:t>like it</a:t>
            </a:r>
            <a:r>
              <a:rPr lang="ja-JP" altLang="en-US" dirty="0" smtClean="0"/>
              <a:t>”</a:t>
            </a:r>
            <a:endParaRPr lang="en-US" dirty="0" smtClean="0"/>
          </a:p>
          <a:p>
            <a:pPr lvl="1"/>
            <a:r>
              <a:rPr lang="en-US" dirty="0" smtClean="0"/>
              <a:t>Timestamp ...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122843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Insertion and Deletion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7124794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Insertion: the easy case</a:t>
            </a:r>
            <a:endParaRPr lang="en-US" dirty="0"/>
          </a:p>
        </p:txBody>
      </p:sp>
      <p:sp>
        <p:nvSpPr>
          <p:cNvPr id="7680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Records not in sequence</a:t>
            </a:r>
          </a:p>
          <a:p>
            <a:pPr lvl="1"/>
            <a:r>
              <a:rPr lang="en-US" dirty="0" smtClean="0"/>
              <a:t>Insert new record at end of file or in deleted slot</a:t>
            </a:r>
          </a:p>
          <a:p>
            <a:pPr lvl="1"/>
            <a:r>
              <a:rPr lang="en-US" dirty="0" smtClean="0"/>
              <a:t>If records are variable size, not as easy...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953665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Insertion: the hard case</a:t>
            </a:r>
            <a:endParaRPr lang="en-US" dirty="0"/>
          </a:p>
        </p:txBody>
      </p:sp>
      <p:sp>
        <p:nvSpPr>
          <p:cNvPr id="77829" name="Rectangle 5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Records in sequence</a:t>
            </a:r>
          </a:p>
          <a:p>
            <a:pPr lvl="1"/>
            <a:r>
              <a:rPr lang="en-US" dirty="0" smtClean="0"/>
              <a:t>If free space </a:t>
            </a:r>
            <a:r>
              <a:rPr lang="ja-JP" altLang="en-US" dirty="0" smtClean="0"/>
              <a:t>“</a:t>
            </a:r>
            <a:r>
              <a:rPr lang="en-US" dirty="0" smtClean="0"/>
              <a:t>close by</a:t>
            </a:r>
            <a:r>
              <a:rPr lang="ja-JP" altLang="en-US" dirty="0" smtClean="0"/>
              <a:t>”</a:t>
            </a:r>
            <a:r>
              <a:rPr lang="en-US" dirty="0" smtClean="0"/>
              <a:t>, not too bad...</a:t>
            </a:r>
          </a:p>
          <a:p>
            <a:pPr lvl="1"/>
            <a:r>
              <a:rPr lang="en-US" dirty="0" smtClean="0"/>
              <a:t>Or use overflow idea...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073227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4" name="Rectangle 3"/>
          <p:cNvSpPr>
            <a:spLocks noGrp="1" noChangeArrowheads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How much free space to leave in each block, track, cylinder?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How often do I reorganize file + overflow?</a:t>
            </a:r>
            <a:endParaRPr lang="en-US" dirty="0"/>
          </a:p>
        </p:txBody>
      </p:sp>
      <p:sp>
        <p:nvSpPr>
          <p:cNvPr id="7885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Insertion considerations</a:t>
            </a:r>
            <a:endParaRPr lang="en-US" dirty="0"/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6516216" y="1278632"/>
            <a:ext cx="1524000" cy="3810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Georgia"/>
              <a:cs typeface="Georgia"/>
            </a:endParaRPr>
          </a:p>
        </p:txBody>
      </p:sp>
      <p:sp>
        <p:nvSpPr>
          <p:cNvPr id="8" name="Rectangle 3"/>
          <p:cNvSpPr>
            <a:spLocks noChangeArrowheads="1"/>
          </p:cNvSpPr>
          <p:nvPr/>
        </p:nvSpPr>
        <p:spPr bwMode="auto">
          <a:xfrm>
            <a:off x="6516216" y="1659632"/>
            <a:ext cx="1524000" cy="3810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Georgia"/>
              <a:cs typeface="Georgia"/>
            </a:endParaRPr>
          </a:p>
        </p:txBody>
      </p:sp>
      <p:sp>
        <p:nvSpPr>
          <p:cNvPr id="9" name="Rectangle 4" descr="Wide upward diagonal"/>
          <p:cNvSpPr>
            <a:spLocks noChangeArrowheads="1"/>
          </p:cNvSpPr>
          <p:nvPr/>
        </p:nvSpPr>
        <p:spPr bwMode="auto">
          <a:xfrm>
            <a:off x="6516216" y="2421632"/>
            <a:ext cx="1524000" cy="381000"/>
          </a:xfrm>
          <a:prstGeom prst="rect">
            <a:avLst/>
          </a:prstGeom>
          <a:pattFill prst="wdUpDiag">
            <a:fgClr>
              <a:srgbClr val="000000"/>
            </a:fgClr>
            <a:bgClr>
              <a:schemeClr val="bg1"/>
            </a:bgClr>
          </a:patt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Georgia"/>
              <a:cs typeface="Georgia"/>
            </a:endParaRPr>
          </a:p>
        </p:txBody>
      </p:sp>
      <p:sp>
        <p:nvSpPr>
          <p:cNvPr id="10" name="Rectangle 5"/>
          <p:cNvSpPr>
            <a:spLocks noChangeArrowheads="1"/>
          </p:cNvSpPr>
          <p:nvPr/>
        </p:nvSpPr>
        <p:spPr bwMode="auto">
          <a:xfrm>
            <a:off x="6516216" y="2040632"/>
            <a:ext cx="1524000" cy="3810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Georgia"/>
              <a:cs typeface="Georgia"/>
            </a:endParaRPr>
          </a:p>
        </p:txBody>
      </p:sp>
      <p:sp>
        <p:nvSpPr>
          <p:cNvPr id="11" name="Rectangle 8"/>
          <p:cNvSpPr>
            <a:spLocks noChangeArrowheads="1"/>
          </p:cNvSpPr>
          <p:nvPr/>
        </p:nvSpPr>
        <p:spPr bwMode="auto">
          <a:xfrm>
            <a:off x="6516216" y="4707632"/>
            <a:ext cx="1524000" cy="3810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Georgia"/>
              <a:cs typeface="Georgia"/>
            </a:endParaRPr>
          </a:p>
        </p:txBody>
      </p:sp>
      <p:sp>
        <p:nvSpPr>
          <p:cNvPr id="12" name="Rectangle 9"/>
          <p:cNvSpPr>
            <a:spLocks noChangeArrowheads="1"/>
          </p:cNvSpPr>
          <p:nvPr/>
        </p:nvSpPr>
        <p:spPr bwMode="auto">
          <a:xfrm>
            <a:off x="6516216" y="5088632"/>
            <a:ext cx="1524000" cy="3810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Georgia"/>
              <a:cs typeface="Georgia"/>
            </a:endParaRPr>
          </a:p>
        </p:txBody>
      </p:sp>
      <p:sp>
        <p:nvSpPr>
          <p:cNvPr id="13" name="Rectangle 10"/>
          <p:cNvSpPr>
            <a:spLocks noChangeArrowheads="1"/>
          </p:cNvSpPr>
          <p:nvPr/>
        </p:nvSpPr>
        <p:spPr bwMode="auto">
          <a:xfrm>
            <a:off x="6516216" y="5850632"/>
            <a:ext cx="1524000" cy="3810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Georgia"/>
              <a:cs typeface="Georgia"/>
            </a:endParaRPr>
          </a:p>
        </p:txBody>
      </p:sp>
      <p:sp>
        <p:nvSpPr>
          <p:cNvPr id="14" name="Rectangle 11"/>
          <p:cNvSpPr>
            <a:spLocks noChangeArrowheads="1"/>
          </p:cNvSpPr>
          <p:nvPr/>
        </p:nvSpPr>
        <p:spPr bwMode="auto">
          <a:xfrm>
            <a:off x="6516216" y="5469632"/>
            <a:ext cx="1524000" cy="3810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Georgia"/>
              <a:cs typeface="Georgia"/>
            </a:endParaRPr>
          </a:p>
        </p:txBody>
      </p:sp>
      <p:sp>
        <p:nvSpPr>
          <p:cNvPr id="15" name="Rectangle 13"/>
          <p:cNvSpPr>
            <a:spLocks noChangeArrowheads="1"/>
          </p:cNvSpPr>
          <p:nvPr/>
        </p:nvSpPr>
        <p:spPr bwMode="auto">
          <a:xfrm>
            <a:off x="6516216" y="2955032"/>
            <a:ext cx="1524000" cy="3810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Georgia"/>
              <a:cs typeface="Georgia"/>
            </a:endParaRPr>
          </a:p>
        </p:txBody>
      </p:sp>
      <p:sp>
        <p:nvSpPr>
          <p:cNvPr id="16" name="Rectangle 14"/>
          <p:cNvSpPr>
            <a:spLocks noChangeArrowheads="1"/>
          </p:cNvSpPr>
          <p:nvPr/>
        </p:nvSpPr>
        <p:spPr bwMode="auto">
          <a:xfrm>
            <a:off x="6516216" y="3336032"/>
            <a:ext cx="1524000" cy="3810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Georgia"/>
              <a:cs typeface="Georgia"/>
            </a:endParaRPr>
          </a:p>
        </p:txBody>
      </p:sp>
      <p:sp>
        <p:nvSpPr>
          <p:cNvPr id="17" name="Rectangle 15"/>
          <p:cNvSpPr>
            <a:spLocks noChangeArrowheads="1"/>
          </p:cNvSpPr>
          <p:nvPr/>
        </p:nvSpPr>
        <p:spPr bwMode="auto">
          <a:xfrm>
            <a:off x="6516216" y="4098032"/>
            <a:ext cx="1524000" cy="3810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Georgia"/>
              <a:cs typeface="Georgia"/>
            </a:endParaRPr>
          </a:p>
        </p:txBody>
      </p:sp>
      <p:sp>
        <p:nvSpPr>
          <p:cNvPr id="18" name="Rectangle 16"/>
          <p:cNvSpPr>
            <a:spLocks noChangeArrowheads="1"/>
          </p:cNvSpPr>
          <p:nvPr/>
        </p:nvSpPr>
        <p:spPr bwMode="auto">
          <a:xfrm>
            <a:off x="6516216" y="3717032"/>
            <a:ext cx="1524000" cy="3810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Georgia"/>
              <a:cs typeface="Georgia"/>
            </a:endParaRPr>
          </a:p>
        </p:txBody>
      </p:sp>
      <p:sp>
        <p:nvSpPr>
          <p:cNvPr id="19" name="Rectangle 17" descr="Wide upward diagonal"/>
          <p:cNvSpPr>
            <a:spLocks noChangeArrowheads="1"/>
          </p:cNvSpPr>
          <p:nvPr/>
        </p:nvSpPr>
        <p:spPr bwMode="auto">
          <a:xfrm>
            <a:off x="6516216" y="5850632"/>
            <a:ext cx="1524000" cy="381000"/>
          </a:xfrm>
          <a:prstGeom prst="rect">
            <a:avLst/>
          </a:prstGeom>
          <a:pattFill prst="wdUpDiag">
            <a:fgClr>
              <a:srgbClr val="000000"/>
            </a:fgClr>
            <a:bgClr>
              <a:schemeClr val="bg1"/>
            </a:bgClr>
          </a:patt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Georgia"/>
              <a:cs typeface="Georgia"/>
            </a:endParaRPr>
          </a:p>
        </p:txBody>
      </p:sp>
      <p:sp>
        <p:nvSpPr>
          <p:cNvPr id="20" name="Rectangle 18" descr="Wide upward diagonal"/>
          <p:cNvSpPr>
            <a:spLocks noChangeArrowheads="1"/>
          </p:cNvSpPr>
          <p:nvPr/>
        </p:nvSpPr>
        <p:spPr bwMode="auto">
          <a:xfrm>
            <a:off x="6516216" y="4098032"/>
            <a:ext cx="1524000" cy="381000"/>
          </a:xfrm>
          <a:prstGeom prst="rect">
            <a:avLst/>
          </a:prstGeom>
          <a:pattFill prst="wdUpDiag">
            <a:fgClr>
              <a:srgbClr val="000000"/>
            </a:fgClr>
            <a:bgClr>
              <a:schemeClr val="bg1"/>
            </a:bgClr>
          </a:patt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Georgia"/>
              <a:cs typeface="Georgia"/>
            </a:endParaRPr>
          </a:p>
        </p:txBody>
      </p:sp>
      <p:sp>
        <p:nvSpPr>
          <p:cNvPr id="21" name="Text Box 19"/>
          <p:cNvSpPr txBox="1">
            <a:spLocks noChangeArrowheads="1"/>
          </p:cNvSpPr>
          <p:nvPr/>
        </p:nvSpPr>
        <p:spPr bwMode="auto">
          <a:xfrm>
            <a:off x="5197004" y="2261295"/>
            <a:ext cx="820737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2000">
                <a:latin typeface="Georgia"/>
                <a:cs typeface="Georgia"/>
              </a:rPr>
              <a:t>Free</a:t>
            </a:r>
          </a:p>
          <a:p>
            <a:pPr algn="ctr" eaLnBrk="1" hangingPunct="1"/>
            <a:r>
              <a:rPr lang="en-US" sz="2000">
                <a:latin typeface="Georgia"/>
                <a:cs typeface="Georgia"/>
              </a:rPr>
              <a:t>space</a:t>
            </a:r>
            <a:endParaRPr lang="en-US">
              <a:latin typeface="Georgia"/>
              <a:cs typeface="Georgia"/>
            </a:endParaRPr>
          </a:p>
        </p:txBody>
      </p:sp>
      <p:sp>
        <p:nvSpPr>
          <p:cNvPr id="22" name="Line 20"/>
          <p:cNvSpPr>
            <a:spLocks noChangeShapeType="1"/>
          </p:cNvSpPr>
          <p:nvPr/>
        </p:nvSpPr>
        <p:spPr bwMode="auto">
          <a:xfrm>
            <a:off x="5601816" y="3031232"/>
            <a:ext cx="1588" cy="1371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latin typeface="Georgia"/>
              <a:cs typeface="Georgia"/>
            </a:endParaRPr>
          </a:p>
        </p:txBody>
      </p:sp>
      <p:sp>
        <p:nvSpPr>
          <p:cNvPr id="23" name="Line 21"/>
          <p:cNvSpPr>
            <a:spLocks noChangeShapeType="1"/>
          </p:cNvSpPr>
          <p:nvPr/>
        </p:nvSpPr>
        <p:spPr bwMode="auto">
          <a:xfrm>
            <a:off x="5601816" y="4402832"/>
            <a:ext cx="609600" cy="15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latin typeface="Georgia"/>
              <a:cs typeface="Georgia"/>
            </a:endParaRPr>
          </a:p>
        </p:txBody>
      </p:sp>
      <p:sp>
        <p:nvSpPr>
          <p:cNvPr id="24" name="Line 22"/>
          <p:cNvSpPr>
            <a:spLocks noChangeShapeType="1"/>
          </p:cNvSpPr>
          <p:nvPr/>
        </p:nvSpPr>
        <p:spPr bwMode="auto">
          <a:xfrm>
            <a:off x="5601816" y="4402832"/>
            <a:ext cx="1588" cy="1752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latin typeface="Georgia"/>
              <a:cs typeface="Georgia"/>
            </a:endParaRPr>
          </a:p>
        </p:txBody>
      </p:sp>
      <p:sp>
        <p:nvSpPr>
          <p:cNvPr id="25" name="Line 23"/>
          <p:cNvSpPr>
            <a:spLocks noChangeShapeType="1"/>
          </p:cNvSpPr>
          <p:nvPr/>
        </p:nvSpPr>
        <p:spPr bwMode="auto">
          <a:xfrm>
            <a:off x="5601816" y="6155432"/>
            <a:ext cx="609600" cy="15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latin typeface="Georgia"/>
              <a:cs typeface="Georgia"/>
            </a:endParaRPr>
          </a:p>
        </p:txBody>
      </p:sp>
      <p:sp>
        <p:nvSpPr>
          <p:cNvPr id="26" name="Line 24"/>
          <p:cNvSpPr>
            <a:spLocks noChangeShapeType="1"/>
          </p:cNvSpPr>
          <p:nvPr/>
        </p:nvSpPr>
        <p:spPr bwMode="auto">
          <a:xfrm>
            <a:off x="5906616" y="2574032"/>
            <a:ext cx="609600" cy="15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latin typeface="Georgia"/>
              <a:cs typeface="Georgia"/>
            </a:endParaRPr>
          </a:p>
        </p:txBody>
      </p:sp>
    </p:spTree>
    <p:extLst>
      <p:ext uri="{BB962C8B-B14F-4D97-AF65-F5344CB8AC3E}">
        <p14:creationId xmlns:p14="http://schemas.microsoft.com/office/powerpoint/2010/main" val="6669455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Deletion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4000" y="3933056"/>
            <a:ext cx="8496000" cy="2228032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Two main options:</a:t>
            </a:r>
          </a:p>
          <a:p>
            <a:pPr lvl="1"/>
            <a:r>
              <a:rPr lang="en-US" dirty="0" smtClean="0"/>
              <a:t>Immediately reclaim space</a:t>
            </a:r>
          </a:p>
          <a:p>
            <a:pPr lvl="1"/>
            <a:r>
              <a:rPr lang="en-US" dirty="0" smtClean="0"/>
              <a:t>Mark space as deleted</a:t>
            </a:r>
          </a:p>
          <a:p>
            <a:endParaRPr lang="en-US" dirty="0"/>
          </a:p>
        </p:txBody>
      </p:sp>
      <p:sp>
        <p:nvSpPr>
          <p:cNvPr id="67591" name="Rectangle 11"/>
          <p:cNvSpPr>
            <a:spLocks noChangeArrowheads="1"/>
          </p:cNvSpPr>
          <p:nvPr/>
        </p:nvSpPr>
        <p:spPr bwMode="auto">
          <a:xfrm>
            <a:off x="3616325" y="1772816"/>
            <a:ext cx="1981200" cy="16764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7592" name="Rectangle 12"/>
          <p:cNvSpPr>
            <a:spLocks noChangeArrowheads="1"/>
          </p:cNvSpPr>
          <p:nvPr/>
        </p:nvSpPr>
        <p:spPr bwMode="auto">
          <a:xfrm>
            <a:off x="4187825" y="2492896"/>
            <a:ext cx="838200" cy="308992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000" dirty="0">
                <a:latin typeface="Georgia"/>
                <a:cs typeface="Georgia"/>
              </a:rPr>
              <a:t>Rx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771800" y="1844824"/>
            <a:ext cx="80021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Georgia"/>
                <a:cs typeface="Georgia"/>
              </a:rPr>
              <a:t>block</a:t>
            </a:r>
            <a:endParaRPr lang="en-US" sz="2000" dirty="0">
              <a:latin typeface="Georgia"/>
              <a:cs typeface="Georgia"/>
            </a:endParaRPr>
          </a:p>
        </p:txBody>
      </p:sp>
      <p:sp>
        <p:nvSpPr>
          <p:cNvPr id="5" name="Cross 4"/>
          <p:cNvSpPr/>
          <p:nvPr/>
        </p:nvSpPr>
        <p:spPr bwMode="auto">
          <a:xfrm rot="2700000">
            <a:off x="4227603" y="2289975"/>
            <a:ext cx="758643" cy="758643"/>
          </a:xfrm>
          <a:prstGeom prst="plus">
            <a:avLst>
              <a:gd name="adj" fmla="val 41330"/>
            </a:avLst>
          </a:prstGeom>
          <a:solidFill>
            <a:srgbClr val="FF0000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64025270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Deletion marking</a:t>
            </a:r>
            <a:endParaRPr lang="en-US" dirty="0"/>
          </a:p>
        </p:txBody>
      </p:sp>
      <p:sp>
        <p:nvSpPr>
          <p:cNvPr id="6963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May need </a:t>
            </a:r>
            <a:r>
              <a:rPr lang="en-US" dirty="0" smtClean="0"/>
              <a:t>a chain </a:t>
            </a:r>
            <a:r>
              <a:rPr lang="en-US" dirty="0"/>
              <a:t>of deleted </a:t>
            </a:r>
            <a:r>
              <a:rPr lang="en-US" dirty="0" smtClean="0"/>
              <a:t>records (</a:t>
            </a:r>
            <a:r>
              <a:rPr lang="en-US" dirty="0"/>
              <a:t>for re-use)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Need </a:t>
            </a:r>
            <a:r>
              <a:rPr lang="en-US" dirty="0"/>
              <a:t>a way to </a:t>
            </a:r>
            <a:r>
              <a:rPr lang="en-US" dirty="0" smtClean="0"/>
              <a:t>mark deleted records:</a:t>
            </a:r>
            <a:endParaRPr lang="en-US" dirty="0"/>
          </a:p>
          <a:p>
            <a:pPr lvl="1"/>
            <a:r>
              <a:rPr lang="en-US" dirty="0"/>
              <a:t>special characters</a:t>
            </a:r>
          </a:p>
          <a:p>
            <a:pPr lvl="1"/>
            <a:r>
              <a:rPr lang="en-US" dirty="0"/>
              <a:t>delete field</a:t>
            </a:r>
          </a:p>
          <a:p>
            <a:pPr lvl="1"/>
            <a:r>
              <a:rPr lang="en-US" dirty="0"/>
              <a:t>in map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764541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6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Deletion tradeoffs</a:t>
            </a:r>
            <a:endParaRPr lang="en-US" dirty="0"/>
          </a:p>
        </p:txBody>
      </p:sp>
      <p:sp>
        <p:nvSpPr>
          <p:cNvPr id="70662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How expensive is to move valid record to free space for immediate reclaim?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How much space is wasted?</a:t>
            </a:r>
          </a:p>
          <a:p>
            <a:pPr lvl="1"/>
            <a:r>
              <a:rPr lang="en-US" dirty="0" smtClean="0"/>
              <a:t>e.g.,  deleted records, delete fields, free space chains,...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417095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Deletion considerations</a:t>
            </a:r>
            <a:endParaRPr lang="en-US" dirty="0"/>
          </a:p>
        </p:txBody>
      </p:sp>
      <p:sp>
        <p:nvSpPr>
          <p:cNvPr id="7168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How do we deal with dangling pointers</a:t>
            </a:r>
            <a:endParaRPr lang="en-US" dirty="0"/>
          </a:p>
        </p:txBody>
      </p:sp>
      <p:sp>
        <p:nvSpPr>
          <p:cNvPr id="71687" name="Rectangle 5"/>
          <p:cNvSpPr>
            <a:spLocks noChangeArrowheads="1"/>
          </p:cNvSpPr>
          <p:nvPr/>
        </p:nvSpPr>
        <p:spPr bwMode="auto">
          <a:xfrm>
            <a:off x="1752600" y="3124200"/>
            <a:ext cx="1600200" cy="5334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R1</a:t>
            </a:r>
          </a:p>
        </p:txBody>
      </p:sp>
      <p:sp>
        <p:nvSpPr>
          <p:cNvPr id="71688" name="Rectangle 6"/>
          <p:cNvSpPr>
            <a:spLocks noChangeArrowheads="1"/>
          </p:cNvSpPr>
          <p:nvPr/>
        </p:nvSpPr>
        <p:spPr bwMode="auto">
          <a:xfrm>
            <a:off x="3352800" y="3124200"/>
            <a:ext cx="457200" cy="5334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1689" name="Rectangle 7"/>
          <p:cNvSpPr>
            <a:spLocks noChangeArrowheads="1"/>
          </p:cNvSpPr>
          <p:nvPr/>
        </p:nvSpPr>
        <p:spPr bwMode="auto">
          <a:xfrm>
            <a:off x="4724400" y="3124200"/>
            <a:ext cx="1676400" cy="5334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prstDash val="sysDot"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/>
              <a:t>?</a:t>
            </a:r>
          </a:p>
        </p:txBody>
      </p:sp>
      <p:sp>
        <p:nvSpPr>
          <p:cNvPr id="71690" name="Line 8"/>
          <p:cNvSpPr>
            <a:spLocks noChangeShapeType="1"/>
          </p:cNvSpPr>
          <p:nvPr/>
        </p:nvSpPr>
        <p:spPr bwMode="auto">
          <a:xfrm>
            <a:off x="3505200" y="3352800"/>
            <a:ext cx="990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037081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ight Triangle 14"/>
          <p:cNvSpPr/>
          <p:nvPr/>
        </p:nvSpPr>
        <p:spPr bwMode="auto">
          <a:xfrm>
            <a:off x="5508104" y="3645024"/>
            <a:ext cx="1008112" cy="72008"/>
          </a:xfrm>
          <a:prstGeom prst="rtTriangle">
            <a:avLst/>
          </a:prstGeom>
          <a:solidFill>
            <a:schemeClr val="bg1">
              <a:lumMod val="50000"/>
            </a:schemeClr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Typical storage medium for databases</a:t>
            </a:r>
          </a:p>
          <a:p>
            <a:r>
              <a:rPr lang="en-US" dirty="0"/>
              <a:t>T</a:t>
            </a:r>
            <a:r>
              <a:rPr lang="en-US" dirty="0" smtClean="0"/>
              <a:t>he focus of this lecture!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 smtClean="0"/>
              <a:t>Terms:</a:t>
            </a:r>
          </a:p>
          <a:p>
            <a:pPr lvl="1"/>
            <a:r>
              <a:rPr lang="en-US" dirty="0" smtClean="0"/>
              <a:t>Platter, surface, head, actuator, cylinder, track, sector, block, gap</a:t>
            </a:r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Hard Disks</a:t>
            </a:r>
            <a:endParaRPr lang="en-US" dirty="0"/>
          </a:p>
        </p:txBody>
      </p:sp>
      <p:sp>
        <p:nvSpPr>
          <p:cNvPr id="9" name="Oval 8"/>
          <p:cNvSpPr/>
          <p:nvPr/>
        </p:nvSpPr>
        <p:spPr bwMode="auto">
          <a:xfrm>
            <a:off x="5796136" y="3284984"/>
            <a:ext cx="2160240" cy="720080"/>
          </a:xfrm>
          <a:prstGeom prst="ellipse">
            <a:avLst/>
          </a:prstGeom>
          <a:gradFill flip="none" rotWithShape="1">
            <a:gsLst>
              <a:gs pos="100000">
                <a:schemeClr val="bg1">
                  <a:lumMod val="75000"/>
                </a:schemeClr>
              </a:gs>
              <a:gs pos="0">
                <a:schemeClr val="tx1">
                  <a:lumMod val="50000"/>
                </a:schemeClr>
              </a:gs>
              <a:gs pos="12000">
                <a:schemeClr val="tx1">
                  <a:lumMod val="50000"/>
                </a:schemeClr>
              </a:gs>
              <a:gs pos="14000">
                <a:schemeClr val="bg1"/>
              </a:gs>
            </a:gsLst>
            <a:path path="shape">
              <a:fillToRect l="50000" t="50000" r="50000" b="50000"/>
            </a:path>
            <a:tileRect/>
          </a:gradFill>
          <a:ln w="1270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13" name="Right Triangle 12"/>
          <p:cNvSpPr/>
          <p:nvPr/>
        </p:nvSpPr>
        <p:spPr bwMode="auto">
          <a:xfrm>
            <a:off x="5508104" y="3212976"/>
            <a:ext cx="1008112" cy="72008"/>
          </a:xfrm>
          <a:prstGeom prst="rtTriangle">
            <a:avLst/>
          </a:prstGeom>
          <a:solidFill>
            <a:schemeClr val="bg1">
              <a:lumMod val="50000"/>
            </a:schemeClr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8" name="Oval 7"/>
          <p:cNvSpPr/>
          <p:nvPr/>
        </p:nvSpPr>
        <p:spPr bwMode="auto">
          <a:xfrm>
            <a:off x="5796136" y="2852936"/>
            <a:ext cx="2160240" cy="720080"/>
          </a:xfrm>
          <a:prstGeom prst="ellipse">
            <a:avLst/>
          </a:prstGeom>
          <a:gradFill flip="none" rotWithShape="1">
            <a:gsLst>
              <a:gs pos="100000">
                <a:schemeClr val="bg1">
                  <a:lumMod val="75000"/>
                </a:schemeClr>
              </a:gs>
              <a:gs pos="0">
                <a:schemeClr val="tx1">
                  <a:lumMod val="50000"/>
                </a:schemeClr>
              </a:gs>
              <a:gs pos="12000">
                <a:schemeClr val="tx1">
                  <a:lumMod val="50000"/>
                </a:schemeClr>
              </a:gs>
              <a:gs pos="14000">
                <a:schemeClr val="bg1"/>
              </a:gs>
            </a:gsLst>
            <a:path path="shape">
              <a:fillToRect l="50000" t="50000" r="50000" b="50000"/>
            </a:path>
            <a:tileRect/>
          </a:gradFill>
          <a:ln w="1270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11" name="Right Triangle 10"/>
          <p:cNvSpPr/>
          <p:nvPr/>
        </p:nvSpPr>
        <p:spPr bwMode="auto">
          <a:xfrm>
            <a:off x="5508104" y="2780928"/>
            <a:ext cx="1008112" cy="72008"/>
          </a:xfrm>
          <a:prstGeom prst="rtTriangle">
            <a:avLst/>
          </a:prstGeom>
          <a:solidFill>
            <a:schemeClr val="bg1">
              <a:lumMod val="50000"/>
            </a:schemeClr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7" name="Oval 6"/>
          <p:cNvSpPr/>
          <p:nvPr/>
        </p:nvSpPr>
        <p:spPr bwMode="auto">
          <a:xfrm>
            <a:off x="5796136" y="2420888"/>
            <a:ext cx="2160240" cy="720080"/>
          </a:xfrm>
          <a:prstGeom prst="ellipse">
            <a:avLst/>
          </a:prstGeom>
          <a:gradFill flip="none" rotWithShape="1">
            <a:gsLst>
              <a:gs pos="100000">
                <a:schemeClr val="bg1">
                  <a:lumMod val="75000"/>
                </a:schemeClr>
              </a:gs>
              <a:gs pos="0">
                <a:schemeClr val="tx1">
                  <a:lumMod val="50000"/>
                </a:schemeClr>
              </a:gs>
              <a:gs pos="12000">
                <a:schemeClr val="tx1">
                  <a:lumMod val="50000"/>
                </a:schemeClr>
              </a:gs>
              <a:gs pos="14000">
                <a:schemeClr val="bg1"/>
              </a:gs>
            </a:gsLst>
            <a:path path="shape">
              <a:fillToRect l="50000" t="50000" r="50000" b="50000"/>
            </a:path>
            <a:tileRect/>
          </a:gradFill>
          <a:ln w="1270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10" name="Right Triangle 9"/>
          <p:cNvSpPr/>
          <p:nvPr/>
        </p:nvSpPr>
        <p:spPr bwMode="auto">
          <a:xfrm>
            <a:off x="5508104" y="2636912"/>
            <a:ext cx="1008112" cy="72008"/>
          </a:xfrm>
          <a:prstGeom prst="rtTriangle">
            <a:avLst/>
          </a:prstGeom>
          <a:solidFill>
            <a:schemeClr val="bg1">
              <a:lumMod val="50000"/>
            </a:schemeClr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12" name="Right Triangle 11"/>
          <p:cNvSpPr/>
          <p:nvPr/>
        </p:nvSpPr>
        <p:spPr bwMode="auto">
          <a:xfrm>
            <a:off x="5508104" y="3068960"/>
            <a:ext cx="1008112" cy="72008"/>
          </a:xfrm>
          <a:prstGeom prst="rtTriangle">
            <a:avLst/>
          </a:prstGeom>
          <a:solidFill>
            <a:schemeClr val="bg1">
              <a:lumMod val="50000"/>
            </a:schemeClr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14" name="Right Triangle 13"/>
          <p:cNvSpPr/>
          <p:nvPr/>
        </p:nvSpPr>
        <p:spPr bwMode="auto">
          <a:xfrm>
            <a:off x="5508104" y="3501008"/>
            <a:ext cx="1008112" cy="72008"/>
          </a:xfrm>
          <a:prstGeom prst="rtTriangle">
            <a:avLst/>
          </a:prstGeom>
          <a:solidFill>
            <a:schemeClr val="bg1">
              <a:lumMod val="50000"/>
            </a:schemeClr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16" name="Rectangle 15"/>
          <p:cNvSpPr/>
          <p:nvPr/>
        </p:nvSpPr>
        <p:spPr bwMode="auto">
          <a:xfrm>
            <a:off x="5364088" y="2636912"/>
            <a:ext cx="144016" cy="1080120"/>
          </a:xfrm>
          <a:prstGeom prst="rect">
            <a:avLst/>
          </a:prstGeom>
          <a:solidFill>
            <a:srgbClr val="7F7F7F"/>
          </a:solidFill>
          <a:ln w="127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399635886"/>
      </p:ext>
    </p:extLst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4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Tombstones</a:t>
            </a:r>
            <a:endParaRPr lang="en-US" dirty="0"/>
          </a:p>
        </p:txBody>
      </p:sp>
      <p:sp>
        <p:nvSpPr>
          <p:cNvPr id="7373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Leave </a:t>
            </a:r>
            <a:r>
              <a:rPr lang="ja-JP" altLang="en-US" dirty="0" smtClean="0"/>
              <a:t>“</a:t>
            </a:r>
            <a:r>
              <a:rPr lang="en-US" dirty="0" smtClean="0"/>
              <a:t>MARK</a:t>
            </a:r>
            <a:r>
              <a:rPr lang="ja-JP" altLang="en-US" dirty="0" smtClean="0"/>
              <a:t>”</a:t>
            </a:r>
            <a:r>
              <a:rPr lang="en-US" dirty="0" smtClean="0"/>
              <a:t> in map or old location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Physical IDs</a:t>
            </a:r>
            <a:endParaRPr lang="en-US" dirty="0"/>
          </a:p>
        </p:txBody>
      </p:sp>
      <p:grpSp>
        <p:nvGrpSpPr>
          <p:cNvPr id="7" name="Group 27"/>
          <p:cNvGrpSpPr>
            <a:grpSpLocks/>
          </p:cNvGrpSpPr>
          <p:nvPr/>
        </p:nvGrpSpPr>
        <p:grpSpPr bwMode="auto">
          <a:xfrm>
            <a:off x="395536" y="3861048"/>
            <a:ext cx="6443663" cy="2309813"/>
            <a:chOff x="288" y="2087"/>
            <a:chExt cx="4059" cy="1455"/>
          </a:xfrm>
        </p:grpSpPr>
        <p:sp>
          <p:nvSpPr>
            <p:cNvPr id="9" name="Text Box 6"/>
            <p:cNvSpPr txBox="1">
              <a:spLocks noChangeArrowheads="1"/>
            </p:cNvSpPr>
            <p:nvPr/>
          </p:nvSpPr>
          <p:spPr bwMode="auto">
            <a:xfrm>
              <a:off x="288" y="2185"/>
              <a:ext cx="4059" cy="13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charset="0"/>
                  <a:ea typeface="ＭＳ Ｐゴシック" charset="0"/>
                </a:defRPr>
              </a:lvl9pPr>
            </a:lstStyle>
            <a:p>
              <a:pPr eaLnBrk="1" hangingPunct="1">
                <a:lnSpc>
                  <a:spcPct val="150000"/>
                </a:lnSpc>
                <a:spcBef>
                  <a:spcPct val="50000"/>
                </a:spcBef>
              </a:pPr>
              <a:r>
                <a:rPr lang="en-US" sz="2000" dirty="0">
                  <a:latin typeface="Georgia"/>
                  <a:cs typeface="Georgia"/>
                </a:rPr>
                <a:t>    A block</a:t>
              </a:r>
            </a:p>
            <a:p>
              <a:pPr eaLnBrk="1" hangingPunct="1">
                <a:spcBef>
                  <a:spcPct val="50000"/>
                </a:spcBef>
              </a:pPr>
              <a:r>
                <a:rPr lang="en-US" sz="2000" dirty="0">
                  <a:latin typeface="Georgia"/>
                  <a:cs typeface="Georgia"/>
                </a:rPr>
                <a:t>		</a:t>
              </a:r>
            </a:p>
            <a:p>
              <a:pPr eaLnBrk="1" hangingPunct="1">
                <a:spcBef>
                  <a:spcPct val="50000"/>
                </a:spcBef>
              </a:pPr>
              <a:r>
                <a:rPr lang="en-US" sz="2000" dirty="0">
                  <a:latin typeface="Georgia"/>
                  <a:cs typeface="Georgia"/>
                </a:rPr>
                <a:t>		This space		This space can</a:t>
              </a:r>
            </a:p>
            <a:p>
              <a:pPr eaLnBrk="1" hangingPunct="1">
                <a:lnSpc>
                  <a:spcPct val="20000"/>
                </a:lnSpc>
                <a:spcBef>
                  <a:spcPct val="50000"/>
                </a:spcBef>
              </a:pPr>
              <a:r>
                <a:rPr lang="en-US" sz="2000" dirty="0">
                  <a:latin typeface="Georgia"/>
                  <a:cs typeface="Georgia"/>
                </a:rPr>
                <a:t>		never re-used	</a:t>
              </a:r>
              <a:r>
                <a:rPr lang="en-US" sz="2000" dirty="0" smtClean="0">
                  <a:latin typeface="Georgia"/>
                  <a:cs typeface="Georgia"/>
                </a:rPr>
                <a:t>                  be </a:t>
              </a:r>
              <a:r>
                <a:rPr lang="en-US" sz="2000" dirty="0">
                  <a:latin typeface="Georgia"/>
                  <a:cs typeface="Georgia"/>
                </a:rPr>
                <a:t>re-used</a:t>
              </a:r>
            </a:p>
            <a:p>
              <a:pPr eaLnBrk="1" hangingPunct="1">
                <a:spcBef>
                  <a:spcPct val="50000"/>
                </a:spcBef>
              </a:pPr>
              <a:endParaRPr lang="en-US" sz="2000" dirty="0">
                <a:latin typeface="Georgia"/>
                <a:cs typeface="Georgia"/>
              </a:endParaRPr>
            </a:p>
          </p:txBody>
        </p:sp>
        <p:sp>
          <p:nvSpPr>
            <p:cNvPr id="10" name="Rectangle 7"/>
            <p:cNvSpPr>
              <a:spLocks noChangeArrowheads="1"/>
            </p:cNvSpPr>
            <p:nvPr/>
          </p:nvSpPr>
          <p:spPr bwMode="auto">
            <a:xfrm>
              <a:off x="2544" y="2279"/>
              <a:ext cx="288" cy="288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Georgia"/>
                <a:cs typeface="Georgia"/>
              </a:endParaRPr>
            </a:p>
          </p:txBody>
        </p:sp>
        <p:sp>
          <p:nvSpPr>
            <p:cNvPr id="11" name="Rectangle 8"/>
            <p:cNvSpPr>
              <a:spLocks noChangeArrowheads="1"/>
            </p:cNvSpPr>
            <p:nvPr/>
          </p:nvSpPr>
          <p:spPr bwMode="auto">
            <a:xfrm>
              <a:off x="1344" y="2279"/>
              <a:ext cx="1200" cy="288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Georgia"/>
                <a:cs typeface="Georgia"/>
              </a:endParaRPr>
            </a:p>
          </p:txBody>
        </p:sp>
        <p:sp>
          <p:nvSpPr>
            <p:cNvPr id="12" name="Rectangle 9"/>
            <p:cNvSpPr>
              <a:spLocks noChangeArrowheads="1"/>
            </p:cNvSpPr>
            <p:nvPr/>
          </p:nvSpPr>
          <p:spPr bwMode="auto">
            <a:xfrm>
              <a:off x="2832" y="2279"/>
              <a:ext cx="1008" cy="288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Georgia"/>
                <a:cs typeface="Georgia"/>
              </a:endParaRPr>
            </a:p>
          </p:txBody>
        </p:sp>
        <p:sp>
          <p:nvSpPr>
            <p:cNvPr id="13" name="Line 10"/>
            <p:cNvSpPr>
              <a:spLocks noChangeShapeType="1"/>
            </p:cNvSpPr>
            <p:nvPr/>
          </p:nvSpPr>
          <p:spPr bwMode="auto">
            <a:xfrm>
              <a:off x="3840" y="2279"/>
              <a:ext cx="28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sz="2000">
                <a:latin typeface="Georgia"/>
                <a:cs typeface="Georgia"/>
              </a:endParaRPr>
            </a:p>
          </p:txBody>
        </p:sp>
        <p:sp>
          <p:nvSpPr>
            <p:cNvPr id="14" name="Line 11"/>
            <p:cNvSpPr>
              <a:spLocks noChangeShapeType="1"/>
            </p:cNvSpPr>
            <p:nvPr/>
          </p:nvSpPr>
          <p:spPr bwMode="auto">
            <a:xfrm>
              <a:off x="3840" y="2567"/>
              <a:ext cx="48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sz="2000">
                <a:latin typeface="Georgia"/>
                <a:cs typeface="Georgia"/>
              </a:endParaRPr>
            </a:p>
          </p:txBody>
        </p:sp>
        <p:sp>
          <p:nvSpPr>
            <p:cNvPr id="15" name="AutoShape 12"/>
            <p:cNvSpPr>
              <a:spLocks/>
            </p:cNvSpPr>
            <p:nvPr/>
          </p:nvSpPr>
          <p:spPr bwMode="auto">
            <a:xfrm rot="5376799">
              <a:off x="3288" y="2207"/>
              <a:ext cx="47" cy="960"/>
            </a:xfrm>
            <a:prstGeom prst="rightBrace">
              <a:avLst>
                <a:gd name="adj1" fmla="val 170213"/>
                <a:gd name="adj2" fmla="val 50000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sz="2000">
                <a:latin typeface="Georgia"/>
                <a:cs typeface="Georgia"/>
              </a:endParaRPr>
            </a:p>
          </p:txBody>
        </p:sp>
        <p:sp>
          <p:nvSpPr>
            <p:cNvPr id="16" name="Line 13"/>
            <p:cNvSpPr>
              <a:spLocks noChangeShapeType="1"/>
            </p:cNvSpPr>
            <p:nvPr/>
          </p:nvSpPr>
          <p:spPr bwMode="auto">
            <a:xfrm flipV="1">
              <a:off x="2448" y="2615"/>
              <a:ext cx="24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sz="2000">
                <a:latin typeface="Georgia"/>
                <a:cs typeface="Georgia"/>
              </a:endParaRPr>
            </a:p>
          </p:txBody>
        </p:sp>
        <p:sp>
          <p:nvSpPr>
            <p:cNvPr id="17" name="Line 14"/>
            <p:cNvSpPr>
              <a:spLocks noChangeShapeType="1"/>
            </p:cNvSpPr>
            <p:nvPr/>
          </p:nvSpPr>
          <p:spPr bwMode="auto">
            <a:xfrm>
              <a:off x="2688" y="2087"/>
              <a:ext cx="0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sz="2000">
                <a:latin typeface="Georgia"/>
                <a:cs typeface="Georgia"/>
              </a:endParaRPr>
            </a:p>
          </p:txBody>
        </p:sp>
        <p:sp>
          <p:nvSpPr>
            <p:cNvPr id="18" name="Line 15"/>
            <p:cNvSpPr>
              <a:spLocks noChangeShapeType="1"/>
            </p:cNvSpPr>
            <p:nvPr/>
          </p:nvSpPr>
          <p:spPr bwMode="auto">
            <a:xfrm flipH="1">
              <a:off x="2304" y="2087"/>
              <a:ext cx="38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sz="2000">
                <a:latin typeface="Georgia"/>
                <a:cs typeface="Georgia"/>
              </a:endParaRPr>
            </a:p>
          </p:txBody>
        </p:sp>
        <p:grpSp>
          <p:nvGrpSpPr>
            <p:cNvPr id="19" name="Group 16"/>
            <p:cNvGrpSpPr>
              <a:grpSpLocks/>
            </p:cNvGrpSpPr>
            <p:nvPr/>
          </p:nvGrpSpPr>
          <p:grpSpPr bwMode="auto">
            <a:xfrm>
              <a:off x="2544" y="2327"/>
              <a:ext cx="274" cy="196"/>
              <a:chOff x="1166" y="3004"/>
              <a:chExt cx="732" cy="524"/>
            </a:xfrm>
          </p:grpSpPr>
          <p:sp>
            <p:nvSpPr>
              <p:cNvPr id="22" name="Freeform 17"/>
              <p:cNvSpPr>
                <a:spLocks/>
              </p:cNvSpPr>
              <p:nvPr/>
            </p:nvSpPr>
            <p:spPr bwMode="auto">
              <a:xfrm>
                <a:off x="1207" y="3513"/>
                <a:ext cx="691" cy="15"/>
              </a:xfrm>
              <a:custGeom>
                <a:avLst/>
                <a:gdLst>
                  <a:gd name="T0" fmla="*/ 0 w 691"/>
                  <a:gd name="T1" fmla="*/ 15 h 15"/>
                  <a:gd name="T2" fmla="*/ 269 w 691"/>
                  <a:gd name="T3" fmla="*/ 0 h 15"/>
                  <a:gd name="T4" fmla="*/ 691 w 691"/>
                  <a:gd name="T5" fmla="*/ 15 h 15"/>
                  <a:gd name="T6" fmla="*/ 0 60000 65536"/>
                  <a:gd name="T7" fmla="*/ 0 60000 65536"/>
                  <a:gd name="T8" fmla="*/ 0 60000 65536"/>
                  <a:gd name="T9" fmla="*/ 0 w 691"/>
                  <a:gd name="T10" fmla="*/ 0 h 15"/>
                  <a:gd name="T11" fmla="*/ 691 w 691"/>
                  <a:gd name="T12" fmla="*/ 15 h 15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691" h="15">
                    <a:moveTo>
                      <a:pt x="0" y="15"/>
                    </a:moveTo>
                    <a:cubicBezTo>
                      <a:pt x="90" y="12"/>
                      <a:pt x="179" y="0"/>
                      <a:pt x="269" y="0"/>
                    </a:cubicBezTo>
                    <a:cubicBezTo>
                      <a:pt x="410" y="0"/>
                      <a:pt x="549" y="15"/>
                      <a:pt x="691" y="15"/>
                    </a:cubicBezTo>
                  </a:path>
                </a:pathLst>
              </a:cu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 sz="2000">
                  <a:latin typeface="Georgia"/>
                  <a:cs typeface="Georgia"/>
                </a:endParaRPr>
              </a:p>
            </p:txBody>
          </p:sp>
          <p:sp>
            <p:nvSpPr>
              <p:cNvPr id="23" name="Freeform 18"/>
              <p:cNvSpPr>
                <a:spLocks/>
              </p:cNvSpPr>
              <p:nvPr/>
            </p:nvSpPr>
            <p:spPr bwMode="auto">
              <a:xfrm>
                <a:off x="1302" y="3004"/>
                <a:ext cx="521" cy="524"/>
              </a:xfrm>
              <a:custGeom>
                <a:avLst/>
                <a:gdLst>
                  <a:gd name="T0" fmla="*/ 0 w 521"/>
                  <a:gd name="T1" fmla="*/ 516 h 524"/>
                  <a:gd name="T2" fmla="*/ 80 w 521"/>
                  <a:gd name="T3" fmla="*/ 87 h 524"/>
                  <a:gd name="T4" fmla="*/ 211 w 521"/>
                  <a:gd name="T5" fmla="*/ 14 h 524"/>
                  <a:gd name="T6" fmla="*/ 283 w 521"/>
                  <a:gd name="T7" fmla="*/ 0 h 524"/>
                  <a:gd name="T8" fmla="*/ 392 w 521"/>
                  <a:gd name="T9" fmla="*/ 14 h 524"/>
                  <a:gd name="T10" fmla="*/ 458 w 521"/>
                  <a:gd name="T11" fmla="*/ 58 h 524"/>
                  <a:gd name="T12" fmla="*/ 480 w 521"/>
                  <a:gd name="T13" fmla="*/ 73 h 524"/>
                  <a:gd name="T14" fmla="*/ 509 w 521"/>
                  <a:gd name="T15" fmla="*/ 138 h 524"/>
                  <a:gd name="T16" fmla="*/ 516 w 521"/>
                  <a:gd name="T17" fmla="*/ 524 h 524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521"/>
                  <a:gd name="T28" fmla="*/ 0 h 524"/>
                  <a:gd name="T29" fmla="*/ 521 w 521"/>
                  <a:gd name="T30" fmla="*/ 524 h 524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521" h="524">
                    <a:moveTo>
                      <a:pt x="0" y="516"/>
                    </a:moveTo>
                    <a:cubicBezTo>
                      <a:pt x="43" y="383"/>
                      <a:pt x="16" y="214"/>
                      <a:pt x="80" y="87"/>
                    </a:cubicBezTo>
                    <a:cubicBezTo>
                      <a:pt x="105" y="37"/>
                      <a:pt x="160" y="25"/>
                      <a:pt x="211" y="14"/>
                    </a:cubicBezTo>
                    <a:cubicBezTo>
                      <a:pt x="235" y="9"/>
                      <a:pt x="283" y="0"/>
                      <a:pt x="283" y="0"/>
                    </a:cubicBezTo>
                    <a:cubicBezTo>
                      <a:pt x="288" y="0"/>
                      <a:pt x="366" y="0"/>
                      <a:pt x="392" y="14"/>
                    </a:cubicBezTo>
                    <a:cubicBezTo>
                      <a:pt x="401" y="19"/>
                      <a:pt x="443" y="48"/>
                      <a:pt x="458" y="58"/>
                    </a:cubicBezTo>
                    <a:cubicBezTo>
                      <a:pt x="465" y="63"/>
                      <a:pt x="480" y="73"/>
                      <a:pt x="480" y="73"/>
                    </a:cubicBezTo>
                    <a:cubicBezTo>
                      <a:pt x="497" y="124"/>
                      <a:pt x="486" y="104"/>
                      <a:pt x="509" y="138"/>
                    </a:cubicBezTo>
                    <a:cubicBezTo>
                      <a:pt x="521" y="344"/>
                      <a:pt x="516" y="215"/>
                      <a:pt x="516" y="524"/>
                    </a:cubicBezTo>
                  </a:path>
                </a:pathLst>
              </a:cu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 sz="2000">
                  <a:latin typeface="Georgia"/>
                  <a:cs typeface="Georgia"/>
                </a:endParaRPr>
              </a:p>
            </p:txBody>
          </p:sp>
          <p:sp>
            <p:nvSpPr>
              <p:cNvPr id="24" name="Freeform 19"/>
              <p:cNvSpPr>
                <a:spLocks/>
              </p:cNvSpPr>
              <p:nvPr/>
            </p:nvSpPr>
            <p:spPr bwMode="auto">
              <a:xfrm>
                <a:off x="1447" y="3198"/>
                <a:ext cx="233" cy="46"/>
              </a:xfrm>
              <a:custGeom>
                <a:avLst/>
                <a:gdLst>
                  <a:gd name="T0" fmla="*/ 0 w 233"/>
                  <a:gd name="T1" fmla="*/ 17 h 46"/>
                  <a:gd name="T2" fmla="*/ 58 w 233"/>
                  <a:gd name="T3" fmla="*/ 39 h 46"/>
                  <a:gd name="T4" fmla="*/ 160 w 233"/>
                  <a:gd name="T5" fmla="*/ 46 h 46"/>
                  <a:gd name="T6" fmla="*/ 233 w 233"/>
                  <a:gd name="T7" fmla="*/ 31 h 46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33"/>
                  <a:gd name="T13" fmla="*/ 0 h 46"/>
                  <a:gd name="T14" fmla="*/ 233 w 233"/>
                  <a:gd name="T15" fmla="*/ 46 h 4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33" h="46">
                    <a:moveTo>
                      <a:pt x="0" y="17"/>
                    </a:moveTo>
                    <a:cubicBezTo>
                      <a:pt x="41" y="30"/>
                      <a:pt x="33" y="0"/>
                      <a:pt x="58" y="39"/>
                    </a:cubicBezTo>
                    <a:cubicBezTo>
                      <a:pt x="104" y="31"/>
                      <a:pt x="134" y="5"/>
                      <a:pt x="160" y="46"/>
                    </a:cubicBezTo>
                    <a:cubicBezTo>
                      <a:pt x="184" y="41"/>
                      <a:pt x="209" y="31"/>
                      <a:pt x="233" y="31"/>
                    </a:cubicBez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 sz="2000">
                  <a:latin typeface="Georgia"/>
                  <a:cs typeface="Georgia"/>
                </a:endParaRPr>
              </a:p>
            </p:txBody>
          </p:sp>
          <p:sp>
            <p:nvSpPr>
              <p:cNvPr id="25" name="Freeform 20"/>
              <p:cNvSpPr>
                <a:spLocks/>
              </p:cNvSpPr>
              <p:nvPr/>
            </p:nvSpPr>
            <p:spPr bwMode="auto">
              <a:xfrm>
                <a:off x="1433" y="3290"/>
                <a:ext cx="247" cy="63"/>
              </a:xfrm>
              <a:custGeom>
                <a:avLst/>
                <a:gdLst>
                  <a:gd name="T0" fmla="*/ 0 w 247"/>
                  <a:gd name="T1" fmla="*/ 48 h 63"/>
                  <a:gd name="T2" fmla="*/ 36 w 247"/>
                  <a:gd name="T3" fmla="*/ 63 h 63"/>
                  <a:gd name="T4" fmla="*/ 87 w 247"/>
                  <a:gd name="T5" fmla="*/ 56 h 63"/>
                  <a:gd name="T6" fmla="*/ 116 w 247"/>
                  <a:gd name="T7" fmla="*/ 34 h 63"/>
                  <a:gd name="T8" fmla="*/ 123 w 247"/>
                  <a:gd name="T9" fmla="*/ 56 h 63"/>
                  <a:gd name="T10" fmla="*/ 145 w 247"/>
                  <a:gd name="T11" fmla="*/ 63 h 63"/>
                  <a:gd name="T12" fmla="*/ 247 w 247"/>
                  <a:gd name="T13" fmla="*/ 48 h 63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247"/>
                  <a:gd name="T22" fmla="*/ 0 h 63"/>
                  <a:gd name="T23" fmla="*/ 247 w 247"/>
                  <a:gd name="T24" fmla="*/ 63 h 63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247" h="63">
                    <a:moveTo>
                      <a:pt x="0" y="48"/>
                    </a:moveTo>
                    <a:cubicBezTo>
                      <a:pt x="16" y="0"/>
                      <a:pt x="29" y="40"/>
                      <a:pt x="36" y="63"/>
                    </a:cubicBezTo>
                    <a:cubicBezTo>
                      <a:pt x="53" y="61"/>
                      <a:pt x="71" y="62"/>
                      <a:pt x="87" y="56"/>
                    </a:cubicBezTo>
                    <a:cubicBezTo>
                      <a:pt x="98" y="52"/>
                      <a:pt x="104" y="34"/>
                      <a:pt x="116" y="34"/>
                    </a:cubicBezTo>
                    <a:cubicBezTo>
                      <a:pt x="124" y="34"/>
                      <a:pt x="118" y="51"/>
                      <a:pt x="123" y="56"/>
                    </a:cubicBezTo>
                    <a:cubicBezTo>
                      <a:pt x="128" y="61"/>
                      <a:pt x="138" y="61"/>
                      <a:pt x="145" y="63"/>
                    </a:cubicBezTo>
                    <a:cubicBezTo>
                      <a:pt x="212" y="43"/>
                      <a:pt x="178" y="48"/>
                      <a:pt x="247" y="48"/>
                    </a:cubicBez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 sz="2000">
                  <a:latin typeface="Georgia"/>
                  <a:cs typeface="Georgia"/>
                </a:endParaRPr>
              </a:p>
            </p:txBody>
          </p:sp>
          <p:sp>
            <p:nvSpPr>
              <p:cNvPr id="26" name="Freeform 21"/>
              <p:cNvSpPr>
                <a:spLocks/>
              </p:cNvSpPr>
              <p:nvPr/>
            </p:nvSpPr>
            <p:spPr bwMode="auto">
              <a:xfrm>
                <a:off x="1425" y="3394"/>
                <a:ext cx="255" cy="98"/>
              </a:xfrm>
              <a:custGeom>
                <a:avLst/>
                <a:gdLst>
                  <a:gd name="T0" fmla="*/ 0 w 255"/>
                  <a:gd name="T1" fmla="*/ 32 h 98"/>
                  <a:gd name="T2" fmla="*/ 37 w 255"/>
                  <a:gd name="T3" fmla="*/ 24 h 98"/>
                  <a:gd name="T4" fmla="*/ 51 w 255"/>
                  <a:gd name="T5" fmla="*/ 3 h 98"/>
                  <a:gd name="T6" fmla="*/ 58 w 255"/>
                  <a:gd name="T7" fmla="*/ 32 h 98"/>
                  <a:gd name="T8" fmla="*/ 66 w 255"/>
                  <a:gd name="T9" fmla="*/ 54 h 98"/>
                  <a:gd name="T10" fmla="*/ 95 w 255"/>
                  <a:gd name="T11" fmla="*/ 39 h 98"/>
                  <a:gd name="T12" fmla="*/ 117 w 255"/>
                  <a:gd name="T13" fmla="*/ 68 h 98"/>
                  <a:gd name="T14" fmla="*/ 146 w 255"/>
                  <a:gd name="T15" fmla="*/ 17 h 98"/>
                  <a:gd name="T16" fmla="*/ 153 w 255"/>
                  <a:gd name="T17" fmla="*/ 54 h 98"/>
                  <a:gd name="T18" fmla="*/ 160 w 255"/>
                  <a:gd name="T19" fmla="*/ 97 h 98"/>
                  <a:gd name="T20" fmla="*/ 197 w 255"/>
                  <a:gd name="T21" fmla="*/ 46 h 98"/>
                  <a:gd name="T22" fmla="*/ 255 w 255"/>
                  <a:gd name="T23" fmla="*/ 75 h 98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w 255"/>
                  <a:gd name="T37" fmla="*/ 0 h 98"/>
                  <a:gd name="T38" fmla="*/ 255 w 255"/>
                  <a:gd name="T39" fmla="*/ 98 h 98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T36" t="T37" r="T38" b="T39"/>
                <a:pathLst>
                  <a:path w="255" h="98">
                    <a:moveTo>
                      <a:pt x="0" y="32"/>
                    </a:moveTo>
                    <a:cubicBezTo>
                      <a:pt x="12" y="29"/>
                      <a:pt x="26" y="30"/>
                      <a:pt x="37" y="24"/>
                    </a:cubicBezTo>
                    <a:cubicBezTo>
                      <a:pt x="44" y="20"/>
                      <a:pt x="43" y="0"/>
                      <a:pt x="51" y="3"/>
                    </a:cubicBezTo>
                    <a:cubicBezTo>
                      <a:pt x="60" y="7"/>
                      <a:pt x="55" y="22"/>
                      <a:pt x="58" y="32"/>
                    </a:cubicBezTo>
                    <a:cubicBezTo>
                      <a:pt x="60" y="39"/>
                      <a:pt x="63" y="47"/>
                      <a:pt x="66" y="54"/>
                    </a:cubicBezTo>
                    <a:cubicBezTo>
                      <a:pt x="76" y="49"/>
                      <a:pt x="85" y="36"/>
                      <a:pt x="95" y="39"/>
                    </a:cubicBezTo>
                    <a:cubicBezTo>
                      <a:pt x="107" y="42"/>
                      <a:pt x="105" y="68"/>
                      <a:pt x="117" y="68"/>
                    </a:cubicBezTo>
                    <a:cubicBezTo>
                      <a:pt x="130" y="68"/>
                      <a:pt x="142" y="27"/>
                      <a:pt x="146" y="17"/>
                    </a:cubicBezTo>
                    <a:cubicBezTo>
                      <a:pt x="148" y="29"/>
                      <a:pt x="151" y="42"/>
                      <a:pt x="153" y="54"/>
                    </a:cubicBezTo>
                    <a:cubicBezTo>
                      <a:pt x="156" y="68"/>
                      <a:pt x="147" y="91"/>
                      <a:pt x="160" y="97"/>
                    </a:cubicBezTo>
                    <a:cubicBezTo>
                      <a:pt x="162" y="98"/>
                      <a:pt x="194" y="51"/>
                      <a:pt x="197" y="46"/>
                    </a:cubicBezTo>
                    <a:cubicBezTo>
                      <a:pt x="208" y="92"/>
                      <a:pt x="194" y="75"/>
                      <a:pt x="255" y="75"/>
                    </a:cubicBez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 sz="2000">
                  <a:latin typeface="Georgia"/>
                  <a:cs typeface="Georgia"/>
                </a:endParaRPr>
              </a:p>
            </p:txBody>
          </p:sp>
          <p:sp>
            <p:nvSpPr>
              <p:cNvPr id="27" name="Freeform 22"/>
              <p:cNvSpPr>
                <a:spLocks/>
              </p:cNvSpPr>
              <p:nvPr/>
            </p:nvSpPr>
            <p:spPr bwMode="auto">
              <a:xfrm>
                <a:off x="1166" y="3361"/>
                <a:ext cx="135" cy="167"/>
              </a:xfrm>
              <a:custGeom>
                <a:avLst/>
                <a:gdLst>
                  <a:gd name="T0" fmla="*/ 70 w 135"/>
                  <a:gd name="T1" fmla="*/ 167 h 167"/>
                  <a:gd name="T2" fmla="*/ 19 w 135"/>
                  <a:gd name="T3" fmla="*/ 65 h 167"/>
                  <a:gd name="T4" fmla="*/ 41 w 135"/>
                  <a:gd name="T5" fmla="*/ 101 h 167"/>
                  <a:gd name="T6" fmla="*/ 78 w 135"/>
                  <a:gd name="T7" fmla="*/ 43 h 167"/>
                  <a:gd name="T8" fmla="*/ 107 w 135"/>
                  <a:gd name="T9" fmla="*/ 50 h 167"/>
                  <a:gd name="T10" fmla="*/ 78 w 135"/>
                  <a:gd name="T11" fmla="*/ 79 h 167"/>
                  <a:gd name="T12" fmla="*/ 41 w 135"/>
                  <a:gd name="T13" fmla="*/ 14 h 167"/>
                  <a:gd name="T14" fmla="*/ 63 w 135"/>
                  <a:gd name="T15" fmla="*/ 65 h 167"/>
                  <a:gd name="T16" fmla="*/ 70 w 135"/>
                  <a:gd name="T17" fmla="*/ 130 h 167"/>
                  <a:gd name="T18" fmla="*/ 56 w 135"/>
                  <a:gd name="T19" fmla="*/ 87 h 167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w 135"/>
                  <a:gd name="T31" fmla="*/ 0 h 167"/>
                  <a:gd name="T32" fmla="*/ 135 w 135"/>
                  <a:gd name="T33" fmla="*/ 167 h 167"/>
                </a:gdLst>
                <a:ahLst/>
                <a:cxnLst>
                  <a:cxn ang="T20">
                    <a:pos x="T0" y="T1"/>
                  </a:cxn>
                  <a:cxn ang="T21">
                    <a:pos x="T2" y="T3"/>
                  </a:cxn>
                  <a:cxn ang="T22">
                    <a:pos x="T4" y="T5"/>
                  </a:cxn>
                  <a:cxn ang="T23">
                    <a:pos x="T6" y="T7"/>
                  </a:cxn>
                  <a:cxn ang="T24">
                    <a:pos x="T8" y="T9"/>
                  </a:cxn>
                  <a:cxn ang="T25">
                    <a:pos x="T10" y="T11"/>
                  </a:cxn>
                  <a:cxn ang="T26">
                    <a:pos x="T12" y="T13"/>
                  </a:cxn>
                  <a:cxn ang="T27">
                    <a:pos x="T14" y="T15"/>
                  </a:cxn>
                  <a:cxn ang="T28">
                    <a:pos x="T16" y="T17"/>
                  </a:cxn>
                  <a:cxn ang="T29">
                    <a:pos x="T18" y="T19"/>
                  </a:cxn>
                </a:cxnLst>
                <a:rect l="T30" t="T31" r="T32" b="T33"/>
                <a:pathLst>
                  <a:path w="135" h="167">
                    <a:moveTo>
                      <a:pt x="70" y="167"/>
                    </a:moveTo>
                    <a:cubicBezTo>
                      <a:pt x="67" y="112"/>
                      <a:pt x="84" y="0"/>
                      <a:pt x="19" y="65"/>
                    </a:cubicBezTo>
                    <a:cubicBezTo>
                      <a:pt x="9" y="95"/>
                      <a:pt x="0" y="114"/>
                      <a:pt x="41" y="101"/>
                    </a:cubicBezTo>
                    <a:cubicBezTo>
                      <a:pt x="50" y="71"/>
                      <a:pt x="51" y="60"/>
                      <a:pt x="78" y="43"/>
                    </a:cubicBezTo>
                    <a:cubicBezTo>
                      <a:pt x="88" y="45"/>
                      <a:pt x="103" y="41"/>
                      <a:pt x="107" y="50"/>
                    </a:cubicBezTo>
                    <a:cubicBezTo>
                      <a:pt x="135" y="109"/>
                      <a:pt x="88" y="83"/>
                      <a:pt x="78" y="79"/>
                    </a:cubicBezTo>
                    <a:cubicBezTo>
                      <a:pt x="65" y="44"/>
                      <a:pt x="80" y="26"/>
                      <a:pt x="41" y="14"/>
                    </a:cubicBezTo>
                    <a:cubicBezTo>
                      <a:pt x="19" y="49"/>
                      <a:pt x="27" y="52"/>
                      <a:pt x="63" y="65"/>
                    </a:cubicBezTo>
                    <a:cubicBezTo>
                      <a:pt x="41" y="87"/>
                      <a:pt x="5" y="151"/>
                      <a:pt x="70" y="130"/>
                    </a:cubicBezTo>
                    <a:cubicBezTo>
                      <a:pt x="63" y="85"/>
                      <a:pt x="78" y="87"/>
                      <a:pt x="56" y="87"/>
                    </a:cubicBez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 sz="2000">
                  <a:latin typeface="Georgia"/>
                  <a:cs typeface="Georgia"/>
                </a:endParaRPr>
              </a:p>
            </p:txBody>
          </p:sp>
          <p:sp>
            <p:nvSpPr>
              <p:cNvPr id="28" name="Freeform 23"/>
              <p:cNvSpPr>
                <a:spLocks/>
              </p:cNvSpPr>
              <p:nvPr/>
            </p:nvSpPr>
            <p:spPr bwMode="auto">
              <a:xfrm>
                <a:off x="1513" y="3127"/>
                <a:ext cx="101" cy="9"/>
              </a:xfrm>
              <a:custGeom>
                <a:avLst/>
                <a:gdLst>
                  <a:gd name="T0" fmla="*/ 0 w 101"/>
                  <a:gd name="T1" fmla="*/ 0 h 9"/>
                  <a:gd name="T2" fmla="*/ 101 w 101"/>
                  <a:gd name="T3" fmla="*/ 8 h 9"/>
                  <a:gd name="T4" fmla="*/ 0 60000 65536"/>
                  <a:gd name="T5" fmla="*/ 0 60000 65536"/>
                  <a:gd name="T6" fmla="*/ 0 w 101"/>
                  <a:gd name="T7" fmla="*/ 0 h 9"/>
                  <a:gd name="T8" fmla="*/ 101 w 101"/>
                  <a:gd name="T9" fmla="*/ 9 h 9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101" h="9">
                    <a:moveTo>
                      <a:pt x="0" y="0"/>
                    </a:moveTo>
                    <a:cubicBezTo>
                      <a:pt x="82" y="9"/>
                      <a:pt x="48" y="8"/>
                      <a:pt x="101" y="8"/>
                    </a:cubicBez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 sz="2000">
                  <a:latin typeface="Georgia"/>
                  <a:cs typeface="Georgia"/>
                </a:endParaRPr>
              </a:p>
            </p:txBody>
          </p:sp>
        </p:grpSp>
        <p:sp>
          <p:nvSpPr>
            <p:cNvPr id="20" name="Line 24"/>
            <p:cNvSpPr>
              <a:spLocks noChangeShapeType="1"/>
            </p:cNvSpPr>
            <p:nvPr/>
          </p:nvSpPr>
          <p:spPr bwMode="auto">
            <a:xfrm>
              <a:off x="2544" y="2279"/>
              <a:ext cx="0" cy="28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sz="2000">
                <a:latin typeface="Georgia"/>
                <a:cs typeface="Georgia"/>
              </a:endParaRPr>
            </a:p>
          </p:txBody>
        </p:sp>
        <p:sp>
          <p:nvSpPr>
            <p:cNvPr id="21" name="Line 25"/>
            <p:cNvSpPr>
              <a:spLocks noChangeShapeType="1"/>
            </p:cNvSpPr>
            <p:nvPr/>
          </p:nvSpPr>
          <p:spPr bwMode="auto">
            <a:xfrm>
              <a:off x="3840" y="2279"/>
              <a:ext cx="0" cy="28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sz="2000">
                <a:latin typeface="Georgia"/>
                <a:cs typeface="Georgia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53382257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4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Tombstones</a:t>
            </a:r>
            <a:endParaRPr lang="en-US" dirty="0"/>
          </a:p>
        </p:txBody>
      </p:sp>
      <p:sp>
        <p:nvSpPr>
          <p:cNvPr id="7373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4000" y="1692000"/>
            <a:ext cx="8496000" cy="2241056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Leave </a:t>
            </a:r>
            <a:r>
              <a:rPr lang="ja-JP" altLang="en-US" dirty="0" smtClean="0"/>
              <a:t>“</a:t>
            </a:r>
            <a:r>
              <a:rPr lang="en-US" dirty="0" smtClean="0"/>
              <a:t>MARK</a:t>
            </a:r>
            <a:r>
              <a:rPr lang="ja-JP" altLang="en-US" dirty="0" smtClean="0"/>
              <a:t>”</a:t>
            </a:r>
            <a:r>
              <a:rPr lang="en-US" dirty="0" smtClean="0"/>
              <a:t> in map or old location</a:t>
            </a:r>
            <a:endParaRPr lang="en-US" dirty="0" smtClean="0"/>
          </a:p>
          <a:p>
            <a:endParaRPr lang="en-US" dirty="0"/>
          </a:p>
          <a:p>
            <a:pPr marL="0" indent="0">
              <a:buNone/>
            </a:pPr>
            <a:r>
              <a:rPr lang="en-US" dirty="0" smtClean="0"/>
              <a:t>Logical IDs</a:t>
            </a:r>
            <a:endParaRPr lang="en-US" dirty="0"/>
          </a:p>
        </p:txBody>
      </p:sp>
      <p:sp>
        <p:nvSpPr>
          <p:cNvPr id="29" name="Rectangle 4"/>
          <p:cNvSpPr>
            <a:spLocks noChangeArrowheads="1"/>
          </p:cNvSpPr>
          <p:nvPr/>
        </p:nvSpPr>
        <p:spPr bwMode="auto">
          <a:xfrm>
            <a:off x="2192288" y="4293096"/>
            <a:ext cx="1371600" cy="5334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000" dirty="0">
                <a:latin typeface="Georgia"/>
                <a:cs typeface="Georgia"/>
              </a:rPr>
              <a:t>ID</a:t>
            </a:r>
          </a:p>
        </p:txBody>
      </p:sp>
      <p:sp>
        <p:nvSpPr>
          <p:cNvPr id="30" name="Rectangle 5"/>
          <p:cNvSpPr>
            <a:spLocks noChangeArrowheads="1"/>
          </p:cNvSpPr>
          <p:nvPr/>
        </p:nvSpPr>
        <p:spPr bwMode="auto">
          <a:xfrm>
            <a:off x="3563888" y="4293096"/>
            <a:ext cx="1371600" cy="5334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000">
                <a:latin typeface="Georgia"/>
                <a:cs typeface="Georgia"/>
              </a:rPr>
              <a:t>LOC</a:t>
            </a:r>
          </a:p>
        </p:txBody>
      </p:sp>
      <p:sp>
        <p:nvSpPr>
          <p:cNvPr id="31" name="Rectangle 6"/>
          <p:cNvSpPr>
            <a:spLocks noChangeArrowheads="1"/>
          </p:cNvSpPr>
          <p:nvPr/>
        </p:nvSpPr>
        <p:spPr bwMode="auto">
          <a:xfrm>
            <a:off x="2192288" y="4826496"/>
            <a:ext cx="1371600" cy="5334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2000">
              <a:latin typeface="Georgia"/>
              <a:cs typeface="Georgia"/>
            </a:endParaRPr>
          </a:p>
        </p:txBody>
      </p:sp>
      <p:sp>
        <p:nvSpPr>
          <p:cNvPr id="32" name="Rectangle 7"/>
          <p:cNvSpPr>
            <a:spLocks noChangeArrowheads="1"/>
          </p:cNvSpPr>
          <p:nvPr/>
        </p:nvSpPr>
        <p:spPr bwMode="auto">
          <a:xfrm>
            <a:off x="3563888" y="4826496"/>
            <a:ext cx="1371600" cy="5334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2000">
              <a:latin typeface="Georgia"/>
              <a:cs typeface="Georgia"/>
            </a:endParaRPr>
          </a:p>
        </p:txBody>
      </p:sp>
      <p:sp>
        <p:nvSpPr>
          <p:cNvPr id="33" name="Rectangle 8"/>
          <p:cNvSpPr>
            <a:spLocks noChangeArrowheads="1"/>
          </p:cNvSpPr>
          <p:nvPr/>
        </p:nvSpPr>
        <p:spPr bwMode="auto">
          <a:xfrm>
            <a:off x="2192288" y="5359896"/>
            <a:ext cx="1371600" cy="5334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000">
                <a:latin typeface="Georgia"/>
                <a:cs typeface="Georgia"/>
              </a:rPr>
              <a:t>7788</a:t>
            </a:r>
          </a:p>
        </p:txBody>
      </p:sp>
      <p:sp>
        <p:nvSpPr>
          <p:cNvPr id="34" name="Rectangle 9"/>
          <p:cNvSpPr>
            <a:spLocks noChangeArrowheads="1"/>
          </p:cNvSpPr>
          <p:nvPr/>
        </p:nvSpPr>
        <p:spPr bwMode="auto">
          <a:xfrm>
            <a:off x="3563888" y="5893296"/>
            <a:ext cx="1371600" cy="5334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2000">
              <a:latin typeface="Georgia"/>
              <a:cs typeface="Georgia"/>
            </a:endParaRPr>
          </a:p>
        </p:txBody>
      </p:sp>
      <p:sp>
        <p:nvSpPr>
          <p:cNvPr id="35" name="Rectangle 10"/>
          <p:cNvSpPr>
            <a:spLocks noChangeArrowheads="1"/>
          </p:cNvSpPr>
          <p:nvPr/>
        </p:nvSpPr>
        <p:spPr bwMode="auto">
          <a:xfrm>
            <a:off x="2192288" y="5893296"/>
            <a:ext cx="1371600" cy="5334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2000">
              <a:latin typeface="Georgia"/>
              <a:cs typeface="Georgia"/>
            </a:endParaRPr>
          </a:p>
        </p:txBody>
      </p:sp>
      <p:sp>
        <p:nvSpPr>
          <p:cNvPr id="36" name="Rectangle 11"/>
          <p:cNvSpPr>
            <a:spLocks noChangeArrowheads="1"/>
          </p:cNvSpPr>
          <p:nvPr/>
        </p:nvSpPr>
        <p:spPr bwMode="auto">
          <a:xfrm>
            <a:off x="3563888" y="5359896"/>
            <a:ext cx="1371600" cy="5334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2000">
              <a:latin typeface="Georgia"/>
              <a:cs typeface="Georgia"/>
            </a:endParaRPr>
          </a:p>
        </p:txBody>
      </p:sp>
      <p:sp>
        <p:nvSpPr>
          <p:cNvPr id="37" name="Text Box 12"/>
          <p:cNvSpPr txBox="1">
            <a:spLocks noChangeArrowheads="1"/>
          </p:cNvSpPr>
          <p:nvPr/>
        </p:nvSpPr>
        <p:spPr bwMode="auto">
          <a:xfrm>
            <a:off x="2690485" y="3864441"/>
            <a:ext cx="686356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000">
                <a:latin typeface="Georgia"/>
                <a:cs typeface="Georgia"/>
              </a:rPr>
              <a:t>map</a:t>
            </a:r>
          </a:p>
        </p:txBody>
      </p:sp>
      <p:sp>
        <p:nvSpPr>
          <p:cNvPr id="38" name="Line 13"/>
          <p:cNvSpPr>
            <a:spLocks noChangeShapeType="1"/>
          </p:cNvSpPr>
          <p:nvPr/>
        </p:nvSpPr>
        <p:spPr bwMode="auto">
          <a:xfrm flipH="1">
            <a:off x="5240288" y="5436096"/>
            <a:ext cx="76200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sz="2000">
              <a:latin typeface="Georgia"/>
              <a:cs typeface="Georgia"/>
            </a:endParaRPr>
          </a:p>
        </p:txBody>
      </p:sp>
      <p:sp>
        <p:nvSpPr>
          <p:cNvPr id="39" name="Text Box 14"/>
          <p:cNvSpPr txBox="1">
            <a:spLocks noChangeArrowheads="1"/>
          </p:cNvSpPr>
          <p:nvPr/>
        </p:nvSpPr>
        <p:spPr bwMode="auto">
          <a:xfrm>
            <a:off x="6353426" y="5062046"/>
            <a:ext cx="2056798" cy="959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000">
                <a:latin typeface="Georgia"/>
                <a:cs typeface="Georgia"/>
              </a:rPr>
              <a:t>Never reuse</a:t>
            </a:r>
          </a:p>
          <a:p>
            <a:pPr algn="ctr" eaLnBrk="1" hangingPunct="1">
              <a:lnSpc>
                <a:spcPct val="40000"/>
              </a:lnSpc>
              <a:spcBef>
                <a:spcPct val="50000"/>
              </a:spcBef>
            </a:pPr>
            <a:r>
              <a:rPr lang="en-US" sz="2000">
                <a:latin typeface="Georgia"/>
                <a:cs typeface="Georgia"/>
              </a:rPr>
              <a:t>ID 7788 nor </a:t>
            </a:r>
          </a:p>
          <a:p>
            <a:pPr algn="ctr" eaLnBrk="1" hangingPunct="1">
              <a:lnSpc>
                <a:spcPct val="30000"/>
              </a:lnSpc>
              <a:spcBef>
                <a:spcPct val="50000"/>
              </a:spcBef>
            </a:pPr>
            <a:r>
              <a:rPr lang="en-US" sz="2000">
                <a:latin typeface="Georgia"/>
                <a:cs typeface="Georgia"/>
              </a:rPr>
              <a:t>   space in map...</a:t>
            </a:r>
          </a:p>
        </p:txBody>
      </p:sp>
      <p:grpSp>
        <p:nvGrpSpPr>
          <p:cNvPr id="40" name="Group 17"/>
          <p:cNvGrpSpPr>
            <a:grpSpLocks/>
          </p:cNvGrpSpPr>
          <p:nvPr/>
        </p:nvGrpSpPr>
        <p:grpSpPr bwMode="auto">
          <a:xfrm>
            <a:off x="4021088" y="5436096"/>
            <a:ext cx="434975" cy="311150"/>
            <a:chOff x="1166" y="3004"/>
            <a:chExt cx="732" cy="524"/>
          </a:xfrm>
        </p:grpSpPr>
        <p:sp>
          <p:nvSpPr>
            <p:cNvPr id="41" name="Freeform 18"/>
            <p:cNvSpPr>
              <a:spLocks/>
            </p:cNvSpPr>
            <p:nvPr/>
          </p:nvSpPr>
          <p:spPr bwMode="auto">
            <a:xfrm>
              <a:off x="1207" y="3513"/>
              <a:ext cx="691" cy="15"/>
            </a:xfrm>
            <a:custGeom>
              <a:avLst/>
              <a:gdLst>
                <a:gd name="T0" fmla="*/ 0 w 691"/>
                <a:gd name="T1" fmla="*/ 15 h 15"/>
                <a:gd name="T2" fmla="*/ 269 w 691"/>
                <a:gd name="T3" fmla="*/ 0 h 15"/>
                <a:gd name="T4" fmla="*/ 691 w 691"/>
                <a:gd name="T5" fmla="*/ 15 h 15"/>
                <a:gd name="T6" fmla="*/ 0 60000 65536"/>
                <a:gd name="T7" fmla="*/ 0 60000 65536"/>
                <a:gd name="T8" fmla="*/ 0 60000 65536"/>
                <a:gd name="T9" fmla="*/ 0 w 691"/>
                <a:gd name="T10" fmla="*/ 0 h 15"/>
                <a:gd name="T11" fmla="*/ 691 w 691"/>
                <a:gd name="T12" fmla="*/ 15 h 15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691" h="15">
                  <a:moveTo>
                    <a:pt x="0" y="15"/>
                  </a:moveTo>
                  <a:cubicBezTo>
                    <a:pt x="90" y="12"/>
                    <a:pt x="179" y="0"/>
                    <a:pt x="269" y="0"/>
                  </a:cubicBezTo>
                  <a:cubicBezTo>
                    <a:pt x="410" y="0"/>
                    <a:pt x="549" y="15"/>
                    <a:pt x="691" y="15"/>
                  </a:cubicBezTo>
                </a:path>
              </a:pathLst>
            </a:cu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sz="2000">
                <a:latin typeface="Georgia"/>
                <a:cs typeface="Georgia"/>
              </a:endParaRPr>
            </a:p>
          </p:txBody>
        </p:sp>
        <p:sp>
          <p:nvSpPr>
            <p:cNvPr id="42" name="Freeform 19"/>
            <p:cNvSpPr>
              <a:spLocks/>
            </p:cNvSpPr>
            <p:nvPr/>
          </p:nvSpPr>
          <p:spPr bwMode="auto">
            <a:xfrm>
              <a:off x="1302" y="3004"/>
              <a:ext cx="521" cy="524"/>
            </a:xfrm>
            <a:custGeom>
              <a:avLst/>
              <a:gdLst>
                <a:gd name="T0" fmla="*/ 0 w 521"/>
                <a:gd name="T1" fmla="*/ 516 h 524"/>
                <a:gd name="T2" fmla="*/ 80 w 521"/>
                <a:gd name="T3" fmla="*/ 87 h 524"/>
                <a:gd name="T4" fmla="*/ 211 w 521"/>
                <a:gd name="T5" fmla="*/ 14 h 524"/>
                <a:gd name="T6" fmla="*/ 283 w 521"/>
                <a:gd name="T7" fmla="*/ 0 h 524"/>
                <a:gd name="T8" fmla="*/ 392 w 521"/>
                <a:gd name="T9" fmla="*/ 14 h 524"/>
                <a:gd name="T10" fmla="*/ 458 w 521"/>
                <a:gd name="T11" fmla="*/ 58 h 524"/>
                <a:gd name="T12" fmla="*/ 480 w 521"/>
                <a:gd name="T13" fmla="*/ 73 h 524"/>
                <a:gd name="T14" fmla="*/ 509 w 521"/>
                <a:gd name="T15" fmla="*/ 138 h 524"/>
                <a:gd name="T16" fmla="*/ 516 w 521"/>
                <a:gd name="T17" fmla="*/ 524 h 524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521"/>
                <a:gd name="T28" fmla="*/ 0 h 524"/>
                <a:gd name="T29" fmla="*/ 521 w 521"/>
                <a:gd name="T30" fmla="*/ 524 h 524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521" h="524">
                  <a:moveTo>
                    <a:pt x="0" y="516"/>
                  </a:moveTo>
                  <a:cubicBezTo>
                    <a:pt x="43" y="383"/>
                    <a:pt x="16" y="214"/>
                    <a:pt x="80" y="87"/>
                  </a:cubicBezTo>
                  <a:cubicBezTo>
                    <a:pt x="105" y="37"/>
                    <a:pt x="160" y="25"/>
                    <a:pt x="211" y="14"/>
                  </a:cubicBezTo>
                  <a:cubicBezTo>
                    <a:pt x="235" y="9"/>
                    <a:pt x="283" y="0"/>
                    <a:pt x="283" y="0"/>
                  </a:cubicBezTo>
                  <a:cubicBezTo>
                    <a:pt x="288" y="0"/>
                    <a:pt x="366" y="0"/>
                    <a:pt x="392" y="14"/>
                  </a:cubicBezTo>
                  <a:cubicBezTo>
                    <a:pt x="401" y="19"/>
                    <a:pt x="443" y="48"/>
                    <a:pt x="458" y="58"/>
                  </a:cubicBezTo>
                  <a:cubicBezTo>
                    <a:pt x="465" y="63"/>
                    <a:pt x="480" y="73"/>
                    <a:pt x="480" y="73"/>
                  </a:cubicBezTo>
                  <a:cubicBezTo>
                    <a:pt x="497" y="124"/>
                    <a:pt x="486" y="104"/>
                    <a:pt x="509" y="138"/>
                  </a:cubicBezTo>
                  <a:cubicBezTo>
                    <a:pt x="521" y="344"/>
                    <a:pt x="516" y="215"/>
                    <a:pt x="516" y="524"/>
                  </a:cubicBezTo>
                </a:path>
              </a:pathLst>
            </a:cu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sz="2000">
                <a:latin typeface="Georgia"/>
                <a:cs typeface="Georgia"/>
              </a:endParaRPr>
            </a:p>
          </p:txBody>
        </p:sp>
        <p:sp>
          <p:nvSpPr>
            <p:cNvPr id="43" name="Freeform 20"/>
            <p:cNvSpPr>
              <a:spLocks/>
            </p:cNvSpPr>
            <p:nvPr/>
          </p:nvSpPr>
          <p:spPr bwMode="auto">
            <a:xfrm>
              <a:off x="1447" y="3198"/>
              <a:ext cx="233" cy="46"/>
            </a:xfrm>
            <a:custGeom>
              <a:avLst/>
              <a:gdLst>
                <a:gd name="T0" fmla="*/ 0 w 233"/>
                <a:gd name="T1" fmla="*/ 17 h 46"/>
                <a:gd name="T2" fmla="*/ 58 w 233"/>
                <a:gd name="T3" fmla="*/ 39 h 46"/>
                <a:gd name="T4" fmla="*/ 160 w 233"/>
                <a:gd name="T5" fmla="*/ 46 h 46"/>
                <a:gd name="T6" fmla="*/ 233 w 233"/>
                <a:gd name="T7" fmla="*/ 31 h 46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33"/>
                <a:gd name="T13" fmla="*/ 0 h 46"/>
                <a:gd name="T14" fmla="*/ 233 w 233"/>
                <a:gd name="T15" fmla="*/ 46 h 4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33" h="46">
                  <a:moveTo>
                    <a:pt x="0" y="17"/>
                  </a:moveTo>
                  <a:cubicBezTo>
                    <a:pt x="41" y="30"/>
                    <a:pt x="33" y="0"/>
                    <a:pt x="58" y="39"/>
                  </a:cubicBezTo>
                  <a:cubicBezTo>
                    <a:pt x="104" y="31"/>
                    <a:pt x="134" y="5"/>
                    <a:pt x="160" y="46"/>
                  </a:cubicBezTo>
                  <a:cubicBezTo>
                    <a:pt x="184" y="41"/>
                    <a:pt x="209" y="31"/>
                    <a:pt x="233" y="31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sz="2000">
                <a:latin typeface="Georgia"/>
                <a:cs typeface="Georgia"/>
              </a:endParaRPr>
            </a:p>
          </p:txBody>
        </p:sp>
        <p:sp>
          <p:nvSpPr>
            <p:cNvPr id="44" name="Freeform 21"/>
            <p:cNvSpPr>
              <a:spLocks/>
            </p:cNvSpPr>
            <p:nvPr/>
          </p:nvSpPr>
          <p:spPr bwMode="auto">
            <a:xfrm>
              <a:off x="1433" y="3290"/>
              <a:ext cx="247" cy="63"/>
            </a:xfrm>
            <a:custGeom>
              <a:avLst/>
              <a:gdLst>
                <a:gd name="T0" fmla="*/ 0 w 247"/>
                <a:gd name="T1" fmla="*/ 48 h 63"/>
                <a:gd name="T2" fmla="*/ 36 w 247"/>
                <a:gd name="T3" fmla="*/ 63 h 63"/>
                <a:gd name="T4" fmla="*/ 87 w 247"/>
                <a:gd name="T5" fmla="*/ 56 h 63"/>
                <a:gd name="T6" fmla="*/ 116 w 247"/>
                <a:gd name="T7" fmla="*/ 34 h 63"/>
                <a:gd name="T8" fmla="*/ 123 w 247"/>
                <a:gd name="T9" fmla="*/ 56 h 63"/>
                <a:gd name="T10" fmla="*/ 145 w 247"/>
                <a:gd name="T11" fmla="*/ 63 h 63"/>
                <a:gd name="T12" fmla="*/ 247 w 247"/>
                <a:gd name="T13" fmla="*/ 48 h 63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247"/>
                <a:gd name="T22" fmla="*/ 0 h 63"/>
                <a:gd name="T23" fmla="*/ 247 w 247"/>
                <a:gd name="T24" fmla="*/ 63 h 63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247" h="63">
                  <a:moveTo>
                    <a:pt x="0" y="48"/>
                  </a:moveTo>
                  <a:cubicBezTo>
                    <a:pt x="16" y="0"/>
                    <a:pt x="29" y="40"/>
                    <a:pt x="36" y="63"/>
                  </a:cubicBezTo>
                  <a:cubicBezTo>
                    <a:pt x="53" y="61"/>
                    <a:pt x="71" y="62"/>
                    <a:pt x="87" y="56"/>
                  </a:cubicBezTo>
                  <a:cubicBezTo>
                    <a:pt x="98" y="52"/>
                    <a:pt x="104" y="34"/>
                    <a:pt x="116" y="34"/>
                  </a:cubicBezTo>
                  <a:cubicBezTo>
                    <a:pt x="124" y="34"/>
                    <a:pt x="118" y="51"/>
                    <a:pt x="123" y="56"/>
                  </a:cubicBezTo>
                  <a:cubicBezTo>
                    <a:pt x="128" y="61"/>
                    <a:pt x="138" y="61"/>
                    <a:pt x="145" y="63"/>
                  </a:cubicBezTo>
                  <a:cubicBezTo>
                    <a:pt x="212" y="43"/>
                    <a:pt x="178" y="48"/>
                    <a:pt x="247" y="48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sz="2000">
                <a:latin typeface="Georgia"/>
                <a:cs typeface="Georgia"/>
              </a:endParaRPr>
            </a:p>
          </p:txBody>
        </p:sp>
        <p:sp>
          <p:nvSpPr>
            <p:cNvPr id="45" name="Freeform 22"/>
            <p:cNvSpPr>
              <a:spLocks/>
            </p:cNvSpPr>
            <p:nvPr/>
          </p:nvSpPr>
          <p:spPr bwMode="auto">
            <a:xfrm>
              <a:off x="1425" y="3394"/>
              <a:ext cx="255" cy="98"/>
            </a:xfrm>
            <a:custGeom>
              <a:avLst/>
              <a:gdLst>
                <a:gd name="T0" fmla="*/ 0 w 255"/>
                <a:gd name="T1" fmla="*/ 32 h 98"/>
                <a:gd name="T2" fmla="*/ 37 w 255"/>
                <a:gd name="T3" fmla="*/ 24 h 98"/>
                <a:gd name="T4" fmla="*/ 51 w 255"/>
                <a:gd name="T5" fmla="*/ 3 h 98"/>
                <a:gd name="T6" fmla="*/ 58 w 255"/>
                <a:gd name="T7" fmla="*/ 32 h 98"/>
                <a:gd name="T8" fmla="*/ 66 w 255"/>
                <a:gd name="T9" fmla="*/ 54 h 98"/>
                <a:gd name="T10" fmla="*/ 95 w 255"/>
                <a:gd name="T11" fmla="*/ 39 h 98"/>
                <a:gd name="T12" fmla="*/ 117 w 255"/>
                <a:gd name="T13" fmla="*/ 68 h 98"/>
                <a:gd name="T14" fmla="*/ 146 w 255"/>
                <a:gd name="T15" fmla="*/ 17 h 98"/>
                <a:gd name="T16" fmla="*/ 153 w 255"/>
                <a:gd name="T17" fmla="*/ 54 h 98"/>
                <a:gd name="T18" fmla="*/ 160 w 255"/>
                <a:gd name="T19" fmla="*/ 97 h 98"/>
                <a:gd name="T20" fmla="*/ 197 w 255"/>
                <a:gd name="T21" fmla="*/ 46 h 98"/>
                <a:gd name="T22" fmla="*/ 255 w 255"/>
                <a:gd name="T23" fmla="*/ 75 h 98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255"/>
                <a:gd name="T37" fmla="*/ 0 h 98"/>
                <a:gd name="T38" fmla="*/ 255 w 255"/>
                <a:gd name="T39" fmla="*/ 98 h 98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255" h="98">
                  <a:moveTo>
                    <a:pt x="0" y="32"/>
                  </a:moveTo>
                  <a:cubicBezTo>
                    <a:pt x="12" y="29"/>
                    <a:pt x="26" y="30"/>
                    <a:pt x="37" y="24"/>
                  </a:cubicBezTo>
                  <a:cubicBezTo>
                    <a:pt x="44" y="20"/>
                    <a:pt x="43" y="0"/>
                    <a:pt x="51" y="3"/>
                  </a:cubicBezTo>
                  <a:cubicBezTo>
                    <a:pt x="60" y="7"/>
                    <a:pt x="55" y="22"/>
                    <a:pt x="58" y="32"/>
                  </a:cubicBezTo>
                  <a:cubicBezTo>
                    <a:pt x="60" y="39"/>
                    <a:pt x="63" y="47"/>
                    <a:pt x="66" y="54"/>
                  </a:cubicBezTo>
                  <a:cubicBezTo>
                    <a:pt x="76" y="49"/>
                    <a:pt x="85" y="36"/>
                    <a:pt x="95" y="39"/>
                  </a:cubicBezTo>
                  <a:cubicBezTo>
                    <a:pt x="107" y="42"/>
                    <a:pt x="105" y="68"/>
                    <a:pt x="117" y="68"/>
                  </a:cubicBezTo>
                  <a:cubicBezTo>
                    <a:pt x="130" y="68"/>
                    <a:pt x="142" y="27"/>
                    <a:pt x="146" y="17"/>
                  </a:cubicBezTo>
                  <a:cubicBezTo>
                    <a:pt x="148" y="29"/>
                    <a:pt x="151" y="42"/>
                    <a:pt x="153" y="54"/>
                  </a:cubicBezTo>
                  <a:cubicBezTo>
                    <a:pt x="156" y="68"/>
                    <a:pt x="147" y="91"/>
                    <a:pt x="160" y="97"/>
                  </a:cubicBezTo>
                  <a:cubicBezTo>
                    <a:pt x="162" y="98"/>
                    <a:pt x="194" y="51"/>
                    <a:pt x="197" y="46"/>
                  </a:cubicBezTo>
                  <a:cubicBezTo>
                    <a:pt x="208" y="92"/>
                    <a:pt x="194" y="75"/>
                    <a:pt x="255" y="75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sz="2000">
                <a:latin typeface="Georgia"/>
                <a:cs typeface="Georgia"/>
              </a:endParaRPr>
            </a:p>
          </p:txBody>
        </p:sp>
        <p:sp>
          <p:nvSpPr>
            <p:cNvPr id="46" name="Freeform 23"/>
            <p:cNvSpPr>
              <a:spLocks/>
            </p:cNvSpPr>
            <p:nvPr/>
          </p:nvSpPr>
          <p:spPr bwMode="auto">
            <a:xfrm>
              <a:off x="1166" y="3361"/>
              <a:ext cx="135" cy="167"/>
            </a:xfrm>
            <a:custGeom>
              <a:avLst/>
              <a:gdLst>
                <a:gd name="T0" fmla="*/ 70 w 135"/>
                <a:gd name="T1" fmla="*/ 167 h 167"/>
                <a:gd name="T2" fmla="*/ 19 w 135"/>
                <a:gd name="T3" fmla="*/ 65 h 167"/>
                <a:gd name="T4" fmla="*/ 41 w 135"/>
                <a:gd name="T5" fmla="*/ 101 h 167"/>
                <a:gd name="T6" fmla="*/ 78 w 135"/>
                <a:gd name="T7" fmla="*/ 43 h 167"/>
                <a:gd name="T8" fmla="*/ 107 w 135"/>
                <a:gd name="T9" fmla="*/ 50 h 167"/>
                <a:gd name="T10" fmla="*/ 78 w 135"/>
                <a:gd name="T11" fmla="*/ 79 h 167"/>
                <a:gd name="T12" fmla="*/ 41 w 135"/>
                <a:gd name="T13" fmla="*/ 14 h 167"/>
                <a:gd name="T14" fmla="*/ 63 w 135"/>
                <a:gd name="T15" fmla="*/ 65 h 167"/>
                <a:gd name="T16" fmla="*/ 70 w 135"/>
                <a:gd name="T17" fmla="*/ 130 h 167"/>
                <a:gd name="T18" fmla="*/ 56 w 135"/>
                <a:gd name="T19" fmla="*/ 87 h 167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135"/>
                <a:gd name="T31" fmla="*/ 0 h 167"/>
                <a:gd name="T32" fmla="*/ 135 w 135"/>
                <a:gd name="T33" fmla="*/ 167 h 167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135" h="167">
                  <a:moveTo>
                    <a:pt x="70" y="167"/>
                  </a:moveTo>
                  <a:cubicBezTo>
                    <a:pt x="67" y="112"/>
                    <a:pt x="84" y="0"/>
                    <a:pt x="19" y="65"/>
                  </a:cubicBezTo>
                  <a:cubicBezTo>
                    <a:pt x="9" y="95"/>
                    <a:pt x="0" y="114"/>
                    <a:pt x="41" y="101"/>
                  </a:cubicBezTo>
                  <a:cubicBezTo>
                    <a:pt x="50" y="71"/>
                    <a:pt x="51" y="60"/>
                    <a:pt x="78" y="43"/>
                  </a:cubicBezTo>
                  <a:cubicBezTo>
                    <a:pt x="88" y="45"/>
                    <a:pt x="103" y="41"/>
                    <a:pt x="107" y="50"/>
                  </a:cubicBezTo>
                  <a:cubicBezTo>
                    <a:pt x="135" y="109"/>
                    <a:pt x="88" y="83"/>
                    <a:pt x="78" y="79"/>
                  </a:cubicBezTo>
                  <a:cubicBezTo>
                    <a:pt x="65" y="44"/>
                    <a:pt x="80" y="26"/>
                    <a:pt x="41" y="14"/>
                  </a:cubicBezTo>
                  <a:cubicBezTo>
                    <a:pt x="19" y="49"/>
                    <a:pt x="27" y="52"/>
                    <a:pt x="63" y="65"/>
                  </a:cubicBezTo>
                  <a:cubicBezTo>
                    <a:pt x="41" y="87"/>
                    <a:pt x="5" y="151"/>
                    <a:pt x="70" y="130"/>
                  </a:cubicBezTo>
                  <a:cubicBezTo>
                    <a:pt x="63" y="85"/>
                    <a:pt x="78" y="87"/>
                    <a:pt x="56" y="87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sz="2000">
                <a:latin typeface="Georgia"/>
                <a:cs typeface="Georgia"/>
              </a:endParaRPr>
            </a:p>
          </p:txBody>
        </p:sp>
        <p:sp>
          <p:nvSpPr>
            <p:cNvPr id="47" name="Freeform 24"/>
            <p:cNvSpPr>
              <a:spLocks/>
            </p:cNvSpPr>
            <p:nvPr/>
          </p:nvSpPr>
          <p:spPr bwMode="auto">
            <a:xfrm>
              <a:off x="1513" y="3127"/>
              <a:ext cx="101" cy="9"/>
            </a:xfrm>
            <a:custGeom>
              <a:avLst/>
              <a:gdLst>
                <a:gd name="T0" fmla="*/ 0 w 101"/>
                <a:gd name="T1" fmla="*/ 0 h 9"/>
                <a:gd name="T2" fmla="*/ 101 w 101"/>
                <a:gd name="T3" fmla="*/ 8 h 9"/>
                <a:gd name="T4" fmla="*/ 0 60000 65536"/>
                <a:gd name="T5" fmla="*/ 0 60000 65536"/>
                <a:gd name="T6" fmla="*/ 0 w 101"/>
                <a:gd name="T7" fmla="*/ 0 h 9"/>
                <a:gd name="T8" fmla="*/ 101 w 101"/>
                <a:gd name="T9" fmla="*/ 9 h 9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01" h="9">
                  <a:moveTo>
                    <a:pt x="0" y="0"/>
                  </a:moveTo>
                  <a:cubicBezTo>
                    <a:pt x="82" y="9"/>
                    <a:pt x="48" y="8"/>
                    <a:pt x="101" y="8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sz="2000">
                <a:latin typeface="Georgia"/>
                <a:cs typeface="Georgia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99387250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Buffer </a:t>
            </a:r>
            <a:br>
              <a:rPr lang="en-US" dirty="0" smtClean="0"/>
            </a:br>
            <a:r>
              <a:rPr lang="en-US" dirty="0" smtClean="0"/>
              <a:t>Management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9782787"/>
      </p:ext>
    </p:extLst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Buffering</a:t>
            </a:r>
            <a:endParaRPr lang="en-US" dirty="0"/>
          </a:p>
        </p:txBody>
      </p:sp>
      <p:sp>
        <p:nvSpPr>
          <p:cNvPr id="46086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 have a file that consists of blocks B1, B2, ...</a:t>
            </a:r>
          </a:p>
          <a:p>
            <a:r>
              <a:rPr lang="en-US" dirty="0" smtClean="0"/>
              <a:t>We have a program that processes the file block-by-block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6820632"/>
      </p:ext>
    </p:extLst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Single Buffering</a:t>
            </a:r>
            <a:endParaRPr lang="en-US" dirty="0"/>
          </a:p>
        </p:txBody>
      </p:sp>
      <p:sp>
        <p:nvSpPr>
          <p:cNvPr id="4711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en-US" dirty="0" smtClean="0"/>
              <a:t>Read B1 </a:t>
            </a:r>
            <a:r>
              <a:rPr lang="en-US" dirty="0" smtClean="0">
                <a:sym typeface="Symbol" charset="0"/>
              </a:rPr>
              <a:t></a:t>
            </a:r>
            <a:r>
              <a:rPr lang="en-US" dirty="0" smtClean="0"/>
              <a:t>   Buffer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Process Data in Buffer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Read B2 </a:t>
            </a:r>
            <a:r>
              <a:rPr lang="en-US" dirty="0" smtClean="0">
                <a:sym typeface="Symbol" charset="0"/>
              </a:rPr>
              <a:t> </a:t>
            </a:r>
            <a:r>
              <a:rPr lang="en-US" dirty="0" smtClean="0"/>
              <a:t>Buffer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Process Data in Buffer ...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669194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Georgia"/>
                <a:cs typeface="Georgia"/>
              </a:rPr>
              <a:t>Single Buffering</a:t>
            </a:r>
            <a:endParaRPr lang="en-US" dirty="0">
              <a:latin typeface="Georgia"/>
              <a:cs typeface="Georgia"/>
            </a:endParaRPr>
          </a:p>
        </p:txBody>
      </p:sp>
      <p:sp>
        <p:nvSpPr>
          <p:cNvPr id="49159" name="Rectangle 4"/>
          <p:cNvSpPr>
            <a:spLocks noChangeArrowheads="1"/>
          </p:cNvSpPr>
          <p:nvPr/>
        </p:nvSpPr>
        <p:spPr bwMode="auto">
          <a:xfrm>
            <a:off x="3200400" y="2057400"/>
            <a:ext cx="914400" cy="9144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Georgia"/>
              <a:cs typeface="Georgia"/>
            </a:endParaRPr>
          </a:p>
        </p:txBody>
      </p:sp>
      <p:cxnSp>
        <p:nvCxnSpPr>
          <p:cNvPr id="49161" name="AutoShape 7"/>
          <p:cNvCxnSpPr>
            <a:cxnSpLocks noChangeShapeType="1"/>
          </p:cNvCxnSpPr>
          <p:nvPr/>
        </p:nvCxnSpPr>
        <p:spPr bwMode="auto">
          <a:xfrm>
            <a:off x="2057400" y="4572000"/>
            <a:ext cx="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9162" name="AutoShape 8"/>
          <p:cNvCxnSpPr>
            <a:cxnSpLocks noChangeShapeType="1"/>
          </p:cNvCxnSpPr>
          <p:nvPr/>
        </p:nvCxnSpPr>
        <p:spPr bwMode="auto">
          <a:xfrm>
            <a:off x="2057400" y="4572000"/>
            <a:ext cx="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grpSp>
        <p:nvGrpSpPr>
          <p:cNvPr id="49163" name="Group 32"/>
          <p:cNvGrpSpPr>
            <a:grpSpLocks/>
          </p:cNvGrpSpPr>
          <p:nvPr/>
        </p:nvGrpSpPr>
        <p:grpSpPr bwMode="auto">
          <a:xfrm>
            <a:off x="2438400" y="4495800"/>
            <a:ext cx="5257800" cy="609600"/>
            <a:chOff x="1536" y="2832"/>
            <a:chExt cx="3312" cy="384"/>
          </a:xfrm>
        </p:grpSpPr>
        <p:sp>
          <p:nvSpPr>
            <p:cNvPr id="49166" name="Rectangle 18"/>
            <p:cNvSpPr>
              <a:spLocks noChangeArrowheads="1"/>
            </p:cNvSpPr>
            <p:nvPr/>
          </p:nvSpPr>
          <p:spPr bwMode="auto">
            <a:xfrm>
              <a:off x="1536" y="2832"/>
              <a:ext cx="432" cy="38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dirty="0" smtClean="0">
                  <a:latin typeface="Georgia"/>
                  <a:cs typeface="Georgia"/>
                </a:rPr>
                <a:t>B1</a:t>
              </a:r>
              <a:endParaRPr lang="en-US" dirty="0">
                <a:latin typeface="Georgia"/>
                <a:cs typeface="Georgia"/>
              </a:endParaRPr>
            </a:p>
          </p:txBody>
        </p:sp>
        <p:sp>
          <p:nvSpPr>
            <p:cNvPr id="49167" name="Rectangle 19"/>
            <p:cNvSpPr>
              <a:spLocks noChangeArrowheads="1"/>
            </p:cNvSpPr>
            <p:nvPr/>
          </p:nvSpPr>
          <p:spPr bwMode="auto">
            <a:xfrm>
              <a:off x="1920" y="2832"/>
              <a:ext cx="432" cy="38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dirty="0" smtClean="0">
                  <a:latin typeface="Georgia"/>
                  <a:cs typeface="Georgia"/>
                </a:rPr>
                <a:t>B2</a:t>
              </a:r>
              <a:endParaRPr lang="en-US" dirty="0">
                <a:latin typeface="Georgia"/>
                <a:cs typeface="Georgia"/>
              </a:endParaRPr>
            </a:p>
          </p:txBody>
        </p:sp>
        <p:sp>
          <p:nvSpPr>
            <p:cNvPr id="49168" name="Rectangle 20"/>
            <p:cNvSpPr>
              <a:spLocks noChangeArrowheads="1"/>
            </p:cNvSpPr>
            <p:nvPr/>
          </p:nvSpPr>
          <p:spPr bwMode="auto">
            <a:xfrm>
              <a:off x="2352" y="2832"/>
              <a:ext cx="432" cy="38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dirty="0" smtClean="0">
                  <a:latin typeface="Georgia"/>
                  <a:cs typeface="Georgia"/>
                </a:rPr>
                <a:t>B3</a:t>
              </a:r>
              <a:endParaRPr lang="en-US" dirty="0">
                <a:latin typeface="Georgia"/>
                <a:cs typeface="Georgia"/>
              </a:endParaRPr>
            </a:p>
          </p:txBody>
        </p:sp>
        <p:sp>
          <p:nvSpPr>
            <p:cNvPr id="49169" name="Rectangle 21"/>
            <p:cNvSpPr>
              <a:spLocks noChangeArrowheads="1"/>
            </p:cNvSpPr>
            <p:nvPr/>
          </p:nvSpPr>
          <p:spPr bwMode="auto">
            <a:xfrm>
              <a:off x="2784" y="2832"/>
              <a:ext cx="432" cy="38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dirty="0" smtClean="0">
                  <a:latin typeface="Georgia"/>
                  <a:cs typeface="Georgia"/>
                </a:rPr>
                <a:t>B4</a:t>
              </a:r>
              <a:endParaRPr lang="en-US" dirty="0">
                <a:latin typeface="Georgia"/>
                <a:cs typeface="Georgia"/>
              </a:endParaRPr>
            </a:p>
          </p:txBody>
        </p:sp>
        <p:sp>
          <p:nvSpPr>
            <p:cNvPr id="49170" name="Rectangle 22"/>
            <p:cNvSpPr>
              <a:spLocks noChangeArrowheads="1"/>
            </p:cNvSpPr>
            <p:nvPr/>
          </p:nvSpPr>
          <p:spPr bwMode="auto">
            <a:xfrm>
              <a:off x="4080" y="2832"/>
              <a:ext cx="432" cy="38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dirty="0" smtClean="0">
                  <a:latin typeface="Georgia"/>
                  <a:cs typeface="Georgia"/>
                </a:rPr>
                <a:t>B7</a:t>
              </a:r>
              <a:endParaRPr lang="en-US" dirty="0">
                <a:latin typeface="Georgia"/>
                <a:cs typeface="Georgia"/>
              </a:endParaRPr>
            </a:p>
          </p:txBody>
        </p:sp>
        <p:sp>
          <p:nvSpPr>
            <p:cNvPr id="49171" name="Rectangle 23"/>
            <p:cNvSpPr>
              <a:spLocks noChangeArrowheads="1"/>
            </p:cNvSpPr>
            <p:nvPr/>
          </p:nvSpPr>
          <p:spPr bwMode="auto">
            <a:xfrm>
              <a:off x="3216" y="2832"/>
              <a:ext cx="432" cy="38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dirty="0" smtClean="0">
                  <a:latin typeface="Georgia"/>
                  <a:cs typeface="Georgia"/>
                </a:rPr>
                <a:t>B5</a:t>
              </a:r>
              <a:endParaRPr lang="en-US" dirty="0">
                <a:latin typeface="Georgia"/>
                <a:cs typeface="Georgia"/>
              </a:endParaRPr>
            </a:p>
          </p:txBody>
        </p:sp>
        <p:sp>
          <p:nvSpPr>
            <p:cNvPr id="49172" name="Rectangle 24"/>
            <p:cNvSpPr>
              <a:spLocks noChangeArrowheads="1"/>
            </p:cNvSpPr>
            <p:nvPr/>
          </p:nvSpPr>
          <p:spPr bwMode="auto">
            <a:xfrm>
              <a:off x="3648" y="2832"/>
              <a:ext cx="432" cy="38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dirty="0" smtClean="0">
                  <a:latin typeface="Georgia"/>
                  <a:cs typeface="Georgia"/>
                </a:rPr>
                <a:t>B6</a:t>
              </a:r>
              <a:endParaRPr lang="en-US" dirty="0">
                <a:latin typeface="Georgia"/>
                <a:cs typeface="Georgia"/>
              </a:endParaRPr>
            </a:p>
          </p:txBody>
        </p:sp>
        <p:sp>
          <p:nvSpPr>
            <p:cNvPr id="49173" name="Line 27"/>
            <p:cNvSpPr>
              <a:spLocks noChangeShapeType="1"/>
            </p:cNvSpPr>
            <p:nvPr/>
          </p:nvSpPr>
          <p:spPr bwMode="auto">
            <a:xfrm>
              <a:off x="4512" y="3216"/>
              <a:ext cx="33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latin typeface="Georgia"/>
                <a:cs typeface="Georgia"/>
              </a:endParaRPr>
            </a:p>
          </p:txBody>
        </p:sp>
        <p:sp>
          <p:nvSpPr>
            <p:cNvPr id="49174" name="Line 28"/>
            <p:cNvSpPr>
              <a:spLocks noChangeShapeType="1"/>
            </p:cNvSpPr>
            <p:nvPr/>
          </p:nvSpPr>
          <p:spPr bwMode="auto">
            <a:xfrm>
              <a:off x="4512" y="2832"/>
              <a:ext cx="33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latin typeface="Georgia"/>
                <a:cs typeface="Georgia"/>
              </a:endParaRPr>
            </a:p>
          </p:txBody>
        </p:sp>
      </p:grpSp>
      <p:sp>
        <p:nvSpPr>
          <p:cNvPr id="49164" name="Freeform 33"/>
          <p:cNvSpPr>
            <a:spLocks/>
          </p:cNvSpPr>
          <p:nvPr/>
        </p:nvSpPr>
        <p:spPr bwMode="auto">
          <a:xfrm>
            <a:off x="2770188" y="3013075"/>
            <a:ext cx="947737" cy="1431925"/>
          </a:xfrm>
          <a:custGeom>
            <a:avLst/>
            <a:gdLst>
              <a:gd name="T0" fmla="*/ 0 w 597"/>
              <a:gd name="T1" fmla="*/ 2147483647 h 902"/>
              <a:gd name="T2" fmla="*/ 2147483647 w 597"/>
              <a:gd name="T3" fmla="*/ 2147483647 h 902"/>
              <a:gd name="T4" fmla="*/ 2147483647 w 597"/>
              <a:gd name="T5" fmla="*/ 0 h 902"/>
              <a:gd name="T6" fmla="*/ 0 60000 65536"/>
              <a:gd name="T7" fmla="*/ 0 60000 65536"/>
              <a:gd name="T8" fmla="*/ 0 60000 65536"/>
              <a:gd name="T9" fmla="*/ 0 w 597"/>
              <a:gd name="T10" fmla="*/ 0 h 902"/>
              <a:gd name="T11" fmla="*/ 597 w 597"/>
              <a:gd name="T12" fmla="*/ 902 h 902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597" h="902">
                <a:moveTo>
                  <a:pt x="0" y="902"/>
                </a:moveTo>
                <a:cubicBezTo>
                  <a:pt x="203" y="748"/>
                  <a:pt x="407" y="594"/>
                  <a:pt x="502" y="444"/>
                </a:cubicBezTo>
                <a:cubicBezTo>
                  <a:pt x="597" y="294"/>
                  <a:pt x="559" y="74"/>
                  <a:pt x="567" y="0"/>
                </a:cubicBezTo>
              </a:path>
            </a:pathLst>
          </a:cu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>
              <a:latin typeface="Georgia"/>
              <a:cs typeface="Georgia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16935" y="2276872"/>
            <a:ext cx="13388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Georgia"/>
                <a:cs typeface="Georgia"/>
              </a:rPr>
              <a:t>Memory</a:t>
            </a:r>
            <a:endParaRPr lang="en-US" dirty="0">
              <a:latin typeface="Georgia"/>
              <a:cs typeface="Georgia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23528" y="4581128"/>
            <a:ext cx="80322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Georgia"/>
                <a:cs typeface="Georgia"/>
              </a:rPr>
              <a:t>Disk</a:t>
            </a:r>
            <a:endParaRPr lang="en-US" dirty="0">
              <a:latin typeface="Georgia"/>
              <a:cs typeface="Georgia"/>
            </a:endParaRPr>
          </a:p>
        </p:txBody>
      </p:sp>
    </p:spTree>
    <p:extLst>
      <p:ext uri="{BB962C8B-B14F-4D97-AF65-F5344CB8AC3E}">
        <p14:creationId xmlns:p14="http://schemas.microsoft.com/office/powerpoint/2010/main" val="228432292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Georgia"/>
                <a:cs typeface="Georgia"/>
              </a:rPr>
              <a:t>Single Buffering</a:t>
            </a:r>
            <a:endParaRPr lang="en-US" dirty="0">
              <a:latin typeface="Georgia"/>
              <a:cs typeface="Georgia"/>
            </a:endParaRPr>
          </a:p>
        </p:txBody>
      </p:sp>
      <p:sp>
        <p:nvSpPr>
          <p:cNvPr id="49159" name="Rectangle 4"/>
          <p:cNvSpPr>
            <a:spLocks noChangeArrowheads="1"/>
          </p:cNvSpPr>
          <p:nvPr/>
        </p:nvSpPr>
        <p:spPr bwMode="auto">
          <a:xfrm>
            <a:off x="3200400" y="2057400"/>
            <a:ext cx="914400" cy="9144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Georgia"/>
              <a:cs typeface="Georgia"/>
            </a:endParaRPr>
          </a:p>
        </p:txBody>
      </p:sp>
      <p:cxnSp>
        <p:nvCxnSpPr>
          <p:cNvPr id="49161" name="AutoShape 7"/>
          <p:cNvCxnSpPr>
            <a:cxnSpLocks noChangeShapeType="1"/>
          </p:cNvCxnSpPr>
          <p:nvPr/>
        </p:nvCxnSpPr>
        <p:spPr bwMode="auto">
          <a:xfrm>
            <a:off x="2057400" y="4572000"/>
            <a:ext cx="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9162" name="AutoShape 8"/>
          <p:cNvCxnSpPr>
            <a:cxnSpLocks noChangeShapeType="1"/>
          </p:cNvCxnSpPr>
          <p:nvPr/>
        </p:nvCxnSpPr>
        <p:spPr bwMode="auto">
          <a:xfrm>
            <a:off x="2057400" y="4572000"/>
            <a:ext cx="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grpSp>
        <p:nvGrpSpPr>
          <p:cNvPr id="49163" name="Group 32"/>
          <p:cNvGrpSpPr>
            <a:grpSpLocks/>
          </p:cNvGrpSpPr>
          <p:nvPr/>
        </p:nvGrpSpPr>
        <p:grpSpPr bwMode="auto">
          <a:xfrm>
            <a:off x="2438400" y="4495800"/>
            <a:ext cx="5257800" cy="609600"/>
            <a:chOff x="1536" y="2832"/>
            <a:chExt cx="3312" cy="384"/>
          </a:xfrm>
        </p:grpSpPr>
        <p:sp>
          <p:nvSpPr>
            <p:cNvPr id="49166" name="Rectangle 18"/>
            <p:cNvSpPr>
              <a:spLocks noChangeArrowheads="1"/>
            </p:cNvSpPr>
            <p:nvPr/>
          </p:nvSpPr>
          <p:spPr bwMode="auto">
            <a:xfrm>
              <a:off x="1536" y="2832"/>
              <a:ext cx="432" cy="38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dirty="0" smtClean="0">
                  <a:latin typeface="Georgia"/>
                  <a:cs typeface="Georgia"/>
                </a:rPr>
                <a:t>B1</a:t>
              </a:r>
              <a:endParaRPr lang="en-US" dirty="0">
                <a:latin typeface="Georgia"/>
                <a:cs typeface="Georgia"/>
              </a:endParaRPr>
            </a:p>
          </p:txBody>
        </p:sp>
        <p:sp>
          <p:nvSpPr>
            <p:cNvPr id="49167" name="Rectangle 19"/>
            <p:cNvSpPr>
              <a:spLocks noChangeArrowheads="1"/>
            </p:cNvSpPr>
            <p:nvPr/>
          </p:nvSpPr>
          <p:spPr bwMode="auto">
            <a:xfrm>
              <a:off x="1920" y="2832"/>
              <a:ext cx="432" cy="38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dirty="0" smtClean="0">
                  <a:latin typeface="Georgia"/>
                  <a:cs typeface="Georgia"/>
                </a:rPr>
                <a:t>B2</a:t>
              </a:r>
              <a:endParaRPr lang="en-US" dirty="0">
                <a:latin typeface="Georgia"/>
                <a:cs typeface="Georgia"/>
              </a:endParaRPr>
            </a:p>
          </p:txBody>
        </p:sp>
        <p:sp>
          <p:nvSpPr>
            <p:cNvPr id="49168" name="Rectangle 20"/>
            <p:cNvSpPr>
              <a:spLocks noChangeArrowheads="1"/>
            </p:cNvSpPr>
            <p:nvPr/>
          </p:nvSpPr>
          <p:spPr bwMode="auto">
            <a:xfrm>
              <a:off x="2352" y="2832"/>
              <a:ext cx="432" cy="38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dirty="0" smtClean="0">
                  <a:latin typeface="Georgia"/>
                  <a:cs typeface="Georgia"/>
                </a:rPr>
                <a:t>B3</a:t>
              </a:r>
              <a:endParaRPr lang="en-US" dirty="0">
                <a:latin typeface="Georgia"/>
                <a:cs typeface="Georgia"/>
              </a:endParaRPr>
            </a:p>
          </p:txBody>
        </p:sp>
        <p:sp>
          <p:nvSpPr>
            <p:cNvPr id="49169" name="Rectangle 21"/>
            <p:cNvSpPr>
              <a:spLocks noChangeArrowheads="1"/>
            </p:cNvSpPr>
            <p:nvPr/>
          </p:nvSpPr>
          <p:spPr bwMode="auto">
            <a:xfrm>
              <a:off x="2784" y="2832"/>
              <a:ext cx="432" cy="38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dirty="0" smtClean="0">
                  <a:latin typeface="Georgia"/>
                  <a:cs typeface="Georgia"/>
                </a:rPr>
                <a:t>B4</a:t>
              </a:r>
              <a:endParaRPr lang="en-US" dirty="0">
                <a:latin typeface="Georgia"/>
                <a:cs typeface="Georgia"/>
              </a:endParaRPr>
            </a:p>
          </p:txBody>
        </p:sp>
        <p:sp>
          <p:nvSpPr>
            <p:cNvPr id="49170" name="Rectangle 22"/>
            <p:cNvSpPr>
              <a:spLocks noChangeArrowheads="1"/>
            </p:cNvSpPr>
            <p:nvPr/>
          </p:nvSpPr>
          <p:spPr bwMode="auto">
            <a:xfrm>
              <a:off x="4080" y="2832"/>
              <a:ext cx="432" cy="38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dirty="0" smtClean="0">
                  <a:latin typeface="Georgia"/>
                  <a:cs typeface="Georgia"/>
                </a:rPr>
                <a:t>B7</a:t>
              </a:r>
              <a:endParaRPr lang="en-US" dirty="0">
                <a:latin typeface="Georgia"/>
                <a:cs typeface="Georgia"/>
              </a:endParaRPr>
            </a:p>
          </p:txBody>
        </p:sp>
        <p:sp>
          <p:nvSpPr>
            <p:cNvPr id="49171" name="Rectangle 23"/>
            <p:cNvSpPr>
              <a:spLocks noChangeArrowheads="1"/>
            </p:cNvSpPr>
            <p:nvPr/>
          </p:nvSpPr>
          <p:spPr bwMode="auto">
            <a:xfrm>
              <a:off x="3216" y="2832"/>
              <a:ext cx="432" cy="38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dirty="0" smtClean="0">
                  <a:latin typeface="Georgia"/>
                  <a:cs typeface="Georgia"/>
                </a:rPr>
                <a:t>B5</a:t>
              </a:r>
              <a:endParaRPr lang="en-US" dirty="0">
                <a:latin typeface="Georgia"/>
                <a:cs typeface="Georgia"/>
              </a:endParaRPr>
            </a:p>
          </p:txBody>
        </p:sp>
        <p:sp>
          <p:nvSpPr>
            <p:cNvPr id="49172" name="Rectangle 24"/>
            <p:cNvSpPr>
              <a:spLocks noChangeArrowheads="1"/>
            </p:cNvSpPr>
            <p:nvPr/>
          </p:nvSpPr>
          <p:spPr bwMode="auto">
            <a:xfrm>
              <a:off x="3648" y="2832"/>
              <a:ext cx="432" cy="38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dirty="0" smtClean="0">
                  <a:latin typeface="Georgia"/>
                  <a:cs typeface="Georgia"/>
                </a:rPr>
                <a:t>B6</a:t>
              </a:r>
              <a:endParaRPr lang="en-US" dirty="0">
                <a:latin typeface="Georgia"/>
                <a:cs typeface="Georgia"/>
              </a:endParaRPr>
            </a:p>
          </p:txBody>
        </p:sp>
        <p:sp>
          <p:nvSpPr>
            <p:cNvPr id="49173" name="Line 27"/>
            <p:cNvSpPr>
              <a:spLocks noChangeShapeType="1"/>
            </p:cNvSpPr>
            <p:nvPr/>
          </p:nvSpPr>
          <p:spPr bwMode="auto">
            <a:xfrm>
              <a:off x="4512" y="3216"/>
              <a:ext cx="33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latin typeface="Georgia"/>
                <a:cs typeface="Georgia"/>
              </a:endParaRPr>
            </a:p>
          </p:txBody>
        </p:sp>
        <p:sp>
          <p:nvSpPr>
            <p:cNvPr id="49174" name="Line 28"/>
            <p:cNvSpPr>
              <a:spLocks noChangeShapeType="1"/>
            </p:cNvSpPr>
            <p:nvPr/>
          </p:nvSpPr>
          <p:spPr bwMode="auto">
            <a:xfrm>
              <a:off x="4512" y="2832"/>
              <a:ext cx="33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latin typeface="Georgia"/>
                <a:cs typeface="Georgia"/>
              </a:endParaRPr>
            </a:p>
          </p:txBody>
        </p:sp>
      </p:grpSp>
      <p:sp>
        <p:nvSpPr>
          <p:cNvPr id="5" name="TextBox 4"/>
          <p:cNvSpPr txBox="1"/>
          <p:nvPr/>
        </p:nvSpPr>
        <p:spPr>
          <a:xfrm>
            <a:off x="316935" y="2276872"/>
            <a:ext cx="13388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Georgia"/>
                <a:cs typeface="Georgia"/>
              </a:rPr>
              <a:t>Memory</a:t>
            </a:r>
            <a:endParaRPr lang="en-US" dirty="0">
              <a:latin typeface="Georgia"/>
              <a:cs typeface="Georgia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23528" y="4581128"/>
            <a:ext cx="80322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Georgia"/>
                <a:cs typeface="Georgia"/>
              </a:rPr>
              <a:t>Disk</a:t>
            </a:r>
            <a:endParaRPr lang="en-US" dirty="0">
              <a:latin typeface="Georgia"/>
              <a:cs typeface="Georgia"/>
            </a:endParaRPr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3347864" y="2204864"/>
            <a:ext cx="685800" cy="6096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dirty="0" smtClean="0">
                <a:latin typeface="Georgia"/>
                <a:cs typeface="Georgia"/>
              </a:rPr>
              <a:t>B1</a:t>
            </a:r>
            <a:endParaRPr lang="en-US" dirty="0">
              <a:latin typeface="Georgia"/>
              <a:cs typeface="Georgia"/>
            </a:endParaRPr>
          </a:p>
        </p:txBody>
      </p:sp>
      <p:sp>
        <p:nvSpPr>
          <p:cNvPr id="20" name="Text Box 45"/>
          <p:cNvSpPr txBox="1">
            <a:spLocks noChangeArrowheads="1"/>
          </p:cNvSpPr>
          <p:nvPr/>
        </p:nvSpPr>
        <p:spPr bwMode="auto">
          <a:xfrm>
            <a:off x="2842884" y="1580506"/>
            <a:ext cx="163578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2400" dirty="0" smtClean="0">
                <a:latin typeface="Georgia"/>
                <a:cs typeface="Georgia"/>
              </a:rPr>
              <a:t>processing</a:t>
            </a:r>
            <a:endParaRPr lang="en-US" dirty="0">
              <a:latin typeface="Georgia"/>
              <a:cs typeface="Georgia"/>
            </a:endParaRPr>
          </a:p>
        </p:txBody>
      </p:sp>
    </p:spTree>
    <p:extLst>
      <p:ext uri="{BB962C8B-B14F-4D97-AF65-F5344CB8AC3E}">
        <p14:creationId xmlns:p14="http://schemas.microsoft.com/office/powerpoint/2010/main" val="43002737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Georgia"/>
                <a:cs typeface="Georgia"/>
              </a:rPr>
              <a:t>Single Buffering</a:t>
            </a:r>
            <a:endParaRPr lang="en-US" dirty="0">
              <a:latin typeface="Georgia"/>
              <a:cs typeface="Georgia"/>
            </a:endParaRPr>
          </a:p>
        </p:txBody>
      </p:sp>
      <p:sp>
        <p:nvSpPr>
          <p:cNvPr id="49159" name="Rectangle 4"/>
          <p:cNvSpPr>
            <a:spLocks noChangeArrowheads="1"/>
          </p:cNvSpPr>
          <p:nvPr/>
        </p:nvSpPr>
        <p:spPr bwMode="auto">
          <a:xfrm>
            <a:off x="3200400" y="2057400"/>
            <a:ext cx="914400" cy="9144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Georgia"/>
              <a:cs typeface="Georgia"/>
            </a:endParaRPr>
          </a:p>
        </p:txBody>
      </p:sp>
      <p:cxnSp>
        <p:nvCxnSpPr>
          <p:cNvPr id="49161" name="AutoShape 7"/>
          <p:cNvCxnSpPr>
            <a:cxnSpLocks noChangeShapeType="1"/>
          </p:cNvCxnSpPr>
          <p:nvPr/>
        </p:nvCxnSpPr>
        <p:spPr bwMode="auto">
          <a:xfrm>
            <a:off x="2057400" y="4572000"/>
            <a:ext cx="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9162" name="AutoShape 8"/>
          <p:cNvCxnSpPr>
            <a:cxnSpLocks noChangeShapeType="1"/>
          </p:cNvCxnSpPr>
          <p:nvPr/>
        </p:nvCxnSpPr>
        <p:spPr bwMode="auto">
          <a:xfrm>
            <a:off x="2057400" y="4572000"/>
            <a:ext cx="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grpSp>
        <p:nvGrpSpPr>
          <p:cNvPr id="49163" name="Group 32"/>
          <p:cNvGrpSpPr>
            <a:grpSpLocks/>
          </p:cNvGrpSpPr>
          <p:nvPr/>
        </p:nvGrpSpPr>
        <p:grpSpPr bwMode="auto">
          <a:xfrm>
            <a:off x="2438400" y="4495800"/>
            <a:ext cx="5257800" cy="609600"/>
            <a:chOff x="1536" y="2832"/>
            <a:chExt cx="3312" cy="384"/>
          </a:xfrm>
        </p:grpSpPr>
        <p:sp>
          <p:nvSpPr>
            <p:cNvPr id="49166" name="Rectangle 18"/>
            <p:cNvSpPr>
              <a:spLocks noChangeArrowheads="1"/>
            </p:cNvSpPr>
            <p:nvPr/>
          </p:nvSpPr>
          <p:spPr bwMode="auto">
            <a:xfrm>
              <a:off x="1536" y="2832"/>
              <a:ext cx="432" cy="38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dirty="0" smtClean="0">
                  <a:solidFill>
                    <a:srgbClr val="BFBFBF"/>
                  </a:solidFill>
                  <a:latin typeface="Georgia"/>
                  <a:cs typeface="Georgia"/>
                </a:rPr>
                <a:t>B1</a:t>
              </a:r>
              <a:endParaRPr lang="en-US" dirty="0">
                <a:solidFill>
                  <a:srgbClr val="BFBFBF"/>
                </a:solidFill>
                <a:latin typeface="Georgia"/>
                <a:cs typeface="Georgia"/>
              </a:endParaRPr>
            </a:p>
          </p:txBody>
        </p:sp>
        <p:sp>
          <p:nvSpPr>
            <p:cNvPr id="49167" name="Rectangle 19"/>
            <p:cNvSpPr>
              <a:spLocks noChangeArrowheads="1"/>
            </p:cNvSpPr>
            <p:nvPr/>
          </p:nvSpPr>
          <p:spPr bwMode="auto">
            <a:xfrm>
              <a:off x="1920" y="2832"/>
              <a:ext cx="432" cy="38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dirty="0" smtClean="0">
                  <a:latin typeface="Georgia"/>
                  <a:cs typeface="Georgia"/>
                </a:rPr>
                <a:t>B2</a:t>
              </a:r>
              <a:endParaRPr lang="en-US" dirty="0">
                <a:latin typeface="Georgia"/>
                <a:cs typeface="Georgia"/>
              </a:endParaRPr>
            </a:p>
          </p:txBody>
        </p:sp>
        <p:sp>
          <p:nvSpPr>
            <p:cNvPr id="49168" name="Rectangle 20"/>
            <p:cNvSpPr>
              <a:spLocks noChangeArrowheads="1"/>
            </p:cNvSpPr>
            <p:nvPr/>
          </p:nvSpPr>
          <p:spPr bwMode="auto">
            <a:xfrm>
              <a:off x="2352" y="2832"/>
              <a:ext cx="432" cy="38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dirty="0" smtClean="0">
                  <a:latin typeface="Georgia"/>
                  <a:cs typeface="Georgia"/>
                </a:rPr>
                <a:t>B3</a:t>
              </a:r>
              <a:endParaRPr lang="en-US" dirty="0">
                <a:latin typeface="Georgia"/>
                <a:cs typeface="Georgia"/>
              </a:endParaRPr>
            </a:p>
          </p:txBody>
        </p:sp>
        <p:sp>
          <p:nvSpPr>
            <p:cNvPr id="49169" name="Rectangle 21"/>
            <p:cNvSpPr>
              <a:spLocks noChangeArrowheads="1"/>
            </p:cNvSpPr>
            <p:nvPr/>
          </p:nvSpPr>
          <p:spPr bwMode="auto">
            <a:xfrm>
              <a:off x="2784" y="2832"/>
              <a:ext cx="432" cy="38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dirty="0" smtClean="0">
                  <a:latin typeface="Georgia"/>
                  <a:cs typeface="Georgia"/>
                </a:rPr>
                <a:t>B4</a:t>
              </a:r>
              <a:endParaRPr lang="en-US" dirty="0">
                <a:latin typeface="Georgia"/>
                <a:cs typeface="Georgia"/>
              </a:endParaRPr>
            </a:p>
          </p:txBody>
        </p:sp>
        <p:sp>
          <p:nvSpPr>
            <p:cNvPr id="49170" name="Rectangle 22"/>
            <p:cNvSpPr>
              <a:spLocks noChangeArrowheads="1"/>
            </p:cNvSpPr>
            <p:nvPr/>
          </p:nvSpPr>
          <p:spPr bwMode="auto">
            <a:xfrm>
              <a:off x="4080" y="2832"/>
              <a:ext cx="432" cy="38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dirty="0" smtClean="0">
                  <a:latin typeface="Georgia"/>
                  <a:cs typeface="Georgia"/>
                </a:rPr>
                <a:t>B7</a:t>
              </a:r>
              <a:endParaRPr lang="en-US" dirty="0">
                <a:latin typeface="Georgia"/>
                <a:cs typeface="Georgia"/>
              </a:endParaRPr>
            </a:p>
          </p:txBody>
        </p:sp>
        <p:sp>
          <p:nvSpPr>
            <p:cNvPr id="49171" name="Rectangle 23"/>
            <p:cNvSpPr>
              <a:spLocks noChangeArrowheads="1"/>
            </p:cNvSpPr>
            <p:nvPr/>
          </p:nvSpPr>
          <p:spPr bwMode="auto">
            <a:xfrm>
              <a:off x="3216" y="2832"/>
              <a:ext cx="432" cy="38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dirty="0" smtClean="0">
                  <a:latin typeface="Georgia"/>
                  <a:cs typeface="Georgia"/>
                </a:rPr>
                <a:t>B5</a:t>
              </a:r>
              <a:endParaRPr lang="en-US" dirty="0">
                <a:latin typeface="Georgia"/>
                <a:cs typeface="Georgia"/>
              </a:endParaRPr>
            </a:p>
          </p:txBody>
        </p:sp>
        <p:sp>
          <p:nvSpPr>
            <p:cNvPr id="49172" name="Rectangle 24"/>
            <p:cNvSpPr>
              <a:spLocks noChangeArrowheads="1"/>
            </p:cNvSpPr>
            <p:nvPr/>
          </p:nvSpPr>
          <p:spPr bwMode="auto">
            <a:xfrm>
              <a:off x="3648" y="2832"/>
              <a:ext cx="432" cy="38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dirty="0" smtClean="0">
                  <a:latin typeface="Georgia"/>
                  <a:cs typeface="Georgia"/>
                </a:rPr>
                <a:t>B6</a:t>
              </a:r>
              <a:endParaRPr lang="en-US" dirty="0">
                <a:latin typeface="Georgia"/>
                <a:cs typeface="Georgia"/>
              </a:endParaRPr>
            </a:p>
          </p:txBody>
        </p:sp>
        <p:sp>
          <p:nvSpPr>
            <p:cNvPr id="49173" name="Line 27"/>
            <p:cNvSpPr>
              <a:spLocks noChangeShapeType="1"/>
            </p:cNvSpPr>
            <p:nvPr/>
          </p:nvSpPr>
          <p:spPr bwMode="auto">
            <a:xfrm>
              <a:off x="4512" y="3216"/>
              <a:ext cx="33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latin typeface="Georgia"/>
                <a:cs typeface="Georgia"/>
              </a:endParaRPr>
            </a:p>
          </p:txBody>
        </p:sp>
        <p:sp>
          <p:nvSpPr>
            <p:cNvPr id="49174" name="Line 28"/>
            <p:cNvSpPr>
              <a:spLocks noChangeShapeType="1"/>
            </p:cNvSpPr>
            <p:nvPr/>
          </p:nvSpPr>
          <p:spPr bwMode="auto">
            <a:xfrm>
              <a:off x="4512" y="2832"/>
              <a:ext cx="33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latin typeface="Georgia"/>
                <a:cs typeface="Georgia"/>
              </a:endParaRPr>
            </a:p>
          </p:txBody>
        </p:sp>
      </p:grpSp>
      <p:sp>
        <p:nvSpPr>
          <p:cNvPr id="49164" name="Freeform 33"/>
          <p:cNvSpPr>
            <a:spLocks/>
          </p:cNvSpPr>
          <p:nvPr/>
        </p:nvSpPr>
        <p:spPr bwMode="auto">
          <a:xfrm>
            <a:off x="3419872" y="3013075"/>
            <a:ext cx="298053" cy="1431925"/>
          </a:xfrm>
          <a:custGeom>
            <a:avLst/>
            <a:gdLst>
              <a:gd name="T0" fmla="*/ 0 w 597"/>
              <a:gd name="T1" fmla="*/ 2147483647 h 902"/>
              <a:gd name="T2" fmla="*/ 2147483647 w 597"/>
              <a:gd name="T3" fmla="*/ 2147483647 h 902"/>
              <a:gd name="T4" fmla="*/ 2147483647 w 597"/>
              <a:gd name="T5" fmla="*/ 0 h 902"/>
              <a:gd name="T6" fmla="*/ 0 60000 65536"/>
              <a:gd name="T7" fmla="*/ 0 60000 65536"/>
              <a:gd name="T8" fmla="*/ 0 60000 65536"/>
              <a:gd name="T9" fmla="*/ 0 w 597"/>
              <a:gd name="T10" fmla="*/ 0 h 902"/>
              <a:gd name="T11" fmla="*/ 597 w 597"/>
              <a:gd name="T12" fmla="*/ 902 h 902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597" h="902">
                <a:moveTo>
                  <a:pt x="0" y="902"/>
                </a:moveTo>
                <a:cubicBezTo>
                  <a:pt x="203" y="748"/>
                  <a:pt x="407" y="594"/>
                  <a:pt x="502" y="444"/>
                </a:cubicBezTo>
                <a:cubicBezTo>
                  <a:pt x="597" y="294"/>
                  <a:pt x="559" y="74"/>
                  <a:pt x="567" y="0"/>
                </a:cubicBezTo>
              </a:path>
            </a:pathLst>
          </a:cu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>
              <a:latin typeface="Georgia"/>
              <a:cs typeface="Georgia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16935" y="2276872"/>
            <a:ext cx="13388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Georgia"/>
                <a:cs typeface="Georgia"/>
              </a:rPr>
              <a:t>Memory</a:t>
            </a:r>
            <a:endParaRPr lang="en-US" dirty="0">
              <a:latin typeface="Georgia"/>
              <a:cs typeface="Georgia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23528" y="4581128"/>
            <a:ext cx="80322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Georgia"/>
                <a:cs typeface="Georgia"/>
              </a:rPr>
              <a:t>Disk</a:t>
            </a:r>
            <a:endParaRPr lang="en-US" dirty="0">
              <a:latin typeface="Georgia"/>
              <a:cs typeface="Georgia"/>
            </a:endParaRPr>
          </a:p>
        </p:txBody>
      </p:sp>
    </p:spTree>
    <p:extLst>
      <p:ext uri="{BB962C8B-B14F-4D97-AF65-F5344CB8AC3E}">
        <p14:creationId xmlns:p14="http://schemas.microsoft.com/office/powerpoint/2010/main" val="191354781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Georgia"/>
                <a:cs typeface="Georgia"/>
              </a:rPr>
              <a:t>Single Buffering</a:t>
            </a:r>
            <a:endParaRPr lang="en-US" dirty="0">
              <a:latin typeface="Georgia"/>
              <a:cs typeface="Georgia"/>
            </a:endParaRPr>
          </a:p>
        </p:txBody>
      </p:sp>
      <p:sp>
        <p:nvSpPr>
          <p:cNvPr id="49159" name="Rectangle 4"/>
          <p:cNvSpPr>
            <a:spLocks noChangeArrowheads="1"/>
          </p:cNvSpPr>
          <p:nvPr/>
        </p:nvSpPr>
        <p:spPr bwMode="auto">
          <a:xfrm>
            <a:off x="3200400" y="2057400"/>
            <a:ext cx="914400" cy="9144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Georgia"/>
              <a:cs typeface="Georgia"/>
            </a:endParaRPr>
          </a:p>
        </p:txBody>
      </p:sp>
      <p:cxnSp>
        <p:nvCxnSpPr>
          <p:cNvPr id="49161" name="AutoShape 7"/>
          <p:cNvCxnSpPr>
            <a:cxnSpLocks noChangeShapeType="1"/>
          </p:cNvCxnSpPr>
          <p:nvPr/>
        </p:nvCxnSpPr>
        <p:spPr bwMode="auto">
          <a:xfrm>
            <a:off x="2057400" y="4572000"/>
            <a:ext cx="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9162" name="AutoShape 8"/>
          <p:cNvCxnSpPr>
            <a:cxnSpLocks noChangeShapeType="1"/>
          </p:cNvCxnSpPr>
          <p:nvPr/>
        </p:nvCxnSpPr>
        <p:spPr bwMode="auto">
          <a:xfrm>
            <a:off x="2057400" y="4572000"/>
            <a:ext cx="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grpSp>
        <p:nvGrpSpPr>
          <p:cNvPr id="49163" name="Group 32"/>
          <p:cNvGrpSpPr>
            <a:grpSpLocks/>
          </p:cNvGrpSpPr>
          <p:nvPr/>
        </p:nvGrpSpPr>
        <p:grpSpPr bwMode="auto">
          <a:xfrm>
            <a:off x="2438400" y="4495800"/>
            <a:ext cx="5257800" cy="609600"/>
            <a:chOff x="1536" y="2832"/>
            <a:chExt cx="3312" cy="384"/>
          </a:xfrm>
        </p:grpSpPr>
        <p:sp>
          <p:nvSpPr>
            <p:cNvPr id="49166" name="Rectangle 18"/>
            <p:cNvSpPr>
              <a:spLocks noChangeArrowheads="1"/>
            </p:cNvSpPr>
            <p:nvPr/>
          </p:nvSpPr>
          <p:spPr bwMode="auto">
            <a:xfrm>
              <a:off x="1536" y="2832"/>
              <a:ext cx="432" cy="38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dirty="0" smtClean="0">
                  <a:solidFill>
                    <a:srgbClr val="BFBFBF"/>
                  </a:solidFill>
                  <a:latin typeface="Georgia"/>
                  <a:cs typeface="Georgia"/>
                </a:rPr>
                <a:t>B1</a:t>
              </a:r>
              <a:endParaRPr lang="en-US" dirty="0">
                <a:solidFill>
                  <a:srgbClr val="BFBFBF"/>
                </a:solidFill>
                <a:latin typeface="Georgia"/>
                <a:cs typeface="Georgia"/>
              </a:endParaRPr>
            </a:p>
          </p:txBody>
        </p:sp>
        <p:sp>
          <p:nvSpPr>
            <p:cNvPr id="49167" name="Rectangle 19"/>
            <p:cNvSpPr>
              <a:spLocks noChangeArrowheads="1"/>
            </p:cNvSpPr>
            <p:nvPr/>
          </p:nvSpPr>
          <p:spPr bwMode="auto">
            <a:xfrm>
              <a:off x="1920" y="2832"/>
              <a:ext cx="432" cy="38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dirty="0" smtClean="0">
                  <a:latin typeface="Georgia"/>
                  <a:cs typeface="Georgia"/>
                </a:rPr>
                <a:t>B2</a:t>
              </a:r>
              <a:endParaRPr lang="en-US" dirty="0">
                <a:latin typeface="Georgia"/>
                <a:cs typeface="Georgia"/>
              </a:endParaRPr>
            </a:p>
          </p:txBody>
        </p:sp>
        <p:sp>
          <p:nvSpPr>
            <p:cNvPr id="49168" name="Rectangle 20"/>
            <p:cNvSpPr>
              <a:spLocks noChangeArrowheads="1"/>
            </p:cNvSpPr>
            <p:nvPr/>
          </p:nvSpPr>
          <p:spPr bwMode="auto">
            <a:xfrm>
              <a:off x="2352" y="2832"/>
              <a:ext cx="432" cy="38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dirty="0" smtClean="0">
                  <a:latin typeface="Georgia"/>
                  <a:cs typeface="Georgia"/>
                </a:rPr>
                <a:t>B3</a:t>
              </a:r>
              <a:endParaRPr lang="en-US" dirty="0">
                <a:latin typeface="Georgia"/>
                <a:cs typeface="Georgia"/>
              </a:endParaRPr>
            </a:p>
          </p:txBody>
        </p:sp>
        <p:sp>
          <p:nvSpPr>
            <p:cNvPr id="49169" name="Rectangle 21"/>
            <p:cNvSpPr>
              <a:spLocks noChangeArrowheads="1"/>
            </p:cNvSpPr>
            <p:nvPr/>
          </p:nvSpPr>
          <p:spPr bwMode="auto">
            <a:xfrm>
              <a:off x="2784" y="2832"/>
              <a:ext cx="432" cy="38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dirty="0" smtClean="0">
                  <a:latin typeface="Georgia"/>
                  <a:cs typeface="Georgia"/>
                </a:rPr>
                <a:t>B4</a:t>
              </a:r>
              <a:endParaRPr lang="en-US" dirty="0">
                <a:latin typeface="Georgia"/>
                <a:cs typeface="Georgia"/>
              </a:endParaRPr>
            </a:p>
          </p:txBody>
        </p:sp>
        <p:sp>
          <p:nvSpPr>
            <p:cNvPr id="49170" name="Rectangle 22"/>
            <p:cNvSpPr>
              <a:spLocks noChangeArrowheads="1"/>
            </p:cNvSpPr>
            <p:nvPr/>
          </p:nvSpPr>
          <p:spPr bwMode="auto">
            <a:xfrm>
              <a:off x="4080" y="2832"/>
              <a:ext cx="432" cy="38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dirty="0" smtClean="0">
                  <a:latin typeface="Georgia"/>
                  <a:cs typeface="Georgia"/>
                </a:rPr>
                <a:t>B7</a:t>
              </a:r>
              <a:endParaRPr lang="en-US" dirty="0">
                <a:latin typeface="Georgia"/>
                <a:cs typeface="Georgia"/>
              </a:endParaRPr>
            </a:p>
          </p:txBody>
        </p:sp>
        <p:sp>
          <p:nvSpPr>
            <p:cNvPr id="49171" name="Rectangle 23"/>
            <p:cNvSpPr>
              <a:spLocks noChangeArrowheads="1"/>
            </p:cNvSpPr>
            <p:nvPr/>
          </p:nvSpPr>
          <p:spPr bwMode="auto">
            <a:xfrm>
              <a:off x="3216" y="2832"/>
              <a:ext cx="432" cy="38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dirty="0" smtClean="0">
                  <a:latin typeface="Georgia"/>
                  <a:cs typeface="Georgia"/>
                </a:rPr>
                <a:t>B5</a:t>
              </a:r>
              <a:endParaRPr lang="en-US" dirty="0">
                <a:latin typeface="Georgia"/>
                <a:cs typeface="Georgia"/>
              </a:endParaRPr>
            </a:p>
          </p:txBody>
        </p:sp>
        <p:sp>
          <p:nvSpPr>
            <p:cNvPr id="49172" name="Rectangle 24"/>
            <p:cNvSpPr>
              <a:spLocks noChangeArrowheads="1"/>
            </p:cNvSpPr>
            <p:nvPr/>
          </p:nvSpPr>
          <p:spPr bwMode="auto">
            <a:xfrm>
              <a:off x="3648" y="2832"/>
              <a:ext cx="432" cy="38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dirty="0" smtClean="0">
                  <a:latin typeface="Georgia"/>
                  <a:cs typeface="Georgia"/>
                </a:rPr>
                <a:t>B6</a:t>
              </a:r>
              <a:endParaRPr lang="en-US" dirty="0">
                <a:latin typeface="Georgia"/>
                <a:cs typeface="Georgia"/>
              </a:endParaRPr>
            </a:p>
          </p:txBody>
        </p:sp>
        <p:sp>
          <p:nvSpPr>
            <p:cNvPr id="49173" name="Line 27"/>
            <p:cNvSpPr>
              <a:spLocks noChangeShapeType="1"/>
            </p:cNvSpPr>
            <p:nvPr/>
          </p:nvSpPr>
          <p:spPr bwMode="auto">
            <a:xfrm>
              <a:off x="4512" y="3216"/>
              <a:ext cx="33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latin typeface="Georgia"/>
                <a:cs typeface="Georgia"/>
              </a:endParaRPr>
            </a:p>
          </p:txBody>
        </p:sp>
        <p:sp>
          <p:nvSpPr>
            <p:cNvPr id="49174" name="Line 28"/>
            <p:cNvSpPr>
              <a:spLocks noChangeShapeType="1"/>
            </p:cNvSpPr>
            <p:nvPr/>
          </p:nvSpPr>
          <p:spPr bwMode="auto">
            <a:xfrm>
              <a:off x="4512" y="2832"/>
              <a:ext cx="33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latin typeface="Georgia"/>
                <a:cs typeface="Georgia"/>
              </a:endParaRPr>
            </a:p>
          </p:txBody>
        </p:sp>
      </p:grpSp>
      <p:sp>
        <p:nvSpPr>
          <p:cNvPr id="5" name="TextBox 4"/>
          <p:cNvSpPr txBox="1"/>
          <p:nvPr/>
        </p:nvSpPr>
        <p:spPr>
          <a:xfrm>
            <a:off x="316935" y="2276872"/>
            <a:ext cx="13388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Georgia"/>
                <a:cs typeface="Georgia"/>
              </a:rPr>
              <a:t>Memory</a:t>
            </a:r>
            <a:endParaRPr lang="en-US" dirty="0">
              <a:latin typeface="Georgia"/>
              <a:cs typeface="Georgia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23528" y="4581128"/>
            <a:ext cx="80322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Georgia"/>
                <a:cs typeface="Georgia"/>
              </a:rPr>
              <a:t>Disk</a:t>
            </a:r>
            <a:endParaRPr lang="en-US" dirty="0">
              <a:latin typeface="Georgia"/>
              <a:cs typeface="Georgia"/>
            </a:endParaRPr>
          </a:p>
        </p:txBody>
      </p:sp>
      <p:sp>
        <p:nvSpPr>
          <p:cNvPr id="19" name="Rectangle 19"/>
          <p:cNvSpPr>
            <a:spLocks noChangeArrowheads="1"/>
          </p:cNvSpPr>
          <p:nvPr/>
        </p:nvSpPr>
        <p:spPr bwMode="auto">
          <a:xfrm>
            <a:off x="3347864" y="2204864"/>
            <a:ext cx="685800" cy="6096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dirty="0" smtClean="0">
                <a:latin typeface="Georgia"/>
                <a:cs typeface="Georgia"/>
              </a:rPr>
              <a:t>B2</a:t>
            </a:r>
            <a:endParaRPr lang="en-US" dirty="0">
              <a:latin typeface="Georgia"/>
              <a:cs typeface="Georgia"/>
            </a:endParaRPr>
          </a:p>
        </p:txBody>
      </p:sp>
      <p:sp>
        <p:nvSpPr>
          <p:cNvPr id="20" name="Text Box 45"/>
          <p:cNvSpPr txBox="1">
            <a:spLocks noChangeArrowheads="1"/>
          </p:cNvSpPr>
          <p:nvPr/>
        </p:nvSpPr>
        <p:spPr bwMode="auto">
          <a:xfrm>
            <a:off x="2842884" y="1580506"/>
            <a:ext cx="163578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2400" dirty="0" smtClean="0">
                <a:latin typeface="Georgia"/>
                <a:cs typeface="Georgia"/>
              </a:rPr>
              <a:t>processing</a:t>
            </a:r>
            <a:endParaRPr lang="en-US" dirty="0">
              <a:latin typeface="Georgia"/>
              <a:cs typeface="Georgia"/>
            </a:endParaRPr>
          </a:p>
        </p:txBody>
      </p:sp>
    </p:spTree>
    <p:extLst>
      <p:ext uri="{BB962C8B-B14F-4D97-AF65-F5344CB8AC3E}">
        <p14:creationId xmlns:p14="http://schemas.microsoft.com/office/powerpoint/2010/main" val="46768143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Georgia"/>
                <a:cs typeface="Georgia"/>
              </a:rPr>
              <a:t>Single Buffering</a:t>
            </a:r>
            <a:endParaRPr lang="en-US" dirty="0">
              <a:latin typeface="Georgia"/>
              <a:cs typeface="Georgia"/>
            </a:endParaRPr>
          </a:p>
        </p:txBody>
      </p:sp>
      <p:sp>
        <p:nvSpPr>
          <p:cNvPr id="49159" name="Rectangle 4"/>
          <p:cNvSpPr>
            <a:spLocks noChangeArrowheads="1"/>
          </p:cNvSpPr>
          <p:nvPr/>
        </p:nvSpPr>
        <p:spPr bwMode="auto">
          <a:xfrm>
            <a:off x="3200400" y="2057400"/>
            <a:ext cx="914400" cy="9144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Georgia"/>
              <a:cs typeface="Georgia"/>
            </a:endParaRPr>
          </a:p>
        </p:txBody>
      </p:sp>
      <p:cxnSp>
        <p:nvCxnSpPr>
          <p:cNvPr id="49161" name="AutoShape 7"/>
          <p:cNvCxnSpPr>
            <a:cxnSpLocks noChangeShapeType="1"/>
          </p:cNvCxnSpPr>
          <p:nvPr/>
        </p:nvCxnSpPr>
        <p:spPr bwMode="auto">
          <a:xfrm>
            <a:off x="2057400" y="4572000"/>
            <a:ext cx="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9162" name="AutoShape 8"/>
          <p:cNvCxnSpPr>
            <a:cxnSpLocks noChangeShapeType="1"/>
          </p:cNvCxnSpPr>
          <p:nvPr/>
        </p:nvCxnSpPr>
        <p:spPr bwMode="auto">
          <a:xfrm>
            <a:off x="2057400" y="4572000"/>
            <a:ext cx="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grpSp>
        <p:nvGrpSpPr>
          <p:cNvPr id="49163" name="Group 32"/>
          <p:cNvGrpSpPr>
            <a:grpSpLocks/>
          </p:cNvGrpSpPr>
          <p:nvPr/>
        </p:nvGrpSpPr>
        <p:grpSpPr bwMode="auto">
          <a:xfrm>
            <a:off x="2438400" y="4495800"/>
            <a:ext cx="5257800" cy="609600"/>
            <a:chOff x="1536" y="2832"/>
            <a:chExt cx="3312" cy="384"/>
          </a:xfrm>
        </p:grpSpPr>
        <p:sp>
          <p:nvSpPr>
            <p:cNvPr id="49166" name="Rectangle 18"/>
            <p:cNvSpPr>
              <a:spLocks noChangeArrowheads="1"/>
            </p:cNvSpPr>
            <p:nvPr/>
          </p:nvSpPr>
          <p:spPr bwMode="auto">
            <a:xfrm>
              <a:off x="1536" y="2832"/>
              <a:ext cx="432" cy="38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dirty="0" smtClean="0">
                  <a:solidFill>
                    <a:srgbClr val="BFBFBF"/>
                  </a:solidFill>
                  <a:latin typeface="Georgia"/>
                  <a:cs typeface="Georgia"/>
                </a:rPr>
                <a:t>B1</a:t>
              </a:r>
              <a:endParaRPr lang="en-US" dirty="0">
                <a:solidFill>
                  <a:srgbClr val="BFBFBF"/>
                </a:solidFill>
                <a:latin typeface="Georgia"/>
                <a:cs typeface="Georgia"/>
              </a:endParaRPr>
            </a:p>
          </p:txBody>
        </p:sp>
        <p:sp>
          <p:nvSpPr>
            <p:cNvPr id="49167" name="Rectangle 19"/>
            <p:cNvSpPr>
              <a:spLocks noChangeArrowheads="1"/>
            </p:cNvSpPr>
            <p:nvPr/>
          </p:nvSpPr>
          <p:spPr bwMode="auto">
            <a:xfrm>
              <a:off x="1920" y="2832"/>
              <a:ext cx="432" cy="38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dirty="0" smtClean="0">
                  <a:solidFill>
                    <a:srgbClr val="BFBFBF"/>
                  </a:solidFill>
                  <a:latin typeface="Georgia"/>
                  <a:cs typeface="Georgia"/>
                </a:rPr>
                <a:t>B2</a:t>
              </a:r>
              <a:endParaRPr lang="en-US" dirty="0">
                <a:solidFill>
                  <a:srgbClr val="BFBFBF"/>
                </a:solidFill>
                <a:latin typeface="Georgia"/>
                <a:cs typeface="Georgia"/>
              </a:endParaRPr>
            </a:p>
          </p:txBody>
        </p:sp>
        <p:sp>
          <p:nvSpPr>
            <p:cNvPr id="49168" name="Rectangle 20"/>
            <p:cNvSpPr>
              <a:spLocks noChangeArrowheads="1"/>
            </p:cNvSpPr>
            <p:nvPr/>
          </p:nvSpPr>
          <p:spPr bwMode="auto">
            <a:xfrm>
              <a:off x="2352" y="2832"/>
              <a:ext cx="432" cy="38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dirty="0" smtClean="0">
                  <a:latin typeface="Georgia"/>
                  <a:cs typeface="Georgia"/>
                </a:rPr>
                <a:t>B3</a:t>
              </a:r>
              <a:endParaRPr lang="en-US" dirty="0">
                <a:latin typeface="Georgia"/>
                <a:cs typeface="Georgia"/>
              </a:endParaRPr>
            </a:p>
          </p:txBody>
        </p:sp>
        <p:sp>
          <p:nvSpPr>
            <p:cNvPr id="49169" name="Rectangle 21"/>
            <p:cNvSpPr>
              <a:spLocks noChangeArrowheads="1"/>
            </p:cNvSpPr>
            <p:nvPr/>
          </p:nvSpPr>
          <p:spPr bwMode="auto">
            <a:xfrm>
              <a:off x="2784" y="2832"/>
              <a:ext cx="432" cy="38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dirty="0" smtClean="0">
                  <a:latin typeface="Georgia"/>
                  <a:cs typeface="Georgia"/>
                </a:rPr>
                <a:t>B4</a:t>
              </a:r>
              <a:endParaRPr lang="en-US" dirty="0">
                <a:latin typeface="Georgia"/>
                <a:cs typeface="Georgia"/>
              </a:endParaRPr>
            </a:p>
          </p:txBody>
        </p:sp>
        <p:sp>
          <p:nvSpPr>
            <p:cNvPr id="49170" name="Rectangle 22"/>
            <p:cNvSpPr>
              <a:spLocks noChangeArrowheads="1"/>
            </p:cNvSpPr>
            <p:nvPr/>
          </p:nvSpPr>
          <p:spPr bwMode="auto">
            <a:xfrm>
              <a:off x="4080" y="2832"/>
              <a:ext cx="432" cy="38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dirty="0" smtClean="0">
                  <a:latin typeface="Georgia"/>
                  <a:cs typeface="Georgia"/>
                </a:rPr>
                <a:t>B7</a:t>
              </a:r>
              <a:endParaRPr lang="en-US" dirty="0">
                <a:latin typeface="Georgia"/>
                <a:cs typeface="Georgia"/>
              </a:endParaRPr>
            </a:p>
          </p:txBody>
        </p:sp>
        <p:sp>
          <p:nvSpPr>
            <p:cNvPr id="49171" name="Rectangle 23"/>
            <p:cNvSpPr>
              <a:spLocks noChangeArrowheads="1"/>
            </p:cNvSpPr>
            <p:nvPr/>
          </p:nvSpPr>
          <p:spPr bwMode="auto">
            <a:xfrm>
              <a:off x="3216" y="2832"/>
              <a:ext cx="432" cy="38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dirty="0" smtClean="0">
                  <a:latin typeface="Georgia"/>
                  <a:cs typeface="Georgia"/>
                </a:rPr>
                <a:t>B5</a:t>
              </a:r>
              <a:endParaRPr lang="en-US" dirty="0">
                <a:latin typeface="Georgia"/>
                <a:cs typeface="Georgia"/>
              </a:endParaRPr>
            </a:p>
          </p:txBody>
        </p:sp>
        <p:sp>
          <p:nvSpPr>
            <p:cNvPr id="49172" name="Rectangle 24"/>
            <p:cNvSpPr>
              <a:spLocks noChangeArrowheads="1"/>
            </p:cNvSpPr>
            <p:nvPr/>
          </p:nvSpPr>
          <p:spPr bwMode="auto">
            <a:xfrm>
              <a:off x="3648" y="2832"/>
              <a:ext cx="432" cy="38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dirty="0" smtClean="0">
                  <a:latin typeface="Georgia"/>
                  <a:cs typeface="Georgia"/>
                </a:rPr>
                <a:t>B6</a:t>
              </a:r>
              <a:endParaRPr lang="en-US" dirty="0">
                <a:latin typeface="Georgia"/>
                <a:cs typeface="Georgia"/>
              </a:endParaRPr>
            </a:p>
          </p:txBody>
        </p:sp>
        <p:sp>
          <p:nvSpPr>
            <p:cNvPr id="49173" name="Line 27"/>
            <p:cNvSpPr>
              <a:spLocks noChangeShapeType="1"/>
            </p:cNvSpPr>
            <p:nvPr/>
          </p:nvSpPr>
          <p:spPr bwMode="auto">
            <a:xfrm>
              <a:off x="4512" y="3216"/>
              <a:ext cx="33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latin typeface="Georgia"/>
                <a:cs typeface="Georgia"/>
              </a:endParaRPr>
            </a:p>
          </p:txBody>
        </p:sp>
        <p:sp>
          <p:nvSpPr>
            <p:cNvPr id="49174" name="Line 28"/>
            <p:cNvSpPr>
              <a:spLocks noChangeShapeType="1"/>
            </p:cNvSpPr>
            <p:nvPr/>
          </p:nvSpPr>
          <p:spPr bwMode="auto">
            <a:xfrm>
              <a:off x="4512" y="2832"/>
              <a:ext cx="33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latin typeface="Georgia"/>
                <a:cs typeface="Georgia"/>
              </a:endParaRPr>
            </a:p>
          </p:txBody>
        </p:sp>
      </p:grpSp>
      <p:sp>
        <p:nvSpPr>
          <p:cNvPr id="49164" name="Freeform 33"/>
          <p:cNvSpPr>
            <a:spLocks/>
          </p:cNvSpPr>
          <p:nvPr/>
        </p:nvSpPr>
        <p:spPr bwMode="auto">
          <a:xfrm flipH="1">
            <a:off x="3717925" y="3013075"/>
            <a:ext cx="350019" cy="1431925"/>
          </a:xfrm>
          <a:custGeom>
            <a:avLst/>
            <a:gdLst>
              <a:gd name="T0" fmla="*/ 0 w 597"/>
              <a:gd name="T1" fmla="*/ 2147483647 h 902"/>
              <a:gd name="T2" fmla="*/ 2147483647 w 597"/>
              <a:gd name="T3" fmla="*/ 2147483647 h 902"/>
              <a:gd name="T4" fmla="*/ 2147483647 w 597"/>
              <a:gd name="T5" fmla="*/ 0 h 902"/>
              <a:gd name="T6" fmla="*/ 0 60000 65536"/>
              <a:gd name="T7" fmla="*/ 0 60000 65536"/>
              <a:gd name="T8" fmla="*/ 0 60000 65536"/>
              <a:gd name="T9" fmla="*/ 0 w 597"/>
              <a:gd name="T10" fmla="*/ 0 h 902"/>
              <a:gd name="T11" fmla="*/ 597 w 597"/>
              <a:gd name="T12" fmla="*/ 902 h 902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597" h="902">
                <a:moveTo>
                  <a:pt x="0" y="902"/>
                </a:moveTo>
                <a:cubicBezTo>
                  <a:pt x="203" y="748"/>
                  <a:pt x="407" y="594"/>
                  <a:pt x="502" y="444"/>
                </a:cubicBezTo>
                <a:cubicBezTo>
                  <a:pt x="597" y="294"/>
                  <a:pt x="559" y="74"/>
                  <a:pt x="567" y="0"/>
                </a:cubicBezTo>
              </a:path>
            </a:pathLst>
          </a:cu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>
              <a:latin typeface="Georgia"/>
              <a:cs typeface="Georgia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16935" y="2276872"/>
            <a:ext cx="13388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Georgia"/>
                <a:cs typeface="Georgia"/>
              </a:rPr>
              <a:t>Memory</a:t>
            </a:r>
            <a:endParaRPr lang="en-US" dirty="0">
              <a:latin typeface="Georgia"/>
              <a:cs typeface="Georgia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23528" y="4581128"/>
            <a:ext cx="80322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Georgia"/>
                <a:cs typeface="Georgia"/>
              </a:rPr>
              <a:t>Disk</a:t>
            </a:r>
            <a:endParaRPr lang="en-US" dirty="0">
              <a:latin typeface="Georgia"/>
              <a:cs typeface="Georgia"/>
            </a:endParaRPr>
          </a:p>
        </p:txBody>
      </p:sp>
    </p:spTree>
    <p:extLst>
      <p:ext uri="{BB962C8B-B14F-4D97-AF65-F5344CB8AC3E}">
        <p14:creationId xmlns:p14="http://schemas.microsoft.com/office/powerpoint/2010/main" val="336316379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Disk Structure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A – track</a:t>
            </a:r>
          </a:p>
          <a:p>
            <a:pPr marL="0" indent="0">
              <a:buNone/>
            </a:pPr>
            <a:r>
              <a:rPr lang="en-US" dirty="0" smtClean="0"/>
              <a:t>B – geometrical sector</a:t>
            </a:r>
          </a:p>
          <a:p>
            <a:pPr marL="0" indent="0">
              <a:buNone/>
            </a:pPr>
            <a:r>
              <a:rPr lang="en-US" dirty="0" smtClean="0"/>
              <a:t>C – track sector</a:t>
            </a:r>
          </a:p>
          <a:p>
            <a:pPr marL="0" indent="0">
              <a:buNone/>
            </a:pPr>
            <a:r>
              <a:rPr lang="en-US" dirty="0" smtClean="0"/>
              <a:t>D – cluster</a:t>
            </a:r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2"/>
          </p:nvPr>
        </p:nvPicPr>
        <p:blipFill>
          <a:blip r:embed="rId2"/>
          <a:srcRect l="4385" r="4385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4027001771"/>
      </p:ext>
    </p:extLst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Single Buffering Cost</a:t>
            </a:r>
            <a:endParaRPr lang="en-US" dirty="0"/>
          </a:p>
        </p:txBody>
      </p:sp>
      <p:sp>
        <p:nvSpPr>
          <p:cNvPr id="4813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Single buffer time = n(P + R)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where	P = time to process a block</a:t>
            </a:r>
            <a:br>
              <a:rPr lang="en-US" dirty="0" smtClean="0"/>
            </a:br>
            <a:r>
              <a:rPr lang="en-US" dirty="0" smtClean="0"/>
              <a:t>	R = time to read a block</a:t>
            </a:r>
            <a:br>
              <a:rPr lang="en-US" dirty="0" smtClean="0"/>
            </a:br>
            <a:r>
              <a:rPr lang="en-US" dirty="0" smtClean="0"/>
              <a:t>	n = number of blocks</a:t>
            </a:r>
          </a:p>
        </p:txBody>
      </p:sp>
    </p:spTree>
    <p:extLst>
      <p:ext uri="{BB962C8B-B14F-4D97-AF65-F5344CB8AC3E}">
        <p14:creationId xmlns:p14="http://schemas.microsoft.com/office/powerpoint/2010/main" val="113891769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Double Buffering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Use a pair of buffers:</a:t>
            </a:r>
          </a:p>
          <a:p>
            <a:pPr lvl="1"/>
            <a:r>
              <a:rPr lang="en-US" dirty="0" smtClean="0"/>
              <a:t>While reading a block and writing into buffer A</a:t>
            </a:r>
          </a:p>
          <a:p>
            <a:pPr lvl="1"/>
            <a:r>
              <a:rPr lang="en-US" dirty="0" smtClean="0"/>
              <a:t>Process block previously read into buffer B</a:t>
            </a:r>
          </a:p>
          <a:p>
            <a:pPr lvl="1"/>
            <a:r>
              <a:rPr lang="en-US" dirty="0" smtClean="0"/>
              <a:t>After block read into A, process A and read next block into B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2155657"/>
      </p:ext>
    </p:extLst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latin typeface="Georgia"/>
                <a:cs typeface="Georgia"/>
              </a:rPr>
              <a:t>Double Buffering</a:t>
            </a:r>
            <a:endParaRPr lang="en-US">
              <a:latin typeface="Georgia"/>
              <a:cs typeface="Georgia"/>
            </a:endParaRPr>
          </a:p>
        </p:txBody>
      </p:sp>
      <p:sp>
        <p:nvSpPr>
          <p:cNvPr id="49159" name="Rectangle 4"/>
          <p:cNvSpPr>
            <a:spLocks noChangeArrowheads="1"/>
          </p:cNvSpPr>
          <p:nvPr/>
        </p:nvSpPr>
        <p:spPr bwMode="auto">
          <a:xfrm>
            <a:off x="3200400" y="2057400"/>
            <a:ext cx="914400" cy="9144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Georgia"/>
              <a:cs typeface="Georgia"/>
            </a:endParaRPr>
          </a:p>
        </p:txBody>
      </p:sp>
      <p:sp>
        <p:nvSpPr>
          <p:cNvPr id="49160" name="Rectangle 5"/>
          <p:cNvSpPr>
            <a:spLocks noChangeArrowheads="1"/>
          </p:cNvSpPr>
          <p:nvPr/>
        </p:nvSpPr>
        <p:spPr bwMode="auto">
          <a:xfrm>
            <a:off x="5029200" y="2057400"/>
            <a:ext cx="914400" cy="9144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Georgia"/>
              <a:cs typeface="Georgia"/>
            </a:endParaRPr>
          </a:p>
        </p:txBody>
      </p:sp>
      <p:cxnSp>
        <p:nvCxnSpPr>
          <p:cNvPr id="49161" name="AutoShape 7"/>
          <p:cNvCxnSpPr>
            <a:cxnSpLocks noChangeShapeType="1"/>
          </p:cNvCxnSpPr>
          <p:nvPr/>
        </p:nvCxnSpPr>
        <p:spPr bwMode="auto">
          <a:xfrm>
            <a:off x="2057400" y="4572000"/>
            <a:ext cx="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9162" name="AutoShape 8"/>
          <p:cNvCxnSpPr>
            <a:cxnSpLocks noChangeShapeType="1"/>
          </p:cNvCxnSpPr>
          <p:nvPr/>
        </p:nvCxnSpPr>
        <p:spPr bwMode="auto">
          <a:xfrm>
            <a:off x="2057400" y="4572000"/>
            <a:ext cx="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grpSp>
        <p:nvGrpSpPr>
          <p:cNvPr id="49163" name="Group 32"/>
          <p:cNvGrpSpPr>
            <a:grpSpLocks/>
          </p:cNvGrpSpPr>
          <p:nvPr/>
        </p:nvGrpSpPr>
        <p:grpSpPr bwMode="auto">
          <a:xfrm>
            <a:off x="2438400" y="4495800"/>
            <a:ext cx="5257800" cy="609600"/>
            <a:chOff x="1536" y="2832"/>
            <a:chExt cx="3312" cy="384"/>
          </a:xfrm>
        </p:grpSpPr>
        <p:sp>
          <p:nvSpPr>
            <p:cNvPr id="49166" name="Rectangle 18"/>
            <p:cNvSpPr>
              <a:spLocks noChangeArrowheads="1"/>
            </p:cNvSpPr>
            <p:nvPr/>
          </p:nvSpPr>
          <p:spPr bwMode="auto">
            <a:xfrm>
              <a:off x="1536" y="2832"/>
              <a:ext cx="432" cy="38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dirty="0" smtClean="0">
                  <a:latin typeface="Georgia"/>
                  <a:cs typeface="Georgia"/>
                </a:rPr>
                <a:t>B1</a:t>
              </a:r>
              <a:endParaRPr lang="en-US" dirty="0">
                <a:latin typeface="Georgia"/>
                <a:cs typeface="Georgia"/>
              </a:endParaRPr>
            </a:p>
          </p:txBody>
        </p:sp>
        <p:sp>
          <p:nvSpPr>
            <p:cNvPr id="49167" name="Rectangle 19"/>
            <p:cNvSpPr>
              <a:spLocks noChangeArrowheads="1"/>
            </p:cNvSpPr>
            <p:nvPr/>
          </p:nvSpPr>
          <p:spPr bwMode="auto">
            <a:xfrm>
              <a:off x="1920" y="2832"/>
              <a:ext cx="432" cy="38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dirty="0" smtClean="0">
                  <a:latin typeface="Georgia"/>
                  <a:cs typeface="Georgia"/>
                </a:rPr>
                <a:t>B2</a:t>
              </a:r>
              <a:endParaRPr lang="en-US" dirty="0">
                <a:latin typeface="Georgia"/>
                <a:cs typeface="Georgia"/>
              </a:endParaRPr>
            </a:p>
          </p:txBody>
        </p:sp>
        <p:sp>
          <p:nvSpPr>
            <p:cNvPr id="49168" name="Rectangle 20"/>
            <p:cNvSpPr>
              <a:spLocks noChangeArrowheads="1"/>
            </p:cNvSpPr>
            <p:nvPr/>
          </p:nvSpPr>
          <p:spPr bwMode="auto">
            <a:xfrm>
              <a:off x="2352" y="2832"/>
              <a:ext cx="432" cy="38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dirty="0" smtClean="0">
                  <a:latin typeface="Georgia"/>
                  <a:cs typeface="Georgia"/>
                </a:rPr>
                <a:t>B3</a:t>
              </a:r>
              <a:endParaRPr lang="en-US" dirty="0">
                <a:latin typeface="Georgia"/>
                <a:cs typeface="Georgia"/>
              </a:endParaRPr>
            </a:p>
          </p:txBody>
        </p:sp>
        <p:sp>
          <p:nvSpPr>
            <p:cNvPr id="49169" name="Rectangle 21"/>
            <p:cNvSpPr>
              <a:spLocks noChangeArrowheads="1"/>
            </p:cNvSpPr>
            <p:nvPr/>
          </p:nvSpPr>
          <p:spPr bwMode="auto">
            <a:xfrm>
              <a:off x="2784" y="2832"/>
              <a:ext cx="432" cy="38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dirty="0" smtClean="0">
                  <a:latin typeface="Georgia"/>
                  <a:cs typeface="Georgia"/>
                </a:rPr>
                <a:t>B4</a:t>
              </a:r>
              <a:endParaRPr lang="en-US" dirty="0">
                <a:latin typeface="Georgia"/>
                <a:cs typeface="Georgia"/>
              </a:endParaRPr>
            </a:p>
          </p:txBody>
        </p:sp>
        <p:sp>
          <p:nvSpPr>
            <p:cNvPr id="49170" name="Rectangle 22"/>
            <p:cNvSpPr>
              <a:spLocks noChangeArrowheads="1"/>
            </p:cNvSpPr>
            <p:nvPr/>
          </p:nvSpPr>
          <p:spPr bwMode="auto">
            <a:xfrm>
              <a:off x="4080" y="2832"/>
              <a:ext cx="432" cy="38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dirty="0" smtClean="0">
                  <a:latin typeface="Georgia"/>
                  <a:cs typeface="Georgia"/>
                </a:rPr>
                <a:t>B7</a:t>
              </a:r>
              <a:endParaRPr lang="en-US" dirty="0">
                <a:latin typeface="Georgia"/>
                <a:cs typeface="Georgia"/>
              </a:endParaRPr>
            </a:p>
          </p:txBody>
        </p:sp>
        <p:sp>
          <p:nvSpPr>
            <p:cNvPr id="49171" name="Rectangle 23"/>
            <p:cNvSpPr>
              <a:spLocks noChangeArrowheads="1"/>
            </p:cNvSpPr>
            <p:nvPr/>
          </p:nvSpPr>
          <p:spPr bwMode="auto">
            <a:xfrm>
              <a:off x="3216" y="2832"/>
              <a:ext cx="432" cy="38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dirty="0" smtClean="0">
                  <a:latin typeface="Georgia"/>
                  <a:cs typeface="Georgia"/>
                </a:rPr>
                <a:t>B5</a:t>
              </a:r>
              <a:endParaRPr lang="en-US" dirty="0">
                <a:latin typeface="Georgia"/>
                <a:cs typeface="Georgia"/>
              </a:endParaRPr>
            </a:p>
          </p:txBody>
        </p:sp>
        <p:sp>
          <p:nvSpPr>
            <p:cNvPr id="49172" name="Rectangle 24"/>
            <p:cNvSpPr>
              <a:spLocks noChangeArrowheads="1"/>
            </p:cNvSpPr>
            <p:nvPr/>
          </p:nvSpPr>
          <p:spPr bwMode="auto">
            <a:xfrm>
              <a:off x="3648" y="2832"/>
              <a:ext cx="432" cy="38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dirty="0" smtClean="0">
                  <a:latin typeface="Georgia"/>
                  <a:cs typeface="Georgia"/>
                </a:rPr>
                <a:t>B6</a:t>
              </a:r>
              <a:endParaRPr lang="en-US" dirty="0">
                <a:latin typeface="Georgia"/>
                <a:cs typeface="Georgia"/>
              </a:endParaRPr>
            </a:p>
          </p:txBody>
        </p:sp>
        <p:sp>
          <p:nvSpPr>
            <p:cNvPr id="49173" name="Line 27"/>
            <p:cNvSpPr>
              <a:spLocks noChangeShapeType="1"/>
            </p:cNvSpPr>
            <p:nvPr/>
          </p:nvSpPr>
          <p:spPr bwMode="auto">
            <a:xfrm>
              <a:off x="4512" y="3216"/>
              <a:ext cx="33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latin typeface="Georgia"/>
                <a:cs typeface="Georgia"/>
              </a:endParaRPr>
            </a:p>
          </p:txBody>
        </p:sp>
        <p:sp>
          <p:nvSpPr>
            <p:cNvPr id="49174" name="Line 28"/>
            <p:cNvSpPr>
              <a:spLocks noChangeShapeType="1"/>
            </p:cNvSpPr>
            <p:nvPr/>
          </p:nvSpPr>
          <p:spPr bwMode="auto">
            <a:xfrm>
              <a:off x="4512" y="2832"/>
              <a:ext cx="33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latin typeface="Georgia"/>
                <a:cs typeface="Georgia"/>
              </a:endParaRPr>
            </a:p>
          </p:txBody>
        </p:sp>
      </p:grpSp>
      <p:sp>
        <p:nvSpPr>
          <p:cNvPr id="49164" name="Freeform 33"/>
          <p:cNvSpPr>
            <a:spLocks/>
          </p:cNvSpPr>
          <p:nvPr/>
        </p:nvSpPr>
        <p:spPr bwMode="auto">
          <a:xfrm>
            <a:off x="2770188" y="3013075"/>
            <a:ext cx="947737" cy="1431925"/>
          </a:xfrm>
          <a:custGeom>
            <a:avLst/>
            <a:gdLst>
              <a:gd name="T0" fmla="*/ 0 w 597"/>
              <a:gd name="T1" fmla="*/ 2147483647 h 902"/>
              <a:gd name="T2" fmla="*/ 2147483647 w 597"/>
              <a:gd name="T3" fmla="*/ 2147483647 h 902"/>
              <a:gd name="T4" fmla="*/ 2147483647 w 597"/>
              <a:gd name="T5" fmla="*/ 0 h 902"/>
              <a:gd name="T6" fmla="*/ 0 60000 65536"/>
              <a:gd name="T7" fmla="*/ 0 60000 65536"/>
              <a:gd name="T8" fmla="*/ 0 60000 65536"/>
              <a:gd name="T9" fmla="*/ 0 w 597"/>
              <a:gd name="T10" fmla="*/ 0 h 902"/>
              <a:gd name="T11" fmla="*/ 597 w 597"/>
              <a:gd name="T12" fmla="*/ 902 h 902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597" h="902">
                <a:moveTo>
                  <a:pt x="0" y="902"/>
                </a:moveTo>
                <a:cubicBezTo>
                  <a:pt x="203" y="748"/>
                  <a:pt x="407" y="594"/>
                  <a:pt x="502" y="444"/>
                </a:cubicBezTo>
                <a:cubicBezTo>
                  <a:pt x="597" y="294"/>
                  <a:pt x="559" y="74"/>
                  <a:pt x="567" y="0"/>
                </a:cubicBezTo>
              </a:path>
            </a:pathLst>
          </a:cu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>
              <a:latin typeface="Georgia"/>
              <a:cs typeface="Georgia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699792" y="2276872"/>
            <a:ext cx="40267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Georgia"/>
                <a:cs typeface="Georgia"/>
              </a:rPr>
              <a:t>A</a:t>
            </a:r>
            <a:endParaRPr lang="en-US" dirty="0">
              <a:latin typeface="Georgia"/>
              <a:cs typeface="Georgia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572000" y="2276872"/>
            <a:ext cx="38995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Georgia"/>
                <a:cs typeface="Georgia"/>
              </a:rPr>
              <a:t>B</a:t>
            </a:r>
            <a:endParaRPr lang="en-US" dirty="0">
              <a:latin typeface="Georgia"/>
              <a:cs typeface="Georgia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16935" y="2276872"/>
            <a:ext cx="13388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Georgia"/>
                <a:cs typeface="Georgia"/>
              </a:rPr>
              <a:t>Memory</a:t>
            </a:r>
            <a:endParaRPr lang="en-US" dirty="0">
              <a:latin typeface="Georgia"/>
              <a:cs typeface="Georgia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23528" y="4581128"/>
            <a:ext cx="80322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Georgia"/>
                <a:cs typeface="Georgia"/>
              </a:rPr>
              <a:t>Disk</a:t>
            </a:r>
            <a:endParaRPr lang="en-US" dirty="0">
              <a:latin typeface="Georgia"/>
              <a:cs typeface="Georgia"/>
            </a:endParaRPr>
          </a:p>
        </p:txBody>
      </p:sp>
    </p:spTree>
    <p:extLst>
      <p:ext uri="{BB962C8B-B14F-4D97-AF65-F5344CB8AC3E}">
        <p14:creationId xmlns:p14="http://schemas.microsoft.com/office/powerpoint/2010/main" val="403094183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latin typeface="Georgia"/>
                <a:cs typeface="Georgia"/>
              </a:rPr>
              <a:t>Double Buffering</a:t>
            </a:r>
            <a:endParaRPr lang="en-US">
              <a:latin typeface="Georgia"/>
              <a:cs typeface="Georgia"/>
            </a:endParaRPr>
          </a:p>
        </p:txBody>
      </p:sp>
      <p:sp>
        <p:nvSpPr>
          <p:cNvPr id="49159" name="Rectangle 4"/>
          <p:cNvSpPr>
            <a:spLocks noChangeArrowheads="1"/>
          </p:cNvSpPr>
          <p:nvPr/>
        </p:nvSpPr>
        <p:spPr bwMode="auto">
          <a:xfrm>
            <a:off x="3200400" y="2057400"/>
            <a:ext cx="914400" cy="9144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Georgia"/>
              <a:cs typeface="Georgia"/>
            </a:endParaRPr>
          </a:p>
        </p:txBody>
      </p:sp>
      <p:sp>
        <p:nvSpPr>
          <p:cNvPr id="49160" name="Rectangle 5"/>
          <p:cNvSpPr>
            <a:spLocks noChangeArrowheads="1"/>
          </p:cNvSpPr>
          <p:nvPr/>
        </p:nvSpPr>
        <p:spPr bwMode="auto">
          <a:xfrm>
            <a:off x="5029200" y="2057400"/>
            <a:ext cx="914400" cy="9144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Georgia"/>
              <a:cs typeface="Georgia"/>
            </a:endParaRPr>
          </a:p>
        </p:txBody>
      </p:sp>
      <p:cxnSp>
        <p:nvCxnSpPr>
          <p:cNvPr id="49161" name="AutoShape 7"/>
          <p:cNvCxnSpPr>
            <a:cxnSpLocks noChangeShapeType="1"/>
          </p:cNvCxnSpPr>
          <p:nvPr/>
        </p:nvCxnSpPr>
        <p:spPr bwMode="auto">
          <a:xfrm>
            <a:off x="2057400" y="4572000"/>
            <a:ext cx="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9162" name="AutoShape 8"/>
          <p:cNvCxnSpPr>
            <a:cxnSpLocks noChangeShapeType="1"/>
          </p:cNvCxnSpPr>
          <p:nvPr/>
        </p:nvCxnSpPr>
        <p:spPr bwMode="auto">
          <a:xfrm>
            <a:off x="2057400" y="4572000"/>
            <a:ext cx="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grpSp>
        <p:nvGrpSpPr>
          <p:cNvPr id="49163" name="Group 32"/>
          <p:cNvGrpSpPr>
            <a:grpSpLocks/>
          </p:cNvGrpSpPr>
          <p:nvPr/>
        </p:nvGrpSpPr>
        <p:grpSpPr bwMode="auto">
          <a:xfrm>
            <a:off x="2438400" y="4495800"/>
            <a:ext cx="5257800" cy="609600"/>
            <a:chOff x="1536" y="2832"/>
            <a:chExt cx="3312" cy="384"/>
          </a:xfrm>
        </p:grpSpPr>
        <p:sp>
          <p:nvSpPr>
            <p:cNvPr id="49166" name="Rectangle 18"/>
            <p:cNvSpPr>
              <a:spLocks noChangeArrowheads="1"/>
            </p:cNvSpPr>
            <p:nvPr/>
          </p:nvSpPr>
          <p:spPr bwMode="auto">
            <a:xfrm>
              <a:off x="1536" y="2832"/>
              <a:ext cx="432" cy="38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dirty="0" smtClean="0">
                  <a:latin typeface="Georgia"/>
                  <a:cs typeface="Georgia"/>
                </a:rPr>
                <a:t>B1</a:t>
              </a:r>
              <a:endParaRPr lang="en-US" dirty="0">
                <a:latin typeface="Georgia"/>
                <a:cs typeface="Georgia"/>
              </a:endParaRPr>
            </a:p>
          </p:txBody>
        </p:sp>
        <p:sp>
          <p:nvSpPr>
            <p:cNvPr id="49167" name="Rectangle 19"/>
            <p:cNvSpPr>
              <a:spLocks noChangeArrowheads="1"/>
            </p:cNvSpPr>
            <p:nvPr/>
          </p:nvSpPr>
          <p:spPr bwMode="auto">
            <a:xfrm>
              <a:off x="1920" y="2832"/>
              <a:ext cx="432" cy="38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dirty="0" smtClean="0">
                  <a:latin typeface="Georgia"/>
                  <a:cs typeface="Georgia"/>
                </a:rPr>
                <a:t>B2</a:t>
              </a:r>
              <a:endParaRPr lang="en-US" dirty="0">
                <a:latin typeface="Georgia"/>
                <a:cs typeface="Georgia"/>
              </a:endParaRPr>
            </a:p>
          </p:txBody>
        </p:sp>
        <p:sp>
          <p:nvSpPr>
            <p:cNvPr id="49168" name="Rectangle 20"/>
            <p:cNvSpPr>
              <a:spLocks noChangeArrowheads="1"/>
            </p:cNvSpPr>
            <p:nvPr/>
          </p:nvSpPr>
          <p:spPr bwMode="auto">
            <a:xfrm>
              <a:off x="2352" y="2832"/>
              <a:ext cx="432" cy="38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dirty="0" smtClean="0">
                  <a:latin typeface="Georgia"/>
                  <a:cs typeface="Georgia"/>
                </a:rPr>
                <a:t>B3</a:t>
              </a:r>
              <a:endParaRPr lang="en-US" dirty="0">
                <a:latin typeface="Georgia"/>
                <a:cs typeface="Georgia"/>
              </a:endParaRPr>
            </a:p>
          </p:txBody>
        </p:sp>
        <p:sp>
          <p:nvSpPr>
            <p:cNvPr id="49169" name="Rectangle 21"/>
            <p:cNvSpPr>
              <a:spLocks noChangeArrowheads="1"/>
            </p:cNvSpPr>
            <p:nvPr/>
          </p:nvSpPr>
          <p:spPr bwMode="auto">
            <a:xfrm>
              <a:off x="2784" y="2832"/>
              <a:ext cx="432" cy="38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dirty="0" smtClean="0">
                  <a:latin typeface="Georgia"/>
                  <a:cs typeface="Georgia"/>
                </a:rPr>
                <a:t>B4</a:t>
              </a:r>
              <a:endParaRPr lang="en-US" dirty="0">
                <a:latin typeface="Georgia"/>
                <a:cs typeface="Georgia"/>
              </a:endParaRPr>
            </a:p>
          </p:txBody>
        </p:sp>
        <p:sp>
          <p:nvSpPr>
            <p:cNvPr id="49170" name="Rectangle 22"/>
            <p:cNvSpPr>
              <a:spLocks noChangeArrowheads="1"/>
            </p:cNvSpPr>
            <p:nvPr/>
          </p:nvSpPr>
          <p:spPr bwMode="auto">
            <a:xfrm>
              <a:off x="4080" y="2832"/>
              <a:ext cx="432" cy="38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dirty="0" smtClean="0">
                  <a:latin typeface="Georgia"/>
                  <a:cs typeface="Georgia"/>
                </a:rPr>
                <a:t>B7</a:t>
              </a:r>
              <a:endParaRPr lang="en-US" dirty="0">
                <a:latin typeface="Georgia"/>
                <a:cs typeface="Georgia"/>
              </a:endParaRPr>
            </a:p>
          </p:txBody>
        </p:sp>
        <p:sp>
          <p:nvSpPr>
            <p:cNvPr id="49171" name="Rectangle 23"/>
            <p:cNvSpPr>
              <a:spLocks noChangeArrowheads="1"/>
            </p:cNvSpPr>
            <p:nvPr/>
          </p:nvSpPr>
          <p:spPr bwMode="auto">
            <a:xfrm>
              <a:off x="3216" y="2832"/>
              <a:ext cx="432" cy="38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dirty="0" smtClean="0">
                  <a:latin typeface="Georgia"/>
                  <a:cs typeface="Georgia"/>
                </a:rPr>
                <a:t>B5</a:t>
              </a:r>
              <a:endParaRPr lang="en-US" dirty="0">
                <a:latin typeface="Georgia"/>
                <a:cs typeface="Georgia"/>
              </a:endParaRPr>
            </a:p>
          </p:txBody>
        </p:sp>
        <p:sp>
          <p:nvSpPr>
            <p:cNvPr id="49172" name="Rectangle 24"/>
            <p:cNvSpPr>
              <a:spLocks noChangeArrowheads="1"/>
            </p:cNvSpPr>
            <p:nvPr/>
          </p:nvSpPr>
          <p:spPr bwMode="auto">
            <a:xfrm>
              <a:off x="3648" y="2832"/>
              <a:ext cx="432" cy="38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dirty="0" smtClean="0">
                  <a:latin typeface="Georgia"/>
                  <a:cs typeface="Georgia"/>
                </a:rPr>
                <a:t>B6</a:t>
              </a:r>
              <a:endParaRPr lang="en-US" dirty="0">
                <a:latin typeface="Georgia"/>
                <a:cs typeface="Georgia"/>
              </a:endParaRPr>
            </a:p>
          </p:txBody>
        </p:sp>
        <p:sp>
          <p:nvSpPr>
            <p:cNvPr id="49173" name="Line 27"/>
            <p:cNvSpPr>
              <a:spLocks noChangeShapeType="1"/>
            </p:cNvSpPr>
            <p:nvPr/>
          </p:nvSpPr>
          <p:spPr bwMode="auto">
            <a:xfrm>
              <a:off x="4512" y="3216"/>
              <a:ext cx="33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latin typeface="Georgia"/>
                <a:cs typeface="Georgia"/>
              </a:endParaRPr>
            </a:p>
          </p:txBody>
        </p:sp>
        <p:sp>
          <p:nvSpPr>
            <p:cNvPr id="49174" name="Line 28"/>
            <p:cNvSpPr>
              <a:spLocks noChangeShapeType="1"/>
            </p:cNvSpPr>
            <p:nvPr/>
          </p:nvSpPr>
          <p:spPr bwMode="auto">
            <a:xfrm>
              <a:off x="4512" y="2832"/>
              <a:ext cx="33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latin typeface="Georgia"/>
                <a:cs typeface="Georgia"/>
              </a:endParaRPr>
            </a:p>
          </p:txBody>
        </p:sp>
      </p:grpSp>
      <p:sp>
        <p:nvSpPr>
          <p:cNvPr id="49164" name="Freeform 33"/>
          <p:cNvSpPr>
            <a:spLocks/>
          </p:cNvSpPr>
          <p:nvPr/>
        </p:nvSpPr>
        <p:spPr bwMode="auto">
          <a:xfrm>
            <a:off x="3419872" y="2996953"/>
            <a:ext cx="2232248" cy="1448048"/>
          </a:xfrm>
          <a:custGeom>
            <a:avLst/>
            <a:gdLst>
              <a:gd name="T0" fmla="*/ 0 w 597"/>
              <a:gd name="T1" fmla="*/ 2147483647 h 902"/>
              <a:gd name="T2" fmla="*/ 2147483647 w 597"/>
              <a:gd name="T3" fmla="*/ 2147483647 h 902"/>
              <a:gd name="T4" fmla="*/ 2147483647 w 597"/>
              <a:gd name="T5" fmla="*/ 0 h 902"/>
              <a:gd name="T6" fmla="*/ 0 60000 65536"/>
              <a:gd name="T7" fmla="*/ 0 60000 65536"/>
              <a:gd name="T8" fmla="*/ 0 60000 65536"/>
              <a:gd name="T9" fmla="*/ 0 w 597"/>
              <a:gd name="T10" fmla="*/ 0 h 902"/>
              <a:gd name="T11" fmla="*/ 597 w 597"/>
              <a:gd name="T12" fmla="*/ 902 h 902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597" h="902">
                <a:moveTo>
                  <a:pt x="0" y="902"/>
                </a:moveTo>
                <a:cubicBezTo>
                  <a:pt x="203" y="748"/>
                  <a:pt x="407" y="594"/>
                  <a:pt x="502" y="444"/>
                </a:cubicBezTo>
                <a:cubicBezTo>
                  <a:pt x="597" y="294"/>
                  <a:pt x="559" y="74"/>
                  <a:pt x="567" y="0"/>
                </a:cubicBezTo>
              </a:path>
            </a:pathLst>
          </a:cu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>
              <a:latin typeface="Georgia"/>
              <a:cs typeface="Georgia"/>
            </a:endParaRPr>
          </a:p>
        </p:txBody>
      </p:sp>
      <p:sp>
        <p:nvSpPr>
          <p:cNvPr id="49165" name="Text Box 45"/>
          <p:cNvSpPr txBox="1">
            <a:spLocks noChangeArrowheads="1"/>
          </p:cNvSpPr>
          <p:nvPr/>
        </p:nvSpPr>
        <p:spPr bwMode="auto">
          <a:xfrm>
            <a:off x="2842884" y="1580506"/>
            <a:ext cx="163578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2400" dirty="0" smtClean="0">
                <a:latin typeface="Georgia"/>
                <a:cs typeface="Georgia"/>
              </a:rPr>
              <a:t>processing</a:t>
            </a:r>
            <a:endParaRPr lang="en-US" dirty="0">
              <a:latin typeface="Georgia"/>
              <a:cs typeface="Georgia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699792" y="2276872"/>
            <a:ext cx="40267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Georgia"/>
                <a:cs typeface="Georgia"/>
              </a:rPr>
              <a:t>A</a:t>
            </a:r>
            <a:endParaRPr lang="en-US" dirty="0">
              <a:latin typeface="Georgia"/>
              <a:cs typeface="Georgia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572000" y="2276872"/>
            <a:ext cx="38995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Georgia"/>
                <a:cs typeface="Georgia"/>
              </a:rPr>
              <a:t>B</a:t>
            </a:r>
            <a:endParaRPr lang="en-US" dirty="0">
              <a:latin typeface="Georgia"/>
              <a:cs typeface="Georgia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16935" y="2276872"/>
            <a:ext cx="13388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Georgia"/>
                <a:cs typeface="Georgia"/>
              </a:rPr>
              <a:t>Memory</a:t>
            </a:r>
            <a:endParaRPr lang="en-US" dirty="0">
              <a:latin typeface="Georgia"/>
              <a:cs typeface="Georgia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23528" y="4581128"/>
            <a:ext cx="80322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Georgia"/>
                <a:cs typeface="Georgia"/>
              </a:rPr>
              <a:t>Disk</a:t>
            </a:r>
            <a:endParaRPr lang="en-US" dirty="0">
              <a:latin typeface="Georgia"/>
              <a:cs typeface="Georgia"/>
            </a:endParaRPr>
          </a:p>
        </p:txBody>
      </p:sp>
      <p:sp>
        <p:nvSpPr>
          <p:cNvPr id="23" name="Rectangle 18"/>
          <p:cNvSpPr>
            <a:spLocks noChangeArrowheads="1"/>
          </p:cNvSpPr>
          <p:nvPr/>
        </p:nvSpPr>
        <p:spPr bwMode="auto">
          <a:xfrm>
            <a:off x="3347864" y="2204864"/>
            <a:ext cx="685800" cy="6096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dirty="0" smtClean="0">
                <a:latin typeface="Georgia"/>
                <a:cs typeface="Georgia"/>
              </a:rPr>
              <a:t>B1</a:t>
            </a:r>
            <a:endParaRPr lang="en-US" dirty="0">
              <a:latin typeface="Georgia"/>
              <a:cs typeface="Georgia"/>
            </a:endParaRPr>
          </a:p>
        </p:txBody>
      </p:sp>
    </p:spTree>
    <p:extLst>
      <p:ext uri="{BB962C8B-B14F-4D97-AF65-F5344CB8AC3E}">
        <p14:creationId xmlns:p14="http://schemas.microsoft.com/office/powerpoint/2010/main" val="321293805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latin typeface="Georgia"/>
                <a:cs typeface="Georgia"/>
              </a:rPr>
              <a:t>Double Buffering</a:t>
            </a:r>
            <a:endParaRPr lang="en-US">
              <a:latin typeface="Georgia"/>
              <a:cs typeface="Georgia"/>
            </a:endParaRPr>
          </a:p>
        </p:txBody>
      </p:sp>
      <p:sp>
        <p:nvSpPr>
          <p:cNvPr id="49159" name="Rectangle 4"/>
          <p:cNvSpPr>
            <a:spLocks noChangeArrowheads="1"/>
          </p:cNvSpPr>
          <p:nvPr/>
        </p:nvSpPr>
        <p:spPr bwMode="auto">
          <a:xfrm>
            <a:off x="3200400" y="2057400"/>
            <a:ext cx="914400" cy="9144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Georgia"/>
              <a:cs typeface="Georgia"/>
            </a:endParaRPr>
          </a:p>
        </p:txBody>
      </p:sp>
      <p:sp>
        <p:nvSpPr>
          <p:cNvPr id="49160" name="Rectangle 5"/>
          <p:cNvSpPr>
            <a:spLocks noChangeArrowheads="1"/>
          </p:cNvSpPr>
          <p:nvPr/>
        </p:nvSpPr>
        <p:spPr bwMode="auto">
          <a:xfrm>
            <a:off x="5029200" y="2057400"/>
            <a:ext cx="914400" cy="9144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Georgia"/>
              <a:cs typeface="Georgia"/>
            </a:endParaRPr>
          </a:p>
        </p:txBody>
      </p:sp>
      <p:cxnSp>
        <p:nvCxnSpPr>
          <p:cNvPr id="49161" name="AutoShape 7"/>
          <p:cNvCxnSpPr>
            <a:cxnSpLocks noChangeShapeType="1"/>
          </p:cNvCxnSpPr>
          <p:nvPr/>
        </p:nvCxnSpPr>
        <p:spPr bwMode="auto">
          <a:xfrm>
            <a:off x="2057400" y="4572000"/>
            <a:ext cx="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9162" name="AutoShape 8"/>
          <p:cNvCxnSpPr>
            <a:cxnSpLocks noChangeShapeType="1"/>
          </p:cNvCxnSpPr>
          <p:nvPr/>
        </p:nvCxnSpPr>
        <p:spPr bwMode="auto">
          <a:xfrm>
            <a:off x="2057400" y="4572000"/>
            <a:ext cx="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grpSp>
        <p:nvGrpSpPr>
          <p:cNvPr id="49163" name="Group 32"/>
          <p:cNvGrpSpPr>
            <a:grpSpLocks/>
          </p:cNvGrpSpPr>
          <p:nvPr/>
        </p:nvGrpSpPr>
        <p:grpSpPr bwMode="auto">
          <a:xfrm>
            <a:off x="2438400" y="4495800"/>
            <a:ext cx="5257800" cy="609600"/>
            <a:chOff x="1536" y="2832"/>
            <a:chExt cx="3312" cy="384"/>
          </a:xfrm>
        </p:grpSpPr>
        <p:sp>
          <p:nvSpPr>
            <p:cNvPr id="49166" name="Rectangle 18"/>
            <p:cNvSpPr>
              <a:spLocks noChangeArrowheads="1"/>
            </p:cNvSpPr>
            <p:nvPr/>
          </p:nvSpPr>
          <p:spPr bwMode="auto">
            <a:xfrm>
              <a:off x="1536" y="2832"/>
              <a:ext cx="432" cy="38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dirty="0" smtClean="0">
                  <a:solidFill>
                    <a:schemeClr val="bg1">
                      <a:lumMod val="75000"/>
                    </a:schemeClr>
                  </a:solidFill>
                  <a:latin typeface="Georgia"/>
                  <a:cs typeface="Georgia"/>
                </a:rPr>
                <a:t>B1</a:t>
              </a:r>
              <a:endParaRPr lang="en-US" dirty="0">
                <a:solidFill>
                  <a:schemeClr val="bg1">
                    <a:lumMod val="75000"/>
                  </a:schemeClr>
                </a:solidFill>
                <a:latin typeface="Georgia"/>
                <a:cs typeface="Georgia"/>
              </a:endParaRPr>
            </a:p>
          </p:txBody>
        </p:sp>
        <p:sp>
          <p:nvSpPr>
            <p:cNvPr id="49167" name="Rectangle 19"/>
            <p:cNvSpPr>
              <a:spLocks noChangeArrowheads="1"/>
            </p:cNvSpPr>
            <p:nvPr/>
          </p:nvSpPr>
          <p:spPr bwMode="auto">
            <a:xfrm>
              <a:off x="1920" y="2832"/>
              <a:ext cx="432" cy="38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dirty="0" smtClean="0">
                  <a:latin typeface="Georgia"/>
                  <a:cs typeface="Georgia"/>
                </a:rPr>
                <a:t>B2</a:t>
              </a:r>
              <a:endParaRPr lang="en-US" dirty="0">
                <a:latin typeface="Georgia"/>
                <a:cs typeface="Georgia"/>
              </a:endParaRPr>
            </a:p>
          </p:txBody>
        </p:sp>
        <p:sp>
          <p:nvSpPr>
            <p:cNvPr id="49168" name="Rectangle 20"/>
            <p:cNvSpPr>
              <a:spLocks noChangeArrowheads="1"/>
            </p:cNvSpPr>
            <p:nvPr/>
          </p:nvSpPr>
          <p:spPr bwMode="auto">
            <a:xfrm>
              <a:off x="2352" y="2832"/>
              <a:ext cx="432" cy="38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dirty="0" smtClean="0">
                  <a:latin typeface="Georgia"/>
                  <a:cs typeface="Georgia"/>
                </a:rPr>
                <a:t>B3</a:t>
              </a:r>
              <a:endParaRPr lang="en-US" dirty="0">
                <a:latin typeface="Georgia"/>
                <a:cs typeface="Georgia"/>
              </a:endParaRPr>
            </a:p>
          </p:txBody>
        </p:sp>
        <p:sp>
          <p:nvSpPr>
            <p:cNvPr id="49169" name="Rectangle 21"/>
            <p:cNvSpPr>
              <a:spLocks noChangeArrowheads="1"/>
            </p:cNvSpPr>
            <p:nvPr/>
          </p:nvSpPr>
          <p:spPr bwMode="auto">
            <a:xfrm>
              <a:off x="2784" y="2832"/>
              <a:ext cx="432" cy="38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dirty="0" smtClean="0">
                  <a:latin typeface="Georgia"/>
                  <a:cs typeface="Georgia"/>
                </a:rPr>
                <a:t>B4</a:t>
              </a:r>
              <a:endParaRPr lang="en-US" dirty="0">
                <a:latin typeface="Georgia"/>
                <a:cs typeface="Georgia"/>
              </a:endParaRPr>
            </a:p>
          </p:txBody>
        </p:sp>
        <p:sp>
          <p:nvSpPr>
            <p:cNvPr id="49170" name="Rectangle 22"/>
            <p:cNvSpPr>
              <a:spLocks noChangeArrowheads="1"/>
            </p:cNvSpPr>
            <p:nvPr/>
          </p:nvSpPr>
          <p:spPr bwMode="auto">
            <a:xfrm>
              <a:off x="4080" y="2832"/>
              <a:ext cx="432" cy="38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dirty="0" smtClean="0">
                  <a:latin typeface="Georgia"/>
                  <a:cs typeface="Georgia"/>
                </a:rPr>
                <a:t>B7</a:t>
              </a:r>
              <a:endParaRPr lang="en-US" dirty="0">
                <a:latin typeface="Georgia"/>
                <a:cs typeface="Georgia"/>
              </a:endParaRPr>
            </a:p>
          </p:txBody>
        </p:sp>
        <p:sp>
          <p:nvSpPr>
            <p:cNvPr id="49171" name="Rectangle 23"/>
            <p:cNvSpPr>
              <a:spLocks noChangeArrowheads="1"/>
            </p:cNvSpPr>
            <p:nvPr/>
          </p:nvSpPr>
          <p:spPr bwMode="auto">
            <a:xfrm>
              <a:off x="3216" y="2832"/>
              <a:ext cx="432" cy="38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dirty="0" smtClean="0">
                  <a:latin typeface="Georgia"/>
                  <a:cs typeface="Georgia"/>
                </a:rPr>
                <a:t>B5</a:t>
              </a:r>
              <a:endParaRPr lang="en-US" dirty="0">
                <a:latin typeface="Georgia"/>
                <a:cs typeface="Georgia"/>
              </a:endParaRPr>
            </a:p>
          </p:txBody>
        </p:sp>
        <p:sp>
          <p:nvSpPr>
            <p:cNvPr id="49172" name="Rectangle 24"/>
            <p:cNvSpPr>
              <a:spLocks noChangeArrowheads="1"/>
            </p:cNvSpPr>
            <p:nvPr/>
          </p:nvSpPr>
          <p:spPr bwMode="auto">
            <a:xfrm>
              <a:off x="3648" y="2832"/>
              <a:ext cx="432" cy="38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dirty="0" smtClean="0">
                  <a:latin typeface="Georgia"/>
                  <a:cs typeface="Georgia"/>
                </a:rPr>
                <a:t>B6</a:t>
              </a:r>
              <a:endParaRPr lang="en-US" dirty="0">
                <a:latin typeface="Georgia"/>
                <a:cs typeface="Georgia"/>
              </a:endParaRPr>
            </a:p>
          </p:txBody>
        </p:sp>
        <p:sp>
          <p:nvSpPr>
            <p:cNvPr id="49173" name="Line 27"/>
            <p:cNvSpPr>
              <a:spLocks noChangeShapeType="1"/>
            </p:cNvSpPr>
            <p:nvPr/>
          </p:nvSpPr>
          <p:spPr bwMode="auto">
            <a:xfrm>
              <a:off x="4512" y="3216"/>
              <a:ext cx="33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latin typeface="Georgia"/>
                <a:cs typeface="Georgia"/>
              </a:endParaRPr>
            </a:p>
          </p:txBody>
        </p:sp>
        <p:sp>
          <p:nvSpPr>
            <p:cNvPr id="49174" name="Line 28"/>
            <p:cNvSpPr>
              <a:spLocks noChangeShapeType="1"/>
            </p:cNvSpPr>
            <p:nvPr/>
          </p:nvSpPr>
          <p:spPr bwMode="auto">
            <a:xfrm>
              <a:off x="4512" y="2832"/>
              <a:ext cx="33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latin typeface="Georgia"/>
                <a:cs typeface="Georgia"/>
              </a:endParaRPr>
            </a:p>
          </p:txBody>
        </p:sp>
      </p:grpSp>
      <p:sp>
        <p:nvSpPr>
          <p:cNvPr id="49164" name="Freeform 33"/>
          <p:cNvSpPr>
            <a:spLocks/>
          </p:cNvSpPr>
          <p:nvPr/>
        </p:nvSpPr>
        <p:spPr bwMode="auto">
          <a:xfrm flipH="1">
            <a:off x="3717925" y="3013075"/>
            <a:ext cx="350019" cy="1431925"/>
          </a:xfrm>
          <a:custGeom>
            <a:avLst/>
            <a:gdLst>
              <a:gd name="T0" fmla="*/ 0 w 597"/>
              <a:gd name="T1" fmla="*/ 2147483647 h 902"/>
              <a:gd name="T2" fmla="*/ 2147483647 w 597"/>
              <a:gd name="T3" fmla="*/ 2147483647 h 902"/>
              <a:gd name="T4" fmla="*/ 2147483647 w 597"/>
              <a:gd name="T5" fmla="*/ 0 h 902"/>
              <a:gd name="T6" fmla="*/ 0 60000 65536"/>
              <a:gd name="T7" fmla="*/ 0 60000 65536"/>
              <a:gd name="T8" fmla="*/ 0 60000 65536"/>
              <a:gd name="T9" fmla="*/ 0 w 597"/>
              <a:gd name="T10" fmla="*/ 0 h 902"/>
              <a:gd name="T11" fmla="*/ 597 w 597"/>
              <a:gd name="T12" fmla="*/ 902 h 902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597" h="902">
                <a:moveTo>
                  <a:pt x="0" y="902"/>
                </a:moveTo>
                <a:cubicBezTo>
                  <a:pt x="203" y="748"/>
                  <a:pt x="407" y="594"/>
                  <a:pt x="502" y="444"/>
                </a:cubicBezTo>
                <a:cubicBezTo>
                  <a:pt x="597" y="294"/>
                  <a:pt x="559" y="74"/>
                  <a:pt x="567" y="0"/>
                </a:cubicBezTo>
              </a:path>
            </a:pathLst>
          </a:cu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>
              <a:latin typeface="Georgia"/>
              <a:cs typeface="Georgia"/>
            </a:endParaRPr>
          </a:p>
        </p:txBody>
      </p:sp>
      <p:sp>
        <p:nvSpPr>
          <p:cNvPr id="49165" name="Text Box 45"/>
          <p:cNvSpPr txBox="1">
            <a:spLocks noChangeArrowheads="1"/>
          </p:cNvSpPr>
          <p:nvPr/>
        </p:nvSpPr>
        <p:spPr bwMode="auto">
          <a:xfrm>
            <a:off x="4644008" y="1556792"/>
            <a:ext cx="163578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2400" dirty="0" smtClean="0">
                <a:latin typeface="Georgia"/>
                <a:cs typeface="Georgia"/>
              </a:rPr>
              <a:t>processing</a:t>
            </a:r>
            <a:endParaRPr lang="en-US" dirty="0">
              <a:latin typeface="Georgia"/>
              <a:cs typeface="Georgia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699792" y="2276872"/>
            <a:ext cx="40267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Georgia"/>
                <a:cs typeface="Georgia"/>
              </a:rPr>
              <a:t>A</a:t>
            </a:r>
            <a:endParaRPr lang="en-US" dirty="0">
              <a:latin typeface="Georgia"/>
              <a:cs typeface="Georgia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572000" y="2276872"/>
            <a:ext cx="38995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Georgia"/>
                <a:cs typeface="Georgia"/>
              </a:rPr>
              <a:t>B</a:t>
            </a:r>
            <a:endParaRPr lang="en-US" dirty="0">
              <a:latin typeface="Georgia"/>
              <a:cs typeface="Georgia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16935" y="2276872"/>
            <a:ext cx="13388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Georgia"/>
                <a:cs typeface="Georgia"/>
              </a:rPr>
              <a:t>Memory</a:t>
            </a:r>
            <a:endParaRPr lang="en-US" dirty="0">
              <a:latin typeface="Georgia"/>
              <a:cs typeface="Georgia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23528" y="4581128"/>
            <a:ext cx="80322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Georgia"/>
                <a:cs typeface="Georgia"/>
              </a:rPr>
              <a:t>Disk</a:t>
            </a:r>
            <a:endParaRPr lang="en-US" dirty="0">
              <a:latin typeface="Georgia"/>
              <a:cs typeface="Georgia"/>
            </a:endParaRPr>
          </a:p>
        </p:txBody>
      </p:sp>
      <p:sp>
        <p:nvSpPr>
          <p:cNvPr id="23" name="Rectangle 19"/>
          <p:cNvSpPr>
            <a:spLocks noChangeArrowheads="1"/>
          </p:cNvSpPr>
          <p:nvPr/>
        </p:nvSpPr>
        <p:spPr bwMode="auto">
          <a:xfrm>
            <a:off x="5148064" y="2204864"/>
            <a:ext cx="685800" cy="6096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dirty="0" smtClean="0">
                <a:latin typeface="Georgia"/>
                <a:cs typeface="Georgia"/>
              </a:rPr>
              <a:t>B2</a:t>
            </a:r>
            <a:endParaRPr lang="en-US" dirty="0">
              <a:latin typeface="Georgia"/>
              <a:cs typeface="Georgia"/>
            </a:endParaRPr>
          </a:p>
        </p:txBody>
      </p:sp>
    </p:spTree>
    <p:extLst>
      <p:ext uri="{BB962C8B-B14F-4D97-AF65-F5344CB8AC3E}">
        <p14:creationId xmlns:p14="http://schemas.microsoft.com/office/powerpoint/2010/main" val="421084333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latin typeface="Georgia"/>
                <a:cs typeface="Georgia"/>
              </a:rPr>
              <a:t>Double Buffering</a:t>
            </a:r>
            <a:endParaRPr lang="en-US">
              <a:latin typeface="Georgia"/>
              <a:cs typeface="Georgia"/>
            </a:endParaRPr>
          </a:p>
        </p:txBody>
      </p:sp>
      <p:sp>
        <p:nvSpPr>
          <p:cNvPr id="49159" name="Rectangle 4"/>
          <p:cNvSpPr>
            <a:spLocks noChangeArrowheads="1"/>
          </p:cNvSpPr>
          <p:nvPr/>
        </p:nvSpPr>
        <p:spPr bwMode="auto">
          <a:xfrm>
            <a:off x="3200400" y="2057400"/>
            <a:ext cx="914400" cy="9144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Georgia"/>
              <a:cs typeface="Georgia"/>
            </a:endParaRPr>
          </a:p>
        </p:txBody>
      </p:sp>
      <p:sp>
        <p:nvSpPr>
          <p:cNvPr id="49160" name="Rectangle 5"/>
          <p:cNvSpPr>
            <a:spLocks noChangeArrowheads="1"/>
          </p:cNvSpPr>
          <p:nvPr/>
        </p:nvSpPr>
        <p:spPr bwMode="auto">
          <a:xfrm>
            <a:off x="5029200" y="2057400"/>
            <a:ext cx="914400" cy="9144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Georgia"/>
              <a:cs typeface="Georgia"/>
            </a:endParaRPr>
          </a:p>
        </p:txBody>
      </p:sp>
      <p:cxnSp>
        <p:nvCxnSpPr>
          <p:cNvPr id="49161" name="AutoShape 7"/>
          <p:cNvCxnSpPr>
            <a:cxnSpLocks noChangeShapeType="1"/>
          </p:cNvCxnSpPr>
          <p:nvPr/>
        </p:nvCxnSpPr>
        <p:spPr bwMode="auto">
          <a:xfrm>
            <a:off x="2057400" y="4572000"/>
            <a:ext cx="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9162" name="AutoShape 8"/>
          <p:cNvCxnSpPr>
            <a:cxnSpLocks noChangeShapeType="1"/>
          </p:cNvCxnSpPr>
          <p:nvPr/>
        </p:nvCxnSpPr>
        <p:spPr bwMode="auto">
          <a:xfrm>
            <a:off x="2057400" y="4572000"/>
            <a:ext cx="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grpSp>
        <p:nvGrpSpPr>
          <p:cNvPr id="49163" name="Group 32"/>
          <p:cNvGrpSpPr>
            <a:grpSpLocks/>
          </p:cNvGrpSpPr>
          <p:nvPr/>
        </p:nvGrpSpPr>
        <p:grpSpPr bwMode="auto">
          <a:xfrm>
            <a:off x="2438400" y="4495800"/>
            <a:ext cx="5257800" cy="609600"/>
            <a:chOff x="1536" y="2832"/>
            <a:chExt cx="3312" cy="384"/>
          </a:xfrm>
        </p:grpSpPr>
        <p:sp>
          <p:nvSpPr>
            <p:cNvPr id="49166" name="Rectangle 18"/>
            <p:cNvSpPr>
              <a:spLocks noChangeArrowheads="1"/>
            </p:cNvSpPr>
            <p:nvPr/>
          </p:nvSpPr>
          <p:spPr bwMode="auto">
            <a:xfrm>
              <a:off x="1536" y="2832"/>
              <a:ext cx="432" cy="38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dirty="0" smtClean="0">
                  <a:solidFill>
                    <a:srgbClr val="BFBFBF"/>
                  </a:solidFill>
                  <a:latin typeface="Georgia"/>
                  <a:cs typeface="Georgia"/>
                </a:rPr>
                <a:t>B1</a:t>
              </a:r>
              <a:endParaRPr lang="en-US" dirty="0">
                <a:solidFill>
                  <a:srgbClr val="BFBFBF"/>
                </a:solidFill>
                <a:latin typeface="Georgia"/>
                <a:cs typeface="Georgia"/>
              </a:endParaRPr>
            </a:p>
          </p:txBody>
        </p:sp>
        <p:sp>
          <p:nvSpPr>
            <p:cNvPr id="49167" name="Rectangle 19"/>
            <p:cNvSpPr>
              <a:spLocks noChangeArrowheads="1"/>
            </p:cNvSpPr>
            <p:nvPr/>
          </p:nvSpPr>
          <p:spPr bwMode="auto">
            <a:xfrm>
              <a:off x="1920" y="2832"/>
              <a:ext cx="432" cy="38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dirty="0" smtClean="0">
                  <a:solidFill>
                    <a:srgbClr val="BFBFBF"/>
                  </a:solidFill>
                  <a:latin typeface="Georgia"/>
                  <a:cs typeface="Georgia"/>
                </a:rPr>
                <a:t>B2</a:t>
              </a:r>
              <a:endParaRPr lang="en-US" dirty="0">
                <a:solidFill>
                  <a:srgbClr val="BFBFBF"/>
                </a:solidFill>
                <a:latin typeface="Georgia"/>
                <a:cs typeface="Georgia"/>
              </a:endParaRPr>
            </a:p>
          </p:txBody>
        </p:sp>
        <p:sp>
          <p:nvSpPr>
            <p:cNvPr id="49168" name="Rectangle 20"/>
            <p:cNvSpPr>
              <a:spLocks noChangeArrowheads="1"/>
            </p:cNvSpPr>
            <p:nvPr/>
          </p:nvSpPr>
          <p:spPr bwMode="auto">
            <a:xfrm>
              <a:off x="2352" y="2832"/>
              <a:ext cx="432" cy="38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dirty="0" smtClean="0">
                  <a:latin typeface="Georgia"/>
                  <a:cs typeface="Georgia"/>
                </a:rPr>
                <a:t>B3</a:t>
              </a:r>
              <a:endParaRPr lang="en-US" dirty="0">
                <a:latin typeface="Georgia"/>
                <a:cs typeface="Georgia"/>
              </a:endParaRPr>
            </a:p>
          </p:txBody>
        </p:sp>
        <p:sp>
          <p:nvSpPr>
            <p:cNvPr id="49169" name="Rectangle 21"/>
            <p:cNvSpPr>
              <a:spLocks noChangeArrowheads="1"/>
            </p:cNvSpPr>
            <p:nvPr/>
          </p:nvSpPr>
          <p:spPr bwMode="auto">
            <a:xfrm>
              <a:off x="2784" y="2832"/>
              <a:ext cx="432" cy="38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dirty="0" smtClean="0">
                  <a:latin typeface="Georgia"/>
                  <a:cs typeface="Georgia"/>
                </a:rPr>
                <a:t>B4</a:t>
              </a:r>
              <a:endParaRPr lang="en-US" dirty="0">
                <a:latin typeface="Georgia"/>
                <a:cs typeface="Georgia"/>
              </a:endParaRPr>
            </a:p>
          </p:txBody>
        </p:sp>
        <p:sp>
          <p:nvSpPr>
            <p:cNvPr id="49170" name="Rectangle 22"/>
            <p:cNvSpPr>
              <a:spLocks noChangeArrowheads="1"/>
            </p:cNvSpPr>
            <p:nvPr/>
          </p:nvSpPr>
          <p:spPr bwMode="auto">
            <a:xfrm>
              <a:off x="4080" y="2832"/>
              <a:ext cx="432" cy="38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dirty="0" smtClean="0">
                  <a:latin typeface="Georgia"/>
                  <a:cs typeface="Georgia"/>
                </a:rPr>
                <a:t>B7</a:t>
              </a:r>
              <a:endParaRPr lang="en-US" dirty="0">
                <a:latin typeface="Georgia"/>
                <a:cs typeface="Georgia"/>
              </a:endParaRPr>
            </a:p>
          </p:txBody>
        </p:sp>
        <p:sp>
          <p:nvSpPr>
            <p:cNvPr id="49171" name="Rectangle 23"/>
            <p:cNvSpPr>
              <a:spLocks noChangeArrowheads="1"/>
            </p:cNvSpPr>
            <p:nvPr/>
          </p:nvSpPr>
          <p:spPr bwMode="auto">
            <a:xfrm>
              <a:off x="3216" y="2832"/>
              <a:ext cx="432" cy="38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dirty="0" smtClean="0">
                  <a:latin typeface="Georgia"/>
                  <a:cs typeface="Georgia"/>
                </a:rPr>
                <a:t>B5</a:t>
              </a:r>
              <a:endParaRPr lang="en-US" dirty="0">
                <a:latin typeface="Georgia"/>
                <a:cs typeface="Georgia"/>
              </a:endParaRPr>
            </a:p>
          </p:txBody>
        </p:sp>
        <p:sp>
          <p:nvSpPr>
            <p:cNvPr id="49172" name="Rectangle 24"/>
            <p:cNvSpPr>
              <a:spLocks noChangeArrowheads="1"/>
            </p:cNvSpPr>
            <p:nvPr/>
          </p:nvSpPr>
          <p:spPr bwMode="auto">
            <a:xfrm>
              <a:off x="3648" y="2832"/>
              <a:ext cx="432" cy="38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dirty="0" smtClean="0">
                  <a:latin typeface="Georgia"/>
                  <a:cs typeface="Georgia"/>
                </a:rPr>
                <a:t>B6</a:t>
              </a:r>
              <a:endParaRPr lang="en-US" dirty="0">
                <a:latin typeface="Georgia"/>
                <a:cs typeface="Georgia"/>
              </a:endParaRPr>
            </a:p>
          </p:txBody>
        </p:sp>
        <p:sp>
          <p:nvSpPr>
            <p:cNvPr id="49173" name="Line 27"/>
            <p:cNvSpPr>
              <a:spLocks noChangeShapeType="1"/>
            </p:cNvSpPr>
            <p:nvPr/>
          </p:nvSpPr>
          <p:spPr bwMode="auto">
            <a:xfrm>
              <a:off x="4512" y="3216"/>
              <a:ext cx="33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latin typeface="Georgia"/>
                <a:cs typeface="Georgia"/>
              </a:endParaRPr>
            </a:p>
          </p:txBody>
        </p:sp>
        <p:sp>
          <p:nvSpPr>
            <p:cNvPr id="49174" name="Line 28"/>
            <p:cNvSpPr>
              <a:spLocks noChangeShapeType="1"/>
            </p:cNvSpPr>
            <p:nvPr/>
          </p:nvSpPr>
          <p:spPr bwMode="auto">
            <a:xfrm>
              <a:off x="4512" y="2832"/>
              <a:ext cx="33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>
                <a:latin typeface="Georgia"/>
                <a:cs typeface="Georgia"/>
              </a:endParaRPr>
            </a:p>
          </p:txBody>
        </p:sp>
      </p:grpSp>
      <p:sp>
        <p:nvSpPr>
          <p:cNvPr id="49164" name="Freeform 33"/>
          <p:cNvSpPr>
            <a:spLocks/>
          </p:cNvSpPr>
          <p:nvPr/>
        </p:nvSpPr>
        <p:spPr bwMode="auto">
          <a:xfrm>
            <a:off x="4716015" y="3013075"/>
            <a:ext cx="792088" cy="1431925"/>
          </a:xfrm>
          <a:custGeom>
            <a:avLst/>
            <a:gdLst>
              <a:gd name="T0" fmla="*/ 0 w 597"/>
              <a:gd name="T1" fmla="*/ 2147483647 h 902"/>
              <a:gd name="T2" fmla="*/ 2147483647 w 597"/>
              <a:gd name="T3" fmla="*/ 2147483647 h 902"/>
              <a:gd name="T4" fmla="*/ 2147483647 w 597"/>
              <a:gd name="T5" fmla="*/ 0 h 902"/>
              <a:gd name="T6" fmla="*/ 0 60000 65536"/>
              <a:gd name="T7" fmla="*/ 0 60000 65536"/>
              <a:gd name="T8" fmla="*/ 0 60000 65536"/>
              <a:gd name="T9" fmla="*/ 0 w 597"/>
              <a:gd name="T10" fmla="*/ 0 h 902"/>
              <a:gd name="T11" fmla="*/ 597 w 597"/>
              <a:gd name="T12" fmla="*/ 902 h 902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597" h="902">
                <a:moveTo>
                  <a:pt x="0" y="902"/>
                </a:moveTo>
                <a:cubicBezTo>
                  <a:pt x="203" y="748"/>
                  <a:pt x="407" y="594"/>
                  <a:pt x="502" y="444"/>
                </a:cubicBezTo>
                <a:cubicBezTo>
                  <a:pt x="597" y="294"/>
                  <a:pt x="559" y="74"/>
                  <a:pt x="567" y="0"/>
                </a:cubicBezTo>
              </a:path>
            </a:pathLst>
          </a:cu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>
              <a:latin typeface="Georgia"/>
              <a:cs typeface="Georgia"/>
            </a:endParaRPr>
          </a:p>
        </p:txBody>
      </p:sp>
      <p:sp>
        <p:nvSpPr>
          <p:cNvPr id="49165" name="Text Box 45"/>
          <p:cNvSpPr txBox="1">
            <a:spLocks noChangeArrowheads="1"/>
          </p:cNvSpPr>
          <p:nvPr/>
        </p:nvSpPr>
        <p:spPr bwMode="auto">
          <a:xfrm>
            <a:off x="2842884" y="1580506"/>
            <a:ext cx="163578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3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 eaLnBrk="0" hangingPunct="0">
              <a:defRPr sz="3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3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3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3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2400" dirty="0" smtClean="0">
                <a:latin typeface="Georgia"/>
                <a:cs typeface="Georgia"/>
              </a:rPr>
              <a:t>processing</a:t>
            </a:r>
            <a:endParaRPr lang="en-US" dirty="0">
              <a:latin typeface="Georgia"/>
              <a:cs typeface="Georgia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699792" y="2276872"/>
            <a:ext cx="40267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Georgia"/>
                <a:cs typeface="Georgia"/>
              </a:rPr>
              <a:t>A</a:t>
            </a:r>
            <a:endParaRPr lang="en-US" dirty="0">
              <a:latin typeface="Georgia"/>
              <a:cs typeface="Georgia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572000" y="2276872"/>
            <a:ext cx="38995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Georgia"/>
                <a:cs typeface="Georgia"/>
              </a:rPr>
              <a:t>B</a:t>
            </a:r>
            <a:endParaRPr lang="en-US" dirty="0">
              <a:latin typeface="Georgia"/>
              <a:cs typeface="Georgia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16935" y="2276872"/>
            <a:ext cx="13388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Georgia"/>
                <a:cs typeface="Georgia"/>
              </a:rPr>
              <a:t>Memory</a:t>
            </a:r>
            <a:endParaRPr lang="en-US" dirty="0">
              <a:latin typeface="Georgia"/>
              <a:cs typeface="Georgia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23528" y="4581128"/>
            <a:ext cx="80322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Georgia"/>
                <a:cs typeface="Georgia"/>
              </a:rPr>
              <a:t>Disk</a:t>
            </a:r>
            <a:endParaRPr lang="en-US" dirty="0">
              <a:latin typeface="Georgia"/>
              <a:cs typeface="Georgia"/>
            </a:endParaRPr>
          </a:p>
        </p:txBody>
      </p:sp>
      <p:sp>
        <p:nvSpPr>
          <p:cNvPr id="23" name="Rectangle 20"/>
          <p:cNvSpPr>
            <a:spLocks noChangeArrowheads="1"/>
          </p:cNvSpPr>
          <p:nvPr/>
        </p:nvSpPr>
        <p:spPr bwMode="auto">
          <a:xfrm>
            <a:off x="3275856" y="2204864"/>
            <a:ext cx="685800" cy="6096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dirty="0" smtClean="0">
                <a:latin typeface="Georgia"/>
                <a:cs typeface="Georgia"/>
              </a:rPr>
              <a:t>B3</a:t>
            </a:r>
            <a:endParaRPr lang="en-US" dirty="0">
              <a:latin typeface="Georgia"/>
              <a:cs typeface="Georgia"/>
            </a:endParaRPr>
          </a:p>
        </p:txBody>
      </p:sp>
    </p:spTree>
    <p:extLst>
      <p:ext uri="{BB962C8B-B14F-4D97-AF65-F5344CB8AC3E}">
        <p14:creationId xmlns:p14="http://schemas.microsoft.com/office/powerpoint/2010/main" val="173888564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Double Buffering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If time to process a block &gt; time to read a block:</a:t>
            </a:r>
          </a:p>
          <a:p>
            <a:endParaRPr lang="en-US" dirty="0"/>
          </a:p>
          <a:p>
            <a:pPr marL="0" indent="0">
              <a:spcBef>
                <a:spcPct val="20000"/>
              </a:spcBef>
              <a:buNone/>
            </a:pPr>
            <a:r>
              <a:rPr lang="en-US" dirty="0"/>
              <a:t>Double </a:t>
            </a:r>
            <a:r>
              <a:rPr lang="en-US" dirty="0" smtClean="0"/>
              <a:t>buffer time	= </a:t>
            </a:r>
            <a:r>
              <a:rPr lang="en-US" dirty="0"/>
              <a:t>R + </a:t>
            </a:r>
            <a:r>
              <a:rPr lang="en-US" dirty="0" err="1"/>
              <a:t>nP</a:t>
            </a:r>
            <a:endParaRPr lang="en-US" dirty="0"/>
          </a:p>
          <a:p>
            <a:pPr marL="342900" indent="-342900">
              <a:spcBef>
                <a:spcPct val="20000"/>
              </a:spcBef>
              <a:buFontTx/>
              <a:buChar char="•"/>
            </a:pPr>
            <a:endParaRPr lang="en-US" dirty="0"/>
          </a:p>
          <a:p>
            <a:pPr marL="0" indent="0">
              <a:spcBef>
                <a:spcPct val="20000"/>
              </a:spcBef>
              <a:buNone/>
            </a:pPr>
            <a:r>
              <a:rPr lang="en-US" dirty="0"/>
              <a:t>Single </a:t>
            </a:r>
            <a:r>
              <a:rPr lang="en-US" dirty="0" smtClean="0"/>
              <a:t>buffer time	= n</a:t>
            </a:r>
            <a:r>
              <a:rPr lang="en-US" dirty="0"/>
              <a:t>(R+P)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9096558"/>
      </p:ext>
    </p:extLst>
  </p:cSld>
  <p:clrMapOvr>
    <a:masterClrMapping/>
  </p:clrMapOvr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Address Management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Every block and record has </a:t>
            </a:r>
            <a:r>
              <a:rPr lang="en-US" i="1" dirty="0" smtClean="0"/>
              <a:t>two</a:t>
            </a:r>
            <a:r>
              <a:rPr lang="en-US" dirty="0" smtClean="0"/>
              <a:t> addresses:</a:t>
            </a:r>
          </a:p>
          <a:p>
            <a:pPr lvl="1"/>
            <a:r>
              <a:rPr lang="en-US" dirty="0" smtClean="0"/>
              <a:t>a database address (when in secondary storage)</a:t>
            </a:r>
          </a:p>
          <a:p>
            <a:pPr lvl="1"/>
            <a:r>
              <a:rPr lang="en-US" dirty="0" smtClean="0"/>
              <a:t>a memory address (when copied into main memory)</a:t>
            </a:r>
          </a:p>
          <a:p>
            <a:pPr lvl="1"/>
            <a:endParaRPr lang="en-US" dirty="0"/>
          </a:p>
          <a:p>
            <a:pPr marL="0" indent="0">
              <a:buNone/>
            </a:pPr>
            <a:r>
              <a:rPr lang="en-US" dirty="0" smtClean="0"/>
              <a:t>When in main memory, using memory addresses (= pointers) is more efficient</a:t>
            </a:r>
          </a:p>
          <a:p>
            <a:pPr marL="0" indent="0">
              <a:buNone/>
            </a:pPr>
            <a:r>
              <a:rPr lang="en-US" dirty="0" smtClean="0"/>
              <a:t>Otherwise, translation table is required:</a:t>
            </a:r>
          </a:p>
          <a:p>
            <a:pPr lvl="1"/>
            <a:r>
              <a:rPr lang="en-US" dirty="0" smtClean="0"/>
              <a:t>converts database address</a:t>
            </a:r>
          </a:p>
          <a:p>
            <a:pPr lvl="1"/>
            <a:r>
              <a:rPr lang="en-US" dirty="0" smtClean="0"/>
              <a:t>into current memory address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4354731"/>
      </p:ext>
    </p:extLst>
  </p:cSld>
  <p:clrMapOvr>
    <a:masterClrMapping/>
  </p:clrMapOvr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Pointer </a:t>
            </a:r>
            <a:r>
              <a:rPr lang="en-US" dirty="0" err="1" smtClean="0"/>
              <a:t>Swizzling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General term for techniques used to translate database address space to virtual memory address space</a:t>
            </a:r>
          </a:p>
          <a:p>
            <a:pPr marL="0" indent="0">
              <a:buNone/>
            </a:pPr>
            <a:r>
              <a:rPr lang="en-US" dirty="0" err="1" smtClean="0"/>
              <a:t>Swizzled</a:t>
            </a:r>
            <a:r>
              <a:rPr lang="en-US" dirty="0" smtClean="0"/>
              <a:t> pointers consist of</a:t>
            </a:r>
          </a:p>
          <a:p>
            <a:pPr lvl="1"/>
            <a:r>
              <a:rPr lang="en-US" dirty="0" smtClean="0"/>
              <a:t>One bit to indicate whether the pointer is a database address or a memory address</a:t>
            </a:r>
          </a:p>
          <a:p>
            <a:pPr lvl="1"/>
            <a:r>
              <a:rPr lang="en-US" dirty="0" smtClean="0"/>
              <a:t>Database or memory pointer, as appropriate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1220054"/>
      </p:ext>
    </p:extLst>
  </p:cSld>
  <p:clrMapOvr>
    <a:masterClrMapping/>
  </p:clrMapOvr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Swizzling</a:t>
            </a:r>
            <a:endParaRPr lang="en-US" dirty="0"/>
          </a:p>
        </p:txBody>
      </p:sp>
      <p:cxnSp>
        <p:nvCxnSpPr>
          <p:cNvPr id="5" name="Straight Connector 4"/>
          <p:cNvCxnSpPr/>
          <p:nvPr/>
        </p:nvCxnSpPr>
        <p:spPr bwMode="auto">
          <a:xfrm>
            <a:off x="4606925" y="1700808"/>
            <a:ext cx="0" cy="468052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lgDash"/>
            <a:round/>
            <a:headEnd type="none" w="med" len="med"/>
            <a:tailEnd type="none" w="med" len="med"/>
          </a:ln>
          <a:effectLst/>
        </p:spPr>
      </p:cxnSp>
      <p:sp>
        <p:nvSpPr>
          <p:cNvPr id="6" name="TextBox 5"/>
          <p:cNvSpPr txBox="1"/>
          <p:nvPr/>
        </p:nvSpPr>
        <p:spPr>
          <a:xfrm>
            <a:off x="1619672" y="1772816"/>
            <a:ext cx="114646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Georgia"/>
                <a:cs typeface="Georgia"/>
              </a:rPr>
              <a:t>Memory</a:t>
            </a:r>
            <a:endParaRPr lang="en-US" sz="2000" dirty="0">
              <a:latin typeface="Georgia"/>
              <a:cs typeface="Georgia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372200" y="1772816"/>
            <a:ext cx="70013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Georgia"/>
                <a:cs typeface="Georgia"/>
              </a:rPr>
              <a:t>Disk</a:t>
            </a:r>
            <a:endParaRPr lang="en-US" sz="2000" dirty="0">
              <a:latin typeface="Georgia"/>
              <a:cs typeface="Georgia"/>
            </a:endParaRPr>
          </a:p>
        </p:txBody>
      </p:sp>
      <p:sp>
        <p:nvSpPr>
          <p:cNvPr id="8" name="Rectangle 7"/>
          <p:cNvSpPr/>
          <p:nvPr/>
        </p:nvSpPr>
        <p:spPr bwMode="auto">
          <a:xfrm>
            <a:off x="5868144" y="2348880"/>
            <a:ext cx="1800200" cy="1800200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9" name="Rectangle 8"/>
          <p:cNvSpPr/>
          <p:nvPr/>
        </p:nvSpPr>
        <p:spPr bwMode="auto">
          <a:xfrm>
            <a:off x="5868144" y="4581128"/>
            <a:ext cx="1800200" cy="1800200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860032" y="2348880"/>
            <a:ext cx="96587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Georgia"/>
                <a:cs typeface="Georgia"/>
              </a:rPr>
              <a:t>block 1</a:t>
            </a:r>
            <a:endParaRPr lang="en-US" sz="2000" dirty="0">
              <a:latin typeface="Georgia"/>
              <a:cs typeface="Georgia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788024" y="4581128"/>
            <a:ext cx="99894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Georgia"/>
                <a:cs typeface="Georgia"/>
              </a:rPr>
              <a:t>block 2</a:t>
            </a:r>
            <a:endParaRPr lang="en-US" sz="2000" dirty="0">
              <a:latin typeface="Georgia"/>
              <a:cs typeface="Georgia"/>
            </a:endParaRPr>
          </a:p>
        </p:txBody>
      </p:sp>
      <p:sp>
        <p:nvSpPr>
          <p:cNvPr id="14" name="Rectangle 13"/>
          <p:cNvSpPr/>
          <p:nvPr/>
        </p:nvSpPr>
        <p:spPr bwMode="auto">
          <a:xfrm>
            <a:off x="6012160" y="3429000"/>
            <a:ext cx="1440160" cy="360040"/>
          </a:xfrm>
          <a:prstGeom prst="rect">
            <a:avLst/>
          </a:prstGeom>
          <a:solidFill>
            <a:srgbClr val="FFFFFF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grpSp>
        <p:nvGrpSpPr>
          <p:cNvPr id="17" name="Group 16"/>
          <p:cNvGrpSpPr/>
          <p:nvPr/>
        </p:nvGrpSpPr>
        <p:grpSpPr>
          <a:xfrm>
            <a:off x="6012160" y="2636912"/>
            <a:ext cx="1440160" cy="360040"/>
            <a:chOff x="1763688" y="3068960"/>
            <a:chExt cx="1440160" cy="360040"/>
          </a:xfrm>
        </p:grpSpPr>
        <p:sp>
          <p:nvSpPr>
            <p:cNvPr id="12" name="Rectangle 11"/>
            <p:cNvSpPr/>
            <p:nvPr/>
          </p:nvSpPr>
          <p:spPr bwMode="auto">
            <a:xfrm>
              <a:off x="1763688" y="3068960"/>
              <a:ext cx="720080" cy="360040"/>
            </a:xfrm>
            <a:prstGeom prst="rect">
              <a:avLst/>
            </a:prstGeom>
            <a:solidFill>
              <a:srgbClr val="FFFFFF"/>
            </a:solidFill>
            <a:ln w="1270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13" name="Rectangle 12"/>
            <p:cNvSpPr/>
            <p:nvPr/>
          </p:nvSpPr>
          <p:spPr bwMode="auto">
            <a:xfrm>
              <a:off x="2483768" y="3068960"/>
              <a:ext cx="360040" cy="360040"/>
            </a:xfrm>
            <a:prstGeom prst="rect">
              <a:avLst/>
            </a:prstGeom>
            <a:solidFill>
              <a:srgbClr val="FFFFFF"/>
            </a:solidFill>
            <a:ln w="1270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15" name="Rectangle 14"/>
            <p:cNvSpPr/>
            <p:nvPr/>
          </p:nvSpPr>
          <p:spPr bwMode="auto">
            <a:xfrm>
              <a:off x="2843808" y="3068960"/>
              <a:ext cx="360040" cy="360040"/>
            </a:xfrm>
            <a:prstGeom prst="rect">
              <a:avLst/>
            </a:prstGeom>
            <a:solidFill>
              <a:srgbClr val="FFFFFF"/>
            </a:solidFill>
            <a:ln w="1270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</p:grpSp>
      <p:sp>
        <p:nvSpPr>
          <p:cNvPr id="16" name="Rectangle 15"/>
          <p:cNvSpPr/>
          <p:nvPr/>
        </p:nvSpPr>
        <p:spPr bwMode="auto">
          <a:xfrm>
            <a:off x="6012160" y="4869160"/>
            <a:ext cx="1440160" cy="360040"/>
          </a:xfrm>
          <a:prstGeom prst="rect">
            <a:avLst/>
          </a:prstGeom>
          <a:solidFill>
            <a:srgbClr val="FFFFFF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cxnSp>
        <p:nvCxnSpPr>
          <p:cNvPr id="19" name="Curved Connector 18"/>
          <p:cNvCxnSpPr>
            <a:stCxn id="13" idx="2"/>
            <a:endCxn id="14" idx="1"/>
          </p:cNvCxnSpPr>
          <p:nvPr/>
        </p:nvCxnSpPr>
        <p:spPr bwMode="auto">
          <a:xfrm rot="5400000">
            <a:off x="6156176" y="2852936"/>
            <a:ext cx="612068" cy="900100"/>
          </a:xfrm>
          <a:prstGeom prst="curvedConnector4">
            <a:avLst>
              <a:gd name="adj1" fmla="val 35294"/>
              <a:gd name="adj2" fmla="val 125397"/>
            </a:avLst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2" name="Curved Connector 21"/>
          <p:cNvCxnSpPr>
            <a:stCxn id="15" idx="2"/>
            <a:endCxn id="16" idx="3"/>
          </p:cNvCxnSpPr>
          <p:nvPr/>
        </p:nvCxnSpPr>
        <p:spPr bwMode="auto">
          <a:xfrm rot="16200000" flipH="1">
            <a:off x="6336196" y="3933056"/>
            <a:ext cx="2052228" cy="180020"/>
          </a:xfrm>
          <a:prstGeom prst="curvedConnector4">
            <a:avLst>
              <a:gd name="adj1" fmla="val 31863"/>
              <a:gd name="adj2" fmla="val 586245"/>
            </a:avLst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71421442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Content Placeholder 6"/>
          <p:cNvPicPr>
            <a:picLocks noGrp="1" noChangeAspect="1"/>
          </p:cNvPicPr>
          <p:nvPr>
            <p:ph sz="half" idx="2"/>
          </p:nvPr>
        </p:nvPicPr>
        <p:blipFill>
          <a:blip r:embed="rId2"/>
          <a:srcRect l="4385" r="4385"/>
          <a:stretch>
            <a:fillRect/>
          </a:stretch>
        </p:blipFill>
        <p:spPr/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Zone Bit Recording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Tracks closer to the disc edge are longer than those closer to the axis</a:t>
            </a:r>
          </a:p>
          <a:p>
            <a:pPr lvl="1"/>
            <a:r>
              <a:rPr lang="en-US" dirty="0" smtClean="0"/>
              <a:t>Bit densities vary in order to ensure a constant number of bits per sector</a:t>
            </a:r>
          </a:p>
          <a:p>
            <a:pPr marL="0" indent="0">
              <a:buNone/>
            </a:pPr>
            <a:r>
              <a:rPr lang="en-US" dirty="0" smtClean="0"/>
              <a:t>Instead, we can vary the number of sectors per track (depending on track location)</a:t>
            </a:r>
          </a:p>
          <a:p>
            <a:pPr lvl="1"/>
            <a:r>
              <a:rPr lang="en-US" dirty="0" smtClean="0"/>
              <a:t>Improves overall storage density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1412496"/>
      </p:ext>
    </p:extLst>
  </p:cSld>
  <p:clrMapOvr>
    <a:masterClrMapping/>
  </p:clrMapOvr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Swizzling</a:t>
            </a:r>
            <a:endParaRPr lang="en-US" dirty="0"/>
          </a:p>
        </p:txBody>
      </p:sp>
      <p:cxnSp>
        <p:nvCxnSpPr>
          <p:cNvPr id="5" name="Straight Connector 4"/>
          <p:cNvCxnSpPr/>
          <p:nvPr/>
        </p:nvCxnSpPr>
        <p:spPr bwMode="auto">
          <a:xfrm>
            <a:off x="4606925" y="1700808"/>
            <a:ext cx="0" cy="468052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lgDash"/>
            <a:round/>
            <a:headEnd type="none" w="med" len="med"/>
            <a:tailEnd type="none" w="med" len="med"/>
          </a:ln>
          <a:effectLst/>
        </p:spPr>
      </p:cxnSp>
      <p:sp>
        <p:nvSpPr>
          <p:cNvPr id="6" name="TextBox 5"/>
          <p:cNvSpPr txBox="1"/>
          <p:nvPr/>
        </p:nvSpPr>
        <p:spPr>
          <a:xfrm>
            <a:off x="1619672" y="1772816"/>
            <a:ext cx="114646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Georgia"/>
                <a:cs typeface="Georgia"/>
              </a:rPr>
              <a:t>Memory</a:t>
            </a:r>
            <a:endParaRPr lang="en-US" sz="2000" dirty="0">
              <a:latin typeface="Georgia"/>
              <a:cs typeface="Georgia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372200" y="1772816"/>
            <a:ext cx="70013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Georgia"/>
                <a:cs typeface="Georgia"/>
              </a:rPr>
              <a:t>Disk</a:t>
            </a:r>
            <a:endParaRPr lang="en-US" sz="2000" dirty="0">
              <a:latin typeface="Georgia"/>
              <a:cs typeface="Georgia"/>
            </a:endParaRPr>
          </a:p>
        </p:txBody>
      </p:sp>
      <p:sp>
        <p:nvSpPr>
          <p:cNvPr id="8" name="Rectangle 7"/>
          <p:cNvSpPr/>
          <p:nvPr/>
        </p:nvSpPr>
        <p:spPr bwMode="auto">
          <a:xfrm>
            <a:off x="5868144" y="2348880"/>
            <a:ext cx="1800200" cy="1800200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9" name="Rectangle 8"/>
          <p:cNvSpPr/>
          <p:nvPr/>
        </p:nvSpPr>
        <p:spPr bwMode="auto">
          <a:xfrm>
            <a:off x="5868144" y="4581128"/>
            <a:ext cx="1800200" cy="1800200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14" name="Rectangle 13"/>
          <p:cNvSpPr/>
          <p:nvPr/>
        </p:nvSpPr>
        <p:spPr bwMode="auto">
          <a:xfrm>
            <a:off x="6012160" y="3429000"/>
            <a:ext cx="1440160" cy="360040"/>
          </a:xfrm>
          <a:prstGeom prst="rect">
            <a:avLst/>
          </a:prstGeom>
          <a:solidFill>
            <a:srgbClr val="FFFFFF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grpSp>
        <p:nvGrpSpPr>
          <p:cNvPr id="17" name="Group 16"/>
          <p:cNvGrpSpPr/>
          <p:nvPr/>
        </p:nvGrpSpPr>
        <p:grpSpPr>
          <a:xfrm>
            <a:off x="6012160" y="2636912"/>
            <a:ext cx="1440160" cy="360040"/>
            <a:chOff x="1763688" y="3068960"/>
            <a:chExt cx="1440160" cy="360040"/>
          </a:xfrm>
        </p:grpSpPr>
        <p:sp>
          <p:nvSpPr>
            <p:cNvPr id="12" name="Rectangle 11"/>
            <p:cNvSpPr/>
            <p:nvPr/>
          </p:nvSpPr>
          <p:spPr bwMode="auto">
            <a:xfrm>
              <a:off x="1763688" y="3068960"/>
              <a:ext cx="720080" cy="360040"/>
            </a:xfrm>
            <a:prstGeom prst="rect">
              <a:avLst/>
            </a:prstGeom>
            <a:solidFill>
              <a:srgbClr val="FFFFFF"/>
            </a:solidFill>
            <a:ln w="1270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13" name="Rectangle 12"/>
            <p:cNvSpPr/>
            <p:nvPr/>
          </p:nvSpPr>
          <p:spPr bwMode="auto">
            <a:xfrm>
              <a:off x="2483768" y="3068960"/>
              <a:ext cx="360040" cy="360040"/>
            </a:xfrm>
            <a:prstGeom prst="rect">
              <a:avLst/>
            </a:prstGeom>
            <a:solidFill>
              <a:srgbClr val="FFFFFF"/>
            </a:solidFill>
            <a:ln w="1270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15" name="Rectangle 14"/>
            <p:cNvSpPr/>
            <p:nvPr/>
          </p:nvSpPr>
          <p:spPr bwMode="auto">
            <a:xfrm>
              <a:off x="2843808" y="3068960"/>
              <a:ext cx="360040" cy="360040"/>
            </a:xfrm>
            <a:prstGeom prst="rect">
              <a:avLst/>
            </a:prstGeom>
            <a:solidFill>
              <a:srgbClr val="FFFFFF"/>
            </a:solidFill>
            <a:ln w="1270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</p:grpSp>
      <p:sp>
        <p:nvSpPr>
          <p:cNvPr id="16" name="Rectangle 15"/>
          <p:cNvSpPr/>
          <p:nvPr/>
        </p:nvSpPr>
        <p:spPr bwMode="auto">
          <a:xfrm>
            <a:off x="6012160" y="4869160"/>
            <a:ext cx="1440160" cy="360040"/>
          </a:xfrm>
          <a:prstGeom prst="rect">
            <a:avLst/>
          </a:prstGeom>
          <a:solidFill>
            <a:srgbClr val="FFFFFF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cxnSp>
        <p:nvCxnSpPr>
          <p:cNvPr id="19" name="Curved Connector 18"/>
          <p:cNvCxnSpPr>
            <a:stCxn id="13" idx="2"/>
            <a:endCxn id="14" idx="1"/>
          </p:cNvCxnSpPr>
          <p:nvPr/>
        </p:nvCxnSpPr>
        <p:spPr bwMode="auto">
          <a:xfrm rot="5400000">
            <a:off x="6156176" y="2852936"/>
            <a:ext cx="612068" cy="900100"/>
          </a:xfrm>
          <a:prstGeom prst="curvedConnector4">
            <a:avLst>
              <a:gd name="adj1" fmla="val 35294"/>
              <a:gd name="adj2" fmla="val 125397"/>
            </a:avLst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2" name="Curved Connector 21"/>
          <p:cNvCxnSpPr>
            <a:stCxn id="15" idx="2"/>
            <a:endCxn id="16" idx="3"/>
          </p:cNvCxnSpPr>
          <p:nvPr/>
        </p:nvCxnSpPr>
        <p:spPr bwMode="auto">
          <a:xfrm rot="16200000" flipH="1">
            <a:off x="6336196" y="3933056"/>
            <a:ext cx="2052228" cy="180020"/>
          </a:xfrm>
          <a:prstGeom prst="curvedConnector4">
            <a:avLst>
              <a:gd name="adj1" fmla="val 31863"/>
              <a:gd name="adj2" fmla="val 586245"/>
            </a:avLst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8" name="Rectangle 17"/>
          <p:cNvSpPr/>
          <p:nvPr/>
        </p:nvSpPr>
        <p:spPr bwMode="auto">
          <a:xfrm>
            <a:off x="1259632" y="2348880"/>
            <a:ext cx="1800200" cy="1800200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20" name="Rectangle 19"/>
          <p:cNvSpPr/>
          <p:nvPr/>
        </p:nvSpPr>
        <p:spPr bwMode="auto">
          <a:xfrm>
            <a:off x="1403648" y="3429000"/>
            <a:ext cx="1440160" cy="360040"/>
          </a:xfrm>
          <a:prstGeom prst="rect">
            <a:avLst/>
          </a:prstGeom>
          <a:solidFill>
            <a:srgbClr val="FFFFFF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grpSp>
        <p:nvGrpSpPr>
          <p:cNvPr id="21" name="Group 20"/>
          <p:cNvGrpSpPr/>
          <p:nvPr/>
        </p:nvGrpSpPr>
        <p:grpSpPr>
          <a:xfrm>
            <a:off x="1403648" y="2636912"/>
            <a:ext cx="1440160" cy="360040"/>
            <a:chOff x="1763688" y="3068960"/>
            <a:chExt cx="1440160" cy="360040"/>
          </a:xfrm>
        </p:grpSpPr>
        <p:sp>
          <p:nvSpPr>
            <p:cNvPr id="23" name="Rectangle 22"/>
            <p:cNvSpPr/>
            <p:nvPr/>
          </p:nvSpPr>
          <p:spPr bwMode="auto">
            <a:xfrm>
              <a:off x="1763688" y="3068960"/>
              <a:ext cx="720080" cy="360040"/>
            </a:xfrm>
            <a:prstGeom prst="rect">
              <a:avLst/>
            </a:prstGeom>
            <a:solidFill>
              <a:srgbClr val="FFFFFF"/>
            </a:solidFill>
            <a:ln w="1270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24" name="Rectangle 23"/>
            <p:cNvSpPr/>
            <p:nvPr/>
          </p:nvSpPr>
          <p:spPr bwMode="auto">
            <a:xfrm>
              <a:off x="2483768" y="3068960"/>
              <a:ext cx="360040" cy="360040"/>
            </a:xfrm>
            <a:prstGeom prst="rect">
              <a:avLst/>
            </a:prstGeom>
            <a:solidFill>
              <a:srgbClr val="FFFFFF"/>
            </a:solidFill>
            <a:ln w="1270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25" name="Rectangle 24"/>
            <p:cNvSpPr/>
            <p:nvPr/>
          </p:nvSpPr>
          <p:spPr bwMode="auto">
            <a:xfrm>
              <a:off x="2843808" y="3068960"/>
              <a:ext cx="360040" cy="360040"/>
            </a:xfrm>
            <a:prstGeom prst="rect">
              <a:avLst/>
            </a:prstGeom>
            <a:solidFill>
              <a:srgbClr val="FFFFFF"/>
            </a:solidFill>
            <a:ln w="1270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</p:grpSp>
      <p:cxnSp>
        <p:nvCxnSpPr>
          <p:cNvPr id="26" name="Curved Connector 25"/>
          <p:cNvCxnSpPr>
            <a:stCxn id="24" idx="2"/>
            <a:endCxn id="20" idx="1"/>
          </p:cNvCxnSpPr>
          <p:nvPr/>
        </p:nvCxnSpPr>
        <p:spPr bwMode="auto">
          <a:xfrm rot="5400000">
            <a:off x="1547664" y="2852936"/>
            <a:ext cx="612068" cy="900100"/>
          </a:xfrm>
          <a:prstGeom prst="curvedConnector4">
            <a:avLst>
              <a:gd name="adj1" fmla="val 35294"/>
              <a:gd name="adj2" fmla="val 125397"/>
            </a:avLst>
          </a:prstGeom>
          <a:solidFill>
            <a:schemeClr val="accent1"/>
          </a:solidFill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7" name="Curved Connector 26"/>
          <p:cNvCxnSpPr>
            <a:stCxn id="25" idx="2"/>
            <a:endCxn id="16" idx="1"/>
          </p:cNvCxnSpPr>
          <p:nvPr/>
        </p:nvCxnSpPr>
        <p:spPr bwMode="auto">
          <a:xfrm rot="16200000" flipH="1">
            <a:off x="3311860" y="2348880"/>
            <a:ext cx="2052228" cy="3348372"/>
          </a:xfrm>
          <a:prstGeom prst="curvedConnector2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8" name="Left Arrow 27"/>
          <p:cNvSpPr/>
          <p:nvPr/>
        </p:nvSpPr>
        <p:spPr bwMode="auto">
          <a:xfrm>
            <a:off x="3922849" y="2924944"/>
            <a:ext cx="1368152" cy="576064"/>
          </a:xfrm>
          <a:prstGeom prst="leftArrow">
            <a:avLst/>
          </a:prstGeom>
          <a:solidFill>
            <a:schemeClr val="bg1">
              <a:lumMod val="65000"/>
            </a:schemeClr>
          </a:solidFill>
          <a:ln w="1270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3418754" y="2276872"/>
            <a:ext cx="118817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smtClean="0">
                <a:latin typeface="Georgia"/>
                <a:cs typeface="Georgia"/>
              </a:rPr>
              <a:t>load into</a:t>
            </a:r>
          </a:p>
          <a:p>
            <a:pPr algn="ctr"/>
            <a:r>
              <a:rPr lang="en-US" sz="2000" dirty="0" smtClean="0">
                <a:latin typeface="Georgia"/>
                <a:cs typeface="Georgia"/>
              </a:rPr>
              <a:t>memory</a:t>
            </a:r>
            <a:endParaRPr lang="en-US" sz="2000" dirty="0">
              <a:latin typeface="Georgia"/>
              <a:cs typeface="Georgia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107504" y="2996952"/>
            <a:ext cx="113206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err="1" smtClean="0">
                <a:latin typeface="Georgia"/>
                <a:cs typeface="Georgia"/>
              </a:rPr>
              <a:t>swizzled</a:t>
            </a:r>
            <a:endParaRPr lang="en-US" sz="2000" dirty="0">
              <a:latin typeface="Georgia"/>
              <a:cs typeface="Georgia"/>
            </a:endParaRPr>
          </a:p>
          <a:p>
            <a:pPr algn="ctr"/>
            <a:r>
              <a:rPr lang="en-US" sz="2000" dirty="0" smtClean="0">
                <a:latin typeface="Georgia"/>
                <a:cs typeface="Georgia"/>
              </a:rPr>
              <a:t>pointer</a:t>
            </a:r>
            <a:endParaRPr lang="en-US" sz="2000" dirty="0">
              <a:latin typeface="Georgia"/>
              <a:cs typeface="Georgia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3275856" y="4797152"/>
            <a:ext cx="143112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err="1" smtClean="0">
                <a:latin typeface="Georgia"/>
                <a:cs typeface="Georgia"/>
              </a:rPr>
              <a:t>unswizzled</a:t>
            </a:r>
            <a:endParaRPr lang="en-US" sz="2000" dirty="0">
              <a:latin typeface="Georgia"/>
              <a:cs typeface="Georgia"/>
            </a:endParaRPr>
          </a:p>
          <a:p>
            <a:pPr algn="ctr"/>
            <a:r>
              <a:rPr lang="en-US" sz="2000" dirty="0" smtClean="0">
                <a:latin typeface="Georgia"/>
                <a:cs typeface="Georgia"/>
              </a:rPr>
              <a:t>pointer</a:t>
            </a:r>
            <a:endParaRPr lang="en-US" sz="2000" dirty="0">
              <a:latin typeface="Georgia"/>
              <a:cs typeface="Georgia"/>
            </a:endParaRPr>
          </a:p>
        </p:txBody>
      </p:sp>
    </p:spTree>
    <p:extLst>
      <p:ext uri="{BB962C8B-B14F-4D97-AF65-F5344CB8AC3E}">
        <p14:creationId xmlns:p14="http://schemas.microsoft.com/office/powerpoint/2010/main" val="4276886257"/>
      </p:ext>
    </p:extLst>
  </p:cSld>
  <p:clrMapOvr>
    <a:masterClrMapping/>
  </p:clrMapOvr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Swizzling</a:t>
            </a:r>
            <a:endParaRPr lang="en-US" dirty="0"/>
          </a:p>
        </p:txBody>
      </p:sp>
      <p:cxnSp>
        <p:nvCxnSpPr>
          <p:cNvPr id="5" name="Straight Connector 4"/>
          <p:cNvCxnSpPr/>
          <p:nvPr/>
        </p:nvCxnSpPr>
        <p:spPr bwMode="auto">
          <a:xfrm>
            <a:off x="4606925" y="1700808"/>
            <a:ext cx="0" cy="468052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lgDash"/>
            <a:round/>
            <a:headEnd type="none" w="med" len="med"/>
            <a:tailEnd type="none" w="med" len="med"/>
          </a:ln>
          <a:effectLst/>
        </p:spPr>
      </p:cxnSp>
      <p:sp>
        <p:nvSpPr>
          <p:cNvPr id="6" name="TextBox 5"/>
          <p:cNvSpPr txBox="1"/>
          <p:nvPr/>
        </p:nvSpPr>
        <p:spPr>
          <a:xfrm>
            <a:off x="1619672" y="1772816"/>
            <a:ext cx="114646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Georgia"/>
                <a:cs typeface="Georgia"/>
              </a:rPr>
              <a:t>Memory</a:t>
            </a:r>
            <a:endParaRPr lang="en-US" sz="2000" dirty="0">
              <a:latin typeface="Georgia"/>
              <a:cs typeface="Georgia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372200" y="1772816"/>
            <a:ext cx="70013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Georgia"/>
                <a:cs typeface="Georgia"/>
              </a:rPr>
              <a:t>Disk</a:t>
            </a:r>
            <a:endParaRPr lang="en-US" sz="2000" dirty="0">
              <a:latin typeface="Georgia"/>
              <a:cs typeface="Georgia"/>
            </a:endParaRPr>
          </a:p>
        </p:txBody>
      </p:sp>
      <p:sp>
        <p:nvSpPr>
          <p:cNvPr id="8" name="Rectangle 7"/>
          <p:cNvSpPr/>
          <p:nvPr/>
        </p:nvSpPr>
        <p:spPr bwMode="auto">
          <a:xfrm>
            <a:off x="5868144" y="2348880"/>
            <a:ext cx="1800200" cy="1800200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9" name="Rectangle 8"/>
          <p:cNvSpPr/>
          <p:nvPr/>
        </p:nvSpPr>
        <p:spPr bwMode="auto">
          <a:xfrm>
            <a:off x="5868144" y="4581128"/>
            <a:ext cx="1800200" cy="1800200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14" name="Rectangle 13"/>
          <p:cNvSpPr/>
          <p:nvPr/>
        </p:nvSpPr>
        <p:spPr bwMode="auto">
          <a:xfrm>
            <a:off x="6012160" y="3429000"/>
            <a:ext cx="1440160" cy="360040"/>
          </a:xfrm>
          <a:prstGeom prst="rect">
            <a:avLst/>
          </a:prstGeom>
          <a:solidFill>
            <a:srgbClr val="FFFFFF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grpSp>
        <p:nvGrpSpPr>
          <p:cNvPr id="17" name="Group 16"/>
          <p:cNvGrpSpPr/>
          <p:nvPr/>
        </p:nvGrpSpPr>
        <p:grpSpPr>
          <a:xfrm>
            <a:off x="6012160" y="2636912"/>
            <a:ext cx="1440160" cy="360040"/>
            <a:chOff x="1763688" y="3068960"/>
            <a:chExt cx="1440160" cy="360040"/>
          </a:xfrm>
        </p:grpSpPr>
        <p:sp>
          <p:nvSpPr>
            <p:cNvPr id="12" name="Rectangle 11"/>
            <p:cNvSpPr/>
            <p:nvPr/>
          </p:nvSpPr>
          <p:spPr bwMode="auto">
            <a:xfrm>
              <a:off x="1763688" y="3068960"/>
              <a:ext cx="720080" cy="360040"/>
            </a:xfrm>
            <a:prstGeom prst="rect">
              <a:avLst/>
            </a:prstGeom>
            <a:solidFill>
              <a:srgbClr val="FFFFFF"/>
            </a:solidFill>
            <a:ln w="1270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13" name="Rectangle 12"/>
            <p:cNvSpPr/>
            <p:nvPr/>
          </p:nvSpPr>
          <p:spPr bwMode="auto">
            <a:xfrm>
              <a:off x="2483768" y="3068960"/>
              <a:ext cx="360040" cy="360040"/>
            </a:xfrm>
            <a:prstGeom prst="rect">
              <a:avLst/>
            </a:prstGeom>
            <a:solidFill>
              <a:srgbClr val="FFFFFF"/>
            </a:solidFill>
            <a:ln w="1270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15" name="Rectangle 14"/>
            <p:cNvSpPr/>
            <p:nvPr/>
          </p:nvSpPr>
          <p:spPr bwMode="auto">
            <a:xfrm>
              <a:off x="2843808" y="3068960"/>
              <a:ext cx="360040" cy="360040"/>
            </a:xfrm>
            <a:prstGeom prst="rect">
              <a:avLst/>
            </a:prstGeom>
            <a:solidFill>
              <a:srgbClr val="FFFFFF"/>
            </a:solidFill>
            <a:ln w="1270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</p:grpSp>
      <p:sp>
        <p:nvSpPr>
          <p:cNvPr id="16" name="Rectangle 15"/>
          <p:cNvSpPr/>
          <p:nvPr/>
        </p:nvSpPr>
        <p:spPr bwMode="auto">
          <a:xfrm>
            <a:off x="6012160" y="4869160"/>
            <a:ext cx="1440160" cy="360040"/>
          </a:xfrm>
          <a:prstGeom prst="rect">
            <a:avLst/>
          </a:prstGeom>
          <a:solidFill>
            <a:srgbClr val="FFFFFF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cxnSp>
        <p:nvCxnSpPr>
          <p:cNvPr id="19" name="Curved Connector 18"/>
          <p:cNvCxnSpPr>
            <a:stCxn id="13" idx="2"/>
            <a:endCxn id="14" idx="1"/>
          </p:cNvCxnSpPr>
          <p:nvPr/>
        </p:nvCxnSpPr>
        <p:spPr bwMode="auto">
          <a:xfrm rot="5400000">
            <a:off x="6156176" y="2852936"/>
            <a:ext cx="612068" cy="900100"/>
          </a:xfrm>
          <a:prstGeom prst="curvedConnector4">
            <a:avLst>
              <a:gd name="adj1" fmla="val 35294"/>
              <a:gd name="adj2" fmla="val 125397"/>
            </a:avLst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2" name="Curved Connector 21"/>
          <p:cNvCxnSpPr>
            <a:stCxn id="15" idx="2"/>
            <a:endCxn id="16" idx="3"/>
          </p:cNvCxnSpPr>
          <p:nvPr/>
        </p:nvCxnSpPr>
        <p:spPr bwMode="auto">
          <a:xfrm rot="16200000" flipH="1">
            <a:off x="6336196" y="3933056"/>
            <a:ext cx="2052228" cy="180020"/>
          </a:xfrm>
          <a:prstGeom prst="curvedConnector4">
            <a:avLst>
              <a:gd name="adj1" fmla="val 31863"/>
              <a:gd name="adj2" fmla="val 586245"/>
            </a:avLst>
          </a:prstGeom>
          <a:solidFill>
            <a:schemeClr val="accent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8" name="Rectangle 17"/>
          <p:cNvSpPr/>
          <p:nvPr/>
        </p:nvSpPr>
        <p:spPr bwMode="auto">
          <a:xfrm>
            <a:off x="1259632" y="2348880"/>
            <a:ext cx="1800200" cy="1800200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20" name="Rectangle 19"/>
          <p:cNvSpPr/>
          <p:nvPr/>
        </p:nvSpPr>
        <p:spPr bwMode="auto">
          <a:xfrm>
            <a:off x="1403648" y="3429000"/>
            <a:ext cx="1440160" cy="360040"/>
          </a:xfrm>
          <a:prstGeom prst="rect">
            <a:avLst/>
          </a:prstGeom>
          <a:solidFill>
            <a:srgbClr val="FFFFFF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grpSp>
        <p:nvGrpSpPr>
          <p:cNvPr id="21" name="Group 20"/>
          <p:cNvGrpSpPr/>
          <p:nvPr/>
        </p:nvGrpSpPr>
        <p:grpSpPr>
          <a:xfrm>
            <a:off x="1403648" y="2636912"/>
            <a:ext cx="1440160" cy="360040"/>
            <a:chOff x="1763688" y="3068960"/>
            <a:chExt cx="1440160" cy="360040"/>
          </a:xfrm>
        </p:grpSpPr>
        <p:sp>
          <p:nvSpPr>
            <p:cNvPr id="23" name="Rectangle 22"/>
            <p:cNvSpPr/>
            <p:nvPr/>
          </p:nvSpPr>
          <p:spPr bwMode="auto">
            <a:xfrm>
              <a:off x="1763688" y="3068960"/>
              <a:ext cx="720080" cy="360040"/>
            </a:xfrm>
            <a:prstGeom prst="rect">
              <a:avLst/>
            </a:prstGeom>
            <a:solidFill>
              <a:srgbClr val="FFFFFF"/>
            </a:solidFill>
            <a:ln w="1270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24" name="Rectangle 23"/>
            <p:cNvSpPr/>
            <p:nvPr/>
          </p:nvSpPr>
          <p:spPr bwMode="auto">
            <a:xfrm>
              <a:off x="2483768" y="3068960"/>
              <a:ext cx="360040" cy="360040"/>
            </a:xfrm>
            <a:prstGeom prst="rect">
              <a:avLst/>
            </a:prstGeom>
            <a:solidFill>
              <a:srgbClr val="FFFFFF"/>
            </a:solidFill>
            <a:ln w="1270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25" name="Rectangle 24"/>
            <p:cNvSpPr/>
            <p:nvPr/>
          </p:nvSpPr>
          <p:spPr bwMode="auto">
            <a:xfrm>
              <a:off x="2843808" y="3068960"/>
              <a:ext cx="360040" cy="360040"/>
            </a:xfrm>
            <a:prstGeom prst="rect">
              <a:avLst/>
            </a:prstGeom>
            <a:solidFill>
              <a:srgbClr val="FFFFFF"/>
            </a:solidFill>
            <a:ln w="12700" cap="flat" cmpd="sng" algn="ctr">
              <a:solidFill>
                <a:srgbClr val="191F2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</p:grpSp>
      <p:cxnSp>
        <p:nvCxnSpPr>
          <p:cNvPr id="26" name="Curved Connector 25"/>
          <p:cNvCxnSpPr>
            <a:stCxn id="24" idx="2"/>
            <a:endCxn id="20" idx="1"/>
          </p:cNvCxnSpPr>
          <p:nvPr/>
        </p:nvCxnSpPr>
        <p:spPr bwMode="auto">
          <a:xfrm rot="5400000">
            <a:off x="1547664" y="2852936"/>
            <a:ext cx="612068" cy="900100"/>
          </a:xfrm>
          <a:prstGeom prst="curvedConnector4">
            <a:avLst>
              <a:gd name="adj1" fmla="val 35294"/>
              <a:gd name="adj2" fmla="val 125397"/>
            </a:avLst>
          </a:prstGeom>
          <a:solidFill>
            <a:schemeClr val="accent1"/>
          </a:solidFill>
          <a:ln w="38100" cap="flat" cmpd="sng" algn="ctr">
            <a:solidFill>
              <a:schemeClr val="tx1">
                <a:lumMod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8" name="Left Arrow 27"/>
          <p:cNvSpPr/>
          <p:nvPr/>
        </p:nvSpPr>
        <p:spPr bwMode="auto">
          <a:xfrm>
            <a:off x="3995936" y="5085184"/>
            <a:ext cx="1368152" cy="576064"/>
          </a:xfrm>
          <a:prstGeom prst="leftArrow">
            <a:avLst/>
          </a:prstGeom>
          <a:solidFill>
            <a:schemeClr val="bg1">
              <a:lumMod val="65000"/>
            </a:schemeClr>
          </a:solidFill>
          <a:ln w="1270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3491841" y="4437112"/>
            <a:ext cx="118817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smtClean="0">
                <a:latin typeface="Georgia"/>
                <a:cs typeface="Georgia"/>
              </a:rPr>
              <a:t>load into</a:t>
            </a:r>
          </a:p>
          <a:p>
            <a:pPr algn="ctr"/>
            <a:r>
              <a:rPr lang="en-US" sz="2000" dirty="0" smtClean="0">
                <a:latin typeface="Georgia"/>
                <a:cs typeface="Georgia"/>
              </a:rPr>
              <a:t>memory</a:t>
            </a:r>
            <a:endParaRPr lang="en-US" sz="2000" dirty="0">
              <a:latin typeface="Georgia"/>
              <a:cs typeface="Georgia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3275856" y="3501008"/>
            <a:ext cx="113206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err="1" smtClean="0">
                <a:latin typeface="Georgia"/>
                <a:cs typeface="Georgia"/>
              </a:rPr>
              <a:t>swizzled</a:t>
            </a:r>
            <a:endParaRPr lang="en-US" sz="2000" dirty="0">
              <a:latin typeface="Georgia"/>
              <a:cs typeface="Georgia"/>
            </a:endParaRPr>
          </a:p>
          <a:p>
            <a:pPr algn="ctr"/>
            <a:r>
              <a:rPr lang="en-US" sz="2000" dirty="0" smtClean="0">
                <a:latin typeface="Georgia"/>
                <a:cs typeface="Georgia"/>
              </a:rPr>
              <a:t>pointer</a:t>
            </a:r>
            <a:endParaRPr lang="en-US" sz="2000" dirty="0">
              <a:latin typeface="Georgia"/>
              <a:cs typeface="Georgia"/>
            </a:endParaRPr>
          </a:p>
        </p:txBody>
      </p:sp>
      <p:sp>
        <p:nvSpPr>
          <p:cNvPr id="32" name="Rectangle 31"/>
          <p:cNvSpPr/>
          <p:nvPr/>
        </p:nvSpPr>
        <p:spPr bwMode="auto">
          <a:xfrm>
            <a:off x="1259632" y="4581128"/>
            <a:ext cx="1800200" cy="1800200"/>
          </a:xfrm>
          <a:prstGeom prst="rect">
            <a:avLst/>
          </a:prstGeom>
          <a:solidFill>
            <a:schemeClr val="bg1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sp>
        <p:nvSpPr>
          <p:cNvPr id="33" name="Rectangle 32"/>
          <p:cNvSpPr/>
          <p:nvPr/>
        </p:nvSpPr>
        <p:spPr bwMode="auto">
          <a:xfrm>
            <a:off x="1403648" y="4869160"/>
            <a:ext cx="1440160" cy="360040"/>
          </a:xfrm>
          <a:prstGeom prst="rect">
            <a:avLst/>
          </a:prstGeom>
          <a:solidFill>
            <a:srgbClr val="FFFFFF"/>
          </a:solidFill>
          <a:ln w="12700" cap="flat" cmpd="sng" algn="ctr">
            <a:solidFill>
              <a:srgbClr val="191F2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Lucida Sans" pitchFamily="-106" charset="0"/>
              <a:ea typeface="ＭＳ Ｐゴシック" pitchFamily="-106" charset="-128"/>
              <a:cs typeface="ＭＳ Ｐゴシック" pitchFamily="-106" charset="-128"/>
            </a:endParaRPr>
          </a:p>
        </p:txBody>
      </p:sp>
      <p:cxnSp>
        <p:nvCxnSpPr>
          <p:cNvPr id="27" name="Curved Connector 26"/>
          <p:cNvCxnSpPr>
            <a:stCxn id="25" idx="2"/>
            <a:endCxn id="33" idx="3"/>
          </p:cNvCxnSpPr>
          <p:nvPr/>
        </p:nvCxnSpPr>
        <p:spPr bwMode="auto">
          <a:xfrm rot="16200000" flipH="1">
            <a:off x="1727684" y="3933056"/>
            <a:ext cx="2052228" cy="180020"/>
          </a:xfrm>
          <a:prstGeom prst="curvedConnector4">
            <a:avLst>
              <a:gd name="adj1" fmla="val 45614"/>
              <a:gd name="adj2" fmla="val 383753"/>
            </a:avLst>
          </a:prstGeom>
          <a:solidFill>
            <a:schemeClr val="accent1"/>
          </a:solidFill>
          <a:ln w="38100" cap="flat" cmpd="sng" algn="ctr">
            <a:solidFill>
              <a:srgbClr val="191F22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3137595300"/>
      </p:ext>
    </p:extLst>
  </p:cSld>
  <p:clrMapOvr>
    <a:masterClrMapping/>
  </p:clrMapOvr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Swizzling</a:t>
            </a:r>
            <a:r>
              <a:rPr lang="en-US" dirty="0" smtClean="0"/>
              <a:t> Strategies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Automatic</a:t>
            </a:r>
          </a:p>
          <a:p>
            <a:pPr lvl="1"/>
            <a:r>
              <a:rPr lang="en-US" dirty="0" smtClean="0"/>
              <a:t>As soon as block brought into memory, locate all pointers and addresses and enter them into translation table</a:t>
            </a:r>
          </a:p>
          <a:p>
            <a:pPr lvl="1"/>
            <a:r>
              <a:rPr lang="en-US" dirty="0" smtClean="0"/>
              <a:t>Replace pointers in blocks with new entries</a:t>
            </a:r>
          </a:p>
          <a:p>
            <a:pPr marL="0" indent="0">
              <a:buNone/>
            </a:pPr>
            <a:r>
              <a:rPr lang="en-US" dirty="0" smtClean="0"/>
              <a:t>On Demand</a:t>
            </a:r>
          </a:p>
          <a:p>
            <a:pPr lvl="1"/>
            <a:r>
              <a:rPr lang="en-US" dirty="0" smtClean="0"/>
              <a:t>Leave all pointers </a:t>
            </a:r>
            <a:r>
              <a:rPr lang="en-US" dirty="0" err="1" smtClean="0"/>
              <a:t>unswizzled</a:t>
            </a:r>
            <a:r>
              <a:rPr lang="en-US" dirty="0" smtClean="0"/>
              <a:t> when block in brought into memory</a:t>
            </a:r>
          </a:p>
          <a:p>
            <a:pPr lvl="1"/>
            <a:r>
              <a:rPr lang="en-US" dirty="0" smtClean="0"/>
              <a:t>Swizzle pointers only when dereferenced</a:t>
            </a:r>
          </a:p>
          <a:p>
            <a:pPr marL="0" indent="0">
              <a:buNone/>
            </a:pPr>
            <a:r>
              <a:rPr lang="en-US" dirty="0" smtClean="0"/>
              <a:t>No </a:t>
            </a:r>
            <a:r>
              <a:rPr lang="en-US" dirty="0" err="1" smtClean="0"/>
              <a:t>swizzling</a:t>
            </a:r>
            <a:endParaRPr lang="en-US" dirty="0" smtClean="0"/>
          </a:p>
          <a:p>
            <a:pPr lvl="1"/>
            <a:r>
              <a:rPr lang="en-US" dirty="0" smtClean="0"/>
              <a:t>Use translation table to map pointers on each dereference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861077"/>
      </p:ext>
    </p:extLst>
  </p:cSld>
  <p:clrMapOvr>
    <a:masterClrMapping/>
  </p:clrMapOvr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Unswizzling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Reverse of the </a:t>
            </a:r>
            <a:r>
              <a:rPr lang="en-US" dirty="0" err="1" smtClean="0"/>
              <a:t>swizzling</a:t>
            </a:r>
            <a:r>
              <a:rPr lang="en-US" dirty="0" smtClean="0"/>
              <a:t> operation</a:t>
            </a:r>
          </a:p>
          <a:p>
            <a:pPr lvl="1"/>
            <a:r>
              <a:rPr lang="en-US" dirty="0" smtClean="0"/>
              <a:t>When a block is written back to disk, rewrite </a:t>
            </a:r>
            <a:r>
              <a:rPr lang="en-US" dirty="0" err="1" smtClean="0"/>
              <a:t>swizzled</a:t>
            </a:r>
            <a:r>
              <a:rPr lang="en-US" dirty="0" smtClean="0"/>
              <a:t> pointers using the translation table</a:t>
            </a:r>
          </a:p>
          <a:p>
            <a:pPr lvl="1"/>
            <a:r>
              <a:rPr lang="en-US" dirty="0" smtClean="0"/>
              <a:t>Need to beware of pinned blocks (that cannot yet be safely written to disk)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8491633"/>
      </p:ext>
    </p:extLst>
  </p:cSld>
  <p:clrMapOvr>
    <a:masterClrMapping/>
  </p:clrMapOvr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Column </a:t>
            </a:r>
            <a:br>
              <a:rPr lang="en-US" dirty="0" smtClean="0"/>
            </a:br>
            <a:r>
              <a:rPr lang="en-US" dirty="0" smtClean="0"/>
              <a:t>Stores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3556813"/>
      </p:ext>
    </p:extLst>
  </p:cSld>
  <p:clrMapOvr>
    <a:masterClrMapping/>
  </p:clrMapOvr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Row vs Column Store</a:t>
            </a:r>
            <a:endParaRPr lang="en-US"/>
          </a:p>
        </p:txBody>
      </p:sp>
      <p:sp>
        <p:nvSpPr>
          <p:cNvPr id="83974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So far we assumed that fields of a record are stored contiguously (row store)...</a:t>
            </a:r>
          </a:p>
          <a:p>
            <a:r>
              <a:rPr lang="en-US" smtClean="0"/>
              <a:t>Another option is to store like fields together (column store)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519745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8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latin typeface="Georgia"/>
                <a:cs typeface="Georgia"/>
              </a:rPr>
              <a:t>Row Store</a:t>
            </a:r>
            <a:endParaRPr lang="en-US">
              <a:latin typeface="Georgia"/>
              <a:cs typeface="Georgia"/>
            </a:endParaRPr>
          </a:p>
        </p:txBody>
      </p:sp>
      <p:sp>
        <p:nvSpPr>
          <p:cNvPr id="8499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>
                <a:latin typeface="Georgia"/>
                <a:cs typeface="Georgia"/>
              </a:rPr>
              <a:t>Example: Order consists of</a:t>
            </a:r>
          </a:p>
          <a:p>
            <a:pPr lvl="1"/>
            <a:r>
              <a:rPr lang="en-US" dirty="0" smtClean="0">
                <a:latin typeface="Georgia"/>
                <a:cs typeface="Georgia"/>
              </a:rPr>
              <a:t>id, </a:t>
            </a:r>
            <a:r>
              <a:rPr lang="en-US" dirty="0" err="1" smtClean="0">
                <a:latin typeface="Georgia"/>
                <a:cs typeface="Georgia"/>
              </a:rPr>
              <a:t>cust</a:t>
            </a:r>
            <a:r>
              <a:rPr lang="en-US" dirty="0" smtClean="0">
                <a:latin typeface="Georgia"/>
                <a:cs typeface="Georgia"/>
              </a:rPr>
              <a:t>, prod, store, price, date, </a:t>
            </a:r>
            <a:r>
              <a:rPr lang="en-US" dirty="0" err="1" smtClean="0">
                <a:latin typeface="Georgia"/>
                <a:cs typeface="Georgia"/>
              </a:rPr>
              <a:t>qty</a:t>
            </a:r>
            <a:endParaRPr lang="en-US" dirty="0">
              <a:latin typeface="Georgia"/>
              <a:cs typeface="Georgia"/>
            </a:endParaRPr>
          </a:p>
        </p:txBody>
      </p:sp>
      <p:graphicFrame>
        <p:nvGraphicFramePr>
          <p:cNvPr id="84999" name="Object 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66210188"/>
              </p:ext>
            </p:extLst>
          </p:nvPr>
        </p:nvGraphicFramePr>
        <p:xfrm>
          <a:off x="381000" y="3429000"/>
          <a:ext cx="8277225" cy="352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5773" name="Worksheet" r:id="rId3" imgW="8277454" imgH="352654" progId="Excel.Sheet.8">
                  <p:embed/>
                </p:oleObj>
              </mc:Choice>
              <mc:Fallback>
                <p:oleObj name="Worksheet" r:id="rId3" imgW="8277454" imgH="352654" progId="Excel.Shee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" y="3429000"/>
                        <a:ext cx="8277225" cy="352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bg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5000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59075494"/>
              </p:ext>
            </p:extLst>
          </p:nvPr>
        </p:nvGraphicFramePr>
        <p:xfrm>
          <a:off x="381000" y="4152900"/>
          <a:ext cx="8277225" cy="352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5774" name="Worksheet" r:id="rId5" imgW="8277454" imgH="352654" progId="Excel.Sheet.8">
                  <p:embed/>
                </p:oleObj>
              </mc:Choice>
              <mc:Fallback>
                <p:oleObj name="Worksheet" r:id="rId5" imgW="8277454" imgH="352654" progId="Excel.Shee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" y="4152900"/>
                        <a:ext cx="8277225" cy="352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bg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5001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80169400"/>
              </p:ext>
            </p:extLst>
          </p:nvPr>
        </p:nvGraphicFramePr>
        <p:xfrm>
          <a:off x="381000" y="4876800"/>
          <a:ext cx="8277225" cy="352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5775" name="Worksheet" r:id="rId7" imgW="8277454" imgH="352654" progId="Excel.Sheet.8">
                  <p:embed/>
                </p:oleObj>
              </mc:Choice>
              <mc:Fallback>
                <p:oleObj name="Worksheet" r:id="rId7" imgW="8277454" imgH="352654" progId="Excel.Shee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" y="4876800"/>
                        <a:ext cx="8277225" cy="352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bg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50699147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22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Column Store</a:t>
            </a:r>
            <a:endParaRPr lang="en-US"/>
          </a:p>
        </p:txBody>
      </p:sp>
      <p:sp>
        <p:nvSpPr>
          <p:cNvPr id="86021" name="Rectangle 2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Example: Order consists of</a:t>
            </a:r>
          </a:p>
          <a:p>
            <a:pPr lvl="1"/>
            <a:r>
              <a:rPr lang="en-US" dirty="0" smtClean="0"/>
              <a:t>id, </a:t>
            </a:r>
            <a:r>
              <a:rPr lang="en-US" dirty="0" err="1" smtClean="0"/>
              <a:t>cust</a:t>
            </a:r>
            <a:r>
              <a:rPr lang="en-US" dirty="0" smtClean="0"/>
              <a:t>, prod, store, price, date, </a:t>
            </a:r>
            <a:r>
              <a:rPr lang="en-US" dirty="0" err="1" smtClean="0"/>
              <a:t>qty</a:t>
            </a:r>
            <a:endParaRPr lang="en-US" dirty="0"/>
          </a:p>
        </p:txBody>
      </p:sp>
      <p:graphicFrame>
        <p:nvGraphicFramePr>
          <p:cNvPr id="86023" name="Object 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8210508"/>
              </p:ext>
            </p:extLst>
          </p:nvPr>
        </p:nvGraphicFramePr>
        <p:xfrm>
          <a:off x="685800" y="3124200"/>
          <a:ext cx="1943100" cy="2066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6797" name="Worksheet" r:id="rId3" imgW="1943405" imgH="2067154" progId="Excel.Sheet.8">
                  <p:embed/>
                </p:oleObj>
              </mc:Choice>
              <mc:Fallback>
                <p:oleObj name="Worksheet" r:id="rId3" imgW="1943405" imgH="2067154" progId="Excel.Shee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" y="3124200"/>
                        <a:ext cx="1943100" cy="2066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bg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6024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35801487"/>
              </p:ext>
            </p:extLst>
          </p:nvPr>
        </p:nvGraphicFramePr>
        <p:xfrm>
          <a:off x="2971800" y="3124200"/>
          <a:ext cx="1943100" cy="2066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6798" name="Worksheet" r:id="rId5" imgW="1943405" imgH="2067154" progId="Excel.Sheet.8">
                  <p:embed/>
                </p:oleObj>
              </mc:Choice>
              <mc:Fallback>
                <p:oleObj name="Worksheet" r:id="rId5" imgW="1943405" imgH="2067154" progId="Excel.Shee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71800" y="3124200"/>
                        <a:ext cx="1943100" cy="2066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bg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6025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73913401"/>
              </p:ext>
            </p:extLst>
          </p:nvPr>
        </p:nvGraphicFramePr>
        <p:xfrm>
          <a:off x="5410200" y="3124200"/>
          <a:ext cx="3124200" cy="2066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6799" name="Worksheet" r:id="rId7" imgW="3124505" imgH="2067154" progId="Excel.Sheet.8">
                  <p:embed/>
                </p:oleObj>
              </mc:Choice>
              <mc:Fallback>
                <p:oleObj name="Worksheet" r:id="rId7" imgW="3124505" imgH="2067154" progId="Excel.Shee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10200" y="3124200"/>
                        <a:ext cx="3124200" cy="2066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bg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6026" name="Text Box 32"/>
          <p:cNvSpPr txBox="1">
            <a:spLocks noChangeArrowheads="1"/>
          </p:cNvSpPr>
          <p:nvPr/>
        </p:nvSpPr>
        <p:spPr bwMode="auto">
          <a:xfrm>
            <a:off x="3870325" y="5670550"/>
            <a:ext cx="4097338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>
                <a:latin typeface="Georgia"/>
                <a:cs typeface="Georgia"/>
              </a:rPr>
              <a:t>ids may or may not be stored explicitly</a:t>
            </a:r>
          </a:p>
        </p:txBody>
      </p:sp>
      <p:sp>
        <p:nvSpPr>
          <p:cNvPr id="86027" name="Freeform 33"/>
          <p:cNvSpPr>
            <a:spLocks/>
          </p:cNvSpPr>
          <p:nvPr/>
        </p:nvSpPr>
        <p:spPr bwMode="auto">
          <a:xfrm>
            <a:off x="3175000" y="5283200"/>
            <a:ext cx="758825" cy="652463"/>
          </a:xfrm>
          <a:custGeom>
            <a:avLst/>
            <a:gdLst>
              <a:gd name="T0" fmla="*/ 2147483647 w 478"/>
              <a:gd name="T1" fmla="*/ 2147483647 h 411"/>
              <a:gd name="T2" fmla="*/ 2147483647 w 478"/>
              <a:gd name="T3" fmla="*/ 2147483647 h 411"/>
              <a:gd name="T4" fmla="*/ 2147483647 w 478"/>
              <a:gd name="T5" fmla="*/ 2147483647 h 411"/>
              <a:gd name="T6" fmla="*/ 2147483647 w 478"/>
              <a:gd name="T7" fmla="*/ 2147483647 h 411"/>
              <a:gd name="T8" fmla="*/ 2147483647 w 478"/>
              <a:gd name="T9" fmla="*/ 2147483647 h 411"/>
              <a:gd name="T10" fmla="*/ 2147483647 w 478"/>
              <a:gd name="T11" fmla="*/ 2147483647 h 411"/>
              <a:gd name="T12" fmla="*/ 2147483647 w 478"/>
              <a:gd name="T13" fmla="*/ 0 h 411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478"/>
              <a:gd name="T22" fmla="*/ 0 h 411"/>
              <a:gd name="T23" fmla="*/ 478 w 478"/>
              <a:gd name="T24" fmla="*/ 411 h 411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478" h="411">
                <a:moveTo>
                  <a:pt x="478" y="375"/>
                </a:moveTo>
                <a:cubicBezTo>
                  <a:pt x="454" y="398"/>
                  <a:pt x="386" y="411"/>
                  <a:pt x="386" y="411"/>
                </a:cubicBezTo>
                <a:cubicBezTo>
                  <a:pt x="288" y="405"/>
                  <a:pt x="235" y="401"/>
                  <a:pt x="149" y="384"/>
                </a:cubicBezTo>
                <a:cubicBezTo>
                  <a:pt x="127" y="363"/>
                  <a:pt x="96" y="351"/>
                  <a:pt x="75" y="329"/>
                </a:cubicBezTo>
                <a:cubicBezTo>
                  <a:pt x="60" y="314"/>
                  <a:pt x="30" y="283"/>
                  <a:pt x="30" y="283"/>
                </a:cubicBezTo>
                <a:cubicBezTo>
                  <a:pt x="0" y="194"/>
                  <a:pt x="49" y="112"/>
                  <a:pt x="121" y="64"/>
                </a:cubicBezTo>
                <a:cubicBezTo>
                  <a:pt x="131" y="34"/>
                  <a:pt x="149" y="28"/>
                  <a:pt x="149" y="0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>
              <a:latin typeface="Georgia"/>
              <a:cs typeface="Georgia"/>
            </a:endParaRPr>
          </a:p>
        </p:txBody>
      </p:sp>
    </p:spTree>
    <p:extLst>
      <p:ext uri="{BB962C8B-B14F-4D97-AF65-F5344CB8AC3E}">
        <p14:creationId xmlns:p14="http://schemas.microsoft.com/office/powerpoint/2010/main" val="194758427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Row vs Column Store</a:t>
            </a:r>
            <a:endParaRPr lang="en-US"/>
          </a:p>
        </p:txBody>
      </p:sp>
      <p:sp>
        <p:nvSpPr>
          <p:cNvPr id="87046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Advantages of Column Store</a:t>
            </a:r>
          </a:p>
          <a:p>
            <a:pPr lvl="1"/>
            <a:r>
              <a:rPr lang="en-US" smtClean="0"/>
              <a:t>more compact storage (fields need not start at byte boundaries)</a:t>
            </a:r>
          </a:p>
          <a:p>
            <a:pPr lvl="1"/>
            <a:r>
              <a:rPr lang="en-US" smtClean="0"/>
              <a:t>efficient reads on data mining operations</a:t>
            </a:r>
          </a:p>
          <a:p>
            <a:r>
              <a:rPr lang="en-US" smtClean="0"/>
              <a:t>Advantages of Row Store</a:t>
            </a:r>
          </a:p>
          <a:p>
            <a:pPr lvl="1"/>
            <a:r>
              <a:rPr lang="en-US" smtClean="0"/>
              <a:t>writes (multiple fields of one record)more efficient</a:t>
            </a:r>
          </a:p>
          <a:p>
            <a:pPr lvl="1"/>
            <a:r>
              <a:rPr lang="en-US" smtClean="0"/>
              <a:t>efficient reads for record access (OLTP)</a:t>
            </a: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88890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Storage </a:t>
            </a:r>
            <a:br>
              <a:rPr lang="en-US" dirty="0" smtClean="0"/>
            </a:br>
            <a:r>
              <a:rPr lang="en-US" dirty="0" smtClean="0"/>
              <a:t>Comparison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1002745"/>
      </p:ext>
    </p:extLst>
  </p:cSld>
  <p:clrMapOvr>
    <a:masterClrMapping/>
  </p:clrMapOvr>
</p:sld>
</file>

<file path=ppt/theme/theme1.xml><?xml version="1.0" encoding="utf-8"?>
<a:theme xmlns:a="http://schemas.openxmlformats.org/drawingml/2006/main" name="ECS">
  <a:themeElements>
    <a:clrScheme name="uos_ppt__template_electronics 1">
      <a:dk1>
        <a:srgbClr val="323D43"/>
      </a:dk1>
      <a:lt1>
        <a:srgbClr val="FFFFFF"/>
      </a:lt1>
      <a:dk2>
        <a:srgbClr val="014359"/>
      </a:dk2>
      <a:lt2>
        <a:srgbClr val="77ADD3"/>
      </a:lt2>
      <a:accent1>
        <a:srgbClr val="979E45"/>
      </a:accent1>
      <a:accent2>
        <a:srgbClr val="4F5A20"/>
      </a:accent2>
      <a:accent3>
        <a:srgbClr val="FFFFFF"/>
      </a:accent3>
      <a:accent4>
        <a:srgbClr val="293338"/>
      </a:accent4>
      <a:accent5>
        <a:srgbClr val="C9CCB0"/>
      </a:accent5>
      <a:accent6>
        <a:srgbClr val="47511C"/>
      </a:accent6>
      <a:hlink>
        <a:srgbClr val="A67891"/>
      </a:hlink>
      <a:folHlink>
        <a:srgbClr val="8F9E94"/>
      </a:folHlink>
    </a:clrScheme>
    <a:fontScheme name="uos_ppt__template_electronics">
      <a:majorFont>
        <a:latin typeface="Georgia"/>
        <a:ea typeface="ＭＳ Ｐゴシック"/>
        <a:cs typeface="ＭＳ Ｐゴシック"/>
      </a:majorFont>
      <a:minorFont>
        <a:latin typeface="Georgia"/>
        <a:ea typeface="ＭＳ Ｐゴシック"/>
        <a:cs typeface="ＭＳ Ｐゴシック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Lucida Sans" pitchFamily="-106" charset="0"/>
            <a:ea typeface="ＭＳ Ｐゴシック" pitchFamily="-106" charset="-128"/>
            <a:cs typeface="ＭＳ Ｐゴシック" pitchFamily="-106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Lucida Sans" pitchFamily="-106" charset="0"/>
            <a:ea typeface="ＭＳ Ｐゴシック" pitchFamily="-106" charset="-128"/>
            <a:cs typeface="ＭＳ Ｐゴシック" pitchFamily="-106" charset="-128"/>
          </a:defRPr>
        </a:defPPr>
      </a:lstStyle>
    </a:lnDef>
  </a:objectDefaults>
  <a:extraClrSchemeLst>
    <a:extraClrScheme>
      <a:clrScheme name="uos_ppt__template_electronics 1">
        <a:dk1>
          <a:srgbClr val="323D43"/>
        </a:dk1>
        <a:lt1>
          <a:srgbClr val="FFFFFF"/>
        </a:lt1>
        <a:dk2>
          <a:srgbClr val="014359"/>
        </a:dk2>
        <a:lt2>
          <a:srgbClr val="77ADD3"/>
        </a:lt2>
        <a:accent1>
          <a:srgbClr val="979E45"/>
        </a:accent1>
        <a:accent2>
          <a:srgbClr val="4F5A20"/>
        </a:accent2>
        <a:accent3>
          <a:srgbClr val="FFFFFF"/>
        </a:accent3>
        <a:accent4>
          <a:srgbClr val="293338"/>
        </a:accent4>
        <a:accent5>
          <a:srgbClr val="C9CCB0"/>
        </a:accent5>
        <a:accent6>
          <a:srgbClr val="47511C"/>
        </a:accent6>
        <a:hlink>
          <a:srgbClr val="A67891"/>
        </a:hlink>
        <a:folHlink>
          <a:srgbClr val="8F9E94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ECS.thmx</Template>
  <TotalTime>9941</TotalTime>
  <Words>2903</Words>
  <Application>Microsoft Macintosh PowerPoint</Application>
  <PresentationFormat>On-screen Show (4:3)</PresentationFormat>
  <Paragraphs>820</Paragraphs>
  <Slides>103</Slides>
  <Notes>10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103</vt:i4>
      </vt:variant>
    </vt:vector>
  </HeadingPairs>
  <TitlesOfParts>
    <vt:vector size="106" baseType="lpstr">
      <vt:lpstr>ECS</vt:lpstr>
      <vt:lpstr>Microsoft Excel 97 - 2004 Worksheet</vt:lpstr>
      <vt:lpstr>Worksheet</vt:lpstr>
      <vt:lpstr> Data Storage</vt:lpstr>
      <vt:lpstr>Hardware</vt:lpstr>
      <vt:lpstr>The Memory Hierarchy: Cache</vt:lpstr>
      <vt:lpstr>The Memory Hierarchy: Main Memory</vt:lpstr>
      <vt:lpstr>The Memory Hierarchy: Secondary Storage</vt:lpstr>
      <vt:lpstr>The Memory Hierarchy: Tertiary Storage</vt:lpstr>
      <vt:lpstr>Hard Disks</vt:lpstr>
      <vt:lpstr>Disk Structure</vt:lpstr>
      <vt:lpstr>Zone Bit Recording</vt:lpstr>
      <vt:lpstr>Disk Access Time: Reading</vt:lpstr>
      <vt:lpstr>Seek Time</vt:lpstr>
      <vt:lpstr>Rotational Delay</vt:lpstr>
      <vt:lpstr>Transfer Time</vt:lpstr>
      <vt:lpstr>Sequential Access</vt:lpstr>
      <vt:lpstr>Disk Access Time: Writing</vt:lpstr>
      <vt:lpstr>Disk Access Time: Modifying</vt:lpstr>
      <vt:lpstr>Disk Access Time: Modifying</vt:lpstr>
      <vt:lpstr>Block Addressing</vt:lpstr>
      <vt:lpstr>Block Size Selection?</vt:lpstr>
      <vt:lpstr>The Five  Minute Rule</vt:lpstr>
      <vt:lpstr>Five Minute Rule</vt:lpstr>
      <vt:lpstr>Five Minute Rule</vt:lpstr>
      <vt:lpstr>Five Minute Rule</vt:lpstr>
      <vt:lpstr>Five Minute Rule</vt:lpstr>
      <vt:lpstr>Using 1997 numbers</vt:lpstr>
      <vt:lpstr>Disk Organisation</vt:lpstr>
      <vt:lpstr>Overview</vt:lpstr>
      <vt:lpstr>Data Items</vt:lpstr>
      <vt:lpstr>Data Items</vt:lpstr>
      <vt:lpstr>Data Items</vt:lpstr>
      <vt:lpstr>Representing numbers</vt:lpstr>
      <vt:lpstr>Representing characters</vt:lpstr>
      <vt:lpstr>Representing booleans</vt:lpstr>
      <vt:lpstr>Representing dates</vt:lpstr>
      <vt:lpstr>Representing times</vt:lpstr>
      <vt:lpstr>Representing strings</vt:lpstr>
      <vt:lpstr>Representing bit arrays</vt:lpstr>
      <vt:lpstr>In general...</vt:lpstr>
      <vt:lpstr>Records</vt:lpstr>
      <vt:lpstr>Records</vt:lpstr>
      <vt:lpstr>Record types</vt:lpstr>
      <vt:lpstr>Fixed format records</vt:lpstr>
      <vt:lpstr>Example: Fixed format record</vt:lpstr>
      <vt:lpstr>Variable format records</vt:lpstr>
      <vt:lpstr>Example: Variable format record</vt:lpstr>
      <vt:lpstr>Record headers</vt:lpstr>
      <vt:lpstr>Blocks</vt:lpstr>
      <vt:lpstr>Storing records in blocks</vt:lpstr>
      <vt:lpstr>Placing records in blocks</vt:lpstr>
      <vt:lpstr>Separating records in a block</vt:lpstr>
      <vt:lpstr>Spanned vs. Unspanned</vt:lpstr>
      <vt:lpstr>Spanned records</vt:lpstr>
      <vt:lpstr>Spanned vs. Unspanned</vt:lpstr>
      <vt:lpstr>Sequencing</vt:lpstr>
      <vt:lpstr>Sequencing Options</vt:lpstr>
      <vt:lpstr>Sequencing Options</vt:lpstr>
      <vt:lpstr>Indirection</vt:lpstr>
      <vt:lpstr>Physical Addressing</vt:lpstr>
      <vt:lpstr>Indirect Addressing</vt:lpstr>
      <vt:lpstr>Indirection in block</vt:lpstr>
      <vt:lpstr>Block header</vt:lpstr>
      <vt:lpstr>Insertion and Deletion</vt:lpstr>
      <vt:lpstr>Insertion: the easy case</vt:lpstr>
      <vt:lpstr>Insertion: the hard case</vt:lpstr>
      <vt:lpstr>Insertion considerations</vt:lpstr>
      <vt:lpstr>Deletion</vt:lpstr>
      <vt:lpstr>Deletion marking</vt:lpstr>
      <vt:lpstr>Deletion tradeoffs</vt:lpstr>
      <vt:lpstr>Deletion considerations</vt:lpstr>
      <vt:lpstr>Tombstones</vt:lpstr>
      <vt:lpstr>Tombstones</vt:lpstr>
      <vt:lpstr>Buffer  Management</vt:lpstr>
      <vt:lpstr>Buffering</vt:lpstr>
      <vt:lpstr>Single Buffering</vt:lpstr>
      <vt:lpstr>Single Buffering</vt:lpstr>
      <vt:lpstr>Single Buffering</vt:lpstr>
      <vt:lpstr>Single Buffering</vt:lpstr>
      <vt:lpstr>Single Buffering</vt:lpstr>
      <vt:lpstr>Single Buffering</vt:lpstr>
      <vt:lpstr>Single Buffering Cost</vt:lpstr>
      <vt:lpstr>Double Buffering</vt:lpstr>
      <vt:lpstr>Double Buffering</vt:lpstr>
      <vt:lpstr>Double Buffering</vt:lpstr>
      <vt:lpstr>Double Buffering</vt:lpstr>
      <vt:lpstr>Double Buffering</vt:lpstr>
      <vt:lpstr>Double Buffering</vt:lpstr>
      <vt:lpstr>Address Management</vt:lpstr>
      <vt:lpstr>Pointer Swizzling</vt:lpstr>
      <vt:lpstr>Swizzling</vt:lpstr>
      <vt:lpstr>Swizzling</vt:lpstr>
      <vt:lpstr>Swizzling</vt:lpstr>
      <vt:lpstr>Swizzling Strategies</vt:lpstr>
      <vt:lpstr>Unswizzling</vt:lpstr>
      <vt:lpstr>Column  Stores</vt:lpstr>
      <vt:lpstr>Row vs Column Store</vt:lpstr>
      <vt:lpstr>Row Store</vt:lpstr>
      <vt:lpstr>Column Store</vt:lpstr>
      <vt:lpstr>Row vs Column Store</vt:lpstr>
      <vt:lpstr>Storage  Comparison</vt:lpstr>
      <vt:lpstr>Tradeoffs</vt:lpstr>
      <vt:lpstr>Choosing</vt:lpstr>
      <vt:lpstr>Further  Reading</vt:lpstr>
      <vt:lpstr>Further Reading</vt:lpstr>
    </vt:vector>
  </TitlesOfParts>
  <Company>University of Southampton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COMP3017 Advanced Databases Storage Structures and Access Methods</dc:title>
  <dc:creator>Nicholas Gibbins</dc:creator>
  <cp:lastModifiedBy>Nicholas Gibbins</cp:lastModifiedBy>
  <cp:revision>82</cp:revision>
  <dcterms:created xsi:type="dcterms:W3CDTF">2009-02-08T12:23:52Z</dcterms:created>
  <dcterms:modified xsi:type="dcterms:W3CDTF">2013-02-07T10:54:31Z</dcterms:modified>
</cp:coreProperties>
</file>