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2" r:id="rId3"/>
    <p:sldId id="320" r:id="rId4"/>
    <p:sldId id="323" r:id="rId5"/>
    <p:sldId id="324" r:id="rId6"/>
    <p:sldId id="325" r:id="rId7"/>
    <p:sldId id="326" r:id="rId8"/>
    <p:sldId id="327" r:id="rId9"/>
    <p:sldId id="330" r:id="rId10"/>
    <p:sldId id="329" r:id="rId11"/>
    <p:sldId id="331" r:id="rId12"/>
    <p:sldId id="332" r:id="rId13"/>
    <p:sldId id="334" r:id="rId14"/>
    <p:sldId id="333" r:id="rId15"/>
    <p:sldId id="335" r:id="rId16"/>
    <p:sldId id="339" r:id="rId17"/>
    <p:sldId id="336" r:id="rId18"/>
    <p:sldId id="340" r:id="rId19"/>
    <p:sldId id="342" r:id="rId20"/>
    <p:sldId id="341" r:id="rId21"/>
    <p:sldId id="343" r:id="rId22"/>
    <p:sldId id="345" r:id="rId23"/>
    <p:sldId id="346" r:id="rId24"/>
    <p:sldId id="352" r:id="rId25"/>
    <p:sldId id="350" r:id="rId26"/>
    <p:sldId id="351" r:id="rId27"/>
    <p:sldId id="353" r:id="rId28"/>
    <p:sldId id="348" r:id="rId29"/>
    <p:sldId id="349" r:id="rId30"/>
    <p:sldId id="354" r:id="rId31"/>
    <p:sldId id="355" r:id="rId32"/>
    <p:sldId id="35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7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074" y="-96"/>
      </p:cViewPr>
      <p:guideLst>
        <p:guide orient="horz" pos="25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8F7AE-321F-A04D-A81B-EAFCDF4D4373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C17AC-EB22-3C4F-BD22-E558A312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90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0ECEB-7693-E64D-8941-3AE9B0650C3B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C5394-2DDC-654F-BC95-F0B72F5F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0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Stop</a:t>
            </a:r>
            <a:r>
              <a:rPr lang="en-GB" baseline="0" dirty="0" smtClean="0"/>
              <a:t> telling me what to do. Stop hiding all my data behind your </a:t>
            </a:r>
            <a:r>
              <a:rPr lang="en-GB" baseline="0" dirty="0" err="1" smtClean="0"/>
              <a:t>cruft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C5394-2DDC-654F-BC95-F0B72F5F31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8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66-01AE-574F-BA29-658D327D1AD6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605D-782E-C449-852F-3982DDB8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8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66-01AE-574F-BA29-658D327D1AD6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605D-782E-C449-852F-3982DDB8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6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66-01AE-574F-BA29-658D327D1AD6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605D-782E-C449-852F-3982DDB8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4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66-01AE-574F-BA29-658D327D1AD6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605D-782E-C449-852F-3982DDB8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9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66-01AE-574F-BA29-658D327D1AD6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605D-782E-C449-852F-3982DDB8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0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66-01AE-574F-BA29-658D327D1AD6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605D-782E-C449-852F-3982DDB8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8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66-01AE-574F-BA29-658D327D1AD6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605D-782E-C449-852F-3982DDB8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7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66-01AE-574F-BA29-658D327D1AD6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605D-782E-C449-852F-3982DDB8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66-01AE-574F-BA29-658D327D1AD6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605D-782E-C449-852F-3982DDB8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8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66-01AE-574F-BA29-658D327D1AD6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605D-782E-C449-852F-3982DDB8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2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66-01AE-574F-BA29-658D327D1AD6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605D-782E-C449-852F-3982DDB8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43466-01AE-574F-BA29-658D327D1AD6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605D-782E-C449-852F-3982DDB850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9396" y="6371665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1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s.soton.ac.uk/people/usernam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st for knowl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644" y="-3838720"/>
            <a:ext cx="13201650" cy="1319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5736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Knowledge Representation</a:t>
            </a:r>
            <a:r>
              <a:rPr lang="en-US" sz="7200" dirty="0" smtClean="0">
                <a:solidFill>
                  <a:schemeClr val="bg1"/>
                </a:solidFill>
              </a:rPr>
              <a:t/>
            </a:r>
            <a:br>
              <a:rPr lang="en-US" sz="7200" dirty="0" smtClean="0">
                <a:solidFill>
                  <a:schemeClr val="bg1"/>
                </a:solidFill>
              </a:rPr>
            </a:b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96" y="4943231"/>
            <a:ext cx="8818899" cy="1625284"/>
          </a:xfrm>
        </p:spPr>
        <p:txBody>
          <a:bodyPr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Dr</a:t>
            </a:r>
            <a:r>
              <a:rPr lang="en-US" sz="2400" dirty="0" smtClean="0">
                <a:solidFill>
                  <a:schemeClr val="bg1"/>
                </a:solidFill>
              </a:rPr>
              <a:t> David Tarrant</a:t>
            </a:r>
          </a:p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Dr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Charlie </a:t>
            </a:r>
            <a:r>
              <a:rPr lang="en-US" sz="2400" dirty="0" err="1" smtClean="0">
                <a:solidFill>
                  <a:schemeClr val="bg1"/>
                </a:solidFill>
              </a:rPr>
              <a:t>Hargood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University of Southampton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4949" y="6287947"/>
            <a:ext cx="6172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This work is licensed under a Creative Commons Attribution 3.0 </a:t>
            </a:r>
            <a:r>
              <a:rPr lang="en-US" sz="1400" dirty="0" err="1" smtClean="0">
                <a:solidFill>
                  <a:schemeClr val="bg1"/>
                </a:solidFill>
              </a:rPr>
              <a:t>Unported</a:t>
            </a:r>
            <a:r>
              <a:rPr lang="en-US" sz="1400" dirty="0" smtClean="0">
                <a:solidFill>
                  <a:schemeClr val="bg1"/>
                </a:solidFill>
              </a:rPr>
              <a:t> License.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Image attribution included when available.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6" y="6371665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Beginning</a:t>
            </a:r>
            <a:endParaRPr lang="en-GB" dirty="0"/>
          </a:p>
        </p:txBody>
      </p:sp>
      <p:pic>
        <p:nvPicPr>
          <p:cNvPr id="3074" name="Picture 2" descr="http://farm1.staticflickr.com/177/476780331_32f2f3b71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27" y="1417638"/>
            <a:ext cx="3734001" cy="49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395050" y="2009869"/>
            <a:ext cx="1665838" cy="113168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7240" y="3290004"/>
            <a:ext cx="310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Breaking out of the data model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08626" y="6130204"/>
            <a:ext cx="3219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http://www.flickr.com/photos/simonov/476780331/</a:t>
            </a:r>
          </a:p>
        </p:txBody>
      </p:sp>
    </p:spTree>
    <p:extLst>
      <p:ext uri="{BB962C8B-B14F-4D97-AF65-F5344CB8AC3E}">
        <p14:creationId xmlns:p14="http://schemas.microsoft.com/office/powerpoint/2010/main" val="226080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</a:t>
            </a:r>
            <a:endParaRPr lang="en-GB" dirty="0"/>
          </a:p>
        </p:txBody>
      </p:sp>
      <p:pic>
        <p:nvPicPr>
          <p:cNvPr id="4098" name="Picture 2" descr="http://farm4.staticflickr.com/3275/2369617357_f500d727b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68" y="1417638"/>
            <a:ext cx="7410261" cy="48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9668" y="6373640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http://www.flickr.com/photos/andyi/2369617357/</a:t>
            </a:r>
          </a:p>
        </p:txBody>
      </p:sp>
    </p:spTree>
    <p:extLst>
      <p:ext uri="{BB962C8B-B14F-4D97-AF65-F5344CB8AC3E}">
        <p14:creationId xmlns:p14="http://schemas.microsoft.com/office/powerpoint/2010/main" val="72642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Anyone?</a:t>
            </a:r>
            <a:endParaRPr lang="en-GB" dirty="0"/>
          </a:p>
        </p:txBody>
      </p:sp>
      <p:pic>
        <p:nvPicPr>
          <p:cNvPr id="7170" name="Picture 2" descr="http://farm8.staticflickr.com/7160/6629580443_2841ea8e7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96" y="1417638"/>
            <a:ext cx="6994667" cy="46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1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Knowledge Representation Languages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86" y="1417638"/>
            <a:ext cx="6408738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59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changelog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1.0.0</a:t>
            </a:r>
          </a:p>
          <a:p>
            <a:pPr lvl="1"/>
            <a:r>
              <a:rPr lang="en-GB" dirty="0" smtClean="0"/>
              <a:t>Initial </a:t>
            </a:r>
            <a:r>
              <a:rPr lang="en-GB" dirty="0"/>
              <a:t>d</a:t>
            </a:r>
            <a:r>
              <a:rPr lang="en-GB" dirty="0" smtClean="0"/>
              <a:t>ata model</a:t>
            </a:r>
            <a:endParaRPr lang="en-GB" dirty="0"/>
          </a:p>
          <a:p>
            <a:r>
              <a:rPr lang="en-GB" dirty="0" smtClean="0"/>
              <a:t>1.0.1</a:t>
            </a:r>
          </a:p>
          <a:p>
            <a:pPr lvl="1"/>
            <a:r>
              <a:rPr lang="en-GB" dirty="0" smtClean="0"/>
              <a:t>Fixed spelling error in label of column 9</a:t>
            </a:r>
          </a:p>
          <a:p>
            <a:r>
              <a:rPr lang="en-GB" dirty="0" smtClean="0"/>
              <a:t>1.1.0</a:t>
            </a:r>
          </a:p>
          <a:p>
            <a:pPr lvl="1"/>
            <a:r>
              <a:rPr lang="en-GB" dirty="0" smtClean="0"/>
              <a:t>Added new columns for managing expenditure</a:t>
            </a:r>
          </a:p>
          <a:p>
            <a:r>
              <a:rPr lang="en-GB" dirty="0" smtClean="0"/>
              <a:t>1.1.1</a:t>
            </a:r>
          </a:p>
          <a:p>
            <a:pPr lvl="1"/>
            <a:r>
              <a:rPr lang="en-GB" dirty="0" smtClean="0"/>
              <a:t>Re-ordered the set of columns relating to geo-location</a:t>
            </a:r>
          </a:p>
          <a:p>
            <a:r>
              <a:rPr lang="en-GB" dirty="0" smtClean="0"/>
              <a:t>2.0.0</a:t>
            </a:r>
          </a:p>
          <a:p>
            <a:pPr lvl="1"/>
            <a:r>
              <a:rPr lang="en-GB" dirty="0" smtClean="0"/>
              <a:t>Simplified the data model to use geographic normalised references rather than latitude, longitude, constituency and postcode. </a:t>
            </a:r>
          </a:p>
          <a:p>
            <a:r>
              <a:rPr lang="en-GB" dirty="0" smtClean="0"/>
              <a:t>2.0.1</a:t>
            </a:r>
          </a:p>
          <a:p>
            <a:pPr lvl="1"/>
            <a:r>
              <a:rPr lang="en-GB" dirty="0" smtClean="0"/>
              <a:t>Fixed transition errors in resolving old geo-locations to new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296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5.staticflickr.com/4122/4856781601_6416c4599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410450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Tabular Data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711924" y="6690951"/>
            <a:ext cx="24320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/>
              <a:t>http://www.flickr.com/photos/interlace-invent/4856781601/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069" y="-144855"/>
            <a:ext cx="8790915" cy="651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6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5.staticflickr.com/4122/4856781601_6416c4599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410450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Tabular Data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711924" y="6690951"/>
            <a:ext cx="24320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/>
              <a:t>http://www.flickr.com/photos/interlace-invent/4856781601/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069" y="-144855"/>
            <a:ext cx="8790915" cy="651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720157" y="1426692"/>
            <a:ext cx="5803270" cy="601284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1720157" y="1471957"/>
            <a:ext cx="995883" cy="578892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7200" y="15653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Labels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30169" y="1749966"/>
            <a:ext cx="489988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37575" y="1885397"/>
            <a:ext cx="489988" cy="82158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004240" y="2027975"/>
            <a:ext cx="3948821" cy="5142370"/>
          </a:xfrm>
          <a:prstGeom prst="roundRect">
            <a:avLst/>
          </a:prstGeom>
          <a:noFill/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079810" y="3478390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53062" y="3720974"/>
            <a:ext cx="253496" cy="30781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304923" y="1840132"/>
            <a:ext cx="2566657" cy="142578"/>
          </a:xfrm>
          <a:prstGeom prst="roundRect">
            <a:avLst/>
          </a:prstGeom>
          <a:noFill/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975695" y="245894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Units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871580" y="2027976"/>
            <a:ext cx="208230" cy="4943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20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changelog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1.0.0</a:t>
            </a:r>
          </a:p>
          <a:p>
            <a:pPr lvl="1"/>
            <a:r>
              <a:rPr lang="en-GB" dirty="0" smtClean="0"/>
              <a:t>Initial </a:t>
            </a:r>
            <a:r>
              <a:rPr lang="en-GB" dirty="0"/>
              <a:t>d</a:t>
            </a:r>
            <a:r>
              <a:rPr lang="en-GB" dirty="0" smtClean="0"/>
              <a:t>ata model</a:t>
            </a:r>
            <a:endParaRPr lang="en-GB" dirty="0"/>
          </a:p>
          <a:p>
            <a:r>
              <a:rPr lang="en-GB" b="1" dirty="0" smtClean="0"/>
              <a:t>1.0.1</a:t>
            </a:r>
          </a:p>
          <a:p>
            <a:pPr lvl="1"/>
            <a:r>
              <a:rPr lang="en-GB" b="1" dirty="0" smtClean="0"/>
              <a:t>Fixed spelling error on label of column 9</a:t>
            </a:r>
          </a:p>
          <a:p>
            <a:r>
              <a:rPr lang="en-GB" b="1" dirty="0" smtClean="0"/>
              <a:t>1.1.0</a:t>
            </a:r>
          </a:p>
          <a:p>
            <a:pPr lvl="1"/>
            <a:r>
              <a:rPr lang="en-GB" b="1" dirty="0" smtClean="0"/>
              <a:t>Added new columns for managing expenditure</a:t>
            </a:r>
          </a:p>
          <a:p>
            <a:r>
              <a:rPr lang="en-GB" b="1" dirty="0" smtClean="0"/>
              <a:t>1.1.1</a:t>
            </a:r>
          </a:p>
          <a:p>
            <a:pPr lvl="1"/>
            <a:r>
              <a:rPr lang="en-GB" b="1" dirty="0" smtClean="0"/>
              <a:t>Re-ordered the set of columns relating to geo-location</a:t>
            </a:r>
          </a:p>
          <a:p>
            <a:r>
              <a:rPr lang="en-GB" b="1" dirty="0" smtClean="0"/>
              <a:t>2.0.0</a:t>
            </a:r>
          </a:p>
          <a:p>
            <a:pPr lvl="1"/>
            <a:r>
              <a:rPr lang="en-GB" b="1" dirty="0" smtClean="0"/>
              <a:t>Simplified the data model to use geographic normalised references rather than latitude, longitude, constituency and postcode. </a:t>
            </a:r>
          </a:p>
          <a:p>
            <a:r>
              <a:rPr lang="en-GB" b="1" dirty="0" smtClean="0"/>
              <a:t>2.0.1</a:t>
            </a:r>
          </a:p>
          <a:p>
            <a:pPr lvl="1"/>
            <a:r>
              <a:rPr lang="en-GB" b="1" dirty="0" smtClean="0"/>
              <a:t>Fixed transition errors in resolving old geo-locations to new references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17973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50" y="274638"/>
            <a:ext cx="8424250" cy="1143000"/>
          </a:xfrm>
        </p:spPr>
        <p:txBody>
          <a:bodyPr/>
          <a:lstStyle/>
          <a:p>
            <a:r>
              <a:rPr lang="en-GB" dirty="0" smtClean="0"/>
              <a:t>XML</a:t>
            </a:r>
            <a:endParaRPr lang="en-GB" dirty="0"/>
          </a:p>
        </p:txBody>
      </p:sp>
      <p:pic>
        <p:nvPicPr>
          <p:cNvPr id="11268" name="Picture 4" descr="http://www.rustemsoft.com/images/validateXM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39" y="1417638"/>
            <a:ext cx="46863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80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changelog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1.0.0</a:t>
            </a:r>
          </a:p>
          <a:p>
            <a:pPr lvl="1"/>
            <a:r>
              <a:rPr lang="en-GB" dirty="0" smtClean="0"/>
              <a:t>Initial </a:t>
            </a:r>
            <a:r>
              <a:rPr lang="en-GB" dirty="0"/>
              <a:t>d</a:t>
            </a:r>
            <a:r>
              <a:rPr lang="en-GB" dirty="0" smtClean="0"/>
              <a:t>ata model</a:t>
            </a:r>
            <a:endParaRPr lang="en-GB" dirty="0"/>
          </a:p>
          <a:p>
            <a:r>
              <a:rPr lang="en-GB" dirty="0" smtClean="0"/>
              <a:t>1.0.1</a:t>
            </a:r>
          </a:p>
          <a:p>
            <a:pPr lvl="1"/>
            <a:r>
              <a:rPr lang="en-GB" dirty="0" smtClean="0"/>
              <a:t>Fixed spelling error in label of column 9</a:t>
            </a:r>
          </a:p>
          <a:p>
            <a:r>
              <a:rPr lang="en-GB" dirty="0" smtClean="0"/>
              <a:t>1.1.0</a:t>
            </a:r>
          </a:p>
          <a:p>
            <a:pPr lvl="1"/>
            <a:r>
              <a:rPr lang="en-GB" dirty="0" smtClean="0"/>
              <a:t>Added new columns for managing expenditure</a:t>
            </a:r>
          </a:p>
          <a:p>
            <a:r>
              <a:rPr lang="en-GB" dirty="0" smtClean="0"/>
              <a:t>1.1.1</a:t>
            </a:r>
          </a:p>
          <a:p>
            <a:pPr lvl="1"/>
            <a:r>
              <a:rPr lang="en-GB" dirty="0" smtClean="0"/>
              <a:t>Re-ordered the set of columns relating to geo-location</a:t>
            </a:r>
          </a:p>
          <a:p>
            <a:r>
              <a:rPr lang="en-GB" dirty="0" smtClean="0"/>
              <a:t>2.0.0</a:t>
            </a:r>
          </a:p>
          <a:p>
            <a:pPr lvl="1"/>
            <a:r>
              <a:rPr lang="en-GB" dirty="0" smtClean="0"/>
              <a:t>Simplified the data model to use geographic normalised references rather than latitude, longitude, constituency and postcode. </a:t>
            </a:r>
          </a:p>
          <a:p>
            <a:r>
              <a:rPr lang="en-GB" dirty="0" smtClean="0"/>
              <a:t>2.0.1</a:t>
            </a:r>
          </a:p>
          <a:p>
            <a:pPr lvl="1"/>
            <a:r>
              <a:rPr lang="en-GB" dirty="0" smtClean="0"/>
              <a:t>Fixed transition errors in resolving old geo-locations to new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03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47810" y="-251191"/>
            <a:ext cx="10388001" cy="71091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682913">
            <a:off x="-720113" y="1459754"/>
            <a:ext cx="1016368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chemeClr val="bg1">
                    <a:lumMod val="85000"/>
                  </a:schemeClr>
                </a:solidFill>
              </a:rPr>
              <a:t>&lt;DATA&gt;</a:t>
            </a:r>
            <a:endParaRPr lang="en-US" sz="23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400" dirty="0" smtClean="0"/>
              <a:t>Open data is </a:t>
            </a:r>
            <a:r>
              <a:rPr lang="en-US" sz="4400" b="1" dirty="0" smtClean="0"/>
              <a:t>information</a:t>
            </a:r>
            <a:r>
              <a:rPr lang="en-US" sz="4400" dirty="0" smtClean="0"/>
              <a:t> </a:t>
            </a:r>
          </a:p>
          <a:p>
            <a:pPr marL="0" indent="0" algn="ctr">
              <a:buNone/>
            </a:pPr>
            <a:r>
              <a:rPr lang="en-US" sz="4400" dirty="0" smtClean="0"/>
              <a:t>that is </a:t>
            </a:r>
            <a:r>
              <a:rPr lang="en-US" sz="4400" b="1" dirty="0" smtClean="0"/>
              <a:t>available</a:t>
            </a:r>
            <a:r>
              <a:rPr lang="en-US" sz="4400" dirty="0" smtClean="0"/>
              <a:t> for anyone to </a:t>
            </a:r>
            <a:r>
              <a:rPr lang="en-US" sz="4400" b="1" dirty="0" smtClean="0"/>
              <a:t>use</a:t>
            </a:r>
            <a:r>
              <a:rPr lang="en-US" sz="4400" dirty="0" smtClean="0"/>
              <a:t>, </a:t>
            </a:r>
          </a:p>
          <a:p>
            <a:pPr marL="0" indent="0" algn="ctr">
              <a:buNone/>
            </a:pPr>
            <a:r>
              <a:rPr lang="en-US" sz="4400" dirty="0" smtClean="0"/>
              <a:t>for </a:t>
            </a:r>
            <a:r>
              <a:rPr lang="en-US" sz="4400" b="1" dirty="0" smtClean="0"/>
              <a:t>any</a:t>
            </a:r>
            <a:r>
              <a:rPr lang="en-US" sz="4400" dirty="0" smtClean="0"/>
              <a:t> </a:t>
            </a:r>
            <a:r>
              <a:rPr lang="en-US" sz="4400" b="1" dirty="0" smtClean="0"/>
              <a:t>purpose</a:t>
            </a:r>
            <a:r>
              <a:rPr lang="en-US" sz="4400" dirty="0" smtClean="0"/>
              <a:t>,</a:t>
            </a:r>
          </a:p>
          <a:p>
            <a:pPr marL="0" indent="0" algn="ctr">
              <a:buNone/>
            </a:pPr>
            <a:r>
              <a:rPr lang="en-US" sz="4400" dirty="0" smtClean="0"/>
              <a:t>at </a:t>
            </a:r>
            <a:r>
              <a:rPr lang="en-US" sz="4400" b="1" dirty="0" smtClean="0"/>
              <a:t>no cost</a:t>
            </a:r>
            <a:r>
              <a:rPr lang="en-US" sz="4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4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50" y="274638"/>
            <a:ext cx="8424250" cy="1143000"/>
          </a:xfrm>
        </p:spPr>
        <p:txBody>
          <a:bodyPr/>
          <a:lstStyle/>
          <a:p>
            <a:r>
              <a:rPr lang="en-GB" dirty="0" smtClean="0"/>
              <a:t>XML</a:t>
            </a:r>
            <a:endParaRPr lang="en-GB" dirty="0"/>
          </a:p>
        </p:txBody>
      </p:sp>
      <p:pic>
        <p:nvPicPr>
          <p:cNvPr id="11268" name="Picture 4" descr="http://www.rustemsoft.com/images/validateXM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39" y="1417638"/>
            <a:ext cx="46863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390115" y="4327557"/>
            <a:ext cx="787657" cy="1647730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114770" y="2828469"/>
            <a:ext cx="751438" cy="358351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004240" y="4327557"/>
            <a:ext cx="1006445" cy="1575302"/>
          </a:xfrm>
          <a:prstGeom prst="roundRect">
            <a:avLst/>
          </a:prstGeom>
          <a:noFill/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36622" y="3958225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Labels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09591" y="4142891"/>
            <a:ext cx="580524" cy="82158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8" idx="1"/>
          </p:cNvCxnSpPr>
          <p:nvPr/>
        </p:nvCxnSpPr>
        <p:spPr>
          <a:xfrm flipV="1">
            <a:off x="1809591" y="3007645"/>
            <a:ext cx="2305179" cy="113524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64181" y="3958224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010685" y="4200808"/>
            <a:ext cx="253496" cy="30781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165003" y="2846960"/>
            <a:ext cx="583948" cy="339859"/>
          </a:xfrm>
          <a:prstGeom prst="roundRect">
            <a:avLst/>
          </a:prstGeom>
          <a:noFill/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748951" y="358889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Units?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644836" y="3157923"/>
            <a:ext cx="208230" cy="4943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748951" y="2846961"/>
            <a:ext cx="1084688" cy="339859"/>
          </a:xfrm>
          <a:prstGeom prst="roundRect">
            <a:avLst/>
          </a:prstGeom>
          <a:noFill/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4323863" y="2350176"/>
            <a:ext cx="2509775" cy="339859"/>
          </a:xfrm>
          <a:prstGeom prst="roundRect">
            <a:avLst/>
          </a:prstGeom>
          <a:noFill/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386119" y="2558531"/>
            <a:ext cx="11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Cardinality</a:t>
            </a:r>
            <a:endParaRPr lang="en-GB" dirty="0"/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>
            <a:off x="6833639" y="2743197"/>
            <a:ext cx="552480" cy="23041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1"/>
          </p:cNvCxnSpPr>
          <p:nvPr/>
        </p:nvCxnSpPr>
        <p:spPr>
          <a:xfrm flipH="1" flipV="1">
            <a:off x="6833639" y="2520105"/>
            <a:ext cx="552480" cy="22309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4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changelog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1.0.0</a:t>
            </a:r>
          </a:p>
          <a:p>
            <a:pPr lvl="1"/>
            <a:r>
              <a:rPr lang="en-GB" dirty="0" smtClean="0"/>
              <a:t>Initial </a:t>
            </a:r>
            <a:r>
              <a:rPr lang="en-GB" dirty="0"/>
              <a:t>d</a:t>
            </a:r>
            <a:r>
              <a:rPr lang="en-GB" dirty="0" smtClean="0"/>
              <a:t>ata model</a:t>
            </a:r>
            <a:endParaRPr lang="en-GB" dirty="0"/>
          </a:p>
          <a:p>
            <a:r>
              <a:rPr lang="en-GB" b="1" dirty="0" smtClean="0"/>
              <a:t>1.0.1</a:t>
            </a:r>
          </a:p>
          <a:p>
            <a:pPr lvl="1"/>
            <a:r>
              <a:rPr lang="en-GB" b="1" dirty="0" smtClean="0"/>
              <a:t>Fixed spelling error in label of column 9</a:t>
            </a:r>
          </a:p>
          <a:p>
            <a:r>
              <a:rPr lang="en-GB" dirty="0" smtClean="0"/>
              <a:t>1.1.0</a:t>
            </a:r>
          </a:p>
          <a:p>
            <a:pPr lvl="1"/>
            <a:r>
              <a:rPr lang="en-GB" dirty="0" smtClean="0"/>
              <a:t>Added new columns for managing expenditure</a:t>
            </a:r>
          </a:p>
          <a:p>
            <a:r>
              <a:rPr lang="en-GB" dirty="0" smtClean="0"/>
              <a:t>1.1.1</a:t>
            </a:r>
          </a:p>
          <a:p>
            <a:pPr lvl="1"/>
            <a:r>
              <a:rPr lang="en-GB" dirty="0" smtClean="0"/>
              <a:t>Re-ordered the set of columns relating to geo-location</a:t>
            </a:r>
          </a:p>
          <a:p>
            <a:r>
              <a:rPr lang="en-GB" b="1" dirty="0" smtClean="0"/>
              <a:t>2.0.0</a:t>
            </a:r>
          </a:p>
          <a:p>
            <a:pPr lvl="1"/>
            <a:r>
              <a:rPr lang="en-GB" b="1" dirty="0" smtClean="0"/>
              <a:t>Simplified the data model to use geographic normalised references rather than latitude, longitude, constituency and postcode. </a:t>
            </a:r>
          </a:p>
          <a:p>
            <a:r>
              <a:rPr lang="en-GB" b="1" dirty="0" smtClean="0"/>
              <a:t>2.0.1</a:t>
            </a:r>
          </a:p>
          <a:p>
            <a:pPr lvl="1"/>
            <a:r>
              <a:rPr lang="en-GB" b="1" dirty="0" smtClean="0"/>
              <a:t>Fixed transition errors in resolving old geo-locations to new references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15036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JSON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616"/>
            <a:ext cx="4747379" cy="314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23" y="1417638"/>
            <a:ext cx="68484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813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JSON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616"/>
            <a:ext cx="4747379" cy="314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23" y="1417638"/>
            <a:ext cx="68484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08770" y="1483142"/>
            <a:ext cx="1549653" cy="945316"/>
          </a:xfrm>
          <a:prstGeom prst="roundRect">
            <a:avLst/>
          </a:prstGeom>
          <a:noFill/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484767" y="1642939"/>
            <a:ext cx="495919" cy="692856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795194" y="3524551"/>
            <a:ext cx="495919" cy="1436748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457608" y="3725145"/>
            <a:ext cx="495918" cy="133716"/>
          </a:xfrm>
          <a:prstGeom prst="roundRect">
            <a:avLst/>
          </a:prstGeom>
          <a:noFill/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456097" y="4109209"/>
            <a:ext cx="495918" cy="133716"/>
          </a:xfrm>
          <a:prstGeom prst="roundRect">
            <a:avLst/>
          </a:prstGeom>
          <a:noFill/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445021" y="4395325"/>
            <a:ext cx="495918" cy="133716"/>
          </a:xfrm>
          <a:prstGeom prst="roundRect">
            <a:avLst/>
          </a:prstGeom>
          <a:noFill/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412852" y="4894441"/>
            <a:ext cx="495918" cy="133716"/>
          </a:xfrm>
          <a:prstGeom prst="roundRect">
            <a:avLst/>
          </a:prstGeom>
          <a:noFill/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161341" y="4058259"/>
            <a:ext cx="172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Units/</a:t>
            </a:r>
            <a:r>
              <a:rPr lang="en-GB" dirty="0" err="1" smtClean="0"/>
              <a:t>Datatype</a:t>
            </a:r>
            <a:r>
              <a:rPr lang="en-GB" dirty="0" smtClean="0"/>
              <a:t>?</a:t>
            </a:r>
            <a:endParaRPr lang="en-GB" dirty="0"/>
          </a:p>
        </p:txBody>
      </p:sp>
      <p:cxnSp>
        <p:nvCxnSpPr>
          <p:cNvPr id="14" name="Straight Arrow Connector 13"/>
          <p:cNvCxnSpPr>
            <a:endCxn id="9" idx="3"/>
          </p:cNvCxnSpPr>
          <p:nvPr/>
        </p:nvCxnSpPr>
        <p:spPr>
          <a:xfrm flipH="1" flipV="1">
            <a:off x="1953526" y="3792003"/>
            <a:ext cx="1311931" cy="32963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 flipV="1">
            <a:off x="1980687" y="4176067"/>
            <a:ext cx="1180654" cy="6685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1" idx="3"/>
          </p:cNvCxnSpPr>
          <p:nvPr/>
        </p:nvCxnSpPr>
        <p:spPr>
          <a:xfrm flipH="1">
            <a:off x="1940939" y="4395325"/>
            <a:ext cx="1220402" cy="6685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980687" y="4395325"/>
            <a:ext cx="1284770" cy="56597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043153" y="5255183"/>
            <a:ext cx="1084688" cy="339859"/>
          </a:xfrm>
          <a:prstGeom prst="roundRect">
            <a:avLst/>
          </a:prstGeom>
          <a:noFill/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1097750" y="4497001"/>
            <a:ext cx="1238044" cy="265123"/>
          </a:xfrm>
          <a:prstGeom prst="roundRect">
            <a:avLst/>
          </a:prstGeom>
          <a:noFill/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631127" y="5600612"/>
            <a:ext cx="1822361" cy="265123"/>
          </a:xfrm>
          <a:prstGeom prst="roundRect">
            <a:avLst/>
          </a:prstGeom>
          <a:noFill/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3103620" y="5297496"/>
            <a:ext cx="11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Cardinality</a:t>
            </a:r>
            <a:endParaRPr lang="en-GB" dirty="0"/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>
            <a:off x="2551140" y="5482162"/>
            <a:ext cx="552480" cy="23041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127842" y="5425112"/>
            <a:ext cx="975778" cy="570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1"/>
          </p:cNvCxnSpPr>
          <p:nvPr/>
        </p:nvCxnSpPr>
        <p:spPr>
          <a:xfrm flipH="1" flipV="1">
            <a:off x="2343000" y="4633622"/>
            <a:ext cx="760620" cy="84854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3520" y="217906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Labels</a:t>
            </a:r>
            <a:endParaRPr lang="en-GB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17226" y="2477889"/>
            <a:ext cx="277968" cy="104666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3"/>
            <a:endCxn id="7" idx="1"/>
          </p:cNvCxnSpPr>
          <p:nvPr/>
        </p:nvCxnSpPr>
        <p:spPr>
          <a:xfrm flipV="1">
            <a:off x="946489" y="1989367"/>
            <a:ext cx="538278" cy="3743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37433" y="1809732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</a:t>
            </a:r>
            <a:endParaRPr lang="en-GB" dirty="0"/>
          </a:p>
        </p:txBody>
      </p:sp>
      <p:cxnSp>
        <p:nvCxnSpPr>
          <p:cNvPr id="46" name="Straight Arrow Connector 45"/>
          <p:cNvCxnSpPr>
            <a:endCxn id="6" idx="3"/>
          </p:cNvCxnSpPr>
          <p:nvPr/>
        </p:nvCxnSpPr>
        <p:spPr>
          <a:xfrm flipH="1" flipV="1">
            <a:off x="3458423" y="1955800"/>
            <a:ext cx="679010" cy="9651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592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changelog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1.0.0</a:t>
            </a:r>
          </a:p>
          <a:p>
            <a:pPr lvl="1"/>
            <a:r>
              <a:rPr lang="en-GB" dirty="0" smtClean="0"/>
              <a:t>Initial </a:t>
            </a:r>
            <a:r>
              <a:rPr lang="en-GB" dirty="0"/>
              <a:t>d</a:t>
            </a:r>
            <a:r>
              <a:rPr lang="en-GB" dirty="0" smtClean="0"/>
              <a:t>ata model</a:t>
            </a:r>
            <a:endParaRPr lang="en-GB" dirty="0"/>
          </a:p>
          <a:p>
            <a:r>
              <a:rPr lang="en-GB" b="1" dirty="0" smtClean="0"/>
              <a:t>1.0.1</a:t>
            </a:r>
          </a:p>
          <a:p>
            <a:pPr lvl="1"/>
            <a:r>
              <a:rPr lang="en-GB" b="1" dirty="0" smtClean="0"/>
              <a:t>Fixed spelling error in label of column 9</a:t>
            </a:r>
          </a:p>
          <a:p>
            <a:r>
              <a:rPr lang="en-GB" dirty="0" smtClean="0"/>
              <a:t>1.1.0</a:t>
            </a:r>
          </a:p>
          <a:p>
            <a:pPr lvl="1"/>
            <a:r>
              <a:rPr lang="en-GB" dirty="0" smtClean="0"/>
              <a:t>Added new columns for managing expenditure</a:t>
            </a:r>
          </a:p>
          <a:p>
            <a:r>
              <a:rPr lang="en-GB" dirty="0" smtClean="0"/>
              <a:t>1.1.1</a:t>
            </a:r>
          </a:p>
          <a:p>
            <a:pPr lvl="1"/>
            <a:r>
              <a:rPr lang="en-GB" dirty="0" smtClean="0"/>
              <a:t>Re-ordered the set of columns relating to geo-location</a:t>
            </a:r>
          </a:p>
          <a:p>
            <a:r>
              <a:rPr lang="en-GB" b="1" dirty="0" smtClean="0"/>
              <a:t>2.0.0</a:t>
            </a:r>
          </a:p>
          <a:p>
            <a:pPr lvl="1"/>
            <a:r>
              <a:rPr lang="en-GB" b="1" dirty="0" smtClean="0"/>
              <a:t>Simplified the data model to use geographic normalised references rather than latitude, longitude, constituency and postcode. </a:t>
            </a:r>
          </a:p>
          <a:p>
            <a:r>
              <a:rPr lang="en-GB" b="1" dirty="0" smtClean="0"/>
              <a:t>2.0.1</a:t>
            </a:r>
          </a:p>
          <a:p>
            <a:pPr lvl="1"/>
            <a:r>
              <a:rPr lang="en-GB" b="1" dirty="0" smtClean="0"/>
              <a:t>Fixed transition errors in resolving old geo-locations to new references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71406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RDF</a:t>
            </a:r>
            <a:endParaRPr lang="en-GB" dirty="0"/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76732" y="1544055"/>
            <a:ext cx="71278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&lt;?xml version=“1.0”?&gt;</a:t>
            </a:r>
          </a:p>
          <a:p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rdf:RDF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xmlns:rdf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=“</a:t>
            </a:r>
            <a:r>
              <a:rPr lang="en-US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http://www.w3.org/1999/02/22-rdf-syntax-ns#”</a:t>
            </a:r>
            <a:endParaRPr lang="en-GB" sz="1400" b="1" dirty="0">
              <a:solidFill>
                <a:schemeClr val="tx2"/>
              </a:solidFill>
              <a:latin typeface="Courier New" charset="0"/>
              <a:ea typeface="Arial" charset="0"/>
              <a:cs typeface="Arial" charset="0"/>
            </a:endParaRPr>
          </a:p>
          <a:p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       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xmlns:dc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=“</a:t>
            </a:r>
            <a:r>
              <a:rPr lang="en-US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http://purl.org/dc/elements/1.1/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”&gt;</a:t>
            </a:r>
          </a:p>
          <a:p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&lt;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rdf:Description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rdf:about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=“http://www.sciam.com/”&gt;</a:t>
            </a:r>
          </a:p>
          <a:p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  &lt;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dc:title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  <a:r>
              <a:rPr lang="en-GB" sz="1400" b="1" dirty="0">
                <a:solidFill>
                  <a:srgbClr val="FF0000"/>
                </a:solidFill>
                <a:latin typeface="Courier New" charset="0"/>
                <a:ea typeface="Arial" charset="0"/>
                <a:cs typeface="Arial" charset="0"/>
              </a:rPr>
              <a:t>Scientific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  <a:r>
              <a:rPr lang="en-GB" sz="1400" b="1" dirty="0">
                <a:solidFill>
                  <a:srgbClr val="FF0000"/>
                </a:solidFill>
                <a:latin typeface="Courier New" charset="0"/>
                <a:ea typeface="Arial" charset="0"/>
                <a:cs typeface="Arial" charset="0"/>
              </a:rPr>
              <a:t>American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&lt;/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dc:title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</a:p>
          <a:p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&lt;/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rdf:Description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</a:p>
          <a:p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&lt;/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rdf:RDF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  <a:endParaRPr lang="en-US" sz="1400" b="1" dirty="0">
              <a:solidFill>
                <a:schemeClr val="tx2"/>
              </a:solidFill>
              <a:latin typeface="Courier New" charset="0"/>
              <a:ea typeface="Arial" charset="0"/>
              <a:cs typeface="Arial" charset="0"/>
            </a:endParaRPr>
          </a:p>
        </p:txBody>
      </p:sp>
      <p:cxnSp>
        <p:nvCxnSpPr>
          <p:cNvPr id="5" name="AutoShape 25"/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286507" y="3633204"/>
            <a:ext cx="24526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848357" y="4157079"/>
            <a:ext cx="330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>
                <a:ea typeface="Arial" charset="0"/>
                <a:cs typeface="Arial" charset="0"/>
              </a:rPr>
              <a:t>http://purl.org/dc/elements/1.1/title </a:t>
            </a: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-1080" y="3344279"/>
            <a:ext cx="2287587" cy="576263"/>
            <a:chOff x="1882" y="3249"/>
            <a:chExt cx="1316" cy="363"/>
          </a:xfrm>
        </p:grpSpPr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1882" y="3249"/>
              <a:ext cx="1316" cy="3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1910" y="3339"/>
              <a:ext cx="1267" cy="2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anchorCtr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b="1" dirty="0">
                  <a:ea typeface="Arial" charset="0"/>
                  <a:cs typeface="Arial" charset="0"/>
                </a:rPr>
                <a:t>http://www.sciam.com/</a:t>
              </a:r>
              <a:endParaRPr lang="en-US" sz="1600" b="1" dirty="0">
                <a:ea typeface="Arial" charset="0"/>
                <a:cs typeface="Arial" charset="0"/>
              </a:endParaRPr>
            </a:p>
          </p:txBody>
        </p:sp>
      </p:grp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4739195" y="3417304"/>
            <a:ext cx="23050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sz="1600">
                <a:solidFill>
                  <a:schemeClr val="tx2"/>
                </a:solidFill>
                <a:ea typeface="Arial" charset="0"/>
                <a:cs typeface="Arial" charset="0"/>
              </a:rPr>
              <a:t>Scientific American</a:t>
            </a:r>
            <a:endParaRPr lang="en-US" sz="160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07" y="4909855"/>
            <a:ext cx="59150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719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RDF</a:t>
            </a:r>
            <a:endParaRPr lang="en-GB" dirty="0"/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76732" y="1544055"/>
            <a:ext cx="71278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&lt;?xml version=“1.0”?&gt;</a:t>
            </a:r>
          </a:p>
          <a:p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rdf:RDF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xmlns:rdf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=“</a:t>
            </a:r>
            <a:r>
              <a:rPr lang="en-US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http://www.w3.org/1999/02/22-rdf-syntax-ns#”</a:t>
            </a:r>
            <a:endParaRPr lang="en-GB" sz="1400" b="1" dirty="0">
              <a:solidFill>
                <a:schemeClr val="tx2"/>
              </a:solidFill>
              <a:latin typeface="Courier New" charset="0"/>
              <a:ea typeface="Arial" charset="0"/>
              <a:cs typeface="Arial" charset="0"/>
            </a:endParaRPr>
          </a:p>
          <a:p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       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xmlns:dc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=“</a:t>
            </a:r>
            <a:r>
              <a:rPr lang="en-US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http://purl.org/dc/elements/1.1/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”&gt;</a:t>
            </a:r>
          </a:p>
          <a:p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&lt;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rdf:Description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rdf:about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=“http://www.sciam.com/”&gt;</a:t>
            </a:r>
          </a:p>
          <a:p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  &lt;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dc:title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  <a:r>
              <a:rPr lang="en-GB" sz="1400" b="1" dirty="0">
                <a:solidFill>
                  <a:srgbClr val="FF0000"/>
                </a:solidFill>
                <a:latin typeface="Courier New" charset="0"/>
                <a:ea typeface="Arial" charset="0"/>
                <a:cs typeface="Arial" charset="0"/>
              </a:rPr>
              <a:t>Scientific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  <a:r>
              <a:rPr lang="en-GB" sz="1400" b="1" dirty="0">
                <a:solidFill>
                  <a:srgbClr val="FF0000"/>
                </a:solidFill>
                <a:latin typeface="Courier New" charset="0"/>
                <a:ea typeface="Arial" charset="0"/>
                <a:cs typeface="Arial" charset="0"/>
              </a:rPr>
              <a:t>American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&lt;/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dc:title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</a:p>
          <a:p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&lt;/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rdf:Description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</a:p>
          <a:p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&lt;/</a:t>
            </a:r>
            <a:r>
              <a:rPr lang="en-GB" sz="1400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rdf:RDF</a:t>
            </a:r>
            <a:r>
              <a:rPr lang="en-GB" sz="1400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  <a:endParaRPr lang="en-US" sz="1400" b="1" dirty="0">
              <a:solidFill>
                <a:schemeClr val="tx2"/>
              </a:solidFill>
              <a:latin typeface="Courier New" charset="0"/>
              <a:ea typeface="Arial" charset="0"/>
              <a:cs typeface="Arial" charset="0"/>
            </a:endParaRPr>
          </a:p>
        </p:txBody>
      </p:sp>
      <p:cxnSp>
        <p:nvCxnSpPr>
          <p:cNvPr id="5" name="AutoShape 25"/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286507" y="3633204"/>
            <a:ext cx="24526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848357" y="4157079"/>
            <a:ext cx="330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>
                <a:ea typeface="Arial" charset="0"/>
                <a:cs typeface="Arial" charset="0"/>
              </a:rPr>
              <a:t>http://purl.org/dc/elements/1.1/title </a:t>
            </a: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-1080" y="3344279"/>
            <a:ext cx="2287587" cy="576263"/>
            <a:chOff x="1882" y="3249"/>
            <a:chExt cx="1316" cy="363"/>
          </a:xfrm>
        </p:grpSpPr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1882" y="3249"/>
              <a:ext cx="1316" cy="3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1910" y="3339"/>
              <a:ext cx="1267" cy="2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anchorCtr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b="1" dirty="0">
                  <a:ea typeface="Arial" charset="0"/>
                  <a:cs typeface="Arial" charset="0"/>
                </a:rPr>
                <a:t>http://www.sciam.com/</a:t>
              </a:r>
              <a:endParaRPr lang="en-US" sz="1600" b="1" dirty="0">
                <a:ea typeface="Arial" charset="0"/>
                <a:cs typeface="Arial" charset="0"/>
              </a:endParaRPr>
            </a:p>
          </p:txBody>
        </p:sp>
      </p:grp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4739195" y="3417304"/>
            <a:ext cx="23050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sz="1600">
                <a:solidFill>
                  <a:schemeClr val="tx2"/>
                </a:solidFill>
                <a:ea typeface="Arial" charset="0"/>
                <a:cs typeface="Arial" charset="0"/>
              </a:rPr>
              <a:t>Scientific American</a:t>
            </a:r>
            <a:endParaRPr lang="en-US" sz="160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07" y="4909855"/>
            <a:ext cx="59150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772968" y="2398963"/>
            <a:ext cx="2210557" cy="308023"/>
          </a:xfrm>
          <a:prstGeom prst="roundRect">
            <a:avLst/>
          </a:prstGeom>
          <a:noFill/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016932" y="5498206"/>
            <a:ext cx="1464533" cy="241691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860911" y="3115001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250194" y="2706986"/>
            <a:ext cx="610717" cy="65059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04651" y="495059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Label</a:t>
            </a:r>
            <a:endParaRPr lang="en-GB" dirty="0"/>
          </a:p>
        </p:txBody>
      </p:sp>
      <p:cxnSp>
        <p:nvCxnSpPr>
          <p:cNvPr id="17" name="Straight Arrow Connector 16"/>
          <p:cNvCxnSpPr>
            <a:endCxn id="12" idx="1"/>
          </p:cNvCxnSpPr>
          <p:nvPr/>
        </p:nvCxnSpPr>
        <p:spPr>
          <a:xfrm>
            <a:off x="1848357" y="5249417"/>
            <a:ext cx="1168575" cy="36963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660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changelog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5428"/>
          </a:xfrm>
        </p:spPr>
        <p:txBody>
          <a:bodyPr>
            <a:normAutofit/>
          </a:bodyPr>
          <a:lstStyle/>
          <a:p>
            <a:r>
              <a:rPr lang="en-GB" b="1" dirty="0" smtClean="0"/>
              <a:t>1.0.1</a:t>
            </a:r>
          </a:p>
          <a:p>
            <a:pPr lvl="1"/>
            <a:r>
              <a:rPr lang="en-GB" b="1" dirty="0" smtClean="0"/>
              <a:t>Fixed spelling error in label of column 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8019" y="3931881"/>
            <a:ext cx="6219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dc:tittle</a:t>
            </a:r>
            <a:r>
              <a:rPr lang="en-GB" sz="3200" dirty="0" smtClean="0"/>
              <a:t>  </a:t>
            </a:r>
            <a:r>
              <a:rPr lang="en-GB" sz="3200" dirty="0" smtClean="0">
                <a:sym typeface="Wingdings" pitchFamily="2" charset="2"/>
              </a:rPr>
              <a:t> </a:t>
            </a:r>
            <a:r>
              <a:rPr lang="en-GB" sz="3200" dirty="0" err="1" smtClean="0">
                <a:sym typeface="Wingdings" pitchFamily="2" charset="2"/>
              </a:rPr>
              <a:t>owl:sameAs</a:t>
            </a:r>
            <a:r>
              <a:rPr lang="en-GB" sz="3200" dirty="0" smtClean="0">
                <a:sym typeface="Wingdings" pitchFamily="2" charset="2"/>
              </a:rPr>
              <a:t> -&gt; </a:t>
            </a:r>
            <a:r>
              <a:rPr lang="en-GB" sz="3200" dirty="0" err="1" smtClean="0">
                <a:sym typeface="Wingdings" pitchFamily="2" charset="2"/>
              </a:rPr>
              <a:t>dc:title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89754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farm1.staticflickr.com/1/3260468_1968e68c67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06" y="2516863"/>
            <a:ext cx="2676104" cy="200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3271" y="6189780"/>
            <a:ext cx="2845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http://www.flickr.com/photos/arlette/3260468/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my data?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074467" cy="4525963"/>
          </a:xfrm>
        </p:spPr>
        <p:txBody>
          <a:bodyPr/>
          <a:lstStyle/>
          <a:p>
            <a:r>
              <a:rPr lang="en-GB" dirty="0" smtClean="0"/>
              <a:t>Tabular data emphasises the data</a:t>
            </a:r>
          </a:p>
          <a:p>
            <a:endParaRPr lang="en-GB" dirty="0" smtClean="0"/>
          </a:p>
          <a:p>
            <a:r>
              <a:rPr lang="en-GB" dirty="0" smtClean="0"/>
              <a:t>XML and JSON provide structure</a:t>
            </a:r>
          </a:p>
          <a:p>
            <a:endParaRPr lang="en-GB" dirty="0"/>
          </a:p>
          <a:p>
            <a:r>
              <a:rPr lang="en-GB" dirty="0" smtClean="0"/>
              <a:t>Should users care?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750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8" y="1428175"/>
            <a:ext cx="8129065" cy="4645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Confusion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632768" y="1365726"/>
            <a:ext cx="2936338" cy="2218525"/>
            <a:chOff x="5750462" y="3041536"/>
            <a:chExt cx="2936338" cy="2218525"/>
          </a:xfrm>
        </p:grpSpPr>
        <p:pic>
          <p:nvPicPr>
            <p:cNvPr id="2050" name="Picture 2" descr="http://farm9.staticflickr.com/8472/8442684807_68dbe81230_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462" y="3057806"/>
              <a:ext cx="2936338" cy="2202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750462" y="3041536"/>
              <a:ext cx="277511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One Way Stock - http</a:t>
              </a:r>
              <a:r>
                <a:rPr lang="en-GB" sz="800" dirty="0"/>
                <a:t>://www.flickr.com/photos/paulbrigham/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23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47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5-star steps by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5" y="832918"/>
            <a:ext cx="8723105" cy="539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8863" y="6029608"/>
            <a:ext cx="1761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http://5stardata.info/</a:t>
            </a:r>
          </a:p>
        </p:txBody>
      </p:sp>
    </p:spTree>
    <p:extLst>
      <p:ext uri="{BB962C8B-B14F-4D97-AF65-F5344CB8AC3E}">
        <p14:creationId xmlns:p14="http://schemas.microsoft.com/office/powerpoint/2010/main" val="741624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Errors In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Mixed Terms (Male, Female, M, F, Man, Woman)</a:t>
            </a:r>
          </a:p>
          <a:p>
            <a:r>
              <a:rPr lang="en-GB" dirty="0" smtClean="0"/>
              <a:t>Abbreviations and Word Order</a:t>
            </a:r>
          </a:p>
          <a:p>
            <a:pPr lvl="1"/>
            <a:r>
              <a:rPr lang="en-GB" dirty="0" smtClean="0"/>
              <a:t>Scientific American, SCI AM</a:t>
            </a:r>
          </a:p>
          <a:p>
            <a:r>
              <a:rPr lang="en-GB" dirty="0" smtClean="0"/>
              <a:t>Representation</a:t>
            </a:r>
          </a:p>
          <a:p>
            <a:pPr lvl="1"/>
            <a:r>
              <a:rPr lang="en-GB" dirty="0" smtClean="0"/>
              <a:t>05/02/13, 02/05/13, 2013-05-02</a:t>
            </a:r>
          </a:p>
          <a:p>
            <a:r>
              <a:rPr lang="en-GB" dirty="0" smtClean="0"/>
              <a:t> Semantics</a:t>
            </a:r>
          </a:p>
          <a:p>
            <a:pPr lvl="1"/>
            <a:r>
              <a:rPr lang="en-GB" dirty="0" err="1" smtClean="0"/>
              <a:t>dc:title</a:t>
            </a:r>
            <a:r>
              <a:rPr lang="en-GB" dirty="0"/>
              <a:t> </a:t>
            </a:r>
            <a:r>
              <a:rPr lang="en-GB" dirty="0" smtClean="0"/>
              <a:t>= The Hobbit, </a:t>
            </a:r>
            <a:r>
              <a:rPr lang="en-GB" dirty="0" err="1" smtClean="0"/>
              <a:t>dc:title</a:t>
            </a:r>
            <a:r>
              <a:rPr lang="en-GB" dirty="0" smtClean="0"/>
              <a:t> = Dr</a:t>
            </a:r>
          </a:p>
        </p:txBody>
      </p:sp>
    </p:spTree>
    <p:extLst>
      <p:ext uri="{BB962C8B-B14F-4D97-AF65-F5344CB8AC3E}">
        <p14:creationId xmlns:p14="http://schemas.microsoft.com/office/powerpoint/2010/main" val="611597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Cleaning Data</a:t>
            </a:r>
            <a:endParaRPr lang="en-GB" dirty="0"/>
          </a:p>
        </p:txBody>
      </p:sp>
      <p:pic>
        <p:nvPicPr>
          <p:cNvPr id="23554" name="Picture 2" descr="http://www.atmayogi.com/wp-content/uploads/2012/12/refine-transfo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6078"/>
            <a:ext cx="60007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hotograph of Dr Charlie Harg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31" y="3544432"/>
            <a:ext cx="2209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6040" y="5951320"/>
            <a:ext cx="1975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Dr Charlie </a:t>
            </a:r>
            <a:r>
              <a:rPr lang="en-GB" dirty="0" err="1"/>
              <a:t>Hargood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77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046770"/>
              </p:ext>
            </p:extLst>
          </p:nvPr>
        </p:nvGraphicFramePr>
        <p:xfrm>
          <a:off x="457200" y="410308"/>
          <a:ext cx="8229602" cy="5943600"/>
        </p:xfrm>
        <a:graphic>
          <a:graphicData uri="http://schemas.openxmlformats.org/drawingml/2006/table">
            <a:tbl>
              <a:tblPr/>
              <a:tblGrid>
                <a:gridCol w="2160954"/>
                <a:gridCol w="6068648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FFD700"/>
                          </a:solidFill>
                          <a:effectLst/>
                        </a:rPr>
                        <a:t>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Available on the web (whatever format) </a:t>
                      </a:r>
                      <a:r>
                        <a:rPr lang="en-GB" sz="2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but with an open licence, to be Open </a:t>
                      </a:r>
                      <a:r>
                        <a:rPr lang="en-GB" sz="2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</a:t>
                      </a:r>
                    </a:p>
                    <a:p>
                      <a:endParaRPr lang="en-GB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F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FFD700"/>
                          </a:solidFill>
                          <a:effectLst/>
                        </a:rPr>
                        <a:t>★★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Available as machine-readable structured data (e.g. excel instead of image scan of a table</a:t>
                      </a:r>
                      <a:r>
                        <a:rPr lang="en-GB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  <a:p>
                      <a:endParaRPr lang="en-GB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F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FFD700"/>
                          </a:solidFill>
                          <a:effectLst/>
                        </a:rPr>
                        <a:t>★★★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 (2) plus non-proprietary format (e.g. CSV instead of excel</a:t>
                      </a:r>
                      <a:r>
                        <a:rPr lang="en-GB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  <a:p>
                      <a:endParaRPr lang="en-GB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F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FFD700"/>
                          </a:solidFill>
                          <a:effectLst/>
                        </a:rPr>
                        <a:t>★★★★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All the above plus, Use open standards from W3C (RDF and SPARQL) to identify things, so that people can point at your </a:t>
                      </a:r>
                      <a:r>
                        <a:rPr lang="en-GB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stuff</a:t>
                      </a:r>
                    </a:p>
                    <a:p>
                      <a:endParaRPr lang="en-GB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F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FFD700"/>
                          </a:solidFill>
                          <a:effectLst/>
                        </a:rPr>
                        <a:t>★★★★★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All the above, plus: Link your data to other people’s data to provide context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F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7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947810" y="-251191"/>
            <a:ext cx="10388001" cy="71091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682913">
            <a:off x="-720113" y="1459754"/>
            <a:ext cx="1016368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chemeClr val="bg1">
                    <a:lumMod val="85000"/>
                  </a:schemeClr>
                </a:solidFill>
              </a:rPr>
              <a:t>&lt;DATA&gt;</a:t>
            </a:r>
            <a:endParaRPr lang="en-US" sz="23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 a number of different sources of open datasets and pick one dataset from each.</a:t>
            </a:r>
          </a:p>
          <a:p>
            <a:r>
              <a:rPr lang="en-US" dirty="0" smtClean="0"/>
              <a:t>Identify which star rating the dataset is?</a:t>
            </a:r>
          </a:p>
          <a:p>
            <a:r>
              <a:rPr lang="en-US" dirty="0" smtClean="0"/>
              <a:t>What license is the dataset available under?</a:t>
            </a:r>
            <a:endParaRPr lang="en-US" dirty="0"/>
          </a:p>
          <a:p>
            <a:r>
              <a:rPr lang="en-US" dirty="0" smtClean="0"/>
              <a:t>How is this license referenced?</a:t>
            </a:r>
          </a:p>
          <a:p>
            <a:r>
              <a:rPr lang="en-US" dirty="0" smtClean="0"/>
              <a:t>What features make this data set usable (or not)?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47810" y="-251191"/>
            <a:ext cx="10388001" cy="71091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682913">
            <a:off x="-720113" y="1459754"/>
            <a:ext cx="1016368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chemeClr val="bg1">
                    <a:lumMod val="85000"/>
                  </a:schemeClr>
                </a:solidFill>
              </a:rPr>
              <a:t>&lt;DATA&gt;</a:t>
            </a:r>
            <a:endParaRPr lang="en-US" sz="23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the weekend, update your ECS profile.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www.ecs.soton.ac.uk/people/username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 look at the data form.</a:t>
            </a:r>
          </a:p>
          <a:p>
            <a:endParaRPr lang="en-US" dirty="0"/>
          </a:p>
          <a:p>
            <a:r>
              <a:rPr lang="en-US" sz="2600" dirty="0" smtClean="0"/>
              <a:t>P.S. Do not change your name to “Professor”, it’s only funny the first time!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043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071139"/>
              </p:ext>
            </p:extLst>
          </p:nvPr>
        </p:nvGraphicFramePr>
        <p:xfrm>
          <a:off x="457200" y="2383963"/>
          <a:ext cx="8229602" cy="2133716"/>
        </p:xfrm>
        <a:graphic>
          <a:graphicData uri="http://schemas.openxmlformats.org/drawingml/2006/table">
            <a:tbl>
              <a:tblPr/>
              <a:tblGrid>
                <a:gridCol w="2160954"/>
                <a:gridCol w="6068648"/>
              </a:tblGrid>
              <a:tr h="2133716">
                <a:tc>
                  <a:txBody>
                    <a:bodyPr/>
                    <a:lstStyle/>
                    <a:p>
                      <a:pPr algn="r"/>
                      <a:r>
                        <a:rPr lang="en-GB" sz="7200" dirty="0">
                          <a:solidFill>
                            <a:srgbClr val="FFD700"/>
                          </a:solidFill>
                          <a:effectLst/>
                        </a:rPr>
                        <a:t>★★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Available as machine-readable structured data (e.g. excel instead of image scan of a table</a:t>
                      </a:r>
                      <a:r>
                        <a:rPr lang="en-GB" sz="3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  <a:p>
                      <a:endParaRPr lang="en-GB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F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16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Reorganisation</a:t>
            </a:r>
          </a:p>
          <a:p>
            <a:r>
              <a:rPr lang="en-GB" sz="3600" dirty="0" smtClean="0"/>
              <a:t>Optimisation</a:t>
            </a:r>
          </a:p>
          <a:p>
            <a:r>
              <a:rPr lang="en-GB" sz="3600" dirty="0" smtClean="0"/>
              <a:t>Streamlining</a:t>
            </a:r>
          </a:p>
          <a:p>
            <a:r>
              <a:rPr lang="en-GB" sz="3600" dirty="0" smtClean="0"/>
              <a:t>Alignment</a:t>
            </a:r>
          </a:p>
          <a:p>
            <a:r>
              <a:rPr lang="en-GB" sz="3600" dirty="0" smtClean="0"/>
              <a:t>Simplification</a:t>
            </a:r>
          </a:p>
          <a:p>
            <a:endParaRPr lang="en-GB" sz="3600" dirty="0"/>
          </a:p>
          <a:p>
            <a:r>
              <a:rPr lang="en-GB" sz="3600" dirty="0" smtClean="0"/>
              <a:t>Confusion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99025" y="2797093"/>
            <a:ext cx="2936338" cy="2218525"/>
            <a:chOff x="5750462" y="3041536"/>
            <a:chExt cx="2936338" cy="2218525"/>
          </a:xfrm>
        </p:grpSpPr>
        <p:pic>
          <p:nvPicPr>
            <p:cNvPr id="2050" name="Picture 2" descr="http://farm9.staticflickr.com/8472/8442684807_68dbe81230_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462" y="3057806"/>
              <a:ext cx="2936338" cy="2202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750462" y="3041536"/>
              <a:ext cx="277511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One Way Stock - http</a:t>
              </a:r>
              <a:r>
                <a:rPr lang="en-GB" sz="800" dirty="0"/>
                <a:t>://www.flickr.com/photos/paulbrigham/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62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Beginning</a:t>
            </a:r>
            <a:endParaRPr lang="en-GB" dirty="0"/>
          </a:p>
        </p:txBody>
      </p:sp>
      <p:pic>
        <p:nvPicPr>
          <p:cNvPr id="3074" name="Picture 2" descr="http://farm1.staticflickr.com/177/476780331_32f2f3b71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27" y="1417638"/>
            <a:ext cx="3734001" cy="49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8626" y="6130204"/>
            <a:ext cx="3219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http://www.flickr.com/photos/simonov/476780331/</a:t>
            </a:r>
          </a:p>
        </p:txBody>
      </p:sp>
    </p:spTree>
    <p:extLst>
      <p:ext uri="{BB962C8B-B14F-4D97-AF65-F5344CB8AC3E}">
        <p14:creationId xmlns:p14="http://schemas.microsoft.com/office/powerpoint/2010/main" val="92459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6203</TotalTime>
  <Words>865</Words>
  <Application>Microsoft Office PowerPoint</Application>
  <PresentationFormat>On-screen Show (4:3)</PresentationFormat>
  <Paragraphs>194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Knowledge Representation </vt:lpstr>
      <vt:lpstr>Open Data</vt:lpstr>
      <vt:lpstr>PowerPoint Presentation</vt:lpstr>
      <vt:lpstr>PowerPoint Presentation</vt:lpstr>
      <vt:lpstr>Exercise 1</vt:lpstr>
      <vt:lpstr>Exercise 2</vt:lpstr>
      <vt:lpstr>The Problem</vt:lpstr>
      <vt:lpstr>Evolution</vt:lpstr>
      <vt:lpstr>In the Beginning</vt:lpstr>
      <vt:lpstr>In the Beginning</vt:lpstr>
      <vt:lpstr>Evolution</vt:lpstr>
      <vt:lpstr>Google Anyone?</vt:lpstr>
      <vt:lpstr>Knowledge Representation Languages</vt:lpstr>
      <vt:lpstr>changelog</vt:lpstr>
      <vt:lpstr>Tabular Data</vt:lpstr>
      <vt:lpstr>Tabular Data</vt:lpstr>
      <vt:lpstr>changelog</vt:lpstr>
      <vt:lpstr>XML</vt:lpstr>
      <vt:lpstr>changelog</vt:lpstr>
      <vt:lpstr>XML</vt:lpstr>
      <vt:lpstr>changelog</vt:lpstr>
      <vt:lpstr>JSON</vt:lpstr>
      <vt:lpstr>JSON</vt:lpstr>
      <vt:lpstr>changelog</vt:lpstr>
      <vt:lpstr>RDF</vt:lpstr>
      <vt:lpstr>RDF</vt:lpstr>
      <vt:lpstr>changelog</vt:lpstr>
      <vt:lpstr>Where is my data?</vt:lpstr>
      <vt:lpstr>Confusion</vt:lpstr>
      <vt:lpstr>PowerPoint Presentation</vt:lpstr>
      <vt:lpstr>Errors In Data</vt:lpstr>
      <vt:lpstr>Cleaning Data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the World with Open Data</dc:title>
  <dc:creator>Dave Tarrant</dc:creator>
  <cp:lastModifiedBy>Davetaz</cp:lastModifiedBy>
  <cp:revision>72</cp:revision>
  <dcterms:created xsi:type="dcterms:W3CDTF">2012-09-20T13:23:33Z</dcterms:created>
  <dcterms:modified xsi:type="dcterms:W3CDTF">2013-02-05T10:31:50Z</dcterms:modified>
</cp:coreProperties>
</file>