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0" autoAdjust="0"/>
  </p:normalViewPr>
  <p:slideViewPr>
    <p:cSldViewPr>
      <p:cViewPr varScale="1">
        <p:scale>
          <a:sx n="134" d="100"/>
          <a:sy n="134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CC8-DE70-9140-9F52-EF081617E37B}" type="datetimeFigureOut">
              <a:rPr lang="en-US" smtClean="0"/>
              <a:pPr/>
              <a:t>04/02/2013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D0D-191E-E44C-996B-AC3310359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36CE36-0872-2F4D-B362-E22EB214A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8401F-AEAE-2240-865A-928B7330CF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D26A5-3ECB-324E-A49B-744D5DFB53B1}" type="slidenum">
              <a:rPr lang="en-GB"/>
              <a:pPr/>
              <a:t>9</a:t>
            </a:fld>
            <a:endParaRPr lang="en-GB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1E816-76BD-5946-B9F9-3650A093E2EE}" type="slidenum">
              <a:rPr lang="en-GB"/>
              <a:pPr/>
              <a:t>10</a:t>
            </a:fld>
            <a:endParaRPr lang="en-GB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494A3-33F7-7E45-B45F-2FE1464B4983}" type="slidenum">
              <a:rPr lang="en-GB"/>
              <a:pPr/>
              <a:t>11</a:t>
            </a:fld>
            <a:endParaRPr lang="en-GB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55772-23F8-B44A-8C0E-9E991EA4A7B9}" type="slidenum">
              <a:rPr lang="en-GB"/>
              <a:pPr/>
              <a:t>12</a:t>
            </a:fld>
            <a:endParaRPr lang="en-GB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47B3A9-BCBA-0A47-9B9B-3EDC102986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7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65575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05400" y="5410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546ECAC-3B7D-7B47-BB51-FA59818F3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0" y="1371600"/>
            <a:ext cx="8382000" cy="152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33800" y="6553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53188"/>
            <a:ext cx="9144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electronics_computer_science_cmyk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48400" y="152400"/>
            <a:ext cx="2705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637C8-7EFE-A447-BDC5-C74C6EDE53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xmlns:p14="http://schemas.microsoft.com/office/powerpoint/2010/main">
    <p:wipe dir="r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43608" y="2204864"/>
            <a:ext cx="72008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Finding and Evaluation Information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Hugh Davis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COMP1205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779838" y="4437063"/>
            <a:ext cx="4032250" cy="4349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You can type in some keywords</a:t>
            </a:r>
          </a:p>
        </p:txBody>
      </p:sp>
    </p:spTree>
    <p:extLst>
      <p:ext uri="{BB962C8B-B14F-4D97-AF65-F5344CB8AC3E}">
        <p14:creationId xmlns:p14="http://schemas.microsoft.com/office/powerpoint/2010/main" val="2552377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7092950" y="3860800"/>
            <a:ext cx="1512888" cy="10445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And get some results …</a:t>
            </a:r>
          </a:p>
        </p:txBody>
      </p:sp>
    </p:spTree>
    <p:extLst>
      <p:ext uri="{BB962C8B-B14F-4D97-AF65-F5344CB8AC3E}">
        <p14:creationId xmlns:p14="http://schemas.microsoft.com/office/powerpoint/2010/main" val="4180607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851275" y="5734050"/>
            <a:ext cx="4032250" cy="7397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We can even find out what</a:t>
            </a:r>
            <a:r>
              <a:rPr lang="ja-JP" altLang="en-GB" sz="2000">
                <a:latin typeface="Arial"/>
              </a:rPr>
              <a:t>’</a:t>
            </a:r>
            <a:r>
              <a:rPr lang="en-GB" sz="2000">
                <a:latin typeface="Arial" charset="0"/>
              </a:rPr>
              <a:t>s shelved nearby …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2133600" cy="2330450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If all copies of a book are on loan use the </a:t>
            </a:r>
            <a:r>
              <a:rPr lang="en-GB" sz="1600" b="1">
                <a:latin typeface="Arial" charset="0"/>
              </a:rPr>
              <a:t>Place Hold</a:t>
            </a:r>
            <a:r>
              <a:rPr lang="en-GB" sz="1600">
                <a:latin typeface="Arial" charset="0"/>
              </a:rPr>
              <a:t> button to Reserve it.</a:t>
            </a:r>
          </a:p>
          <a:p>
            <a:pPr eaLnBrk="0" hangingPunct="0"/>
            <a:endParaRPr lang="en-GB" sz="1600">
              <a:latin typeface="Arial" charset="0"/>
            </a:endParaRPr>
          </a:p>
          <a:p>
            <a:pPr eaLnBrk="0" hangingPunct="0"/>
            <a:r>
              <a:rPr lang="en-GB" sz="1600">
                <a:latin typeface="Arial" charset="0"/>
              </a:rPr>
              <a:t>This button also allows a book from another site to be transferred to Hartley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508625" y="2349500"/>
            <a:ext cx="3024188" cy="11080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This book is at the </a:t>
            </a:r>
            <a:r>
              <a:rPr lang="en-GB" sz="1600" b="1">
                <a:latin typeface="Arial" charset="0"/>
              </a:rPr>
              <a:t>Hartley Library</a:t>
            </a:r>
            <a:r>
              <a:rPr lang="en-GB" sz="1600">
                <a:latin typeface="Arial" charset="0"/>
              </a:rPr>
              <a:t>. Call number (TK 7872.16GON) helps you find it on the shelf</a:t>
            </a: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H="1">
            <a:off x="3059113" y="2924175"/>
            <a:ext cx="2449512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 flipV="1">
            <a:off x="1908175" y="5734050"/>
            <a:ext cx="18716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395288" y="2636838"/>
            <a:ext cx="73025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1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Sources you find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en-US" dirty="0" smtClean="0"/>
              <a:t>Who is the author</a:t>
            </a:r>
          </a:p>
          <a:p>
            <a:r>
              <a:rPr lang="en-US" dirty="0" smtClean="0"/>
              <a:t>What is the relevance of the points made?</a:t>
            </a:r>
          </a:p>
          <a:p>
            <a:r>
              <a:rPr lang="en-US" dirty="0" smtClean="0"/>
              <a:t>Is the context correct?</a:t>
            </a:r>
          </a:p>
          <a:p>
            <a:r>
              <a:rPr lang="en-US" dirty="0" smtClean="0"/>
              <a:t>When was the source published?</a:t>
            </a:r>
          </a:p>
          <a:p>
            <a:r>
              <a:rPr lang="en-US" dirty="0" smtClean="0"/>
              <a:t>What was the publication medium?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14" y="1196752"/>
            <a:ext cx="385385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1193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sources on-line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found  a reference to an article in a journal, you can go to TDNET (in the Library) and find out if we are subscribed for access to that journal</a:t>
            </a:r>
          </a:p>
          <a:p>
            <a:r>
              <a:rPr lang="en-US" dirty="0" smtClean="0"/>
              <a:t>If we are subscribed then you can go straight to the publishers sight and download the article.</a:t>
            </a:r>
          </a:p>
          <a:p>
            <a:r>
              <a:rPr lang="en-US" dirty="0" smtClean="0"/>
              <a:t>Two important publishers/on-line libraries that you can access using a </a:t>
            </a:r>
            <a:r>
              <a:rPr lang="en-US" dirty="0" err="1" smtClean="0"/>
              <a:t>UoS</a:t>
            </a:r>
            <a:r>
              <a:rPr lang="en-US" dirty="0" smtClean="0"/>
              <a:t> IP are the ACM Digital Library and the IEEE </a:t>
            </a:r>
            <a:r>
              <a:rPr lang="en-US" dirty="0" err="1" smtClean="0"/>
              <a:t>Xplore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49080"/>
            <a:ext cx="3923928" cy="225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077072"/>
            <a:ext cx="470186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0264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28800"/>
            <a:ext cx="3816424" cy="456465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71600" y="2564904"/>
            <a:ext cx="1800200" cy="1224136"/>
          </a:xfrm>
          <a:prstGeom prst="wedgeEllipseCallout">
            <a:avLst>
              <a:gd name="adj1" fmla="val 126540"/>
              <a:gd name="adj2" fmla="val 6924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has done this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11560" y="4005064"/>
            <a:ext cx="1800200" cy="1224136"/>
          </a:xfrm>
          <a:prstGeom prst="wedgeEllipseCallout">
            <a:avLst>
              <a:gd name="adj1" fmla="val 165443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has done this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732240" y="2276872"/>
            <a:ext cx="1800200" cy="1224136"/>
          </a:xfrm>
          <a:prstGeom prst="wedgeEllipseCallout">
            <a:avLst>
              <a:gd name="adj1" fmla="val -90279"/>
              <a:gd name="adj2" fmla="val 249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person said this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948264" y="3501008"/>
            <a:ext cx="1800200" cy="1224136"/>
          </a:xfrm>
          <a:prstGeom prst="wedgeEllipseCallout">
            <a:avLst>
              <a:gd name="adj1" fmla="val -108952"/>
              <a:gd name="adj2" fmla="val 2118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person said this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797152"/>
            <a:ext cx="26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50851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899592" y="5301208"/>
            <a:ext cx="1800200" cy="1224136"/>
          </a:xfrm>
          <a:prstGeom prst="wedgeEllipseCallout">
            <a:avLst>
              <a:gd name="adj1" fmla="val 151438"/>
              <a:gd name="adj2" fmla="val -5891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this quote came from here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020272" y="4869160"/>
            <a:ext cx="2016224" cy="1584176"/>
          </a:xfrm>
          <a:prstGeom prst="wedgeEllipseCallout">
            <a:avLst>
              <a:gd name="adj1" fmla="val -100135"/>
              <a:gd name="adj2" fmla="val -215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And this </a:t>
            </a:r>
          </a:p>
          <a:p>
            <a:pPr algn="ctr"/>
            <a:r>
              <a:rPr lang="en-US" dirty="0" smtClean="0"/>
              <a:t>is my summary of this person’s work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Scholarly Trail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700808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bubbles are all “Citations”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4208" y="1412776"/>
            <a:ext cx="280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cite a </a:t>
            </a:r>
            <a:r>
              <a:rPr lang="en-US" dirty="0" smtClean="0"/>
              <a:t> </a:t>
            </a:r>
            <a:r>
              <a:rPr lang="en-US" i="1" dirty="0" smtClean="0"/>
              <a:t>source</a:t>
            </a:r>
            <a:r>
              <a:rPr lang="en-US" dirty="0" smtClean="0"/>
              <a:t> which </a:t>
            </a:r>
          </a:p>
          <a:p>
            <a:r>
              <a:rPr lang="en-US" dirty="0" smtClean="0"/>
              <a:t>will be “referenced” at </a:t>
            </a:r>
          </a:p>
          <a:p>
            <a:r>
              <a:rPr lang="en-US" dirty="0"/>
              <a:t>t</a:t>
            </a:r>
            <a:r>
              <a:rPr lang="en-US" dirty="0" smtClean="0"/>
              <a:t>he end of the paper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make a good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Facebook Page?</a:t>
            </a:r>
          </a:p>
          <a:p>
            <a:r>
              <a:rPr lang="en-US" dirty="0" smtClean="0"/>
              <a:t>Someone’s Blog?</a:t>
            </a:r>
          </a:p>
          <a:p>
            <a:r>
              <a:rPr lang="en-US" dirty="0" smtClean="0"/>
              <a:t>A company website?</a:t>
            </a:r>
          </a:p>
          <a:p>
            <a:r>
              <a:rPr lang="en-US" dirty="0" smtClean="0"/>
              <a:t>A Newspaper Article?</a:t>
            </a:r>
          </a:p>
          <a:p>
            <a:r>
              <a:rPr lang="en-US" dirty="0"/>
              <a:t>A magazine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trade journal?</a:t>
            </a:r>
          </a:p>
          <a:p>
            <a:r>
              <a:rPr lang="en-US" dirty="0" smtClean="0"/>
              <a:t>A talk presented at a conference?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wikipedia</a:t>
            </a:r>
            <a:r>
              <a:rPr lang="en-US" dirty="0" smtClean="0"/>
              <a:t> page?</a:t>
            </a:r>
          </a:p>
          <a:p>
            <a:r>
              <a:rPr lang="en-US" dirty="0" smtClean="0"/>
              <a:t>An open source pre-print journal paper?</a:t>
            </a:r>
          </a:p>
          <a:p>
            <a:r>
              <a:rPr lang="en-US" dirty="0" smtClean="0"/>
              <a:t>A scholarly journal paper?</a:t>
            </a:r>
          </a:p>
          <a:p>
            <a:r>
              <a:rPr lang="en-US" dirty="0" smtClean="0"/>
              <a:t>A book?</a:t>
            </a:r>
          </a:p>
        </p:txBody>
      </p:sp>
    </p:spTree>
    <p:extLst>
      <p:ext uri="{BB962C8B-B14F-4D97-AF65-F5344CB8AC3E}">
        <p14:creationId xmlns:p14="http://schemas.microsoft.com/office/powerpoint/2010/main" val="118714664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What makes one source better than another?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 sources to be</a:t>
            </a:r>
          </a:p>
          <a:p>
            <a:r>
              <a:rPr lang="en-GB" dirty="0" smtClean="0"/>
              <a:t>Authoritative</a:t>
            </a:r>
          </a:p>
          <a:p>
            <a:pPr marL="0" indent="0">
              <a:buNone/>
            </a:pPr>
            <a:r>
              <a:rPr lang="en-GB" dirty="0" smtClean="0"/>
              <a:t>We must believe that the information is reliable and true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and preferably written by the person who </a:t>
            </a:r>
            <a:r>
              <a:rPr lang="en-GB" b="1" dirty="0" smtClean="0"/>
              <a:t>is</a:t>
            </a:r>
            <a:r>
              <a:rPr lang="en-GB" dirty="0" smtClean="0"/>
              <a:t> the authority and not someone quoting them)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Findable</a:t>
            </a:r>
          </a:p>
          <a:p>
            <a:pPr marL="0" indent="0">
              <a:buNone/>
            </a:pPr>
            <a:r>
              <a:rPr lang="en-GB" dirty="0" smtClean="0"/>
              <a:t>Your reader must be able to follow your reference to find the article or book in their </a:t>
            </a:r>
            <a:r>
              <a:rPr lang="en-GB" dirty="0"/>
              <a:t>library or </a:t>
            </a:r>
            <a:r>
              <a:rPr lang="en-GB" dirty="0" smtClean="0"/>
              <a:t>on-line.</a:t>
            </a:r>
          </a:p>
          <a:p>
            <a:pPr marL="0" indent="0">
              <a:buNone/>
            </a:pPr>
            <a:r>
              <a:rPr lang="en-GB" dirty="0" smtClean="0"/>
              <a:t>The thing they find must not have changed since you referenced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87891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find 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may find useful references in articles and blogs that we have stumbled across by good fortune</a:t>
            </a:r>
          </a:p>
          <a:p>
            <a:endParaRPr lang="en-US" dirty="0"/>
          </a:p>
          <a:p>
            <a:r>
              <a:rPr lang="en-US" dirty="0" smtClean="0"/>
              <a:t>More often we must conduct a search</a:t>
            </a:r>
          </a:p>
          <a:p>
            <a:pPr lvl="1"/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Google Scholar</a:t>
            </a:r>
          </a:p>
          <a:p>
            <a:pPr lvl="1"/>
            <a:r>
              <a:rPr lang="en-US" dirty="0" smtClean="0"/>
              <a:t>Wikipedia (but only to follow up the references they have found)</a:t>
            </a:r>
          </a:p>
          <a:p>
            <a:pPr lvl="1"/>
            <a:r>
              <a:rPr lang="en-US" dirty="0" smtClean="0"/>
              <a:t>The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55939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 Search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be introduced in your activities this week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688632" cy="42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88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21088"/>
            <a:ext cx="1440160" cy="1858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2901381" cy="1963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28" y="1988840"/>
            <a:ext cx="5706953" cy="36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4464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from Fiona Nichols larger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6977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763713" y="4508500"/>
            <a:ext cx="4953000" cy="13493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Login  with your University ID and Library PIN (ask at the loans or a enquiry desk if you don</a:t>
            </a:r>
            <a:r>
              <a:rPr lang="ja-JP" altLang="en-GB" sz="2000">
                <a:latin typeface="Arial"/>
              </a:rPr>
              <a:t>’</a:t>
            </a:r>
            <a:r>
              <a:rPr lang="en-GB" sz="2000">
                <a:latin typeface="Arial" charset="0"/>
              </a:rPr>
              <a:t>t have one) here for access to a number of </a:t>
            </a:r>
            <a:r>
              <a:rPr lang="en-GB" sz="2000" b="1">
                <a:latin typeface="Arial" charset="0"/>
              </a:rPr>
              <a:t>very </a:t>
            </a:r>
            <a:r>
              <a:rPr lang="en-GB" sz="2000">
                <a:latin typeface="Arial" charset="0"/>
              </a:rPr>
              <a:t>important features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6588125" y="1773238"/>
            <a:ext cx="0" cy="273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7380288" y="2852738"/>
            <a:ext cx="1512887" cy="739775"/>
          </a:xfrm>
          <a:prstGeom prst="rect">
            <a:avLst/>
          </a:prstGeom>
          <a:solidFill>
            <a:schemeClr val="hlink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latin typeface="Arial" charset="0"/>
              </a:rPr>
              <a:t>Tutorial link here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 flipV="1">
            <a:off x="7885113" y="2349500"/>
            <a:ext cx="14287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6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L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LSL.potx</Template>
  <TotalTime>95</TotalTime>
  <Words>515</Words>
  <Application>Microsoft Macintosh PowerPoint</Application>
  <PresentationFormat>On-screen Show (4:3)</PresentationFormat>
  <Paragraphs>79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LSL</vt:lpstr>
      <vt:lpstr>PowerPoint Presentation</vt:lpstr>
      <vt:lpstr>The Scholarly Trail</vt:lpstr>
      <vt:lpstr>What would make a good source?</vt:lpstr>
      <vt:lpstr>Why? What makes one source better than another?</vt:lpstr>
      <vt:lpstr>Where do we find sources of information</vt:lpstr>
      <vt:lpstr>The Library Search Planner</vt:lpstr>
      <vt:lpstr>Google Scholar</vt:lpstr>
      <vt:lpstr>The Library</vt:lpstr>
      <vt:lpstr>PowerPoint Presentation</vt:lpstr>
      <vt:lpstr>PowerPoint Presentation</vt:lpstr>
      <vt:lpstr>PowerPoint Presentation</vt:lpstr>
      <vt:lpstr>PowerPoint Presentation</vt:lpstr>
      <vt:lpstr>Evaluating the Sources you find</vt:lpstr>
      <vt:lpstr>How to find the sources on-line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Hugh Davis</dc:creator>
  <cp:lastModifiedBy>Hugh Davis</cp:lastModifiedBy>
  <cp:revision>13</cp:revision>
  <dcterms:created xsi:type="dcterms:W3CDTF">2009-11-03T11:15:04Z</dcterms:created>
  <dcterms:modified xsi:type="dcterms:W3CDTF">2013-02-04T22:18:23Z</dcterms:modified>
</cp:coreProperties>
</file>