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64" r:id="rId14"/>
    <p:sldId id="265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  <a:srgbClr val="99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590" autoAdjust="0"/>
  </p:normalViewPr>
  <p:slideViewPr>
    <p:cSldViewPr>
      <p:cViewPr varScale="1">
        <p:scale>
          <a:sx n="134" d="100"/>
          <a:sy n="134" d="100"/>
        </p:scale>
        <p:origin x="-15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97CC8-DE70-9140-9F52-EF081617E37B}" type="datetimeFigureOut">
              <a:rPr lang="en-US" smtClean="0"/>
              <a:pPr/>
              <a:t>04/02/2013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D2D0D-191E-E44C-996B-AC3310359F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198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36CE36-0872-2F4D-B362-E22EB214A3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0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8401F-AEAE-2240-865A-928B7330CFD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91E3B1-57E6-F144-B5D9-E32E2ED2AA4D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6D26A5-3ECB-324E-A49B-744D5DFB53B1}" type="slidenum">
              <a:rPr lang="en-GB"/>
              <a:pPr/>
              <a:t>9</a:t>
            </a:fld>
            <a:endParaRPr lang="en-GB"/>
          </a:p>
        </p:txBody>
      </p:sp>
      <p:sp>
        <p:nvSpPr>
          <p:cNvPr id="126978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41E816-76BD-5946-B9F9-3650A093E2EE}" type="slidenum">
              <a:rPr lang="en-GB"/>
              <a:pPr/>
              <a:t>10</a:t>
            </a:fld>
            <a:endParaRPr lang="en-GB"/>
          </a:p>
        </p:txBody>
      </p:sp>
      <p:sp>
        <p:nvSpPr>
          <p:cNvPr id="129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9494A3-33F7-7E45-B45F-2FE1464B4983}" type="slidenum">
              <a:rPr lang="en-GB"/>
              <a:pPr/>
              <a:t>11</a:t>
            </a:fld>
            <a:endParaRPr lang="en-GB"/>
          </a:p>
        </p:txBody>
      </p:sp>
      <p:sp>
        <p:nvSpPr>
          <p:cNvPr id="131074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55772-23F8-B44A-8C0E-9E991EA4A7B9}" type="slidenum">
              <a:rPr lang="en-GB"/>
              <a:pPr/>
              <a:t>12</a:t>
            </a:fld>
            <a:endParaRPr lang="en-GB"/>
          </a:p>
        </p:txBody>
      </p:sp>
      <p:sp>
        <p:nvSpPr>
          <p:cNvPr id="133122" name="Rectangle 2"/>
          <p:cNvSpPr>
            <a:spLocks noRo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657600" y="6477000"/>
            <a:ext cx="2133600" cy="3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965575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76400"/>
            <a:ext cx="5111750" cy="444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449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5105400" y="54102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9546ECAC-3B7D-7B47-BB51-FA59818F34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370013" y="301625"/>
            <a:ext cx="7313612" cy="56403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347B3A9-BCBA-0A47-9B9B-3EDC1029863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47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5638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33800" y="6477000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762000" y="1371600"/>
            <a:ext cx="8382000" cy="1524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66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defTabSz="762000" eaLnBrk="0" hangingPunct="0">
              <a:spcBef>
                <a:spcPct val="50000"/>
              </a:spcBef>
            </a:pPr>
            <a:endParaRPr lang="en-US" sz="2400">
              <a:latin typeface="Times New Roman" pitchFamily="-65" charset="0"/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733800" y="6553200"/>
            <a:ext cx="2016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Event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 descr="electronics_computer_science_cmyk.eps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248400" y="152400"/>
            <a:ext cx="27051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4"/>
          <p:cNvSpPr txBox="1">
            <a:spLocks/>
          </p:cNvSpPr>
          <p:nvPr/>
        </p:nvSpPr>
        <p:spPr bwMode="auto">
          <a:xfrm>
            <a:off x="7010400" y="65341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2637C8-7EFE-A447-BDC5-C74C6EDE532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49" r:id="rId3"/>
    <p:sldLayoutId id="2147483650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ransition xmlns:p14="http://schemas.microsoft.com/office/powerpoint/2010/main">
    <p:wipe dir="r"/>
  </p:transition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accent2"/>
          </a:solidFill>
          <a:latin typeface="+mn-lt"/>
          <a:ea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accent2"/>
          </a:solidFill>
          <a:latin typeface="+mn-lt"/>
          <a:ea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accent2"/>
          </a:solidFill>
          <a:latin typeface="+mn-lt"/>
          <a:ea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1043608" y="2204864"/>
            <a:ext cx="7200800" cy="3951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 smtClean="0"/>
              <a:t>Finding and Evaluation Information</a:t>
            </a:r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 smtClean="0"/>
              <a:t>Hugh Davis</a:t>
            </a:r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 smtClean="0"/>
              <a:t>COMP1205</a:t>
            </a:r>
            <a:endParaRPr lang="en-US" sz="2800" b="1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628800"/>
            <a:ext cx="3816424" cy="4564650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971600" y="2564904"/>
            <a:ext cx="1800200" cy="1224136"/>
          </a:xfrm>
          <a:prstGeom prst="wedgeEllipseCallout">
            <a:avLst>
              <a:gd name="adj1" fmla="val 126540"/>
              <a:gd name="adj2" fmla="val 6924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person has done this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611560" y="4005064"/>
            <a:ext cx="1800200" cy="1224136"/>
          </a:xfrm>
          <a:prstGeom prst="wedgeEllipseCallout">
            <a:avLst>
              <a:gd name="adj1" fmla="val 165443"/>
              <a:gd name="adj2" fmla="val -2153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And this person has done this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6732240" y="2276872"/>
            <a:ext cx="1800200" cy="1224136"/>
          </a:xfrm>
          <a:prstGeom prst="wedgeEllipseCallout">
            <a:avLst>
              <a:gd name="adj1" fmla="val -90279"/>
              <a:gd name="adj2" fmla="val 2499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person said this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6948264" y="3501008"/>
            <a:ext cx="1800200" cy="1224136"/>
          </a:xfrm>
          <a:prstGeom prst="wedgeEllipseCallout">
            <a:avLst>
              <a:gd name="adj1" fmla="val -108952"/>
              <a:gd name="adj2" fmla="val 2118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And this person said this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59832" y="4797152"/>
            <a:ext cx="266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9992" y="5085184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9" name="Oval Callout 8"/>
          <p:cNvSpPr/>
          <p:nvPr/>
        </p:nvSpPr>
        <p:spPr>
          <a:xfrm>
            <a:off x="899592" y="5301208"/>
            <a:ext cx="1800200" cy="1224136"/>
          </a:xfrm>
          <a:prstGeom prst="wedgeEllipseCallout">
            <a:avLst>
              <a:gd name="adj1" fmla="val 151438"/>
              <a:gd name="adj2" fmla="val -58919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And this quote came from here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7020272" y="4869160"/>
            <a:ext cx="2016224" cy="1584176"/>
          </a:xfrm>
          <a:prstGeom prst="wedgeEllipseCallout">
            <a:avLst>
              <a:gd name="adj1" fmla="val -100135"/>
              <a:gd name="adj2" fmla="val -2153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And this </a:t>
            </a:r>
          </a:p>
          <a:p>
            <a:pPr algn="ctr"/>
            <a:r>
              <a:rPr lang="en-US" dirty="0" smtClean="0"/>
              <a:t>is my summary of this person’s work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Scholarly 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700808"/>
            <a:ext cx="3059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Blue bubbles are all “Citations”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4208" y="1412776"/>
            <a:ext cx="2801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They cite a </a:t>
            </a:r>
            <a:r>
              <a:rPr lang="en-US" dirty="0" smtClean="0"/>
              <a:t> </a:t>
            </a:r>
            <a:r>
              <a:rPr lang="en-US" i="1" dirty="0" smtClean="0"/>
              <a:t>source</a:t>
            </a:r>
            <a:r>
              <a:rPr lang="en-US" dirty="0" smtClean="0"/>
              <a:t> which </a:t>
            </a:r>
          </a:p>
          <a:p>
            <a:r>
              <a:rPr lang="en-US" dirty="0" smtClean="0"/>
              <a:t>will be “referenced” at </a:t>
            </a:r>
          </a:p>
          <a:p>
            <a:r>
              <a:rPr lang="en-US" dirty="0"/>
              <a:t>t</a:t>
            </a:r>
            <a:r>
              <a:rPr lang="en-US" dirty="0" smtClean="0"/>
              <a:t>he end of the paper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make a good source?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Facebook Page?</a:t>
            </a:r>
          </a:p>
          <a:p>
            <a:r>
              <a:rPr lang="en-US" dirty="0" smtClean="0"/>
              <a:t>Someone’s Blog?</a:t>
            </a:r>
          </a:p>
          <a:p>
            <a:r>
              <a:rPr lang="en-US" dirty="0" smtClean="0"/>
              <a:t>A company website?</a:t>
            </a:r>
          </a:p>
          <a:p>
            <a:r>
              <a:rPr lang="en-US" dirty="0" smtClean="0"/>
              <a:t>A Newspaper Article?</a:t>
            </a:r>
          </a:p>
          <a:p>
            <a:r>
              <a:rPr lang="en-US" dirty="0"/>
              <a:t>A magazine</a:t>
            </a:r>
            <a:r>
              <a:rPr lang="en-US" dirty="0" smtClean="0"/>
              <a:t>?</a:t>
            </a:r>
          </a:p>
          <a:p>
            <a:r>
              <a:rPr lang="en-US" dirty="0" smtClean="0"/>
              <a:t>A trade journal?</a:t>
            </a:r>
          </a:p>
          <a:p>
            <a:r>
              <a:rPr lang="en-US" dirty="0" smtClean="0"/>
              <a:t>A talk presented at a conference?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wikipedia</a:t>
            </a:r>
            <a:r>
              <a:rPr lang="en-US" dirty="0" smtClean="0"/>
              <a:t> page?</a:t>
            </a:r>
          </a:p>
          <a:p>
            <a:r>
              <a:rPr lang="en-US" dirty="0" smtClean="0"/>
              <a:t>An open source pre-print journal paper?</a:t>
            </a:r>
          </a:p>
          <a:p>
            <a:r>
              <a:rPr lang="en-US" dirty="0" smtClean="0"/>
              <a:t>A scholarly journal paper?</a:t>
            </a:r>
          </a:p>
          <a:p>
            <a:r>
              <a:rPr lang="en-US" dirty="0" smtClean="0"/>
              <a:t>A book?</a:t>
            </a:r>
          </a:p>
        </p:txBody>
      </p:sp>
    </p:spTree>
    <p:extLst>
      <p:ext uri="{BB962C8B-B14F-4D97-AF65-F5344CB8AC3E}">
        <p14:creationId xmlns:p14="http://schemas.microsoft.com/office/powerpoint/2010/main" val="1187146646"/>
      </p:ext>
    </p:extLst>
  </p:cSld>
  <p:clrMapOvr>
    <a:masterClrMapping/>
  </p:clrMapOvr>
  <p:transition xmlns:p14="http://schemas.microsoft.com/office/powerpoint/2010/main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What makes one source better than another?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need sources to be</a:t>
            </a:r>
          </a:p>
          <a:p>
            <a:r>
              <a:rPr lang="en-GB" dirty="0" smtClean="0"/>
              <a:t>Authoritative</a:t>
            </a:r>
          </a:p>
          <a:p>
            <a:pPr marL="0" indent="0">
              <a:buNone/>
            </a:pPr>
            <a:r>
              <a:rPr lang="en-GB" dirty="0" smtClean="0"/>
              <a:t>We must believe that the information is reliable and true </a:t>
            </a:r>
          </a:p>
          <a:p>
            <a:pPr marL="0" indent="0">
              <a:buNone/>
            </a:pPr>
            <a:r>
              <a:rPr lang="en-GB" dirty="0"/>
              <a:t>(</a:t>
            </a:r>
            <a:r>
              <a:rPr lang="en-GB" dirty="0" smtClean="0"/>
              <a:t>and preferably written by the person who </a:t>
            </a:r>
            <a:r>
              <a:rPr lang="en-GB" b="1" dirty="0" smtClean="0"/>
              <a:t>is</a:t>
            </a:r>
            <a:r>
              <a:rPr lang="en-GB" dirty="0" smtClean="0"/>
              <a:t> the authority and not someone quoting them)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Findable</a:t>
            </a:r>
          </a:p>
          <a:p>
            <a:pPr marL="0" indent="0">
              <a:buNone/>
            </a:pPr>
            <a:r>
              <a:rPr lang="en-GB" dirty="0" smtClean="0"/>
              <a:t>Your reader must be able to follow your reference to find the article or book in their </a:t>
            </a:r>
            <a:r>
              <a:rPr lang="en-GB" dirty="0"/>
              <a:t>library or </a:t>
            </a:r>
            <a:r>
              <a:rPr lang="en-GB" dirty="0" smtClean="0"/>
              <a:t>on-line.</a:t>
            </a:r>
          </a:p>
          <a:p>
            <a:pPr marL="0" indent="0">
              <a:buNone/>
            </a:pPr>
            <a:r>
              <a:rPr lang="en-GB" dirty="0" smtClean="0"/>
              <a:t>The thing they find must not have changed since you referenced it.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887891"/>
      </p:ext>
    </p:extLst>
  </p:cSld>
  <p:clrMapOvr>
    <a:masterClrMapping/>
  </p:clrMapOvr>
  <p:transition xmlns:p14="http://schemas.microsoft.com/office/powerpoint/2010/main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we find sources of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may find useful references in articles and blogs that we have stumbled across by good fortune</a:t>
            </a:r>
          </a:p>
          <a:p>
            <a:endParaRPr lang="en-US" dirty="0"/>
          </a:p>
          <a:p>
            <a:r>
              <a:rPr lang="en-US" dirty="0" smtClean="0"/>
              <a:t>More often we must conduct a search</a:t>
            </a:r>
          </a:p>
          <a:p>
            <a:pPr lvl="1"/>
            <a:r>
              <a:rPr lang="en-US" dirty="0" smtClean="0"/>
              <a:t>Google</a:t>
            </a:r>
          </a:p>
          <a:p>
            <a:pPr lvl="1"/>
            <a:r>
              <a:rPr lang="en-US" dirty="0" smtClean="0"/>
              <a:t>Google Scholar</a:t>
            </a:r>
          </a:p>
          <a:p>
            <a:pPr lvl="1"/>
            <a:r>
              <a:rPr lang="en-US" dirty="0" smtClean="0"/>
              <a:t>Wikipedia (but only to follow up the references they have found)</a:t>
            </a:r>
          </a:p>
          <a:p>
            <a:pPr lvl="1"/>
            <a:r>
              <a:rPr lang="en-US" dirty="0" smtClean="0"/>
              <a:t>The Library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955939"/>
      </p:ext>
    </p:extLst>
  </p:cSld>
  <p:clrMapOvr>
    <a:masterClrMapping/>
  </p:clrMapOvr>
  <p:transition xmlns:p14="http://schemas.microsoft.com/office/powerpoint/2010/main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Library Search Planner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will be introduced in your activities this week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60848"/>
            <a:ext cx="5688632" cy="420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38886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Scholar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4221088"/>
            <a:ext cx="1440160" cy="18586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772816"/>
            <a:ext cx="2901381" cy="19636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728" y="1988840"/>
            <a:ext cx="5706953" cy="367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74464"/>
      </p:ext>
    </p:extLst>
  </p:cSld>
  <p:clrMapOvr>
    <a:masterClrMapping/>
  </p:clrMapOvr>
  <p:transition xmlns:p14="http://schemas.microsoft.com/office/powerpoint/2010/main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Slides from Fiona Nichols larger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616977"/>
      </p:ext>
    </p:extLst>
  </p:cSld>
  <p:clrMapOvr>
    <a:masterClrMapping/>
  </p:clrMapOvr>
  <p:transition xmlns:p14="http://schemas.microsoft.com/office/powerpoint/2010/main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1763713" y="4508500"/>
            <a:ext cx="4953000" cy="1349375"/>
          </a:xfrm>
          <a:prstGeom prst="rect">
            <a:avLst/>
          </a:prstGeom>
          <a:solidFill>
            <a:schemeClr val="hlink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2000">
                <a:latin typeface="Arial" charset="0"/>
              </a:rPr>
              <a:t>Login  with your University ID and Library PIN (ask at the loans or a enquiry desk if you don</a:t>
            </a:r>
            <a:r>
              <a:rPr lang="ja-JP" altLang="en-GB" sz="2000">
                <a:latin typeface="Arial"/>
              </a:rPr>
              <a:t>’</a:t>
            </a:r>
            <a:r>
              <a:rPr lang="en-GB" sz="2000">
                <a:latin typeface="Arial" charset="0"/>
              </a:rPr>
              <a:t>t have one) here for access to a number of </a:t>
            </a:r>
            <a:r>
              <a:rPr lang="en-GB" sz="2000" b="1">
                <a:latin typeface="Arial" charset="0"/>
              </a:rPr>
              <a:t>very </a:t>
            </a:r>
            <a:r>
              <a:rPr lang="en-GB" sz="2000">
                <a:latin typeface="Arial" charset="0"/>
              </a:rPr>
              <a:t>important features</a:t>
            </a:r>
          </a:p>
        </p:txBody>
      </p:sp>
      <p:sp>
        <p:nvSpPr>
          <p:cNvPr id="125956" name="Line 4"/>
          <p:cNvSpPr>
            <a:spLocks noChangeShapeType="1"/>
          </p:cNvSpPr>
          <p:nvPr/>
        </p:nvSpPr>
        <p:spPr bwMode="auto">
          <a:xfrm flipV="1">
            <a:off x="6588125" y="1773238"/>
            <a:ext cx="0" cy="2735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7380288" y="2852738"/>
            <a:ext cx="1512887" cy="739775"/>
          </a:xfrm>
          <a:prstGeom prst="rect">
            <a:avLst/>
          </a:prstGeom>
          <a:solidFill>
            <a:schemeClr val="hlink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2000">
                <a:latin typeface="Arial" charset="0"/>
              </a:rPr>
              <a:t>Tutorial link here</a:t>
            </a:r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 flipH="1" flipV="1">
            <a:off x="7885113" y="2349500"/>
            <a:ext cx="142875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16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3779838" y="4437063"/>
            <a:ext cx="4032250" cy="434975"/>
          </a:xfrm>
          <a:prstGeom prst="rect">
            <a:avLst/>
          </a:prstGeom>
          <a:solidFill>
            <a:schemeClr val="hlink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2000">
                <a:latin typeface="Arial" charset="0"/>
              </a:rPr>
              <a:t>You can type in some keywords</a:t>
            </a:r>
          </a:p>
        </p:txBody>
      </p:sp>
    </p:spTree>
    <p:extLst>
      <p:ext uri="{BB962C8B-B14F-4D97-AF65-F5344CB8AC3E}">
        <p14:creationId xmlns:p14="http://schemas.microsoft.com/office/powerpoint/2010/main" val="25523776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7092950" y="3860800"/>
            <a:ext cx="1512888" cy="1044575"/>
          </a:xfrm>
          <a:prstGeom prst="rect">
            <a:avLst/>
          </a:prstGeom>
          <a:solidFill>
            <a:schemeClr val="hlink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2000">
                <a:latin typeface="Arial" charset="0"/>
              </a:rPr>
              <a:t>And get some results …</a:t>
            </a:r>
          </a:p>
        </p:txBody>
      </p:sp>
    </p:spTree>
    <p:extLst>
      <p:ext uri="{BB962C8B-B14F-4D97-AF65-F5344CB8AC3E}">
        <p14:creationId xmlns:p14="http://schemas.microsoft.com/office/powerpoint/2010/main" val="41806077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6988"/>
            <a:ext cx="9144000" cy="6858000"/>
          </a:xfrm>
        </p:spPr>
      </p:pic>
      <p:sp>
        <p:nvSpPr>
          <p:cNvPr id="132099" name="Text Box 3"/>
          <p:cNvSpPr txBox="1">
            <a:spLocks noChangeArrowheads="1"/>
          </p:cNvSpPr>
          <p:nvPr/>
        </p:nvSpPr>
        <p:spPr bwMode="auto">
          <a:xfrm>
            <a:off x="3851275" y="5734050"/>
            <a:ext cx="4032250" cy="739775"/>
          </a:xfrm>
          <a:prstGeom prst="rect">
            <a:avLst/>
          </a:prstGeom>
          <a:solidFill>
            <a:schemeClr val="hlink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2000">
                <a:latin typeface="Arial" charset="0"/>
              </a:rPr>
              <a:t>We can even find out what</a:t>
            </a:r>
            <a:r>
              <a:rPr lang="ja-JP" altLang="en-GB" sz="2000">
                <a:latin typeface="Arial"/>
              </a:rPr>
              <a:t>’</a:t>
            </a:r>
            <a:r>
              <a:rPr lang="en-GB" sz="2000">
                <a:latin typeface="Arial" charset="0"/>
              </a:rPr>
              <a:t>s shelved nearby …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250825" y="260350"/>
            <a:ext cx="2133600" cy="2330450"/>
          </a:xfrm>
          <a:prstGeom prst="rect">
            <a:avLst/>
          </a:prstGeom>
          <a:solidFill>
            <a:schemeClr val="hlink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1600">
                <a:latin typeface="Arial" charset="0"/>
              </a:rPr>
              <a:t>If all copies of a book are on loan use the </a:t>
            </a:r>
            <a:r>
              <a:rPr lang="en-GB" sz="1600" b="1">
                <a:latin typeface="Arial" charset="0"/>
              </a:rPr>
              <a:t>Place Hold</a:t>
            </a:r>
            <a:r>
              <a:rPr lang="en-GB" sz="1600">
                <a:latin typeface="Arial" charset="0"/>
              </a:rPr>
              <a:t> button to Reserve it.</a:t>
            </a:r>
          </a:p>
          <a:p>
            <a:pPr eaLnBrk="0" hangingPunct="0"/>
            <a:endParaRPr lang="en-GB" sz="1600">
              <a:latin typeface="Arial" charset="0"/>
            </a:endParaRPr>
          </a:p>
          <a:p>
            <a:pPr eaLnBrk="0" hangingPunct="0"/>
            <a:r>
              <a:rPr lang="en-GB" sz="1600">
                <a:latin typeface="Arial" charset="0"/>
              </a:rPr>
              <a:t>This button also allows a book from another site to be transferred to Hartley</a:t>
            </a:r>
          </a:p>
        </p:txBody>
      </p:sp>
      <p:sp>
        <p:nvSpPr>
          <p:cNvPr id="132101" name="Text Box 5"/>
          <p:cNvSpPr txBox="1">
            <a:spLocks noChangeArrowheads="1"/>
          </p:cNvSpPr>
          <p:nvPr/>
        </p:nvSpPr>
        <p:spPr bwMode="auto">
          <a:xfrm>
            <a:off x="5508625" y="2349500"/>
            <a:ext cx="3024188" cy="1108075"/>
          </a:xfrm>
          <a:prstGeom prst="rect">
            <a:avLst/>
          </a:prstGeom>
          <a:solidFill>
            <a:schemeClr val="hlink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1600">
                <a:latin typeface="Arial" charset="0"/>
              </a:rPr>
              <a:t>This book is at the </a:t>
            </a:r>
            <a:r>
              <a:rPr lang="en-GB" sz="1600" b="1">
                <a:latin typeface="Arial" charset="0"/>
              </a:rPr>
              <a:t>Hartley Library</a:t>
            </a:r>
            <a:r>
              <a:rPr lang="en-GB" sz="1600">
                <a:latin typeface="Arial" charset="0"/>
              </a:rPr>
              <a:t>. Call number (TK 7872.16GON) helps you find it on the shelf</a:t>
            </a:r>
          </a:p>
        </p:txBody>
      </p:sp>
      <p:sp>
        <p:nvSpPr>
          <p:cNvPr id="132102" name="Line 6"/>
          <p:cNvSpPr>
            <a:spLocks noChangeShapeType="1"/>
          </p:cNvSpPr>
          <p:nvPr/>
        </p:nvSpPr>
        <p:spPr bwMode="auto">
          <a:xfrm flipH="1">
            <a:off x="3059113" y="2924175"/>
            <a:ext cx="2449512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2103" name="Line 7"/>
          <p:cNvSpPr>
            <a:spLocks noChangeShapeType="1"/>
          </p:cNvSpPr>
          <p:nvPr/>
        </p:nvSpPr>
        <p:spPr bwMode="auto">
          <a:xfrm flipH="1" flipV="1">
            <a:off x="1908175" y="5734050"/>
            <a:ext cx="1871663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2104" name="Line 8"/>
          <p:cNvSpPr>
            <a:spLocks noChangeShapeType="1"/>
          </p:cNvSpPr>
          <p:nvPr/>
        </p:nvSpPr>
        <p:spPr bwMode="auto">
          <a:xfrm>
            <a:off x="395288" y="2636838"/>
            <a:ext cx="73025" cy="2592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61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the Sources you find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r>
              <a:rPr lang="en-US" dirty="0" smtClean="0"/>
              <a:t>Who is the author</a:t>
            </a:r>
          </a:p>
          <a:p>
            <a:r>
              <a:rPr lang="en-US" dirty="0" smtClean="0"/>
              <a:t>What is the relevance of the points made?</a:t>
            </a:r>
          </a:p>
          <a:p>
            <a:r>
              <a:rPr lang="en-US" dirty="0" smtClean="0"/>
              <a:t>Is the context correct?</a:t>
            </a:r>
          </a:p>
          <a:p>
            <a:r>
              <a:rPr lang="en-US" dirty="0" smtClean="0"/>
              <a:t>When was the source published?</a:t>
            </a:r>
          </a:p>
          <a:p>
            <a:r>
              <a:rPr lang="en-US" dirty="0" smtClean="0"/>
              <a:t>What was the publication medium?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114" y="1196752"/>
            <a:ext cx="3853852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1193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the sources on-line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found  a reference to an article in a journal, you can go to TDNET (in the Library) and find out if we are subscribed for access to that journal</a:t>
            </a:r>
          </a:p>
          <a:p>
            <a:r>
              <a:rPr lang="en-US" dirty="0" smtClean="0"/>
              <a:t>If we are subscribed then you can go straight to the publishers sight and download the article.</a:t>
            </a:r>
          </a:p>
          <a:p>
            <a:r>
              <a:rPr lang="en-US" dirty="0" smtClean="0"/>
              <a:t>Two important publishers/on-line libraries that you can access using a </a:t>
            </a:r>
            <a:r>
              <a:rPr lang="en-US" dirty="0" err="1" smtClean="0"/>
              <a:t>UoS</a:t>
            </a:r>
            <a:r>
              <a:rPr lang="en-US" dirty="0" smtClean="0"/>
              <a:t> IP are the ACM Digital Library and the IEEE </a:t>
            </a:r>
            <a:r>
              <a:rPr lang="en-US" dirty="0" err="1" smtClean="0"/>
              <a:t>Xplore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149080"/>
            <a:ext cx="3923928" cy="22552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4077072"/>
            <a:ext cx="4701861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60264"/>
      </p:ext>
    </p:extLst>
  </p:cSld>
  <p:clrMapOvr>
    <a:masterClrMapping/>
  </p:clrMapOvr>
  <p:transition xmlns:p14="http://schemas.microsoft.com/office/powerpoint/2010/main">
    <p:wipe dir="r"/>
  </p:transition>
</p:sld>
</file>

<file path=ppt/theme/theme1.xml><?xml version="1.0" encoding="utf-8"?>
<a:theme xmlns:a="http://schemas.openxmlformats.org/drawingml/2006/main" name="LSL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LSL.potx</Template>
  <TotalTime>95</TotalTime>
  <Words>515</Words>
  <Application>Microsoft Macintosh PowerPoint</Application>
  <PresentationFormat>On-screen Show (4:3)</PresentationFormat>
  <Paragraphs>79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LSL</vt:lpstr>
      <vt:lpstr>PowerPoint Presentation</vt:lpstr>
      <vt:lpstr>The Scholarly Trail</vt:lpstr>
      <vt:lpstr>What would make a good source?</vt:lpstr>
      <vt:lpstr>Why? What makes one source better than another?</vt:lpstr>
      <vt:lpstr>Where do we find sources of information</vt:lpstr>
      <vt:lpstr>The Library Search Planner</vt:lpstr>
      <vt:lpstr>Google Scholar</vt:lpstr>
      <vt:lpstr>The Library</vt:lpstr>
      <vt:lpstr>PowerPoint Presentation</vt:lpstr>
      <vt:lpstr>PowerPoint Presentation</vt:lpstr>
      <vt:lpstr>PowerPoint Presentation</vt:lpstr>
      <vt:lpstr>PowerPoint Presentation</vt:lpstr>
      <vt:lpstr>Evaluating the Sources you find</vt:lpstr>
      <vt:lpstr>How to find the sources on-line</vt:lpstr>
    </vt:vector>
  </TitlesOfParts>
  <Company>University of Southampton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Hugh Davis</dc:creator>
  <cp:lastModifiedBy>Hugh Davis</cp:lastModifiedBy>
  <cp:revision>13</cp:revision>
  <dcterms:created xsi:type="dcterms:W3CDTF">2009-11-03T11:15:04Z</dcterms:created>
  <dcterms:modified xsi:type="dcterms:W3CDTF">2013-02-04T22:18:23Z</dcterms:modified>
</cp:coreProperties>
</file>