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</p:sldMasterIdLst>
  <p:notesMasterIdLst>
    <p:notesMasterId r:id="rId26"/>
  </p:notesMasterIdLst>
  <p:sldIdLst>
    <p:sldId id="256" r:id="rId2"/>
    <p:sldId id="288" r:id="rId3"/>
    <p:sldId id="289" r:id="rId4"/>
    <p:sldId id="290" r:id="rId5"/>
    <p:sldId id="285" r:id="rId6"/>
    <p:sldId id="286" r:id="rId7"/>
    <p:sldId id="287" r:id="rId8"/>
    <p:sldId id="296" r:id="rId9"/>
    <p:sldId id="292" r:id="rId10"/>
    <p:sldId id="291" r:id="rId11"/>
    <p:sldId id="293" r:id="rId12"/>
    <p:sldId id="295" r:id="rId13"/>
    <p:sldId id="294" r:id="rId14"/>
    <p:sldId id="297" r:id="rId15"/>
    <p:sldId id="298" r:id="rId16"/>
    <p:sldId id="266" r:id="rId17"/>
    <p:sldId id="306" r:id="rId18"/>
    <p:sldId id="299" r:id="rId19"/>
    <p:sldId id="302" r:id="rId20"/>
    <p:sldId id="300" r:id="rId21"/>
    <p:sldId id="303" r:id="rId22"/>
    <p:sldId id="304" r:id="rId23"/>
    <p:sldId id="260" r:id="rId24"/>
    <p:sldId id="284" r:id="rId25"/>
  </p:sldIdLst>
  <p:sldSz cx="9144000" cy="6858000" type="screen4x3"/>
  <p:notesSz cx="6858000" cy="9144000"/>
  <p:custDataLst>
    <p:tags r:id="rId28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EDEFF0"/>
    <a:srgbClr val="000000"/>
    <a:srgbClr val="74818C"/>
    <a:srgbClr val="886681"/>
    <a:srgbClr val="C60C30"/>
    <a:srgbClr val="C1847A"/>
    <a:srgbClr val="AD5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32" y="-96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tags" Target="tags/tag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040469F-FCFF-4449-8DCF-5E4CF504F6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734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15D42F-3D5C-8949-B938-AA179BCA0EB4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1E6A1B-EAB8-504A-B02D-CE3EB7266FC2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4D6545-DD66-1547-B1ED-20DD39EFC3C4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244CE0-C5FF-654F-870E-38AE9DD4D790}" type="slidenum">
              <a:rPr lang="en-US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401FE1-B318-7E42-BFF9-00712DF0E184}" type="slidenum">
              <a:rPr lang="en-US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charset="0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1913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D1996-8065-974F-B046-E350985B5C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66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25B7A-347C-154E-9BA2-AD6C56020C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592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2A910-F354-7C4F-8778-E053153F05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35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DDBD3-DE20-8D46-A278-FD431C9656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85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DFC0D-3E04-F14B-89D6-C3553453CF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22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9658D-5204-5F4B-BBBF-7F93A3B4E9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128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54C98-C452-DA44-8A2E-DFE0A191D9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11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BF5F6-F05C-CA49-BDBE-F3A72A2064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52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1A3B4-299F-5643-912C-83CC2A0BF2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18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439FF-EA63-3348-AD73-C97BD96F6A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38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2A72F84-4EEF-F044-B8A3-6F257E0CD3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9396" y="6371665"/>
            <a:ext cx="1117600" cy="3937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9pPr>
    </p:titleStyle>
    <p:bodyStyle>
      <a:lvl1pPr marL="271463" indent="-271463" algn="l" rtl="0" eaLnBrk="0" fontAlgn="base" hangingPunct="0">
        <a:spcBef>
          <a:spcPct val="70000"/>
        </a:spcBef>
        <a:spcAft>
          <a:spcPct val="0"/>
        </a:spcAft>
        <a:buClr>
          <a:schemeClr val="tx2"/>
        </a:buClr>
        <a:buFont typeface="Wingdings" charset="0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charset="0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1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Microsoft_Excel_Chart1.xls"/><Relationship Id="rId5" Type="http://schemas.openxmlformats.org/officeDocument/2006/relationships/image" Target="../media/image1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Rich Applications</a:t>
            </a:r>
            <a:br>
              <a:rPr lang="en-US">
                <a:latin typeface="Lucida Sans" charset="0"/>
                <a:ea typeface="ＭＳ Ｐゴシック" charset="0"/>
                <a:cs typeface="ＭＳ Ｐゴシック" charset="0"/>
              </a:rPr>
            </a:br>
            <a:r>
              <a:rPr lang="en-US" sz="4400">
                <a:latin typeface="Lucida Sans" charset="0"/>
                <a:ea typeface="ＭＳ Ｐゴシック" charset="0"/>
                <a:cs typeface="ＭＳ Ｐゴシック" charset="0"/>
              </a:rPr>
              <a:t>info6005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Lucida Sans" charset="0"/>
                <a:ea typeface="ＭＳ Ｐゴシック" charset="0"/>
                <a:cs typeface="ＭＳ Ｐゴシック" charset="0"/>
              </a:rPr>
              <a:t>Les Carr, Dave Tarrant</a:t>
            </a:r>
            <a:endParaRPr lang="en-GB" sz="2800">
              <a:latin typeface="Lucida Sans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2800">
                <a:latin typeface="Lucida Sans" charset="0"/>
                <a:ea typeface="ＭＳ Ｐゴシック" charset="0"/>
                <a:cs typeface="ＭＳ Ｐゴシック" charset="0"/>
              </a:rPr>
              <a:t>lac,davetaz@ecs.soton.ac.uk </a:t>
            </a:r>
          </a:p>
          <a:p>
            <a:pPr eaLnBrk="1" hangingPunct="1"/>
            <a:r>
              <a:rPr lang="en-GB" sz="2800">
                <a:latin typeface="Lucida Sans" charset="0"/>
                <a:ea typeface="ＭＳ Ｐゴシック" charset="0"/>
                <a:cs typeface="ＭＳ Ｐゴシック" charset="0"/>
              </a:rPr>
              <a:t>Electronics and Computer Science</a:t>
            </a:r>
          </a:p>
        </p:txBody>
      </p:sp>
      <p:pic>
        <p:nvPicPr>
          <p:cNvPr id="1433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96" y="6371665"/>
            <a:ext cx="1117600" cy="3937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67644" y="6345324"/>
            <a:ext cx="6373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/>
              <a:t>This work is licensed under a Creative Commons Attribution 3.0 </a:t>
            </a:r>
            <a:r>
              <a:rPr lang="en-US" dirty="0" err="1" smtClean="0"/>
              <a:t>Unported</a:t>
            </a:r>
            <a:r>
              <a:rPr lang="en-US" dirty="0" smtClean="0"/>
              <a:t> License.</a:t>
            </a:r>
          </a:p>
          <a:p>
            <a:pPr algn="l"/>
            <a:r>
              <a:rPr lang="en-US" dirty="0" smtClean="0"/>
              <a:t>Image attribution included when available.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What makes a rich application?</a:t>
            </a:r>
          </a:p>
        </p:txBody>
      </p:sp>
      <p:sp>
        <p:nvSpPr>
          <p:cNvPr id="2457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563E0E73-6C94-344F-AC89-3EF0846C8259}" type="slidenum">
              <a:rPr lang="en-GB" sz="1400"/>
              <a:pPr/>
              <a:t>10</a:t>
            </a:fld>
            <a:endParaRPr lang="en-GB" sz="1400"/>
          </a:p>
        </p:txBody>
      </p:sp>
      <p:pic>
        <p:nvPicPr>
          <p:cNvPr id="2457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9144000" cy="562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From the Course Outline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User centric (participatory) design</a:t>
            </a:r>
            <a:endParaRPr lang="en-US" sz="2800" dirty="0"/>
          </a:p>
          <a:p>
            <a:pPr>
              <a:defRPr/>
            </a:pPr>
            <a:r>
              <a:rPr lang="en-US" sz="2800" dirty="0" smtClean="0"/>
              <a:t>HCI, user experience, limitations and success factors</a:t>
            </a:r>
          </a:p>
          <a:p>
            <a:pPr>
              <a:defRPr/>
            </a:pPr>
            <a:r>
              <a:rPr lang="en-US" sz="2800" dirty="0" smtClean="0"/>
              <a:t>Top-down development and bottom-up design.</a:t>
            </a:r>
          </a:p>
          <a:p>
            <a:pPr marL="0" indent="0" algn="ctr">
              <a:buFont typeface="Wingdings" charset="0"/>
              <a:buNone/>
              <a:defRPr/>
            </a:pPr>
            <a:r>
              <a:rPr lang="en-US" sz="4000" dirty="0" smtClean="0"/>
              <a:t>Now called UX Design</a:t>
            </a:r>
          </a:p>
          <a:p>
            <a:pPr marL="0" indent="0" algn="ctr">
              <a:buFont typeface="Wingdings" charset="0"/>
              <a:buNone/>
              <a:defRPr/>
            </a:pPr>
            <a:r>
              <a:rPr lang="en-US" sz="4000" dirty="0" smtClean="0"/>
              <a:t>(User </a:t>
            </a:r>
            <a:r>
              <a:rPr lang="en-US" sz="4000" dirty="0" err="1" smtClean="0"/>
              <a:t>eXperience</a:t>
            </a:r>
            <a:r>
              <a:rPr lang="en-US" sz="4000" dirty="0" smtClean="0"/>
              <a:t>)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318D4285-F6BC-814E-8472-1184C690A88E}" type="slidenum">
              <a:rPr lang="en-GB" sz="1400"/>
              <a:pPr/>
              <a:t>11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From the Course Outline (2)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Lucida Sans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Evidence based research in developing rich, maintainable and usable applications.</a:t>
            </a:r>
          </a:p>
          <a:p>
            <a:endParaRPr lang="en-US">
              <a:latin typeface="Lucida Sans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Main current debates within the discipline and theories informing these debates.</a:t>
            </a:r>
          </a:p>
          <a:p>
            <a:endParaRPr lang="en-US">
              <a:latin typeface="Lucida Sans" charset="0"/>
              <a:ea typeface="ＭＳ Ｐゴシック" charset="0"/>
              <a:cs typeface="ＭＳ Ｐゴシック" charset="0"/>
            </a:endParaRPr>
          </a:p>
          <a:p>
            <a:endParaRPr lang="en-US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35FB2142-4F5C-404B-A311-36B15A7D1D44}" type="slidenum">
              <a:rPr lang="en-GB" sz="1400"/>
              <a:pPr/>
              <a:t>12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Lastly….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>
                <a:latin typeface="Lucida Sans" charset="0"/>
                <a:ea typeface="ＭＳ Ｐゴシック" charset="0"/>
                <a:cs typeface="ＭＳ Ｐゴシック" charset="0"/>
              </a:rPr>
              <a:t>Agile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30EAAE7F-6EAF-B541-95D7-EF957272399B}" type="slidenum">
              <a:rPr lang="en-GB" sz="1400"/>
              <a:pPr/>
              <a:t>13</a:t>
            </a:fld>
            <a:endParaRPr lang="en-GB" sz="1400"/>
          </a:p>
        </p:txBody>
      </p:sp>
      <p:pic>
        <p:nvPicPr>
          <p:cNvPr id="2765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51163" y="800100"/>
            <a:ext cx="468153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Recap…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In this module we are going to look at the benefit of using open data to develop rich applications.</a:t>
            </a:r>
          </a:p>
          <a:p>
            <a:endParaRPr lang="en-US">
              <a:latin typeface="Lucida Sans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By focusing on the end user and target market we are going to look at how to pitch a product and potential build a business.</a:t>
            </a:r>
          </a:p>
          <a:p>
            <a:endParaRPr lang="en-US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44AB8237-65CE-A243-A169-5FB244BAA36F}" type="slidenum">
              <a:rPr lang="en-GB" sz="1400"/>
              <a:pPr/>
              <a:t>14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Course Topics</a:t>
            </a:r>
          </a:p>
        </p:txBody>
      </p:sp>
      <p:sp>
        <p:nvSpPr>
          <p:cNvPr id="2969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5463" y="6416675"/>
            <a:ext cx="1908175" cy="180975"/>
          </a:xfrm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39355500-38CA-1C47-AC07-3864C12C2791}" type="slidenum">
              <a:rPr lang="en-GB" sz="1400"/>
              <a:pPr/>
              <a:t>15</a:t>
            </a:fld>
            <a:endParaRPr lang="en-GB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395288" y="1557338"/>
            <a:ext cx="3997325" cy="21590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bIns="0">
            <a:spAutoFit/>
          </a:bodyPr>
          <a:lstStyle/>
          <a:p>
            <a:pPr>
              <a:defRPr/>
            </a:pPr>
            <a:endParaRPr lang="en-US" dirty="0">
              <a:solidFill>
                <a:schemeClr val="tx1"/>
              </a:solidFill>
              <a:latin typeface="Lucida Sans" charset="0"/>
              <a:ea typeface="ＭＳ Ｐゴシック" charset="0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4679950" y="1557338"/>
            <a:ext cx="3995738" cy="21590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bIns="0">
            <a:spAutoFit/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Lucida Sans" charset="0"/>
              <a:ea typeface="ＭＳ Ｐゴシック" charset="0"/>
              <a:cs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395288" y="4076700"/>
            <a:ext cx="3997325" cy="21605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bIns="0">
            <a:spAutoFit/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Lucida Sans" charset="0"/>
              <a:ea typeface="ＭＳ Ｐゴシック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4716463" y="4076700"/>
            <a:ext cx="3995737" cy="21605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bIns="0">
            <a:spAutoFit/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Lucida Sans" charset="0"/>
              <a:ea typeface="ＭＳ Ｐゴシック" charset="0"/>
              <a:cs typeface="Arial" charset="0"/>
            </a:endParaRPr>
          </a:p>
        </p:txBody>
      </p:sp>
      <p:pic>
        <p:nvPicPr>
          <p:cNvPr id="29703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1700213"/>
            <a:ext cx="3744912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1808163"/>
            <a:ext cx="3706812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4257675"/>
            <a:ext cx="3995738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4329113"/>
            <a:ext cx="385286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Lectures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2 a week until after Easter.</a:t>
            </a:r>
          </a:p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Guest Lectures</a:t>
            </a:r>
          </a:p>
          <a:p>
            <a:pPr lvl="1" eaLnBrk="1" hangingPunct="1"/>
            <a:r>
              <a:rPr lang="en-US">
                <a:latin typeface="Lucida Sans" charset="0"/>
                <a:ea typeface="ＭＳ Ｐゴシック" charset="0"/>
              </a:rPr>
              <a:t>Will fit in schedule dependent on guest availability</a:t>
            </a:r>
            <a:endParaRPr lang="en-US">
              <a:latin typeface="Lucida Sans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Keep an eye on the website and turn up to find out what is happening. </a:t>
            </a:r>
          </a:p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www.ecs.soton.ac.uk/notes/info6005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Course Balance (Teaching)</a:t>
            </a:r>
          </a:p>
        </p:txBody>
      </p:sp>
      <p:graphicFrame>
        <p:nvGraphicFramePr>
          <p:cNvPr id="32770" name="Chart 4"/>
          <p:cNvGraphicFramePr>
            <a:graphicFrameLocks/>
          </p:cNvGraphicFramePr>
          <p:nvPr/>
        </p:nvGraphicFramePr>
        <p:xfrm>
          <a:off x="1425575" y="1973263"/>
          <a:ext cx="6197600" cy="394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6" name="Chart" r:id="rId4" imgW="6197600" imgH="3949700" progId="Excel.Chart.8">
                  <p:embed/>
                </p:oleObj>
              </mc:Choice>
              <mc:Fallback>
                <p:oleObj name="Chart" r:id="rId4" imgW="6197600" imgH="3949700" progId="Excel.Chart.8">
                  <p:embed/>
                  <p:pic>
                    <p:nvPicPr>
                      <p:cNvPr id="0" name="Char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5575" y="1973263"/>
                        <a:ext cx="6197600" cy="394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1" name="TextBox 5"/>
          <p:cNvSpPr txBox="1">
            <a:spLocks noChangeArrowheads="1"/>
          </p:cNvSpPr>
          <p:nvPr/>
        </p:nvSpPr>
        <p:spPr bwMode="auto">
          <a:xfrm>
            <a:off x="542925" y="2611438"/>
            <a:ext cx="2098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r>
              <a:rPr lang="en-US" sz="2800"/>
              <a:t>Technologies</a:t>
            </a:r>
            <a:endParaRPr lang="en-US"/>
          </a:p>
        </p:txBody>
      </p:sp>
      <p:sp>
        <p:nvSpPr>
          <p:cNvPr id="32772" name="TextBox 6"/>
          <p:cNvSpPr txBox="1">
            <a:spLocks noChangeArrowheads="1"/>
          </p:cNvSpPr>
          <p:nvPr/>
        </p:nvSpPr>
        <p:spPr bwMode="auto">
          <a:xfrm>
            <a:off x="5832475" y="2133600"/>
            <a:ext cx="31416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r>
              <a:rPr lang="en-US" sz="2800"/>
              <a:t>“The Bigger Picture”</a:t>
            </a:r>
          </a:p>
        </p:txBody>
      </p:sp>
      <p:sp>
        <p:nvSpPr>
          <p:cNvPr id="32773" name="TextBox 7"/>
          <p:cNvSpPr txBox="1">
            <a:spLocks noChangeArrowheads="1"/>
          </p:cNvSpPr>
          <p:nvPr/>
        </p:nvSpPr>
        <p:spPr bwMode="auto">
          <a:xfrm>
            <a:off x="969963" y="3660775"/>
            <a:ext cx="151923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r>
              <a:rPr lang="en-US" sz="1800"/>
              <a:t>Data</a:t>
            </a:r>
          </a:p>
          <a:p>
            <a:r>
              <a:rPr lang="en-US" sz="1800"/>
              <a:t>Linked-Data</a:t>
            </a:r>
          </a:p>
          <a:p>
            <a:r>
              <a:rPr lang="en-US" sz="1800"/>
              <a:t>APIs</a:t>
            </a:r>
          </a:p>
          <a:p>
            <a:r>
              <a:rPr lang="en-US" sz="1800"/>
              <a:t>Mash-ups</a:t>
            </a:r>
          </a:p>
          <a:p>
            <a:r>
              <a:rPr lang="en-US" sz="1800"/>
              <a:t>Validation</a:t>
            </a:r>
          </a:p>
          <a:p>
            <a:r>
              <a:rPr lang="en-US" sz="1800"/>
              <a:t>Alignment</a:t>
            </a:r>
          </a:p>
        </p:txBody>
      </p:sp>
      <p:sp>
        <p:nvSpPr>
          <p:cNvPr id="32774" name="TextBox 8"/>
          <p:cNvSpPr txBox="1">
            <a:spLocks noChangeArrowheads="1"/>
          </p:cNvSpPr>
          <p:nvPr/>
        </p:nvSpPr>
        <p:spPr bwMode="auto">
          <a:xfrm>
            <a:off x="6542088" y="2960688"/>
            <a:ext cx="22383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r>
              <a:rPr lang="en-US" sz="2000"/>
              <a:t>Open Innovation</a:t>
            </a:r>
          </a:p>
          <a:p>
            <a:r>
              <a:rPr lang="en-US" sz="2000"/>
              <a:t>Marketing</a:t>
            </a:r>
          </a:p>
          <a:p>
            <a:r>
              <a:rPr lang="en-US" sz="2000"/>
              <a:t>Pitching</a:t>
            </a:r>
          </a:p>
          <a:p>
            <a:r>
              <a:rPr lang="en-US" sz="2000"/>
              <a:t>Psychology</a:t>
            </a:r>
          </a:p>
          <a:p>
            <a:r>
              <a:rPr lang="en-US" sz="2000"/>
              <a:t>Games</a:t>
            </a:r>
          </a:p>
          <a:p>
            <a:r>
              <a:rPr lang="en-US" sz="2000"/>
              <a:t>UX Design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Course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First 5/6 Lectures</a:t>
            </a:r>
          </a:p>
          <a:p>
            <a:pPr lvl="1">
              <a:defRPr/>
            </a:pPr>
            <a:r>
              <a:rPr lang="en-US" dirty="0" smtClean="0"/>
              <a:t>Open Data</a:t>
            </a:r>
          </a:p>
          <a:p>
            <a:pPr lvl="1">
              <a:defRPr/>
            </a:pPr>
            <a:r>
              <a:rPr lang="en-US" dirty="0" smtClean="0"/>
              <a:t>Discovering Open Data</a:t>
            </a:r>
          </a:p>
          <a:p>
            <a:pPr lvl="1">
              <a:defRPr/>
            </a:pPr>
            <a:r>
              <a:rPr lang="en-US" dirty="0" smtClean="0"/>
              <a:t>Importing</a:t>
            </a:r>
          </a:p>
          <a:p>
            <a:pPr lvl="1">
              <a:defRPr/>
            </a:pPr>
            <a:r>
              <a:rPr lang="en-US" dirty="0" smtClean="0"/>
              <a:t>Validating</a:t>
            </a:r>
          </a:p>
          <a:p>
            <a:pPr lvl="1">
              <a:defRPr/>
            </a:pPr>
            <a:r>
              <a:rPr lang="en-US" dirty="0" smtClean="0"/>
              <a:t>Aligning</a:t>
            </a:r>
          </a:p>
          <a:p>
            <a:pPr lvl="1">
              <a:defRPr/>
            </a:pPr>
            <a:r>
              <a:rPr lang="en-US" dirty="0" err="1" smtClean="0"/>
              <a:t>Visualising</a:t>
            </a:r>
            <a:endParaRPr lang="en-US" dirty="0" smtClean="0"/>
          </a:p>
          <a:p>
            <a:pPr marL="0" indent="-87312" algn="ctr">
              <a:buFont typeface="Wingdings" charset="0"/>
              <a:buNone/>
              <a:defRPr/>
            </a:pPr>
            <a:r>
              <a:rPr lang="en-US" dirty="0"/>
              <a:t> </a:t>
            </a:r>
            <a:r>
              <a:rPr lang="en-US" b="1" dirty="0" smtClean="0"/>
              <a:t>Coursework 1 - </a:t>
            </a:r>
            <a:r>
              <a:rPr lang="en-US" b="1" dirty="0" err="1" smtClean="0"/>
              <a:t>Visualisations</a:t>
            </a:r>
            <a:endParaRPr lang="en-US" b="1" dirty="0" smtClean="0"/>
          </a:p>
          <a:p>
            <a:pPr lvl="2">
              <a:defRPr/>
            </a:pPr>
            <a:endParaRPr lang="en-US" dirty="0" smtClean="0"/>
          </a:p>
          <a:p>
            <a:pPr lvl="1">
              <a:defRPr/>
            </a:pPr>
            <a:endParaRPr lang="en-US" dirty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665A63BF-C75A-E445-9E19-83EEC8FAC1A2}" type="slidenum">
              <a:rPr lang="en-GB" sz="1400"/>
              <a:pPr/>
              <a:t>18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Coursework 1 - Visualisations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Take a given data set and visualize the data for discovery and exploration in at least two different ways.</a:t>
            </a:r>
          </a:p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Not sure if maps will be banned.</a:t>
            </a:r>
          </a:p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Individually assessed. </a:t>
            </a:r>
          </a:p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(To Be Confirmed)</a:t>
            </a: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65854979-93B1-8944-9AE1-538EEA7145E3}" type="slidenum">
              <a:rPr lang="en-GB" sz="1400"/>
              <a:pPr/>
              <a:t>19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92263"/>
            <a:ext cx="3297237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358775" y="1557338"/>
            <a:ext cx="4502150" cy="4140200"/>
          </a:xfrm>
        </p:spPr>
        <p:txBody>
          <a:bodyPr/>
          <a:lstStyle/>
          <a:p>
            <a:pPr marL="0" indent="0" algn="ctr">
              <a:buFont typeface="Wingdings" charset="0"/>
              <a:buNone/>
            </a:pPr>
            <a:r>
              <a:rPr lang="en-US" sz="4000" i="1">
                <a:latin typeface="Lucida Sans" charset="0"/>
                <a:ea typeface="ＭＳ Ｐゴシック" charset="0"/>
                <a:cs typeface="ＭＳ Ｐゴシック" charset="0"/>
              </a:rPr>
              <a:t>Key Aim</a:t>
            </a:r>
          </a:p>
          <a:p>
            <a:pPr marL="0" indent="0" algn="ctr">
              <a:buFont typeface="Wingdings" charset="0"/>
              <a:buNone/>
            </a:pPr>
            <a:r>
              <a:rPr lang="en-US" sz="4400">
                <a:latin typeface="Lucida Sans" charset="0"/>
                <a:ea typeface="ＭＳ Ｐゴシック" charset="0"/>
                <a:cs typeface="ＭＳ Ｐゴシック" charset="0"/>
              </a:rPr>
              <a:t>Data Rich Applications and Open Data</a:t>
            </a: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ctr"/>
            <a:fld id="{912FE80C-70E8-9D44-BD63-F02B313D64CE}" type="slidenum">
              <a:rPr lang="en-GB" sz="1400"/>
              <a:pPr algn="ctr"/>
              <a:t>2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Course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~9 Lectures</a:t>
            </a:r>
          </a:p>
          <a:p>
            <a:pPr lvl="1">
              <a:defRPr/>
            </a:pPr>
            <a:r>
              <a:rPr lang="en-US" dirty="0" smtClean="0"/>
              <a:t>Rapid Innovation</a:t>
            </a:r>
          </a:p>
          <a:p>
            <a:pPr lvl="1">
              <a:defRPr/>
            </a:pPr>
            <a:r>
              <a:rPr lang="en-US" dirty="0" smtClean="0"/>
              <a:t>Mobile Development</a:t>
            </a:r>
          </a:p>
          <a:p>
            <a:pPr lvl="1">
              <a:defRPr/>
            </a:pPr>
            <a:r>
              <a:rPr lang="en-US" dirty="0" smtClean="0"/>
              <a:t>UX Theory and Evaluation</a:t>
            </a:r>
          </a:p>
          <a:p>
            <a:pPr lvl="1">
              <a:defRPr/>
            </a:pPr>
            <a:r>
              <a:rPr lang="en-US" dirty="0" smtClean="0"/>
              <a:t>Game Theory</a:t>
            </a:r>
          </a:p>
          <a:p>
            <a:pPr lvl="1">
              <a:defRPr/>
            </a:pPr>
            <a:r>
              <a:rPr lang="en-US" dirty="0" smtClean="0"/>
              <a:t>Addiction</a:t>
            </a:r>
          </a:p>
          <a:p>
            <a:pPr lvl="1">
              <a:defRPr/>
            </a:pPr>
            <a:r>
              <a:rPr lang="en-US" dirty="0" smtClean="0"/>
              <a:t>Open Innovation and IP</a:t>
            </a:r>
          </a:p>
          <a:p>
            <a:pPr lvl="1">
              <a:defRPr/>
            </a:pPr>
            <a:r>
              <a:rPr lang="en-US" dirty="0" smtClean="0"/>
              <a:t>Pitching</a:t>
            </a:r>
          </a:p>
          <a:p>
            <a:pPr marL="0" indent="-87312" algn="ctr">
              <a:buFont typeface="Wingdings" charset="0"/>
              <a:buNone/>
              <a:defRPr/>
            </a:pPr>
            <a:r>
              <a:rPr lang="en-US" dirty="0" smtClean="0"/>
              <a:t> </a:t>
            </a:r>
            <a:r>
              <a:rPr lang="en-US" b="1" dirty="0" smtClean="0"/>
              <a:t>Coursework 2 – A Rich Application</a:t>
            </a:r>
          </a:p>
          <a:p>
            <a:pPr lvl="2">
              <a:defRPr/>
            </a:pPr>
            <a:endParaRPr lang="en-US" dirty="0" smtClean="0"/>
          </a:p>
          <a:p>
            <a:pPr lvl="1">
              <a:defRPr/>
            </a:pPr>
            <a:endParaRPr lang="en-US" dirty="0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24D51575-1644-CD42-BA84-66D52E659561}" type="slidenum">
              <a:rPr lang="en-GB" sz="1400"/>
              <a:pPr/>
              <a:t>20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Coursework 2 - Develop and Present a Rich Application (Group)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This is an open ended coursework however:</a:t>
            </a:r>
          </a:p>
          <a:p>
            <a:pPr lvl="1"/>
            <a:r>
              <a:rPr lang="en-US">
                <a:latin typeface="Lucida Sans" charset="0"/>
                <a:ea typeface="ＭＳ Ｐゴシック" charset="0"/>
              </a:rPr>
              <a:t>It </a:t>
            </a:r>
            <a:r>
              <a:rPr lang="en-US" b="1">
                <a:latin typeface="Lucida Sans" charset="0"/>
                <a:ea typeface="ＭＳ Ｐゴシック" charset="0"/>
              </a:rPr>
              <a:t>must</a:t>
            </a:r>
            <a:r>
              <a:rPr lang="en-US">
                <a:latin typeface="Lucida Sans" charset="0"/>
                <a:ea typeface="ＭＳ Ｐゴシック" charset="0"/>
              </a:rPr>
              <a:t> use at least two sources of open data</a:t>
            </a:r>
          </a:p>
          <a:p>
            <a:pPr lvl="1"/>
            <a:r>
              <a:rPr lang="en-US" b="1">
                <a:latin typeface="Lucida Sans" charset="0"/>
                <a:ea typeface="ＭＳ Ｐゴシック" charset="0"/>
              </a:rPr>
              <a:t>Must</a:t>
            </a:r>
            <a:r>
              <a:rPr lang="en-US">
                <a:latin typeface="Lucida Sans" charset="0"/>
                <a:ea typeface="ＭＳ Ｐゴシック" charset="0"/>
              </a:rPr>
              <a:t> show good UX Design</a:t>
            </a:r>
          </a:p>
          <a:p>
            <a:pPr lvl="1"/>
            <a:r>
              <a:rPr lang="en-US" b="1">
                <a:latin typeface="Lucida Sans" charset="0"/>
                <a:ea typeface="ＭＳ Ｐゴシック" charset="0"/>
              </a:rPr>
              <a:t>Must</a:t>
            </a:r>
            <a:r>
              <a:rPr lang="en-US">
                <a:latin typeface="Lucida Sans" charset="0"/>
                <a:ea typeface="ＭＳ Ｐゴシック" charset="0"/>
              </a:rPr>
              <a:t> be a product with a target market</a:t>
            </a:r>
          </a:p>
          <a:p>
            <a:pPr lvl="1"/>
            <a:r>
              <a:rPr lang="en-US" b="1">
                <a:latin typeface="Lucida Sans" charset="0"/>
                <a:ea typeface="ＭＳ Ｐゴシック" charset="0"/>
              </a:rPr>
              <a:t>Must </a:t>
            </a:r>
            <a:r>
              <a:rPr lang="en-US">
                <a:latin typeface="Lucida Sans" charset="0"/>
                <a:ea typeface="ＭＳ Ｐゴシック" charset="0"/>
              </a:rPr>
              <a:t>use at least one technology outlined on this course.</a:t>
            </a:r>
          </a:p>
          <a:p>
            <a:pPr lvl="1"/>
            <a:r>
              <a:rPr lang="en-US" b="1">
                <a:latin typeface="Lucida Sans" charset="0"/>
                <a:ea typeface="ＭＳ Ｐゴシック" charset="0"/>
              </a:rPr>
              <a:t>Must </a:t>
            </a:r>
            <a:r>
              <a:rPr lang="en-US">
                <a:latin typeface="Lucida Sans" charset="0"/>
                <a:ea typeface="ＭＳ Ｐゴシック" charset="0"/>
              </a:rPr>
              <a:t>have a working prototype that demonstrates above (not necessarily complete).</a:t>
            </a: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C0A46686-C849-004F-BB00-DFF1CC396AE8}" type="slidenum">
              <a:rPr lang="en-GB" sz="1400"/>
              <a:pPr/>
              <a:t>21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Coursework 2 - Assessment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Each application will be pitched to a panel of professional judges (dragons)</a:t>
            </a:r>
          </a:p>
          <a:p>
            <a:pPr lvl="1"/>
            <a:r>
              <a:rPr lang="en-US">
                <a:latin typeface="Lucida Sans" charset="0"/>
                <a:ea typeface="ＭＳ Ｐゴシック" charset="0"/>
              </a:rPr>
              <a:t>The Pitch is worth a lot of marks</a:t>
            </a:r>
          </a:p>
          <a:p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Each application must be accompanied with report (~8 Pages, no more than 12) outlining design choices and target markets</a:t>
            </a:r>
          </a:p>
          <a:p>
            <a:endParaRPr lang="en-US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43AC9238-8C33-9448-B4D7-943CFAFDFBD9}" type="slidenum">
              <a:rPr lang="en-GB" sz="1400"/>
              <a:pPr/>
              <a:t>22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Little tip for success on this course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charset="0"/>
              <a:buNone/>
            </a:pPr>
            <a:endParaRPr lang="en-US" sz="2800">
              <a:latin typeface="Lucida Sans" charset="0"/>
              <a:ea typeface="ＭＳ Ｐゴシック" charset="0"/>
              <a:cs typeface="ＭＳ Ｐゴシック" charset="0"/>
            </a:endParaRPr>
          </a:p>
          <a:p>
            <a:pPr marL="0" indent="0" algn="ctr" eaLnBrk="1" hangingPunct="1">
              <a:buFont typeface="Wingdings" charset="0"/>
              <a:buNone/>
            </a:pPr>
            <a:r>
              <a:rPr lang="en-US" sz="4800">
                <a:latin typeface="Lucida Sans" charset="0"/>
                <a:ea typeface="ＭＳ Ｐゴシック" charset="0"/>
                <a:cs typeface="ＭＳ Ｐゴシック" charset="0"/>
              </a:rPr>
              <a:t>Produce products, not code</a:t>
            </a:r>
          </a:p>
          <a:p>
            <a:pPr marL="0" indent="0" algn="ctr" eaLnBrk="1" hangingPunct="1">
              <a:buFont typeface="Wingdings" charset="0"/>
              <a:buNone/>
            </a:pPr>
            <a:r>
              <a:rPr lang="en-US" sz="2800">
                <a:latin typeface="Lucida Sans" charset="0"/>
                <a:ea typeface="ＭＳ Ｐゴシック" charset="0"/>
                <a:cs typeface="ＭＳ Ｐゴシック" charset="0"/>
              </a:rPr>
              <a:t>(code is a tool used to produce a product)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Content Placeholder 2"/>
          <p:cNvSpPr>
            <a:spLocks noGrp="1"/>
          </p:cNvSpPr>
          <p:nvPr>
            <p:ph idx="1"/>
          </p:nvPr>
        </p:nvSpPr>
        <p:spPr>
          <a:xfrm>
            <a:off x="323850" y="1268413"/>
            <a:ext cx="8426450" cy="4502150"/>
          </a:xfrm>
        </p:spPr>
        <p:txBody>
          <a:bodyPr/>
          <a:lstStyle/>
          <a:p>
            <a:pPr marL="0" indent="0" algn="ctr" eaLnBrk="1" hangingPunct="1">
              <a:buFont typeface="Wingdings" charset="0"/>
              <a:buNone/>
            </a:pPr>
            <a:endParaRPr lang="en-US" sz="5400">
              <a:latin typeface="Lucida Sans" charset="0"/>
              <a:ea typeface="ＭＳ Ｐゴシック" charset="0"/>
              <a:cs typeface="ＭＳ Ｐゴシック" charset="0"/>
            </a:endParaRPr>
          </a:p>
          <a:p>
            <a:pPr marL="0" indent="0" algn="ctr" eaLnBrk="1" hangingPunct="1">
              <a:buFont typeface="Wingdings" charset="0"/>
              <a:buNone/>
            </a:pPr>
            <a:r>
              <a:rPr lang="en-US" sz="5400">
                <a:latin typeface="Lucida Sans" charset="0"/>
                <a:ea typeface="ＭＳ Ｐゴシック" charset="0"/>
                <a:cs typeface="ＭＳ Ｐゴシック" charset="0"/>
              </a:rPr>
              <a:t>Good Luck and Have Fun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What is a data rich application?</a:t>
            </a:r>
          </a:p>
        </p:txBody>
      </p:sp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C8C95A2B-0165-774B-AA7B-1F793A11DFB2}" type="slidenum">
              <a:rPr lang="en-GB" sz="1400"/>
              <a:pPr/>
              <a:t>3</a:t>
            </a:fld>
            <a:endParaRPr lang="en-GB" sz="1400"/>
          </a:p>
        </p:txBody>
      </p:sp>
      <p:pic>
        <p:nvPicPr>
          <p:cNvPr id="16387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91440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/>
          </p:cNvPicPr>
          <p:nvPr/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4313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58775" y="0"/>
            <a:ext cx="8426450" cy="4473575"/>
          </a:xfrm>
        </p:spPr>
        <p:txBody>
          <a:bodyPr/>
          <a:lstStyle/>
          <a:p>
            <a:pPr algn="ctr"/>
            <a:r>
              <a:rPr lang="en-US" sz="7200">
                <a:latin typeface="Lucida Sans" charset="0"/>
                <a:ea typeface="ＭＳ Ｐゴシック" charset="0"/>
                <a:cs typeface="ＭＳ Ｐゴシック" charset="0"/>
              </a:rPr>
              <a:t>But what makes a rich application?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DD167AB4-9350-8546-93F8-6F25AA0806A4}" type="slidenum">
              <a:rPr lang="en-GB" sz="1400"/>
              <a:pPr/>
              <a:t>4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BD5524A7-7755-244D-BE25-43BF2AE2BB48}" type="slidenum">
              <a:rPr lang="en-GB" sz="1400"/>
              <a:pPr/>
              <a:t>5</a:t>
            </a:fld>
            <a:endParaRPr lang="en-GB" sz="1400"/>
          </a:p>
        </p:txBody>
      </p:sp>
      <p:pic>
        <p:nvPicPr>
          <p:cNvPr id="1843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A27C1C42-D851-8B48-BD8B-9C899F13E31F}" type="slidenum">
              <a:rPr lang="en-GB" sz="1400"/>
              <a:pPr/>
              <a:t>6</a:t>
            </a:fld>
            <a:endParaRPr lang="en-GB" sz="1400"/>
          </a:p>
        </p:txBody>
      </p:sp>
      <p:pic>
        <p:nvPicPr>
          <p:cNvPr id="1945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662F07FC-C06E-0044-B2E4-87F2838D5715}" type="slidenum">
              <a:rPr lang="en-GB" sz="1400"/>
              <a:pPr/>
              <a:t>7</a:t>
            </a:fld>
            <a:endParaRPr lang="en-GB" sz="1400"/>
          </a:p>
        </p:txBody>
      </p:sp>
      <p:pic>
        <p:nvPicPr>
          <p:cNvPr id="2048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444500"/>
            <a:ext cx="8505825" cy="5908675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Font typeface="Wingdings" charset="0"/>
              <a:buNone/>
              <a:defRPr/>
            </a:pPr>
            <a:r>
              <a:rPr lang="en-US" sz="3500" dirty="0" smtClean="0"/>
              <a:t>Applications and data are resources which can be used to build new applications… quickly.</a:t>
            </a:r>
          </a:p>
          <a:p>
            <a:pPr marL="0" indent="0" eaLnBrk="1" hangingPunct="1">
              <a:buFont typeface="Wingdings" charset="0"/>
              <a:buNone/>
              <a:defRPr/>
            </a:pPr>
            <a:endParaRPr lang="en-US" sz="3500" dirty="0"/>
          </a:p>
          <a:p>
            <a:pPr marL="0" indent="0" eaLnBrk="1" hangingPunct="1">
              <a:buFont typeface="Wingdings" charset="0"/>
              <a:buNone/>
              <a:defRPr/>
            </a:pPr>
            <a:r>
              <a:rPr lang="en-US" sz="3500" dirty="0" smtClean="0"/>
              <a:t>Rich applications source data and services from many places to provide something new. </a:t>
            </a:r>
          </a:p>
          <a:p>
            <a:pPr marL="0" indent="0" eaLnBrk="1" hangingPunct="1">
              <a:buFont typeface="Wingdings" charset="0"/>
              <a:buNone/>
              <a:defRPr/>
            </a:pPr>
            <a:endParaRPr lang="en-US" sz="3500" dirty="0"/>
          </a:p>
          <a:p>
            <a:pPr marL="0" indent="0" eaLnBrk="1" hangingPunct="1">
              <a:buFont typeface="Wingdings" charset="0"/>
              <a:buNone/>
              <a:defRPr/>
            </a:pPr>
            <a:r>
              <a:rPr lang="en-US" sz="3500" dirty="0" smtClean="0"/>
              <a:t>Presented in the correct way, a simple breakthrough can make a $RICH$ Application. </a:t>
            </a:r>
          </a:p>
          <a:p>
            <a:pPr marL="0" indent="0" eaLnBrk="1" hangingPunct="1">
              <a:buFont typeface="Wingdings" charset="0"/>
              <a:buNone/>
              <a:defRPr/>
            </a:pPr>
            <a:endParaRPr lang="en-US" dirty="0"/>
          </a:p>
          <a:p>
            <a:pPr marL="0" indent="0" eaLnBrk="1" hangingPunct="1">
              <a:buFont typeface="Wingdings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/>
          <p:cNvPicPr>
            <a:picLocks noChangeAspect="1"/>
          </p:cNvPicPr>
          <p:nvPr/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4313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58775" y="0"/>
            <a:ext cx="8426450" cy="4473575"/>
          </a:xfrm>
        </p:spPr>
        <p:txBody>
          <a:bodyPr/>
          <a:lstStyle/>
          <a:p>
            <a:pPr algn="ctr"/>
            <a:r>
              <a:rPr lang="en-US" sz="7200">
                <a:latin typeface="Lucida Sans" charset="0"/>
                <a:ea typeface="ＭＳ Ｐゴシック" charset="0"/>
                <a:cs typeface="ＭＳ Ｐゴシック" charset="0"/>
              </a:rPr>
              <a:t>What makes a rich application?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F3D12D6A-F4E7-B14A-AD9E-9FB2072BA81B}" type="slidenum">
              <a:rPr lang="en-GB" sz="1400"/>
              <a:pPr/>
              <a:t>9</a:t>
            </a:fld>
            <a:endParaRPr lang="en-GB" sz="1400"/>
          </a:p>
        </p:txBody>
      </p:sp>
      <p:sp>
        <p:nvSpPr>
          <p:cNvPr id="23556" name="TextBox 2"/>
          <p:cNvSpPr txBox="1">
            <a:spLocks noChangeArrowheads="1"/>
          </p:cNvSpPr>
          <p:nvPr/>
        </p:nvSpPr>
        <p:spPr bwMode="auto">
          <a:xfrm>
            <a:off x="1166813" y="5553075"/>
            <a:ext cx="19526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r>
              <a:rPr lang="en-US" sz="4400" i="1">
                <a:solidFill>
                  <a:srgbClr val="FF0000"/>
                </a:solidFill>
              </a:rPr>
              <a:t>Pretty</a:t>
            </a:r>
          </a:p>
        </p:txBody>
      </p:sp>
      <p:sp>
        <p:nvSpPr>
          <p:cNvPr id="23557" name="TextBox 5"/>
          <p:cNvSpPr txBox="1">
            <a:spLocks noChangeArrowheads="1"/>
          </p:cNvSpPr>
          <p:nvPr/>
        </p:nvSpPr>
        <p:spPr bwMode="auto">
          <a:xfrm>
            <a:off x="5688013" y="5805488"/>
            <a:ext cx="28225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r>
              <a:rPr lang="en-US" sz="4400" i="1">
                <a:solidFill>
                  <a:srgbClr val="FF0000"/>
                </a:solidFill>
              </a:rPr>
              <a:t>Addictive</a:t>
            </a:r>
            <a:endParaRPr lang="en-US" sz="40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UoSnew3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ＭＳ Ｐゴシック"/>
      </a:majorFont>
      <a:minorFont>
        <a:latin typeface="Lucida San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UoSnew3</Template>
  <TotalTime>3773</TotalTime>
  <Words>568</Words>
  <Application>Microsoft Macintosh PowerPoint</Application>
  <PresentationFormat>On-screen Show (4:3)</PresentationFormat>
  <Paragraphs>122</Paragraphs>
  <Slides>24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Lucida Sans</vt:lpstr>
      <vt:lpstr>ＭＳ Ｐゴシック</vt:lpstr>
      <vt:lpstr>Arial</vt:lpstr>
      <vt:lpstr>Wingdings</vt:lpstr>
      <vt:lpstr>Symbol</vt:lpstr>
      <vt:lpstr>Calibri</vt:lpstr>
      <vt:lpstr>UoSnew3</vt:lpstr>
      <vt:lpstr>Microsoft Excel Chart</vt:lpstr>
      <vt:lpstr>Rich Applications info6005</vt:lpstr>
      <vt:lpstr>PowerPoint Presentation</vt:lpstr>
      <vt:lpstr>What is a data rich application?</vt:lpstr>
      <vt:lpstr>But what makes a rich application?</vt:lpstr>
      <vt:lpstr>PowerPoint Presentation</vt:lpstr>
      <vt:lpstr>PowerPoint Presentation</vt:lpstr>
      <vt:lpstr>PowerPoint Presentation</vt:lpstr>
      <vt:lpstr>PowerPoint Presentation</vt:lpstr>
      <vt:lpstr>What makes a rich application?</vt:lpstr>
      <vt:lpstr>What makes a rich application?</vt:lpstr>
      <vt:lpstr>From the Course Outline (1)</vt:lpstr>
      <vt:lpstr>From the Course Outline (2)</vt:lpstr>
      <vt:lpstr>Lastly….</vt:lpstr>
      <vt:lpstr>Recap…</vt:lpstr>
      <vt:lpstr>Course Topics</vt:lpstr>
      <vt:lpstr>Lectures</vt:lpstr>
      <vt:lpstr>Course Balance (Teaching)</vt:lpstr>
      <vt:lpstr>Course Outline</vt:lpstr>
      <vt:lpstr>Coursework 1 - Visualisations</vt:lpstr>
      <vt:lpstr>Course Outline</vt:lpstr>
      <vt:lpstr>Coursework 2 - Develop and Present a Rich Application (Group)</vt:lpstr>
      <vt:lpstr>Coursework 2 - Assessment</vt:lpstr>
      <vt:lpstr>Little tip for success on this course</vt:lpstr>
      <vt:lpstr>PowerPoint Presentation</vt:lpstr>
    </vt:vector>
  </TitlesOfParts>
  <Company>Science Learning Centre South East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ajdw</dc:creator>
  <cp:lastModifiedBy>David Tarrant</cp:lastModifiedBy>
  <cp:revision>51</cp:revision>
  <dcterms:created xsi:type="dcterms:W3CDTF">2008-04-22T13:46:56Z</dcterms:created>
  <dcterms:modified xsi:type="dcterms:W3CDTF">2013-02-01T19:04:37Z</dcterms:modified>
</cp:coreProperties>
</file>