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74" r:id="rId2"/>
    <p:sldMasterId id="2147483687" r:id="rId3"/>
    <p:sldMasterId id="2147483700" r:id="rId4"/>
  </p:sldMasterIdLst>
  <p:notesMasterIdLst>
    <p:notesMasterId r:id="rId49"/>
  </p:notesMasterIdLst>
  <p:sldIdLst>
    <p:sldId id="256" r:id="rId5"/>
    <p:sldId id="296" r:id="rId6"/>
    <p:sldId id="302" r:id="rId7"/>
    <p:sldId id="257" r:id="rId8"/>
    <p:sldId id="258" r:id="rId9"/>
    <p:sldId id="259" r:id="rId10"/>
    <p:sldId id="260" r:id="rId11"/>
    <p:sldId id="261" r:id="rId12"/>
    <p:sldId id="262" r:id="rId13"/>
    <p:sldId id="300" r:id="rId14"/>
    <p:sldId id="282" r:id="rId15"/>
    <p:sldId id="283" r:id="rId16"/>
    <p:sldId id="284" r:id="rId17"/>
    <p:sldId id="295" r:id="rId18"/>
    <p:sldId id="285" r:id="rId19"/>
    <p:sldId id="286" r:id="rId20"/>
    <p:sldId id="287" r:id="rId21"/>
    <p:sldId id="289" r:id="rId22"/>
    <p:sldId id="290" r:id="rId23"/>
    <p:sldId id="291" r:id="rId24"/>
    <p:sldId id="292" r:id="rId25"/>
    <p:sldId id="297" r:id="rId26"/>
    <p:sldId id="263" r:id="rId27"/>
    <p:sldId id="264" r:id="rId28"/>
    <p:sldId id="265" r:id="rId29"/>
    <p:sldId id="293" r:id="rId30"/>
    <p:sldId id="294" r:id="rId31"/>
    <p:sldId id="266" r:id="rId32"/>
    <p:sldId id="267" r:id="rId33"/>
    <p:sldId id="268" r:id="rId34"/>
    <p:sldId id="269" r:id="rId35"/>
    <p:sldId id="298" r:id="rId36"/>
    <p:sldId id="270" r:id="rId37"/>
    <p:sldId id="271" r:id="rId38"/>
    <p:sldId id="272" r:id="rId39"/>
    <p:sldId id="273" r:id="rId40"/>
    <p:sldId id="299" r:id="rId41"/>
    <p:sldId id="277" r:id="rId42"/>
    <p:sldId id="278" r:id="rId43"/>
    <p:sldId id="276" r:id="rId44"/>
    <p:sldId id="274" r:id="rId45"/>
    <p:sldId id="275" r:id="rId46"/>
    <p:sldId id="280" r:id="rId47"/>
    <p:sldId id="281" r:id="rId4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67922" autoAdjust="0"/>
  </p:normalViewPr>
  <p:slideViewPr>
    <p:cSldViewPr>
      <p:cViewPr varScale="1">
        <p:scale>
          <a:sx n="79" d="100"/>
          <a:sy n="79" d="100"/>
        </p:scale>
        <p:origin x="-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90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4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total </a:t>
            </a:r>
            <a:r>
              <a:rPr lang="en-US" dirty="0" smtClean="0"/>
              <a:t>–</a:t>
            </a:r>
            <a:r>
              <a:rPr lang="en-GB" dirty="0" smtClean="0"/>
              <a:t> integers</a:t>
            </a:r>
          </a:p>
          <a:p>
            <a:r>
              <a:rPr lang="en-GB" dirty="0" smtClean="0"/>
              <a:t>partial </a:t>
            </a:r>
            <a:r>
              <a:rPr lang="en-US" dirty="0" smtClean="0"/>
              <a:t>–</a:t>
            </a:r>
            <a:r>
              <a:rPr lang="en-GB" dirty="0" smtClean="0"/>
              <a:t> sets and</a:t>
            </a:r>
            <a:r>
              <a:rPr lang="en-GB" baseline="0" dirty="0" smtClean="0"/>
              <a:t> subsets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pn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6.xml"/><Relationship Id="rId9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8.xml"/><Relationship Id="rId11" Type="http://schemas.openxmlformats.org/officeDocument/2006/relationships/theme" Target="../theme/theme4.xml"/><Relationship Id="rId1" Type="http://schemas.openxmlformats.org/officeDocument/2006/relationships/slideLayout" Target="../slideLayouts/slideLayout39.xml"/><Relationship Id="rId2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54" r:id="rId13"/>
    <p:sldLayoutId id="2147483660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6.jpeg"/><Relationship Id="rId3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6.jpeg"/><Relationship Id="rId3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Data </a:t>
            </a:r>
            <a:r>
              <a:rPr lang="en-GB" smtClean="0"/>
              <a:t>Types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COMP3017 </a:t>
            </a:r>
            <a:r>
              <a:rPr lang="en-GB" dirty="0" smtClean="0"/>
              <a:t>Advanced </a:t>
            </a:r>
            <a:r>
              <a:rPr lang="en-GB" dirty="0"/>
              <a:t>Databases</a:t>
            </a:r>
            <a:br>
              <a:rPr lang="en-GB" dirty="0"/>
            </a:b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Dr 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</a:t>
            </a:r>
            <a:r>
              <a:rPr lang="en-GB" dirty="0" err="1" smtClean="0"/>
              <a:t>ecs.soton.ac.uk</a:t>
            </a:r>
            <a:endParaRPr lang="en-GB" smtClean="0"/>
          </a:p>
          <a:p>
            <a:r>
              <a:rPr lang="en-GB" smtClean="0"/>
              <a:t>2012-2013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Modelling</a:t>
            </a:r>
            <a:r>
              <a:rPr lang="en-US" dirty="0" smtClean="0"/>
              <a:t>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23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Domains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data domain is the set of all the values that </a:t>
            </a:r>
            <a:r>
              <a:rPr lang="en-GB" dirty="0" smtClean="0"/>
              <a:t>may </a:t>
            </a:r>
            <a:r>
              <a:rPr lang="en-GB" dirty="0" smtClean="0"/>
              <a:t>be taken by a particular item of data</a:t>
            </a:r>
          </a:p>
          <a:p>
            <a:r>
              <a:rPr lang="en-GB" dirty="0" smtClean="0"/>
              <a:t>UK_TOWNS</a:t>
            </a:r>
          </a:p>
          <a:p>
            <a:pPr lvl="1"/>
            <a:r>
              <a:rPr lang="en-GB" dirty="0" smtClean="0"/>
              <a:t>Aberdeen, </a:t>
            </a:r>
            <a:r>
              <a:rPr lang="en-GB" dirty="0" err="1" smtClean="0"/>
              <a:t>Alnwick</a:t>
            </a:r>
            <a:r>
              <a:rPr lang="en-GB" dirty="0" smtClean="0"/>
              <a:t>, </a:t>
            </a:r>
            <a:r>
              <a:rPr lang="en-US" dirty="0" smtClean="0"/>
              <a:t>…, Leeds, London, …, Southampton, …, York</a:t>
            </a:r>
          </a:p>
          <a:p>
            <a:r>
              <a:rPr lang="en-US" dirty="0" smtClean="0"/>
              <a:t>GENDER</a:t>
            </a:r>
          </a:p>
          <a:p>
            <a:pPr lvl="1"/>
            <a:r>
              <a:rPr lang="en-US" dirty="0" smtClean="0"/>
              <a:t>Male, Female</a:t>
            </a:r>
          </a:p>
          <a:p>
            <a:r>
              <a:rPr lang="en-US" dirty="0" smtClean="0"/>
              <a:t>PERSON_WEIGHT</a:t>
            </a:r>
          </a:p>
          <a:p>
            <a:pPr lvl="1"/>
            <a:r>
              <a:rPr lang="en-US" dirty="0" smtClean="0"/>
              <a:t>0-130kg (to 2 sig. fig.)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Entity/Relationship model definition:</a:t>
            </a:r>
          </a:p>
          <a:p>
            <a:pPr marL="0" indent="0">
              <a:buNone/>
            </a:pPr>
            <a:endParaRPr lang="en-GB" dirty="0" smtClean="0"/>
          </a:p>
          <a:p>
            <a:pPr marL="360000" lvl="1" indent="0">
              <a:buNone/>
            </a:pPr>
            <a:r>
              <a:rPr lang="en-GB" dirty="0" smtClean="0"/>
              <a:t>Each simple attribute of an entity type is associated with a value set, or domain, which specifies the set of values that may be assigned to that attribute for each individual entity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Relational model:</a:t>
            </a:r>
          </a:p>
          <a:p>
            <a:pPr lvl="1"/>
            <a:r>
              <a:rPr lang="en-GB" dirty="0" smtClean="0"/>
              <a:t>A domain is a set of atomic values</a:t>
            </a:r>
          </a:p>
          <a:p>
            <a:pPr lvl="1"/>
            <a:r>
              <a:rPr lang="en-GB" dirty="0" smtClean="0"/>
              <a:t>By atomic, we mean that each value in the domain is indivisible as far as </a:t>
            </a:r>
            <a:r>
              <a:rPr lang="en-US" dirty="0" smtClean="0"/>
              <a:t>the</a:t>
            </a:r>
            <a:r>
              <a:rPr lang="en-GB" dirty="0" smtClean="0"/>
              <a:t> relational model is concerned</a:t>
            </a:r>
          </a:p>
          <a:p>
            <a:pPr lvl="1"/>
            <a:r>
              <a:rPr lang="en-GB" dirty="0" smtClean="0"/>
              <a:t>A common method of specifying a domain is to specify a data type from which the data values forming the domain are drawn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Rows, Columns and Domains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00200"/>
            <a:ext cx="7054850" cy="462357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“Domains are sets of things we can talk about.</a:t>
            </a:r>
            <a:br>
              <a:rPr lang="en-GB" dirty="0" smtClean="0"/>
            </a:br>
            <a:r>
              <a:rPr lang="en-GB" dirty="0" smtClean="0"/>
              <a:t>Relations are (true) statements about those things.”</a:t>
            </a:r>
            <a:br>
              <a:rPr lang="en-GB" dirty="0" smtClean="0"/>
            </a:br>
            <a:r>
              <a:rPr lang="en-GB" dirty="0" smtClean="0"/>
              <a:t>	Chris Date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Domain </a:t>
            </a:r>
            <a:r>
              <a:rPr lang="en-US" dirty="0" smtClean="0"/>
              <a:t>= Data Type = Object Class</a:t>
            </a:r>
            <a:endParaRPr lang="en-GB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Data 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Numeric data types</a:t>
            </a:r>
          </a:p>
          <a:p>
            <a:r>
              <a:rPr lang="en-GB" dirty="0" smtClean="0"/>
              <a:t>Boolean data types</a:t>
            </a:r>
          </a:p>
          <a:p>
            <a:r>
              <a:rPr lang="en-GB" dirty="0" smtClean="0"/>
              <a:t>Enumerated data types</a:t>
            </a:r>
          </a:p>
          <a:p>
            <a:r>
              <a:rPr lang="en-GB" dirty="0" smtClean="0"/>
              <a:t>Date and Time data types</a:t>
            </a:r>
          </a:p>
          <a:p>
            <a:r>
              <a:rPr lang="en-GB" dirty="0" smtClean="0"/>
              <a:t>User-defined data types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Enforcing </a:t>
            </a:r>
            <a:r>
              <a:rPr lang="en-GB" dirty="0" smtClean="0"/>
              <a:t>Type Constraints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SQL databases can enforce </a:t>
            </a:r>
            <a:r>
              <a:rPr lang="en-GB" dirty="0" smtClean="0"/>
              <a:t>domain constraints</a:t>
            </a:r>
          </a:p>
          <a:p>
            <a:pPr lvl="1"/>
            <a:r>
              <a:rPr lang="en-GB" dirty="0" smtClean="0"/>
              <a:t>Column constraints or CHECK constraints</a:t>
            </a:r>
          </a:p>
          <a:p>
            <a:pPr lvl="1"/>
            <a:r>
              <a:rPr lang="en-GB" dirty="0" smtClean="0"/>
              <a:t>Referential integrity </a:t>
            </a:r>
            <a:r>
              <a:rPr lang="en-GB" dirty="0" smtClean="0"/>
              <a:t>constraints</a:t>
            </a:r>
          </a:p>
          <a:p>
            <a:pPr lvl="1"/>
            <a:r>
              <a:rPr lang="en-GB" dirty="0" smtClean="0"/>
              <a:t>Enumerated lists</a:t>
            </a:r>
            <a:endParaRPr lang="en-GB" dirty="0" smtClean="0"/>
          </a:p>
          <a:p>
            <a:r>
              <a:rPr lang="en-GB" dirty="0" smtClean="0"/>
              <a:t>Otherwise</a:t>
            </a:r>
            <a:r>
              <a:rPr lang="en-GB" dirty="0" smtClean="0"/>
              <a:t>, follow the procedural approach; code your own checks within the application program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Complex Object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Unstructured</a:t>
            </a:r>
          </a:p>
          <a:p>
            <a:pPr lvl="1"/>
            <a:r>
              <a:rPr lang="en-GB" dirty="0" smtClean="0"/>
              <a:t>Bitmap image (BLOB)</a:t>
            </a:r>
          </a:p>
          <a:p>
            <a:pPr lvl="1"/>
            <a:r>
              <a:rPr lang="en-GB" dirty="0" smtClean="0"/>
              <a:t>Long text string (BLOB or CLOB)</a:t>
            </a:r>
          </a:p>
          <a:p>
            <a:r>
              <a:rPr lang="en-GB" dirty="0" smtClean="0"/>
              <a:t>Structured</a:t>
            </a:r>
          </a:p>
          <a:p>
            <a:pPr lvl="1"/>
            <a:r>
              <a:rPr lang="en-GB" dirty="0" smtClean="0"/>
              <a:t>Defined </a:t>
            </a:r>
            <a:r>
              <a:rPr lang="en-GB" dirty="0" smtClean="0"/>
              <a:t>by use of type constructors in an OODBMS</a:t>
            </a:r>
          </a:p>
          <a:p>
            <a:pPr lvl="1"/>
            <a:r>
              <a:rPr lang="en-GB" dirty="0" smtClean="0"/>
              <a:t>The most basic constructors are atom, </a:t>
            </a:r>
            <a:r>
              <a:rPr lang="en-GB" dirty="0" err="1" smtClean="0"/>
              <a:t>tuple</a:t>
            </a:r>
            <a:r>
              <a:rPr lang="en-GB" dirty="0" smtClean="0"/>
              <a:t> and set</a:t>
            </a:r>
          </a:p>
          <a:p>
            <a:pPr lvl="1"/>
            <a:r>
              <a:rPr lang="en-GB" dirty="0" smtClean="0"/>
              <a:t>Relationships between objects established using an Object ID (OID)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Flat tables in Relational Model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33600"/>
          <a:ext cx="762000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685800"/>
                <a:gridCol w="762000"/>
                <a:gridCol w="533400"/>
                <a:gridCol w="762000"/>
                <a:gridCol w="914400"/>
                <a:gridCol w="533400"/>
                <a:gridCol w="838200"/>
                <a:gridCol w="1066800"/>
                <a:gridCol w="762000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FNAME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MINIT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LNAME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SSN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BDATE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ADDRESS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SEX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SALARY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SUPERSSN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DNO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2971800"/>
          <a:ext cx="434340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1647"/>
                <a:gridCol w="1107141"/>
                <a:gridCol w="936812"/>
                <a:gridCol w="1447800"/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DNAME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DNUMBER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MGRSSN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MGRSTARTDATE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3810000"/>
          <a:ext cx="243840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3368"/>
                <a:gridCol w="1155032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DNUMBER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DLOCATION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648200" y="3810000"/>
          <a:ext cx="220980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685800"/>
                <a:gridCol w="762000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ESSN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PNO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HOURS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4800600"/>
          <a:ext cx="4038599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1833"/>
                <a:gridCol w="1009650"/>
                <a:gridCol w="1121833"/>
                <a:gridCol w="785283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PNAME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PNUMBER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PLOCATION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DNUM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5791200"/>
          <a:ext cx="5181601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736"/>
                <a:gridCol w="1833490"/>
                <a:gridCol w="558019"/>
                <a:gridCol w="797169"/>
                <a:gridCol w="1355187"/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ESSN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DEPENDENT_NAME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SEX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BDATE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RELATIONSHIP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828800"/>
            <a:ext cx="11273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Georgia"/>
                <a:cs typeface="Georgia"/>
              </a:rPr>
              <a:t>EMPLOYEE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667000"/>
            <a:ext cx="11273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Georgia"/>
                <a:cs typeface="Georgia"/>
              </a:rPr>
              <a:t>EMPLOYEE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3505200"/>
            <a:ext cx="1732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Georgia"/>
                <a:cs typeface="Georgia"/>
              </a:rPr>
              <a:t>DEPT_LOCATIONS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3505200"/>
            <a:ext cx="11959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Georgia"/>
                <a:cs typeface="Georgia"/>
              </a:rPr>
              <a:t>WORKS_ON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4495800"/>
            <a:ext cx="9593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Georgia"/>
                <a:cs typeface="Georgia"/>
              </a:rPr>
              <a:t>PROJECT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5486400"/>
            <a:ext cx="12490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Georgia"/>
                <a:cs typeface="Georgia"/>
              </a:rPr>
              <a:t>DEPENDENT</a:t>
            </a:r>
            <a:endParaRPr lang="en-GB" sz="1200" b="1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types and operations</a:t>
            </a:r>
          </a:p>
          <a:p>
            <a:r>
              <a:rPr lang="en-US" dirty="0" err="1"/>
              <a:t>Modelling</a:t>
            </a:r>
            <a:r>
              <a:rPr lang="en-US" dirty="0"/>
              <a:t> data</a:t>
            </a:r>
          </a:p>
          <a:p>
            <a:r>
              <a:rPr lang="en-US" dirty="0" smtClean="0"/>
              <a:t>Temporal data</a:t>
            </a:r>
          </a:p>
          <a:p>
            <a:r>
              <a:rPr lang="en-US" dirty="0" smtClean="0"/>
              <a:t>Spatial data</a:t>
            </a:r>
          </a:p>
          <a:p>
            <a:r>
              <a:rPr lang="en-US" dirty="0" smtClean="0"/>
              <a:t>Multimedia data</a:t>
            </a:r>
          </a:p>
        </p:txBody>
      </p:sp>
    </p:spTree>
    <p:extLst>
      <p:ext uri="{BB962C8B-B14F-4D97-AF65-F5344CB8AC3E}">
        <p14:creationId xmlns:p14="http://schemas.microsoft.com/office/powerpoint/2010/main" val="2467368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Complex Object - Department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00200"/>
            <a:ext cx="7348720" cy="4895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Abstract Data 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abstract data type is the OO concept that allows construction of an arbitrarily complex object</a:t>
            </a:r>
          </a:p>
          <a:p>
            <a:r>
              <a:rPr lang="en-GB" dirty="0" smtClean="0"/>
              <a:t>Abstract data typing models classes, each with</a:t>
            </a:r>
          </a:p>
          <a:p>
            <a:pPr lvl="1"/>
            <a:r>
              <a:rPr lang="en-GB" dirty="0" smtClean="0"/>
              <a:t>A name</a:t>
            </a:r>
          </a:p>
          <a:p>
            <a:pPr lvl="1"/>
            <a:r>
              <a:rPr lang="en-GB" dirty="0" smtClean="0"/>
              <a:t>A collection of operations (methods)</a:t>
            </a:r>
          </a:p>
          <a:p>
            <a:pPr lvl="1"/>
            <a:r>
              <a:rPr lang="en-GB" dirty="0" smtClean="0"/>
              <a:t>A representation</a:t>
            </a:r>
          </a:p>
          <a:p>
            <a:r>
              <a:rPr lang="en-GB" dirty="0" smtClean="0"/>
              <a:t>Abstract data typing supports a much more natural representation of real world problems</a:t>
            </a:r>
          </a:p>
          <a:p>
            <a:r>
              <a:rPr lang="en-GB" dirty="0" smtClean="0"/>
              <a:t>Support for (some) complex objects has been added to relational </a:t>
            </a:r>
            <a:r>
              <a:rPr lang="en-GB" dirty="0" err="1" smtClean="0"/>
              <a:t>DBMSs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18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Temporal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dimension of time is needed to answer such questions as:</a:t>
            </a:r>
          </a:p>
          <a:p>
            <a:pPr lvl="1"/>
            <a:r>
              <a:rPr lang="en-GB" dirty="0" smtClean="0"/>
              <a:t>What was the average price of product X during 1995?</a:t>
            </a:r>
          </a:p>
          <a:p>
            <a:pPr lvl="1"/>
            <a:r>
              <a:rPr lang="en-GB" dirty="0" smtClean="0"/>
              <a:t>In which month did we sell the most copies of video Y?</a:t>
            </a:r>
          </a:p>
          <a:p>
            <a:pPr lvl="1"/>
            <a:r>
              <a:rPr lang="en-GB" dirty="0" smtClean="0"/>
              <a:t>What was the treatment history for patient Z?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 of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Time structure</a:t>
            </a:r>
          </a:p>
          <a:p>
            <a:pPr lvl="1"/>
            <a:r>
              <a:rPr lang="en-GB" sz="2000" dirty="0" smtClean="0"/>
              <a:t>Linear</a:t>
            </a:r>
          </a:p>
          <a:p>
            <a:pPr lvl="1"/>
            <a:r>
              <a:rPr lang="en-GB" sz="2000" dirty="0" smtClean="0"/>
              <a:t>Possible futures</a:t>
            </a:r>
          </a:p>
          <a:p>
            <a:pPr lvl="1"/>
            <a:r>
              <a:rPr lang="en-GB" sz="2000" dirty="0" smtClean="0"/>
              <a:t>Branching time</a:t>
            </a:r>
          </a:p>
          <a:p>
            <a:pPr lvl="1"/>
            <a:r>
              <a:rPr lang="en-GB" sz="2000" dirty="0" smtClean="0"/>
              <a:t>Directed acyclic graph</a:t>
            </a:r>
          </a:p>
          <a:p>
            <a:pPr lvl="1"/>
            <a:r>
              <a:rPr lang="en-GB" sz="2000" dirty="0" smtClean="0"/>
              <a:t>Periodic/cyclic</a:t>
            </a:r>
          </a:p>
          <a:p>
            <a:r>
              <a:rPr lang="en-GB" sz="2000" dirty="0" err="1" smtClean="0"/>
              <a:t>Boundedness</a:t>
            </a:r>
            <a:r>
              <a:rPr lang="en-GB" sz="2000" dirty="0" smtClean="0"/>
              <a:t> of time</a:t>
            </a:r>
          </a:p>
          <a:p>
            <a:pPr lvl="1"/>
            <a:r>
              <a:rPr lang="en-GB" sz="2000" dirty="0" smtClean="0"/>
              <a:t>Unbounded</a:t>
            </a:r>
          </a:p>
          <a:p>
            <a:pPr lvl="1"/>
            <a:r>
              <a:rPr lang="en-GB" sz="2000" dirty="0" smtClean="0"/>
              <a:t>Time origin exists</a:t>
            </a:r>
          </a:p>
          <a:p>
            <a:pPr lvl="1"/>
            <a:r>
              <a:rPr lang="en-GB" sz="2000" dirty="0" smtClean="0"/>
              <a:t>Bounded at both ends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Time Density: Discrete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Timeline is isomorphic to the integers</a:t>
            </a:r>
          </a:p>
          <a:p>
            <a:pPr lvl="1"/>
            <a:r>
              <a:rPr lang="en-GB" dirty="0" smtClean="0"/>
              <a:t>Integers have a total order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Timeline is composed of fixed periods, termed </a:t>
            </a:r>
            <a:r>
              <a:rPr lang="en-GB" dirty="0" err="1" smtClean="0"/>
              <a:t>chronons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Between each pair of </a:t>
            </a:r>
            <a:r>
              <a:rPr lang="en-GB" dirty="0" err="1" smtClean="0"/>
              <a:t>chronons</a:t>
            </a:r>
            <a:r>
              <a:rPr lang="en-GB" dirty="0" smtClean="0"/>
              <a:t> is a finite number of other </a:t>
            </a:r>
            <a:r>
              <a:rPr lang="en-GB" dirty="0" err="1" smtClean="0"/>
              <a:t>chronons</a:t>
            </a:r>
            <a:endParaRPr lang="en-GB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Time Density: Dense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Timeline is isomorphic to the rational numbers</a:t>
            </a:r>
          </a:p>
          <a:p>
            <a:pPr lvl="1"/>
            <a:r>
              <a:rPr lang="en-GB" dirty="0" smtClean="0"/>
              <a:t>Rational numbers have a partial order</a:t>
            </a:r>
          </a:p>
          <a:p>
            <a:endParaRPr lang="en-GB" dirty="0" smtClean="0"/>
          </a:p>
          <a:p>
            <a:r>
              <a:rPr lang="en-GB" dirty="0" smtClean="0"/>
              <a:t>Between each pair of </a:t>
            </a:r>
            <a:r>
              <a:rPr lang="en-GB" dirty="0" err="1" smtClean="0"/>
              <a:t>chronons</a:t>
            </a:r>
            <a:r>
              <a:rPr lang="en-GB" dirty="0" smtClean="0"/>
              <a:t> is an infinite number of other </a:t>
            </a:r>
            <a:r>
              <a:rPr lang="en-GB" dirty="0" err="1" smtClean="0"/>
              <a:t>chronons</a:t>
            </a:r>
            <a:endParaRPr lang="en-GB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Time Density: Continuous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Timeline is isomorphic to the real numbers</a:t>
            </a:r>
          </a:p>
          <a:p>
            <a:pPr lvl="1"/>
            <a:r>
              <a:rPr lang="en-GB" dirty="0" smtClean="0"/>
              <a:t>Real numbers have a total order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Between each pair of </a:t>
            </a:r>
            <a:r>
              <a:rPr lang="en-GB" dirty="0" err="1" smtClean="0"/>
              <a:t>chronons</a:t>
            </a:r>
            <a:r>
              <a:rPr lang="en-GB" dirty="0" smtClean="0"/>
              <a:t> is an infinite number of other </a:t>
            </a:r>
            <a:r>
              <a:rPr lang="en-GB" dirty="0" err="1" smtClean="0"/>
              <a:t>chronons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 of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Granularity if important</a:t>
            </a:r>
          </a:p>
          <a:p>
            <a:pPr lvl="1"/>
            <a:r>
              <a:rPr lang="en-GB" dirty="0" smtClean="0"/>
              <a:t>Event A occurs at 11.00am</a:t>
            </a:r>
          </a:p>
          <a:p>
            <a:pPr lvl="1"/>
            <a:r>
              <a:rPr lang="en-GB" dirty="0" smtClean="0"/>
              <a:t>Event B occurs at 3.00pm the same day</a:t>
            </a:r>
          </a:p>
          <a:p>
            <a:pPr lvl="1"/>
            <a:r>
              <a:rPr lang="en-GB" dirty="0" smtClean="0"/>
              <a:t>Does event A precede event B?</a:t>
            </a:r>
          </a:p>
          <a:p>
            <a:pPr lvl="1"/>
            <a:r>
              <a:rPr lang="en-GB" dirty="0" smtClean="0"/>
              <a:t>The answer is different if</a:t>
            </a:r>
          </a:p>
          <a:p>
            <a:pPr lvl="2"/>
            <a:r>
              <a:rPr lang="en-GB" dirty="0" smtClean="0"/>
              <a:t>Granularity is one day</a:t>
            </a:r>
          </a:p>
          <a:p>
            <a:pPr lvl="2"/>
            <a:r>
              <a:rPr lang="en-GB" dirty="0" smtClean="0"/>
              <a:t>Granularity is one minute</a:t>
            </a:r>
          </a:p>
          <a:p>
            <a:r>
              <a:rPr lang="en-GB" dirty="0" smtClean="0"/>
              <a:t>There is also a distinction between sequence and time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Storing Times in a Database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Various times may be associated with an event that appears in a database</a:t>
            </a:r>
          </a:p>
          <a:p>
            <a:r>
              <a:rPr lang="en-GB" dirty="0" smtClean="0"/>
              <a:t>We may wish to record</a:t>
            </a:r>
          </a:p>
          <a:p>
            <a:pPr lvl="1"/>
            <a:r>
              <a:rPr lang="en-GB" dirty="0" smtClean="0"/>
              <a:t>The Valid Time of a fact </a:t>
            </a:r>
            <a:r>
              <a:rPr lang="en-US" dirty="0" smtClean="0"/>
              <a:t>–</a:t>
            </a:r>
            <a:r>
              <a:rPr lang="en-GB" dirty="0" smtClean="0"/>
              <a:t> when the fact is true in reality</a:t>
            </a:r>
          </a:p>
          <a:p>
            <a:pPr lvl="1"/>
            <a:r>
              <a:rPr lang="en-GB" dirty="0" smtClean="0"/>
              <a:t>The Transaction Time of a fact </a:t>
            </a:r>
            <a:r>
              <a:rPr lang="en-US" dirty="0" smtClean="0"/>
              <a:t>–</a:t>
            </a:r>
            <a:r>
              <a:rPr lang="en-GB" dirty="0" smtClean="0"/>
              <a:t> when the fact is current in the database, and can be retrieved</a:t>
            </a:r>
          </a:p>
          <a:p>
            <a:pPr lvl="1"/>
            <a:r>
              <a:rPr lang="en-GB" dirty="0" smtClean="0"/>
              <a:t>Both of </a:t>
            </a:r>
            <a:r>
              <a:rPr lang="en-GB" dirty="0" smtClean="0"/>
              <a:t>these (</a:t>
            </a:r>
            <a:r>
              <a:rPr lang="en-GB" dirty="0" err="1" smtClean="0"/>
              <a:t>bitemporal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 and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3221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SQL Extensions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TSQL includes:</a:t>
            </a:r>
          </a:p>
          <a:p>
            <a:pPr lvl="1"/>
            <a:r>
              <a:rPr lang="en-GB" dirty="0" smtClean="0"/>
              <a:t>A WHEN clause (see next slide)</a:t>
            </a:r>
          </a:p>
          <a:p>
            <a:pPr lvl="1"/>
            <a:r>
              <a:rPr lang="en-GB" dirty="0" smtClean="0"/>
              <a:t>Retrieval of timestamps</a:t>
            </a:r>
          </a:p>
          <a:p>
            <a:pPr lvl="1"/>
            <a:r>
              <a:rPr lang="en-GB" dirty="0" smtClean="0"/>
              <a:t>Retrieval of temporally ordered information</a:t>
            </a:r>
          </a:p>
          <a:p>
            <a:pPr lvl="1"/>
            <a:r>
              <a:rPr lang="en-GB" dirty="0" smtClean="0"/>
              <a:t>Using the TIME-SLICE clause to specify a time domain</a:t>
            </a:r>
          </a:p>
          <a:p>
            <a:pPr lvl="1"/>
            <a:r>
              <a:rPr lang="en-GB" dirty="0" smtClean="0"/>
              <a:t>Using the GROUP BY clause for modified aggregate functions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TSQL WHEN  Clause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GB" dirty="0" smtClean="0"/>
              <a:t>Format of the SELECT </a:t>
            </a:r>
            <a:r>
              <a:rPr lang="en-US" dirty="0" smtClean="0"/>
              <a:t>… WHEN statement</a:t>
            </a:r>
          </a:p>
          <a:p>
            <a:pPr lvl="1"/>
            <a:r>
              <a:rPr lang="en-US" dirty="0" smtClean="0"/>
              <a:t>SELECT { select-list }</a:t>
            </a:r>
            <a:br>
              <a:rPr lang="en-US" dirty="0" smtClean="0"/>
            </a:br>
            <a:r>
              <a:rPr lang="en-US" dirty="0" smtClean="0"/>
              <a:t>FROM { list of relations }</a:t>
            </a:r>
            <a:br>
              <a:rPr lang="en-US" dirty="0" smtClean="0"/>
            </a:br>
            <a:r>
              <a:rPr lang="en-US" dirty="0" smtClean="0"/>
              <a:t>WHERE { where-clause }</a:t>
            </a:r>
            <a:br>
              <a:rPr lang="en-US" dirty="0" smtClean="0"/>
            </a:br>
            <a:r>
              <a:rPr lang="en-US" dirty="0" smtClean="0"/>
              <a:t>WHEN { temporal clause }</a:t>
            </a:r>
          </a:p>
          <a:p>
            <a:r>
              <a:rPr lang="en-US" dirty="0" smtClean="0"/>
              <a:t>Temporal comparison operators include:</a:t>
            </a:r>
          </a:p>
          <a:p>
            <a:pPr lvl="1"/>
            <a:r>
              <a:rPr lang="en-US" dirty="0" smtClean="0"/>
              <a:t>BEFORE/AFTER, FOLLOWS/PRECEDES</a:t>
            </a:r>
            <a:br>
              <a:rPr lang="en-US" dirty="0" smtClean="0"/>
            </a:br>
            <a:r>
              <a:rPr lang="en-US" dirty="0" smtClean="0"/>
              <a:t>DURING, EQUIVALENT, ADJACENT, OVERLAPS</a:t>
            </a:r>
          </a:p>
          <a:p>
            <a:pPr lvl="1"/>
            <a:r>
              <a:rPr lang="en-US" dirty="0" smtClean="0"/>
              <a:t>(compare with Allen’s Interval Calculus)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370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Types include:</a:t>
            </a:r>
          </a:p>
          <a:p>
            <a:pPr lvl="1"/>
            <a:r>
              <a:rPr lang="en-GB" dirty="0" smtClean="0"/>
              <a:t>Points</a:t>
            </a:r>
          </a:p>
          <a:p>
            <a:pPr lvl="1"/>
            <a:r>
              <a:rPr lang="en-GB" dirty="0" smtClean="0"/>
              <a:t>Regions</a:t>
            </a:r>
          </a:p>
          <a:p>
            <a:pPr lvl="2"/>
            <a:r>
              <a:rPr lang="en-GB" dirty="0" smtClean="0"/>
              <a:t>Boxes</a:t>
            </a:r>
          </a:p>
          <a:p>
            <a:pPr lvl="2"/>
            <a:r>
              <a:rPr lang="en-GB" dirty="0" smtClean="0"/>
              <a:t>Quadrangles</a:t>
            </a:r>
          </a:p>
          <a:p>
            <a:pPr lvl="2"/>
            <a:r>
              <a:rPr lang="en-GB" dirty="0" smtClean="0"/>
              <a:t>Polynomial surfaces</a:t>
            </a:r>
          </a:p>
          <a:p>
            <a:pPr lvl="1"/>
            <a:r>
              <a:rPr lang="en-GB" dirty="0" smtClean="0"/>
              <a:t>Vectors</a:t>
            </a:r>
            <a:endParaRPr lang="en-GB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Operations include:</a:t>
            </a:r>
          </a:p>
          <a:p>
            <a:pPr lvl="1"/>
            <a:r>
              <a:rPr lang="en-GB" dirty="0" smtClean="0"/>
              <a:t>Length</a:t>
            </a:r>
          </a:p>
          <a:p>
            <a:pPr lvl="1"/>
            <a:r>
              <a:rPr lang="en-GB" dirty="0" smtClean="0"/>
              <a:t>Intersect</a:t>
            </a:r>
          </a:p>
          <a:p>
            <a:pPr lvl="1"/>
            <a:r>
              <a:rPr lang="en-GB" dirty="0" smtClean="0"/>
              <a:t>Contains</a:t>
            </a:r>
          </a:p>
          <a:p>
            <a:pPr lvl="1"/>
            <a:r>
              <a:rPr lang="en-GB" dirty="0" smtClean="0"/>
              <a:t>Overlaps</a:t>
            </a:r>
          </a:p>
          <a:p>
            <a:pPr lvl="1"/>
            <a:r>
              <a:rPr lang="en-GB" dirty="0" smtClean="0"/>
              <a:t>Centre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 Applications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Computer Aided Design (CAD)</a:t>
            </a:r>
          </a:p>
          <a:p>
            <a:r>
              <a:rPr lang="en-GB" dirty="0" smtClean="0"/>
              <a:t>Computer generated graphics</a:t>
            </a:r>
          </a:p>
          <a:p>
            <a:r>
              <a:rPr lang="en-GB" dirty="0" smtClean="0"/>
              <a:t>Geographic Information Systems (GIS</a:t>
            </a:r>
          </a:p>
          <a:p>
            <a:r>
              <a:rPr lang="en-GB" dirty="0" smtClean="0"/>
              <a:t>For these systems, the properties of interest would include:</a:t>
            </a:r>
          </a:p>
          <a:p>
            <a:pPr lvl="1"/>
            <a:r>
              <a:rPr lang="en-GB" dirty="0" smtClean="0"/>
              <a:t>Connectivity</a:t>
            </a:r>
          </a:p>
          <a:p>
            <a:pPr lvl="1"/>
            <a:r>
              <a:rPr lang="en-GB" dirty="0" smtClean="0"/>
              <a:t>Adjacency</a:t>
            </a:r>
          </a:p>
          <a:p>
            <a:pPr lvl="1"/>
            <a:r>
              <a:rPr lang="en-GB" dirty="0" smtClean="0"/>
              <a:t>Order</a:t>
            </a:r>
          </a:p>
          <a:p>
            <a:pPr lvl="1"/>
            <a:r>
              <a:rPr lang="en-GB" dirty="0" smtClean="0"/>
              <a:t>Metric relations</a:t>
            </a:r>
            <a:endParaRPr lang="en-GB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 Characteristics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systems dealing with space:</a:t>
            </a:r>
          </a:p>
          <a:p>
            <a:pPr lvl="1"/>
            <a:r>
              <a:rPr lang="en-GB" dirty="0" smtClean="0"/>
              <a:t>Data objects may be highly complex</a:t>
            </a:r>
          </a:p>
          <a:p>
            <a:pPr lvl="1"/>
            <a:r>
              <a:rPr lang="en-GB" dirty="0" smtClean="0"/>
              <a:t>Data volumes may be very large</a:t>
            </a:r>
          </a:p>
          <a:p>
            <a:pPr lvl="1"/>
            <a:r>
              <a:rPr lang="en-GB" dirty="0" smtClean="0"/>
              <a:t>Data may be held in real time</a:t>
            </a:r>
          </a:p>
          <a:p>
            <a:pPr lvl="1"/>
            <a:r>
              <a:rPr lang="en-GB" dirty="0" smtClean="0"/>
              <a:t>Performance is not easy to achieve</a:t>
            </a:r>
          </a:p>
          <a:p>
            <a:pPr lvl="1"/>
            <a:r>
              <a:rPr lang="en-GB" dirty="0" smtClean="0"/>
              <a:t>Access is likely to be through specialised graphical front ends; operator skills are key</a:t>
            </a:r>
          </a:p>
          <a:p>
            <a:pPr lvl="1"/>
            <a:r>
              <a:rPr lang="en-GB" dirty="0" smtClean="0"/>
              <a:t>Query processing will not be performed using SQL</a:t>
            </a:r>
            <a:endParaRPr lang="en-GB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Multimedia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1907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Textual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Text data may be</a:t>
            </a:r>
          </a:p>
          <a:p>
            <a:pPr lvl="1"/>
            <a:r>
              <a:rPr lang="en-GB" dirty="0" smtClean="0"/>
              <a:t>Already in machine-readable form, from a word-processor, spreadsheet or other source</a:t>
            </a:r>
          </a:p>
          <a:p>
            <a:pPr lvl="1"/>
            <a:r>
              <a:rPr lang="en-GB" dirty="0" smtClean="0"/>
              <a:t>Read using OCR techniques</a:t>
            </a:r>
          </a:p>
          <a:p>
            <a:r>
              <a:rPr lang="en-GB" dirty="0" smtClean="0"/>
              <a:t>Text data is essentially unstructured, and an index of some kind needs to be built</a:t>
            </a:r>
          </a:p>
          <a:p>
            <a:pPr lvl="1"/>
            <a:r>
              <a:rPr lang="en-GB" dirty="0" smtClean="0"/>
              <a:t>By a human operator</a:t>
            </a:r>
          </a:p>
          <a:p>
            <a:pPr lvl="1"/>
            <a:r>
              <a:rPr lang="en-GB" dirty="0" smtClean="0"/>
              <a:t>Automatically by building a </a:t>
            </a:r>
            <a:r>
              <a:rPr lang="en-GB" dirty="0" smtClean="0"/>
              <a:t>inverted list </a:t>
            </a:r>
            <a:r>
              <a:rPr lang="en-GB" dirty="0" smtClean="0"/>
              <a:t>of every significant word in the database</a:t>
            </a:r>
            <a:endParaRPr lang="en-GB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Textual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Markup</a:t>
            </a:r>
            <a:r>
              <a:rPr lang="en-GB" dirty="0" smtClean="0"/>
              <a:t> languages do give some structure to a document</a:t>
            </a:r>
          </a:p>
          <a:p>
            <a:pPr lvl="1"/>
            <a:r>
              <a:rPr lang="en-GB" dirty="0" smtClean="0"/>
              <a:t>HTML is a </a:t>
            </a:r>
            <a:r>
              <a:rPr lang="en-GB" dirty="0" err="1" smtClean="0"/>
              <a:t>markup</a:t>
            </a:r>
            <a:r>
              <a:rPr lang="en-GB" dirty="0" smtClean="0"/>
              <a:t> language for the Web</a:t>
            </a:r>
          </a:p>
          <a:p>
            <a:r>
              <a:rPr lang="en-GB" dirty="0" smtClean="0"/>
              <a:t>XML (and its predecessor SGML) allows a programmer to create portable documents that contain structured data</a:t>
            </a:r>
          </a:p>
          <a:p>
            <a:pPr lvl="1"/>
            <a:r>
              <a:rPr lang="en-GB" dirty="0" smtClean="0"/>
              <a:t>Can also create new </a:t>
            </a:r>
            <a:r>
              <a:rPr lang="en-GB" dirty="0" err="1" smtClean="0"/>
              <a:t>markup</a:t>
            </a:r>
            <a:r>
              <a:rPr lang="en-GB" dirty="0" smtClean="0"/>
              <a:t> languages</a:t>
            </a:r>
          </a:p>
          <a:p>
            <a:r>
              <a:rPr lang="en-GB" dirty="0" smtClean="0"/>
              <a:t>Character Large Objects (CLOBs) are </a:t>
            </a:r>
            <a:r>
              <a:rPr lang="en-GB" dirty="0" smtClean="0"/>
              <a:t>now commonly supported </a:t>
            </a:r>
            <a:r>
              <a:rPr lang="en-GB" dirty="0" smtClean="0"/>
              <a:t>by vendors</a:t>
            </a:r>
          </a:p>
          <a:p>
            <a:pPr lvl="1"/>
            <a:r>
              <a:rPr lang="en-GB" dirty="0" smtClean="0"/>
              <a:t>Able to store and handle text documents in addition to standard data</a:t>
            </a:r>
          </a:p>
          <a:p>
            <a:pPr lvl="1"/>
            <a:r>
              <a:rPr lang="en-GB" dirty="0" smtClean="0"/>
              <a:t>Provision of text search and retrieval facilities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Types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Numeric</a:t>
            </a:r>
          </a:p>
          <a:p>
            <a:r>
              <a:rPr lang="en-GB" smtClean="0"/>
              <a:t>Character</a:t>
            </a:r>
          </a:p>
          <a:p>
            <a:r>
              <a:rPr lang="en-GB" smtClean="0"/>
              <a:t>Temporal</a:t>
            </a:r>
          </a:p>
          <a:p>
            <a:r>
              <a:rPr lang="en-GB" smtClean="0"/>
              <a:t>Spatial</a:t>
            </a:r>
          </a:p>
          <a:p>
            <a:r>
              <a:rPr lang="en-GB" smtClean="0"/>
              <a:t>Image</a:t>
            </a:r>
          </a:p>
          <a:p>
            <a:r>
              <a:rPr lang="en-GB" smtClean="0"/>
              <a:t>Text</a:t>
            </a:r>
          </a:p>
          <a:p>
            <a:r>
              <a:rPr lang="en-GB" smtClean="0"/>
              <a:t>Audio and Video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 and Documents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Much data is stored in the form of text</a:t>
            </a:r>
          </a:p>
          <a:p>
            <a:r>
              <a:rPr lang="en-GB" dirty="0" smtClean="0"/>
              <a:t>It would be very useful to be able to ask queries such as:</a:t>
            </a:r>
          </a:p>
          <a:p>
            <a:pPr lvl="1"/>
            <a:r>
              <a:rPr lang="en-GB" dirty="0" smtClean="0"/>
              <a:t>Find all the legal documents concerning client ‘Jones’</a:t>
            </a:r>
          </a:p>
          <a:p>
            <a:pPr lvl="1"/>
            <a:r>
              <a:rPr lang="en-GB" dirty="0" smtClean="0"/>
              <a:t>Find all the suspects </a:t>
            </a:r>
            <a:r>
              <a:rPr lang="en-GB" dirty="0"/>
              <a:t>with false </a:t>
            </a:r>
            <a:r>
              <a:rPr lang="en-GB" dirty="0" smtClean="0"/>
              <a:t>teeth who </a:t>
            </a:r>
            <a:r>
              <a:rPr lang="en-GB" dirty="0" smtClean="0"/>
              <a:t>have been </a:t>
            </a:r>
            <a:r>
              <a:rPr lang="en-GB" dirty="0" smtClean="0"/>
              <a:t>interviewed</a:t>
            </a:r>
            <a:endParaRPr lang="en-GB" dirty="0" smtClean="0"/>
          </a:p>
          <a:p>
            <a:pPr lvl="1"/>
            <a:r>
              <a:rPr lang="en-GB" dirty="0" smtClean="0"/>
              <a:t>Find all the articles on ‘databases’</a:t>
            </a:r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Examples of still images include:</a:t>
            </a:r>
          </a:p>
          <a:p>
            <a:pPr lvl="1"/>
            <a:r>
              <a:rPr lang="en-GB" dirty="0" smtClean="0"/>
              <a:t>X-Rays</a:t>
            </a:r>
          </a:p>
          <a:p>
            <a:pPr lvl="1"/>
            <a:r>
              <a:rPr lang="en-GB" dirty="0" smtClean="0"/>
              <a:t>Maps</a:t>
            </a:r>
          </a:p>
          <a:p>
            <a:pPr lvl="1"/>
            <a:r>
              <a:rPr lang="en-GB" dirty="0" smtClean="0"/>
              <a:t>Photographs</a:t>
            </a:r>
          </a:p>
          <a:p>
            <a:r>
              <a:rPr lang="en-GB" dirty="0" smtClean="0"/>
              <a:t>These are all classified as binary large objects (</a:t>
            </a:r>
            <a:r>
              <a:rPr lang="en-GB" dirty="0" err="1" smtClean="0"/>
              <a:t>BLOBs</a:t>
            </a:r>
            <a:r>
              <a:rPr lang="en-GB" dirty="0" smtClean="0"/>
              <a:t>)</a:t>
            </a:r>
          </a:p>
          <a:p>
            <a:r>
              <a:rPr lang="en-GB" dirty="0" smtClean="0"/>
              <a:t>A BLOB has no semantics attached</a:t>
            </a:r>
            <a:endParaRPr lang="en-GB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 Databases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image database needs to provide support for</a:t>
            </a:r>
          </a:p>
          <a:p>
            <a:pPr lvl="1"/>
            <a:r>
              <a:rPr lang="en-GB" dirty="0" smtClean="0"/>
              <a:t>Image analysis and pattern recognition</a:t>
            </a:r>
          </a:p>
          <a:p>
            <a:pPr lvl="1"/>
            <a:r>
              <a:rPr lang="en-GB" dirty="0" smtClean="0"/>
              <a:t>Image structuring and understanding</a:t>
            </a:r>
          </a:p>
          <a:p>
            <a:pPr lvl="1"/>
            <a:r>
              <a:rPr lang="en-GB" dirty="0" smtClean="0"/>
              <a:t>Spatial reasoning and image information retrieval</a:t>
            </a:r>
          </a:p>
          <a:p>
            <a:r>
              <a:rPr lang="en-GB" dirty="0" smtClean="0"/>
              <a:t>Mainstream DB vendors now adding</a:t>
            </a:r>
          </a:p>
          <a:p>
            <a:pPr lvl="1"/>
            <a:r>
              <a:rPr lang="en-GB" dirty="0" smtClean="0"/>
              <a:t>Support for </a:t>
            </a:r>
            <a:r>
              <a:rPr lang="en-GB" dirty="0" err="1" smtClean="0"/>
              <a:t>BLOBs</a:t>
            </a:r>
            <a:endParaRPr lang="en-GB" dirty="0" smtClean="0"/>
          </a:p>
          <a:p>
            <a:pPr lvl="1"/>
            <a:r>
              <a:rPr lang="en-GB" dirty="0" smtClean="0"/>
              <a:t>Access using QBIC (Query by Image Content)</a:t>
            </a:r>
            <a:endParaRPr lang="en-GB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Audio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Digitised sound</a:t>
            </a:r>
          </a:p>
          <a:p>
            <a:pPr lvl="1"/>
            <a:r>
              <a:rPr lang="en-GB" dirty="0" smtClean="0"/>
              <a:t>Stored in various formats, such as WAV or MP3</a:t>
            </a:r>
          </a:p>
          <a:p>
            <a:pPr lvl="1"/>
            <a:r>
              <a:rPr lang="en-GB" dirty="0" smtClean="0"/>
              <a:t>Consumes large amounts of storage</a:t>
            </a:r>
          </a:p>
          <a:p>
            <a:pPr lvl="1"/>
            <a:r>
              <a:rPr lang="en-GB" dirty="0" smtClean="0"/>
              <a:t>Compression techniques normally used</a:t>
            </a:r>
          </a:p>
          <a:p>
            <a:r>
              <a:rPr lang="en-GB" dirty="0" smtClean="0"/>
              <a:t>MIDI (Musical Instrument Digital Interface)</a:t>
            </a:r>
          </a:p>
          <a:p>
            <a:pPr lvl="1"/>
            <a:r>
              <a:rPr lang="en-GB" dirty="0" smtClean="0"/>
              <a:t>More compact than digitised audio</a:t>
            </a:r>
          </a:p>
          <a:p>
            <a:pPr lvl="1"/>
            <a:r>
              <a:rPr lang="en-GB" dirty="0" smtClean="0"/>
              <a:t>Consists of a sequence of instructions:</a:t>
            </a:r>
            <a:br>
              <a:rPr lang="en-GB" dirty="0" smtClean="0"/>
            </a:br>
            <a:r>
              <a:rPr lang="en-GB" dirty="0" err="1" smtClean="0"/>
              <a:t>Note_On</a:t>
            </a:r>
            <a:r>
              <a:rPr lang="en-GB" dirty="0" smtClean="0"/>
              <a:t>, </a:t>
            </a:r>
            <a:r>
              <a:rPr lang="en-GB" dirty="0" err="1" smtClean="0"/>
              <a:t>Note_Off</a:t>
            </a:r>
            <a:r>
              <a:rPr lang="en-GB" dirty="0" smtClean="0"/>
              <a:t>, </a:t>
            </a:r>
            <a:r>
              <a:rPr lang="en-GB" dirty="0" err="1" smtClean="0"/>
              <a:t>Increase_Volume</a:t>
            </a:r>
            <a:endParaRPr lang="en-GB" dirty="0" smtClean="0"/>
          </a:p>
          <a:p>
            <a:pPr lvl="1"/>
            <a:r>
              <a:rPr lang="en-GB" dirty="0" smtClean="0"/>
              <a:t>Interpreted by a synthesiser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of the most space hungry formats of all</a:t>
            </a:r>
          </a:p>
          <a:p>
            <a:pPr lvl="1"/>
            <a:r>
              <a:rPr lang="en-GB" dirty="0" smtClean="0"/>
              <a:t>Images stored as a sequence of frames</a:t>
            </a:r>
          </a:p>
          <a:p>
            <a:pPr lvl="1"/>
            <a:r>
              <a:rPr lang="en-GB" dirty="0" smtClean="0"/>
              <a:t>Each frame can consume over a megabyte</a:t>
            </a:r>
          </a:p>
          <a:p>
            <a:pPr lvl="1"/>
            <a:r>
              <a:rPr lang="en-GB" dirty="0" smtClean="0"/>
              <a:t>Frames typically played back at 24-30 fps</a:t>
            </a:r>
          </a:p>
          <a:p>
            <a:r>
              <a:rPr lang="en-GB" dirty="0" smtClean="0"/>
              <a:t>To integrate video and audio, interleaved file structures incorporate times sequencing of audio/video playback</a:t>
            </a:r>
          </a:p>
          <a:p>
            <a:pPr lvl="1"/>
            <a:r>
              <a:rPr lang="en-GB" dirty="0" smtClean="0"/>
              <a:t>Microsoft AVI</a:t>
            </a:r>
          </a:p>
          <a:p>
            <a:pPr lvl="1"/>
            <a:r>
              <a:rPr lang="en-GB" dirty="0" smtClean="0"/>
              <a:t>Apple </a:t>
            </a:r>
            <a:r>
              <a:rPr lang="en-GB" dirty="0" err="1" smtClean="0"/>
              <a:t>Quicktime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Operations on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Comparison</a:t>
            </a:r>
          </a:p>
          <a:p>
            <a:r>
              <a:rPr lang="en-GB" smtClean="0"/>
              <a:t>Arithmetic</a:t>
            </a:r>
          </a:p>
          <a:p>
            <a:r>
              <a:rPr lang="en-GB" smtClean="0"/>
              <a:t>Fuzzy searches</a:t>
            </a:r>
          </a:p>
          <a:p>
            <a:r>
              <a:rPr lang="en-GB" smtClean="0"/>
              <a:t>Retrieve all documents that contain a given word</a:t>
            </a:r>
          </a:p>
          <a:p>
            <a:r>
              <a:rPr lang="en-GB" smtClean="0"/>
              <a:t>Find a picture that contains blue sky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operations </a:t>
            </a:r>
            <a:r>
              <a:rPr lang="en-GB" dirty="0" smtClean="0"/>
              <a:t>are </a:t>
            </a:r>
            <a:r>
              <a:rPr lang="en-GB" dirty="0" smtClean="0"/>
              <a:t>meaningful?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add two weights together?</a:t>
            </a:r>
          </a:p>
          <a:p>
            <a:pPr lvl="1"/>
            <a:r>
              <a:rPr lang="en-GB" dirty="0" smtClean="0"/>
              <a:t>2kg + 2kg = ?</a:t>
            </a:r>
          </a:p>
          <a:p>
            <a:r>
              <a:rPr lang="en-GB" dirty="0" smtClean="0"/>
              <a:t>Can you multiply two weights?</a:t>
            </a:r>
          </a:p>
          <a:p>
            <a:pPr lvl="1"/>
            <a:r>
              <a:rPr lang="en-GB" dirty="0" smtClean="0"/>
              <a:t>2kg * 2kg = ?</a:t>
            </a:r>
          </a:p>
          <a:p>
            <a:r>
              <a:rPr lang="en-GB" dirty="0" smtClean="0"/>
              <a:t>Can you add a weight to a quantity?</a:t>
            </a:r>
          </a:p>
          <a:p>
            <a:pPr lvl="1"/>
            <a:r>
              <a:rPr lang="en-GB" dirty="0" smtClean="0"/>
              <a:t>13 + 2kg = ?</a:t>
            </a:r>
          </a:p>
          <a:p>
            <a:r>
              <a:rPr lang="en-GB" dirty="0" smtClean="0"/>
              <a:t>Can you multiply a weight by a quantity?</a:t>
            </a:r>
          </a:p>
          <a:p>
            <a:pPr lvl="1"/>
            <a:r>
              <a:rPr lang="en-GB" dirty="0" smtClean="0"/>
              <a:t>13 * 2 kg = ?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</a:t>
            </a:r>
            <a:r>
              <a:rPr lang="en-GB" dirty="0" smtClean="0"/>
              <a:t>operations</a:t>
            </a:r>
            <a:r>
              <a:rPr lang="en-GB" dirty="0"/>
              <a:t> </a:t>
            </a:r>
            <a:r>
              <a:rPr lang="en-GB" dirty="0" smtClean="0"/>
              <a:t>are </a:t>
            </a:r>
            <a:r>
              <a:rPr lang="en-GB" dirty="0" smtClean="0"/>
              <a:t>meaningful?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compare two images?</a:t>
            </a:r>
            <a:endParaRPr lang="en-GB" dirty="0"/>
          </a:p>
        </p:txBody>
      </p:sp>
      <p:pic>
        <p:nvPicPr>
          <p:cNvPr id="4" name="Picture 3" descr="868.green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86000"/>
            <a:ext cx="2362200" cy="2362200"/>
          </a:xfrm>
          <a:prstGeom prst="rect">
            <a:avLst/>
          </a:prstGeom>
        </p:spPr>
      </p:pic>
      <p:pic>
        <p:nvPicPr>
          <p:cNvPr id="5" name="Picture 4" descr="litcrittoolkit-orange-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682566"/>
            <a:ext cx="1720850" cy="1737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3276600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=</a:t>
            </a:r>
            <a:endParaRPr lang="en-GB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</a:t>
            </a:r>
            <a:r>
              <a:rPr lang="en-GB" dirty="0" smtClean="0"/>
              <a:t>operations</a:t>
            </a:r>
            <a:r>
              <a:rPr lang="en-GB" dirty="0"/>
              <a:t> </a:t>
            </a:r>
            <a:r>
              <a:rPr lang="en-GB" dirty="0" smtClean="0"/>
              <a:t>are </a:t>
            </a:r>
            <a:r>
              <a:rPr lang="en-GB" dirty="0" smtClean="0"/>
              <a:t>meaningful?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add two images?</a:t>
            </a:r>
            <a:endParaRPr lang="en-GB" dirty="0"/>
          </a:p>
        </p:txBody>
      </p:sp>
      <p:pic>
        <p:nvPicPr>
          <p:cNvPr id="4" name="Picture 3" descr="868.green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86000"/>
            <a:ext cx="2362200" cy="2362200"/>
          </a:xfrm>
          <a:prstGeom prst="rect">
            <a:avLst/>
          </a:prstGeom>
        </p:spPr>
      </p:pic>
      <p:pic>
        <p:nvPicPr>
          <p:cNvPr id="5" name="Picture 4" descr="litcrittoolkit-orange-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682566"/>
            <a:ext cx="1720850" cy="1737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3276600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+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2800" y="3276600"/>
            <a:ext cx="604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= ?</a:t>
            </a:r>
            <a:endParaRPr lang="en-GB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the data ordered in any sense?</a:t>
            </a:r>
          </a:p>
          <a:p>
            <a:pPr lvl="1"/>
            <a:r>
              <a:rPr lang="en-GB" dirty="0" smtClean="0"/>
              <a:t>Total order vs. partial order</a:t>
            </a:r>
          </a:p>
          <a:p>
            <a:r>
              <a:rPr lang="en-GB" dirty="0" smtClean="0"/>
              <a:t>Does the order actually have any meaning, or is it just a convenience?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6943</TotalTime>
  <Words>1390</Words>
  <Application>Microsoft Macintosh PowerPoint</Application>
  <PresentationFormat>On-screen Show (4:3)</PresentationFormat>
  <Paragraphs>286</Paragraphs>
  <Slides>44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ECS</vt:lpstr>
      <vt:lpstr>1_ECS</vt:lpstr>
      <vt:lpstr>2_ECS</vt:lpstr>
      <vt:lpstr>3_ECS</vt:lpstr>
      <vt:lpstr>Data Types</vt:lpstr>
      <vt:lpstr>Overview</vt:lpstr>
      <vt:lpstr>Data Types and Operations</vt:lpstr>
      <vt:lpstr>Data Types</vt:lpstr>
      <vt:lpstr>Operations on Data</vt:lpstr>
      <vt:lpstr>Which operations are meaningful?</vt:lpstr>
      <vt:lpstr>Which operations are meaningful?</vt:lpstr>
      <vt:lpstr>Which operations are meaningful?</vt:lpstr>
      <vt:lpstr>Further Questions</vt:lpstr>
      <vt:lpstr>Modelling Data</vt:lpstr>
      <vt:lpstr>Data Domains</vt:lpstr>
      <vt:lpstr>Domains</vt:lpstr>
      <vt:lpstr>Domains</vt:lpstr>
      <vt:lpstr>Rows, Columns and Domains</vt:lpstr>
      <vt:lpstr>Domains</vt:lpstr>
      <vt:lpstr>Basic Data Types</vt:lpstr>
      <vt:lpstr>Enforcing Type Constraints</vt:lpstr>
      <vt:lpstr>Complex Object Models</vt:lpstr>
      <vt:lpstr>Flat tables in Relational Model</vt:lpstr>
      <vt:lpstr>Complex Object - Department</vt:lpstr>
      <vt:lpstr>Abstract Data Types</vt:lpstr>
      <vt:lpstr>Temporal Data</vt:lpstr>
      <vt:lpstr>Temporal Data</vt:lpstr>
      <vt:lpstr>Characteristics of Time</vt:lpstr>
      <vt:lpstr>Time Density: Discrete</vt:lpstr>
      <vt:lpstr>Time Density: Dense</vt:lpstr>
      <vt:lpstr>Time Density: Continuous</vt:lpstr>
      <vt:lpstr>Characteristics of Time</vt:lpstr>
      <vt:lpstr>Storing Times in a Database</vt:lpstr>
      <vt:lpstr>SQL Extensions</vt:lpstr>
      <vt:lpstr>TSQL WHEN  Clause</vt:lpstr>
      <vt:lpstr>Spatial Data</vt:lpstr>
      <vt:lpstr>Spatial Data</vt:lpstr>
      <vt:lpstr>Spatial Data</vt:lpstr>
      <vt:lpstr>Spatial Data Applications</vt:lpstr>
      <vt:lpstr>Spatial Data Characteristics</vt:lpstr>
      <vt:lpstr>Multimedia Data</vt:lpstr>
      <vt:lpstr>Textual Data</vt:lpstr>
      <vt:lpstr>Textual Data</vt:lpstr>
      <vt:lpstr>Text and Documents</vt:lpstr>
      <vt:lpstr>Image Data</vt:lpstr>
      <vt:lpstr>Image Databases</vt:lpstr>
      <vt:lpstr>Audio Data</vt:lpstr>
      <vt:lpstr>Video Data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Data Types and Data Modelling</dc:title>
  <dc:creator>Nicholas Gibbins</dc:creator>
  <cp:lastModifiedBy>Nicholas Gibbins</cp:lastModifiedBy>
  <cp:revision>20</cp:revision>
  <dcterms:created xsi:type="dcterms:W3CDTF">2010-02-01T00:30:47Z</dcterms:created>
  <dcterms:modified xsi:type="dcterms:W3CDTF">2013-01-31T10:52:18Z</dcterms:modified>
</cp:coreProperties>
</file>