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  <p:sldMasterId id="2147483686" r:id="rId2"/>
  </p:sldMasterIdLst>
  <p:notesMasterIdLst>
    <p:notesMasterId r:id="rId33"/>
  </p:notesMasterIdLst>
  <p:sldIdLst>
    <p:sldId id="256" r:id="rId3"/>
    <p:sldId id="259" r:id="rId4"/>
    <p:sldId id="304" r:id="rId5"/>
    <p:sldId id="274" r:id="rId6"/>
    <p:sldId id="260" r:id="rId7"/>
    <p:sldId id="275" r:id="rId8"/>
    <p:sldId id="276" r:id="rId9"/>
    <p:sldId id="277" r:id="rId10"/>
    <p:sldId id="278" r:id="rId11"/>
    <p:sldId id="261" r:id="rId12"/>
    <p:sldId id="287" r:id="rId13"/>
    <p:sldId id="262" r:id="rId14"/>
    <p:sldId id="303" r:id="rId15"/>
    <p:sldId id="264" r:id="rId16"/>
    <p:sldId id="265" r:id="rId17"/>
    <p:sldId id="266" r:id="rId18"/>
    <p:sldId id="279" r:id="rId19"/>
    <p:sldId id="281" r:id="rId20"/>
    <p:sldId id="288" r:id="rId21"/>
    <p:sldId id="305" r:id="rId22"/>
    <p:sldId id="289" r:id="rId23"/>
    <p:sldId id="291" r:id="rId24"/>
    <p:sldId id="292" r:id="rId25"/>
    <p:sldId id="293" r:id="rId26"/>
    <p:sldId id="294" r:id="rId27"/>
    <p:sldId id="295" r:id="rId28"/>
    <p:sldId id="301" r:id="rId29"/>
    <p:sldId id="296" r:id="rId30"/>
    <p:sldId id="290" r:id="rId31"/>
    <p:sldId id="286" r:id="rId3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84" autoAdjust="0"/>
    <p:restoredTop sz="90929"/>
  </p:normalViewPr>
  <p:slideViewPr>
    <p:cSldViewPr>
      <p:cViewPr>
        <p:scale>
          <a:sx n="103" d="100"/>
          <a:sy n="103" d="100"/>
        </p:scale>
        <p:origin x="-128" y="-232"/>
      </p:cViewPr>
      <p:guideLst>
        <p:guide orient="horz" pos="57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470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3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is usual to refer to the database and software  together as a “database system”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316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70E72-F49C-7545-81B5-7963CA62C48D}" type="slidenum">
              <a:rPr lang="en-GB"/>
              <a:pPr/>
              <a:t>17</a:t>
            </a:fld>
            <a:endParaRPr lang="en-GB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141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9231B-3C97-0445-A4D7-9FF2093C970B}" type="slidenum">
              <a:rPr lang="en-GB"/>
              <a:pPr/>
              <a:t>30</a:t>
            </a:fld>
            <a:endParaRPr lang="en-GB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EEA757B-35E2-6748-AA47-5DA93BE19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EEA757B-35E2-6748-AA47-5DA93BE19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54" r:id="rId13"/>
    <p:sldLayoutId id="2147483660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Advanced Databases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COMP3017</a:t>
            </a:r>
            <a:endParaRPr lang="en-GB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mtClean="0"/>
              <a:t>Dr Nicholas Gibbins - nmg@ecs.soton.ac.uk</a:t>
            </a:r>
            <a:br>
              <a:rPr lang="en-GB" smtClean="0"/>
            </a:br>
            <a:r>
              <a:rPr lang="en-GB" smtClean="0"/>
              <a:t>2012-2013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Core Text</a:t>
            </a:r>
          </a:p>
          <a:p>
            <a:pPr lvl="1"/>
            <a:r>
              <a:rPr lang="en-US" dirty="0" smtClean="0"/>
              <a:t>Garcia</a:t>
            </a:r>
            <a:r>
              <a:rPr lang="en-US" dirty="0" smtClean="0"/>
              <a:t>-Molina </a:t>
            </a:r>
            <a:r>
              <a:rPr lang="en-US" dirty="0" smtClean="0"/>
              <a:t>H., </a:t>
            </a:r>
            <a:r>
              <a:rPr lang="en-US" dirty="0" smtClean="0"/>
              <a:t>Ullman </a:t>
            </a:r>
            <a:r>
              <a:rPr lang="en-US" dirty="0" smtClean="0"/>
              <a:t>J.D. </a:t>
            </a:r>
            <a:r>
              <a:rPr lang="en-US" dirty="0" smtClean="0"/>
              <a:t>and </a:t>
            </a:r>
            <a:r>
              <a:rPr lang="en-US" dirty="0" err="1" smtClean="0"/>
              <a:t>Widom</a:t>
            </a:r>
            <a:r>
              <a:rPr lang="en-US" dirty="0" smtClean="0"/>
              <a:t> </a:t>
            </a:r>
            <a:r>
              <a:rPr lang="en-US" dirty="0" smtClean="0"/>
              <a:t>J., </a:t>
            </a:r>
            <a:r>
              <a:rPr lang="en-US" dirty="0" smtClean="0"/>
              <a:t>Database Systems: The Complete Book, 2nd </a:t>
            </a:r>
            <a:r>
              <a:rPr lang="en-US" dirty="0" smtClean="0"/>
              <a:t>ed., </a:t>
            </a:r>
            <a:r>
              <a:rPr lang="en-US" dirty="0" smtClean="0"/>
              <a:t>Pearson, </a:t>
            </a:r>
            <a:r>
              <a:rPr lang="en-US" dirty="0" smtClean="0"/>
              <a:t>2009.</a:t>
            </a:r>
          </a:p>
          <a:p>
            <a:pPr lvl="2"/>
            <a:r>
              <a:rPr lang="en-US" dirty="0" smtClean="0"/>
              <a:t>Parts IV and V are the basis of this module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Background Texts</a:t>
            </a:r>
            <a:endParaRPr lang="en-US" dirty="0" smtClean="0"/>
          </a:p>
          <a:p>
            <a:pPr lvl="1"/>
            <a:r>
              <a:rPr lang="en-US" dirty="0" err="1" smtClean="0"/>
              <a:t>Elmasri</a:t>
            </a:r>
            <a:r>
              <a:rPr lang="en-US" dirty="0" smtClean="0"/>
              <a:t> </a:t>
            </a:r>
            <a:r>
              <a:rPr lang="en-US" dirty="0" smtClean="0"/>
              <a:t>R. and </a:t>
            </a:r>
            <a:r>
              <a:rPr lang="en-US" dirty="0" err="1" smtClean="0"/>
              <a:t>Navathe</a:t>
            </a:r>
            <a:r>
              <a:rPr lang="en-US" dirty="0" smtClean="0"/>
              <a:t> </a:t>
            </a:r>
            <a:r>
              <a:rPr lang="en-US" dirty="0" smtClean="0"/>
              <a:t>S.B., </a:t>
            </a:r>
            <a:r>
              <a:rPr lang="en-US" dirty="0" smtClean="0"/>
              <a:t>Fundamentals of Database Systems, </a:t>
            </a:r>
            <a:r>
              <a:rPr lang="en-US" dirty="0" smtClean="0"/>
              <a:t>6th ed., Addison-Wesley, 2010.</a:t>
            </a:r>
            <a:endParaRPr lang="en-US" dirty="0" smtClean="0"/>
          </a:p>
          <a:p>
            <a:pPr lvl="1"/>
            <a:r>
              <a:rPr lang="en-US" dirty="0" smtClean="0"/>
              <a:t>Connolly </a:t>
            </a:r>
            <a:r>
              <a:rPr lang="en-US" dirty="0" smtClean="0"/>
              <a:t>T. </a:t>
            </a:r>
            <a:r>
              <a:rPr lang="en-US" dirty="0" smtClean="0"/>
              <a:t>and </a:t>
            </a:r>
            <a:r>
              <a:rPr lang="en-US" dirty="0" err="1" smtClean="0"/>
              <a:t>Begg</a:t>
            </a:r>
            <a:r>
              <a:rPr lang="en-US" dirty="0" smtClean="0"/>
              <a:t> </a:t>
            </a:r>
            <a:r>
              <a:rPr lang="en-US" dirty="0" smtClean="0"/>
              <a:t>C., </a:t>
            </a:r>
            <a:r>
              <a:rPr lang="en-US" dirty="0" smtClean="0"/>
              <a:t>Database Systems, </a:t>
            </a:r>
            <a:r>
              <a:rPr lang="en-US" dirty="0" smtClean="0"/>
              <a:t>5th ed., Addison-Wesley, 2009.</a:t>
            </a:r>
            <a:endParaRPr lang="en-US" dirty="0" smtClean="0"/>
          </a:p>
          <a:p>
            <a:pPr lvl="1"/>
            <a:r>
              <a:rPr lang="en-US" dirty="0" smtClean="0"/>
              <a:t>Date C.J., </a:t>
            </a:r>
            <a:r>
              <a:rPr lang="en-US" dirty="0" smtClean="0"/>
              <a:t>An Introduction to Database Systems, </a:t>
            </a:r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ed., Pearson, 2004.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Management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71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is a Database?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Represents </a:t>
            </a:r>
            <a:r>
              <a:rPr lang="en-US" dirty="0" smtClean="0"/>
              <a:t>some aspect of the real world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 smtClean="0"/>
              <a:t>logically coherent collection of data with some inherent meaning</a:t>
            </a:r>
          </a:p>
          <a:p>
            <a:r>
              <a:rPr lang="en-US" dirty="0" smtClean="0"/>
              <a:t>Designed, </a:t>
            </a:r>
            <a:r>
              <a:rPr lang="en-US" dirty="0" smtClean="0"/>
              <a:t>built and populated with data for a specific </a:t>
            </a:r>
            <a:r>
              <a:rPr lang="en-US" dirty="0" smtClean="0"/>
              <a:t>purpose</a:t>
            </a:r>
          </a:p>
          <a:p>
            <a:r>
              <a:rPr lang="en-US" dirty="0"/>
              <a:t>H</a:t>
            </a:r>
            <a:r>
              <a:rPr lang="en-US" dirty="0" smtClean="0"/>
              <a:t>as </a:t>
            </a:r>
            <a:r>
              <a:rPr lang="en-US" dirty="0" smtClean="0"/>
              <a:t>an intended group of users and some preconceived applications in which these users are interested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1979712" y="1772816"/>
            <a:ext cx="5112568" cy="4608512"/>
          </a:xfrm>
          <a:prstGeom prst="rect">
            <a:avLst/>
          </a:prstGeom>
          <a:noFill/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Database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System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411760" y="2636912"/>
            <a:ext cx="4320480" cy="2448272"/>
          </a:xfrm>
          <a:prstGeom prst="rect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DBMS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System vs. DBMS</a:t>
            </a:r>
            <a:endParaRPr lang="en-US" dirty="0"/>
          </a:p>
        </p:txBody>
      </p:sp>
      <p:sp>
        <p:nvSpPr>
          <p:cNvPr id="3" name="Can 2"/>
          <p:cNvSpPr/>
          <p:nvPr/>
        </p:nvSpPr>
        <p:spPr bwMode="auto">
          <a:xfrm>
            <a:off x="3203848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860032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491880" y="4005064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Software to access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  <a:endParaRPr kumimoji="0" lang="en-US" sz="1200" i="0" u="none" strike="noStrike" cap="none" normalizeH="0" baseline="0" dirty="0">
              <a:ln>
                <a:noFill/>
              </a:ln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491880" y="2852936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Software to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 queries</a:t>
            </a:r>
            <a:endParaRPr kumimoji="0" lang="en-US" sz="1200" i="0" u="none" strike="noStrike" cap="none" normalizeH="0" baseline="0" dirty="0">
              <a:ln>
                <a:noFill/>
              </a:ln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491880" y="1988840"/>
            <a:ext cx="216024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</a:t>
            </a:r>
            <a:r>
              <a:rPr kumimoji="0" lang="en-US" sz="12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programs</a:t>
            </a:r>
            <a:endParaRPr kumimoji="0" lang="en-US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2" name="Straight Connector 11"/>
          <p:cNvCxnSpPr>
            <a:stCxn id="7" idx="2"/>
            <a:endCxn id="6" idx="0"/>
          </p:cNvCxnSpPr>
          <p:nvPr/>
        </p:nvCxnSpPr>
        <p:spPr bwMode="auto">
          <a:xfrm>
            <a:off x="4572000" y="2420888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2"/>
            <a:endCxn id="5" idx="0"/>
          </p:cNvCxnSpPr>
          <p:nvPr/>
        </p:nvCxnSpPr>
        <p:spPr bwMode="auto">
          <a:xfrm>
            <a:off x="4572000" y="3717032"/>
            <a:ext cx="0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4" idx="1"/>
          </p:cNvCxnSpPr>
          <p:nvPr/>
        </p:nvCxnSpPr>
        <p:spPr bwMode="auto">
          <a:xfrm>
            <a:off x="4572000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3" idx="1"/>
          </p:cNvCxnSpPr>
          <p:nvPr/>
        </p:nvCxnSpPr>
        <p:spPr bwMode="auto">
          <a:xfrm flipH="1">
            <a:off x="3743908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9554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Database Management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DBMS is a set of general purpose software, that allows the user to:-</a:t>
            </a:r>
          </a:p>
          <a:p>
            <a:pPr lvl="1"/>
            <a:r>
              <a:rPr lang="en-US" dirty="0" smtClean="0"/>
              <a:t>Define the database</a:t>
            </a:r>
          </a:p>
          <a:p>
            <a:pPr lvl="2"/>
            <a:r>
              <a:rPr lang="en-US" dirty="0" smtClean="0"/>
              <a:t>Specifying the data types, structures and constraints for the data to be stored</a:t>
            </a:r>
          </a:p>
          <a:p>
            <a:pPr lvl="1"/>
            <a:r>
              <a:rPr lang="en-US" dirty="0" smtClean="0"/>
              <a:t>Construct the database</a:t>
            </a:r>
          </a:p>
          <a:p>
            <a:pPr lvl="2"/>
            <a:r>
              <a:rPr lang="en-US" dirty="0" smtClean="0"/>
              <a:t>Store the data on some storage medium that is controlled by the DBMS</a:t>
            </a:r>
          </a:p>
          <a:p>
            <a:pPr lvl="1"/>
            <a:r>
              <a:rPr lang="en-US" dirty="0" smtClean="0"/>
              <a:t>Manipulate the database</a:t>
            </a:r>
          </a:p>
          <a:p>
            <a:pPr lvl="2"/>
            <a:r>
              <a:rPr lang="en-US" dirty="0" smtClean="0"/>
              <a:t>Querying to retrieve specific data, updating to reflect changes in the </a:t>
            </a:r>
            <a:r>
              <a:rPr lang="en-US" dirty="0" smtClean="0"/>
              <a:t>model of the real world, </a:t>
            </a:r>
            <a:r>
              <a:rPr lang="en-US" dirty="0" smtClean="0"/>
              <a:t>and generating reports from the </a:t>
            </a:r>
            <a:r>
              <a:rPr lang="en-US" dirty="0" smtClean="0"/>
              <a:t>data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data (!)</a:t>
            </a:r>
          </a:p>
          <a:p>
            <a:r>
              <a:rPr lang="en-US" dirty="0" smtClean="0"/>
              <a:t>Control or eliminate redundancy</a:t>
            </a:r>
          </a:p>
          <a:p>
            <a:r>
              <a:rPr lang="en-US" dirty="0" smtClean="0"/>
              <a:t>Provide program-data independence</a:t>
            </a:r>
          </a:p>
          <a:p>
            <a:r>
              <a:rPr lang="en-US" dirty="0" smtClean="0"/>
              <a:t>Permit multiple views of the data</a:t>
            </a:r>
          </a:p>
          <a:p>
            <a:r>
              <a:rPr lang="en-US" dirty="0" smtClean="0"/>
              <a:t>Support sharing by multiple </a:t>
            </a:r>
            <a:r>
              <a:rPr lang="en-US" dirty="0" smtClean="0"/>
              <a:t>users</a:t>
            </a:r>
          </a:p>
          <a:p>
            <a:r>
              <a:rPr lang="en-GB" dirty="0"/>
              <a:t>Support sharing and integration of data between multiple applications</a:t>
            </a:r>
          </a:p>
          <a:p>
            <a:r>
              <a:rPr lang="en-GB" dirty="0"/>
              <a:t>Control concurrent access to </a:t>
            </a:r>
            <a:r>
              <a:rPr lang="en-GB" dirty="0" smtClean="0"/>
              <a:t>data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 various interfaces for data retrieval and manipulation</a:t>
            </a:r>
          </a:p>
          <a:p>
            <a:r>
              <a:rPr lang="en-US" dirty="0" smtClean="0"/>
              <a:t>Be </a:t>
            </a:r>
            <a:r>
              <a:rPr lang="en-US" dirty="0" smtClean="0"/>
              <a:t>self-describing / contain its own </a:t>
            </a:r>
            <a:r>
              <a:rPr lang="en-US" dirty="0" smtClean="0"/>
              <a:t>catalogue </a:t>
            </a:r>
            <a:r>
              <a:rPr lang="en-US" dirty="0" smtClean="0"/>
              <a:t>for metadata</a:t>
            </a:r>
          </a:p>
          <a:p>
            <a:r>
              <a:rPr lang="en-US" dirty="0" smtClean="0"/>
              <a:t>Support data abstraction</a:t>
            </a:r>
          </a:p>
          <a:p>
            <a:r>
              <a:rPr lang="en-US" dirty="0" smtClean="0"/>
              <a:t>Allow complex relationships between objects to be represented</a:t>
            </a:r>
          </a:p>
          <a:p>
            <a:r>
              <a:rPr lang="en-US" dirty="0" smtClean="0"/>
              <a:t>Enforce integrity constraints on the data</a:t>
            </a:r>
          </a:p>
          <a:p>
            <a:r>
              <a:rPr lang="en-US" dirty="0" smtClean="0"/>
              <a:t>Restrict </a:t>
            </a:r>
            <a:r>
              <a:rPr lang="en-US" dirty="0" err="1" smtClean="0"/>
              <a:t>unauthorised</a:t>
            </a:r>
            <a:r>
              <a:rPr lang="en-US" dirty="0" smtClean="0"/>
              <a:t> access</a:t>
            </a:r>
          </a:p>
          <a:p>
            <a:r>
              <a:rPr lang="en-US" dirty="0" smtClean="0"/>
              <a:t>Facilitate backup and recovery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DBMS </a:t>
            </a:r>
            <a:br>
              <a:rPr lang="en-GB" dirty="0" smtClean="0"/>
            </a:br>
            <a:r>
              <a:rPr lang="en-GB" dirty="0" smtClean="0"/>
              <a:t>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492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DDL vs DML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DDL – Data </a:t>
            </a:r>
            <a:r>
              <a:rPr lang="en-GB" dirty="0" smtClean="0"/>
              <a:t>Definition Language</a:t>
            </a:r>
            <a:endParaRPr lang="en-GB" dirty="0"/>
          </a:p>
          <a:p>
            <a:pPr lvl="1"/>
            <a:r>
              <a:rPr lang="en-GB" dirty="0"/>
              <a:t>Creating tables, indices</a:t>
            </a:r>
          </a:p>
          <a:p>
            <a:pPr lvl="1"/>
            <a:r>
              <a:rPr lang="en-GB" dirty="0"/>
              <a:t>Manipulating database schema</a:t>
            </a:r>
          </a:p>
          <a:p>
            <a:r>
              <a:rPr lang="en-GB" dirty="0"/>
              <a:t>DML – Data Manipulation Language</a:t>
            </a:r>
          </a:p>
          <a:p>
            <a:pPr lvl="1"/>
            <a:r>
              <a:rPr lang="en-GB" dirty="0"/>
              <a:t>Queries</a:t>
            </a:r>
          </a:p>
          <a:p>
            <a:pPr lvl="1"/>
            <a:r>
              <a:rPr lang="en-GB" dirty="0"/>
              <a:t>Updating table contents</a:t>
            </a:r>
          </a:p>
        </p:txBody>
      </p:sp>
    </p:spTree>
    <p:extLst>
      <p:ext uri="{BB962C8B-B14F-4D97-AF65-F5344CB8AC3E}">
        <p14:creationId xmlns:p14="http://schemas.microsoft.com/office/powerpoint/2010/main" val="2616763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 bwMode="auto">
          <a:xfrm>
            <a:off x="3491880" y="5733256"/>
            <a:ext cx="216024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6156176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031940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339752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83568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031940" y="497878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031940" y="425806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156176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31940" y="307025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031940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156176" y="307025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3568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83568" y="4437112"/>
            <a:ext cx="108012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1223628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4572000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4572000" y="2853581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6696236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4572000" y="5482841"/>
            <a:ext cx="0" cy="2504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6696236" y="2853581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4572000" y="476211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Components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 bwMode="auto">
          <a:xfrm>
            <a:off x="4499992" y="3824746"/>
            <a:ext cx="144016" cy="144016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4572000" y="3574306"/>
            <a:ext cx="0" cy="2504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>
            <a:off x="4572000" y="3968762"/>
            <a:ext cx="0" cy="2892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1223628" y="2853581"/>
            <a:ext cx="0" cy="15835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5508898" y="2709416"/>
            <a:ext cx="322448" cy="205222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2807953" y="2204715"/>
            <a:ext cx="1763898" cy="162018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1763688" y="3322278"/>
            <a:ext cx="2268252" cy="1546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1763688" y="3322278"/>
            <a:ext cx="4392488" cy="1546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1763688" y="4510088"/>
            <a:ext cx="2268252" cy="359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22388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Module Aims and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Gain a better understanding of the nature of data</a:t>
            </a:r>
          </a:p>
          <a:p>
            <a:r>
              <a:rPr lang="en-US" smtClean="0"/>
              <a:t>Understand the issues to be addressed in writing database software</a:t>
            </a:r>
          </a:p>
          <a:p>
            <a:r>
              <a:rPr lang="en-US" smtClean="0"/>
              <a:t>Understand the variety of approaches taken so far</a:t>
            </a:r>
          </a:p>
          <a:p>
            <a:r>
              <a:rPr lang="en-US" smtClean="0"/>
              <a:t>Be able to select an appropriate database for an application</a:t>
            </a:r>
          </a:p>
          <a:p>
            <a:r>
              <a:rPr lang="en-US" smtClean="0"/>
              <a:t>Be aware of the latest developments in the use and application of databases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Interfaces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3568" y="1988840"/>
            <a:ext cx="2736304" cy="1944216"/>
            <a:chOff x="683568" y="1988840"/>
            <a:chExt cx="2736304" cy="1944216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339752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683568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 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" name="Left Brace 3"/>
            <p:cNvSpPr/>
            <p:nvPr/>
          </p:nvSpPr>
          <p:spPr bwMode="auto">
            <a:xfrm rot="5400000">
              <a:off x="1907704" y="1700808"/>
              <a:ext cx="288032" cy="2736304"/>
            </a:xfrm>
            <a:prstGeom prst="leftBrace">
              <a:avLst>
                <a:gd name="adj1" fmla="val 44719"/>
                <a:gd name="adj2" fmla="val 49099"/>
              </a:avLst>
            </a:prstGeom>
            <a:noFill/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39665" y="1988840"/>
              <a:ext cx="186531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database</a:t>
              </a:r>
            </a:p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administrators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868144" y="1988840"/>
            <a:ext cx="1731188" cy="1944216"/>
            <a:chOff x="5868144" y="1988840"/>
            <a:chExt cx="1731188" cy="1944216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6156176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868144" y="1988840"/>
              <a:ext cx="17311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application</a:t>
              </a:r>
            </a:p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programmers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31940" y="1988840"/>
            <a:ext cx="1080120" cy="1944216"/>
            <a:chOff x="4031940" y="1988840"/>
            <a:chExt cx="1080120" cy="1944216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4031940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26317" y="1988840"/>
              <a:ext cx="89136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casual</a:t>
              </a:r>
            </a:p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users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2628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23528" y="1556792"/>
            <a:ext cx="8496944" cy="24482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Users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3528" y="4077072"/>
            <a:ext cx="8496944" cy="25922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Execution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Can 1"/>
          <p:cNvSpPr/>
          <p:nvPr/>
        </p:nvSpPr>
        <p:spPr bwMode="auto">
          <a:xfrm>
            <a:off x="3491880" y="5733256"/>
            <a:ext cx="216024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6156176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031940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339752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83568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031940" y="497878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031940" y="425806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156176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31940" y="307025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031940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156176" y="307025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3568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83568" y="4437112"/>
            <a:ext cx="108012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1223628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4572000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4572000" y="2853581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6696236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4572000" y="5482841"/>
            <a:ext cx="0" cy="2504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6696236" y="2853581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4572000" y="476211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Components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 bwMode="auto">
          <a:xfrm>
            <a:off x="4499992" y="3824746"/>
            <a:ext cx="144016" cy="144016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4572000" y="3574306"/>
            <a:ext cx="0" cy="2504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>
            <a:off x="4572000" y="3968762"/>
            <a:ext cx="0" cy="2892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1223628" y="2853581"/>
            <a:ext cx="0" cy="15835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5508898" y="2709416"/>
            <a:ext cx="322448" cy="205222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2807953" y="2204715"/>
            <a:ext cx="1763898" cy="162018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1763688" y="3322278"/>
            <a:ext cx="2268252" cy="1546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1763688" y="3322278"/>
            <a:ext cx="4392488" cy="1546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1763688" y="4510088"/>
            <a:ext cx="2268252" cy="359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08325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Contains metadata about stored data and schemas:</a:t>
            </a:r>
          </a:p>
          <a:p>
            <a:pPr lvl="1"/>
            <a:r>
              <a:rPr lang="en-US" dirty="0" smtClean="0"/>
              <a:t>names and sizes of files</a:t>
            </a:r>
          </a:p>
          <a:p>
            <a:pPr lvl="1"/>
            <a:r>
              <a:rPr lang="en-US" dirty="0" smtClean="0"/>
              <a:t>storage details of files</a:t>
            </a:r>
          </a:p>
          <a:p>
            <a:pPr lvl="1"/>
            <a:r>
              <a:rPr lang="en-US" dirty="0" smtClean="0"/>
              <a:t>names and data types of data items</a:t>
            </a:r>
          </a:p>
          <a:p>
            <a:pPr lvl="1"/>
            <a:r>
              <a:rPr lang="en-US" dirty="0" smtClean="0"/>
              <a:t>mappings between schemas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statistical information</a:t>
            </a:r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Catalogue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4302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rocesses schema definitions</a:t>
            </a:r>
          </a:p>
          <a:p>
            <a:r>
              <a:rPr lang="en-GB" dirty="0"/>
              <a:t>S</a:t>
            </a:r>
            <a:r>
              <a:rPr lang="en-GB" dirty="0" smtClean="0"/>
              <a:t>tores schema descriptions </a:t>
            </a:r>
            <a:r>
              <a:rPr lang="en-GB" dirty="0"/>
              <a:t>in the </a:t>
            </a:r>
            <a:r>
              <a:rPr lang="en-GB" i="1" dirty="0" smtClean="0"/>
              <a:t>system catalogue</a:t>
            </a:r>
            <a:endParaRPr lang="en-GB" i="1" dirty="0"/>
          </a:p>
          <a:p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DDL 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4302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Parses and validates queries</a:t>
            </a:r>
          </a:p>
          <a:p>
            <a:r>
              <a:rPr lang="en-GB" dirty="0" smtClean="0"/>
              <a:t>Compiles queries to internal form (query plan)</a:t>
            </a:r>
          </a:p>
          <a:p>
            <a:r>
              <a:rPr lang="en-GB" dirty="0" smtClean="0"/>
              <a:t>Passes compiled queries to </a:t>
            </a:r>
            <a:r>
              <a:rPr lang="en-GB" i="1" dirty="0" smtClean="0"/>
              <a:t>query </a:t>
            </a:r>
            <a:r>
              <a:rPr lang="en-GB" i="1" dirty="0"/>
              <a:t>o</a:t>
            </a:r>
            <a:r>
              <a:rPr lang="en-GB" i="1" dirty="0" smtClean="0"/>
              <a:t>ptimiser</a:t>
            </a:r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rgbClr val="FFFFFF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68421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Rearranges and reorders operations within query plan</a:t>
            </a:r>
          </a:p>
          <a:p>
            <a:r>
              <a:rPr lang="en-US" dirty="0" smtClean="0"/>
              <a:t>Eliminates redundancies</a:t>
            </a:r>
          </a:p>
          <a:p>
            <a:r>
              <a:rPr lang="en-US" dirty="0" smtClean="0"/>
              <a:t>Identifies appropriate algorithms and indexes used to implement operations</a:t>
            </a:r>
          </a:p>
          <a:p>
            <a:r>
              <a:rPr lang="en-US" dirty="0" smtClean="0"/>
              <a:t>Consults </a:t>
            </a:r>
            <a:r>
              <a:rPr lang="en-US" i="1" dirty="0" smtClean="0"/>
              <a:t>system catalogue </a:t>
            </a:r>
            <a:r>
              <a:rPr lang="en-US" dirty="0" smtClean="0"/>
              <a:t>for statistical and other information</a:t>
            </a:r>
          </a:p>
          <a:p>
            <a:r>
              <a:rPr lang="en-US" dirty="0" smtClean="0"/>
              <a:t>Generates executable code </a:t>
            </a:r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Optimiser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solidFill>
                  <a:srgbClr val="FFFFFF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68421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E</a:t>
            </a:r>
            <a:r>
              <a:rPr lang="en-GB" dirty="0" smtClean="0"/>
              <a:t>xtracts </a:t>
            </a:r>
            <a:r>
              <a:rPr lang="en-GB" dirty="0"/>
              <a:t>DML commands from application </a:t>
            </a:r>
            <a:r>
              <a:rPr lang="en-GB" dirty="0" smtClean="0"/>
              <a:t>programs </a:t>
            </a:r>
            <a:r>
              <a:rPr lang="en-GB" dirty="0"/>
              <a:t>and sends </a:t>
            </a:r>
            <a:r>
              <a:rPr lang="en-GB" dirty="0" smtClean="0"/>
              <a:t>them to the </a:t>
            </a:r>
            <a:r>
              <a:rPr lang="en-GB" i="1" dirty="0"/>
              <a:t>DML </a:t>
            </a:r>
            <a:r>
              <a:rPr lang="en-GB" i="1" dirty="0" smtClean="0"/>
              <a:t>compiler</a:t>
            </a:r>
            <a:endParaRPr lang="en-US" i="1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68421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Compiles DML into executable code that can be sent to the </a:t>
            </a:r>
            <a:r>
              <a:rPr lang="en-US" i="1" dirty="0" smtClean="0"/>
              <a:t>runtime processor</a:t>
            </a:r>
            <a:endParaRPr lang="en-US" i="1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DML 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rgbClr val="FFFFFF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36597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Executes privileged commands</a:t>
            </a:r>
          </a:p>
          <a:p>
            <a:r>
              <a:rPr lang="en-GB" dirty="0" smtClean="0"/>
              <a:t>Executes query plans from the </a:t>
            </a:r>
            <a:r>
              <a:rPr lang="en-GB" i="1" dirty="0" smtClean="0"/>
              <a:t>query optimiser</a:t>
            </a:r>
          </a:p>
          <a:p>
            <a:r>
              <a:rPr lang="en-GB" dirty="0" smtClean="0"/>
              <a:t>Accesses database through </a:t>
            </a:r>
            <a:r>
              <a:rPr lang="en-GB" i="1" dirty="0"/>
              <a:t>stored data manager</a:t>
            </a:r>
          </a:p>
          <a:p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Database Processor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68421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ontrols </a:t>
            </a:r>
            <a:r>
              <a:rPr lang="en-GB" dirty="0"/>
              <a:t>access to information on </a:t>
            </a:r>
            <a:r>
              <a:rPr lang="en-GB" dirty="0" smtClean="0"/>
              <a:t>disc, using </a:t>
            </a:r>
            <a:r>
              <a:rPr lang="en-GB" dirty="0"/>
              <a:t>basic operating system </a:t>
            </a:r>
            <a:r>
              <a:rPr lang="en-GB" dirty="0" smtClean="0"/>
              <a:t>services</a:t>
            </a:r>
            <a:endParaRPr lang="en-GB" dirty="0"/>
          </a:p>
          <a:p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Data Manager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57612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90000" indent="0">
              <a:buNone/>
            </a:pPr>
            <a:r>
              <a:rPr lang="en-GB" dirty="0" smtClean="0"/>
              <a:t>Dr Nicholas </a:t>
            </a:r>
            <a:r>
              <a:rPr lang="en-GB" dirty="0" smtClean="0"/>
              <a:t>Gibbins</a:t>
            </a:r>
            <a:br>
              <a:rPr lang="en-GB" dirty="0" smtClean="0"/>
            </a:br>
            <a:r>
              <a:rPr lang="en-GB" sz="1600" dirty="0" err="1" smtClean="0"/>
              <a:t>nmg</a:t>
            </a:r>
            <a:r>
              <a:rPr lang="en-GB" sz="1600" dirty="0" err="1" smtClean="0"/>
              <a:t>@ecs.soton.ac.uk</a:t>
            </a:r>
            <a:endParaRPr lang="en-GB" sz="1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90000" indent="0">
              <a:buNone/>
            </a:pPr>
            <a:r>
              <a:rPr lang="en-GB" dirty="0" smtClean="0"/>
              <a:t>Dr </a:t>
            </a:r>
            <a:r>
              <a:rPr lang="en-GB" dirty="0" err="1" smtClean="0"/>
              <a:t>Sina</a:t>
            </a:r>
            <a:r>
              <a:rPr lang="en-GB" dirty="0" smtClean="0"/>
              <a:t> </a:t>
            </a:r>
            <a:r>
              <a:rPr lang="en-GB" dirty="0" err="1" smtClean="0"/>
              <a:t>Samangooei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1600" dirty="0" smtClean="0"/>
              <a:t>ss2@ecs.soton.ac.uk</a:t>
            </a:r>
            <a:endParaRPr lang="en-GB" sz="1600" dirty="0"/>
          </a:p>
          <a:p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Lecturers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2420888"/>
            <a:ext cx="2808312" cy="37444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43823"/>
          <a:stretch/>
        </p:blipFill>
        <p:spPr>
          <a:xfrm>
            <a:off x="4788024" y="2420888"/>
            <a:ext cx="2808312" cy="374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854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Component </a:t>
            </a:r>
            <a:r>
              <a:rPr lang="en-GB" dirty="0"/>
              <a:t>Modules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i="1"/>
              <a:t>Loading utility</a:t>
            </a:r>
            <a:r>
              <a:rPr lang="en-GB"/>
              <a:t> is used to load files into DB</a:t>
            </a:r>
          </a:p>
          <a:p>
            <a:r>
              <a:rPr lang="en-GB" i="1"/>
              <a:t>Backup utility</a:t>
            </a:r>
            <a:r>
              <a:rPr lang="en-GB"/>
              <a:t> dumps DB to secondary storage (tape, typically)</a:t>
            </a:r>
          </a:p>
          <a:p>
            <a:r>
              <a:rPr lang="en-GB" i="1"/>
              <a:t>Recovery utility</a:t>
            </a:r>
            <a:r>
              <a:rPr lang="en-GB"/>
              <a:t> deals with failure using backup information</a:t>
            </a:r>
          </a:p>
          <a:p>
            <a:r>
              <a:rPr lang="en-GB" i="1"/>
              <a:t>File reorganisation utility</a:t>
            </a:r>
            <a:r>
              <a:rPr lang="en-GB"/>
              <a:t> improves performance</a:t>
            </a:r>
          </a:p>
          <a:p>
            <a:r>
              <a:rPr lang="en-GB" i="1"/>
              <a:t>Performance monitoring</a:t>
            </a:r>
            <a:r>
              <a:rPr lang="en-GB"/>
              <a:t> provides statistics for DBA to decide whether to reorganise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06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One double lecture per week</a:t>
            </a:r>
          </a:p>
          <a:p>
            <a:pPr lvl="1"/>
            <a:r>
              <a:rPr lang="en-GB" dirty="0" smtClean="0"/>
              <a:t>Thursday 1100-1300 in 35/1001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Prerequisites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COMP2004 </a:t>
            </a:r>
            <a:r>
              <a:rPr lang="en-US" dirty="0" smtClean="0"/>
              <a:t>or equivalent</a:t>
            </a:r>
          </a:p>
          <a:p>
            <a:pPr lvl="1"/>
            <a:r>
              <a:rPr lang="en-US" dirty="0" smtClean="0"/>
              <a:t>The role of database systems in information management</a:t>
            </a:r>
          </a:p>
          <a:p>
            <a:pPr lvl="1"/>
            <a:r>
              <a:rPr lang="en-US" dirty="0" smtClean="0"/>
              <a:t>The concept of data </a:t>
            </a:r>
            <a:r>
              <a:rPr lang="en-US" dirty="0" err="1" smtClean="0"/>
              <a:t>modelling</a:t>
            </a:r>
            <a:endParaRPr lang="en-US" dirty="0" smtClean="0"/>
          </a:p>
          <a:p>
            <a:pPr lvl="1"/>
            <a:r>
              <a:rPr lang="en-US" dirty="0" smtClean="0"/>
              <a:t>Entity-Relationship </a:t>
            </a:r>
            <a:r>
              <a:rPr lang="en-US" dirty="0" err="1" smtClean="0"/>
              <a:t>modelling</a:t>
            </a:r>
            <a:endParaRPr lang="en-US" dirty="0" smtClean="0"/>
          </a:p>
          <a:p>
            <a:pPr lvl="1"/>
            <a:r>
              <a:rPr lang="en-US" dirty="0" smtClean="0"/>
              <a:t>The Relational model and other models</a:t>
            </a:r>
          </a:p>
          <a:p>
            <a:pPr lvl="1"/>
            <a:r>
              <a:rPr lang="en-US" dirty="0" smtClean="0"/>
              <a:t>SQL</a:t>
            </a:r>
          </a:p>
          <a:p>
            <a:pPr lvl="1"/>
            <a:r>
              <a:rPr lang="en-US" dirty="0" smtClean="0"/>
              <a:t>Database management issues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COMP3017 </a:t>
            </a:r>
            <a:r>
              <a:rPr lang="en-US" dirty="0" err="1" smtClean="0"/>
              <a:t>vs</a:t>
            </a:r>
            <a:r>
              <a:rPr lang="en-US" dirty="0" smtClean="0"/>
              <a:t> COMP2004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 COMP2004, you learned how to build </a:t>
            </a:r>
            <a:r>
              <a:rPr lang="en-US" b="1" dirty="0" smtClean="0"/>
              <a:t>databases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COMP3017, you will learn how to build </a:t>
            </a:r>
            <a:r>
              <a:rPr lang="en-US" b="1" dirty="0" smtClean="0"/>
              <a:t>database management systems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503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Week 18	Introduction</a:t>
            </a:r>
            <a:br>
              <a:rPr lang="en-US" dirty="0" smtClean="0"/>
            </a:br>
            <a:r>
              <a:rPr lang="en-US" dirty="0" smtClean="0"/>
              <a:t>		DBMS Architecture</a:t>
            </a:r>
          </a:p>
          <a:p>
            <a:pPr marL="0" indent="0">
              <a:buNone/>
            </a:pPr>
            <a:r>
              <a:rPr lang="en-US" dirty="0" smtClean="0"/>
              <a:t>Week 19	Data Storage</a:t>
            </a:r>
          </a:p>
          <a:p>
            <a:pPr marL="0" indent="0">
              <a:buNone/>
            </a:pPr>
            <a:r>
              <a:rPr lang="en-US" dirty="0" smtClean="0"/>
              <a:t>Week 20	Indexes and Data Access Structures</a:t>
            </a:r>
          </a:p>
          <a:p>
            <a:pPr marL="0" indent="0">
              <a:buNone/>
            </a:pPr>
            <a:r>
              <a:rPr lang="en-US" dirty="0" smtClean="0"/>
              <a:t>Week 21	The Relational Model and Query Processing</a:t>
            </a:r>
          </a:p>
          <a:p>
            <a:pPr marL="0" indent="0">
              <a:buNone/>
            </a:pPr>
            <a:r>
              <a:rPr lang="en-US" dirty="0" smtClean="0"/>
              <a:t>Week 22	Query </a:t>
            </a:r>
            <a:r>
              <a:rPr lang="en-US" dirty="0" err="1" smtClean="0"/>
              <a:t>Optimisation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Week 23	Concurrency</a:t>
            </a:r>
          </a:p>
          <a:p>
            <a:pPr marL="0" indent="0">
              <a:buNone/>
            </a:pPr>
            <a:r>
              <a:rPr lang="en-US" dirty="0" smtClean="0"/>
              <a:t>Week 24	Parallel Databases</a:t>
            </a:r>
          </a:p>
        </p:txBody>
      </p:sp>
    </p:spTree>
    <p:extLst>
      <p:ext uri="{BB962C8B-B14F-4D97-AF65-F5344CB8AC3E}">
        <p14:creationId xmlns:p14="http://schemas.microsoft.com/office/powerpoint/2010/main" val="164566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EASTER VACATION</a:t>
            </a:r>
          </a:p>
          <a:p>
            <a:pPr marL="0" indent="0">
              <a:buNone/>
            </a:pPr>
            <a:r>
              <a:rPr lang="en-US" dirty="0" smtClean="0"/>
              <a:t>Week 29	Distributed Databases</a:t>
            </a:r>
          </a:p>
          <a:p>
            <a:pPr marL="0" indent="0">
              <a:buNone/>
            </a:pPr>
            <a:r>
              <a:rPr lang="en-US" dirty="0" smtClean="0"/>
              <a:t>Week 30	Data Warehousing</a:t>
            </a:r>
            <a:br>
              <a:rPr lang="en-US" dirty="0" smtClean="0"/>
            </a:br>
            <a:r>
              <a:rPr lang="en-US" dirty="0" smtClean="0"/>
              <a:t>		Stream Processing</a:t>
            </a:r>
          </a:p>
          <a:p>
            <a:pPr marL="0" indent="0">
              <a:buNone/>
            </a:pPr>
            <a:r>
              <a:rPr lang="en-US" dirty="0" smtClean="0"/>
              <a:t>Week 31	</a:t>
            </a:r>
            <a:r>
              <a:rPr lang="en-US" dirty="0" err="1" smtClean="0"/>
              <a:t>NoSQL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Week 32	Information Retrieval</a:t>
            </a:r>
          </a:p>
          <a:p>
            <a:pPr marL="0" indent="0">
              <a:buNone/>
            </a:pPr>
            <a:r>
              <a:rPr lang="en-US" dirty="0" smtClean="0"/>
              <a:t>Week 33	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246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100% examination (120 minutes, 3 questions from 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658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9082</TotalTime>
  <Words>1065</Words>
  <Application>Microsoft Macintosh PowerPoint</Application>
  <PresentationFormat>On-screen Show (4:3)</PresentationFormat>
  <Paragraphs>405</Paragraphs>
  <Slides>30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ECS</vt:lpstr>
      <vt:lpstr>1_ECS</vt:lpstr>
      <vt:lpstr>Advanced Databases</vt:lpstr>
      <vt:lpstr>Module Aims and Objectives</vt:lpstr>
      <vt:lpstr>Lecturers</vt:lpstr>
      <vt:lpstr>Course Structure</vt:lpstr>
      <vt:lpstr>Prerequisites</vt:lpstr>
      <vt:lpstr>COMP3017 vs COMP2004</vt:lpstr>
      <vt:lpstr>Teaching Schedule</vt:lpstr>
      <vt:lpstr>Teaching Schedule</vt:lpstr>
      <vt:lpstr>Assessment</vt:lpstr>
      <vt:lpstr>Books</vt:lpstr>
      <vt:lpstr>Database Management Systems</vt:lpstr>
      <vt:lpstr>What is a Database?</vt:lpstr>
      <vt:lpstr>Database System vs. DBMS</vt:lpstr>
      <vt:lpstr>Database Management System</vt:lpstr>
      <vt:lpstr>What should the DBMS do?</vt:lpstr>
      <vt:lpstr>What should the DBMS do?</vt:lpstr>
      <vt:lpstr>DBMS  Architecture</vt:lpstr>
      <vt:lpstr>DDL vs DML</vt:lpstr>
      <vt:lpstr>DBMS Components</vt:lpstr>
      <vt:lpstr>DBMS Interfaces</vt:lpstr>
      <vt:lpstr>DBMS Components</vt:lpstr>
      <vt:lpstr>System Catalogue</vt:lpstr>
      <vt:lpstr>DDL Compiler</vt:lpstr>
      <vt:lpstr>Query Compiler</vt:lpstr>
      <vt:lpstr>Query Optimiser</vt:lpstr>
      <vt:lpstr>Precompiler</vt:lpstr>
      <vt:lpstr>DML Compiler</vt:lpstr>
      <vt:lpstr>Runtime Database Processor</vt:lpstr>
      <vt:lpstr>Stored Data Manager</vt:lpstr>
      <vt:lpstr>Other Component Modules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Introduction</dc:title>
  <dc:creator>Nicholas Gibbins</dc:creator>
  <cp:lastModifiedBy>Nicholas Gibbins</cp:lastModifiedBy>
  <cp:revision>38</cp:revision>
  <dcterms:created xsi:type="dcterms:W3CDTF">2010-02-01T00:30:24Z</dcterms:created>
  <dcterms:modified xsi:type="dcterms:W3CDTF">2013-01-31T10:55:00Z</dcterms:modified>
</cp:coreProperties>
</file>