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57"/>
  </p:notesMasterIdLst>
  <p:sldIdLst>
    <p:sldId id="258" r:id="rId2"/>
    <p:sldId id="337" r:id="rId3"/>
    <p:sldId id="270" r:id="rId4"/>
    <p:sldId id="271" r:id="rId5"/>
    <p:sldId id="342" r:id="rId6"/>
    <p:sldId id="314" r:id="rId7"/>
    <p:sldId id="273" r:id="rId8"/>
    <p:sldId id="275" r:id="rId9"/>
    <p:sldId id="277" r:id="rId10"/>
    <p:sldId id="278" r:id="rId11"/>
    <p:sldId id="286" r:id="rId12"/>
    <p:sldId id="344" r:id="rId13"/>
    <p:sldId id="288" r:id="rId14"/>
    <p:sldId id="294" r:id="rId15"/>
    <p:sldId id="295" r:id="rId16"/>
    <p:sldId id="297" r:id="rId17"/>
    <p:sldId id="299" r:id="rId18"/>
    <p:sldId id="301" r:id="rId19"/>
    <p:sldId id="304" r:id="rId20"/>
    <p:sldId id="305" r:id="rId21"/>
    <p:sldId id="306" r:id="rId22"/>
    <p:sldId id="303" r:id="rId23"/>
    <p:sldId id="308" r:id="rId24"/>
    <p:sldId id="309" r:id="rId25"/>
    <p:sldId id="310" r:id="rId26"/>
    <p:sldId id="345" r:id="rId27"/>
    <p:sldId id="346" r:id="rId28"/>
    <p:sldId id="340" r:id="rId29"/>
    <p:sldId id="313" r:id="rId30"/>
    <p:sldId id="300" r:id="rId31"/>
    <p:sldId id="311" r:id="rId32"/>
    <p:sldId id="312" r:id="rId33"/>
    <p:sldId id="298" r:id="rId34"/>
    <p:sldId id="276" r:id="rId35"/>
    <p:sldId id="341" r:id="rId36"/>
    <p:sldId id="332" r:id="rId37"/>
    <p:sldId id="333" r:id="rId38"/>
    <p:sldId id="334" r:id="rId39"/>
    <p:sldId id="335" r:id="rId40"/>
    <p:sldId id="336" r:id="rId41"/>
    <p:sldId id="315" r:id="rId42"/>
    <p:sldId id="316" r:id="rId43"/>
    <p:sldId id="317" r:id="rId44"/>
    <p:sldId id="331" r:id="rId45"/>
    <p:sldId id="326" r:id="rId46"/>
    <p:sldId id="328" r:id="rId47"/>
    <p:sldId id="330" r:id="rId48"/>
    <p:sldId id="329" r:id="rId49"/>
    <p:sldId id="318" r:id="rId50"/>
    <p:sldId id="320" r:id="rId51"/>
    <p:sldId id="321" r:id="rId52"/>
    <p:sldId id="322" r:id="rId53"/>
    <p:sldId id="323" r:id="rId54"/>
    <p:sldId id="324" r:id="rId55"/>
    <p:sldId id="325" r:id="rId5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06600"/>
    <a:srgbClr val="FF0000"/>
    <a:srgbClr val="99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1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70A79FE-1DCD-C043-8F2E-5E4C25FEF8E1}" type="slidenum">
              <a:rPr lang="en-GB"/>
              <a:pPr>
                <a:defRPr/>
              </a:pPr>
              <a:t>‹#›</a:t>
            </a:fld>
            <a:endParaRPr lang="en-GB"/>
          </a:p>
        </p:txBody>
      </p:sp>
    </p:spTree>
    <p:extLst>
      <p:ext uri="{BB962C8B-B14F-4D97-AF65-F5344CB8AC3E}">
        <p14:creationId xmlns:p14="http://schemas.microsoft.com/office/powerpoint/2010/main" val="1602609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F6EA2A-64B1-9C4C-A598-E4F791CA74FD}" type="slidenum">
              <a:rPr lang="en-GB" sz="1200"/>
              <a:pPr eaLnBrk="1" hangingPunct="1"/>
              <a:t>1</a:t>
            </a:fld>
            <a:endParaRPr lang="en-GB"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spAutoFit/>
          </a:bodyPr>
          <a:lstStyle/>
          <a:p>
            <a:pPr eaLnBrk="1" hangingPunct="1"/>
            <a:r>
              <a:rPr lang="en-US" dirty="0" smtClean="0">
                <a:latin typeface="Arial" charset="0"/>
                <a:ea typeface="ＭＳ Ｐゴシック" charset="0"/>
                <a:cs typeface="ＭＳ Ｐゴシック" charset="0"/>
              </a:rPr>
              <a:t>The slide set covers</a:t>
            </a:r>
            <a:r>
              <a:rPr lang="en-US" baseline="0" dirty="0" smtClean="0">
                <a:latin typeface="Arial" charset="0"/>
                <a:ea typeface="ＭＳ Ｐゴシック" charset="0"/>
                <a:cs typeface="ＭＳ Ｐゴシック" charset="0"/>
              </a:rPr>
              <a:t> the topics to be considered, but you need to do the online activities</a:t>
            </a:r>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Online communities – but what</a:t>
            </a:r>
            <a:r>
              <a:rPr lang="en-GB" baseline="0" dirty="0" smtClean="0"/>
              <a:t> about communities?</a:t>
            </a:r>
          </a:p>
          <a:p>
            <a:r>
              <a:rPr lang="en-GB" baseline="0" dirty="0" smtClean="0"/>
              <a:t>We each will have our own map of online communities because our perspectives are partial</a:t>
            </a:r>
          </a:p>
          <a:p>
            <a:r>
              <a:rPr lang="en-GB" baseline="0" dirty="0" smtClean="0"/>
              <a:t>This is an old map, and </a:t>
            </a:r>
            <a:r>
              <a:rPr lang="en-GB" baseline="0" dirty="0" err="1" smtClean="0"/>
              <a:t>myspace</a:t>
            </a:r>
            <a:r>
              <a:rPr lang="en-GB" baseline="0" dirty="0" smtClean="0"/>
              <a:t> is much smaller than it was…</a:t>
            </a:r>
          </a:p>
          <a:p>
            <a:endParaRPr lang="en-GB" baseline="0" dirty="0" smtClean="0"/>
          </a:p>
          <a:p>
            <a:endParaRPr lang="en-GB" baseline="0" dirty="0" smtClean="0"/>
          </a:p>
          <a:p>
            <a:r>
              <a:rPr lang="en-GB" baseline="0" dirty="0" smtClean="0"/>
              <a:t>There is an inherent, necessary and real tension between the </a:t>
            </a:r>
            <a:r>
              <a:rPr lang="en-GB" baseline="0" dirty="0" err="1" smtClean="0"/>
              <a:t>technocentric</a:t>
            </a:r>
            <a:r>
              <a:rPr lang="en-GB" baseline="0" dirty="0" smtClean="0"/>
              <a:t> view and the socio-centric view</a:t>
            </a:r>
          </a:p>
          <a:p>
            <a:endParaRPr lang="en-GB" baseline="0" dirty="0" smtClean="0"/>
          </a:p>
          <a:p>
            <a:r>
              <a:rPr lang="en-GB" baseline="0" dirty="0" smtClean="0"/>
              <a:t>Real communities, face to face communities are where learning takes place, the most obvious and immediate example is in a </a:t>
            </a:r>
            <a:r>
              <a:rPr lang="en-GB" baseline="0" dirty="0" err="1" smtClean="0"/>
              <a:t>conferenrece</a:t>
            </a:r>
            <a:r>
              <a:rPr lang="en-GB" baseline="0" dirty="0" smtClean="0"/>
              <a:t> or workshop (and academic practice generally)</a:t>
            </a:r>
          </a:p>
          <a:p>
            <a:endParaRPr lang="en-GB" baseline="0" dirty="0" smtClean="0"/>
          </a:p>
          <a:p>
            <a:r>
              <a:rPr lang="en-GB" baseline="0" dirty="0" smtClean="0"/>
              <a:t>Despite what  we may think about our the percentage of our </a:t>
            </a:r>
            <a:r>
              <a:rPr lang="en-GB" baseline="0" dirty="0" err="1" smtClean="0"/>
              <a:t>lves</a:t>
            </a:r>
            <a:r>
              <a:rPr lang="en-GB" baseline="0" dirty="0" smtClean="0"/>
              <a:t> spent online, for the vast majority of us, our interactions are face to face and our learning is mediated by social contexts and social contact</a:t>
            </a:r>
          </a:p>
          <a:p>
            <a:r>
              <a:rPr lang="en-GB" baseline="0" dirty="0" smtClean="0"/>
              <a:t>Of course we will be influenced by our disciplinary preferences (</a:t>
            </a:r>
            <a:r>
              <a:rPr lang="en-GB" baseline="0" dirty="0" err="1" smtClean="0"/>
              <a:t>cf</a:t>
            </a:r>
            <a:r>
              <a:rPr lang="en-GB" baseline="0" dirty="0" smtClean="0"/>
              <a:t> Biglan  1975a,b and White and Liccardi 2006)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97956A2-4018-A946-B080-7A6F370B7644}" type="slidenum">
              <a:rPr lang="en-GB" smtClean="0"/>
              <a:t>12</a:t>
            </a:fld>
            <a:endParaRPr lang="en-GB"/>
          </a:p>
        </p:txBody>
      </p:sp>
    </p:spTree>
    <p:extLst>
      <p:ext uri="{BB962C8B-B14F-4D97-AF65-F5344CB8AC3E}">
        <p14:creationId xmlns:p14="http://schemas.microsoft.com/office/powerpoint/2010/main" val="3419581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303464-5182-8E4E-B0B1-05DC2A3F3D1F}" type="slidenum">
              <a:rPr lang="en-GB" sz="1200"/>
              <a:pPr eaLnBrk="1" hangingPunct="1"/>
              <a:t>13</a:t>
            </a:fld>
            <a:endParaRPr lang="en-GB"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You will encounter this sort of approach in the teaching</a:t>
            </a:r>
            <a:r>
              <a:rPr lang="en-US" baseline="0" dirty="0" smtClean="0">
                <a:latin typeface="Arial" charset="0"/>
                <a:ea typeface="ＭＳ Ｐゴシック" charset="0"/>
                <a:cs typeface="ＭＳ Ｐゴシック" charset="0"/>
              </a:rPr>
              <a:t> you encounter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EC1F31-93ED-254E-9E65-30E74B2298B7}" type="slidenum">
              <a:rPr lang="en-GB" sz="1200"/>
              <a:pPr eaLnBrk="1" hangingPunct="1"/>
              <a:t>14</a:t>
            </a:fld>
            <a:endParaRPr lang="en-GB"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What sort of approach do</a:t>
            </a:r>
            <a:r>
              <a:rPr lang="en-US" baseline="0" dirty="0" smtClean="0">
                <a:latin typeface="Arial" charset="0"/>
                <a:ea typeface="ＭＳ Ｐゴシック" charset="0"/>
                <a:cs typeface="ＭＳ Ｐゴシック" charset="0"/>
              </a:rPr>
              <a:t> you usually take?</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8D8F69-641F-ED45-9355-B62D1DD8B5FA}" type="slidenum">
              <a:rPr lang="en-GB" sz="1200"/>
              <a:pPr eaLnBrk="1" hangingPunct="1"/>
              <a:t>15</a:t>
            </a:fld>
            <a:endParaRPr lang="en-GB"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lnSpc>
                <a:spcPct val="90000"/>
              </a:lnSpc>
            </a:pPr>
            <a:r>
              <a:rPr lang="en-GB" sz="1200" dirty="0" smtClean="0">
                <a:latin typeface="Arial" charset="0"/>
                <a:ea typeface="ＭＳ Ｐゴシック" charset="0"/>
                <a:cs typeface="ＭＳ Ｐゴシック" charset="0"/>
              </a:rPr>
              <a:t>This point of view maintains that people actively </a:t>
            </a:r>
            <a:r>
              <a:rPr lang="en-GB" sz="1200" b="1" dirty="0" smtClean="0">
                <a:latin typeface="Arial" charset="0"/>
                <a:ea typeface="ＭＳ Ｐゴシック" charset="0"/>
                <a:cs typeface="ＭＳ Ｐゴシック" charset="0"/>
              </a:rPr>
              <a:t>construct</a:t>
            </a:r>
            <a:r>
              <a:rPr lang="en-GB" sz="1200" dirty="0" smtClean="0">
                <a:latin typeface="Arial" charset="0"/>
                <a:ea typeface="ＭＳ Ｐゴシック" charset="0"/>
                <a:cs typeface="ＭＳ Ｐゴシック" charset="0"/>
              </a:rPr>
              <a:t> new knowledge as they interact with their environment. </a:t>
            </a:r>
          </a:p>
          <a:p>
            <a:pPr eaLnBrk="1" hangingPunct="1">
              <a:lnSpc>
                <a:spcPct val="90000"/>
              </a:lnSpc>
            </a:pPr>
            <a:r>
              <a:rPr lang="en-GB" sz="1200" dirty="0" smtClean="0">
                <a:latin typeface="Arial" charset="0"/>
                <a:ea typeface="ＭＳ Ｐゴシック" charset="0"/>
                <a:cs typeface="ＭＳ Ｐゴシック" charset="0"/>
              </a:rPr>
              <a:t>Everything you read, see, hear, feel, and touch is tested against your prior knowledge and if it is viable within your mental world, may form new knowledge you carry with you.</a:t>
            </a:r>
            <a:endParaRPr lang="en-US" sz="1400" smtClean="0">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860CB5-5780-AE44-97B8-100CC7BE3CB1}" type="slidenum">
              <a:rPr lang="en-GB" sz="1200"/>
              <a:pPr eaLnBrk="1" hangingPunct="1"/>
              <a:t>16</a:t>
            </a:fld>
            <a:endParaRPr lang="en-GB"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5C9DE2-F750-A24B-8718-BAF2377DBC72}" type="slidenum">
              <a:rPr lang="en-GB" sz="1200"/>
              <a:pPr eaLnBrk="1" hangingPunct="1"/>
              <a:t>17</a:t>
            </a:fld>
            <a:endParaRPr lang="en-GB"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Ref to learning </a:t>
            </a:r>
            <a:r>
              <a:rPr lang="en-US" dirty="0" err="1" smtClean="0">
                <a:latin typeface="Arial" charset="0"/>
                <a:ea typeface="ＭＳ Ｐゴシック" charset="0"/>
                <a:cs typeface="ＭＳ Ｐゴシック" charset="0"/>
              </a:rPr>
              <a:t>memorising</a:t>
            </a:r>
            <a:r>
              <a:rPr lang="en-US" baseline="0" smtClean="0">
                <a:latin typeface="Arial" charset="0"/>
                <a:ea typeface="ＭＳ Ｐゴシック" charset="0"/>
                <a:cs typeface="ＭＳ Ｐゴシック" charset="0"/>
              </a:rPr>
              <a:t> cycle</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73E0C9-C79A-1A4E-A4BF-2AA36569B550}" type="slidenum">
              <a:rPr lang="en-GB" sz="1200"/>
              <a:pPr eaLnBrk="1" hangingPunct="1"/>
              <a:t>18</a:t>
            </a:fld>
            <a:endParaRPr lang="en-GB"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spAutoFit/>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ADDEB3-6B19-E04F-BF00-E15B28371ADA}" type="slidenum">
              <a:rPr lang="en-GB" sz="1200"/>
              <a:pPr eaLnBrk="1" hangingPunct="1"/>
              <a:t>19</a:t>
            </a:fld>
            <a:endParaRPr lang="en-GB" sz="12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AE1A46-8721-004A-8078-E5B4B5634F1F}" type="slidenum">
              <a:rPr lang="en-GB" sz="1200"/>
              <a:pPr eaLnBrk="1" hangingPunct="1"/>
              <a:t>20</a:t>
            </a:fld>
            <a:endParaRPr lang="en-GB" sz="12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FA839D-F2F9-E44F-9131-D3B13C46BA41}" type="slidenum">
              <a:rPr lang="en-GB" sz="1200"/>
              <a:pPr eaLnBrk="1" hangingPunct="1"/>
              <a:t>21</a:t>
            </a:fld>
            <a:endParaRPr lang="en-GB" sz="12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70A79FE-1DCD-C043-8F2E-5E4C25FEF8E1}" type="slidenum">
              <a:rPr lang="en-GB" smtClean="0"/>
              <a:pPr>
                <a:defRPr/>
              </a:pPr>
              <a:t>2</a:t>
            </a:fld>
            <a:endParaRPr lang="en-GB"/>
          </a:p>
        </p:txBody>
      </p:sp>
    </p:spTree>
    <p:extLst>
      <p:ext uri="{BB962C8B-B14F-4D97-AF65-F5344CB8AC3E}">
        <p14:creationId xmlns:p14="http://schemas.microsoft.com/office/powerpoint/2010/main" val="584291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FCA85-3F6B-814F-897E-F2A0B2FFCFA6}" type="slidenum">
              <a:rPr lang="en-GB" sz="1200"/>
              <a:pPr eaLnBrk="1" hangingPunct="1"/>
              <a:t>22</a:t>
            </a:fld>
            <a:endParaRPr lang="en-GB" sz="12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17F281-EF73-9A41-B0B9-D7210CF5D09C}" type="slidenum">
              <a:rPr lang="en-GB" sz="1200"/>
              <a:pPr eaLnBrk="1" hangingPunct="1"/>
              <a:t>27</a:t>
            </a:fld>
            <a:endParaRPr lang="en-GB"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putting together slide sets there</a:t>
            </a:r>
            <a:r>
              <a:rPr lang="en-GB" baseline="0" dirty="0" smtClean="0"/>
              <a:t> is always information which may be relevant or interesting but for which there is no space in the actual </a:t>
            </a:r>
            <a:r>
              <a:rPr lang="en-GB" baseline="0" dirty="0" err="1" smtClean="0"/>
              <a:t>presenation</a:t>
            </a:r>
            <a:r>
              <a:rPr lang="en-GB" baseline="0" dirty="0" smtClean="0"/>
              <a:t> slot.</a:t>
            </a:r>
          </a:p>
          <a:p>
            <a:r>
              <a:rPr lang="en-GB" baseline="0" dirty="0" smtClean="0"/>
              <a:t>What follows are those sorts of slides</a:t>
            </a:r>
          </a:p>
          <a:p>
            <a:endParaRPr lang="en-GB" baseline="0" dirty="0" smtClean="0"/>
          </a:p>
          <a:p>
            <a:r>
              <a:rPr lang="en-GB" baseline="0" dirty="0" smtClean="0"/>
              <a:t>Some things are included as an aide memoire to the creator to use when updating or modifying the </a:t>
            </a:r>
            <a:r>
              <a:rPr lang="en-GB" baseline="0" dirty="0" err="1" smtClean="0"/>
              <a:t>slideset</a:t>
            </a:r>
            <a:endParaRPr lang="en-GB" baseline="0" dirty="0" smtClean="0"/>
          </a:p>
          <a:p>
            <a:r>
              <a:rPr lang="en-GB" baseline="0" dirty="0" smtClean="0"/>
              <a:t>Some things are included to explain to students how parts of the content were composed…</a:t>
            </a:r>
            <a:endParaRPr lang="en-GB" dirty="0"/>
          </a:p>
        </p:txBody>
      </p:sp>
      <p:sp>
        <p:nvSpPr>
          <p:cNvPr id="4" name="Slide Number Placeholder 3"/>
          <p:cNvSpPr>
            <a:spLocks noGrp="1"/>
          </p:cNvSpPr>
          <p:nvPr>
            <p:ph type="sldNum" sz="quarter" idx="10"/>
          </p:nvPr>
        </p:nvSpPr>
        <p:spPr/>
        <p:txBody>
          <a:bodyPr/>
          <a:lstStyle/>
          <a:p>
            <a:pPr>
              <a:defRPr/>
            </a:pPr>
            <a:fld id="{D70A79FE-1DCD-C043-8F2E-5E4C25FEF8E1}" type="slidenum">
              <a:rPr lang="en-GB" smtClean="0"/>
              <a:pPr>
                <a:defRPr/>
              </a:pPr>
              <a:t>28</a:t>
            </a:fld>
            <a:endParaRPr lang="en-GB"/>
          </a:p>
        </p:txBody>
      </p:sp>
    </p:spTree>
    <p:extLst>
      <p:ext uri="{BB962C8B-B14F-4D97-AF65-F5344CB8AC3E}">
        <p14:creationId xmlns:p14="http://schemas.microsoft.com/office/powerpoint/2010/main" val="1824110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1B5673-DE8F-A548-92B6-C168EDFAD572}" type="slidenum">
              <a:rPr lang="en-GB" sz="1200"/>
              <a:pPr eaLnBrk="1" hangingPunct="1"/>
              <a:t>29</a:t>
            </a:fld>
            <a:endParaRPr lang="en-GB" sz="12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FC28B3-8EA0-8B45-BE9B-1259A668E6CC}" type="slidenum">
              <a:rPr lang="en-GB" sz="1200"/>
              <a:pPr eaLnBrk="1" hangingPunct="1"/>
              <a:t>30</a:t>
            </a:fld>
            <a:endParaRPr lang="en-GB"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75ACA1-4989-F34E-BEE3-B0ED0698EBDA}" type="slidenum">
              <a:rPr lang="en-GB" sz="1200"/>
              <a:pPr eaLnBrk="1" hangingPunct="1"/>
              <a:t>31</a:t>
            </a:fld>
            <a:endParaRPr lang="en-GB"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F37C59-4E1E-F044-A4A3-EC05D6592BFE}" type="slidenum">
              <a:rPr lang="en-GB" sz="1200"/>
              <a:pPr eaLnBrk="1" hangingPunct="1"/>
              <a:t>32</a:t>
            </a:fld>
            <a:endParaRPr lang="en-GB" sz="12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6929B1-9DB5-CA40-9F5C-4132B7EDC17C}" type="slidenum">
              <a:rPr lang="en-GB" sz="1200"/>
              <a:pPr eaLnBrk="1" hangingPunct="1"/>
              <a:t>33</a:t>
            </a:fld>
            <a:endParaRPr lang="en-GB"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B7160C-08B2-3A41-9EFE-6FFE86BA905F}" type="slidenum">
              <a:rPr lang="en-GB" sz="1200"/>
              <a:pPr eaLnBrk="1" hangingPunct="1"/>
              <a:t>34</a:t>
            </a:fld>
            <a:endParaRPr lang="en-GB"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Used to locate images on these slides which are not part of the clipart</a:t>
            </a:r>
            <a:r>
              <a:rPr lang="en-GB" baseline="0" dirty="0" smtClean="0"/>
              <a:t> stock</a:t>
            </a:r>
            <a:endParaRPr lang="en-GB" dirty="0"/>
          </a:p>
        </p:txBody>
      </p:sp>
      <p:sp>
        <p:nvSpPr>
          <p:cNvPr id="4" name="Slide Number Placeholder 3"/>
          <p:cNvSpPr>
            <a:spLocks noGrp="1"/>
          </p:cNvSpPr>
          <p:nvPr>
            <p:ph type="sldNum" sz="quarter" idx="10"/>
          </p:nvPr>
        </p:nvSpPr>
        <p:spPr/>
        <p:txBody>
          <a:bodyPr/>
          <a:lstStyle/>
          <a:p>
            <a:pPr>
              <a:defRPr/>
            </a:pPr>
            <a:fld id="{D70A79FE-1DCD-C043-8F2E-5E4C25FEF8E1}" type="slidenum">
              <a:rPr lang="en-GB" smtClean="0"/>
              <a:pPr>
                <a:defRPr/>
              </a:pPr>
              <a:t>35</a:t>
            </a:fld>
            <a:endParaRPr lang="en-GB"/>
          </a:p>
        </p:txBody>
      </p:sp>
    </p:spTree>
    <p:extLst>
      <p:ext uri="{BB962C8B-B14F-4D97-AF65-F5344CB8AC3E}">
        <p14:creationId xmlns:p14="http://schemas.microsoft.com/office/powerpoint/2010/main" val="3388564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14B6B7-3D0F-F44A-BD73-BBFCD52F4C43}" type="slidenum">
              <a:rPr lang="en-GB" sz="1200"/>
              <a:pPr eaLnBrk="1" hangingPunct="1"/>
              <a:t>3</a:t>
            </a:fld>
            <a:endParaRPr lang="en-GB"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E8D08B-F05D-AA48-8194-CC825C104359}" type="slidenum">
              <a:rPr lang="en-GB" sz="1200"/>
              <a:pPr eaLnBrk="1" hangingPunct="1"/>
              <a:t>36</a:t>
            </a:fld>
            <a:endParaRPr lang="en-GB"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8A0A35-9EC5-9D41-BA32-0A20DB772ED7}" type="slidenum">
              <a:rPr lang="en-GB" sz="1200"/>
              <a:pPr eaLnBrk="1" hangingPunct="1"/>
              <a:t>37</a:t>
            </a:fld>
            <a:endParaRPr lang="en-GB"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FE193A-F061-0B4C-AD43-D624AD70339C}" type="slidenum">
              <a:rPr lang="en-GB" sz="1200"/>
              <a:pPr eaLnBrk="1" hangingPunct="1"/>
              <a:t>38</a:t>
            </a:fld>
            <a:endParaRPr lang="en-GB"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D7A821-4BAB-DB48-B81A-600DE9FEBE2E}" type="slidenum">
              <a:rPr lang="en-GB" sz="1200"/>
              <a:pPr eaLnBrk="1" hangingPunct="1"/>
              <a:t>39</a:t>
            </a:fld>
            <a:endParaRPr lang="en-GB"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096C09-DF88-EA44-AD41-963A762B60CE}" type="slidenum">
              <a:rPr lang="en-GB" sz="1200"/>
              <a:pPr eaLnBrk="1" hangingPunct="1"/>
              <a:t>40</a:t>
            </a:fld>
            <a:endParaRPr lang="en-GB" sz="12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38810-C3BE-4841-BFEF-B89FC2D1C19F}" type="slidenum">
              <a:rPr lang="en-GB"/>
              <a:pPr/>
              <a:t>45</a:t>
            </a:fld>
            <a:endParaRPr lang="en-GB"/>
          </a:p>
        </p:txBody>
      </p:sp>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A68F8-CF8B-8B43-A651-DD68A0CCB938}" type="slidenum">
              <a:rPr lang="en-GB"/>
              <a:pPr/>
              <a:t>46</a:t>
            </a:fld>
            <a:endParaRPr lang="en-GB"/>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7F1A5-4601-A24E-B16A-313C44346D22}" type="slidenum">
              <a:rPr lang="en-GB"/>
              <a:pPr/>
              <a:t>50</a:t>
            </a:fld>
            <a:endParaRPr lang="en-GB"/>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F338B9-C281-E042-BE3B-C8E608A045ED}" type="slidenum">
              <a:rPr lang="en-GB"/>
              <a:pPr/>
              <a:t>51</a:t>
            </a:fld>
            <a:endParaRPr lang="en-GB"/>
          </a:p>
        </p:txBody>
      </p:sp>
      <p:sp>
        <p:nvSpPr>
          <p:cNvPr id="5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0BE8E-0119-8B4C-9B1E-AC66E5FFF9CD}" type="slidenum">
              <a:rPr lang="en-GB"/>
              <a:pPr/>
              <a:t>52</a:t>
            </a:fld>
            <a:endParaRPr lang="en-GB"/>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AD0B8F-4742-F74A-AD48-5EB8219FBBD9}" type="slidenum">
              <a:rPr lang="en-GB" sz="1200"/>
              <a:pPr eaLnBrk="1" hangingPunct="1"/>
              <a:t>4</a:t>
            </a:fld>
            <a:endParaRPr lang="en-GB"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C7DA7-324B-F24E-907B-63DCBBF2D7E6}" type="slidenum">
              <a:rPr lang="en-GB"/>
              <a:pPr/>
              <a:t>53</a:t>
            </a:fld>
            <a:endParaRPr lang="en-GB"/>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DAB9F-84A9-AC45-AD1C-2F500A24FD42}" type="slidenum">
              <a:rPr lang="en-GB"/>
              <a:pPr/>
              <a:t>54</a:t>
            </a:fld>
            <a:endParaRPr lang="en-GB"/>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EEF00-D080-114A-9DDE-C977E84B5C60}" type="slidenum">
              <a:rPr lang="en-GB"/>
              <a:pPr/>
              <a:t>55</a:t>
            </a:fld>
            <a:endParaRPr lang="en-GB"/>
          </a:p>
        </p:txBody>
      </p:sp>
      <p:sp>
        <p:nvSpPr>
          <p:cNvPr id="5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2B3B1A-09F8-4348-8431-7BB78F1C891A}" type="slidenum">
              <a:rPr lang="en-GB" sz="1200"/>
              <a:pPr eaLnBrk="1" hangingPunct="1"/>
              <a:t>7</a:t>
            </a:fld>
            <a:endParaRPr lang="en-GB"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A229C8-FEC4-574B-B827-2D1CCC186B46}" type="slidenum">
              <a:rPr lang="en-GB" sz="1200"/>
              <a:pPr eaLnBrk="1" hangingPunct="1"/>
              <a:t>8</a:t>
            </a:fld>
            <a:endParaRPr lang="en-GB"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583D47-F2AC-DA42-8703-FF77CEDC707C}" type="slidenum">
              <a:rPr lang="en-GB" sz="1200"/>
              <a:pPr eaLnBrk="1" hangingPunct="1"/>
              <a:t>9</a:t>
            </a:fld>
            <a:endParaRPr lang="en-GB"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226BCE-FB8C-F642-92BB-0CF6FC0DCC2B}" type="slidenum">
              <a:rPr lang="en-GB" sz="1200"/>
              <a:pPr eaLnBrk="1" hangingPunct="1"/>
              <a:t>10</a:t>
            </a:fld>
            <a:endParaRPr lang="en-GB"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ED7961-C12B-E746-A5FC-1D3DD90CED7E}" type="slidenum">
              <a:rPr lang="en-GB" sz="1200"/>
              <a:pPr eaLnBrk="1" hangingPunct="1"/>
              <a:t>11</a:t>
            </a:fld>
            <a:endParaRPr lang="en-GB"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58861964-97BA-6A4A-A65C-137175EA4CA0}" type="slidenum">
              <a:rPr lang="en-GB"/>
              <a:pPr>
                <a:defRPr/>
              </a:pPr>
              <a:t>‹#›</a:t>
            </a:fld>
            <a:endParaRPr lang="en-GB"/>
          </a:p>
        </p:txBody>
      </p:sp>
    </p:spTree>
    <p:extLst>
      <p:ext uri="{BB962C8B-B14F-4D97-AF65-F5344CB8AC3E}">
        <p14:creationId xmlns:p14="http://schemas.microsoft.com/office/powerpoint/2010/main" val="1235296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2244825A-5828-8842-ACFB-FA14F54807C0}" type="slidenum">
              <a:rPr lang="en-GB"/>
              <a:pPr>
                <a:defRPr/>
              </a:pPr>
              <a:t>‹#›</a:t>
            </a:fld>
            <a:endParaRPr lang="en-GB"/>
          </a:p>
        </p:txBody>
      </p:sp>
    </p:spTree>
    <p:extLst>
      <p:ext uri="{BB962C8B-B14F-4D97-AF65-F5344CB8AC3E}">
        <p14:creationId xmlns:p14="http://schemas.microsoft.com/office/powerpoint/2010/main" val="152618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A8345B0A-596A-2F48-94C1-C81091658F16}" type="slidenum">
              <a:rPr lang="en-GB"/>
              <a:pPr>
                <a:defRPr/>
              </a:pPr>
              <a:t>‹#›</a:t>
            </a:fld>
            <a:endParaRPr lang="en-GB"/>
          </a:p>
        </p:txBody>
      </p:sp>
    </p:spTree>
    <p:extLst>
      <p:ext uri="{BB962C8B-B14F-4D97-AF65-F5344CB8AC3E}">
        <p14:creationId xmlns:p14="http://schemas.microsoft.com/office/powerpoint/2010/main" val="4002267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58888" y="274638"/>
            <a:ext cx="7427912" cy="1143000"/>
          </a:xfrm>
        </p:spPr>
        <p:txBody>
          <a:bodyPr/>
          <a:lstStyle/>
          <a:p>
            <a:r>
              <a:rPr lang="en-GB"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B913A312-B8E7-184E-BDD8-4D6F1F85340C}" type="slidenum">
              <a:rPr lang="en-GB"/>
              <a:pPr>
                <a:defRPr/>
              </a:pPr>
              <a:t>‹#›</a:t>
            </a:fld>
            <a:endParaRPr lang="en-GB"/>
          </a:p>
        </p:txBody>
      </p:sp>
    </p:spTree>
    <p:extLst>
      <p:ext uri="{BB962C8B-B14F-4D97-AF65-F5344CB8AC3E}">
        <p14:creationId xmlns:p14="http://schemas.microsoft.com/office/powerpoint/2010/main" val="16158719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A23A3E1B-DEBB-294F-A1CB-24E253C0B5E7}" type="slidenum">
              <a:rPr lang="en-GB"/>
              <a:pPr>
                <a:defRPr/>
              </a:pPr>
              <a:t>‹#›</a:t>
            </a:fld>
            <a:endParaRPr lang="en-GB"/>
          </a:p>
        </p:txBody>
      </p:sp>
    </p:spTree>
    <p:extLst>
      <p:ext uri="{BB962C8B-B14F-4D97-AF65-F5344CB8AC3E}">
        <p14:creationId xmlns:p14="http://schemas.microsoft.com/office/powerpoint/2010/main" val="3092831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7F680D0D-4775-1248-AE34-390D22CB0A21}" type="slidenum">
              <a:rPr lang="en-GB"/>
              <a:pPr>
                <a:defRPr/>
              </a:pPr>
              <a:t>‹#›</a:t>
            </a:fld>
            <a:endParaRPr lang="en-GB"/>
          </a:p>
        </p:txBody>
      </p:sp>
    </p:spTree>
    <p:extLst>
      <p:ext uri="{BB962C8B-B14F-4D97-AF65-F5344CB8AC3E}">
        <p14:creationId xmlns:p14="http://schemas.microsoft.com/office/powerpoint/2010/main" val="2141563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748F412C-70D2-0041-9EAF-BC5CF66D6137}" type="slidenum">
              <a:rPr lang="en-GB"/>
              <a:pPr>
                <a:defRPr/>
              </a:pPr>
              <a:t>‹#›</a:t>
            </a:fld>
            <a:endParaRPr lang="en-GB"/>
          </a:p>
        </p:txBody>
      </p:sp>
    </p:spTree>
    <p:extLst>
      <p:ext uri="{BB962C8B-B14F-4D97-AF65-F5344CB8AC3E}">
        <p14:creationId xmlns:p14="http://schemas.microsoft.com/office/powerpoint/2010/main" val="32561504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sldNum" sz="quarter" idx="11"/>
          </p:nvPr>
        </p:nvSpPr>
        <p:spPr>
          <a:ln/>
        </p:spPr>
        <p:txBody>
          <a:bodyPr/>
          <a:lstStyle>
            <a:lvl1pPr>
              <a:defRPr/>
            </a:lvl1pPr>
          </a:lstStyle>
          <a:p>
            <a:pPr>
              <a:defRPr/>
            </a:pPr>
            <a:fld id="{CD93699F-E967-6546-9C4F-47EEE725E9C4}" type="slidenum">
              <a:rPr lang="en-GB"/>
              <a:pPr>
                <a:defRPr/>
              </a:pPr>
              <a:t>‹#›</a:t>
            </a:fld>
            <a:endParaRPr lang="en-GB"/>
          </a:p>
        </p:txBody>
      </p:sp>
    </p:spTree>
    <p:extLst>
      <p:ext uri="{BB962C8B-B14F-4D97-AF65-F5344CB8AC3E}">
        <p14:creationId xmlns:p14="http://schemas.microsoft.com/office/powerpoint/2010/main" val="3724984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sldNum" sz="quarter" idx="11"/>
          </p:nvPr>
        </p:nvSpPr>
        <p:spPr>
          <a:ln/>
        </p:spPr>
        <p:txBody>
          <a:bodyPr/>
          <a:lstStyle>
            <a:lvl1pPr>
              <a:defRPr/>
            </a:lvl1pPr>
          </a:lstStyle>
          <a:p>
            <a:pPr>
              <a:defRPr/>
            </a:pPr>
            <a:fld id="{36FC538B-3736-1E4B-9693-5E075F46DB30}" type="slidenum">
              <a:rPr lang="en-GB"/>
              <a:pPr>
                <a:defRPr/>
              </a:pPr>
              <a:t>‹#›</a:t>
            </a:fld>
            <a:endParaRPr lang="en-GB"/>
          </a:p>
        </p:txBody>
      </p:sp>
    </p:spTree>
    <p:extLst>
      <p:ext uri="{BB962C8B-B14F-4D97-AF65-F5344CB8AC3E}">
        <p14:creationId xmlns:p14="http://schemas.microsoft.com/office/powerpoint/2010/main" val="1380466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sldNum" sz="quarter" idx="11"/>
          </p:nvPr>
        </p:nvSpPr>
        <p:spPr>
          <a:ln/>
        </p:spPr>
        <p:txBody>
          <a:bodyPr/>
          <a:lstStyle>
            <a:lvl1pPr>
              <a:defRPr/>
            </a:lvl1pPr>
          </a:lstStyle>
          <a:p>
            <a:pPr>
              <a:defRPr/>
            </a:pPr>
            <a:fld id="{8617609E-2080-DB44-B285-1E4EAE0476D8}" type="slidenum">
              <a:rPr lang="en-GB"/>
              <a:pPr>
                <a:defRPr/>
              </a:pPr>
              <a:t>‹#›</a:t>
            </a:fld>
            <a:endParaRPr lang="en-GB"/>
          </a:p>
        </p:txBody>
      </p:sp>
    </p:spTree>
    <p:extLst>
      <p:ext uri="{BB962C8B-B14F-4D97-AF65-F5344CB8AC3E}">
        <p14:creationId xmlns:p14="http://schemas.microsoft.com/office/powerpoint/2010/main" val="7770705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AA91208F-D4D9-4940-92AF-1250CBEA938E}" type="slidenum">
              <a:rPr lang="en-GB"/>
              <a:pPr>
                <a:defRPr/>
              </a:pPr>
              <a:t>‹#›</a:t>
            </a:fld>
            <a:endParaRPr lang="en-GB"/>
          </a:p>
        </p:txBody>
      </p:sp>
    </p:spTree>
    <p:extLst>
      <p:ext uri="{BB962C8B-B14F-4D97-AF65-F5344CB8AC3E}">
        <p14:creationId xmlns:p14="http://schemas.microsoft.com/office/powerpoint/2010/main" val="4107300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BA528E68-2438-7541-9FFA-26D43937B15F}" type="slidenum">
              <a:rPr lang="en-GB"/>
              <a:pPr>
                <a:defRPr/>
              </a:pPr>
              <a:t>‹#›</a:t>
            </a:fld>
            <a:endParaRPr lang="en-GB"/>
          </a:p>
        </p:txBody>
      </p:sp>
    </p:spTree>
    <p:extLst>
      <p:ext uri="{BB962C8B-B14F-4D97-AF65-F5344CB8AC3E}">
        <p14:creationId xmlns:p14="http://schemas.microsoft.com/office/powerpoint/2010/main" val="24405387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536" y="274638"/>
            <a:ext cx="82912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68644" name="Rectangle 4"/>
          <p:cNvSpPr>
            <a:spLocks noGrp="1" noChangeArrowheads="1"/>
          </p:cNvSpPr>
          <p:nvPr>
            <p:ph type="dt" sz="half" idx="2"/>
          </p:nvPr>
        </p:nvSpPr>
        <p:spPr bwMode="auto">
          <a:xfrm>
            <a:off x="468313"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a:defRPr/>
            </a:pPr>
            <a:endParaRPr lang="en-GB"/>
          </a:p>
        </p:txBody>
      </p:sp>
      <p:sp>
        <p:nvSpPr>
          <p:cNvPr id="368645" name="Rectangle 5"/>
          <p:cNvSpPr>
            <a:spLocks noGrp="1" noChangeArrowheads="1"/>
          </p:cNvSpPr>
          <p:nvPr>
            <p:ph type="sldNum" sz="quarter" idx="4"/>
          </p:nvPr>
        </p:nvSpPr>
        <p:spPr bwMode="auto">
          <a:xfrm>
            <a:off x="6588125"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0C1D554E-C99D-6143-85A6-48853B41ECF4}" type="slidenum">
              <a:rPr lang="en-GB"/>
              <a:pPr>
                <a:defRPr/>
              </a:pPr>
              <a:t>‹#›</a:t>
            </a:fld>
            <a:endParaRPr lang="en-GB"/>
          </a:p>
        </p:txBody>
      </p:sp>
      <p:sp>
        <p:nvSpPr>
          <p:cNvPr id="1031" name="Rectangle 7"/>
          <p:cNvSpPr>
            <a:spLocks noChangeArrowheads="1"/>
          </p:cNvSpPr>
          <p:nvPr/>
        </p:nvSpPr>
        <p:spPr bwMode="auto">
          <a:xfrm>
            <a:off x="0" y="1340768"/>
            <a:ext cx="9144000" cy="183232"/>
          </a:xfrm>
          <a:prstGeom prst="rect">
            <a:avLst/>
          </a:prstGeom>
          <a:gradFill rotWithShape="0">
            <a:gsLst>
              <a:gs pos="0">
                <a:srgbClr val="0066FF"/>
              </a:gs>
              <a:gs pos="100000">
                <a:srgbClr val="FFCC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US" sz="2400">
              <a:latin typeface="Times New Roman" charset="0"/>
            </a:endParaRPr>
          </a:p>
        </p:txBody>
      </p:sp>
      <p:sp>
        <p:nvSpPr>
          <p:cNvPr id="368648" name="Text Box 8"/>
          <p:cNvSpPr txBox="1">
            <a:spLocks noChangeArrowheads="1"/>
          </p:cNvSpPr>
          <p:nvPr/>
        </p:nvSpPr>
        <p:spPr bwMode="auto">
          <a:xfrm>
            <a:off x="3635375" y="6381750"/>
            <a:ext cx="2016125" cy="30480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GB" sz="1400" smtClean="0">
                <a:solidFill>
                  <a:schemeClr val="bg1"/>
                </a:solidFill>
              </a:rPr>
              <a:t>Event</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hf hdr="0" ftr="0" dt="0"/>
  <p:txStyles>
    <p:titleStyle>
      <a:lvl1pPr algn="l" rtl="0" eaLnBrk="0" fontAlgn="base" hangingPunct="0">
        <a:spcBef>
          <a:spcPct val="0"/>
        </a:spcBef>
        <a:spcAft>
          <a:spcPct val="0"/>
        </a:spcAft>
        <a:defRPr sz="3200" b="0">
          <a:solidFill>
            <a:srgbClr val="000000"/>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200" b="1">
          <a:solidFill>
            <a:schemeClr val="accent2"/>
          </a:solidFill>
          <a:latin typeface="Tahoma"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3200" b="1">
          <a:solidFill>
            <a:schemeClr val="accent2"/>
          </a:solidFill>
          <a:latin typeface="Tahoma"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3200" b="1">
          <a:solidFill>
            <a:schemeClr val="accent2"/>
          </a:solidFill>
          <a:latin typeface="Tahoma"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3200" b="1">
          <a:solidFill>
            <a:schemeClr val="accent2"/>
          </a:solidFill>
          <a:latin typeface="Tahoma" pitchFamily="-65" charset="0"/>
          <a:ea typeface="ＭＳ Ｐゴシック" pitchFamily="-65" charset="-128"/>
          <a:cs typeface="ＭＳ Ｐゴシック" pitchFamily="-65" charset="-128"/>
        </a:defRPr>
      </a:lvl5pPr>
      <a:lvl6pPr marL="457200" algn="l" rtl="0" fontAlgn="base">
        <a:spcBef>
          <a:spcPct val="0"/>
        </a:spcBef>
        <a:spcAft>
          <a:spcPct val="0"/>
        </a:spcAft>
        <a:defRPr sz="3200" b="1">
          <a:solidFill>
            <a:schemeClr val="accent2"/>
          </a:solidFill>
          <a:latin typeface="Tahoma" pitchFamily="-65" charset="0"/>
        </a:defRPr>
      </a:lvl6pPr>
      <a:lvl7pPr marL="914400" algn="l" rtl="0" fontAlgn="base">
        <a:spcBef>
          <a:spcPct val="0"/>
        </a:spcBef>
        <a:spcAft>
          <a:spcPct val="0"/>
        </a:spcAft>
        <a:defRPr sz="3200" b="1">
          <a:solidFill>
            <a:schemeClr val="accent2"/>
          </a:solidFill>
          <a:latin typeface="Tahoma" pitchFamily="-65" charset="0"/>
        </a:defRPr>
      </a:lvl7pPr>
      <a:lvl8pPr marL="1371600" algn="l" rtl="0" fontAlgn="base">
        <a:spcBef>
          <a:spcPct val="0"/>
        </a:spcBef>
        <a:spcAft>
          <a:spcPct val="0"/>
        </a:spcAft>
        <a:defRPr sz="3200" b="1">
          <a:solidFill>
            <a:schemeClr val="accent2"/>
          </a:solidFill>
          <a:latin typeface="Tahoma" pitchFamily="-65" charset="0"/>
        </a:defRPr>
      </a:lvl8pPr>
      <a:lvl9pPr marL="1828800" algn="l" rtl="0" fontAlgn="base">
        <a:spcBef>
          <a:spcPct val="0"/>
        </a:spcBef>
        <a:spcAft>
          <a:spcPct val="0"/>
        </a:spcAft>
        <a:defRPr sz="3200" b="1">
          <a:solidFill>
            <a:schemeClr val="accent2"/>
          </a:solidFill>
          <a:latin typeface="Tahoma" pitchFamily="-65" charset="0"/>
        </a:defRPr>
      </a:lvl9pPr>
    </p:titleStyle>
    <p:bodyStyle>
      <a:lvl1pPr marL="342900" indent="-342900" algn="l" rtl="0" eaLnBrk="0" fontAlgn="base" hangingPunct="0">
        <a:spcBef>
          <a:spcPct val="20000"/>
        </a:spcBef>
        <a:spcAft>
          <a:spcPct val="0"/>
        </a:spcAft>
        <a:buChar char="•"/>
        <a:defRPr sz="2400">
          <a:solidFill>
            <a:srgbClr val="000000"/>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000">
          <a:solidFill>
            <a:srgbClr val="000000"/>
          </a:solidFill>
          <a:latin typeface="+mn-lt"/>
          <a:ea typeface="ＭＳ Ｐゴシック" pitchFamily="-65" charset="-128"/>
        </a:defRPr>
      </a:lvl2pPr>
      <a:lvl3pPr marL="1143000" indent="-228600" algn="l" rtl="0" eaLnBrk="0" fontAlgn="base" hangingPunct="0">
        <a:spcBef>
          <a:spcPct val="20000"/>
        </a:spcBef>
        <a:spcAft>
          <a:spcPct val="0"/>
        </a:spcAft>
        <a:buChar char="•"/>
        <a:defRPr sz="1800">
          <a:solidFill>
            <a:srgbClr val="000000"/>
          </a:solidFill>
          <a:latin typeface="+mn-lt"/>
          <a:ea typeface="ＭＳ Ｐゴシック" pitchFamily="-65" charset="-128"/>
        </a:defRPr>
      </a:lvl3pPr>
      <a:lvl4pPr marL="1600200" indent="-228600" algn="l" rtl="0" eaLnBrk="0" fontAlgn="base" hangingPunct="0">
        <a:spcBef>
          <a:spcPct val="20000"/>
        </a:spcBef>
        <a:spcAft>
          <a:spcPct val="0"/>
        </a:spcAft>
        <a:buChar char="–"/>
        <a:defRPr sz="1600">
          <a:solidFill>
            <a:srgbClr val="000000"/>
          </a:solidFill>
          <a:latin typeface="+mn-lt"/>
          <a:ea typeface="ＭＳ Ｐゴシック" pitchFamily="-65" charset="-128"/>
        </a:defRPr>
      </a:lvl4pPr>
      <a:lvl5pPr marL="2057400" indent="-228600" algn="l" rtl="0" eaLnBrk="0" fontAlgn="base" hangingPunct="0">
        <a:spcBef>
          <a:spcPct val="20000"/>
        </a:spcBef>
        <a:spcAft>
          <a:spcPct val="0"/>
        </a:spcAft>
        <a:buChar char="»"/>
        <a:defRPr sz="1400">
          <a:solidFill>
            <a:srgbClr val="000000"/>
          </a:solidFill>
          <a:latin typeface="+mn-lt"/>
          <a:ea typeface="ＭＳ Ｐゴシック" pitchFamily="-65" charset="-128"/>
        </a:defRPr>
      </a:lvl5pPr>
      <a:lvl6pPr marL="2514600" indent="-228600" algn="l" rtl="0" fontAlgn="base">
        <a:spcBef>
          <a:spcPct val="20000"/>
        </a:spcBef>
        <a:spcAft>
          <a:spcPct val="0"/>
        </a:spcAft>
        <a:buChar char="»"/>
        <a:defRPr sz="1600">
          <a:solidFill>
            <a:schemeClr val="accent2"/>
          </a:solidFill>
          <a:latin typeface="+mn-lt"/>
          <a:ea typeface="ＭＳ Ｐゴシック" pitchFamily="-65" charset="-128"/>
        </a:defRPr>
      </a:lvl6pPr>
      <a:lvl7pPr marL="2971800" indent="-228600" algn="l" rtl="0" fontAlgn="base">
        <a:spcBef>
          <a:spcPct val="20000"/>
        </a:spcBef>
        <a:spcAft>
          <a:spcPct val="0"/>
        </a:spcAft>
        <a:buChar char="»"/>
        <a:defRPr sz="1600">
          <a:solidFill>
            <a:schemeClr val="accent2"/>
          </a:solidFill>
          <a:latin typeface="+mn-lt"/>
          <a:ea typeface="ＭＳ Ｐゴシック" pitchFamily="-65" charset="-128"/>
        </a:defRPr>
      </a:lvl7pPr>
      <a:lvl8pPr marL="3429000" indent="-228600" algn="l" rtl="0" fontAlgn="base">
        <a:spcBef>
          <a:spcPct val="20000"/>
        </a:spcBef>
        <a:spcAft>
          <a:spcPct val="0"/>
        </a:spcAft>
        <a:buChar char="»"/>
        <a:defRPr sz="1600">
          <a:solidFill>
            <a:schemeClr val="accent2"/>
          </a:solidFill>
          <a:latin typeface="+mn-lt"/>
          <a:ea typeface="ＭＳ Ｐゴシック" pitchFamily="-65" charset="-128"/>
        </a:defRPr>
      </a:lvl8pPr>
      <a:lvl9pPr marL="3886200" indent="-228600" algn="l" rtl="0" fontAlgn="base">
        <a:spcBef>
          <a:spcPct val="20000"/>
        </a:spcBef>
        <a:spcAft>
          <a:spcPct val="0"/>
        </a:spcAft>
        <a:buChar char="»"/>
        <a:defRPr sz="1600">
          <a:solidFill>
            <a:schemeClr val="accent2"/>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4.w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imgs.xkcd.com/comics/online_communities_small.png" TargetMode="External"/><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Getting_Things_Don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hyperlink" Target="http://search.creativecommons.org/" TargetMode="External"/><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41.png"/><Relationship Id="rId1" Type="http://schemas.openxmlformats.org/officeDocument/2006/relationships/tags" Target="../tags/tag1.xml"/><Relationship Id="rId2"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hyperlink" Target="http://www.academic-skills.soton.ac.uk/index.htm" TargetMode="External"/><Relationship Id="rId5" Type="http://schemas.openxmlformats.org/officeDocument/2006/relationships/image" Target="../media/image41.png"/><Relationship Id="rId1" Type="http://schemas.openxmlformats.org/officeDocument/2006/relationships/tags" Target="../tags/tag2.xml"/><Relationship Id="rId2"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4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United_States_Secretary_of_Defens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wmf"/><Relationship Id="rId5" Type="http://schemas.openxmlformats.org/officeDocument/2006/relationships/image" Target="../media/image9.wmf"/><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ECS_UOS Logo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628775"/>
            <a:ext cx="388937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3"/>
          <p:cNvSpPr>
            <a:spLocks noGrp="1" noChangeArrowheads="1"/>
          </p:cNvSpPr>
          <p:nvPr>
            <p:ph type="subTitle" idx="1"/>
          </p:nvPr>
        </p:nvSpPr>
        <p:spPr>
          <a:xfrm>
            <a:off x="611560" y="3141663"/>
            <a:ext cx="7992888" cy="3167062"/>
          </a:xfrm>
        </p:spPr>
        <p:txBody>
          <a:bodyPr/>
          <a:lstStyle/>
          <a:p>
            <a:pPr eaLnBrk="1" hangingPunct="1"/>
            <a:r>
              <a:rPr lang="en-GB" sz="3200" dirty="0">
                <a:latin typeface="Arial" charset="0"/>
                <a:ea typeface="ＭＳ Ｐゴシック" charset="0"/>
                <a:cs typeface="ＭＳ Ｐゴシック" charset="0"/>
              </a:rPr>
              <a:t>COMP 1205</a:t>
            </a:r>
          </a:p>
          <a:p>
            <a:pPr eaLnBrk="1" hangingPunct="1"/>
            <a:r>
              <a:rPr lang="en-GB" sz="3200" dirty="0">
                <a:latin typeface="Arial" charset="0"/>
                <a:ea typeface="ＭＳ Ｐゴシック" charset="0"/>
                <a:cs typeface="ＭＳ Ｐゴシック" charset="0"/>
              </a:rPr>
              <a:t>Professional Development</a:t>
            </a:r>
          </a:p>
          <a:p>
            <a:pPr eaLnBrk="1" hangingPunct="1"/>
            <a:r>
              <a:rPr lang="en-GB" sz="3200" dirty="0" smtClean="0">
                <a:latin typeface="Arial" charset="0"/>
                <a:ea typeface="ＭＳ Ｐゴシック" charset="0"/>
                <a:cs typeface="ＭＳ Ｐゴシック" charset="0"/>
              </a:rPr>
              <a:t>Introducing </a:t>
            </a:r>
            <a:br>
              <a:rPr lang="en-GB" sz="3200" dirty="0" smtClean="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Independent </a:t>
            </a:r>
            <a:r>
              <a:rPr lang="en-GB" dirty="0">
                <a:latin typeface="Arial" charset="0"/>
                <a:ea typeface="ＭＳ Ｐゴシック" charset="0"/>
                <a:cs typeface="ＭＳ Ｐゴシック" charset="0"/>
              </a:rPr>
              <a:t>Learning and Time Management</a:t>
            </a:r>
          </a:p>
          <a:p>
            <a:pPr eaLnBrk="1" hangingPunct="1"/>
            <a:r>
              <a:rPr lang="en-GB" i="1" dirty="0">
                <a:latin typeface="Arial" charset="0"/>
                <a:ea typeface="ＭＳ Ｐゴシック" charset="0"/>
                <a:cs typeface="ＭＳ Ｐゴシック" charset="0"/>
              </a:rPr>
              <a:t>Hugh </a:t>
            </a:r>
            <a:r>
              <a:rPr lang="en-GB" i="1" dirty="0" smtClean="0">
                <a:latin typeface="Arial" charset="0"/>
                <a:ea typeface="ＭＳ Ｐゴシック" charset="0"/>
                <a:cs typeface="ＭＳ Ｐゴシック" charset="0"/>
              </a:rPr>
              <a:t>Davis &amp; Su </a:t>
            </a:r>
            <a:r>
              <a:rPr lang="en-GB" i="1" dirty="0">
                <a:latin typeface="Arial" charset="0"/>
                <a:ea typeface="ＭＳ Ｐゴシック" charset="0"/>
                <a:cs typeface="ＭＳ Ｐゴシック" charset="0"/>
              </a:rPr>
              <a:t>White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BE5133-D521-714E-8A5B-2C529EF62E12}" type="slidenum">
              <a:rPr lang="en-GB" sz="1400">
                <a:solidFill>
                  <a:schemeClr val="bg1"/>
                </a:solidFill>
              </a:rPr>
              <a:pPr eaLnBrk="1" hangingPunct="1"/>
              <a:t>10</a:t>
            </a:fld>
            <a:endParaRPr lang="en-GB" sz="1400">
              <a:solidFill>
                <a:schemeClr val="bg1"/>
              </a:solidFill>
            </a:endParaRPr>
          </a:p>
        </p:txBody>
      </p:sp>
      <p:sp>
        <p:nvSpPr>
          <p:cNvPr id="33794" name="Rectangle 2"/>
          <p:cNvSpPr>
            <a:spLocks noGrp="1" noChangeArrowheads="1"/>
          </p:cNvSpPr>
          <p:nvPr>
            <p:ph type="title"/>
          </p:nvPr>
        </p:nvSpPr>
        <p:spPr/>
        <p:txBody>
          <a:bodyPr/>
          <a:lstStyle/>
          <a:p>
            <a:pPr eaLnBrk="1" hangingPunct="1"/>
            <a:r>
              <a:rPr lang="en-GB">
                <a:latin typeface="Tahoma" charset="0"/>
                <a:ea typeface="ＭＳ Ｐゴシック" charset="0"/>
                <a:cs typeface="ＭＳ Ｐゴシック" charset="0"/>
              </a:rPr>
              <a:t>Communication</a:t>
            </a:r>
          </a:p>
        </p:txBody>
      </p:sp>
      <p:sp>
        <p:nvSpPr>
          <p:cNvPr id="33795" name="Rectangle 3"/>
          <p:cNvSpPr>
            <a:spLocks noGrp="1" noChangeArrowheads="1"/>
          </p:cNvSpPr>
          <p:nvPr>
            <p:ph type="body" idx="1"/>
          </p:nvPr>
        </p:nvSpPr>
        <p:spPr/>
        <p:txBody>
          <a:bodyPr/>
          <a:lstStyle/>
          <a:p>
            <a:pPr eaLnBrk="1" hangingPunct="1"/>
            <a:r>
              <a:rPr lang="en-GB" sz="2400">
                <a:latin typeface="Arial" charset="0"/>
                <a:ea typeface="ＭＳ Ｐゴシック" charset="0"/>
                <a:cs typeface="ＭＳ Ｐゴシック" charset="0"/>
              </a:rPr>
              <a:t>Knowledge is useless if you do not communicate it.</a:t>
            </a:r>
          </a:p>
          <a:p>
            <a:pPr eaLnBrk="1" hangingPunct="1"/>
            <a:endParaRPr lang="en-GB" sz="2400">
              <a:latin typeface="Arial" charset="0"/>
              <a:ea typeface="ＭＳ Ｐゴシック" charset="0"/>
              <a:cs typeface="ＭＳ Ｐゴシック" charset="0"/>
            </a:endParaRPr>
          </a:p>
          <a:p>
            <a:pPr eaLnBrk="1" hangingPunct="1"/>
            <a:r>
              <a:rPr lang="en-GB" sz="2400">
                <a:latin typeface="Arial" charset="0"/>
                <a:ea typeface="ＭＳ Ｐゴシック" charset="0"/>
                <a:cs typeface="ＭＳ Ｐゴシック" charset="0"/>
              </a:rPr>
              <a:t>Communication skills have not traditionally been the strong point of the informatics sector!</a:t>
            </a:r>
          </a:p>
          <a:p>
            <a:pPr eaLnBrk="1" hangingPunct="1"/>
            <a:endParaRPr lang="en-GB" sz="2400">
              <a:latin typeface="Arial" charset="0"/>
              <a:ea typeface="ＭＳ Ｐゴシック" charset="0"/>
              <a:cs typeface="ＭＳ Ｐゴシック" charset="0"/>
            </a:endParaRPr>
          </a:p>
          <a:p>
            <a:pPr eaLnBrk="1" hangingPunct="1"/>
            <a:r>
              <a:rPr lang="en-GB" sz="2400">
                <a:latin typeface="Arial" charset="0"/>
                <a:ea typeface="ＭＳ Ｐゴシック" charset="0"/>
                <a:cs typeface="ＭＳ Ｐゴシック" charset="0"/>
              </a:rPr>
              <a:t>Good communication is the sign of a clear mind – and it is increasingly the most important skill to employers.</a:t>
            </a:r>
          </a:p>
        </p:txBody>
      </p:sp>
      <p:pic>
        <p:nvPicPr>
          <p:cNvPr id="33796" name="Picture 4" descr="MCj033426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4508500"/>
            <a:ext cx="181451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MCj023828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508500"/>
            <a:ext cx="13462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MCBD06629_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4652963"/>
            <a:ext cx="155575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FF2A6D-FD4F-424A-AF2F-07DC58D0A3AF}" type="slidenum">
              <a:rPr lang="en-GB" sz="1400">
                <a:solidFill>
                  <a:schemeClr val="bg1"/>
                </a:solidFill>
              </a:rPr>
              <a:pPr eaLnBrk="1" hangingPunct="1"/>
              <a:t>11</a:t>
            </a:fld>
            <a:endParaRPr lang="en-GB" sz="1400">
              <a:solidFill>
                <a:schemeClr val="bg1"/>
              </a:solidFill>
            </a:endParaRPr>
          </a:p>
        </p:txBody>
      </p:sp>
      <p:sp>
        <p:nvSpPr>
          <p:cNvPr id="37890" name="Rectangle 2"/>
          <p:cNvSpPr>
            <a:spLocks noGrp="1" noChangeArrowheads="1"/>
          </p:cNvSpPr>
          <p:nvPr>
            <p:ph type="title"/>
          </p:nvPr>
        </p:nvSpPr>
        <p:spPr/>
        <p:txBody>
          <a:bodyPr/>
          <a:lstStyle/>
          <a:p>
            <a:pPr eaLnBrk="1" hangingPunct="1"/>
            <a:r>
              <a:rPr lang="en-GB">
                <a:latin typeface="Tahoma" charset="0"/>
                <a:ea typeface="ＭＳ Ｐゴシック" charset="0"/>
                <a:cs typeface="ＭＳ Ｐゴシック" charset="0"/>
              </a:rPr>
              <a:t>Models of Learning</a:t>
            </a:r>
          </a:p>
        </p:txBody>
      </p:sp>
      <p:grpSp>
        <p:nvGrpSpPr>
          <p:cNvPr id="2" name="Group 1"/>
          <p:cNvGrpSpPr/>
          <p:nvPr/>
        </p:nvGrpSpPr>
        <p:grpSpPr>
          <a:xfrm>
            <a:off x="250825" y="1845618"/>
            <a:ext cx="3385071" cy="3783692"/>
            <a:chOff x="250825" y="1125538"/>
            <a:chExt cx="3385071" cy="3783692"/>
          </a:xfrm>
        </p:grpSpPr>
        <p:pic>
          <p:nvPicPr>
            <p:cNvPr id="318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25538"/>
              <a:ext cx="3332163"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69" name="Text Box 5"/>
            <p:cNvSpPr txBox="1">
              <a:spLocks noChangeArrowheads="1"/>
            </p:cNvSpPr>
            <p:nvPr/>
          </p:nvSpPr>
          <p:spPr bwMode="auto">
            <a:xfrm>
              <a:off x="251520" y="4509120"/>
              <a:ext cx="3384376" cy="40011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GB" sz="2000" dirty="0">
                  <a:solidFill>
                    <a:schemeClr val="accent2"/>
                  </a:solidFill>
                  <a:latin typeface="Verdana" charset="0"/>
                </a:rPr>
                <a:t>This is not how </a:t>
              </a:r>
              <a:r>
                <a:rPr lang="en-GB" sz="2000" dirty="0" smtClean="0">
                  <a:solidFill>
                    <a:schemeClr val="accent2"/>
                  </a:solidFill>
                  <a:latin typeface="Verdana" charset="0"/>
                </a:rPr>
                <a:t>we learn</a:t>
              </a:r>
              <a:endParaRPr lang="en-GB" sz="2000" dirty="0">
                <a:solidFill>
                  <a:schemeClr val="accent2"/>
                </a:solidFill>
                <a:latin typeface="Verdana" charset="0"/>
              </a:endParaRPr>
            </a:p>
          </p:txBody>
        </p:sp>
      </p:grpSp>
      <p:grpSp>
        <p:nvGrpSpPr>
          <p:cNvPr id="3" name="Group 2"/>
          <p:cNvGrpSpPr/>
          <p:nvPr/>
        </p:nvGrpSpPr>
        <p:grpSpPr>
          <a:xfrm>
            <a:off x="5508104" y="1773238"/>
            <a:ext cx="3384376" cy="3856072"/>
            <a:chOff x="5508104" y="1773238"/>
            <a:chExt cx="3384376" cy="3856072"/>
          </a:xfrm>
        </p:grpSpPr>
        <p:pic>
          <p:nvPicPr>
            <p:cNvPr id="3184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1773238"/>
              <a:ext cx="3370263"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70" name="Text Box 6"/>
            <p:cNvSpPr txBox="1">
              <a:spLocks noChangeArrowheads="1"/>
            </p:cNvSpPr>
            <p:nvPr/>
          </p:nvSpPr>
          <p:spPr bwMode="auto">
            <a:xfrm>
              <a:off x="5508104" y="5229200"/>
              <a:ext cx="3384376" cy="40011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2000" dirty="0">
                  <a:solidFill>
                    <a:schemeClr val="accent2"/>
                  </a:solidFill>
                  <a:latin typeface="Verdana" charset="0"/>
                </a:rPr>
                <a:t>Nor is this!</a:t>
              </a:r>
            </a:p>
          </p:txBody>
        </p:sp>
      </p:grpSp>
      <p:sp>
        <p:nvSpPr>
          <p:cNvPr id="318472" name="Text Box 8"/>
          <p:cNvSpPr txBox="1">
            <a:spLocks noChangeArrowheads="1"/>
          </p:cNvSpPr>
          <p:nvPr/>
        </p:nvSpPr>
        <p:spPr bwMode="auto">
          <a:xfrm>
            <a:off x="179512" y="6015171"/>
            <a:ext cx="8964488"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2000" b="1" dirty="0" smtClean="0">
                <a:solidFill>
                  <a:srgbClr val="000000"/>
                </a:solidFill>
                <a:latin typeface="Verdana" charset="0"/>
              </a:rPr>
              <a:t>So how do we learn? … </a:t>
            </a:r>
            <a:br>
              <a:rPr lang="en-GB" sz="2000" b="1" dirty="0" smtClean="0">
                <a:solidFill>
                  <a:srgbClr val="000000"/>
                </a:solidFill>
                <a:latin typeface="Verdana" charset="0"/>
              </a:rPr>
            </a:br>
            <a:r>
              <a:rPr lang="en-GB" sz="2000" b="1" dirty="0" smtClean="0">
                <a:solidFill>
                  <a:srgbClr val="000000"/>
                </a:solidFill>
                <a:latin typeface="Verdana" charset="0"/>
              </a:rPr>
              <a:t>and </a:t>
            </a:r>
            <a:r>
              <a:rPr lang="en-GB" sz="2000" b="1" dirty="0">
                <a:solidFill>
                  <a:srgbClr val="000000"/>
                </a:solidFill>
                <a:latin typeface="Verdana" charset="0"/>
              </a:rPr>
              <a:t>why do we </a:t>
            </a:r>
            <a:r>
              <a:rPr lang="en-GB" sz="2000" b="1" dirty="0" smtClean="0">
                <a:solidFill>
                  <a:srgbClr val="000000"/>
                </a:solidFill>
                <a:latin typeface="Verdana" charset="0"/>
              </a:rPr>
              <a:t>retain fixed views on learning?</a:t>
            </a:r>
            <a:endParaRPr lang="en-GB" sz="2000" b="1" dirty="0">
              <a:solidFill>
                <a:srgbClr val="000000"/>
              </a:solidFill>
              <a:latin typeface="Verdana"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8472"/>
                                        </p:tgtEl>
                                        <p:attrNameLst>
                                          <p:attrName>style.visibility</p:attrName>
                                        </p:attrNameLst>
                                      </p:cBhvr>
                                      <p:to>
                                        <p:strVal val="visible"/>
                                      </p:to>
                                    </p:set>
                                    <p:animEffect transition="in" filter="dissolve">
                                      <p:cBhvr>
                                        <p:cTn id="7" dur="500"/>
                                        <p:tgtEl>
                                          <p:spTgt spid="318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7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eb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1988840"/>
            <a:ext cx="4281936" cy="4047231"/>
          </a:xfrm>
          <a:prstGeom prst="rect">
            <a:avLst/>
          </a:prstGeom>
        </p:spPr>
      </p:pic>
      <p:sp>
        <p:nvSpPr>
          <p:cNvPr id="5" name="Rectangle 4"/>
          <p:cNvSpPr/>
          <p:nvPr/>
        </p:nvSpPr>
        <p:spPr>
          <a:xfrm>
            <a:off x="0" y="6488668"/>
            <a:ext cx="9144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a:hlinkClick r:id="rId4"/>
              </a:rPr>
              <a:t>http://</a:t>
            </a:r>
            <a:r>
              <a:rPr lang="en-US" dirty="0" err="1">
                <a:hlinkClick r:id="rId4"/>
              </a:rPr>
              <a:t>imgs.xkcd.com</a:t>
            </a:r>
            <a:r>
              <a:rPr lang="en-US" dirty="0">
                <a:hlinkClick r:id="rId4"/>
              </a:rPr>
              <a:t>/comics/</a:t>
            </a:r>
            <a:r>
              <a:rPr lang="en-US" dirty="0" err="1">
                <a:hlinkClick r:id="rId4"/>
              </a:rPr>
              <a:t>online_communities_small.png</a:t>
            </a:r>
            <a:endParaRPr lang="en-US" dirty="0"/>
          </a:p>
        </p:txBody>
      </p:sp>
      <p:sp>
        <p:nvSpPr>
          <p:cNvPr id="2" name="Title 1"/>
          <p:cNvSpPr>
            <a:spLocks noGrp="1"/>
          </p:cNvSpPr>
          <p:nvPr>
            <p:ph type="title"/>
          </p:nvPr>
        </p:nvSpPr>
        <p:spPr/>
        <p:txBody>
          <a:bodyPr/>
          <a:lstStyle/>
          <a:p>
            <a:r>
              <a:rPr lang="en-GB" dirty="0" smtClean="0"/>
              <a:t>Remember</a:t>
            </a:r>
            <a:endParaRPr lang="en-GB" dirty="0"/>
          </a:p>
        </p:txBody>
      </p:sp>
      <p:sp>
        <p:nvSpPr>
          <p:cNvPr id="4" name="Content Placeholder 3"/>
          <p:cNvSpPr>
            <a:spLocks noGrp="1"/>
          </p:cNvSpPr>
          <p:nvPr>
            <p:ph idx="1"/>
          </p:nvPr>
        </p:nvSpPr>
        <p:spPr/>
        <p:txBody>
          <a:bodyPr/>
          <a:lstStyle/>
          <a:p>
            <a:pPr marL="0" indent="0">
              <a:buNone/>
            </a:pPr>
            <a:r>
              <a:rPr lang="en-GB" dirty="0">
                <a:latin typeface="Tahoma" charset="0"/>
                <a:ea typeface="ＭＳ Ｐゴシック" charset="0"/>
                <a:cs typeface="ＭＳ Ｐゴシック" charset="0"/>
              </a:rPr>
              <a:t>When it </a:t>
            </a:r>
            <a:r>
              <a:rPr lang="en-GB" dirty="0" smtClean="0">
                <a:latin typeface="Tahoma" charset="0"/>
                <a:ea typeface="ＭＳ Ｐゴシック" charset="0"/>
                <a:cs typeface="ＭＳ Ｐゴシック" charset="0"/>
              </a:rPr>
              <a:t>comes </a:t>
            </a:r>
            <a:r>
              <a:rPr lang="en-GB" dirty="0">
                <a:latin typeface="Tahoma" charset="0"/>
                <a:ea typeface="ＭＳ Ｐゴシック" charset="0"/>
                <a:cs typeface="ＭＳ Ｐゴシック" charset="0"/>
              </a:rPr>
              <a:t>to </a:t>
            </a:r>
            <a:r>
              <a:rPr lang="en-GB" dirty="0" smtClean="0">
                <a:latin typeface="Tahoma" charset="0"/>
                <a:ea typeface="ＭＳ Ｐゴシック" charset="0"/>
                <a:cs typeface="ＭＳ Ｐゴシック" charset="0"/>
              </a:rPr>
              <a:t>models</a:t>
            </a:r>
            <a:endParaRPr lang="en-GB" dirty="0"/>
          </a:p>
        </p:txBody>
      </p:sp>
      <p:sp>
        <p:nvSpPr>
          <p:cNvPr id="6" name="Text Placeholder 5"/>
          <p:cNvSpPr>
            <a:spLocks noGrp="1"/>
          </p:cNvSpPr>
          <p:nvPr>
            <p:ph type="body" sz="half" idx="2"/>
          </p:nvPr>
        </p:nvSpPr>
        <p:spPr>
          <a:xfrm>
            <a:off x="457200" y="3212976"/>
            <a:ext cx="3008313" cy="2913187"/>
          </a:xfrm>
        </p:spPr>
        <p:txBody>
          <a:bodyPr/>
          <a:lstStyle/>
          <a:p>
            <a:r>
              <a:rPr lang="en-GB" sz="2000" dirty="0" smtClean="0"/>
              <a:t>The map </a:t>
            </a:r>
            <a:br>
              <a:rPr lang="en-GB" sz="2000" dirty="0" smtClean="0"/>
            </a:br>
            <a:r>
              <a:rPr lang="en-GB" sz="2000" dirty="0" smtClean="0"/>
              <a:t>is not the territory</a:t>
            </a:r>
            <a:endParaRPr lang="en-GB" sz="2000" dirty="0"/>
          </a:p>
        </p:txBody>
      </p:sp>
    </p:spTree>
    <p:extLst>
      <p:ext uri="{BB962C8B-B14F-4D97-AF65-F5344CB8AC3E}">
        <p14:creationId xmlns:p14="http://schemas.microsoft.com/office/powerpoint/2010/main" val="18130540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B6D62F-0E84-964F-A5ED-4579F93B7CB9}" type="slidenum">
              <a:rPr lang="en-GB" sz="1400">
                <a:solidFill>
                  <a:schemeClr val="bg1"/>
                </a:solidFill>
              </a:rPr>
              <a:pPr eaLnBrk="1" hangingPunct="1"/>
              <a:t>13</a:t>
            </a:fld>
            <a:endParaRPr lang="en-GB" sz="1400">
              <a:solidFill>
                <a:schemeClr val="bg1"/>
              </a:solidFill>
            </a:endParaRPr>
          </a:p>
        </p:txBody>
      </p:sp>
      <p:sp>
        <p:nvSpPr>
          <p:cNvPr id="41986" name="Rectangle 2"/>
          <p:cNvSpPr>
            <a:spLocks noGrp="1" noChangeArrowheads="1"/>
          </p:cNvSpPr>
          <p:nvPr>
            <p:ph type="title"/>
          </p:nvPr>
        </p:nvSpPr>
        <p:spPr/>
        <p:txBody>
          <a:bodyPr/>
          <a:lstStyle/>
          <a:p>
            <a:pPr eaLnBrk="1" hangingPunct="1"/>
            <a:r>
              <a:rPr lang="en-GB">
                <a:latin typeface="Tahoma" charset="0"/>
                <a:ea typeface="ＭＳ Ｐゴシック" charset="0"/>
                <a:cs typeface="ＭＳ Ｐゴシック" charset="0"/>
              </a:rPr>
              <a:t>Kolb</a:t>
            </a:r>
            <a:r>
              <a:rPr lang="ja-JP" altLang="en-GB">
                <a:latin typeface="Tahoma" charset="0"/>
                <a:ea typeface="ＭＳ Ｐゴシック" charset="0"/>
                <a:cs typeface="ＭＳ Ｐゴシック" charset="0"/>
              </a:rPr>
              <a:t>’</a:t>
            </a:r>
            <a:r>
              <a:rPr lang="en-GB" altLang="ja-JP">
                <a:latin typeface="Tahoma" charset="0"/>
                <a:ea typeface="ＭＳ Ｐゴシック" charset="0"/>
                <a:cs typeface="ＭＳ Ｐゴシック" charset="0"/>
              </a:rPr>
              <a:t>s Experiential Learning Cycle</a:t>
            </a:r>
            <a:endParaRPr lang="en-GB">
              <a:latin typeface="Tahoma" charset="0"/>
              <a:ea typeface="ＭＳ Ｐゴシック" charset="0"/>
              <a:cs typeface="ＭＳ Ｐゴシック" charset="0"/>
            </a:endParaRPr>
          </a:p>
        </p:txBody>
      </p:sp>
      <p:pic>
        <p:nvPicPr>
          <p:cNvPr id="419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00213"/>
            <a:ext cx="76327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FC590B-0FC3-1A4C-97AF-28813AB58B48}" type="slidenum">
              <a:rPr lang="en-GB" sz="1400">
                <a:solidFill>
                  <a:schemeClr val="bg1"/>
                </a:solidFill>
              </a:rPr>
              <a:pPr eaLnBrk="1" hangingPunct="1"/>
              <a:t>14</a:t>
            </a:fld>
            <a:endParaRPr lang="en-GB" sz="1400">
              <a:solidFill>
                <a:schemeClr val="bg1"/>
              </a:solidFill>
            </a:endParaRPr>
          </a:p>
        </p:txBody>
      </p:sp>
      <p:sp>
        <p:nvSpPr>
          <p:cNvPr id="54274" name="Rectangle 2"/>
          <p:cNvSpPr>
            <a:spLocks noGrp="1" noChangeArrowheads="1"/>
          </p:cNvSpPr>
          <p:nvPr>
            <p:ph type="title"/>
          </p:nvPr>
        </p:nvSpPr>
        <p:spPr>
          <a:xfrm>
            <a:off x="179512" y="274638"/>
            <a:ext cx="8507288" cy="1143000"/>
          </a:xfrm>
        </p:spPr>
        <p:txBody>
          <a:bodyPr/>
          <a:lstStyle/>
          <a:p>
            <a:pPr eaLnBrk="1" hangingPunct="1"/>
            <a:r>
              <a:rPr lang="en-GB">
                <a:latin typeface="Tahoma" charset="0"/>
                <a:ea typeface="ＭＳ Ｐゴシック" charset="0"/>
                <a:cs typeface="ＭＳ Ｐゴシック" charset="0"/>
              </a:rPr>
              <a:t>Deep vs Surface Learning</a:t>
            </a:r>
            <a:endParaRPr lang="en-US">
              <a:latin typeface="Tahoma" charset="0"/>
              <a:ea typeface="ＭＳ Ｐゴシック" charset="0"/>
              <a:cs typeface="ＭＳ Ｐゴシック" charset="0"/>
            </a:endParaRPr>
          </a:p>
        </p:txBody>
      </p:sp>
      <p:graphicFrame>
        <p:nvGraphicFramePr>
          <p:cNvPr id="334888" name="Group 40"/>
          <p:cNvGraphicFramePr>
            <a:graphicFrameLocks noGrp="1"/>
          </p:cNvGraphicFramePr>
          <p:nvPr>
            <p:ph idx="1"/>
            <p:extLst>
              <p:ext uri="{D42A27DB-BD31-4B8C-83A1-F6EECF244321}">
                <p14:modId xmlns:p14="http://schemas.microsoft.com/office/powerpoint/2010/main" val="3409343969"/>
              </p:ext>
            </p:extLst>
          </p:nvPr>
        </p:nvGraphicFramePr>
        <p:xfrm>
          <a:off x="179388" y="1484313"/>
          <a:ext cx="8713787" cy="4395153"/>
        </p:xfrm>
        <a:graphic>
          <a:graphicData uri="http://schemas.openxmlformats.org/drawingml/2006/table">
            <a:tbl>
              <a:tblPr/>
              <a:tblGrid>
                <a:gridCol w="4279900"/>
                <a:gridCol w="4433887"/>
              </a:tblGrid>
              <a:tr h="341313">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pPr>
                      <a:r>
                        <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rPr>
                        <a:t>Deep</a:t>
                      </a: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cs typeface="ＭＳ Ｐゴシック" charset="0"/>
                        </a:rPr>
                        <a:t>Surface</a:t>
                      </a:r>
                      <a:r>
                        <a:rPr kumimoji="0" lang="en-US" sz="1600" b="0" i="0" u="none" strike="noStrike" cap="none" normalizeH="0" baseline="0" dirty="0">
                          <a:ln>
                            <a:noFill/>
                          </a:ln>
                          <a:solidFill>
                            <a:schemeClr val="accent2"/>
                          </a:solidFill>
                          <a:effectLst/>
                          <a:latin typeface="Arial" charset="0"/>
                          <a:ea typeface="ＭＳ Ｐゴシック" charset="0"/>
                          <a:cs typeface="ＭＳ Ｐゴシック"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Arial" charset="0"/>
                          <a:ea typeface="ＭＳ Ｐゴシック" charset="0"/>
                          <a:cs typeface="ＭＳ Ｐゴシック" charset="0"/>
                        </a:rPr>
                        <a:t>Focus is on “what is signified”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Arial" charset="0"/>
                          <a:ea typeface="ＭＳ Ｐゴシック" charset="0"/>
                          <a:cs typeface="ＭＳ Ｐゴシック" charset="0"/>
                        </a:rPr>
                        <a:t>Focus is on the “signs” (or on the learning as a signifier of something else)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Arial" charset="0"/>
                          <a:ea typeface="ＭＳ Ｐゴシック" charset="0"/>
                          <a:cs typeface="ＭＳ Ｐゴシック" charset="0"/>
                        </a:rPr>
                        <a:t>Relates previous knowledge to new knowledge  </a:t>
                      </a: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ea typeface="ＭＳ Ｐゴシック" charset="0"/>
                          <a:cs typeface="ＭＳ Ｐゴシック" charset="0"/>
                        </a:rPr>
                        <a:t>Focus on unrelated parts of the task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Arial" charset="0"/>
                          <a:ea typeface="ＭＳ Ｐゴシック" charset="0"/>
                          <a:cs typeface="ＭＳ Ｐゴシック" charset="0"/>
                        </a:rPr>
                        <a:t>Relates knowledge from different courses </a:t>
                      </a: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ea typeface="ＭＳ Ｐゴシック" charset="0"/>
                          <a:cs typeface="ＭＳ Ｐゴシック" charset="0"/>
                        </a:rPr>
                        <a:t>Information for assessment is simply memorised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Arial" charset="0"/>
                          <a:ea typeface="ＭＳ Ｐゴシック" charset="0"/>
                          <a:cs typeface="ＭＳ Ｐゴシック" charset="0"/>
                        </a:rPr>
                        <a:t>Relates theoretical ideas to everyday experience </a:t>
                      </a: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ea typeface="ＭＳ Ｐゴシック" charset="0"/>
                          <a:cs typeface="ＭＳ Ｐゴシック" charset="0"/>
                        </a:rPr>
                        <a:t>Facts and concepts are associated unreflectively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Arial" charset="0"/>
                          <a:ea typeface="ＭＳ Ｐゴシック" charset="0"/>
                          <a:cs typeface="ＭＳ Ｐゴシック" charset="0"/>
                        </a:rPr>
                        <a:t>Relates and distinguishes evidence and argument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ea typeface="ＭＳ Ｐゴシック" charset="0"/>
                          <a:cs typeface="ＭＳ Ｐゴシック" charset="0"/>
                        </a:rPr>
                        <a:t>Principles are not distinguished from examples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accent2"/>
                          </a:solidFill>
                          <a:effectLst/>
                          <a:latin typeface="Arial" charset="0"/>
                          <a:ea typeface="ＭＳ Ｐゴシック" charset="0"/>
                          <a:cs typeface="ＭＳ Ｐゴシック" charset="0"/>
                        </a:rPr>
                        <a:t>Organises</a:t>
                      </a:r>
                      <a:r>
                        <a:rPr kumimoji="0" lang="en-US" sz="1600" b="0" i="0" u="none" strike="noStrike" cap="none" normalizeH="0" baseline="0" dirty="0">
                          <a:ln>
                            <a:noFill/>
                          </a:ln>
                          <a:solidFill>
                            <a:schemeClr val="accent2"/>
                          </a:solidFill>
                          <a:effectLst/>
                          <a:latin typeface="Arial" charset="0"/>
                          <a:ea typeface="ＭＳ Ｐゴシック" charset="0"/>
                          <a:cs typeface="ＭＳ Ｐゴシック" charset="0"/>
                        </a:rPr>
                        <a:t> and structures content into coherent whole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ea typeface="ＭＳ Ｐゴシック" charset="0"/>
                          <a:cs typeface="ＭＳ Ｐゴシック" charset="0"/>
                        </a:rPr>
                        <a:t>Task is treated as an external imposition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Arial" charset="0"/>
                          <a:ea typeface="ＭＳ Ｐゴシック" charset="0"/>
                          <a:cs typeface="ＭＳ Ｐゴシック" charset="0"/>
                        </a:rPr>
                        <a:t>Emphasis is internal, from within the student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Arial" charset="0"/>
                          <a:ea typeface="ＭＳ Ｐゴシック" charset="0"/>
                          <a:cs typeface="ＭＳ Ｐゴシック" charset="0"/>
                        </a:rPr>
                        <a:t>Emphasis is external, from demands of assessment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4880" name="Text Box 32"/>
          <p:cNvSpPr txBox="1">
            <a:spLocks noChangeArrowheads="1"/>
          </p:cNvSpPr>
          <p:nvPr/>
        </p:nvSpPr>
        <p:spPr bwMode="auto">
          <a:xfrm>
            <a:off x="0" y="6146800"/>
            <a:ext cx="9144000" cy="1015663"/>
          </a:xfrm>
          <a:prstGeom prst="rect">
            <a:avLst/>
          </a:prstGeom>
          <a:solidFill>
            <a:schemeClr val="bg1"/>
          </a:solidFill>
          <a:ln w="9525">
            <a:solidFill>
              <a:schemeClr val="tx1"/>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2000" b="1" i="1" dirty="0"/>
              <a:t>Deep</a:t>
            </a:r>
            <a:r>
              <a:rPr lang="en-GB" sz="2000" b="1" dirty="0"/>
              <a:t> </a:t>
            </a:r>
            <a:r>
              <a:rPr lang="en-GB" sz="2000" b="1" dirty="0" err="1" smtClean="0"/>
              <a:t>vs</a:t>
            </a:r>
            <a:r>
              <a:rPr lang="en-GB" sz="2000" b="1" dirty="0" smtClean="0"/>
              <a:t> </a:t>
            </a:r>
            <a:r>
              <a:rPr lang="en-GB" sz="2000" b="1" i="1" dirty="0" smtClean="0"/>
              <a:t>Surface</a:t>
            </a:r>
            <a:r>
              <a:rPr lang="en-GB" sz="2000" b="1" dirty="0" smtClean="0"/>
              <a:t> seem similar to </a:t>
            </a:r>
            <a:br>
              <a:rPr lang="en-GB" sz="2000" b="1" dirty="0" smtClean="0"/>
            </a:br>
            <a:r>
              <a:rPr lang="en-GB" sz="2000" b="1" i="1" dirty="0" smtClean="0"/>
              <a:t>Intrinsic</a:t>
            </a:r>
            <a:r>
              <a:rPr lang="en-GB" sz="2000" b="1" dirty="0" smtClean="0"/>
              <a:t> </a:t>
            </a:r>
            <a:r>
              <a:rPr lang="en-GB" sz="2000" b="1" dirty="0" err="1" smtClean="0"/>
              <a:t>vs</a:t>
            </a:r>
            <a:r>
              <a:rPr lang="en-GB" sz="2000" b="1" dirty="0" smtClean="0"/>
              <a:t> </a:t>
            </a:r>
            <a:r>
              <a:rPr lang="en-GB" sz="2000" b="1" i="1" dirty="0" smtClean="0"/>
              <a:t>Extrinsic motivated behaviours</a:t>
            </a:r>
            <a:r>
              <a:rPr lang="en-GB" sz="2000" b="1" dirty="0" smtClean="0"/>
              <a:t> </a:t>
            </a:r>
            <a:br>
              <a:rPr lang="en-GB" sz="2000" b="1" dirty="0" smtClean="0"/>
            </a:br>
            <a:r>
              <a:rPr lang="en-GB" sz="2000" b="1" dirty="0" smtClean="0"/>
              <a:t>but </a:t>
            </a:r>
            <a:r>
              <a:rPr lang="en-GB" sz="2000" b="1" dirty="0"/>
              <a:t>it is the </a:t>
            </a:r>
            <a:r>
              <a:rPr lang="en-GB" sz="2000" b="1" u="sng" dirty="0" smtClean="0"/>
              <a:t>Learning approach</a:t>
            </a:r>
            <a:r>
              <a:rPr lang="en-GB" sz="2000" b="1" dirty="0" smtClean="0"/>
              <a:t> </a:t>
            </a:r>
            <a:r>
              <a:rPr lang="en-GB" sz="2000" b="1" dirty="0"/>
              <a:t>that is deep/</a:t>
            </a:r>
            <a:r>
              <a:rPr lang="en-GB" sz="2000" b="1" dirty="0" smtClean="0"/>
              <a:t>surface</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334888"/>
                                        </p:tgtEl>
                                        <p:attrNameLst>
                                          <p:attrName>style.opacity</p:attrName>
                                        </p:attrNameLst>
                                      </p:cBhvr>
                                      <p:to>
                                        <p:strVal val="0.25"/>
                                      </p:to>
                                    </p:set>
                                    <p:animEffect filter="image" prLst="opacity: 0.25">
                                      <p:cBhvr rctx="IE">
                                        <p:cTn id="7" dur="indefinite"/>
                                        <p:tgtEl>
                                          <p:spTgt spid="33488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34880"/>
                                        </p:tgtEl>
                                        <p:attrNameLst>
                                          <p:attrName>style.visibility</p:attrName>
                                        </p:attrNameLst>
                                      </p:cBhvr>
                                      <p:to>
                                        <p:strVal val="visible"/>
                                      </p:to>
                                    </p:set>
                                    <p:anim calcmode="lin" valueType="num">
                                      <p:cBhvr additive="base">
                                        <p:cTn id="10" dur="500" fill="hold"/>
                                        <p:tgtEl>
                                          <p:spTgt spid="334880"/>
                                        </p:tgtEl>
                                        <p:attrNameLst>
                                          <p:attrName>ppt_x</p:attrName>
                                        </p:attrNameLst>
                                      </p:cBhvr>
                                      <p:tavLst>
                                        <p:tav tm="0">
                                          <p:val>
                                            <p:strVal val="#ppt_x"/>
                                          </p:val>
                                        </p:tav>
                                        <p:tav tm="100000">
                                          <p:val>
                                            <p:strVal val="#ppt_x"/>
                                          </p:val>
                                        </p:tav>
                                      </p:tavLst>
                                    </p:anim>
                                    <p:anim calcmode="lin" valueType="num">
                                      <p:cBhvr additive="base">
                                        <p:cTn id="11" dur="500" fill="hold"/>
                                        <p:tgtEl>
                                          <p:spTgt spid="3348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633C0D-60D5-8448-BD90-3E8686941D8F}" type="slidenum">
              <a:rPr lang="en-GB" sz="1400">
                <a:solidFill>
                  <a:schemeClr val="bg1"/>
                </a:solidFill>
              </a:rPr>
              <a:pPr eaLnBrk="1" hangingPunct="1"/>
              <a:t>15</a:t>
            </a:fld>
            <a:endParaRPr lang="en-GB" sz="1400">
              <a:solidFill>
                <a:schemeClr val="bg1"/>
              </a:solidFill>
            </a:endParaRPr>
          </a:p>
        </p:txBody>
      </p:sp>
      <p:sp>
        <p:nvSpPr>
          <p:cNvPr id="56322" name="Rectangle 2"/>
          <p:cNvSpPr>
            <a:spLocks noGrp="1" noChangeArrowheads="1"/>
          </p:cNvSpPr>
          <p:nvPr>
            <p:ph type="title"/>
          </p:nvPr>
        </p:nvSpPr>
        <p:spPr/>
        <p:txBody>
          <a:bodyPr/>
          <a:lstStyle/>
          <a:p>
            <a:pPr eaLnBrk="1" hangingPunct="1"/>
            <a:r>
              <a:rPr lang="en-GB" dirty="0" smtClean="0">
                <a:latin typeface="Tahoma" charset="0"/>
                <a:ea typeface="ＭＳ Ｐゴシック" charset="0"/>
                <a:cs typeface="ＭＳ Ｐゴシック" charset="0"/>
              </a:rPr>
              <a:t>Constructing new knowledge</a:t>
            </a:r>
            <a:endParaRPr lang="en-US" dirty="0">
              <a:latin typeface="Tahoma" charset="0"/>
              <a:ea typeface="ＭＳ Ｐゴシック" charset="0"/>
              <a:cs typeface="ＭＳ Ｐゴシック" charset="0"/>
            </a:endParaRPr>
          </a:p>
        </p:txBody>
      </p:sp>
      <p:sp>
        <p:nvSpPr>
          <p:cNvPr id="336899" name="Rectangle 3"/>
          <p:cNvSpPr>
            <a:spLocks noGrp="1" noChangeArrowheads="1"/>
          </p:cNvSpPr>
          <p:nvPr>
            <p:ph type="body" idx="1"/>
          </p:nvPr>
        </p:nvSpPr>
        <p:spPr/>
        <p:txBody>
          <a:bodyPr/>
          <a:lstStyle/>
          <a:p>
            <a:pPr eaLnBrk="1" hangingPunct="1">
              <a:lnSpc>
                <a:spcPct val="90000"/>
              </a:lnSpc>
              <a:buFontTx/>
              <a:buNone/>
            </a:pPr>
            <a:r>
              <a:rPr lang="en-US" sz="2400" dirty="0" smtClean="0">
                <a:latin typeface="Arial" charset="0"/>
                <a:ea typeface="ＭＳ Ｐゴシック" charset="0"/>
                <a:cs typeface="ＭＳ Ｐゴシック" charset="0"/>
              </a:rPr>
              <a:t>Constructive </a:t>
            </a:r>
            <a:r>
              <a:rPr lang="en-US" sz="2400" dirty="0">
                <a:latin typeface="Arial" charset="0"/>
                <a:ea typeface="ＭＳ Ｐゴシック" charset="0"/>
                <a:cs typeface="ＭＳ Ｐゴシック" charset="0"/>
              </a:rPr>
              <a:t>learning principles.</a:t>
            </a:r>
          </a:p>
          <a:p>
            <a:pPr marL="0" indent="0" eaLnBrk="1" hangingPunct="1">
              <a:lnSpc>
                <a:spcPct val="90000"/>
              </a:lnSpc>
              <a:buNone/>
            </a:pPr>
            <a:r>
              <a:rPr lang="en-US" sz="2000" dirty="0">
                <a:latin typeface="Arial" charset="0"/>
                <a:ea typeface="ＭＳ Ｐゴシック" charset="0"/>
                <a:cs typeface="ＭＳ Ｐゴシック" charset="0"/>
              </a:rPr>
              <a:t>1. Knowledge is </a:t>
            </a:r>
            <a:r>
              <a:rPr lang="en-US" sz="2000" b="1" dirty="0">
                <a:latin typeface="Arial" charset="0"/>
                <a:ea typeface="ＭＳ Ｐゴシック" charset="0"/>
                <a:cs typeface="ＭＳ Ｐゴシック" charset="0"/>
              </a:rPr>
              <a:t>physically</a:t>
            </a:r>
            <a:r>
              <a:rPr lang="en-US" sz="2000" dirty="0">
                <a:latin typeface="Arial" charset="0"/>
                <a:ea typeface="ＭＳ Ｐゴシック" charset="0"/>
                <a:cs typeface="ＭＳ Ｐゴシック" charset="0"/>
              </a:rPr>
              <a:t> constructed </a:t>
            </a:r>
            <a:r>
              <a:rPr lang="en-US" sz="2000" dirty="0" smtClean="0">
                <a:latin typeface="Arial" charset="0"/>
                <a:ea typeface="ＭＳ Ｐゴシック" charset="0"/>
                <a:cs typeface="ＭＳ Ｐゴシック" charset="0"/>
              </a:rPr>
              <a:t/>
            </a:r>
            <a:br>
              <a:rPr lang="en-US" sz="2000" dirty="0" smtClean="0">
                <a:latin typeface="Arial" charset="0"/>
                <a:ea typeface="ＭＳ Ｐゴシック" charset="0"/>
                <a:cs typeface="ＭＳ Ｐゴシック" charset="0"/>
              </a:rPr>
            </a:br>
            <a:r>
              <a:rPr lang="en-US" sz="2000" dirty="0" smtClean="0">
                <a:latin typeface="Arial" charset="0"/>
                <a:ea typeface="ＭＳ Ｐゴシック" charset="0"/>
                <a:cs typeface="ＭＳ Ｐゴシック" charset="0"/>
              </a:rPr>
              <a:t/>
            </a:r>
            <a:br>
              <a:rPr lang="en-US" sz="2000" dirty="0" smtClean="0">
                <a:latin typeface="Arial" charset="0"/>
                <a:ea typeface="ＭＳ Ｐゴシック" charset="0"/>
                <a:cs typeface="ＭＳ Ｐゴシック" charset="0"/>
              </a:rPr>
            </a:br>
            <a:r>
              <a:rPr lang="en-US" sz="2000" dirty="0" smtClean="0">
                <a:latin typeface="Arial" charset="0"/>
                <a:ea typeface="ＭＳ Ｐゴシック" charset="0"/>
                <a:cs typeface="ＭＳ Ｐゴシック" charset="0"/>
              </a:rPr>
              <a:t>by </a:t>
            </a:r>
            <a:r>
              <a:rPr lang="en-US" sz="2000" dirty="0">
                <a:latin typeface="Arial" charset="0"/>
                <a:ea typeface="ＭＳ Ｐゴシック" charset="0"/>
                <a:cs typeface="ＭＳ Ｐゴシック" charset="0"/>
              </a:rPr>
              <a:t>learners who are involved in active </a:t>
            </a:r>
            <a:r>
              <a:rPr lang="en-US" sz="2000" dirty="0" smtClean="0">
                <a:latin typeface="Arial" charset="0"/>
                <a:ea typeface="ＭＳ Ｐゴシック" charset="0"/>
                <a:cs typeface="ＭＳ Ｐゴシック" charset="0"/>
              </a:rPr>
              <a:t>learning</a:t>
            </a:r>
            <a:r>
              <a:rPr lang="en-US" sz="2000" dirty="0">
                <a:latin typeface="Arial" charset="0"/>
                <a:ea typeface="ＭＳ Ｐゴシック" charset="0"/>
                <a:cs typeface="ＭＳ Ｐゴシック" charset="0"/>
              </a:rPr>
              <a:t/>
            </a:r>
            <a:br>
              <a:rPr lang="en-US" sz="2000" dirty="0">
                <a:latin typeface="Arial" charset="0"/>
                <a:ea typeface="ＭＳ Ｐゴシック" charset="0"/>
                <a:cs typeface="ＭＳ Ｐゴシック" charset="0"/>
              </a:rPr>
            </a:br>
            <a:endParaRPr lang="en-US" sz="2000" dirty="0">
              <a:latin typeface="Arial" charset="0"/>
              <a:ea typeface="ＭＳ Ｐゴシック" charset="0"/>
              <a:cs typeface="ＭＳ Ｐゴシック" charset="0"/>
            </a:endParaRPr>
          </a:p>
          <a:p>
            <a:pPr marL="0" indent="0" eaLnBrk="1" hangingPunct="1">
              <a:lnSpc>
                <a:spcPct val="90000"/>
              </a:lnSpc>
              <a:buNone/>
            </a:pPr>
            <a:r>
              <a:rPr lang="en-US" sz="2000" dirty="0">
                <a:latin typeface="Arial" charset="0"/>
                <a:ea typeface="ＭＳ Ｐゴシック" charset="0"/>
                <a:cs typeface="ＭＳ Ｐゴシック" charset="0"/>
              </a:rPr>
              <a:t>2. Knowledge is </a:t>
            </a:r>
            <a:r>
              <a:rPr lang="en-US" sz="2000" b="1" dirty="0">
                <a:latin typeface="Arial" charset="0"/>
                <a:ea typeface="ＭＳ Ｐゴシック" charset="0"/>
                <a:cs typeface="ＭＳ Ｐゴシック" charset="0"/>
              </a:rPr>
              <a:t>symbolically</a:t>
            </a:r>
            <a:r>
              <a:rPr lang="en-US" sz="2000" dirty="0">
                <a:latin typeface="Arial" charset="0"/>
                <a:ea typeface="ＭＳ Ｐゴシック" charset="0"/>
                <a:cs typeface="ＭＳ Ｐゴシック" charset="0"/>
              </a:rPr>
              <a:t> constructed </a:t>
            </a:r>
            <a:r>
              <a:rPr lang="en-US" sz="2000" dirty="0" smtClean="0">
                <a:latin typeface="Arial" charset="0"/>
                <a:ea typeface="ＭＳ Ｐゴシック" charset="0"/>
                <a:cs typeface="ＭＳ Ｐゴシック" charset="0"/>
              </a:rPr>
              <a:t/>
            </a:r>
            <a:br>
              <a:rPr lang="en-US" sz="2000" dirty="0" smtClean="0">
                <a:latin typeface="Arial" charset="0"/>
                <a:ea typeface="ＭＳ Ｐゴシック" charset="0"/>
                <a:cs typeface="ＭＳ Ｐゴシック" charset="0"/>
              </a:rPr>
            </a:br>
            <a:r>
              <a:rPr lang="en-US" sz="2000" dirty="0" smtClean="0">
                <a:latin typeface="Arial" charset="0"/>
                <a:ea typeface="ＭＳ Ｐゴシック" charset="0"/>
                <a:cs typeface="ＭＳ Ｐゴシック" charset="0"/>
              </a:rPr>
              <a:t/>
            </a:r>
            <a:br>
              <a:rPr lang="en-US" sz="2000" dirty="0" smtClean="0">
                <a:latin typeface="Arial" charset="0"/>
                <a:ea typeface="ＭＳ Ｐゴシック" charset="0"/>
                <a:cs typeface="ＭＳ Ｐゴシック" charset="0"/>
              </a:rPr>
            </a:br>
            <a:r>
              <a:rPr lang="en-US" sz="2000" dirty="0" smtClean="0">
                <a:latin typeface="Arial" charset="0"/>
                <a:ea typeface="ＭＳ Ｐゴシック" charset="0"/>
                <a:cs typeface="ＭＳ Ｐゴシック" charset="0"/>
              </a:rPr>
              <a:t>by </a:t>
            </a:r>
            <a:r>
              <a:rPr lang="en-US" sz="2000" dirty="0">
                <a:latin typeface="Arial" charset="0"/>
                <a:ea typeface="ＭＳ Ｐゴシック" charset="0"/>
                <a:cs typeface="ＭＳ Ｐゴシック" charset="0"/>
              </a:rPr>
              <a:t>learners who are making their own representations of </a:t>
            </a:r>
            <a:r>
              <a:rPr lang="en-US" sz="2000" dirty="0" smtClean="0">
                <a:latin typeface="Arial" charset="0"/>
                <a:ea typeface="ＭＳ Ｐゴシック" charset="0"/>
                <a:cs typeface="ＭＳ Ｐゴシック" charset="0"/>
              </a:rPr>
              <a:t>action</a:t>
            </a:r>
            <a:r>
              <a:rPr lang="en-US" sz="2000" dirty="0">
                <a:latin typeface="Arial" charset="0"/>
                <a:ea typeface="ＭＳ Ｐゴシック" charset="0"/>
                <a:cs typeface="ＭＳ Ｐゴシック" charset="0"/>
              </a:rPr>
              <a:t/>
            </a:r>
            <a:br>
              <a:rPr lang="en-US" sz="2000" dirty="0">
                <a:latin typeface="Arial" charset="0"/>
                <a:ea typeface="ＭＳ Ｐゴシック" charset="0"/>
                <a:cs typeface="ＭＳ Ｐゴシック" charset="0"/>
              </a:rPr>
            </a:br>
            <a:endParaRPr lang="en-US" sz="2000" dirty="0">
              <a:latin typeface="Arial" charset="0"/>
              <a:ea typeface="ＭＳ Ｐゴシック" charset="0"/>
              <a:cs typeface="ＭＳ Ｐゴシック" charset="0"/>
            </a:endParaRPr>
          </a:p>
          <a:p>
            <a:pPr marL="0" indent="0" eaLnBrk="1" hangingPunct="1">
              <a:lnSpc>
                <a:spcPct val="90000"/>
              </a:lnSpc>
              <a:buNone/>
            </a:pPr>
            <a:r>
              <a:rPr lang="en-US" sz="2000" dirty="0">
                <a:latin typeface="Arial" charset="0"/>
                <a:ea typeface="ＭＳ Ｐゴシック" charset="0"/>
                <a:cs typeface="ＭＳ Ｐゴシック" charset="0"/>
              </a:rPr>
              <a:t>3. Knowledge is </a:t>
            </a:r>
            <a:r>
              <a:rPr lang="en-US" sz="2000" b="1" dirty="0">
                <a:latin typeface="Arial" charset="0"/>
                <a:ea typeface="ＭＳ Ｐゴシック" charset="0"/>
                <a:cs typeface="ＭＳ Ｐゴシック" charset="0"/>
              </a:rPr>
              <a:t>socially</a:t>
            </a:r>
            <a:r>
              <a:rPr lang="en-US" sz="2000" dirty="0">
                <a:latin typeface="Arial" charset="0"/>
                <a:ea typeface="ＭＳ Ｐゴシック" charset="0"/>
                <a:cs typeface="ＭＳ Ｐゴシック" charset="0"/>
              </a:rPr>
              <a:t> constructed </a:t>
            </a:r>
            <a:r>
              <a:rPr lang="en-US" sz="2000" dirty="0" smtClean="0">
                <a:latin typeface="Arial" charset="0"/>
                <a:ea typeface="ＭＳ Ｐゴシック" charset="0"/>
                <a:cs typeface="ＭＳ Ｐゴシック" charset="0"/>
              </a:rPr>
              <a:t/>
            </a:r>
            <a:br>
              <a:rPr lang="en-US" sz="2000" dirty="0" smtClean="0">
                <a:latin typeface="Arial" charset="0"/>
                <a:ea typeface="ＭＳ Ｐゴシック" charset="0"/>
                <a:cs typeface="ＭＳ Ｐゴシック" charset="0"/>
              </a:rPr>
            </a:br>
            <a:r>
              <a:rPr lang="en-US" sz="2000" dirty="0" smtClean="0">
                <a:latin typeface="Arial" charset="0"/>
                <a:ea typeface="ＭＳ Ｐゴシック" charset="0"/>
                <a:cs typeface="ＭＳ Ｐゴシック" charset="0"/>
              </a:rPr>
              <a:t/>
            </a:r>
            <a:br>
              <a:rPr lang="en-US" sz="2000" dirty="0" smtClean="0">
                <a:latin typeface="Arial" charset="0"/>
                <a:ea typeface="ＭＳ Ｐゴシック" charset="0"/>
                <a:cs typeface="ＭＳ Ｐゴシック" charset="0"/>
              </a:rPr>
            </a:br>
            <a:r>
              <a:rPr lang="en-US" sz="2000" dirty="0" smtClean="0">
                <a:latin typeface="Arial" charset="0"/>
                <a:ea typeface="ＭＳ Ｐゴシック" charset="0"/>
                <a:cs typeface="ＭＳ Ｐゴシック" charset="0"/>
              </a:rPr>
              <a:t>by </a:t>
            </a:r>
            <a:r>
              <a:rPr lang="en-US" sz="2000" dirty="0">
                <a:latin typeface="Arial" charset="0"/>
                <a:ea typeface="ＭＳ Ｐゴシック" charset="0"/>
                <a:cs typeface="ＭＳ Ｐゴシック" charset="0"/>
              </a:rPr>
              <a:t>learners who convey their meaning making to </a:t>
            </a:r>
            <a:r>
              <a:rPr lang="en-US" sz="2000" dirty="0" smtClean="0">
                <a:latin typeface="Arial" charset="0"/>
                <a:ea typeface="ＭＳ Ｐゴシック" charset="0"/>
                <a:cs typeface="ＭＳ Ｐゴシック" charset="0"/>
              </a:rPr>
              <a:t>others</a:t>
            </a:r>
            <a:r>
              <a:rPr lang="en-US" sz="2000" dirty="0">
                <a:latin typeface="Arial" charset="0"/>
                <a:ea typeface="ＭＳ Ｐゴシック" charset="0"/>
                <a:cs typeface="ＭＳ Ｐゴシック" charset="0"/>
              </a:rPr>
              <a:t/>
            </a:r>
            <a:br>
              <a:rPr lang="en-US" sz="2000" dirty="0">
                <a:latin typeface="Arial" charset="0"/>
                <a:ea typeface="ＭＳ Ｐゴシック" charset="0"/>
                <a:cs typeface="ＭＳ Ｐゴシック" charset="0"/>
              </a:rPr>
            </a:br>
            <a:endParaRPr lang="en-US" sz="2000" dirty="0">
              <a:latin typeface="Arial" charset="0"/>
              <a:ea typeface="ＭＳ Ｐゴシック" charset="0"/>
              <a:cs typeface="ＭＳ Ｐゴシック" charset="0"/>
            </a:endParaRPr>
          </a:p>
          <a:p>
            <a:pPr marL="0" indent="0" eaLnBrk="1" hangingPunct="1">
              <a:lnSpc>
                <a:spcPct val="90000"/>
              </a:lnSpc>
              <a:buNone/>
            </a:pPr>
            <a:r>
              <a:rPr lang="en-US" sz="2000" dirty="0">
                <a:latin typeface="Arial" charset="0"/>
                <a:ea typeface="ＭＳ Ｐゴシック" charset="0"/>
                <a:cs typeface="ＭＳ Ｐゴシック" charset="0"/>
              </a:rPr>
              <a:t>4. Knowledge is </a:t>
            </a:r>
            <a:r>
              <a:rPr lang="en-US" sz="2000" b="1" dirty="0">
                <a:latin typeface="Arial" charset="0"/>
                <a:ea typeface="ＭＳ Ｐゴシック" charset="0"/>
                <a:cs typeface="ＭＳ Ｐゴシック" charset="0"/>
              </a:rPr>
              <a:t>theoretically</a:t>
            </a:r>
            <a:r>
              <a:rPr lang="en-US" sz="2000" dirty="0">
                <a:latin typeface="Arial" charset="0"/>
                <a:ea typeface="ＭＳ Ｐゴシック" charset="0"/>
                <a:cs typeface="ＭＳ Ｐゴシック" charset="0"/>
              </a:rPr>
              <a:t> </a:t>
            </a:r>
            <a:r>
              <a:rPr lang="en-US" sz="2000" dirty="0" smtClean="0">
                <a:latin typeface="Arial" charset="0"/>
                <a:ea typeface="ＭＳ Ｐゴシック" charset="0"/>
                <a:cs typeface="ＭＳ Ｐゴシック" charset="0"/>
              </a:rPr>
              <a:t>constructed</a:t>
            </a:r>
            <a:br>
              <a:rPr lang="en-US" sz="2000" dirty="0" smtClean="0">
                <a:latin typeface="Arial" charset="0"/>
                <a:ea typeface="ＭＳ Ｐゴシック" charset="0"/>
                <a:cs typeface="ＭＳ Ｐゴシック" charset="0"/>
              </a:rPr>
            </a:br>
            <a:r>
              <a:rPr lang="en-US" sz="2000" dirty="0" smtClean="0">
                <a:latin typeface="Arial" charset="0"/>
                <a:ea typeface="ＭＳ Ｐゴシック" charset="0"/>
                <a:cs typeface="ＭＳ Ｐゴシック" charset="0"/>
              </a:rPr>
              <a:t> </a:t>
            </a:r>
            <a:br>
              <a:rPr lang="en-US" sz="2000" dirty="0" smtClean="0">
                <a:latin typeface="Arial" charset="0"/>
                <a:ea typeface="ＭＳ Ｐゴシック" charset="0"/>
                <a:cs typeface="ＭＳ Ｐゴシック" charset="0"/>
              </a:rPr>
            </a:br>
            <a:r>
              <a:rPr lang="en-US" sz="2000" dirty="0" smtClean="0">
                <a:latin typeface="Arial" charset="0"/>
                <a:ea typeface="ＭＳ Ｐゴシック" charset="0"/>
                <a:cs typeface="ＭＳ Ｐゴシック" charset="0"/>
              </a:rPr>
              <a:t>by </a:t>
            </a:r>
            <a:r>
              <a:rPr lang="en-US" sz="2000" dirty="0">
                <a:latin typeface="Arial" charset="0"/>
                <a:ea typeface="ＭＳ Ｐゴシック" charset="0"/>
                <a:cs typeface="ＭＳ Ｐゴシック" charset="0"/>
              </a:rPr>
              <a:t>learners who try to explain things they don't completely understand</a:t>
            </a:r>
            <a:endParaRPr lang="en-GB" sz="2000" dirty="0">
              <a:latin typeface="Arial" charset="0"/>
              <a:ea typeface="ＭＳ Ｐゴシック" charset="0"/>
              <a:cs typeface="ＭＳ Ｐゴシック" charset="0"/>
            </a:endParaRPr>
          </a:p>
          <a:p>
            <a:pPr eaLnBrk="1" hangingPunct="1">
              <a:lnSpc>
                <a:spcPct val="90000"/>
              </a:lnSpc>
              <a:buFontTx/>
              <a:buNone/>
            </a:pPr>
            <a:endParaRPr lang="en-US" sz="2000" dirty="0">
              <a:latin typeface="Arial" charset="0"/>
              <a:ea typeface="ＭＳ Ｐゴシック" charset="0"/>
              <a:cs typeface="ＭＳ Ｐゴシック" charset="0"/>
            </a:endParaRPr>
          </a:p>
        </p:txBody>
      </p:sp>
      <p:pic>
        <p:nvPicPr>
          <p:cNvPr id="2" name="Picture 1" descr="scaffold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260648"/>
            <a:ext cx="3003873" cy="30612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68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68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68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68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GB" dirty="0" smtClean="0">
                <a:latin typeface="Tahoma" charset="0"/>
                <a:ea typeface="ＭＳ Ｐゴシック" charset="0"/>
                <a:cs typeface="ＭＳ Ｐゴシック" charset="0"/>
              </a:rPr>
              <a:t>We encourage you to work </a:t>
            </a:r>
            <a:r>
              <a:rPr lang="en-GB" dirty="0">
                <a:latin typeface="Tahoma" charset="0"/>
                <a:ea typeface="ＭＳ Ｐゴシック" charset="0"/>
                <a:cs typeface="ＭＳ Ｐゴシック" charset="0"/>
              </a:rPr>
              <a:t>in groups</a:t>
            </a:r>
          </a:p>
        </p:txBody>
      </p:sp>
      <p:sp>
        <p:nvSpPr>
          <p:cNvPr id="60419" name="Rectangle 3"/>
          <p:cNvSpPr>
            <a:spLocks noGrp="1" noChangeArrowheads="1"/>
          </p:cNvSpPr>
          <p:nvPr>
            <p:ph sz="half" idx="1"/>
          </p:nvPr>
        </p:nvSpPr>
        <p:spPr/>
        <p:txBody>
          <a:bodyPr/>
          <a:lstStyle/>
          <a:p>
            <a:pPr eaLnBrk="1" hangingPunct="1"/>
            <a:r>
              <a:rPr lang="en-GB" dirty="0" smtClean="0">
                <a:latin typeface="Arial" charset="0"/>
                <a:ea typeface="ＭＳ Ｐゴシック" charset="0"/>
                <a:cs typeface="ＭＳ Ｐゴシック" charset="0"/>
              </a:rPr>
              <a:t>Ad hoc groups</a:t>
            </a:r>
          </a:p>
          <a:p>
            <a:pPr eaLnBrk="1" hangingPunct="1"/>
            <a:r>
              <a:rPr lang="en-GB" dirty="0" smtClean="0">
                <a:latin typeface="Arial" charset="0"/>
                <a:ea typeface="ＭＳ Ｐゴシック" charset="0"/>
                <a:cs typeface="ＭＳ Ｐゴシック" charset="0"/>
              </a:rPr>
              <a:t>Engineered groups</a:t>
            </a:r>
          </a:p>
          <a:p>
            <a:pPr eaLnBrk="1" hangingPunct="1"/>
            <a:endParaRPr lang="en-GB" dirty="0">
              <a:latin typeface="Arial" charset="0"/>
              <a:ea typeface="ＭＳ Ｐゴシック" charset="0"/>
              <a:cs typeface="ＭＳ Ｐゴシック" charset="0"/>
            </a:endParaRPr>
          </a:p>
          <a:p>
            <a:pPr eaLnBrk="1" hangingPunct="1">
              <a:buFontTx/>
              <a:buNone/>
            </a:pPr>
            <a:endParaRPr lang="en-GB" dirty="0">
              <a:latin typeface="Arial" charset="0"/>
              <a:ea typeface="ＭＳ Ｐゴシック" charset="0"/>
              <a:cs typeface="ＭＳ Ｐゴシック" charset="0"/>
            </a:endParaRPr>
          </a:p>
        </p:txBody>
      </p:sp>
      <p:pic>
        <p:nvPicPr>
          <p:cNvPr id="3" name="Content Placeholder 2" descr="human_stack_from_istock.jpg"/>
          <p:cNvPicPr>
            <a:picLocks noGrp="1" noChangeAspect="1"/>
          </p:cNvPicPr>
          <p:nvPr>
            <p:ph sz="half" idx="2"/>
          </p:nvPr>
        </p:nvPicPr>
        <p:blipFill>
          <a:blip r:embed="rId3">
            <a:extLst>
              <a:ext uri="{28A0092B-C50C-407E-A947-70E740481C1C}">
                <a14:useLocalDpi xmlns:a14="http://schemas.microsoft.com/office/drawing/2010/main" val="0"/>
              </a:ext>
            </a:extLst>
          </a:blip>
          <a:srcRect t="-34340" b="-34340"/>
          <a:stretch>
            <a:fillRect/>
          </a:stretch>
        </p:blipFill>
        <p:spPr>
          <a:xfrm>
            <a:off x="4644008" y="1268760"/>
            <a:ext cx="4038600" cy="4525963"/>
          </a:xfrm>
        </p:spPr>
      </p:pic>
      <p:sp>
        <p:nvSpPr>
          <p:cNvPr id="604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96C426-55D5-2142-A084-EDCFF8F0A397}" type="slidenum">
              <a:rPr lang="en-GB" sz="1400">
                <a:solidFill>
                  <a:schemeClr val="bg1"/>
                </a:solidFill>
              </a:rPr>
              <a:pPr eaLnBrk="1" hangingPunct="1"/>
              <a:t>16</a:t>
            </a:fld>
            <a:endParaRPr lang="en-GB" sz="1400">
              <a:solidFill>
                <a:schemeClr val="bg1"/>
              </a:solidFill>
            </a:endParaRPr>
          </a:p>
        </p:txBody>
      </p:sp>
      <p:sp>
        <p:nvSpPr>
          <p:cNvPr id="4" name="Rectangle 3"/>
          <p:cNvSpPr/>
          <p:nvPr/>
        </p:nvSpPr>
        <p:spPr>
          <a:xfrm>
            <a:off x="4644008" y="4869160"/>
            <a:ext cx="4032448" cy="1477328"/>
          </a:xfrm>
          <a:prstGeom prst="rect">
            <a:avLst/>
          </a:prstGeom>
        </p:spPr>
        <p:txBody>
          <a:bodyPr wrap="square">
            <a:spAutoFit/>
          </a:bodyPr>
          <a:lstStyle/>
          <a:p>
            <a:pPr algn="ctr" eaLnBrk="1" hangingPunct="1"/>
            <a:r>
              <a:rPr lang="en-GB" b="1" dirty="0"/>
              <a:t>Recognise your </a:t>
            </a:r>
            <a:r>
              <a:rPr lang="en-GB" b="1" dirty="0" smtClean="0"/>
              <a:t>strengths</a:t>
            </a:r>
            <a:br>
              <a:rPr lang="en-GB" b="1" dirty="0" smtClean="0"/>
            </a:br>
            <a:r>
              <a:rPr lang="en-GB" b="1" dirty="0" smtClean="0"/>
              <a:t/>
            </a:r>
            <a:br>
              <a:rPr lang="en-GB" b="1" dirty="0" smtClean="0"/>
            </a:br>
            <a:r>
              <a:rPr lang="en-GB" b="1" dirty="0" smtClean="0"/>
              <a:t>move out of your comfort zone</a:t>
            </a:r>
            <a:br>
              <a:rPr lang="en-GB" b="1" dirty="0" smtClean="0"/>
            </a:br>
            <a:r>
              <a:rPr lang="en-GB" b="1" dirty="0" smtClean="0"/>
              <a:t/>
            </a:r>
            <a:br>
              <a:rPr lang="en-GB" b="1" dirty="0" smtClean="0"/>
            </a:br>
            <a:r>
              <a:rPr lang="en-GB" b="1" dirty="0" smtClean="0"/>
              <a:t>develop/evolve</a:t>
            </a:r>
            <a:endParaRPr lang="en-GB" b="1" dirty="0"/>
          </a:p>
        </p:txBody>
      </p:sp>
      <p:pic>
        <p:nvPicPr>
          <p:cNvPr id="5" name="Picture 4" descr="JS_col_ref_Logo_EC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3933056"/>
            <a:ext cx="3312368" cy="2596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GB" dirty="0" smtClean="0">
                <a:latin typeface="Tahoma" charset="0"/>
                <a:ea typeface="ＭＳ Ｐゴシック" charset="0"/>
                <a:cs typeface="ＭＳ Ｐゴシック" charset="0"/>
              </a:rPr>
              <a:t>Lecture – attending and attending</a:t>
            </a:r>
            <a:endParaRPr lang="en-GB" dirty="0">
              <a:latin typeface="Tahoma" charset="0"/>
              <a:ea typeface="ＭＳ Ｐゴシック" charset="0"/>
              <a:cs typeface="ＭＳ Ｐゴシック" charset="0"/>
            </a:endParaRPr>
          </a:p>
        </p:txBody>
      </p:sp>
      <p:sp>
        <p:nvSpPr>
          <p:cNvPr id="64515" name="Rectangle 3"/>
          <p:cNvSpPr>
            <a:spLocks noGrp="1" noChangeArrowheads="1"/>
          </p:cNvSpPr>
          <p:nvPr>
            <p:ph sz="half" idx="1"/>
          </p:nvPr>
        </p:nvSpPr>
        <p:spPr/>
        <p:txBody>
          <a:bodyPr/>
          <a:lstStyle/>
          <a:p>
            <a:pPr eaLnBrk="1" hangingPunct="1"/>
            <a:r>
              <a:rPr lang="en-GB" dirty="0" smtClean="0">
                <a:latin typeface="Arial" charset="0"/>
                <a:ea typeface="ＭＳ Ｐゴシック" charset="0"/>
                <a:cs typeface="ＭＳ Ｐゴシック" charset="0"/>
              </a:rPr>
              <a:t>Note down </a:t>
            </a:r>
            <a:r>
              <a:rPr lang="en-GB" dirty="0">
                <a:latin typeface="Arial" charset="0"/>
                <a:ea typeface="ＭＳ Ｐゴシック" charset="0"/>
                <a:cs typeface="ＭＳ Ｐゴシック" charset="0"/>
              </a:rPr>
              <a:t>the three most important </a:t>
            </a:r>
            <a:r>
              <a:rPr lang="en-GB" dirty="0" smtClean="0">
                <a:latin typeface="Arial" charset="0"/>
                <a:ea typeface="ＭＳ Ｐゴシック" charset="0"/>
                <a:cs typeface="ＭＳ Ｐゴシック" charset="0"/>
              </a:rPr>
              <a:t>things</a:t>
            </a:r>
          </a:p>
          <a:p>
            <a:pPr marL="0" indent="0" eaLnBrk="1" hangingPunct="1">
              <a:buNone/>
            </a:pPr>
            <a:endParaRPr lang="en-GB" dirty="0">
              <a:latin typeface="Arial" charset="0"/>
              <a:ea typeface="ＭＳ Ｐゴシック" charset="0"/>
              <a:cs typeface="ＭＳ Ｐゴシック" charset="0"/>
            </a:endParaRPr>
          </a:p>
          <a:p>
            <a:pPr marL="0" indent="0" eaLnBrk="1" hangingPunct="1">
              <a:buNone/>
            </a:pPr>
            <a:endParaRPr lang="en-GB" dirty="0" smtClean="0">
              <a:latin typeface="Arial" charset="0"/>
              <a:ea typeface="ＭＳ Ｐゴシック" charset="0"/>
              <a:cs typeface="ＭＳ Ｐゴシック" charset="0"/>
            </a:endParaRPr>
          </a:p>
          <a:p>
            <a:pPr marL="0" indent="0" eaLnBrk="1" hangingPunct="1">
              <a:buNone/>
            </a:pPr>
            <a:endParaRPr lang="en-GB" dirty="0">
              <a:latin typeface="Arial" charset="0"/>
              <a:ea typeface="ＭＳ Ｐゴシック" charset="0"/>
              <a:cs typeface="ＭＳ Ｐゴシック" charset="0"/>
            </a:endParaRPr>
          </a:p>
          <a:p>
            <a:pPr marL="0" indent="0" eaLnBrk="1" hangingPunct="1">
              <a:buNone/>
            </a:pPr>
            <a:endParaRPr lang="en-GB" dirty="0" smtClean="0">
              <a:latin typeface="Arial" charset="0"/>
              <a:ea typeface="ＭＳ Ｐゴシック" charset="0"/>
              <a:cs typeface="ＭＳ Ｐゴシック" charset="0"/>
            </a:endParaRPr>
          </a:p>
          <a:p>
            <a:pPr marL="0" indent="0" eaLnBrk="1" hangingPunct="1">
              <a:buNone/>
            </a:pPr>
            <a:endParaRPr lang="en-GB" dirty="0">
              <a:latin typeface="Arial" charset="0"/>
              <a:ea typeface="ＭＳ Ｐゴシック" charset="0"/>
              <a:cs typeface="ＭＳ Ｐゴシック" charset="0"/>
            </a:endParaRPr>
          </a:p>
          <a:p>
            <a:pPr marL="0" indent="0" eaLnBrk="1" hangingPunct="1">
              <a:buNone/>
            </a:pPr>
            <a:endParaRPr lang="en-GB" dirty="0" smtClean="0">
              <a:latin typeface="Arial" charset="0"/>
              <a:ea typeface="ＭＳ Ｐゴシック" charset="0"/>
              <a:cs typeface="ＭＳ Ｐゴシック" charset="0"/>
            </a:endParaRPr>
          </a:p>
          <a:p>
            <a:pPr marL="0" indent="0" eaLnBrk="1" hangingPunct="1">
              <a:buNone/>
            </a:pPr>
            <a:endParaRPr lang="en-GB" dirty="0">
              <a:latin typeface="Arial" charset="0"/>
              <a:ea typeface="ＭＳ Ｐゴシック" charset="0"/>
              <a:cs typeface="ＭＳ Ｐゴシック" charset="0"/>
            </a:endParaRPr>
          </a:p>
          <a:p>
            <a:pPr eaLnBrk="1" hangingPunct="1"/>
            <a:r>
              <a:rPr lang="en-GB" dirty="0" smtClean="0">
                <a:latin typeface="Arial" charset="0"/>
                <a:ea typeface="ＭＳ Ｐゴシック" charset="0"/>
                <a:cs typeface="ＭＳ Ｐゴシック" charset="0"/>
              </a:rPr>
              <a:t>Produce </a:t>
            </a:r>
            <a:r>
              <a:rPr lang="en-GB" dirty="0">
                <a:latin typeface="Arial" charset="0"/>
                <a:ea typeface="ＭＳ Ｐゴシック" charset="0"/>
                <a:cs typeface="ＭＳ Ｐゴシック" charset="0"/>
              </a:rPr>
              <a:t>brief </a:t>
            </a:r>
            <a:r>
              <a:rPr lang="en-GB" b="1" i="1" dirty="0">
                <a:latin typeface="Arial" charset="0"/>
                <a:ea typeface="ＭＳ Ｐゴシック" charset="0"/>
                <a:cs typeface="ＭＳ Ｐゴシック" charset="0"/>
              </a:rPr>
              <a:t>summary notes </a:t>
            </a:r>
            <a:r>
              <a:rPr lang="en-GB" dirty="0">
                <a:latin typeface="Arial" charset="0"/>
                <a:ea typeface="ＭＳ Ｐゴシック" charset="0"/>
                <a:cs typeface="ＭＳ Ｐゴシック" charset="0"/>
              </a:rPr>
              <a:t>from your sequential notes</a:t>
            </a:r>
          </a:p>
        </p:txBody>
      </p:sp>
      <p:sp>
        <p:nvSpPr>
          <p:cNvPr id="2" name="Content Placeholder 1"/>
          <p:cNvSpPr>
            <a:spLocks noGrp="1"/>
          </p:cNvSpPr>
          <p:nvPr>
            <p:ph sz="half" idx="2"/>
          </p:nvPr>
        </p:nvSpPr>
        <p:spPr/>
        <p:txBody>
          <a:bodyPr/>
          <a:lstStyle/>
          <a:p>
            <a:r>
              <a:rPr lang="en-GB" dirty="0" smtClean="0">
                <a:latin typeface="Arial" charset="0"/>
                <a:ea typeface="ＭＳ Ｐゴシック" charset="0"/>
                <a:cs typeface="ＭＳ Ｐゴシック" charset="0"/>
              </a:rPr>
              <a:t>Check lecture notes when fresh</a:t>
            </a:r>
          </a:p>
          <a:p>
            <a:r>
              <a:rPr lang="en-GB" dirty="0" smtClean="0">
                <a:latin typeface="Arial" charset="0"/>
                <a:ea typeface="ＭＳ Ｐゴシック" charset="0"/>
                <a:cs typeface="ＭＳ Ｐゴシック" charset="0"/>
              </a:rPr>
              <a:t>see </a:t>
            </a:r>
            <a:r>
              <a:rPr lang="en-GB" dirty="0">
                <a:latin typeface="Arial" charset="0"/>
                <a:ea typeface="ＭＳ Ｐゴシック" charset="0"/>
                <a:cs typeface="ＭＳ Ｐゴシック" charset="0"/>
              </a:rPr>
              <a:t>if it makes </a:t>
            </a:r>
            <a:r>
              <a:rPr lang="en-GB" dirty="0" smtClean="0">
                <a:latin typeface="Arial" charset="0"/>
                <a:ea typeface="ＭＳ Ｐゴシック" charset="0"/>
                <a:cs typeface="ＭＳ Ｐゴシック" charset="0"/>
              </a:rPr>
              <a:t>sense</a:t>
            </a:r>
            <a:endParaRPr lang="en-GB" dirty="0">
              <a:latin typeface="Arial" charset="0"/>
              <a:ea typeface="ＭＳ Ｐゴシック" charset="0"/>
              <a:cs typeface="ＭＳ Ｐゴシック" charset="0"/>
            </a:endParaRPr>
          </a:p>
          <a:p>
            <a:endParaRPr lang="en-GB" dirty="0" smtClean="0">
              <a:latin typeface="Arial" charset="0"/>
              <a:ea typeface="ＭＳ Ｐゴシック" charset="0"/>
              <a:cs typeface="ＭＳ Ｐゴシック" charset="0"/>
            </a:endParaRPr>
          </a:p>
          <a:p>
            <a:endParaRPr lang="en-GB" dirty="0">
              <a:latin typeface="Arial" charset="0"/>
              <a:ea typeface="ＭＳ Ｐゴシック" charset="0"/>
              <a:cs typeface="ＭＳ Ｐゴシック" charset="0"/>
            </a:endParaRPr>
          </a:p>
          <a:p>
            <a:endParaRPr lang="en-GB" dirty="0" smtClean="0">
              <a:latin typeface="Arial" charset="0"/>
              <a:ea typeface="ＭＳ Ｐゴシック" charset="0"/>
              <a:cs typeface="ＭＳ Ｐゴシック" charset="0"/>
            </a:endParaRPr>
          </a:p>
          <a:p>
            <a:endParaRPr lang="en-GB" dirty="0">
              <a:latin typeface="Arial" charset="0"/>
              <a:ea typeface="ＭＳ Ｐゴシック" charset="0"/>
              <a:cs typeface="ＭＳ Ｐゴシック" charset="0"/>
            </a:endParaRPr>
          </a:p>
          <a:p>
            <a:endParaRPr lang="en-GB" dirty="0" smtClean="0">
              <a:latin typeface="Arial" charset="0"/>
              <a:ea typeface="ＭＳ Ｐゴシック" charset="0"/>
              <a:cs typeface="ＭＳ Ｐゴシック" charset="0"/>
            </a:endParaRPr>
          </a:p>
          <a:p>
            <a:endParaRPr lang="en-GB" dirty="0" smtClean="0">
              <a:latin typeface="Arial" charset="0"/>
              <a:ea typeface="ＭＳ Ｐゴシック" charset="0"/>
              <a:cs typeface="ＭＳ Ｐゴシック" charset="0"/>
            </a:endParaRPr>
          </a:p>
          <a:p>
            <a:r>
              <a:rPr lang="en-GB" dirty="0" smtClean="0">
                <a:latin typeface="Arial" charset="0"/>
                <a:ea typeface="ＭＳ Ｐゴシック" charset="0"/>
                <a:cs typeface="ＭＳ Ｐゴシック" charset="0"/>
              </a:rPr>
              <a:t>Identify </a:t>
            </a:r>
            <a:r>
              <a:rPr lang="en-GB" dirty="0">
                <a:latin typeface="Arial" charset="0"/>
                <a:ea typeface="ＭＳ Ｐゴシック" charset="0"/>
                <a:cs typeface="ＭＳ Ｐゴシック" charset="0"/>
              </a:rPr>
              <a:t>links and relationships, </a:t>
            </a:r>
            <a:endParaRPr lang="en-GB" dirty="0" smtClean="0">
              <a:latin typeface="Arial" charset="0"/>
              <a:ea typeface="ＭＳ Ｐゴシック" charset="0"/>
              <a:cs typeface="ＭＳ Ｐゴシック" charset="0"/>
            </a:endParaRPr>
          </a:p>
          <a:p>
            <a:r>
              <a:rPr lang="en-GB" dirty="0" smtClean="0">
                <a:latin typeface="Arial" charset="0"/>
                <a:ea typeface="ＭＳ Ｐゴシック" charset="0"/>
                <a:cs typeface="ＭＳ Ｐゴシック" charset="0"/>
              </a:rPr>
              <a:t>gaps </a:t>
            </a:r>
            <a:r>
              <a:rPr lang="en-GB" dirty="0">
                <a:latin typeface="Arial" charset="0"/>
                <a:ea typeface="ＭＳ Ｐゴシック" charset="0"/>
                <a:cs typeface="ＭＳ Ｐゴシック" charset="0"/>
              </a:rPr>
              <a:t>in your knowledge and </a:t>
            </a:r>
            <a:r>
              <a:rPr lang="en-GB" dirty="0" smtClean="0">
                <a:latin typeface="Arial" charset="0"/>
                <a:ea typeface="ＭＳ Ｐゴシック" charset="0"/>
                <a:cs typeface="ＭＳ Ｐゴシック" charset="0"/>
              </a:rPr>
              <a:t> any particular </a:t>
            </a:r>
            <a:r>
              <a:rPr lang="en-GB" dirty="0">
                <a:latin typeface="Arial" charset="0"/>
                <a:ea typeface="ＭＳ Ｐゴシック" charset="0"/>
                <a:cs typeface="ＭＳ Ｐゴシック" charset="0"/>
              </a:rPr>
              <a:t>problem areas</a:t>
            </a:r>
            <a:endParaRPr lang="en-GB" dirty="0"/>
          </a:p>
        </p:txBody>
      </p:sp>
      <p:sp>
        <p:nvSpPr>
          <p:cNvPr id="645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28EAAB-CC47-6F4D-BC66-6AFBBA2572D2}" type="slidenum">
              <a:rPr lang="en-GB" sz="1400">
                <a:solidFill>
                  <a:schemeClr val="bg1"/>
                </a:solidFill>
              </a:rPr>
              <a:pPr eaLnBrk="1" hangingPunct="1"/>
              <a:t>17</a:t>
            </a:fld>
            <a:endParaRPr lang="en-GB" sz="1400">
              <a:solidFill>
                <a:schemeClr val="bg1"/>
              </a:solidFill>
            </a:endParaRPr>
          </a:p>
        </p:txBody>
      </p:sp>
      <p:sp>
        <p:nvSpPr>
          <p:cNvPr id="3" name="Rectangle 2"/>
          <p:cNvSpPr/>
          <p:nvPr/>
        </p:nvSpPr>
        <p:spPr>
          <a:xfrm>
            <a:off x="0" y="5934670"/>
            <a:ext cx="91440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hangingPunct="1"/>
            <a:r>
              <a:rPr lang="en-GB" dirty="0"/>
              <a:t>Deal </a:t>
            </a:r>
            <a:r>
              <a:rPr lang="en-GB" dirty="0" smtClean="0"/>
              <a:t>with </a:t>
            </a:r>
            <a:r>
              <a:rPr lang="en-GB" b="1" u="sng" dirty="0" smtClean="0"/>
              <a:t>any problems </a:t>
            </a:r>
            <a:r>
              <a:rPr lang="en-GB" dirty="0" smtClean="0"/>
              <a:t>immediately</a:t>
            </a:r>
          </a:p>
          <a:p>
            <a:pPr algn="ctr" eaLnBrk="1" hangingPunct="1"/>
            <a:r>
              <a:rPr lang="en-GB" dirty="0" smtClean="0"/>
              <a:t>talk </a:t>
            </a:r>
            <a:r>
              <a:rPr lang="en-GB" dirty="0"/>
              <a:t>to your friends; talk about problems in your tutor group; </a:t>
            </a:r>
            <a:r>
              <a:rPr lang="en-GB" dirty="0" smtClean="0"/>
              <a:t/>
            </a:r>
            <a:br>
              <a:rPr lang="en-GB" dirty="0" smtClean="0"/>
            </a:br>
            <a:r>
              <a:rPr lang="en-GB" dirty="0" smtClean="0"/>
              <a:t>seek answers online or in books; </a:t>
            </a:r>
            <a:r>
              <a:rPr lang="en-GB" dirty="0"/>
              <a:t>talk to the lecturer/your tutor..</a:t>
            </a:r>
          </a:p>
        </p:txBody>
      </p:sp>
      <p:pic>
        <p:nvPicPr>
          <p:cNvPr id="4" name="Picture 3" descr="iterativ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2780928"/>
            <a:ext cx="2629272" cy="15800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057400"/>
            <a:ext cx="49022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p:txBody>
          <a:bodyPr/>
          <a:lstStyle/>
          <a:p>
            <a:pPr marL="0" indent="0">
              <a:buNone/>
            </a:pPr>
            <a:r>
              <a:rPr lang="en-US" dirty="0">
                <a:latin typeface="Apple Casual"/>
                <a:cs typeface="Apple Casual"/>
              </a:rPr>
              <a:t>“You may delay, </a:t>
            </a:r>
            <a:r>
              <a:rPr lang="en-US" dirty="0" smtClean="0">
                <a:latin typeface="Apple Casual"/>
                <a:cs typeface="Apple Casual"/>
              </a:rPr>
              <a:t>but </a:t>
            </a:r>
            <a:r>
              <a:rPr lang="en-US" dirty="0">
                <a:latin typeface="Apple Casual"/>
                <a:cs typeface="Apple Casual"/>
              </a:rPr>
              <a:t>time will not.” </a:t>
            </a:r>
            <a:r>
              <a:rPr lang="en-US" dirty="0" smtClean="0">
                <a:latin typeface="Apple Casual"/>
                <a:cs typeface="Apple Casual"/>
              </a:rPr>
              <a:t> </a:t>
            </a:r>
          </a:p>
          <a:p>
            <a:pPr marL="0" indent="0" algn="r">
              <a:buNone/>
            </a:pPr>
            <a:r>
              <a:rPr lang="en-US" sz="2000" dirty="0" smtClean="0"/>
              <a:t>Benjamin Franklin</a:t>
            </a:r>
            <a:endParaRPr lang="en-GB" sz="2000" dirty="0"/>
          </a:p>
        </p:txBody>
      </p:sp>
      <p:sp>
        <p:nvSpPr>
          <p:cNvPr id="5" name="Text Placeholder 4"/>
          <p:cNvSpPr>
            <a:spLocks noGrp="1"/>
          </p:cNvSpPr>
          <p:nvPr>
            <p:ph type="body" sz="half" idx="2"/>
          </p:nvPr>
        </p:nvSpPr>
        <p:spPr>
          <a:xfrm>
            <a:off x="457200" y="4941168"/>
            <a:ext cx="3008313" cy="1184995"/>
          </a:xfrm>
        </p:spPr>
        <p:txBody>
          <a:bodyPr/>
          <a:lstStyle/>
          <a:p>
            <a:r>
              <a:rPr lang="en-GB" sz="2000" dirty="0" smtClean="0"/>
              <a:t>Fail to plan…</a:t>
            </a:r>
          </a:p>
          <a:p>
            <a:r>
              <a:rPr lang="en-GB" sz="2000" dirty="0" smtClean="0"/>
              <a:t>And you plan to fail</a:t>
            </a:r>
          </a:p>
          <a:p>
            <a:endParaRPr lang="en-GB" sz="2000" dirty="0"/>
          </a:p>
          <a:p>
            <a:pPr algn="r"/>
            <a:r>
              <a:rPr lang="en-GB" sz="2000" dirty="0" smtClean="0"/>
              <a:t>anon</a:t>
            </a:r>
            <a:endParaRPr lang="en-GB" sz="20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3"/>
          <p:cNvSpPr>
            <a:spLocks noGrp="1"/>
          </p:cNvSpPr>
          <p:nvPr>
            <p:ph type="sldNum" sz="quarter" idx="11"/>
          </p:nvPr>
        </p:nvSpPr>
        <p:spPr>
          <a:xfrm>
            <a:off x="37338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C88C11C-4DC5-3E46-AFE4-EB7EC9785F1F}" type="slidenum">
              <a:rPr lang="en-GB" sz="1400">
                <a:solidFill>
                  <a:schemeClr val="bg1"/>
                </a:solidFill>
              </a:rPr>
              <a:pPr eaLnBrk="1" hangingPunct="1"/>
              <a:t>19</a:t>
            </a:fld>
            <a:endParaRPr lang="en-GB" sz="1400">
              <a:solidFill>
                <a:schemeClr val="bg1"/>
              </a:solidFill>
            </a:endParaRPr>
          </a:p>
        </p:txBody>
      </p:sp>
      <p:sp>
        <p:nvSpPr>
          <p:cNvPr id="72706" name="Rectangle 2"/>
          <p:cNvSpPr>
            <a:spLocks noGrp="1" noChangeArrowheads="1"/>
          </p:cNvSpPr>
          <p:nvPr>
            <p:ph type="title"/>
          </p:nvPr>
        </p:nvSpPr>
        <p:spPr/>
        <p:txBody>
          <a:bodyPr/>
          <a:lstStyle/>
          <a:p>
            <a:pPr eaLnBrk="1" hangingPunct="1"/>
            <a:r>
              <a:rPr lang="en-GB">
                <a:latin typeface="Tahoma" charset="0"/>
                <a:ea typeface="ＭＳ Ｐゴシック" charset="0"/>
                <a:cs typeface="ＭＳ Ｐゴシック" charset="0"/>
              </a:rPr>
              <a:t>How Good a Planner are you?</a:t>
            </a:r>
            <a:endParaRPr lang="en-GB" sz="1200">
              <a:latin typeface="Tahoma" charset="0"/>
              <a:ea typeface="ＭＳ Ｐゴシック" charset="0"/>
              <a:cs typeface="ＭＳ Ｐゴシック" charset="0"/>
            </a:endParaRPr>
          </a:p>
        </p:txBody>
      </p:sp>
      <p:sp>
        <p:nvSpPr>
          <p:cNvPr id="72707" name="Rectangle 3"/>
          <p:cNvSpPr>
            <a:spLocks noGrp="1" noChangeArrowheads="1"/>
          </p:cNvSpPr>
          <p:nvPr>
            <p:ph type="body" idx="1"/>
          </p:nvPr>
        </p:nvSpPr>
        <p:spPr>
          <a:xfrm>
            <a:off x="1066800" y="1600200"/>
            <a:ext cx="7200900" cy="4681538"/>
          </a:xfrm>
        </p:spPr>
        <p:txBody>
          <a:bodyPr/>
          <a:lstStyle/>
          <a:p>
            <a:pPr marL="381000" indent="-381000" eaLnBrk="1" hangingPunct="1">
              <a:lnSpc>
                <a:spcPct val="140000"/>
              </a:lnSpc>
              <a:buFont typeface="Wingdings" charset="0"/>
              <a:buAutoNum type="arabicPeriod"/>
            </a:pPr>
            <a:r>
              <a:rPr lang="en-US" sz="2000" dirty="0">
                <a:latin typeface="Tahoma" charset="0"/>
                <a:ea typeface="ＭＳ Ｐゴシック" charset="0"/>
                <a:cs typeface="ＭＳ Ｐゴシック" charset="0"/>
              </a:rPr>
              <a:t>Do you have a diary with important deadlines?</a:t>
            </a:r>
          </a:p>
          <a:p>
            <a:pPr marL="381000" indent="-381000" eaLnBrk="1" hangingPunct="1">
              <a:lnSpc>
                <a:spcPct val="140000"/>
              </a:lnSpc>
              <a:buFont typeface="Wingdings" charset="0"/>
              <a:buAutoNum type="arabicPeriod"/>
            </a:pPr>
            <a:r>
              <a:rPr lang="en-US" sz="2000" dirty="0">
                <a:latin typeface="Tahoma" charset="0"/>
                <a:ea typeface="ＭＳ Ｐゴシック" charset="0"/>
                <a:cs typeface="ＭＳ Ｐゴシック" charset="0"/>
              </a:rPr>
              <a:t>Do you put daily plans on paper, to allocate time for your deadlines?</a:t>
            </a:r>
          </a:p>
          <a:p>
            <a:pPr marL="381000" indent="-381000" eaLnBrk="1" hangingPunct="1">
              <a:lnSpc>
                <a:spcPct val="140000"/>
              </a:lnSpc>
              <a:buFont typeface="Wingdings" charset="0"/>
              <a:buAutoNum type="arabicPeriod"/>
            </a:pPr>
            <a:r>
              <a:rPr lang="en-US" sz="2000" dirty="0">
                <a:latin typeface="Tahoma" charset="0"/>
                <a:ea typeface="ＭＳ Ｐゴシック" charset="0"/>
                <a:cs typeface="ＭＳ Ｐゴシック" charset="0"/>
              </a:rPr>
              <a:t>Do you allow flexibility in your plans?</a:t>
            </a:r>
          </a:p>
          <a:p>
            <a:pPr marL="381000" indent="-381000" eaLnBrk="1" hangingPunct="1">
              <a:lnSpc>
                <a:spcPct val="140000"/>
              </a:lnSpc>
              <a:buFont typeface="Wingdings" charset="0"/>
              <a:buAutoNum type="arabicPeriod"/>
            </a:pPr>
            <a:r>
              <a:rPr lang="en-US" sz="2000" dirty="0">
                <a:latin typeface="Tahoma" charset="0"/>
                <a:ea typeface="ＭＳ Ｐゴシック" charset="0"/>
                <a:cs typeface="ＭＳ Ｐゴシック" charset="0"/>
              </a:rPr>
              <a:t>How often do you accomplish all  you plan for a given day?</a:t>
            </a:r>
          </a:p>
          <a:p>
            <a:pPr marL="381000" indent="-381000" eaLnBrk="1" hangingPunct="1">
              <a:lnSpc>
                <a:spcPct val="140000"/>
              </a:lnSpc>
              <a:buFont typeface="Wingdings" charset="0"/>
              <a:buAutoNum type="arabicPeriod"/>
            </a:pPr>
            <a:r>
              <a:rPr lang="en-US" sz="2000" dirty="0">
                <a:latin typeface="Tahoma" charset="0"/>
                <a:ea typeface="ＭＳ Ｐゴシック" charset="0"/>
                <a:cs typeface="ＭＳ Ｐゴシック" charset="0"/>
              </a:rPr>
              <a:t>How often do you plan time for what matters most to you?</a:t>
            </a:r>
          </a:p>
          <a:p>
            <a:pPr marL="381000" indent="-381000" eaLnBrk="1" hangingPunct="1">
              <a:lnSpc>
                <a:spcPct val="140000"/>
              </a:lnSpc>
              <a:buFont typeface="Wingdings" charset="0"/>
              <a:buAutoNum type="arabicPeriod"/>
            </a:pPr>
            <a:r>
              <a:rPr lang="en-US" sz="2000" dirty="0">
                <a:latin typeface="Tahoma" charset="0"/>
                <a:ea typeface="ＭＳ Ｐゴシック" charset="0"/>
                <a:cs typeface="ＭＳ Ｐゴシック" charset="0"/>
              </a:rPr>
              <a:t>How often is your daily plan destroyed by interruptions?</a:t>
            </a:r>
          </a:p>
          <a:p>
            <a:pPr marL="381000" indent="-381000" eaLnBrk="1" hangingPunct="1">
              <a:lnSpc>
                <a:spcPct val="90000"/>
              </a:lnSpc>
              <a:buFont typeface="Wingdings" charset="0"/>
              <a:buNone/>
            </a:pPr>
            <a:endParaRPr lang="en-US" sz="2000" dirty="0">
              <a:latin typeface="Tahoma" charset="0"/>
              <a:ea typeface="ＭＳ Ｐゴシック" charset="0"/>
              <a:cs typeface="ＭＳ Ｐゴシック" charset="0"/>
            </a:endParaRPr>
          </a:p>
        </p:txBody>
      </p:sp>
      <p:sp>
        <p:nvSpPr>
          <p:cNvPr id="72708" name="Text Box 5"/>
          <p:cNvSpPr txBox="1">
            <a:spLocks noChangeArrowheads="1"/>
          </p:cNvSpPr>
          <p:nvPr/>
        </p:nvSpPr>
        <p:spPr bwMode="auto">
          <a:xfrm>
            <a:off x="6048375" y="5893544"/>
            <a:ext cx="30956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dirty="0">
                <a:solidFill>
                  <a:schemeClr val="bg2"/>
                </a:solidFill>
                <a:latin typeface="GillSans" charset="0"/>
              </a:rPr>
              <a:t>Adapted from Quiz written for USA WEEKEND by time management expert Hyrum Smith, chairman of the Franklin Covey Co</a:t>
            </a:r>
            <a:r>
              <a:rPr lang="en-GB" sz="1400" dirty="0">
                <a:solidFill>
                  <a:schemeClr val="bg2"/>
                </a:solidFill>
                <a:latin typeface="GillSans" charset="0"/>
              </a:rPr>
              <a:t>.</a:t>
            </a:r>
          </a:p>
        </p:txBody>
      </p:sp>
      <p:sp>
        <p:nvSpPr>
          <p:cNvPr id="2" name="Rectangle 1"/>
          <p:cNvSpPr/>
          <p:nvPr/>
        </p:nvSpPr>
        <p:spPr>
          <a:xfrm>
            <a:off x="107504" y="5242535"/>
            <a:ext cx="1944216" cy="159274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81000" indent="-381000" eaLnBrk="1" hangingPunct="1">
              <a:lnSpc>
                <a:spcPct val="90000"/>
              </a:lnSpc>
              <a:buFont typeface="Wingdings" charset="0"/>
              <a:buNone/>
            </a:pPr>
            <a:r>
              <a:rPr lang="en-US" dirty="0">
                <a:latin typeface="+mn-lt"/>
              </a:rPr>
              <a:t>Score</a:t>
            </a:r>
          </a:p>
          <a:p>
            <a:pPr marL="381000" indent="-381000" eaLnBrk="1" hangingPunct="1">
              <a:lnSpc>
                <a:spcPct val="90000"/>
              </a:lnSpc>
              <a:buFont typeface="Wingdings" charset="0"/>
              <a:buNone/>
            </a:pPr>
            <a:r>
              <a:rPr lang="en-US" dirty="0">
                <a:latin typeface="+mn-lt"/>
              </a:rPr>
              <a:t>1= never</a:t>
            </a:r>
          </a:p>
          <a:p>
            <a:pPr marL="381000" indent="-381000" eaLnBrk="1" hangingPunct="1">
              <a:lnSpc>
                <a:spcPct val="90000"/>
              </a:lnSpc>
              <a:buFont typeface="Wingdings" charset="0"/>
              <a:buNone/>
            </a:pPr>
            <a:r>
              <a:rPr lang="en-US" dirty="0">
                <a:latin typeface="+mn-lt"/>
              </a:rPr>
              <a:t>2=seldom</a:t>
            </a:r>
          </a:p>
          <a:p>
            <a:pPr marL="381000" indent="-381000" eaLnBrk="1" hangingPunct="1">
              <a:lnSpc>
                <a:spcPct val="90000"/>
              </a:lnSpc>
              <a:buFont typeface="Wingdings" charset="0"/>
              <a:buNone/>
            </a:pPr>
            <a:r>
              <a:rPr lang="en-US" dirty="0">
                <a:latin typeface="+mn-lt"/>
              </a:rPr>
              <a:t>3 = sometimes</a:t>
            </a:r>
          </a:p>
          <a:p>
            <a:pPr marL="381000" indent="-381000" eaLnBrk="1" hangingPunct="1">
              <a:lnSpc>
                <a:spcPct val="90000"/>
              </a:lnSpc>
              <a:buFont typeface="Wingdings" charset="0"/>
              <a:buNone/>
            </a:pPr>
            <a:r>
              <a:rPr lang="en-US" dirty="0">
                <a:latin typeface="+mn-lt"/>
              </a:rPr>
              <a:t>4 = often</a:t>
            </a:r>
          </a:p>
          <a:p>
            <a:pPr marL="381000" indent="-381000" eaLnBrk="1" hangingPunct="1">
              <a:lnSpc>
                <a:spcPct val="90000"/>
              </a:lnSpc>
              <a:buFont typeface="Wingdings" charset="0"/>
              <a:buNone/>
            </a:pPr>
            <a:r>
              <a:rPr lang="en-US" dirty="0">
                <a:latin typeface="+mn-lt"/>
              </a:rPr>
              <a:t>5 = always</a:t>
            </a:r>
            <a:endParaRPr lang="en-GB"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big picture</a:t>
            </a:r>
            <a:endParaRPr lang="en-GB" dirty="0"/>
          </a:p>
        </p:txBody>
      </p:sp>
      <p:sp>
        <p:nvSpPr>
          <p:cNvPr id="6" name="Content Placeholder 5"/>
          <p:cNvSpPr>
            <a:spLocks noGrp="1"/>
          </p:cNvSpPr>
          <p:nvPr>
            <p:ph sz="half" idx="1"/>
          </p:nvPr>
        </p:nvSpPr>
        <p:spPr>
          <a:xfrm>
            <a:off x="457200" y="1600201"/>
            <a:ext cx="7643192" cy="4421088"/>
          </a:xfrm>
        </p:spPr>
        <p:txBody>
          <a:bodyPr/>
          <a:lstStyle/>
          <a:p>
            <a:pPr marL="0" indent="0">
              <a:buNone/>
            </a:pPr>
            <a:r>
              <a:rPr lang="en-GB" dirty="0" smtClean="0"/>
              <a:t>Professional accreditation</a:t>
            </a:r>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r>
              <a:rPr lang="en-GB" dirty="0" smtClean="0"/>
              <a:t>Personal success</a:t>
            </a:r>
          </a:p>
          <a:p>
            <a:r>
              <a:rPr lang="en-GB" dirty="0" smtClean="0"/>
              <a:t>Achieving potential</a:t>
            </a:r>
          </a:p>
          <a:p>
            <a:r>
              <a:rPr lang="en-GB" dirty="0" smtClean="0"/>
              <a:t>Enjoying university</a:t>
            </a:r>
          </a:p>
          <a:p>
            <a:r>
              <a:rPr lang="en-GB" dirty="0" smtClean="0"/>
              <a:t>Acquire, develop and practice new skills</a:t>
            </a:r>
          </a:p>
          <a:p>
            <a:r>
              <a:rPr lang="en-GB" dirty="0" smtClean="0"/>
              <a:t>Learn by doing</a:t>
            </a:r>
          </a:p>
          <a:p>
            <a:r>
              <a:rPr lang="en-GB" dirty="0" smtClean="0"/>
              <a:t>Mastering online tools for learning</a:t>
            </a:r>
          </a:p>
          <a:p>
            <a:endParaRPr lang="en-GB" dirty="0" smtClean="0"/>
          </a:p>
          <a:p>
            <a:endParaRPr lang="en-GB" dirty="0"/>
          </a:p>
        </p:txBody>
      </p:sp>
      <p:sp>
        <p:nvSpPr>
          <p:cNvPr id="4" name="Slide Number Placeholder 3"/>
          <p:cNvSpPr>
            <a:spLocks noGrp="1"/>
          </p:cNvSpPr>
          <p:nvPr>
            <p:ph type="sldNum" sz="quarter" idx="11"/>
          </p:nvPr>
        </p:nvSpPr>
        <p:spPr/>
        <p:txBody>
          <a:bodyPr/>
          <a:lstStyle/>
          <a:p>
            <a:pPr>
              <a:defRPr/>
            </a:pPr>
            <a:fld id="{A23A3E1B-DEBB-294F-A1CB-24E253C0B5E7}" type="slidenum">
              <a:rPr lang="en-GB" smtClean="0"/>
              <a:pPr>
                <a:defRPr/>
              </a:pPr>
              <a:t>2</a:t>
            </a:fld>
            <a:endParaRPr lang="en-GB"/>
          </a:p>
        </p:txBody>
      </p:sp>
      <p:sp>
        <p:nvSpPr>
          <p:cNvPr id="9" name="Cloud Callout 8"/>
          <p:cNvSpPr/>
          <p:nvPr/>
        </p:nvSpPr>
        <p:spPr>
          <a:xfrm rot="561922">
            <a:off x="6265698" y="1055676"/>
            <a:ext cx="2935707" cy="1786325"/>
          </a:xfrm>
          <a:prstGeom prst="cloudCallout">
            <a:avLst>
              <a:gd name="adj1" fmla="val -104778"/>
              <a:gd name="adj2" fmla="val -4038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200" dirty="0" smtClean="0">
                <a:latin typeface="Apple Casual"/>
                <a:cs typeface="Apple Casual"/>
              </a:rPr>
              <a:t>Why?</a:t>
            </a:r>
            <a:endParaRPr lang="en-GB" sz="3200" dirty="0">
              <a:latin typeface="Apple Casual"/>
              <a:cs typeface="Apple Casual"/>
            </a:endParaRPr>
          </a:p>
        </p:txBody>
      </p:sp>
      <p:pic>
        <p:nvPicPr>
          <p:cNvPr id="10" name="Picture 9" descr="bcsLogoT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420888"/>
            <a:ext cx="4763823" cy="1117910"/>
          </a:xfrm>
          <a:prstGeom prst="rect">
            <a:avLst/>
          </a:prstGeom>
        </p:spPr>
      </p:pic>
      <p:pic>
        <p:nvPicPr>
          <p:cNvPr id="12" name="Picture Placeholder 7" descr="yin-yang.jpg"/>
          <p:cNvPicPr>
            <a:picLocks noChangeAspect="1"/>
          </p:cNvPicPr>
          <p:nvPr/>
        </p:nvPicPr>
        <p:blipFill>
          <a:blip r:embed="rId4">
            <a:extLst>
              <a:ext uri="{28A0092B-C50C-407E-A947-70E740481C1C}">
                <a14:useLocalDpi xmlns:a14="http://schemas.microsoft.com/office/drawing/2010/main" val="0"/>
              </a:ext>
            </a:extLst>
          </a:blip>
          <a:srcRect l="-98087" r="-98087"/>
          <a:stretch>
            <a:fillRect/>
          </a:stretch>
        </p:blipFill>
        <p:spPr>
          <a:xfrm>
            <a:off x="3131840" y="3573016"/>
            <a:ext cx="8402040" cy="2836862"/>
          </a:xfrm>
          <a:prstGeom prst="rect">
            <a:avLst/>
          </a:prstGeom>
        </p:spPr>
      </p:pic>
    </p:spTree>
    <p:extLst>
      <p:ext uri="{BB962C8B-B14F-4D97-AF65-F5344CB8AC3E}">
        <p14:creationId xmlns:p14="http://schemas.microsoft.com/office/powerpoint/2010/main" val="2607192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3"/>
          <p:cNvSpPr>
            <a:spLocks noGrp="1"/>
          </p:cNvSpPr>
          <p:nvPr>
            <p:ph type="sldNum" sz="quarter" idx="11"/>
          </p:nvPr>
        </p:nvSpPr>
        <p:spPr>
          <a:xfrm>
            <a:off x="37338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4A533C-4572-4A4B-A62E-D8FBF93911B6}" type="slidenum">
              <a:rPr lang="en-GB" sz="1400">
                <a:solidFill>
                  <a:schemeClr val="bg1"/>
                </a:solidFill>
              </a:rPr>
              <a:pPr eaLnBrk="1" hangingPunct="1"/>
              <a:t>20</a:t>
            </a:fld>
            <a:endParaRPr lang="en-GB" sz="1400">
              <a:solidFill>
                <a:schemeClr val="bg1"/>
              </a:solidFill>
            </a:endParaRPr>
          </a:p>
        </p:txBody>
      </p:sp>
      <p:sp>
        <p:nvSpPr>
          <p:cNvPr id="74754" name="Rectangle 2"/>
          <p:cNvSpPr>
            <a:spLocks noGrp="1" noChangeArrowheads="1"/>
          </p:cNvSpPr>
          <p:nvPr>
            <p:ph type="title"/>
          </p:nvPr>
        </p:nvSpPr>
        <p:spPr/>
        <p:txBody>
          <a:bodyPr/>
          <a:lstStyle/>
          <a:p>
            <a:pPr eaLnBrk="1" hangingPunct="1"/>
            <a:r>
              <a:rPr lang="en-GB">
                <a:latin typeface="Tahoma" charset="0"/>
                <a:ea typeface="ＭＳ Ｐゴシック" charset="0"/>
                <a:cs typeface="ＭＳ Ｐゴシック" charset="0"/>
              </a:rPr>
              <a:t>Results</a:t>
            </a:r>
          </a:p>
        </p:txBody>
      </p:sp>
      <p:sp>
        <p:nvSpPr>
          <p:cNvPr id="74755" name="Rectangle 3"/>
          <p:cNvSpPr>
            <a:spLocks noGrp="1" noChangeArrowheads="1"/>
          </p:cNvSpPr>
          <p:nvPr>
            <p:ph type="body" idx="1"/>
          </p:nvPr>
        </p:nvSpPr>
        <p:spPr/>
        <p:txBody>
          <a:bodyPr/>
          <a:lstStyle/>
          <a:p>
            <a:pPr eaLnBrk="1" hangingPunct="1">
              <a:lnSpc>
                <a:spcPct val="90000"/>
              </a:lnSpc>
            </a:pPr>
            <a:r>
              <a:rPr lang="en-US" sz="2000" b="1">
                <a:latin typeface="Tahoma" charset="0"/>
                <a:ea typeface="ＭＳ Ｐゴシック" charset="0"/>
                <a:cs typeface="ＭＳ Ｐゴシック" charset="0"/>
              </a:rPr>
              <a:t>6-10:  Terrible  </a:t>
            </a:r>
            <a:endParaRPr lang="en-US" sz="2000">
              <a:latin typeface="Tahoma" charset="0"/>
              <a:ea typeface="ＭＳ Ｐゴシック" charset="0"/>
              <a:cs typeface="ＭＳ Ｐゴシック" charset="0"/>
            </a:endParaRPr>
          </a:p>
          <a:p>
            <a:pPr eaLnBrk="1" hangingPunct="1">
              <a:lnSpc>
                <a:spcPct val="90000"/>
              </a:lnSpc>
            </a:pPr>
            <a:r>
              <a:rPr lang="en-US" sz="2000">
                <a:latin typeface="Tahoma" charset="0"/>
                <a:ea typeface="ＭＳ Ｐゴシック" charset="0"/>
                <a:cs typeface="ＭＳ Ｐゴシック" charset="0"/>
              </a:rPr>
              <a:t>Life just happens to you. And it often goes wrong.</a:t>
            </a:r>
            <a:endParaRPr lang="en-US" sz="2000" b="1">
              <a:latin typeface="Tahoma" charset="0"/>
              <a:ea typeface="ＭＳ Ｐゴシック" charset="0"/>
              <a:cs typeface="ＭＳ Ｐゴシック" charset="0"/>
            </a:endParaRPr>
          </a:p>
          <a:p>
            <a:pPr eaLnBrk="1" hangingPunct="1">
              <a:lnSpc>
                <a:spcPct val="90000"/>
              </a:lnSpc>
            </a:pPr>
            <a:r>
              <a:rPr lang="en-US" sz="2000" b="1">
                <a:latin typeface="Tahoma" charset="0"/>
                <a:ea typeface="ＭＳ Ｐゴシック" charset="0"/>
                <a:cs typeface="ＭＳ Ｐゴシック" charset="0"/>
              </a:rPr>
              <a:t>11-15:  Below average planner.  </a:t>
            </a:r>
            <a:endParaRPr lang="en-US" sz="2000">
              <a:latin typeface="Tahoma" charset="0"/>
              <a:ea typeface="ＭＳ Ｐゴシック" charset="0"/>
              <a:cs typeface="ＭＳ Ｐゴシック" charset="0"/>
            </a:endParaRPr>
          </a:p>
          <a:p>
            <a:pPr eaLnBrk="1" hangingPunct="1">
              <a:lnSpc>
                <a:spcPct val="90000"/>
              </a:lnSpc>
            </a:pPr>
            <a:r>
              <a:rPr lang="en-US" sz="2000">
                <a:latin typeface="Tahoma" charset="0"/>
                <a:ea typeface="ＭＳ Ｐゴシック" charset="0"/>
                <a:cs typeface="ＭＳ Ｐゴシック" charset="0"/>
              </a:rPr>
              <a:t>More effective planning will help to reduce the stress and lack of control you feel in your life.</a:t>
            </a:r>
            <a:endParaRPr lang="en-US" sz="2000" b="1">
              <a:latin typeface="Tahoma" charset="0"/>
              <a:ea typeface="ＭＳ Ｐゴシック" charset="0"/>
              <a:cs typeface="ＭＳ Ｐゴシック" charset="0"/>
            </a:endParaRPr>
          </a:p>
          <a:p>
            <a:pPr eaLnBrk="1" hangingPunct="1">
              <a:lnSpc>
                <a:spcPct val="90000"/>
              </a:lnSpc>
            </a:pPr>
            <a:r>
              <a:rPr lang="en-US" sz="2000" b="1">
                <a:latin typeface="Tahoma" charset="0"/>
                <a:ea typeface="ＭＳ Ｐゴシック" charset="0"/>
                <a:cs typeface="ＭＳ Ｐゴシック" charset="0"/>
              </a:rPr>
              <a:t>16-20:  Average planner.  </a:t>
            </a:r>
            <a:endParaRPr lang="en-US" sz="2000">
              <a:latin typeface="Tahoma" charset="0"/>
              <a:ea typeface="ＭＳ Ｐゴシック" charset="0"/>
              <a:cs typeface="ＭＳ Ｐゴシック" charset="0"/>
            </a:endParaRPr>
          </a:p>
          <a:p>
            <a:pPr eaLnBrk="1" hangingPunct="1">
              <a:lnSpc>
                <a:spcPct val="90000"/>
              </a:lnSpc>
            </a:pPr>
            <a:r>
              <a:rPr lang="en-US" sz="2000">
                <a:latin typeface="Tahoma" charset="0"/>
                <a:ea typeface="ＭＳ Ｐゴシック" charset="0"/>
                <a:cs typeface="ＭＳ Ｐゴシック" charset="0"/>
              </a:rPr>
              <a:t>Not bad. But may need help focusing on priorities and dealing with urgent interruptions.</a:t>
            </a:r>
            <a:endParaRPr lang="en-US" sz="2000" b="1">
              <a:latin typeface="Tahoma" charset="0"/>
              <a:ea typeface="ＭＳ Ｐゴシック" charset="0"/>
              <a:cs typeface="ＭＳ Ｐゴシック" charset="0"/>
            </a:endParaRPr>
          </a:p>
          <a:p>
            <a:pPr eaLnBrk="1" hangingPunct="1">
              <a:lnSpc>
                <a:spcPct val="90000"/>
              </a:lnSpc>
            </a:pPr>
            <a:r>
              <a:rPr lang="en-US" sz="2000" b="1">
                <a:latin typeface="Tahoma" charset="0"/>
                <a:ea typeface="ＭＳ Ｐゴシック" charset="0"/>
                <a:cs typeface="ＭＳ Ｐゴシック" charset="0"/>
              </a:rPr>
              <a:t>21-25:  Good planner.  </a:t>
            </a:r>
            <a:endParaRPr lang="en-US" sz="2000">
              <a:latin typeface="Tahoma" charset="0"/>
              <a:ea typeface="ＭＳ Ｐゴシック" charset="0"/>
              <a:cs typeface="ＭＳ Ｐゴシック" charset="0"/>
            </a:endParaRPr>
          </a:p>
          <a:p>
            <a:pPr eaLnBrk="1" hangingPunct="1">
              <a:lnSpc>
                <a:spcPct val="90000"/>
              </a:lnSpc>
            </a:pPr>
            <a:r>
              <a:rPr lang="en-US" sz="2000">
                <a:latin typeface="Tahoma" charset="0"/>
                <a:ea typeface="ＭＳ Ｐゴシック" charset="0"/>
                <a:cs typeface="ＭＳ Ｐゴシック" charset="0"/>
              </a:rPr>
              <a:t>You are in control of your life</a:t>
            </a:r>
            <a:endParaRPr lang="en-US" sz="2000" b="1">
              <a:latin typeface="Tahoma" charset="0"/>
              <a:ea typeface="ＭＳ Ｐゴシック" charset="0"/>
              <a:cs typeface="ＭＳ Ｐゴシック" charset="0"/>
            </a:endParaRPr>
          </a:p>
          <a:p>
            <a:pPr eaLnBrk="1" hangingPunct="1">
              <a:lnSpc>
                <a:spcPct val="90000"/>
              </a:lnSpc>
            </a:pPr>
            <a:r>
              <a:rPr lang="en-US" sz="2000" b="1">
                <a:latin typeface="Tahoma" charset="0"/>
                <a:ea typeface="ＭＳ Ｐゴシック" charset="0"/>
                <a:cs typeface="ＭＳ Ｐゴシック" charset="0"/>
              </a:rPr>
              <a:t>26-30:  Excellent planner--or obsessive compulsive?  </a:t>
            </a:r>
            <a:endParaRPr lang="en-US" sz="2000">
              <a:latin typeface="Tahoma" charset="0"/>
              <a:ea typeface="ＭＳ Ｐゴシック" charset="0"/>
              <a:cs typeface="ＭＳ Ｐゴシック" charset="0"/>
            </a:endParaRPr>
          </a:p>
          <a:p>
            <a:pPr eaLnBrk="1" hangingPunct="1">
              <a:lnSpc>
                <a:spcPct val="90000"/>
              </a:lnSpc>
            </a:pPr>
            <a:r>
              <a:rPr lang="en-US" sz="2000">
                <a:latin typeface="Tahoma" charset="0"/>
                <a:ea typeface="ＭＳ Ｐゴシック" charset="0"/>
                <a:cs typeface="ＭＳ Ｐゴシック" charset="0"/>
              </a:rPr>
              <a:t>Make sure you</a:t>
            </a:r>
            <a:r>
              <a:rPr lang="ja-JP" altLang="en-US" sz="2000">
                <a:latin typeface="Tahoma" charset="0"/>
                <a:ea typeface="ＭＳ Ｐゴシック" charset="0"/>
                <a:cs typeface="ＭＳ Ｐゴシック" charset="0"/>
              </a:rPr>
              <a:t>’</a:t>
            </a:r>
            <a:r>
              <a:rPr lang="en-US" altLang="ja-JP" sz="2000">
                <a:latin typeface="Tahoma" charset="0"/>
                <a:ea typeface="ＭＳ Ｐゴシック" charset="0"/>
                <a:cs typeface="ＭＳ Ｐゴシック" charset="0"/>
              </a:rPr>
              <a:t>re in control of your planning rather than letting it control you.</a:t>
            </a:r>
            <a:endParaRPr lang="en-GB" sz="2000">
              <a:latin typeface="Tahoma" charset="0"/>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a:latin typeface="Tahoma" charset="0"/>
                <a:ea typeface="ＭＳ Ｐゴシック" charset="0"/>
                <a:cs typeface="ＭＳ Ｐゴシック" charset="0"/>
              </a:rPr>
              <a:t>Time Management Technique</a:t>
            </a:r>
          </a:p>
        </p:txBody>
      </p:sp>
      <p:sp>
        <p:nvSpPr>
          <p:cNvPr id="7680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92AC3-45DB-9143-8470-A6CA247C9601}" type="slidenum">
              <a:rPr lang="en-GB" sz="1400">
                <a:solidFill>
                  <a:schemeClr val="bg1"/>
                </a:solidFill>
              </a:rPr>
              <a:pPr eaLnBrk="1" hangingPunct="1"/>
              <a:t>21</a:t>
            </a:fld>
            <a:endParaRPr lang="en-GB" sz="1400">
              <a:solidFill>
                <a:schemeClr val="bg1"/>
              </a:solidFill>
            </a:endParaRPr>
          </a:p>
        </p:txBody>
      </p:sp>
      <p:pic>
        <p:nvPicPr>
          <p:cNvPr id="4" name="Picture 3" descr="Screen Shot 2013-01-31 at 00.50.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54928">
            <a:off x="7486146" y="3590852"/>
            <a:ext cx="2336800" cy="3492500"/>
          </a:xfrm>
          <a:prstGeom prst="rect">
            <a:avLst/>
          </a:prstGeom>
        </p:spPr>
      </p:pic>
      <p:pic>
        <p:nvPicPr>
          <p:cNvPr id="5" name="Picture 4" descr="Screen Shot 2013-01-31 at 00.50.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47174">
            <a:off x="-343024" y="3697941"/>
            <a:ext cx="2533640" cy="3788943"/>
          </a:xfrm>
          <a:prstGeom prst="rect">
            <a:avLst/>
          </a:prstGeom>
        </p:spPr>
      </p:pic>
      <p:pic>
        <p:nvPicPr>
          <p:cNvPr id="6" name="Picture 5" descr="Screen Shot 2013-01-31 at 00.49.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188640"/>
            <a:ext cx="2197100" cy="3035300"/>
          </a:xfrm>
          <a:prstGeom prst="rect">
            <a:avLst/>
          </a:prstGeom>
        </p:spPr>
      </p:pic>
      <p:sp>
        <p:nvSpPr>
          <p:cNvPr id="8" name="Rectangle 7"/>
          <p:cNvSpPr/>
          <p:nvPr/>
        </p:nvSpPr>
        <p:spPr>
          <a:xfrm>
            <a:off x="0" y="6309320"/>
            <a:ext cx="9144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1" algn="ctr" eaLnBrk="1" hangingPunct="1"/>
            <a:r>
              <a:rPr lang="en-GB" b="1" dirty="0">
                <a:latin typeface="Tahoma" charset="0"/>
              </a:rPr>
              <a:t>Know yourself; only allocate the time you will actually spend.</a:t>
            </a:r>
          </a:p>
        </p:txBody>
      </p:sp>
      <p:sp>
        <p:nvSpPr>
          <p:cNvPr id="11" name="Rectangle 10"/>
          <p:cNvSpPr/>
          <p:nvPr/>
        </p:nvSpPr>
        <p:spPr>
          <a:xfrm>
            <a:off x="2411760" y="3717032"/>
            <a:ext cx="4572000" cy="646331"/>
          </a:xfrm>
          <a:prstGeom prst="rect">
            <a:avLst/>
          </a:prstGeom>
        </p:spPr>
        <p:txBody>
          <a:bodyPr>
            <a:spAutoFit/>
          </a:bodyPr>
          <a:lstStyle/>
          <a:p>
            <a:pPr algn="ctr" eaLnBrk="1" hangingPunct="1"/>
            <a:r>
              <a:rPr lang="en-GB" dirty="0">
                <a:latin typeface="Tahoma" charset="0"/>
              </a:rPr>
              <a:t>Allocate time in a daily planner to meet the </a:t>
            </a:r>
            <a:r>
              <a:rPr lang="en-GB" dirty="0" smtClean="0">
                <a:latin typeface="Tahoma" charset="0"/>
              </a:rPr>
              <a:t>deadlines</a:t>
            </a:r>
            <a:endParaRPr lang="en-GB" dirty="0">
              <a:latin typeface="Tahoma" charset="0"/>
            </a:endParaRPr>
          </a:p>
        </p:txBody>
      </p:sp>
      <p:sp>
        <p:nvSpPr>
          <p:cNvPr id="12" name="Rectangle 11"/>
          <p:cNvSpPr/>
          <p:nvPr/>
        </p:nvSpPr>
        <p:spPr>
          <a:xfrm>
            <a:off x="0" y="1628800"/>
            <a:ext cx="6624736" cy="1477328"/>
          </a:xfrm>
          <a:prstGeom prst="rect">
            <a:avLst/>
          </a:prstGeom>
        </p:spPr>
        <p:txBody>
          <a:bodyPr wrap="square">
            <a:spAutoFit/>
          </a:bodyPr>
          <a:lstStyle/>
          <a:p>
            <a:pPr algn="ctr" eaLnBrk="1" hangingPunct="1"/>
            <a:r>
              <a:rPr lang="en-GB" dirty="0">
                <a:latin typeface="Tahoma" charset="0"/>
              </a:rPr>
              <a:t>Identify deadlines and other time constraints</a:t>
            </a:r>
          </a:p>
          <a:p>
            <a:pPr lvl="1" algn="ctr" eaLnBrk="1" hangingPunct="1"/>
            <a:r>
              <a:rPr lang="en-GB" dirty="0" smtClean="0">
                <a:latin typeface="Tahoma" charset="0"/>
              </a:rPr>
              <a:t>e.g</a:t>
            </a:r>
            <a:r>
              <a:rPr lang="en-GB" dirty="0">
                <a:latin typeface="Tahoma" charset="0"/>
              </a:rPr>
              <a:t>. coursework deadlines, </a:t>
            </a:r>
            <a:r>
              <a:rPr lang="en-GB" dirty="0" smtClean="0">
                <a:latin typeface="Tahoma" charset="0"/>
              </a:rPr>
              <a:t/>
            </a:r>
            <a:br>
              <a:rPr lang="en-GB" dirty="0" smtClean="0">
                <a:latin typeface="Tahoma" charset="0"/>
              </a:rPr>
            </a:br>
            <a:r>
              <a:rPr lang="en-GB" dirty="0" smtClean="0">
                <a:latin typeface="Tahoma" charset="0"/>
              </a:rPr>
              <a:t>time </a:t>
            </a:r>
            <a:r>
              <a:rPr lang="en-GB" dirty="0">
                <a:latin typeface="Tahoma" charset="0"/>
              </a:rPr>
              <a:t>to start revising for exams, </a:t>
            </a:r>
            <a:r>
              <a:rPr lang="en-GB" dirty="0" smtClean="0">
                <a:latin typeface="Tahoma" charset="0"/>
              </a:rPr>
              <a:t/>
            </a:r>
            <a:br>
              <a:rPr lang="en-GB" dirty="0" smtClean="0">
                <a:latin typeface="Tahoma" charset="0"/>
              </a:rPr>
            </a:br>
            <a:r>
              <a:rPr lang="en-GB" dirty="0" smtClean="0">
                <a:latin typeface="Tahoma" charset="0"/>
              </a:rPr>
              <a:t>time </a:t>
            </a:r>
            <a:r>
              <a:rPr lang="en-GB" dirty="0">
                <a:latin typeface="Tahoma" charset="0"/>
              </a:rPr>
              <a:t>to apply for the summer holiday job, </a:t>
            </a:r>
            <a:r>
              <a:rPr lang="en-GB" dirty="0" smtClean="0">
                <a:latin typeface="Tahoma" charset="0"/>
              </a:rPr>
              <a:t/>
            </a:r>
            <a:br>
              <a:rPr lang="en-GB" dirty="0" smtClean="0">
                <a:latin typeface="Tahoma" charset="0"/>
              </a:rPr>
            </a:br>
            <a:r>
              <a:rPr lang="en-GB" dirty="0" smtClean="0">
                <a:latin typeface="Tahoma" charset="0"/>
              </a:rPr>
              <a:t>deadline </a:t>
            </a:r>
            <a:r>
              <a:rPr lang="en-GB" dirty="0">
                <a:latin typeface="Tahoma" charset="0"/>
              </a:rPr>
              <a:t>for the entry form for the </a:t>
            </a:r>
            <a:r>
              <a:rPr lang="en-GB" dirty="0" smtClean="0">
                <a:latin typeface="Tahoma" charset="0"/>
              </a:rPr>
              <a:t>competition/event</a:t>
            </a:r>
            <a:endParaRPr lang="en-GB" dirty="0">
              <a:latin typeface="Tahoma" charset="0"/>
            </a:endParaRPr>
          </a:p>
        </p:txBody>
      </p:sp>
      <p:sp>
        <p:nvSpPr>
          <p:cNvPr id="15" name="Rectangle 14"/>
          <p:cNvSpPr/>
          <p:nvPr/>
        </p:nvSpPr>
        <p:spPr>
          <a:xfrm>
            <a:off x="2339752" y="4725144"/>
            <a:ext cx="4572000" cy="646331"/>
          </a:xfrm>
          <a:prstGeom prst="rect">
            <a:avLst/>
          </a:prstGeom>
        </p:spPr>
        <p:txBody>
          <a:bodyPr>
            <a:spAutoFit/>
          </a:bodyPr>
          <a:lstStyle/>
          <a:p>
            <a:pPr lvl="1" algn="ctr" eaLnBrk="1" hangingPunct="1"/>
            <a:r>
              <a:rPr lang="en-GB" dirty="0" smtClean="0">
                <a:latin typeface="Tahoma" charset="0"/>
              </a:rPr>
              <a:t>Prioritise the important</a:t>
            </a:r>
          </a:p>
          <a:p>
            <a:pPr lvl="1" eaLnBrk="1" hangingPunct="1"/>
            <a:r>
              <a:rPr lang="en-GB" dirty="0" smtClean="0">
                <a:latin typeface="Tahoma" charset="0"/>
              </a:rPr>
              <a:t>Allow time for the things that matter</a:t>
            </a:r>
            <a:endParaRPr lang="en-GB" dirty="0">
              <a:latin typeface="Tahoma"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3"/>
          <p:cNvSpPr>
            <a:spLocks noGrp="1"/>
          </p:cNvSpPr>
          <p:nvPr>
            <p:ph type="sldNum" sz="quarter" idx="11"/>
          </p:nvPr>
        </p:nvSpPr>
        <p:spPr>
          <a:xfrm>
            <a:off x="37338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DB4602E-37D5-6043-BDBE-6238C9C12D2A}" type="slidenum">
              <a:rPr lang="en-GB" sz="1400">
                <a:solidFill>
                  <a:schemeClr val="bg1"/>
                </a:solidFill>
              </a:rPr>
              <a:pPr eaLnBrk="1" hangingPunct="1"/>
              <a:t>22</a:t>
            </a:fld>
            <a:endParaRPr lang="en-GB" sz="1400">
              <a:solidFill>
                <a:schemeClr val="bg1"/>
              </a:solidFill>
            </a:endParaRPr>
          </a:p>
        </p:txBody>
      </p:sp>
      <p:sp>
        <p:nvSpPr>
          <p:cNvPr id="70658" name="Rectangle 2"/>
          <p:cNvSpPr>
            <a:spLocks noGrp="1" noChangeArrowheads="1"/>
          </p:cNvSpPr>
          <p:nvPr>
            <p:ph type="title"/>
          </p:nvPr>
        </p:nvSpPr>
        <p:spPr/>
        <p:txBody>
          <a:bodyPr/>
          <a:lstStyle/>
          <a:p>
            <a:pPr eaLnBrk="1" hangingPunct="1"/>
            <a:r>
              <a:rPr lang="en-GB">
                <a:latin typeface="Tahoma" charset="0"/>
                <a:ea typeface="ＭＳ Ｐゴシック" charset="0"/>
                <a:cs typeface="ＭＳ Ｐゴシック" charset="0"/>
              </a:rPr>
              <a:t>What does planning buy you?</a:t>
            </a:r>
          </a:p>
        </p:txBody>
      </p:sp>
      <p:sp>
        <p:nvSpPr>
          <p:cNvPr id="70659" name="Rectangle 3"/>
          <p:cNvSpPr>
            <a:spLocks noGrp="1" noChangeArrowheads="1"/>
          </p:cNvSpPr>
          <p:nvPr>
            <p:ph type="body" idx="1"/>
          </p:nvPr>
        </p:nvSpPr>
        <p:spPr/>
        <p:txBody>
          <a:bodyPr/>
          <a:lstStyle/>
          <a:p>
            <a:pPr eaLnBrk="1" hangingPunct="1"/>
            <a:r>
              <a:rPr lang="en-GB" sz="2400">
                <a:latin typeface="Tahoma" charset="0"/>
                <a:ea typeface="ＭＳ Ｐゴシック" charset="0"/>
                <a:cs typeface="ＭＳ Ｐゴシック" charset="0"/>
              </a:rPr>
              <a:t>If you articulate the objectives you have then you are more likely to achieve them</a:t>
            </a:r>
          </a:p>
          <a:p>
            <a:pPr eaLnBrk="1" hangingPunct="1"/>
            <a:r>
              <a:rPr lang="en-GB" sz="2400">
                <a:latin typeface="Tahoma" charset="0"/>
                <a:ea typeface="ＭＳ Ｐゴシック" charset="0"/>
                <a:cs typeface="ＭＳ Ｐゴシック" charset="0"/>
              </a:rPr>
              <a:t>Helps you differentiate the important from the urgent</a:t>
            </a:r>
          </a:p>
          <a:p>
            <a:pPr eaLnBrk="1" hangingPunct="1"/>
            <a:r>
              <a:rPr lang="en-GB" sz="2400">
                <a:latin typeface="Tahoma" charset="0"/>
                <a:ea typeface="ＭＳ Ｐゴシック" charset="0"/>
                <a:cs typeface="ＭＳ Ｐゴシック" charset="0"/>
              </a:rPr>
              <a:t>Helps to stop procrastination</a:t>
            </a:r>
          </a:p>
          <a:p>
            <a:pPr eaLnBrk="1" hangingPunct="1"/>
            <a:r>
              <a:rPr lang="en-GB" sz="2400">
                <a:latin typeface="Tahoma" charset="0"/>
                <a:ea typeface="ＭＳ Ｐゴシック" charset="0"/>
                <a:cs typeface="ＭＳ Ｐゴシック" charset="0"/>
              </a:rPr>
              <a:t>A plan gives you just one thing you should be doing – rather than trying to decide which of many things to tackle.</a:t>
            </a:r>
          </a:p>
          <a:p>
            <a:pPr eaLnBrk="1" hangingPunct="1"/>
            <a:r>
              <a:rPr lang="en-GB" sz="2400">
                <a:latin typeface="Tahoma" charset="0"/>
                <a:ea typeface="ＭＳ Ｐゴシック" charset="0"/>
                <a:cs typeface="ＭＳ Ｐゴシック" charset="0"/>
              </a:rPr>
              <a:t>Leaves you in control which reduces anxiety</a:t>
            </a:r>
          </a:p>
          <a:p>
            <a:pPr eaLnBrk="1" hangingPunct="1"/>
            <a:endParaRPr lang="en-GB">
              <a:latin typeface="Tahoma" charset="0"/>
              <a:ea typeface="ＭＳ Ｐゴシック" charset="0"/>
              <a:cs typeface="ＭＳ Ｐゴシック" charset="0"/>
            </a:endParaRPr>
          </a:p>
          <a:p>
            <a:pPr eaLnBrk="1" hangingPunct="1"/>
            <a:endParaRPr lang="en-GB">
              <a:latin typeface="Tahoma" charset="0"/>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GB">
                <a:latin typeface="Tahoma" charset="0"/>
                <a:ea typeface="ＭＳ Ｐゴシック" charset="0"/>
                <a:cs typeface="ＭＳ Ｐゴシック" charset="0"/>
              </a:rPr>
              <a:t>Get Things Done</a:t>
            </a:r>
          </a:p>
        </p:txBody>
      </p:sp>
      <p:sp>
        <p:nvSpPr>
          <p:cNvPr id="78850" name="Content Placeholder 2"/>
          <p:cNvSpPr>
            <a:spLocks noGrp="1"/>
          </p:cNvSpPr>
          <p:nvPr>
            <p:ph idx="1"/>
          </p:nvPr>
        </p:nvSpPr>
        <p:spPr/>
        <p:txBody>
          <a:bodyPr/>
          <a:lstStyle/>
          <a:p>
            <a:pPr eaLnBrk="1" hangingPunct="1"/>
            <a:r>
              <a:rPr lang="en-US" sz="2400">
                <a:latin typeface="Tahoma" charset="0"/>
                <a:ea typeface="ＭＳ Ｐゴシック" charset="0"/>
                <a:cs typeface="ＭＳ Ｐゴシック" charset="0"/>
              </a:rPr>
              <a:t>commonly abbreviated as GTD</a:t>
            </a:r>
          </a:p>
          <a:p>
            <a:pPr eaLnBrk="1" hangingPunct="1"/>
            <a:r>
              <a:rPr lang="en-US" sz="2400">
                <a:latin typeface="Tahoma" charset="0"/>
                <a:ea typeface="ＭＳ Ｐゴシック" charset="0"/>
                <a:cs typeface="ＭＳ Ｐゴシック" charset="0"/>
              </a:rPr>
              <a:t>action management method created by David Allen</a:t>
            </a:r>
          </a:p>
          <a:p>
            <a:pPr eaLnBrk="1" hangingPunct="1"/>
            <a:r>
              <a:rPr lang="en-US" sz="2400">
                <a:latin typeface="Tahoma" charset="0"/>
                <a:ea typeface="ＭＳ Ｐゴシック" charset="0"/>
                <a:cs typeface="ＭＳ Ｐゴシック" charset="0"/>
              </a:rPr>
              <a:t>a person needs to move tasks out of the mind by recording them externally</a:t>
            </a:r>
          </a:p>
          <a:p>
            <a:pPr lvl="1" eaLnBrk="1" hangingPunct="1"/>
            <a:r>
              <a:rPr lang="en-US" sz="2000">
                <a:latin typeface="Tahoma" charset="0"/>
                <a:ea typeface="ＭＳ Ｐゴシック" charset="0"/>
              </a:rPr>
              <a:t>To free them from the job of remembering everything that needs to be done</a:t>
            </a:r>
          </a:p>
          <a:p>
            <a:pPr lvl="1" eaLnBrk="1" hangingPunct="1"/>
            <a:r>
              <a:rPr lang="en-US" sz="2000">
                <a:latin typeface="Tahoma" charset="0"/>
                <a:ea typeface="ＭＳ Ｐゴシック" charset="0"/>
              </a:rPr>
              <a:t>To concentrate on actually performing those tasks.</a:t>
            </a:r>
          </a:p>
          <a:p>
            <a:pPr eaLnBrk="1" hangingPunct="1">
              <a:buFontTx/>
              <a:buNone/>
            </a:pPr>
            <a:endParaRPr lang="en-GB" sz="2400">
              <a:latin typeface="Tahoma" charset="0"/>
              <a:ea typeface="ＭＳ Ｐゴシック" charset="0"/>
              <a:cs typeface="ＭＳ Ｐゴシック" charset="0"/>
            </a:endParaRPr>
          </a:p>
        </p:txBody>
      </p:sp>
      <p:sp>
        <p:nvSpPr>
          <p:cNvPr id="788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34B205-D887-9241-B144-FB07589823E3}" type="slidenum">
              <a:rPr lang="en-US" sz="1800"/>
              <a:pPr eaLnBrk="1" hangingPunct="1"/>
              <a:t>23</a:t>
            </a:fld>
            <a:endParaRPr lang="en-US" sz="180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GB">
                <a:latin typeface="Tahoma" charset="0"/>
                <a:ea typeface="ＭＳ Ｐゴシック" charset="0"/>
                <a:cs typeface="ＭＳ Ｐゴシック" charset="0"/>
              </a:rPr>
              <a:t>GTD</a:t>
            </a:r>
          </a:p>
        </p:txBody>
      </p:sp>
      <p:sp>
        <p:nvSpPr>
          <p:cNvPr id="79874" name="Content Placeholder 2"/>
          <p:cNvSpPr>
            <a:spLocks noGrp="1"/>
          </p:cNvSpPr>
          <p:nvPr>
            <p:ph idx="1"/>
          </p:nvPr>
        </p:nvSpPr>
        <p:spPr>
          <a:xfrm>
            <a:off x="684213" y="1628775"/>
            <a:ext cx="6400800" cy="4525963"/>
          </a:xfrm>
        </p:spPr>
        <p:txBody>
          <a:bodyPr/>
          <a:lstStyle/>
          <a:p>
            <a:pPr eaLnBrk="1" hangingPunct="1">
              <a:buFontTx/>
              <a:buNone/>
            </a:pPr>
            <a:r>
              <a:rPr lang="en-US" sz="2000">
                <a:latin typeface="Tahoma" charset="0"/>
                <a:ea typeface="ＭＳ Ｐゴシック" charset="0"/>
                <a:cs typeface="ＭＳ Ｐゴシック" charset="0"/>
              </a:rPr>
              <a:t>See </a:t>
            </a:r>
            <a:r>
              <a:rPr lang="en-US" sz="2000">
                <a:latin typeface="Tahoma" charset="0"/>
                <a:ea typeface="ＭＳ Ｐゴシック" charset="0"/>
                <a:cs typeface="ＭＳ Ｐゴシック" charset="0"/>
                <a:hlinkClick r:id="rId2"/>
              </a:rPr>
              <a:t>http://en.wikipedia.org/wiki/Getting_Things_Done</a:t>
            </a:r>
            <a:endParaRPr lang="en-US" sz="2000">
              <a:latin typeface="Tahoma" charset="0"/>
              <a:ea typeface="ＭＳ Ｐゴシック" charset="0"/>
              <a:cs typeface="ＭＳ Ｐゴシック" charset="0"/>
            </a:endParaRPr>
          </a:p>
          <a:p>
            <a:pPr eaLnBrk="1" hangingPunct="1">
              <a:buFontTx/>
              <a:buNone/>
            </a:pPr>
            <a:r>
              <a:rPr lang="en-US" sz="2000">
                <a:latin typeface="Tahoma" charset="0"/>
                <a:ea typeface="ＭＳ Ｐゴシック" charset="0"/>
                <a:cs typeface="ＭＳ Ｐゴシック" charset="0"/>
              </a:rPr>
              <a:t>5 phases</a:t>
            </a:r>
          </a:p>
          <a:p>
            <a:pPr marL="1257300" lvl="2" indent="-457200" eaLnBrk="1" hangingPunct="1">
              <a:buFont typeface="Tahoma" charset="0"/>
              <a:buAutoNum type="arabicPeriod"/>
            </a:pPr>
            <a:r>
              <a:rPr lang="en-US" sz="1600">
                <a:latin typeface="Tahoma" charset="0"/>
                <a:ea typeface="ＭＳ Ｐゴシック" charset="0"/>
              </a:rPr>
              <a:t>Collect</a:t>
            </a:r>
          </a:p>
          <a:p>
            <a:pPr marL="1257300" lvl="2" indent="-457200" eaLnBrk="1" hangingPunct="1">
              <a:buFont typeface="Tahoma" charset="0"/>
              <a:buAutoNum type="arabicPeriod"/>
            </a:pPr>
            <a:r>
              <a:rPr lang="en-US" sz="1600">
                <a:latin typeface="Tahoma" charset="0"/>
                <a:ea typeface="ＭＳ Ｐゴシック" charset="0"/>
              </a:rPr>
              <a:t>Process</a:t>
            </a:r>
          </a:p>
          <a:p>
            <a:pPr marL="1257300" lvl="2" indent="-457200" eaLnBrk="1" hangingPunct="1">
              <a:buFont typeface="Tahoma" charset="0"/>
              <a:buAutoNum type="arabicPeriod"/>
            </a:pPr>
            <a:r>
              <a:rPr lang="en-US" sz="1600">
                <a:latin typeface="Tahoma" charset="0"/>
                <a:ea typeface="ＭＳ Ｐゴシック" charset="0"/>
              </a:rPr>
              <a:t>Organize</a:t>
            </a:r>
          </a:p>
          <a:p>
            <a:pPr marL="1257300" lvl="2" indent="-457200" eaLnBrk="1" hangingPunct="1">
              <a:buFont typeface="Tahoma" charset="0"/>
              <a:buAutoNum type="arabicPeriod"/>
            </a:pPr>
            <a:r>
              <a:rPr lang="en-US" sz="1600">
                <a:latin typeface="Tahoma" charset="0"/>
                <a:ea typeface="ＭＳ Ｐゴシック" charset="0"/>
              </a:rPr>
              <a:t>Review</a:t>
            </a:r>
          </a:p>
          <a:p>
            <a:pPr marL="1257300" lvl="2" indent="-457200" eaLnBrk="1" hangingPunct="1">
              <a:buFont typeface="Tahoma" charset="0"/>
              <a:buAutoNum type="arabicPeriod"/>
            </a:pPr>
            <a:r>
              <a:rPr lang="en-US" sz="1600">
                <a:latin typeface="Tahoma" charset="0"/>
                <a:ea typeface="ＭＳ Ｐゴシック" charset="0"/>
              </a:rPr>
              <a:t>Do</a:t>
            </a:r>
            <a:endParaRPr lang="en-GB" sz="1600">
              <a:latin typeface="Tahoma" charset="0"/>
              <a:ea typeface="ＭＳ Ｐゴシック" charset="0"/>
            </a:endParaRPr>
          </a:p>
          <a:p>
            <a:pPr eaLnBrk="1" hangingPunct="1">
              <a:buFontTx/>
              <a:buNone/>
            </a:pPr>
            <a:r>
              <a:rPr lang="en-GB" sz="2000">
                <a:latin typeface="Tahoma" charset="0"/>
                <a:ea typeface="ＭＳ Ｐゴシック" charset="0"/>
                <a:cs typeface="ＭＳ Ｐゴシック" charset="0"/>
              </a:rPr>
              <a:t>6 levels of focus</a:t>
            </a:r>
          </a:p>
          <a:p>
            <a:pPr marL="1257300" lvl="2" indent="-457200" eaLnBrk="1" hangingPunct="1">
              <a:buFont typeface="Tahoma" charset="0"/>
              <a:buAutoNum type="arabicPeriod"/>
            </a:pPr>
            <a:r>
              <a:rPr lang="en-US" sz="1600">
                <a:latin typeface="Tahoma" charset="0"/>
                <a:ea typeface="ＭＳ Ｐゴシック" charset="0"/>
              </a:rPr>
              <a:t> Current actions</a:t>
            </a:r>
          </a:p>
          <a:p>
            <a:pPr marL="1257300" lvl="2" indent="-457200" eaLnBrk="1" hangingPunct="1">
              <a:buFont typeface="Tahoma" charset="0"/>
              <a:buAutoNum type="arabicPeriod"/>
            </a:pPr>
            <a:r>
              <a:rPr lang="en-US" sz="1600">
                <a:latin typeface="Tahoma" charset="0"/>
                <a:ea typeface="ＭＳ Ｐゴシック" charset="0"/>
              </a:rPr>
              <a:t> Current projects</a:t>
            </a:r>
          </a:p>
          <a:p>
            <a:pPr marL="1257300" lvl="2" indent="-457200" eaLnBrk="1" hangingPunct="1">
              <a:buFont typeface="Tahoma" charset="0"/>
              <a:buAutoNum type="arabicPeriod"/>
            </a:pPr>
            <a:r>
              <a:rPr lang="en-US" sz="1600">
                <a:latin typeface="Tahoma" charset="0"/>
                <a:ea typeface="ＭＳ Ｐゴシック" charset="0"/>
              </a:rPr>
              <a:t> Areas of responsibility</a:t>
            </a:r>
          </a:p>
          <a:p>
            <a:pPr marL="1257300" lvl="2" indent="-457200" eaLnBrk="1" hangingPunct="1">
              <a:buFont typeface="Tahoma" charset="0"/>
              <a:buAutoNum type="arabicPeriod"/>
            </a:pPr>
            <a:r>
              <a:rPr lang="en-US" sz="1600">
                <a:latin typeface="Tahoma" charset="0"/>
                <a:ea typeface="ＭＳ Ｐゴシック" charset="0"/>
              </a:rPr>
              <a:t> Yearly goals</a:t>
            </a:r>
          </a:p>
          <a:p>
            <a:pPr marL="1257300" lvl="2" indent="-457200" eaLnBrk="1" hangingPunct="1">
              <a:buFont typeface="Tahoma" charset="0"/>
              <a:buAutoNum type="arabicPeriod"/>
            </a:pPr>
            <a:r>
              <a:rPr lang="en-US" sz="1600">
                <a:latin typeface="Tahoma" charset="0"/>
                <a:ea typeface="ＭＳ Ｐゴシック" charset="0"/>
              </a:rPr>
              <a:t> 5 year vision</a:t>
            </a:r>
          </a:p>
          <a:p>
            <a:pPr marL="1257300" lvl="2" indent="-457200" eaLnBrk="1" hangingPunct="1">
              <a:buFont typeface="Tahoma" charset="0"/>
              <a:buAutoNum type="arabicPeriod"/>
            </a:pPr>
            <a:r>
              <a:rPr lang="en-US" sz="1600">
                <a:latin typeface="Tahoma" charset="0"/>
                <a:ea typeface="ＭＳ Ｐゴシック" charset="0"/>
              </a:rPr>
              <a:t> Life goals</a:t>
            </a:r>
          </a:p>
        </p:txBody>
      </p:sp>
      <p:sp>
        <p:nvSpPr>
          <p:cNvPr id="79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2E45C4-8FDD-7B4D-A9DC-C42A3C0C9C6E}" type="slidenum">
              <a:rPr lang="en-US" sz="1800"/>
              <a:pPr eaLnBrk="1" hangingPunct="1"/>
              <a:t>24</a:t>
            </a:fld>
            <a:endParaRPr lang="en-US" sz="1800"/>
          </a:p>
        </p:txBody>
      </p:sp>
      <p:sp>
        <p:nvSpPr>
          <p:cNvPr id="5" name="TextBox 4"/>
          <p:cNvSpPr txBox="1">
            <a:spLocks noChangeArrowheads="1"/>
          </p:cNvSpPr>
          <p:nvPr/>
        </p:nvSpPr>
        <p:spPr bwMode="auto">
          <a:xfrm>
            <a:off x="4648200" y="2514600"/>
            <a:ext cx="3505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t>Unless you are a very tidy person this is probably overkill for a student:</a:t>
            </a:r>
          </a:p>
          <a:p>
            <a:pPr eaLnBrk="1" hangingPunct="1"/>
            <a:endParaRPr lang="en-GB" sz="1800"/>
          </a:p>
          <a:p>
            <a:pPr eaLnBrk="1" hangingPunct="1"/>
            <a:r>
              <a:rPr lang="en-GB" sz="1800"/>
              <a:t>Probably all you need is</a:t>
            </a:r>
          </a:p>
          <a:p>
            <a:pPr eaLnBrk="1" hangingPunct="1">
              <a:buFont typeface="Arial" charset="0"/>
              <a:buChar char="•"/>
            </a:pPr>
            <a:r>
              <a:rPr lang="en-US" sz="1800"/>
              <a:t>A</a:t>
            </a:r>
            <a:r>
              <a:rPr lang="en-GB" sz="1800"/>
              <a:t> diary</a:t>
            </a:r>
          </a:p>
          <a:p>
            <a:pPr eaLnBrk="1" hangingPunct="1">
              <a:buFont typeface="Arial" charset="0"/>
              <a:buChar char="•"/>
            </a:pPr>
            <a:r>
              <a:rPr lang="en-GB" sz="1800"/>
              <a:t>An ordered ToDo list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GB">
                <a:latin typeface="Tahoma" charset="0"/>
                <a:ea typeface="ＭＳ Ｐゴシック" charset="0"/>
                <a:cs typeface="ＭＳ Ｐゴシック" charset="0"/>
              </a:rPr>
              <a:t>Software Support</a:t>
            </a:r>
          </a:p>
        </p:txBody>
      </p:sp>
      <p:sp>
        <p:nvSpPr>
          <p:cNvPr id="80898" name="Content Placeholder 2"/>
          <p:cNvSpPr>
            <a:spLocks noGrp="1"/>
          </p:cNvSpPr>
          <p:nvPr>
            <p:ph idx="1"/>
          </p:nvPr>
        </p:nvSpPr>
        <p:spPr/>
        <p:txBody>
          <a:bodyPr/>
          <a:lstStyle/>
          <a:p>
            <a:pPr eaLnBrk="1" hangingPunct="1"/>
            <a:r>
              <a:rPr lang="en-GB" sz="2400">
                <a:latin typeface="Tahoma" charset="0"/>
                <a:ea typeface="ＭＳ Ｐゴシック" charset="0"/>
                <a:cs typeface="ＭＳ Ｐゴシック" charset="0"/>
              </a:rPr>
              <a:t>Can use Outlook </a:t>
            </a:r>
            <a:r>
              <a:rPr lang="en-US" sz="2400">
                <a:latin typeface="Tahoma" charset="0"/>
                <a:ea typeface="ＭＳ Ｐゴシック" charset="0"/>
                <a:cs typeface="ＭＳ Ｐゴシック" charset="0"/>
              </a:rPr>
              <a:t>–</a:t>
            </a:r>
            <a:r>
              <a:rPr lang="en-GB" sz="2400">
                <a:latin typeface="Tahoma" charset="0"/>
                <a:ea typeface="ＭＳ Ｐゴシック" charset="0"/>
                <a:cs typeface="ＭＳ Ｐゴシック" charset="0"/>
              </a:rPr>
              <a:t> gives sync to mobile devices</a:t>
            </a:r>
          </a:p>
          <a:p>
            <a:pPr eaLnBrk="1" hangingPunct="1"/>
            <a:r>
              <a:rPr lang="en-GB" sz="2400">
                <a:latin typeface="Tahoma" charset="0"/>
                <a:ea typeface="ＭＳ Ｐゴシック" charset="0"/>
                <a:cs typeface="ＭＳ Ｐゴシック" charset="0"/>
              </a:rPr>
              <a:t>Can use any number of RIAs e.g.</a:t>
            </a:r>
            <a:endParaRPr lang="en-GB">
              <a:latin typeface="Tahoma" charset="0"/>
              <a:ea typeface="ＭＳ Ｐゴシック" charset="0"/>
              <a:cs typeface="ＭＳ Ｐゴシック" charset="0"/>
            </a:endParaRPr>
          </a:p>
          <a:p>
            <a:pPr eaLnBrk="1" hangingPunct="1"/>
            <a:endParaRPr lang="en-GB">
              <a:latin typeface="Tahoma" charset="0"/>
              <a:ea typeface="ＭＳ Ｐゴシック" charset="0"/>
              <a:cs typeface="ＭＳ Ｐゴシック" charset="0"/>
            </a:endParaRPr>
          </a:p>
          <a:p>
            <a:pPr eaLnBrk="1" hangingPunct="1"/>
            <a:endParaRPr lang="en-GB">
              <a:latin typeface="Tahoma" charset="0"/>
              <a:ea typeface="ＭＳ Ｐゴシック" charset="0"/>
              <a:cs typeface="ＭＳ Ｐゴシック" charset="0"/>
            </a:endParaRPr>
          </a:p>
        </p:txBody>
      </p:sp>
      <p:sp>
        <p:nvSpPr>
          <p:cNvPr id="80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5E1A31-5251-914C-BA18-1A6B5A10F09C}" type="slidenum">
              <a:rPr lang="en-US" sz="1800"/>
              <a:pPr eaLnBrk="1" hangingPunct="1"/>
              <a:t>25</a:t>
            </a:fld>
            <a:endParaRPr lang="en-US" sz="1800"/>
          </a:p>
        </p:txBody>
      </p:sp>
      <p:pic>
        <p:nvPicPr>
          <p:cNvPr id="8090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068638"/>
            <a:ext cx="2387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876800"/>
            <a:ext cx="1905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800600"/>
            <a:ext cx="1905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4876800"/>
            <a:ext cx="1905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800600"/>
            <a:ext cx="1905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89813" y="1412875"/>
            <a:ext cx="1727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 to you…</a:t>
            </a:r>
            <a:endParaRPr lang="en-GB" dirty="0"/>
          </a:p>
        </p:txBody>
      </p:sp>
      <p:pic>
        <p:nvPicPr>
          <p:cNvPr id="5" name="Content Placeholder 4" descr="Screen Shot 2013-01-31 at 01.17.00.png"/>
          <p:cNvPicPr>
            <a:picLocks noGrp="1" noChangeAspect="1"/>
          </p:cNvPicPr>
          <p:nvPr>
            <p:ph idx="1"/>
          </p:nvPr>
        </p:nvPicPr>
        <p:blipFill>
          <a:blip r:embed="rId2">
            <a:extLst>
              <a:ext uri="{28A0092B-C50C-407E-A947-70E740481C1C}">
                <a14:useLocalDpi xmlns:a14="http://schemas.microsoft.com/office/drawing/2010/main" val="0"/>
              </a:ext>
            </a:extLst>
          </a:blip>
          <a:srcRect t="-7054" b="-7054"/>
          <a:stretch>
            <a:fillRect/>
          </a:stretch>
        </p:blipFill>
        <p:spPr/>
      </p:pic>
      <p:sp>
        <p:nvSpPr>
          <p:cNvPr id="4" name="Slide Number Placeholder 3"/>
          <p:cNvSpPr>
            <a:spLocks noGrp="1"/>
          </p:cNvSpPr>
          <p:nvPr>
            <p:ph type="sldNum" sz="quarter" idx="11"/>
          </p:nvPr>
        </p:nvSpPr>
        <p:spPr/>
        <p:txBody>
          <a:bodyPr/>
          <a:lstStyle/>
          <a:p>
            <a:pPr>
              <a:defRPr/>
            </a:pPr>
            <a:fld id="{A23A3E1B-DEBB-294F-A1CB-24E253C0B5E7}" type="slidenum">
              <a:rPr lang="en-GB" smtClean="0"/>
              <a:pPr>
                <a:defRPr/>
              </a:pPr>
              <a:t>26</a:t>
            </a:fld>
            <a:endParaRPr lang="en-GB"/>
          </a:p>
        </p:txBody>
      </p:sp>
    </p:spTree>
    <p:extLst>
      <p:ext uri="{BB962C8B-B14F-4D97-AF65-F5344CB8AC3E}">
        <p14:creationId xmlns:p14="http://schemas.microsoft.com/office/powerpoint/2010/main" val="30406269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a:latin typeface="Tahoma" charset="0"/>
                <a:ea typeface="ＭＳ Ｐゴシック" charset="0"/>
                <a:cs typeface="ＭＳ Ｐゴシック" charset="0"/>
              </a:rPr>
              <a:t>Anything I missed?</a:t>
            </a:r>
          </a:p>
        </p:txBody>
      </p:sp>
      <p:sp>
        <p:nvSpPr>
          <p:cNvPr id="358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B3F652-92C3-E54B-AF8C-DF62188B1AD9}" type="slidenum">
              <a:rPr lang="en-GB" sz="1400">
                <a:solidFill>
                  <a:schemeClr val="bg1"/>
                </a:solidFill>
              </a:rPr>
              <a:pPr eaLnBrk="1" hangingPunct="1"/>
              <a:t>27</a:t>
            </a:fld>
            <a:endParaRPr lang="en-GB" sz="1400">
              <a:solidFill>
                <a:schemeClr val="bg1"/>
              </a:solidFill>
            </a:endParaRPr>
          </a:p>
        </p:txBody>
      </p:sp>
      <p:grpSp>
        <p:nvGrpSpPr>
          <p:cNvPr id="7" name="Group 3"/>
          <p:cNvGrpSpPr>
            <a:grpSpLocks/>
          </p:cNvGrpSpPr>
          <p:nvPr/>
        </p:nvGrpSpPr>
        <p:grpSpPr bwMode="auto">
          <a:xfrm>
            <a:off x="4957837" y="1447800"/>
            <a:ext cx="4219575" cy="5410200"/>
            <a:chOff x="0" y="912"/>
            <a:chExt cx="2658" cy="3408"/>
          </a:xfrm>
        </p:grpSpPr>
        <p:pic>
          <p:nvPicPr>
            <p:cNvPr id="8" name="Picture 4" descr="peeping terr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2"/>
              <a:ext cx="1700"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maxheadr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1872"/>
              <a:ext cx="1314" cy="14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ryinggir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2912"/>
              <a:ext cx="1632" cy="14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40388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addenda</a:t>
            </a:r>
            <a:endParaRPr lang="en-GB" dirty="0"/>
          </a:p>
        </p:txBody>
      </p:sp>
      <p:sp>
        <p:nvSpPr>
          <p:cNvPr id="6" name="Text Placeholder 5"/>
          <p:cNvSpPr>
            <a:spLocks noGrp="1"/>
          </p:cNvSpPr>
          <p:nvPr>
            <p:ph type="body" idx="1"/>
          </p:nvPr>
        </p:nvSpPr>
        <p:spPr/>
        <p:txBody>
          <a:bodyPr/>
          <a:lstStyle/>
          <a:p>
            <a:r>
              <a:rPr lang="en-GB" dirty="0" smtClean="0"/>
              <a:t>May be of interest but not used</a:t>
            </a:r>
            <a:endParaRPr lang="en-GB" dirty="0"/>
          </a:p>
        </p:txBody>
      </p:sp>
      <p:sp>
        <p:nvSpPr>
          <p:cNvPr id="4" name="Slide Number Placeholder 3"/>
          <p:cNvSpPr>
            <a:spLocks noGrp="1"/>
          </p:cNvSpPr>
          <p:nvPr>
            <p:ph type="sldNum" sz="quarter" idx="11"/>
          </p:nvPr>
        </p:nvSpPr>
        <p:spPr/>
        <p:txBody>
          <a:bodyPr/>
          <a:lstStyle/>
          <a:p>
            <a:pPr>
              <a:defRPr/>
            </a:pPr>
            <a:fld id="{A23A3E1B-DEBB-294F-A1CB-24E253C0B5E7}" type="slidenum">
              <a:rPr lang="en-GB" smtClean="0"/>
              <a:pPr>
                <a:defRPr/>
              </a:pPr>
              <a:t>28</a:t>
            </a:fld>
            <a:endParaRPr lang="en-GB"/>
          </a:p>
        </p:txBody>
      </p:sp>
    </p:spTree>
    <p:extLst>
      <p:ext uri="{BB962C8B-B14F-4D97-AF65-F5344CB8AC3E}">
        <p14:creationId xmlns:p14="http://schemas.microsoft.com/office/powerpoint/2010/main" val="791137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3"/>
          <p:cNvSpPr>
            <a:spLocks noGrp="1"/>
          </p:cNvSpPr>
          <p:nvPr>
            <p:ph type="sldNum" sz="quarter" idx="11"/>
          </p:nvPr>
        </p:nvSpPr>
        <p:spPr>
          <a:xfrm>
            <a:off x="37338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66A091-D539-F747-9FEB-BBCB7E4C830D}" type="slidenum">
              <a:rPr lang="en-GB" sz="1400">
                <a:solidFill>
                  <a:schemeClr val="bg1"/>
                </a:solidFill>
              </a:rPr>
              <a:pPr eaLnBrk="1" hangingPunct="1"/>
              <a:t>29</a:t>
            </a:fld>
            <a:endParaRPr lang="en-GB" sz="1400">
              <a:solidFill>
                <a:schemeClr val="bg1"/>
              </a:solidFill>
            </a:endParaRPr>
          </a:p>
        </p:txBody>
      </p:sp>
      <p:sp>
        <p:nvSpPr>
          <p:cNvPr id="86018" name="Rectangle 2"/>
          <p:cNvSpPr>
            <a:spLocks noGrp="1" noChangeArrowheads="1"/>
          </p:cNvSpPr>
          <p:nvPr>
            <p:ph type="title"/>
          </p:nvPr>
        </p:nvSpPr>
        <p:spPr/>
        <p:txBody>
          <a:bodyPr/>
          <a:lstStyle/>
          <a:p>
            <a:pPr eaLnBrk="1" hangingPunct="1"/>
            <a:r>
              <a:rPr lang="en-GB">
                <a:latin typeface="Tahoma" charset="0"/>
                <a:ea typeface="ＭＳ Ｐゴシック" charset="0"/>
                <a:cs typeface="ＭＳ Ｐゴシック" charset="0"/>
              </a:rPr>
              <a:t>Project Management</a:t>
            </a:r>
          </a:p>
        </p:txBody>
      </p:sp>
      <p:sp>
        <p:nvSpPr>
          <p:cNvPr id="86019" name="Rectangle 3"/>
          <p:cNvSpPr>
            <a:spLocks noGrp="1" noChangeArrowheads="1"/>
          </p:cNvSpPr>
          <p:nvPr>
            <p:ph type="body" idx="1"/>
          </p:nvPr>
        </p:nvSpPr>
        <p:spPr/>
        <p:txBody>
          <a:bodyPr/>
          <a:lstStyle/>
          <a:p>
            <a:pPr eaLnBrk="1" hangingPunct="1"/>
            <a:r>
              <a:rPr lang="en-GB" sz="2400">
                <a:latin typeface="Tahoma" charset="0"/>
                <a:ea typeface="ＭＳ Ｐゴシック" charset="0"/>
                <a:cs typeface="ＭＳ Ｐゴシック" charset="0"/>
              </a:rPr>
              <a:t>When things get complicated</a:t>
            </a:r>
          </a:p>
          <a:p>
            <a:pPr lvl="1" eaLnBrk="1" hangingPunct="1"/>
            <a:r>
              <a:rPr lang="en-GB" sz="2000">
                <a:latin typeface="Tahoma" charset="0"/>
                <a:ea typeface="ＭＳ Ｐゴシック" charset="0"/>
              </a:rPr>
              <a:t>Multiple tasks</a:t>
            </a:r>
          </a:p>
          <a:p>
            <a:pPr lvl="1" eaLnBrk="1" hangingPunct="1"/>
            <a:r>
              <a:rPr lang="en-GB" sz="2000">
                <a:latin typeface="Tahoma" charset="0"/>
                <a:ea typeface="ＭＳ Ｐゴシック" charset="0"/>
              </a:rPr>
              <a:t>Multiple people</a:t>
            </a:r>
          </a:p>
          <a:p>
            <a:pPr eaLnBrk="1" hangingPunct="1">
              <a:buFont typeface="Wingdings" charset="0"/>
              <a:buNone/>
            </a:pPr>
            <a:r>
              <a:rPr lang="en-GB" sz="2400">
                <a:latin typeface="Tahoma" charset="0"/>
                <a:ea typeface="ＭＳ Ｐゴシック" charset="0"/>
                <a:cs typeface="ＭＳ Ｐゴシック" charset="0"/>
              </a:rPr>
              <a:t>Then can use Gant Charts</a:t>
            </a:r>
          </a:p>
          <a:p>
            <a:pPr eaLnBrk="1" hangingPunct="1">
              <a:buFont typeface="Wingdings" charset="0"/>
              <a:buNone/>
            </a:pPr>
            <a:endParaRPr lang="en-GB" sz="2400">
              <a:latin typeface="Tahoma" charset="0"/>
              <a:ea typeface="ＭＳ Ｐゴシック" charset="0"/>
              <a:cs typeface="ＭＳ Ｐゴシック" charset="0"/>
            </a:endParaRPr>
          </a:p>
          <a:p>
            <a:pPr eaLnBrk="1" hangingPunct="1"/>
            <a:r>
              <a:rPr lang="en-GB" sz="2400">
                <a:latin typeface="Tahoma" charset="0"/>
                <a:ea typeface="ＭＳ Ｐゴシック" charset="0"/>
                <a:cs typeface="ＭＳ Ｐゴシック" charset="0"/>
              </a:rPr>
              <a:t>Subject of SE courses</a:t>
            </a:r>
          </a:p>
          <a:p>
            <a:pPr eaLnBrk="1" hangingPunct="1"/>
            <a:endParaRPr lang="en-GB" sz="2400">
              <a:latin typeface="Tahoma" charset="0"/>
              <a:ea typeface="ＭＳ Ｐゴシック" charset="0"/>
              <a:cs typeface="ＭＳ Ｐゴシック" charset="0"/>
            </a:endParaRPr>
          </a:p>
          <a:p>
            <a:pPr eaLnBrk="1" hangingPunct="1"/>
            <a:r>
              <a:rPr lang="en-GB" sz="2400">
                <a:latin typeface="Tahoma" charset="0"/>
                <a:ea typeface="ＭＳ Ｐゴシック" charset="0"/>
                <a:cs typeface="ＭＳ Ｐゴシック" charset="0"/>
              </a:rPr>
              <a:t>Shows</a:t>
            </a:r>
          </a:p>
          <a:p>
            <a:pPr lvl="1" eaLnBrk="1" hangingPunct="1"/>
            <a:r>
              <a:rPr lang="en-GB" sz="2000">
                <a:latin typeface="Tahoma" charset="0"/>
                <a:ea typeface="ＭＳ Ｐゴシック" charset="0"/>
              </a:rPr>
              <a:t>Timelines</a:t>
            </a:r>
          </a:p>
          <a:p>
            <a:pPr lvl="1" eaLnBrk="1" hangingPunct="1"/>
            <a:r>
              <a:rPr lang="en-GB" sz="2000">
                <a:latin typeface="Tahoma" charset="0"/>
                <a:ea typeface="ＭＳ Ｐゴシック" charset="0"/>
              </a:rPr>
              <a:t>Critical dependencies</a:t>
            </a:r>
          </a:p>
          <a:p>
            <a:pPr lvl="1" eaLnBrk="1" hangingPunct="1"/>
            <a:r>
              <a:rPr lang="en-GB" sz="2000">
                <a:latin typeface="Tahoma" charset="0"/>
                <a:ea typeface="ＭＳ Ｐゴシック" charset="0"/>
              </a:rPr>
              <a:t>Milestones</a:t>
            </a:r>
          </a:p>
          <a:p>
            <a:pPr lvl="1" eaLnBrk="1" hangingPunct="1"/>
            <a:endParaRPr lang="en-GB" sz="2000">
              <a:latin typeface="Tahoma" charset="0"/>
              <a:ea typeface="ＭＳ Ｐゴシック" charset="0"/>
            </a:endParaRPr>
          </a:p>
          <a:p>
            <a:pPr eaLnBrk="1" hangingPunct="1">
              <a:buFont typeface="Wingdings" charset="0"/>
              <a:buNone/>
            </a:pPr>
            <a:endParaRPr lang="en-GB">
              <a:latin typeface="Tahoma" charset="0"/>
              <a:ea typeface="ＭＳ Ｐゴシック" charset="0"/>
              <a:cs typeface="ＭＳ Ｐゴシック" charset="0"/>
            </a:endParaRPr>
          </a:p>
          <a:p>
            <a:pPr eaLnBrk="1" hangingPunct="1">
              <a:buFont typeface="Wingdings" charset="0"/>
              <a:buNone/>
            </a:pPr>
            <a:endParaRPr lang="en-GB">
              <a:latin typeface="Tahoma" charset="0"/>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B3380F-478D-8545-8AB6-C4ED4CBB0714}" type="slidenum">
              <a:rPr lang="en-GB" sz="1400">
                <a:solidFill>
                  <a:schemeClr val="bg1"/>
                </a:solidFill>
              </a:rPr>
              <a:pPr eaLnBrk="1" hangingPunct="1"/>
              <a:t>3</a:t>
            </a:fld>
            <a:endParaRPr lang="en-GB" sz="1400">
              <a:solidFill>
                <a:schemeClr val="bg1"/>
              </a:solidFill>
            </a:endParaRPr>
          </a:p>
        </p:txBody>
      </p:sp>
      <p:sp>
        <p:nvSpPr>
          <p:cNvPr id="17410" name="Rectangle 2"/>
          <p:cNvSpPr>
            <a:spLocks noGrp="1" noChangeArrowheads="1"/>
          </p:cNvSpPr>
          <p:nvPr>
            <p:ph type="title"/>
          </p:nvPr>
        </p:nvSpPr>
        <p:spPr/>
        <p:txBody>
          <a:bodyPr/>
          <a:lstStyle/>
          <a:p>
            <a:pPr eaLnBrk="1" hangingPunct="1"/>
            <a:r>
              <a:rPr lang="en-GB" dirty="0">
                <a:latin typeface="Tahoma" charset="0"/>
                <a:ea typeface="ＭＳ Ｐゴシック" charset="0"/>
                <a:cs typeface="ＭＳ Ｐゴシック" charset="0"/>
              </a:rPr>
              <a:t>How do </a:t>
            </a:r>
            <a:r>
              <a:rPr lang="en-GB" u="sng" dirty="0">
                <a:latin typeface="Tahoma" charset="0"/>
                <a:ea typeface="ＭＳ Ｐゴシック" charset="0"/>
                <a:cs typeface="ＭＳ Ｐゴシック" charset="0"/>
              </a:rPr>
              <a:t>you</a:t>
            </a:r>
            <a:r>
              <a:rPr lang="en-GB" dirty="0">
                <a:latin typeface="Tahoma" charset="0"/>
                <a:ea typeface="ＭＳ Ｐゴシック" charset="0"/>
                <a:cs typeface="ＭＳ Ｐゴシック" charset="0"/>
              </a:rPr>
              <a:t> expect to learn?</a:t>
            </a:r>
          </a:p>
        </p:txBody>
      </p:sp>
      <p:sp>
        <p:nvSpPr>
          <p:cNvPr id="17411" name="Rectangle 3"/>
          <p:cNvSpPr>
            <a:spLocks noGrp="1" noChangeArrowheads="1"/>
          </p:cNvSpPr>
          <p:nvPr>
            <p:ph type="body" idx="1"/>
          </p:nvPr>
        </p:nvSpPr>
        <p:spPr>
          <a:xfrm>
            <a:off x="539552" y="1600200"/>
            <a:ext cx="8352928" cy="4525963"/>
          </a:xfrm>
        </p:spPr>
        <p:txBody>
          <a:bodyPr/>
          <a:lstStyle/>
          <a:p>
            <a:pPr marL="0" indent="0" algn="ctr" eaLnBrk="1" hangingPunct="1">
              <a:buNone/>
            </a:pPr>
            <a:r>
              <a:rPr lang="en-GB" dirty="0" smtClean="0">
                <a:latin typeface="Arial" charset="0"/>
                <a:ea typeface="ＭＳ Ｐゴシック" charset="0"/>
                <a:cs typeface="ＭＳ Ｐゴシック" charset="0"/>
              </a:rPr>
              <a:t>OPEN DISCUSSION (GROUPS OF 6)</a:t>
            </a:r>
            <a:endParaRPr lang="en-GB" dirty="0">
              <a:latin typeface="Arial" charset="0"/>
              <a:ea typeface="ＭＳ Ｐゴシック" charset="0"/>
              <a:cs typeface="ＭＳ Ｐゴシック" charset="0"/>
            </a:endParaRPr>
          </a:p>
          <a:p>
            <a:pPr algn="ctr" eaLnBrk="1" hangingPunct="1">
              <a:buFontTx/>
              <a:buNone/>
            </a:pPr>
            <a:r>
              <a:rPr lang="en-GB" dirty="0">
                <a:latin typeface="Arial" charset="0"/>
                <a:ea typeface="ＭＳ Ｐゴシック" charset="0"/>
                <a:cs typeface="ＭＳ Ｐゴシック" charset="0"/>
              </a:rPr>
              <a:t>	</a:t>
            </a:r>
            <a:r>
              <a:rPr lang="en-GB" dirty="0" smtClean="0">
                <a:latin typeface="Arial" charset="0"/>
                <a:ea typeface="ＭＳ Ｐゴシック" charset="0"/>
                <a:cs typeface="ＭＳ Ｐゴシック" charset="0"/>
              </a:rPr>
              <a:t/>
            </a:r>
            <a:br>
              <a:rPr lang="en-GB" dirty="0" smtClean="0">
                <a:latin typeface="Arial" charset="0"/>
                <a:ea typeface="ＭＳ Ｐゴシック" charset="0"/>
                <a:cs typeface="ＭＳ Ｐゴシック" charset="0"/>
              </a:rPr>
            </a:br>
            <a:r>
              <a:rPr lang="en-GB" altLang="ja-JP" dirty="0" smtClean="0">
                <a:latin typeface="Apple Casual"/>
                <a:ea typeface="ＭＳ Ｐゴシック" charset="0"/>
                <a:cs typeface="Apple Casual"/>
              </a:rPr>
              <a:t>How </a:t>
            </a:r>
            <a:r>
              <a:rPr lang="en-GB" altLang="ja-JP" dirty="0">
                <a:latin typeface="Apple Casual"/>
                <a:ea typeface="ＭＳ Ｐゴシック" charset="0"/>
                <a:cs typeface="Apple Casual"/>
              </a:rPr>
              <a:t>might learning at University </a:t>
            </a:r>
            <a:r>
              <a:rPr lang="en-GB" altLang="ja-JP" dirty="0" smtClean="0">
                <a:latin typeface="Apple Casual"/>
                <a:ea typeface="ＭＳ Ｐゴシック" charset="0"/>
                <a:cs typeface="Apple Casual"/>
              </a:rPr>
              <a:t/>
            </a:r>
            <a:br>
              <a:rPr lang="en-GB" altLang="ja-JP" dirty="0" smtClean="0">
                <a:latin typeface="Apple Casual"/>
                <a:ea typeface="ＭＳ Ｐゴシック" charset="0"/>
                <a:cs typeface="Apple Casual"/>
              </a:rPr>
            </a:br>
            <a:r>
              <a:rPr lang="en-GB" altLang="ja-JP" dirty="0" smtClean="0">
                <a:latin typeface="Apple Casual"/>
                <a:ea typeface="ＭＳ Ｐゴシック" charset="0"/>
                <a:cs typeface="Apple Casual"/>
              </a:rPr>
              <a:t>be </a:t>
            </a:r>
            <a:r>
              <a:rPr lang="en-GB" altLang="ja-JP" dirty="0">
                <a:latin typeface="Apple Casual"/>
                <a:ea typeface="ＭＳ Ｐゴシック" charset="0"/>
                <a:cs typeface="Apple Casual"/>
              </a:rPr>
              <a:t>different </a:t>
            </a:r>
            <a:r>
              <a:rPr lang="en-GB" altLang="ja-JP" dirty="0" smtClean="0">
                <a:latin typeface="Apple Casual"/>
                <a:ea typeface="ＭＳ Ｐゴシック" charset="0"/>
                <a:cs typeface="Apple Casual"/>
              </a:rPr>
              <a:t>from my previous experience?</a:t>
            </a:r>
            <a:br>
              <a:rPr lang="en-GB" altLang="ja-JP" dirty="0" smtClean="0">
                <a:latin typeface="Apple Casual"/>
                <a:ea typeface="ＭＳ Ｐゴシック" charset="0"/>
                <a:cs typeface="Apple Casual"/>
              </a:rPr>
            </a:br>
            <a:r>
              <a:rPr lang="en-GB" altLang="ja-JP" dirty="0" smtClean="0">
                <a:latin typeface="Apple Casual"/>
                <a:ea typeface="ＭＳ Ｐゴシック" charset="0"/>
                <a:cs typeface="Apple Casual"/>
              </a:rPr>
              <a:t/>
            </a:r>
            <a:br>
              <a:rPr lang="en-GB" altLang="ja-JP" dirty="0" smtClean="0">
                <a:latin typeface="Apple Casual"/>
                <a:ea typeface="ＭＳ Ｐゴシック" charset="0"/>
                <a:cs typeface="Apple Casual"/>
              </a:rPr>
            </a:br>
            <a:r>
              <a:rPr lang="en-GB" altLang="ja-JP" dirty="0" smtClean="0">
                <a:latin typeface="Apple Casual"/>
                <a:ea typeface="ＭＳ Ｐゴシック" charset="0"/>
                <a:cs typeface="Apple Casual"/>
              </a:rPr>
              <a:t>What </a:t>
            </a:r>
            <a:r>
              <a:rPr lang="en-GB" altLang="ja-JP" dirty="0">
                <a:latin typeface="Apple Casual"/>
                <a:ea typeface="ＭＳ Ｐゴシック" charset="0"/>
                <a:cs typeface="Apple Casual"/>
              </a:rPr>
              <a:t>will I need to do to in order to be successful in my learning</a:t>
            </a:r>
            <a:r>
              <a:rPr lang="en-GB" altLang="ja-JP" dirty="0" smtClean="0">
                <a:latin typeface="Apple Casual"/>
                <a:ea typeface="ＭＳ Ｐゴシック" charset="0"/>
                <a:cs typeface="Apple Casual"/>
              </a:rPr>
              <a:t>?</a:t>
            </a:r>
            <a:endParaRPr lang="en-GB" altLang="ja-JP" dirty="0">
              <a:latin typeface="Apple Casual"/>
              <a:ea typeface="ＭＳ Ｐゴシック" charset="0"/>
              <a:cs typeface="Apple Casual"/>
            </a:endParaRPr>
          </a:p>
          <a:p>
            <a:pPr marL="0" indent="0" eaLnBrk="1" hangingPunct="1">
              <a:buNone/>
            </a:pPr>
            <a:endParaRPr lang="en-GB" dirty="0" smtClean="0">
              <a:latin typeface="Arial" charset="0"/>
              <a:ea typeface="ＭＳ Ｐゴシック" charset="0"/>
              <a:cs typeface="ＭＳ Ｐゴシック" charset="0"/>
            </a:endParaRPr>
          </a:p>
          <a:p>
            <a:pPr marL="0" indent="0" algn="ctr" eaLnBrk="1" hangingPunct="1">
              <a:buNone/>
            </a:pPr>
            <a:r>
              <a:rPr lang="en-GB" dirty="0" smtClean="0">
                <a:latin typeface="Arial" charset="0"/>
                <a:ea typeface="ＭＳ Ｐゴシック" charset="0"/>
                <a:cs typeface="ＭＳ Ｐゴシック" charset="0"/>
              </a:rPr>
              <a:t>write </a:t>
            </a:r>
            <a:r>
              <a:rPr lang="en-GB" dirty="0">
                <a:latin typeface="Arial" charset="0"/>
                <a:ea typeface="ＭＳ Ｐゴシック" charset="0"/>
                <a:cs typeface="ＭＳ Ｐゴシック" charset="0"/>
              </a:rPr>
              <a:t>down at least </a:t>
            </a:r>
            <a:r>
              <a:rPr lang="en-GB" b="1" u="sng" dirty="0" smtClean="0">
                <a:latin typeface="Arial" charset="0"/>
                <a:ea typeface="ＭＳ Ｐゴシック" charset="0"/>
                <a:cs typeface="ＭＳ Ｐゴシック" charset="0"/>
              </a:rPr>
              <a:t>six</a:t>
            </a:r>
            <a:r>
              <a:rPr lang="en-GB" dirty="0" smtClean="0">
                <a:latin typeface="Arial" charset="0"/>
                <a:ea typeface="ＭＳ Ｐゴシック" charset="0"/>
                <a:cs typeface="ＭＳ Ｐゴシック" charset="0"/>
              </a:rPr>
              <a:t> </a:t>
            </a:r>
            <a:r>
              <a:rPr lang="en-GB" dirty="0">
                <a:latin typeface="Arial" charset="0"/>
                <a:ea typeface="ＭＳ Ｐゴシック" charset="0"/>
                <a:cs typeface="ＭＳ Ｐゴシック" charset="0"/>
              </a:rPr>
              <a:t>answers.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answer </a:t>
            </a:r>
            <a:r>
              <a:rPr lang="en-GB" dirty="0">
                <a:latin typeface="Arial" charset="0"/>
                <a:ea typeface="ＭＳ Ｐゴシック" charset="0"/>
                <a:cs typeface="ＭＳ Ｐゴシック" charset="0"/>
              </a:rPr>
              <a:t>however you see fit</a:t>
            </a:r>
          </a:p>
        </p:txBody>
      </p:sp>
      <p:pic>
        <p:nvPicPr>
          <p:cNvPr id="17412" name="Picture 4" descr="MCj039830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4581128"/>
            <a:ext cx="11049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MCj039828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37063"/>
            <a:ext cx="1724025"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B59F1D-7498-D443-98F8-35072894FCAD}" type="slidenum">
              <a:rPr lang="en-GB" sz="1400">
                <a:solidFill>
                  <a:schemeClr val="bg1"/>
                </a:solidFill>
              </a:rPr>
              <a:pPr eaLnBrk="1" hangingPunct="1"/>
              <a:t>30</a:t>
            </a:fld>
            <a:endParaRPr lang="en-GB" sz="1400">
              <a:solidFill>
                <a:schemeClr val="bg1"/>
              </a:solidFill>
            </a:endParaRPr>
          </a:p>
        </p:txBody>
      </p:sp>
      <p:sp>
        <p:nvSpPr>
          <p:cNvPr id="88066" name="Rectangle 2"/>
          <p:cNvSpPr>
            <a:spLocks noGrp="1" noChangeArrowheads="1"/>
          </p:cNvSpPr>
          <p:nvPr>
            <p:ph type="title"/>
          </p:nvPr>
        </p:nvSpPr>
        <p:spPr/>
        <p:txBody>
          <a:bodyPr/>
          <a:lstStyle/>
          <a:p>
            <a:pPr eaLnBrk="1" hangingPunct="1"/>
            <a:r>
              <a:rPr lang="en-GB">
                <a:latin typeface="Tahoma" charset="0"/>
                <a:ea typeface="ＭＳ Ｐゴシック" charset="0"/>
                <a:cs typeface="ＭＳ Ｐゴシック" charset="0"/>
              </a:rPr>
              <a:t>Student Centred Research–Led Learning</a:t>
            </a:r>
          </a:p>
        </p:txBody>
      </p:sp>
      <p:sp>
        <p:nvSpPr>
          <p:cNvPr id="347139" name="Rectangle 3"/>
          <p:cNvSpPr>
            <a:spLocks noGrp="1" noChangeArrowheads="1"/>
          </p:cNvSpPr>
          <p:nvPr>
            <p:ph type="body" idx="1"/>
          </p:nvPr>
        </p:nvSpPr>
        <p:spPr/>
        <p:txBody>
          <a:bodyPr/>
          <a:lstStyle/>
          <a:p>
            <a:pPr marL="381000" indent="-381000" eaLnBrk="1" hangingPunct="1">
              <a:lnSpc>
                <a:spcPct val="90000"/>
              </a:lnSpc>
            </a:pPr>
            <a:r>
              <a:rPr lang="en-US" sz="2400">
                <a:latin typeface="Arial" charset="0"/>
                <a:ea typeface="ＭＳ Ｐゴシック" charset="0"/>
                <a:cs typeface="ＭＳ Ｐゴシック" charset="0"/>
              </a:rPr>
              <a:t>Students can expect to be taught and supervised by researchers at the cutting edge of their discipline. </a:t>
            </a:r>
            <a:endParaRPr lang="en-GB" sz="2400">
              <a:latin typeface="Arial" charset="0"/>
              <a:ea typeface="ＭＳ Ｐゴシック" charset="0"/>
              <a:cs typeface="ＭＳ Ｐゴシック" charset="0"/>
            </a:endParaRPr>
          </a:p>
          <a:p>
            <a:pPr marL="381000" indent="-381000" eaLnBrk="1" hangingPunct="1">
              <a:lnSpc>
                <a:spcPct val="90000"/>
              </a:lnSpc>
            </a:pPr>
            <a:r>
              <a:rPr lang="en-US" sz="2400">
                <a:latin typeface="Arial" charset="0"/>
                <a:ea typeface="ＭＳ Ｐゴシック" charset="0"/>
                <a:cs typeface="ＭＳ Ｐゴシック" charset="0"/>
              </a:rPr>
              <a:t>Students engage in research and scholarship methods and are supported in undertaking these activities</a:t>
            </a:r>
            <a:r>
              <a:rPr lang="en-GB" sz="2400">
                <a:latin typeface="Arial" charset="0"/>
                <a:ea typeface="ＭＳ Ｐゴシック" charset="0"/>
                <a:cs typeface="ＭＳ Ｐゴシック" charset="0"/>
              </a:rPr>
              <a:t> </a:t>
            </a:r>
          </a:p>
          <a:p>
            <a:pPr marL="381000" indent="-381000" eaLnBrk="1" hangingPunct="1">
              <a:lnSpc>
                <a:spcPct val="90000"/>
              </a:lnSpc>
            </a:pPr>
            <a:r>
              <a:rPr lang="en-US" sz="2400">
                <a:latin typeface="Arial" charset="0"/>
                <a:ea typeface="ＭＳ Ｐゴシック" charset="0"/>
                <a:cs typeface="ＭＳ Ｐゴシック" charset="0"/>
              </a:rPr>
              <a:t>Tasks and learning activities are structured so that student’s work incorporates components which are authentic to the research process</a:t>
            </a:r>
            <a:r>
              <a:rPr lang="en-GB" sz="2400">
                <a:latin typeface="Arial" charset="0"/>
                <a:ea typeface="ＭＳ Ｐゴシック" charset="0"/>
                <a:cs typeface="ＭＳ Ｐゴシック" charset="0"/>
              </a:rPr>
              <a:t> </a:t>
            </a:r>
          </a:p>
          <a:p>
            <a:pPr marL="381000" indent="-381000" eaLnBrk="1" hangingPunct="1">
              <a:lnSpc>
                <a:spcPct val="90000"/>
              </a:lnSpc>
            </a:pPr>
            <a:endParaRPr lang="en-GB" sz="2400">
              <a:latin typeface="Arial" charset="0"/>
              <a:ea typeface="ＭＳ Ｐゴシック" charset="0"/>
              <a:cs typeface="ＭＳ Ｐゴシック" charset="0"/>
            </a:endParaRPr>
          </a:p>
          <a:p>
            <a:pPr marL="381000" indent="-381000" eaLnBrk="1" hangingPunct="1">
              <a:lnSpc>
                <a:spcPct val="90000"/>
              </a:lnSpc>
            </a:pPr>
            <a:r>
              <a:rPr lang="en-GB" sz="2400">
                <a:latin typeface="Arial" charset="0"/>
                <a:ea typeface="ＭＳ Ｐゴシック" charset="0"/>
                <a:cs typeface="ＭＳ Ｐゴシック" charset="0"/>
              </a:rPr>
              <a:t>The Student Centred Bit acknowledges that what teachers do is guide, assist, steer, mentor learning. </a:t>
            </a:r>
          </a:p>
          <a:p>
            <a:pPr marL="381000" indent="-381000" eaLnBrk="1" hangingPunct="1">
              <a:lnSpc>
                <a:spcPct val="90000"/>
              </a:lnSpc>
              <a:buFontTx/>
              <a:buNone/>
            </a:pPr>
            <a:r>
              <a:rPr lang="en-GB" b="1">
                <a:latin typeface="Arial" charset="0"/>
                <a:ea typeface="ＭＳ Ｐゴシック" charset="0"/>
                <a:cs typeface="ＭＳ Ｐゴシック" charset="0"/>
              </a:rPr>
              <a:t>	Only the learner can learn!</a:t>
            </a:r>
          </a:p>
          <a:p>
            <a:pPr marL="381000" indent="-381000" eaLnBrk="1" hangingPunct="1">
              <a:lnSpc>
                <a:spcPct val="90000"/>
              </a:lnSpc>
            </a:pPr>
            <a:endParaRPr lang="en-GB" b="1">
              <a:latin typeface="Arial" charset="0"/>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347139">
                                            <p:txEl>
                                              <p:pRg st="0" end="0"/>
                                            </p:txEl>
                                          </p:spTgt>
                                        </p:tgtEl>
                                        <p:attrNameLst>
                                          <p:attrName>style.opacity</p:attrName>
                                        </p:attrNameLst>
                                      </p:cBhvr>
                                      <p:to>
                                        <p:strVal val="0.25"/>
                                      </p:to>
                                    </p:set>
                                    <p:animEffect filter="image" prLst="opacity: 0.25">
                                      <p:cBhvr rctx="IE">
                                        <p:cTn id="7" dur="indefinite"/>
                                        <p:tgtEl>
                                          <p:spTgt spid="347139">
                                            <p:txEl>
                                              <p:pRg st="0" end="0"/>
                                            </p:txEl>
                                          </p:spTgt>
                                        </p:tgtEl>
                                      </p:cBhvr>
                                    </p:animEffect>
                                  </p:childTnLst>
                                </p:cTn>
                              </p:par>
                              <p:par>
                                <p:cTn id="8" presetID="9" presetClass="emph" presetSubtype="0" nodeType="withEffect">
                                  <p:stCondLst>
                                    <p:cond delay="0"/>
                                  </p:stCondLst>
                                  <p:childTnLst>
                                    <p:set>
                                      <p:cBhvr rctx="PPT">
                                        <p:cTn id="9" dur="indefinite"/>
                                        <p:tgtEl>
                                          <p:spTgt spid="347139">
                                            <p:txEl>
                                              <p:pRg st="1" end="1"/>
                                            </p:txEl>
                                          </p:spTgt>
                                        </p:tgtEl>
                                        <p:attrNameLst>
                                          <p:attrName>style.opacity</p:attrName>
                                        </p:attrNameLst>
                                      </p:cBhvr>
                                      <p:to>
                                        <p:strVal val="0.25"/>
                                      </p:to>
                                    </p:set>
                                    <p:animEffect filter="image" prLst="opacity: 0.25">
                                      <p:cBhvr rctx="IE">
                                        <p:cTn id="10" dur="indefinite"/>
                                        <p:tgtEl>
                                          <p:spTgt spid="347139">
                                            <p:txEl>
                                              <p:pRg st="1" end="1"/>
                                            </p:txEl>
                                          </p:spTgt>
                                        </p:tgtEl>
                                      </p:cBhvr>
                                    </p:animEffect>
                                  </p:childTnLst>
                                </p:cTn>
                              </p:par>
                              <p:par>
                                <p:cTn id="11" presetID="9" presetClass="emph" presetSubtype="0" nodeType="withEffect">
                                  <p:stCondLst>
                                    <p:cond delay="0"/>
                                  </p:stCondLst>
                                  <p:childTnLst>
                                    <p:set>
                                      <p:cBhvr rctx="PPT">
                                        <p:cTn id="12" dur="indefinite"/>
                                        <p:tgtEl>
                                          <p:spTgt spid="347139">
                                            <p:txEl>
                                              <p:pRg st="2" end="2"/>
                                            </p:txEl>
                                          </p:spTgt>
                                        </p:tgtEl>
                                        <p:attrNameLst>
                                          <p:attrName>style.opacity</p:attrName>
                                        </p:attrNameLst>
                                      </p:cBhvr>
                                      <p:to>
                                        <p:strVal val="0.25"/>
                                      </p:to>
                                    </p:set>
                                    <p:animEffect filter="image" prLst="opacity: 0.25">
                                      <p:cBhvr rctx="IE">
                                        <p:cTn id="13" dur="indefinite"/>
                                        <p:tgtEl>
                                          <p:spTgt spid="347139">
                                            <p:txEl>
                                              <p:pRg st="2" end="2"/>
                                            </p:txEl>
                                          </p:spTgt>
                                        </p:tgtEl>
                                      </p:cBhvr>
                                    </p:animEffect>
                                  </p:childTnLst>
                                </p:cTn>
                              </p:par>
                              <p:par>
                                <p:cTn id="14" presetID="9" presetClass="emph" presetSubtype="0" nodeType="withEffect">
                                  <p:stCondLst>
                                    <p:cond delay="0"/>
                                  </p:stCondLst>
                                  <p:childTnLst>
                                    <p:set>
                                      <p:cBhvr rctx="PPT">
                                        <p:cTn id="15" dur="indefinite"/>
                                        <p:tgtEl>
                                          <p:spTgt spid="347139">
                                            <p:txEl>
                                              <p:pRg st="4" end="4"/>
                                            </p:txEl>
                                          </p:spTgt>
                                        </p:tgtEl>
                                        <p:attrNameLst>
                                          <p:attrName>style.opacity</p:attrName>
                                        </p:attrNameLst>
                                      </p:cBhvr>
                                      <p:to>
                                        <p:strVal val="0.25"/>
                                      </p:to>
                                    </p:set>
                                    <p:animEffect filter="image" prLst="opacity: 0.25">
                                      <p:cBhvr rctx="IE">
                                        <p:cTn id="16" dur="indefinite"/>
                                        <p:tgtEl>
                                          <p:spTgt spid="347139">
                                            <p:txEl>
                                              <p:pRg st="4" end="4"/>
                                            </p:txEl>
                                          </p:spTgt>
                                        </p:tgtEl>
                                      </p:cBhvr>
                                    </p:animEffect>
                                  </p:childTnLst>
                                </p:cTn>
                              </p:par>
                              <p:par>
                                <p:cTn id="17" presetID="15" presetClass="entr" presetSubtype="0" fill="hold" nodeType="withEffect">
                                  <p:stCondLst>
                                    <p:cond delay="0"/>
                                  </p:stCondLst>
                                  <p:childTnLst>
                                    <p:set>
                                      <p:cBhvr>
                                        <p:cTn id="18" dur="1" fill="hold">
                                          <p:stCondLst>
                                            <p:cond delay="0"/>
                                          </p:stCondLst>
                                        </p:cTn>
                                        <p:tgtEl>
                                          <p:spTgt spid="347139">
                                            <p:txEl>
                                              <p:pRg st="5" end="5"/>
                                            </p:txEl>
                                          </p:spTgt>
                                        </p:tgtEl>
                                        <p:attrNameLst>
                                          <p:attrName>style.visibility</p:attrName>
                                        </p:attrNameLst>
                                      </p:cBhvr>
                                      <p:to>
                                        <p:strVal val="visible"/>
                                      </p:to>
                                    </p:set>
                                    <p:anim calcmode="lin" valueType="num">
                                      <p:cBhvr>
                                        <p:cTn id="19" dur="1000" fill="hold"/>
                                        <p:tgtEl>
                                          <p:spTgt spid="347139">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347139">
                                            <p:txEl>
                                              <p:pRg st="5" end="5"/>
                                            </p:txEl>
                                          </p:spTgt>
                                        </p:tgtEl>
                                        <p:attrNameLst>
                                          <p:attrName>ppt_h</p:attrName>
                                        </p:attrNameLst>
                                      </p:cBhvr>
                                      <p:tavLst>
                                        <p:tav tm="0">
                                          <p:val>
                                            <p:fltVal val="0"/>
                                          </p:val>
                                        </p:tav>
                                        <p:tav tm="100000">
                                          <p:val>
                                            <p:strVal val="#ppt_h"/>
                                          </p:val>
                                        </p:tav>
                                      </p:tavLst>
                                    </p:anim>
                                    <p:anim calcmode="lin" valueType="num">
                                      <p:cBhvr>
                                        <p:cTn id="21" dur="1000" fill="hold"/>
                                        <p:tgtEl>
                                          <p:spTgt spid="34713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4713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3"/>
          <p:cNvSpPr>
            <a:spLocks noGrp="1"/>
          </p:cNvSpPr>
          <p:nvPr>
            <p:ph type="sldNum" sz="quarter" idx="11"/>
          </p:nvPr>
        </p:nvSpPr>
        <p:spPr>
          <a:xfrm>
            <a:off x="37338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5AAEA3-F55E-9042-A602-5A8AFFE03C9C}" type="slidenum">
              <a:rPr lang="en-GB" sz="1400">
                <a:solidFill>
                  <a:schemeClr val="bg1"/>
                </a:solidFill>
              </a:rPr>
              <a:pPr eaLnBrk="1" hangingPunct="1"/>
              <a:t>31</a:t>
            </a:fld>
            <a:endParaRPr lang="en-GB" sz="1400">
              <a:solidFill>
                <a:schemeClr val="bg1"/>
              </a:solidFill>
            </a:endParaRPr>
          </a:p>
        </p:txBody>
      </p:sp>
      <p:sp>
        <p:nvSpPr>
          <p:cNvPr id="81922" name="Rectangle 2"/>
          <p:cNvSpPr>
            <a:spLocks noGrp="1" noChangeArrowheads="1"/>
          </p:cNvSpPr>
          <p:nvPr>
            <p:ph type="title"/>
          </p:nvPr>
        </p:nvSpPr>
        <p:spPr/>
        <p:txBody>
          <a:bodyPr/>
          <a:lstStyle/>
          <a:p>
            <a:pPr eaLnBrk="1" hangingPunct="1"/>
            <a:r>
              <a:rPr lang="en-GB" dirty="0" smtClean="0">
                <a:latin typeface="Tahoma" charset="0"/>
                <a:ea typeface="ＭＳ Ｐゴシック" charset="0"/>
                <a:cs typeface="ＭＳ Ｐゴシック" charset="0"/>
              </a:rPr>
              <a:t>Example of how to Allocate </a:t>
            </a:r>
            <a:r>
              <a:rPr lang="en-GB" dirty="0">
                <a:latin typeface="Tahoma" charset="0"/>
                <a:ea typeface="ＭＳ Ｐゴシック" charset="0"/>
                <a:cs typeface="ＭＳ Ｐゴシック" charset="0"/>
              </a:rPr>
              <a:t>time in a daily planner to meet the deadlines</a:t>
            </a:r>
          </a:p>
        </p:txBody>
      </p:sp>
      <p:sp>
        <p:nvSpPr>
          <p:cNvPr id="81923" name="Rectangle 3"/>
          <p:cNvSpPr>
            <a:spLocks noGrp="1" noChangeArrowheads="1"/>
          </p:cNvSpPr>
          <p:nvPr>
            <p:ph type="body" idx="1"/>
          </p:nvPr>
        </p:nvSpPr>
        <p:spPr/>
        <p:txBody>
          <a:bodyPr/>
          <a:lstStyle/>
          <a:p>
            <a:pPr marL="0" indent="0" eaLnBrk="1" hangingPunct="1">
              <a:buNone/>
            </a:pPr>
            <a:r>
              <a:rPr lang="en-GB" sz="2000" dirty="0">
                <a:latin typeface="Tahoma" charset="0"/>
                <a:ea typeface="ＭＳ Ｐゴシック" charset="0"/>
                <a:cs typeface="ＭＳ Ｐゴシック" charset="0"/>
              </a:rPr>
              <a:t>4</a:t>
            </a:r>
            <a:r>
              <a:rPr lang="en-GB" sz="2000" baseline="30000" dirty="0">
                <a:latin typeface="Tahoma" charset="0"/>
                <a:ea typeface="ＭＳ Ｐゴシック" charset="0"/>
                <a:cs typeface="ＭＳ Ｐゴシック" charset="0"/>
              </a:rPr>
              <a:t>th</a:t>
            </a:r>
            <a:r>
              <a:rPr lang="en-GB" sz="2000" dirty="0">
                <a:latin typeface="Tahoma" charset="0"/>
                <a:ea typeface="ＭＳ Ｐゴシック" charset="0"/>
                <a:cs typeface="ＭＳ Ｐゴシック" charset="0"/>
              </a:rPr>
              <a:t> </a:t>
            </a:r>
            <a:r>
              <a:rPr lang="en-GB" sz="2000" dirty="0" smtClean="0">
                <a:latin typeface="Tahoma" charset="0"/>
                <a:ea typeface="ＭＳ Ｐゴシック" charset="0"/>
                <a:cs typeface="ＭＳ Ｐゴシック" charset="0"/>
              </a:rPr>
              <a:t>Dec </a:t>
            </a:r>
            <a:r>
              <a:rPr lang="en-GB" sz="2000" dirty="0" smtClean="0">
                <a:latin typeface="Tahoma" charset="0"/>
                <a:ea typeface="ＭＳ Ｐゴシック" charset="0"/>
                <a:cs typeface="ＭＳ Ｐゴシック" charset="0"/>
              </a:rPr>
              <a:t>10 </a:t>
            </a:r>
            <a:r>
              <a:rPr lang="en-GB" sz="2000" dirty="0" err="1" smtClean="0">
                <a:latin typeface="Tahoma" charset="0"/>
                <a:ea typeface="ＭＳ Ｐゴシック" charset="0"/>
                <a:cs typeface="ＭＳ Ｐゴシック" charset="0"/>
              </a:rPr>
              <a:t>mins</a:t>
            </a:r>
            <a:endParaRPr lang="en-GB" sz="2000" dirty="0" smtClean="0">
              <a:latin typeface="Tahoma" charset="0"/>
              <a:ea typeface="ＭＳ Ｐゴシック" charset="0"/>
              <a:cs typeface="ＭＳ Ｐゴシック" charset="0"/>
            </a:endParaRPr>
          </a:p>
          <a:p>
            <a:pPr marL="0" indent="0" eaLnBrk="1" hangingPunct="1">
              <a:buNone/>
            </a:pPr>
            <a:r>
              <a:rPr lang="en-GB" sz="2000" dirty="0" smtClean="0">
                <a:latin typeface="Tahoma" charset="0"/>
                <a:ea typeface="ＭＳ Ｐゴシック" charset="0"/>
                <a:cs typeface="ＭＳ Ｐゴシック" charset="0"/>
              </a:rPr>
              <a:t> email group and set up meeting on 7th</a:t>
            </a:r>
          </a:p>
          <a:p>
            <a:pPr marL="0" indent="0" eaLnBrk="1" hangingPunct="1">
              <a:buNone/>
            </a:pPr>
            <a:r>
              <a:rPr lang="en-GB" sz="2000" dirty="0" smtClean="0">
                <a:latin typeface="Tahoma" charset="0"/>
                <a:ea typeface="ＭＳ Ｐゴシック" charset="0"/>
                <a:cs typeface="ＭＳ Ｐゴシック" charset="0"/>
              </a:rPr>
              <a:t>7th </a:t>
            </a:r>
            <a:r>
              <a:rPr lang="en-GB" sz="2000" dirty="0">
                <a:latin typeface="Tahoma" charset="0"/>
                <a:ea typeface="ＭＳ Ｐゴシック" charset="0"/>
                <a:cs typeface="ＭＳ Ｐゴシック" charset="0"/>
              </a:rPr>
              <a:t>Dec </a:t>
            </a:r>
            <a:r>
              <a:rPr lang="en-GB" sz="2000" dirty="0">
                <a:latin typeface="Tahoma" charset="0"/>
                <a:ea typeface="ＭＳ Ｐゴシック" charset="0"/>
                <a:cs typeface="ＭＳ Ｐゴシック" charset="0"/>
              </a:rPr>
              <a:t>(1200</a:t>
            </a:r>
            <a:r>
              <a:rPr lang="en-GB" sz="2000" dirty="0" smtClean="0">
                <a:latin typeface="Tahoma" charset="0"/>
                <a:ea typeface="ＭＳ Ｐゴシック" charset="0"/>
                <a:cs typeface="ＭＳ Ｐゴシック" charset="0"/>
              </a:rPr>
              <a:t>)</a:t>
            </a:r>
            <a:endParaRPr lang="en-GB" sz="2000" dirty="0" smtClean="0">
              <a:latin typeface="Tahoma" charset="0"/>
              <a:ea typeface="ＭＳ Ｐゴシック" charset="0"/>
              <a:cs typeface="ＭＳ Ｐゴシック" charset="0"/>
            </a:endParaRPr>
          </a:p>
          <a:p>
            <a:pPr marL="0" indent="0" eaLnBrk="1" hangingPunct="1">
              <a:buNone/>
            </a:pPr>
            <a:r>
              <a:rPr lang="en-GB" sz="2000" dirty="0" smtClean="0">
                <a:latin typeface="Tahoma" charset="0"/>
                <a:ea typeface="ＭＳ Ｐゴシック" charset="0"/>
                <a:cs typeface="ＭＳ Ｐゴシック" charset="0"/>
              </a:rPr>
              <a:t>1 </a:t>
            </a:r>
            <a:r>
              <a:rPr lang="en-GB" sz="2000" dirty="0">
                <a:latin typeface="Tahoma" charset="0"/>
                <a:ea typeface="ＭＳ Ｐゴシック" charset="0"/>
                <a:cs typeface="ＭＳ Ｐゴシック" charset="0"/>
              </a:rPr>
              <a:t>hour group meeting to </a:t>
            </a:r>
            <a:r>
              <a:rPr lang="en-GB" sz="2000" dirty="0">
                <a:latin typeface="Tahoma" charset="0"/>
                <a:ea typeface="ＭＳ Ｐゴシック" charset="0"/>
                <a:cs typeface="ＭＳ Ｐゴシック" charset="0"/>
              </a:rPr>
              <a:t>select topic </a:t>
            </a:r>
            <a:r>
              <a:rPr lang="en-GB" sz="2000" dirty="0" smtClean="0">
                <a:latin typeface="Tahoma" charset="0"/>
                <a:ea typeface="ＭＳ Ｐゴシック" charset="0"/>
                <a:cs typeface="ＭＳ Ｐゴシック" charset="0"/>
              </a:rPr>
              <a:t>2 </a:t>
            </a:r>
            <a:r>
              <a:rPr lang="en-GB" sz="2000" dirty="0">
                <a:latin typeface="Tahoma" charset="0"/>
                <a:ea typeface="ＭＳ Ｐゴシック" charset="0"/>
                <a:cs typeface="ＭＳ Ｐゴシック" charset="0"/>
              </a:rPr>
              <a:t>hour research on allocated topic </a:t>
            </a:r>
            <a:endParaRPr lang="en-GB" sz="2000" dirty="0" smtClean="0">
              <a:latin typeface="Tahoma" charset="0"/>
              <a:ea typeface="ＭＳ Ｐゴシック" charset="0"/>
              <a:cs typeface="ＭＳ Ｐゴシック" charset="0"/>
            </a:endParaRPr>
          </a:p>
          <a:p>
            <a:pPr marL="0" indent="0" eaLnBrk="1" hangingPunct="1">
              <a:buNone/>
            </a:pPr>
            <a:r>
              <a:rPr lang="en-GB" sz="2000" dirty="0" smtClean="0">
                <a:latin typeface="Tahoma" charset="0"/>
                <a:ea typeface="ＭＳ Ｐゴシック" charset="0"/>
                <a:cs typeface="ＭＳ Ｐゴシック" charset="0"/>
              </a:rPr>
              <a:t>11</a:t>
            </a:r>
            <a:r>
              <a:rPr lang="en-GB" sz="2000" baseline="30000" dirty="0" smtClean="0">
                <a:latin typeface="Tahoma" charset="0"/>
                <a:ea typeface="ＭＳ Ｐゴシック" charset="0"/>
                <a:cs typeface="ＭＳ Ｐゴシック" charset="0"/>
              </a:rPr>
              <a:t>th</a:t>
            </a:r>
            <a:r>
              <a:rPr lang="en-GB" sz="2000" dirty="0" smtClean="0">
                <a:latin typeface="Tahoma" charset="0"/>
                <a:ea typeface="ＭＳ Ｐゴシック" charset="0"/>
                <a:cs typeface="ＭＳ Ｐゴシック" charset="0"/>
              </a:rPr>
              <a:t> </a:t>
            </a:r>
            <a:r>
              <a:rPr lang="en-GB" sz="2000" dirty="0">
                <a:latin typeface="Tahoma" charset="0"/>
                <a:ea typeface="ＭＳ Ｐゴシック" charset="0"/>
                <a:cs typeface="ＭＳ Ｐゴシック" charset="0"/>
              </a:rPr>
              <a:t>Dec (1800-2000)</a:t>
            </a:r>
          </a:p>
          <a:p>
            <a:pPr marL="0" indent="0" eaLnBrk="1" hangingPunct="1">
              <a:buNone/>
            </a:pPr>
            <a:r>
              <a:rPr lang="en-GB" sz="2000" dirty="0" smtClean="0">
                <a:latin typeface="Tahoma" charset="0"/>
                <a:ea typeface="ＭＳ Ｐゴシック" charset="0"/>
                <a:cs typeface="ＭＳ Ｐゴシック" charset="0"/>
              </a:rPr>
              <a:t>Discuss the topic with tutor at tutorial </a:t>
            </a:r>
          </a:p>
          <a:p>
            <a:pPr marL="0" indent="0" eaLnBrk="1" hangingPunct="1">
              <a:buNone/>
            </a:pPr>
            <a:r>
              <a:rPr lang="en-GB" sz="2000" dirty="0" smtClean="0">
                <a:latin typeface="Tahoma" charset="0"/>
                <a:ea typeface="ＭＳ Ｐゴシック" charset="0"/>
                <a:cs typeface="ＭＳ Ｐゴシック" charset="0"/>
              </a:rPr>
              <a:t>12</a:t>
            </a:r>
            <a:r>
              <a:rPr lang="en-GB" sz="2000" baseline="30000" dirty="0" smtClean="0">
                <a:latin typeface="Tahoma" charset="0"/>
                <a:ea typeface="ＭＳ Ｐゴシック" charset="0"/>
                <a:cs typeface="ＭＳ Ｐゴシック" charset="0"/>
              </a:rPr>
              <a:t>th</a:t>
            </a:r>
            <a:r>
              <a:rPr lang="en-GB" sz="2000" dirty="0" smtClean="0">
                <a:latin typeface="Tahoma" charset="0"/>
                <a:ea typeface="ＭＳ Ｐゴシック" charset="0"/>
                <a:cs typeface="ＭＳ Ｐゴシック" charset="0"/>
              </a:rPr>
              <a:t> Dec (1100)</a:t>
            </a:r>
          </a:p>
          <a:p>
            <a:pPr marL="0" indent="0" eaLnBrk="1" hangingPunct="1">
              <a:buNone/>
            </a:pPr>
            <a:r>
              <a:rPr lang="en-GB" sz="2000" dirty="0" smtClean="0">
                <a:latin typeface="Tahoma" charset="0"/>
                <a:ea typeface="ＭＳ Ｐゴシック" charset="0"/>
                <a:cs typeface="ＭＳ Ｐゴシック" charset="0"/>
              </a:rPr>
              <a:t>2 hour meeting </a:t>
            </a:r>
          </a:p>
          <a:p>
            <a:pPr marL="0" indent="0" eaLnBrk="1" hangingPunct="1">
              <a:buNone/>
            </a:pPr>
            <a:r>
              <a:rPr lang="en-GB" sz="2000" dirty="0" smtClean="0">
                <a:latin typeface="Tahoma" charset="0"/>
                <a:ea typeface="ＭＳ Ｐゴシック" charset="0"/>
                <a:cs typeface="ＭＳ Ｐゴシック" charset="0"/>
              </a:rPr>
              <a:t>14</a:t>
            </a:r>
            <a:r>
              <a:rPr lang="en-GB" sz="2000" baseline="30000" dirty="0" smtClean="0">
                <a:latin typeface="Tahoma" charset="0"/>
                <a:ea typeface="ＭＳ Ｐゴシック" charset="0"/>
                <a:cs typeface="ＭＳ Ｐゴシック" charset="0"/>
              </a:rPr>
              <a:t>th</a:t>
            </a:r>
            <a:r>
              <a:rPr lang="en-GB" sz="2000" dirty="0" smtClean="0">
                <a:latin typeface="Tahoma" charset="0"/>
                <a:ea typeface="ＭＳ Ｐゴシック" charset="0"/>
                <a:cs typeface="ＭＳ Ｐゴシック" charset="0"/>
              </a:rPr>
              <a:t> Dec to agree content, allocate responsibility for parts of presentation, and for putting together final presentation (1400-1600)</a:t>
            </a:r>
          </a:p>
          <a:p>
            <a:pPr marL="0" indent="0" eaLnBrk="1" hangingPunct="1">
              <a:buNone/>
            </a:pPr>
            <a:r>
              <a:rPr lang="en-GB" sz="2000" dirty="0" smtClean="0">
                <a:latin typeface="Tahoma" charset="0"/>
                <a:ea typeface="ＭＳ Ｐゴシック" charset="0"/>
                <a:cs typeface="ＭＳ Ｐゴシック" charset="0"/>
              </a:rPr>
              <a:t>2 </a:t>
            </a:r>
            <a:r>
              <a:rPr lang="en-GB" sz="2000" dirty="0">
                <a:latin typeface="Tahoma" charset="0"/>
                <a:ea typeface="ＭＳ Ｐゴシック" charset="0"/>
                <a:cs typeface="ＭＳ Ｐゴシック" charset="0"/>
              </a:rPr>
              <a:t>hours further research and slide production 3</a:t>
            </a:r>
            <a:r>
              <a:rPr lang="en-GB" sz="2000" baseline="30000" dirty="0">
                <a:latin typeface="Tahoma" charset="0"/>
                <a:ea typeface="ＭＳ Ｐゴシック" charset="0"/>
                <a:cs typeface="ＭＳ Ｐゴシック" charset="0"/>
              </a:rPr>
              <a:t>rd</a:t>
            </a:r>
            <a:r>
              <a:rPr lang="en-GB" sz="2000" dirty="0">
                <a:latin typeface="Tahoma" charset="0"/>
                <a:ea typeface="ＭＳ Ｐゴシック" charset="0"/>
                <a:cs typeface="ＭＳ Ｐゴシック" charset="0"/>
              </a:rPr>
              <a:t> Jan (and send my slides to group leader) </a:t>
            </a:r>
          </a:p>
          <a:p>
            <a:pPr marL="0" indent="0" eaLnBrk="1" hangingPunct="1">
              <a:buNone/>
            </a:pPr>
            <a:r>
              <a:rPr lang="en-GB" sz="2000" dirty="0">
                <a:latin typeface="Tahoma" charset="0"/>
                <a:ea typeface="ＭＳ Ｐゴシック" charset="0"/>
                <a:cs typeface="ＭＳ Ｐゴシック" charset="0"/>
              </a:rPr>
              <a:t>Sunday 7</a:t>
            </a:r>
            <a:r>
              <a:rPr lang="en-GB" sz="2000" baseline="30000" dirty="0">
                <a:latin typeface="Tahoma" charset="0"/>
                <a:ea typeface="ＭＳ Ｐゴシック" charset="0"/>
                <a:cs typeface="ＭＳ Ｐゴシック" charset="0"/>
              </a:rPr>
              <a:t>th</a:t>
            </a:r>
            <a:r>
              <a:rPr lang="en-GB" sz="2000" dirty="0">
                <a:latin typeface="Tahoma" charset="0"/>
                <a:ea typeface="ＭＳ Ｐゴシック" charset="0"/>
                <a:cs typeface="ＭＳ Ｐゴシック" charset="0"/>
              </a:rPr>
              <a:t> January. Meet group at 1500 for 2hours “dress rehearsal” of presentation</a:t>
            </a:r>
          </a:p>
          <a:p>
            <a:pPr eaLnBrk="1" hangingPunct="1"/>
            <a:endParaRPr lang="en-GB" dirty="0">
              <a:latin typeface="Tahoma" charset="0"/>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3"/>
          <p:cNvSpPr>
            <a:spLocks noGrp="1"/>
          </p:cNvSpPr>
          <p:nvPr>
            <p:ph type="sldNum" sz="quarter" idx="11"/>
          </p:nvPr>
        </p:nvSpPr>
        <p:spPr>
          <a:xfrm>
            <a:off x="37338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686BBB-4271-A246-9F60-71663FE315A5}" type="slidenum">
              <a:rPr lang="en-GB" sz="1400">
                <a:solidFill>
                  <a:schemeClr val="bg1"/>
                </a:solidFill>
              </a:rPr>
              <a:pPr eaLnBrk="1" hangingPunct="1"/>
              <a:t>32</a:t>
            </a:fld>
            <a:endParaRPr lang="en-GB" sz="1400">
              <a:solidFill>
                <a:schemeClr val="bg1"/>
              </a:solidFill>
            </a:endParaRPr>
          </a:p>
        </p:txBody>
      </p:sp>
      <p:sp>
        <p:nvSpPr>
          <p:cNvPr id="83970" name="Rectangle 2"/>
          <p:cNvSpPr>
            <a:spLocks noGrp="1" noChangeArrowheads="1"/>
          </p:cNvSpPr>
          <p:nvPr>
            <p:ph type="title"/>
          </p:nvPr>
        </p:nvSpPr>
        <p:spPr/>
        <p:txBody>
          <a:bodyPr/>
          <a:lstStyle/>
          <a:p>
            <a:pPr eaLnBrk="1" hangingPunct="1"/>
            <a:r>
              <a:rPr lang="en-GB">
                <a:latin typeface="Tahoma" charset="0"/>
                <a:ea typeface="ＭＳ Ｐゴシック" charset="0"/>
                <a:cs typeface="ＭＳ Ｐゴシック" charset="0"/>
              </a:rPr>
              <a:t>Some things in student life that need scheduling</a:t>
            </a:r>
          </a:p>
        </p:txBody>
      </p:sp>
      <p:sp>
        <p:nvSpPr>
          <p:cNvPr id="83971" name="Rectangle 3"/>
          <p:cNvSpPr>
            <a:spLocks noGrp="1" noChangeArrowheads="1"/>
          </p:cNvSpPr>
          <p:nvPr>
            <p:ph type="body" idx="1"/>
          </p:nvPr>
        </p:nvSpPr>
        <p:spPr/>
        <p:txBody>
          <a:bodyPr/>
          <a:lstStyle/>
          <a:p>
            <a:pPr eaLnBrk="1" hangingPunct="1">
              <a:lnSpc>
                <a:spcPct val="90000"/>
              </a:lnSpc>
            </a:pPr>
            <a:r>
              <a:rPr lang="en-GB" sz="2000">
                <a:latin typeface="Tahoma" charset="0"/>
                <a:ea typeface="ＭＳ Ｐゴシック" charset="0"/>
                <a:cs typeface="ＭＳ Ｐゴシック" charset="0"/>
              </a:rPr>
              <a:t>Lectures, tutorials etc.</a:t>
            </a:r>
          </a:p>
          <a:p>
            <a:pPr eaLnBrk="1" hangingPunct="1">
              <a:lnSpc>
                <a:spcPct val="90000"/>
              </a:lnSpc>
            </a:pPr>
            <a:r>
              <a:rPr lang="en-GB" sz="2000">
                <a:latin typeface="Tahoma" charset="0"/>
                <a:ea typeface="ＭＳ Ｐゴシック" charset="0"/>
                <a:cs typeface="ＭＳ Ｐゴシック" charset="0"/>
              </a:rPr>
              <a:t>Time to do courseworks</a:t>
            </a:r>
          </a:p>
          <a:p>
            <a:pPr eaLnBrk="1" hangingPunct="1">
              <a:lnSpc>
                <a:spcPct val="90000"/>
              </a:lnSpc>
            </a:pPr>
            <a:r>
              <a:rPr lang="en-GB" sz="2000">
                <a:latin typeface="Tahoma" charset="0"/>
                <a:ea typeface="ＭＳ Ｐゴシック" charset="0"/>
                <a:cs typeface="ＭＳ Ｐゴシック" charset="0"/>
              </a:rPr>
              <a:t>Time to understand lecture notes (pre and post reading), and do examples</a:t>
            </a:r>
          </a:p>
          <a:p>
            <a:pPr eaLnBrk="1" hangingPunct="1">
              <a:lnSpc>
                <a:spcPct val="90000"/>
              </a:lnSpc>
            </a:pPr>
            <a:r>
              <a:rPr lang="en-GB" sz="2000">
                <a:latin typeface="Tahoma" charset="0"/>
                <a:ea typeface="ＭＳ Ｐゴシック" charset="0"/>
                <a:cs typeface="ＭＳ Ｐゴシック" charset="0"/>
              </a:rPr>
              <a:t>Time to revise for exams</a:t>
            </a:r>
          </a:p>
          <a:p>
            <a:pPr eaLnBrk="1" hangingPunct="1">
              <a:lnSpc>
                <a:spcPct val="90000"/>
              </a:lnSpc>
            </a:pPr>
            <a:r>
              <a:rPr lang="en-GB" sz="2000">
                <a:latin typeface="Tahoma" charset="0"/>
                <a:ea typeface="ＭＳ Ｐゴシック" charset="0"/>
                <a:cs typeface="ＭＳ Ｐゴシック" charset="0"/>
              </a:rPr>
              <a:t>Time for exercise</a:t>
            </a:r>
          </a:p>
          <a:p>
            <a:pPr eaLnBrk="1" hangingPunct="1">
              <a:lnSpc>
                <a:spcPct val="90000"/>
              </a:lnSpc>
            </a:pPr>
            <a:r>
              <a:rPr lang="en-GB" sz="2000">
                <a:latin typeface="Tahoma" charset="0"/>
                <a:ea typeface="ＭＳ Ｐゴシック" charset="0"/>
                <a:cs typeface="ＭＳ Ｐゴシック" charset="0"/>
              </a:rPr>
              <a:t>Time for recreational activities</a:t>
            </a:r>
          </a:p>
          <a:p>
            <a:pPr eaLnBrk="1" hangingPunct="1">
              <a:lnSpc>
                <a:spcPct val="90000"/>
              </a:lnSpc>
            </a:pPr>
            <a:r>
              <a:rPr lang="en-GB" sz="2000">
                <a:latin typeface="Tahoma" charset="0"/>
                <a:ea typeface="ＭＳ Ｐゴシック" charset="0"/>
                <a:cs typeface="ＭＳ Ｐゴシック" charset="0"/>
              </a:rPr>
              <a:t>Employment?</a:t>
            </a:r>
          </a:p>
          <a:p>
            <a:pPr eaLnBrk="1" hangingPunct="1">
              <a:lnSpc>
                <a:spcPct val="90000"/>
              </a:lnSpc>
            </a:pPr>
            <a:r>
              <a:rPr lang="en-GB" sz="2000">
                <a:latin typeface="Tahoma" charset="0"/>
                <a:ea typeface="ＭＳ Ｐゴシック" charset="0"/>
                <a:cs typeface="ＭＳ Ｐゴシック" charset="0"/>
              </a:rPr>
              <a:t>Time to do things needed for longer term goals (write CV’s, job applications, attend meetings etc.)</a:t>
            </a:r>
          </a:p>
          <a:p>
            <a:pPr eaLnBrk="1" hangingPunct="1">
              <a:lnSpc>
                <a:spcPct val="90000"/>
              </a:lnSpc>
            </a:pPr>
            <a:endParaRPr lang="en-GB" sz="2000">
              <a:latin typeface="Tahoma" charset="0"/>
              <a:ea typeface="ＭＳ Ｐゴシック" charset="0"/>
              <a:cs typeface="ＭＳ Ｐゴシック" charset="0"/>
            </a:endParaRPr>
          </a:p>
          <a:p>
            <a:pPr eaLnBrk="1" hangingPunct="1">
              <a:lnSpc>
                <a:spcPct val="90000"/>
              </a:lnSpc>
            </a:pPr>
            <a:r>
              <a:rPr lang="en-GB" sz="2000">
                <a:latin typeface="Tahoma" charset="0"/>
                <a:ea typeface="ＭＳ Ｐゴシック" charset="0"/>
                <a:cs typeface="ＭＳ Ｐゴシック" charset="0"/>
              </a:rPr>
              <a:t>And don’t forget time to reflect on progress and to re-schedule things</a:t>
            </a:r>
            <a:r>
              <a:rPr lang="en-GB">
                <a:latin typeface="Tahoma" charset="0"/>
                <a:ea typeface="ＭＳ Ｐゴシック" charset="0"/>
                <a:cs typeface="ＭＳ Ｐゴシック" charset="0"/>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GB" dirty="0">
                <a:latin typeface="Tahoma" charset="0"/>
                <a:ea typeface="ＭＳ Ｐゴシック" charset="0"/>
                <a:cs typeface="ＭＳ Ｐゴシック" charset="0"/>
              </a:rPr>
              <a:t>Note </a:t>
            </a:r>
            <a:r>
              <a:rPr lang="en-GB" dirty="0" smtClean="0">
                <a:latin typeface="Tahoma" charset="0"/>
                <a:ea typeface="ＭＳ Ｐゴシック" charset="0"/>
                <a:cs typeface="ＭＳ Ｐゴシック" charset="0"/>
              </a:rPr>
              <a:t>Making and taking</a:t>
            </a:r>
            <a:endParaRPr lang="en-GB" dirty="0">
              <a:latin typeface="Tahoma" charset="0"/>
              <a:ea typeface="ＭＳ Ｐゴシック" charset="0"/>
              <a:cs typeface="ＭＳ Ｐゴシック" charset="0"/>
            </a:endParaRPr>
          </a:p>
        </p:txBody>
      </p:sp>
      <p:sp>
        <p:nvSpPr>
          <p:cNvPr id="343043" name="Rectangle 3"/>
          <p:cNvSpPr>
            <a:spLocks noGrp="1" noChangeArrowheads="1"/>
          </p:cNvSpPr>
          <p:nvPr>
            <p:ph sz="half" idx="1"/>
          </p:nvPr>
        </p:nvSpPr>
        <p:spPr/>
        <p:txBody>
          <a:bodyPr/>
          <a:lstStyle/>
          <a:p>
            <a:pPr marL="0" indent="0" eaLnBrk="1" hangingPunct="1">
              <a:lnSpc>
                <a:spcPct val="90000"/>
              </a:lnSpc>
              <a:buNone/>
            </a:pPr>
            <a:r>
              <a:rPr lang="en-GB" sz="2000" dirty="0" smtClean="0">
                <a:latin typeface="Arial" charset="0"/>
                <a:ea typeface="ＭＳ Ｐゴシック" charset="0"/>
                <a:cs typeface="ＭＳ Ｐゴシック" charset="0"/>
              </a:rPr>
              <a:t>record </a:t>
            </a:r>
            <a:r>
              <a:rPr lang="en-GB" dirty="0">
                <a:latin typeface="Arial" charset="0"/>
                <a:ea typeface="ＭＳ Ｐゴシック" charset="0"/>
                <a:cs typeface="ＭＳ Ｐゴシック" charset="0"/>
              </a:rPr>
              <a:t>what happens </a:t>
            </a:r>
            <a:endParaRPr lang="en-GB" sz="2000" dirty="0" smtClean="0">
              <a:latin typeface="Arial" charset="0"/>
              <a:ea typeface="ＭＳ Ｐゴシック" charset="0"/>
              <a:cs typeface="ＭＳ Ｐゴシック" charset="0"/>
            </a:endParaRPr>
          </a:p>
          <a:p>
            <a:pPr eaLnBrk="1" hangingPunct="1">
              <a:lnSpc>
                <a:spcPct val="90000"/>
              </a:lnSpc>
            </a:pPr>
            <a:r>
              <a:rPr lang="en-GB" sz="2000" dirty="0" smtClean="0">
                <a:latin typeface="Arial" charset="0"/>
                <a:ea typeface="ＭＳ Ｐゴシック" charset="0"/>
                <a:cs typeface="ＭＳ Ｐゴシック" charset="0"/>
              </a:rPr>
              <a:t>in </a:t>
            </a:r>
            <a:r>
              <a:rPr lang="en-GB" sz="2000" dirty="0">
                <a:latin typeface="Arial" charset="0"/>
                <a:ea typeface="ＭＳ Ｐゴシック" charset="0"/>
                <a:cs typeface="ＭＳ Ｐゴシック" charset="0"/>
              </a:rPr>
              <a:t>practical </a:t>
            </a:r>
            <a:r>
              <a:rPr lang="en-GB" sz="2000" dirty="0" smtClean="0">
                <a:latin typeface="Arial" charset="0"/>
                <a:ea typeface="ＭＳ Ｐゴシック" charset="0"/>
                <a:cs typeface="ＭＳ Ｐゴシック" charset="0"/>
              </a:rPr>
              <a:t>situations</a:t>
            </a:r>
          </a:p>
          <a:p>
            <a:pPr eaLnBrk="1" hangingPunct="1">
              <a:lnSpc>
                <a:spcPct val="90000"/>
              </a:lnSpc>
            </a:pPr>
            <a:r>
              <a:rPr lang="en-GB" sz="2000" dirty="0" smtClean="0">
                <a:latin typeface="Arial" charset="0"/>
                <a:ea typeface="ＭＳ Ｐゴシック" charset="0"/>
                <a:cs typeface="ＭＳ Ｐゴシック" charset="0"/>
              </a:rPr>
              <a:t>in </a:t>
            </a:r>
            <a:r>
              <a:rPr lang="en-GB" sz="2000" dirty="0">
                <a:latin typeface="Arial" charset="0"/>
                <a:ea typeface="ＭＳ Ｐゴシック" charset="0"/>
                <a:cs typeface="ＭＳ Ｐゴシック" charset="0"/>
              </a:rPr>
              <a:t>lectures / supervisions.</a:t>
            </a:r>
          </a:p>
          <a:p>
            <a:pPr eaLnBrk="1" hangingPunct="1">
              <a:lnSpc>
                <a:spcPct val="90000"/>
              </a:lnSpc>
            </a:pPr>
            <a:r>
              <a:rPr lang="en-GB" sz="2000" dirty="0">
                <a:latin typeface="Arial" charset="0"/>
                <a:ea typeface="ＭＳ Ｐゴシック" charset="0"/>
                <a:cs typeface="ＭＳ Ｐゴシック" charset="0"/>
              </a:rPr>
              <a:t>But, if there are </a:t>
            </a:r>
            <a:r>
              <a:rPr lang="en-GB" sz="2000" dirty="0" smtClean="0">
                <a:latin typeface="Arial" charset="0"/>
                <a:ea typeface="ＭＳ Ｐゴシック" charset="0"/>
                <a:cs typeface="ＭＳ Ｐゴシック" charset="0"/>
              </a:rPr>
              <a:t>prepared notes</a:t>
            </a:r>
            <a:r>
              <a:rPr lang="en-GB" sz="2000" dirty="0">
                <a:latin typeface="Arial" charset="0"/>
                <a:ea typeface="ＭＳ Ｐゴシック" charset="0"/>
                <a:cs typeface="ＭＳ Ｐゴシック" charset="0"/>
              </a:rPr>
              <a:t>, why take more?</a:t>
            </a:r>
          </a:p>
          <a:p>
            <a:pPr lvl="1" eaLnBrk="1" hangingPunct="1">
              <a:lnSpc>
                <a:spcPct val="90000"/>
              </a:lnSpc>
            </a:pPr>
            <a:r>
              <a:rPr lang="en-GB" sz="1800" i="1" dirty="0">
                <a:latin typeface="Arial" charset="0"/>
                <a:ea typeface="ＭＳ Ｐゴシック" charset="0"/>
              </a:rPr>
              <a:t>Your </a:t>
            </a:r>
            <a:r>
              <a:rPr lang="en-GB" sz="1800" dirty="0">
                <a:latin typeface="Arial" charset="0"/>
                <a:ea typeface="ＭＳ Ｐゴシック" charset="0"/>
              </a:rPr>
              <a:t>notes relate to </a:t>
            </a:r>
            <a:r>
              <a:rPr lang="en-GB" sz="1800" i="1" dirty="0">
                <a:latin typeface="Arial" charset="0"/>
                <a:ea typeface="ＭＳ Ｐゴシック" charset="0"/>
              </a:rPr>
              <a:t>your </a:t>
            </a:r>
            <a:r>
              <a:rPr lang="en-GB" sz="1800" dirty="0">
                <a:latin typeface="Arial" charset="0"/>
                <a:ea typeface="ＭＳ Ｐゴシック" charset="0"/>
              </a:rPr>
              <a:t>needs</a:t>
            </a:r>
          </a:p>
          <a:p>
            <a:pPr lvl="1" eaLnBrk="1" hangingPunct="1">
              <a:lnSpc>
                <a:spcPct val="90000"/>
              </a:lnSpc>
            </a:pPr>
            <a:r>
              <a:rPr lang="en-GB" sz="1800" dirty="0">
                <a:latin typeface="Arial" charset="0"/>
                <a:ea typeface="ＭＳ Ｐゴシック" charset="0"/>
              </a:rPr>
              <a:t> Their production helps you concentrate and remember ideas and information</a:t>
            </a:r>
          </a:p>
          <a:p>
            <a:pPr lvl="1" eaLnBrk="1" hangingPunct="1">
              <a:lnSpc>
                <a:spcPct val="90000"/>
              </a:lnSpc>
            </a:pPr>
            <a:r>
              <a:rPr lang="en-GB" sz="1800" dirty="0">
                <a:latin typeface="Arial" charset="0"/>
                <a:ea typeface="ＭＳ Ｐゴシック" charset="0"/>
              </a:rPr>
              <a:t>You can process and explain (to yourself) difficult concepts, at the time</a:t>
            </a:r>
          </a:p>
          <a:p>
            <a:pPr eaLnBrk="1" hangingPunct="1">
              <a:lnSpc>
                <a:spcPct val="90000"/>
              </a:lnSpc>
              <a:buFontTx/>
              <a:buNone/>
            </a:pPr>
            <a:endParaRPr lang="en-GB" sz="2400" b="1" dirty="0">
              <a:latin typeface="Arial" charset="0"/>
              <a:ea typeface="ＭＳ Ｐゴシック" charset="0"/>
              <a:cs typeface="ＭＳ Ｐゴシック" charset="0"/>
            </a:endParaRPr>
          </a:p>
        </p:txBody>
      </p:sp>
      <p:sp>
        <p:nvSpPr>
          <p:cNvPr id="2" name="Content Placeholder 1"/>
          <p:cNvSpPr>
            <a:spLocks noGrp="1"/>
          </p:cNvSpPr>
          <p:nvPr>
            <p:ph sz="half" idx="2"/>
          </p:nvPr>
        </p:nvSpPr>
        <p:spPr>
          <a:xfrm>
            <a:off x="4648200" y="3212976"/>
            <a:ext cx="4038600" cy="2913187"/>
          </a:xfrm>
        </p:spPr>
        <p:txBody>
          <a:bodyPr/>
          <a:lstStyle/>
          <a:p>
            <a:pPr eaLnBrk="1" hangingPunct="1">
              <a:lnSpc>
                <a:spcPct val="90000"/>
              </a:lnSpc>
            </a:pPr>
            <a:r>
              <a:rPr lang="en-GB" dirty="0">
                <a:latin typeface="Arial" charset="0"/>
                <a:ea typeface="ＭＳ Ｐゴシック" charset="0"/>
                <a:cs typeface="ＭＳ Ｐゴシック" charset="0"/>
              </a:rPr>
              <a:t>Don</a:t>
            </a:r>
            <a:r>
              <a:rPr lang="ja-JP" altLang="en-GB" dirty="0">
                <a:latin typeface="Arial" charset="0"/>
                <a:ea typeface="ＭＳ Ｐゴシック" charset="0"/>
                <a:cs typeface="ＭＳ Ｐゴシック" charset="0"/>
              </a:rPr>
              <a:t>’</a:t>
            </a:r>
            <a:r>
              <a:rPr lang="en-GB" altLang="ja-JP" dirty="0">
                <a:latin typeface="Arial" charset="0"/>
                <a:ea typeface="ＭＳ Ｐゴシック" charset="0"/>
                <a:cs typeface="ＭＳ Ｐゴシック" charset="0"/>
              </a:rPr>
              <a:t>t try to write everything down</a:t>
            </a:r>
          </a:p>
          <a:p>
            <a:pPr eaLnBrk="1" hangingPunct="1">
              <a:lnSpc>
                <a:spcPct val="90000"/>
              </a:lnSpc>
            </a:pPr>
            <a:r>
              <a:rPr lang="en-GB" dirty="0">
                <a:latin typeface="Arial" charset="0"/>
                <a:ea typeface="ＭＳ Ｐゴシック" charset="0"/>
                <a:cs typeface="ＭＳ Ｐゴシック" charset="0"/>
              </a:rPr>
              <a:t>Be an ACTIVE learner – ask yourself what you want to know / don</a:t>
            </a:r>
            <a:r>
              <a:rPr lang="ja-JP" altLang="en-GB" dirty="0">
                <a:latin typeface="Arial" charset="0"/>
                <a:ea typeface="ＭＳ Ｐゴシック" charset="0"/>
                <a:cs typeface="ＭＳ Ｐゴシック" charset="0"/>
              </a:rPr>
              <a:t>’</a:t>
            </a:r>
            <a:r>
              <a:rPr lang="en-GB" altLang="ja-JP" dirty="0">
                <a:latin typeface="Arial" charset="0"/>
                <a:ea typeface="ＭＳ Ｐゴシック" charset="0"/>
                <a:cs typeface="ＭＳ Ｐゴシック" charset="0"/>
              </a:rPr>
              <a:t>t understand and make a record</a:t>
            </a:r>
          </a:p>
          <a:p>
            <a:pPr eaLnBrk="1" hangingPunct="1">
              <a:lnSpc>
                <a:spcPct val="90000"/>
              </a:lnSpc>
              <a:buFontTx/>
              <a:buNone/>
            </a:pPr>
            <a:r>
              <a:rPr lang="en-GB" dirty="0">
                <a:latin typeface="Arial" charset="0"/>
                <a:ea typeface="ＭＳ Ｐゴシック" charset="0"/>
                <a:cs typeface="ＭＳ Ｐゴシック" charset="0"/>
              </a:rPr>
              <a:t>	</a:t>
            </a:r>
            <a:r>
              <a:rPr lang="en-GB" b="1" dirty="0">
                <a:latin typeface="Arial" charset="0"/>
                <a:ea typeface="ＭＳ Ｐゴシック" charset="0"/>
                <a:cs typeface="ＭＳ Ｐゴシック" charset="0"/>
              </a:rPr>
              <a:t>Make Notes don</a:t>
            </a:r>
            <a:r>
              <a:rPr lang="ja-JP" altLang="en-GB" b="1" dirty="0">
                <a:latin typeface="Arial" charset="0"/>
                <a:ea typeface="ＭＳ Ｐゴシック" charset="0"/>
                <a:cs typeface="ＭＳ Ｐゴシック" charset="0"/>
              </a:rPr>
              <a:t>’</a:t>
            </a:r>
            <a:r>
              <a:rPr lang="en-GB" altLang="ja-JP" b="1" dirty="0">
                <a:latin typeface="Arial" charset="0"/>
                <a:ea typeface="ＭＳ Ｐゴシック" charset="0"/>
                <a:cs typeface="ＭＳ Ｐゴシック" charset="0"/>
              </a:rPr>
              <a:t>t Take Notes</a:t>
            </a:r>
          </a:p>
          <a:p>
            <a:endParaRPr lang="en-GB" dirty="0"/>
          </a:p>
        </p:txBody>
      </p:sp>
      <p:sp>
        <p:nvSpPr>
          <p:cNvPr id="624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B4ADD0-88C9-B447-986A-0C4E6CC4B210}" type="slidenum">
              <a:rPr lang="en-GB" sz="1400">
                <a:solidFill>
                  <a:schemeClr val="bg1"/>
                </a:solidFill>
              </a:rPr>
              <a:pPr eaLnBrk="1" hangingPunct="1"/>
              <a:t>33</a:t>
            </a:fld>
            <a:endParaRPr lang="en-GB" sz="1400">
              <a:solidFill>
                <a:schemeClr val="bg1"/>
              </a:solidFill>
            </a:endParaRPr>
          </a:p>
        </p:txBody>
      </p:sp>
      <p:pic>
        <p:nvPicPr>
          <p:cNvPr id="3" name="Picture 2" descr="BU0052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969115">
            <a:off x="5114477" y="-407164"/>
            <a:ext cx="4465469" cy="37796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343043">
                                            <p:txEl>
                                              <p:pRg st="0" end="0"/>
                                            </p:txEl>
                                          </p:spTgt>
                                        </p:tgtEl>
                                        <p:attrNameLst>
                                          <p:attrName>style.opacity</p:attrName>
                                        </p:attrNameLst>
                                      </p:cBhvr>
                                      <p:to>
                                        <p:strVal val="0.25"/>
                                      </p:to>
                                    </p:set>
                                    <p:animEffect filter="image" prLst="opacity: 0.25">
                                      <p:cBhvr rctx="IE">
                                        <p:cTn id="7" dur="indefinite"/>
                                        <p:tgtEl>
                                          <p:spTgt spid="343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343043">
                                            <p:txEl>
                                              <p:pRg st="1" end="1"/>
                                            </p:txEl>
                                          </p:spTgt>
                                        </p:tgtEl>
                                        <p:attrNameLst>
                                          <p:attrName>style.opacity</p:attrName>
                                        </p:attrNameLst>
                                      </p:cBhvr>
                                      <p:to>
                                        <p:strVal val="0.25"/>
                                      </p:to>
                                    </p:set>
                                    <p:animEffect filter="image" prLst="opacity: 0.25">
                                      <p:cBhvr rctx="IE">
                                        <p:cTn id="12" dur="indefinite"/>
                                        <p:tgtEl>
                                          <p:spTgt spid="343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indefinite"/>
                                        <p:tgtEl>
                                          <p:spTgt spid="343043">
                                            <p:txEl>
                                              <p:pRg st="2" end="2"/>
                                            </p:txEl>
                                          </p:spTgt>
                                        </p:tgtEl>
                                        <p:attrNameLst>
                                          <p:attrName>style.opacity</p:attrName>
                                        </p:attrNameLst>
                                      </p:cBhvr>
                                      <p:to>
                                        <p:strVal val="0.25"/>
                                      </p:to>
                                    </p:set>
                                    <p:animEffect filter="image" prLst="opacity: 0.25">
                                      <p:cBhvr rctx="IE">
                                        <p:cTn id="17" dur="indefinite"/>
                                        <p:tgtEl>
                                          <p:spTgt spid="343043">
                                            <p:txEl>
                                              <p:pRg st="2" end="2"/>
                                            </p:txEl>
                                          </p:spTgt>
                                        </p:tgtEl>
                                      </p:cBhvr>
                                    </p:animEffect>
                                  </p:childTnLst>
                                </p:cTn>
                              </p:par>
                              <p:par>
                                <p:cTn id="18" presetID="9" presetClass="emph" presetSubtype="0" nodeType="withEffect">
                                  <p:stCondLst>
                                    <p:cond delay="0"/>
                                  </p:stCondLst>
                                  <p:childTnLst>
                                    <p:set>
                                      <p:cBhvr rctx="PPT">
                                        <p:cTn id="19" dur="indefinite"/>
                                        <p:tgtEl>
                                          <p:spTgt spid="343043">
                                            <p:txEl>
                                              <p:pRg st="3" end="3"/>
                                            </p:txEl>
                                          </p:spTgt>
                                        </p:tgtEl>
                                        <p:attrNameLst>
                                          <p:attrName>style.opacity</p:attrName>
                                        </p:attrNameLst>
                                      </p:cBhvr>
                                      <p:to>
                                        <p:strVal val="0.25"/>
                                      </p:to>
                                    </p:set>
                                    <p:animEffect filter="image" prLst="opacity: 0.25">
                                      <p:cBhvr rctx="IE">
                                        <p:cTn id="20" dur="indefinite"/>
                                        <p:tgtEl>
                                          <p:spTgt spid="343043">
                                            <p:txEl>
                                              <p:pRg st="3" end="3"/>
                                            </p:txEl>
                                          </p:spTgt>
                                        </p:tgtEl>
                                      </p:cBhvr>
                                    </p:animEffect>
                                  </p:childTnLst>
                                </p:cTn>
                              </p:par>
                              <p:par>
                                <p:cTn id="21" presetID="9" presetClass="emph" presetSubtype="0" nodeType="withEffect">
                                  <p:stCondLst>
                                    <p:cond delay="0"/>
                                  </p:stCondLst>
                                  <p:childTnLst>
                                    <p:set>
                                      <p:cBhvr rctx="PPT">
                                        <p:cTn id="22" dur="indefinite"/>
                                        <p:tgtEl>
                                          <p:spTgt spid="343043">
                                            <p:txEl>
                                              <p:pRg st="4" end="4"/>
                                            </p:txEl>
                                          </p:spTgt>
                                        </p:tgtEl>
                                        <p:attrNameLst>
                                          <p:attrName>style.opacity</p:attrName>
                                        </p:attrNameLst>
                                      </p:cBhvr>
                                      <p:to>
                                        <p:strVal val="0.25"/>
                                      </p:to>
                                    </p:set>
                                    <p:animEffect filter="image" prLst="opacity: 0.25">
                                      <p:cBhvr rctx="IE">
                                        <p:cTn id="23" dur="indefinite"/>
                                        <p:tgtEl>
                                          <p:spTgt spid="343043">
                                            <p:txEl>
                                              <p:pRg st="4" end="4"/>
                                            </p:txEl>
                                          </p:spTgt>
                                        </p:tgtEl>
                                      </p:cBhvr>
                                    </p:animEffect>
                                  </p:childTnLst>
                                </p:cTn>
                              </p:par>
                              <p:par>
                                <p:cTn id="24" presetID="9" presetClass="emph" presetSubtype="0" nodeType="withEffect">
                                  <p:stCondLst>
                                    <p:cond delay="0"/>
                                  </p:stCondLst>
                                  <p:childTnLst>
                                    <p:set>
                                      <p:cBhvr rctx="PPT">
                                        <p:cTn id="25" dur="indefinite"/>
                                        <p:tgtEl>
                                          <p:spTgt spid="343043">
                                            <p:txEl>
                                              <p:pRg st="5" end="5"/>
                                            </p:txEl>
                                          </p:spTgt>
                                        </p:tgtEl>
                                        <p:attrNameLst>
                                          <p:attrName>style.opacity</p:attrName>
                                        </p:attrNameLst>
                                      </p:cBhvr>
                                      <p:to>
                                        <p:strVal val="0.25"/>
                                      </p:to>
                                    </p:set>
                                    <p:animEffect filter="image" prLst="opacity: 0.25">
                                      <p:cBhvr rctx="IE">
                                        <p:cTn id="26" dur="indefinite"/>
                                        <p:tgtEl>
                                          <p:spTgt spid="343043">
                                            <p:txEl>
                                              <p:pRg st="5" end="5"/>
                                            </p:txEl>
                                          </p:spTgt>
                                        </p:tgtEl>
                                      </p:cBhvr>
                                    </p:animEffect>
                                  </p:childTnLst>
                                </p:cTn>
                              </p:par>
                              <p:par>
                                <p:cTn id="27" presetID="9" presetClass="emph" presetSubtype="0" nodeType="withEffect">
                                  <p:stCondLst>
                                    <p:cond delay="0"/>
                                  </p:stCondLst>
                                  <p:childTnLst>
                                    <p:set>
                                      <p:cBhvr rctx="PPT">
                                        <p:cTn id="28" dur="indefinite"/>
                                        <p:tgtEl>
                                          <p:spTgt spid="343043">
                                            <p:txEl>
                                              <p:pRg st="6" end="6"/>
                                            </p:txEl>
                                          </p:spTgt>
                                        </p:tgtEl>
                                        <p:attrNameLst>
                                          <p:attrName>style.opacity</p:attrName>
                                        </p:attrNameLst>
                                      </p:cBhvr>
                                      <p:to>
                                        <p:strVal val="0.25"/>
                                      </p:to>
                                    </p:set>
                                    <p:animEffect filter="image" prLst="opacity: 0.25">
                                      <p:cBhvr rctx="IE">
                                        <p:cTn id="29" dur="indefinite"/>
                                        <p:tgtEl>
                                          <p:spTgt spid="3430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24C932-134F-7049-86B2-A5CF4DB12ADF}" type="slidenum">
              <a:rPr lang="en-GB" sz="1400">
                <a:solidFill>
                  <a:schemeClr val="bg1"/>
                </a:solidFill>
              </a:rPr>
              <a:pPr eaLnBrk="1" hangingPunct="1"/>
              <a:t>34</a:t>
            </a:fld>
            <a:endParaRPr lang="en-GB" sz="1400">
              <a:solidFill>
                <a:schemeClr val="bg1"/>
              </a:solidFill>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7561263"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p:nvPr>
        </p:nvSpPr>
        <p:spPr/>
        <p:txBody>
          <a:bodyPr/>
          <a:lstStyle/>
          <a:p>
            <a:pPr eaLnBrk="1" hangingPunct="1"/>
            <a:r>
              <a:rPr lang="en-GB">
                <a:latin typeface="Tahoma" charset="0"/>
                <a:ea typeface="ＭＳ Ｐゴシック" charset="0"/>
                <a:cs typeface="ＭＳ Ｐゴシック" charset="0"/>
              </a:rPr>
              <a:t>Mindmapping to remember?</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hlinkClick r:id="rId3"/>
              </a:rPr>
              <a:t>Creative commons search</a:t>
            </a:r>
            <a:endParaRPr lang="en-GB" dirty="0">
              <a:hlinkClick r:id="rId3"/>
            </a:endParaRPr>
          </a:p>
        </p:txBody>
      </p:sp>
      <p:pic>
        <p:nvPicPr>
          <p:cNvPr id="7" name="Content Placeholder 6" descr="Screen Shot 2013-01-30 at 22.29.19.png">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l="2154" r="2154"/>
          <a:stretch>
            <a:fillRect/>
          </a:stretch>
        </p:blipFill>
        <p:spPr/>
      </p:pic>
      <p:sp>
        <p:nvSpPr>
          <p:cNvPr id="4" name="Slide Number Placeholder 3"/>
          <p:cNvSpPr>
            <a:spLocks noGrp="1"/>
          </p:cNvSpPr>
          <p:nvPr>
            <p:ph type="sldNum" sz="quarter" idx="11"/>
          </p:nvPr>
        </p:nvSpPr>
        <p:spPr/>
        <p:txBody>
          <a:bodyPr/>
          <a:lstStyle/>
          <a:p>
            <a:pPr>
              <a:defRPr/>
            </a:pPr>
            <a:fld id="{7F680D0D-4775-1248-AE34-390D22CB0A21}" type="slidenum">
              <a:rPr lang="en-GB" smtClean="0"/>
              <a:pPr>
                <a:defRPr/>
              </a:pPr>
              <a:t>35</a:t>
            </a:fld>
            <a:endParaRPr lang="en-GB"/>
          </a:p>
        </p:txBody>
      </p:sp>
      <p:sp>
        <p:nvSpPr>
          <p:cNvPr id="8" name="Rectangle 7">
            <a:hlinkClick r:id="rId3"/>
          </p:cNvPr>
          <p:cNvSpPr/>
          <p:nvPr/>
        </p:nvSpPr>
        <p:spPr>
          <a:xfrm>
            <a:off x="0" y="6485964"/>
            <a:ext cx="913445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2000" b="1" dirty="0" smtClean="0"/>
              <a:t>http://</a:t>
            </a:r>
            <a:r>
              <a:rPr lang="en-GB" sz="2000" b="1" dirty="0" err="1" smtClean="0"/>
              <a:t>search.creativecommons.org</a:t>
            </a:r>
            <a:r>
              <a:rPr lang="en-GB" sz="2000" b="1" dirty="0" smtClean="0"/>
              <a:t>/</a:t>
            </a:r>
            <a:endParaRPr lang="en-GB" sz="2000" b="1" dirty="0"/>
          </a:p>
        </p:txBody>
      </p:sp>
    </p:spTree>
    <p:extLst>
      <p:ext uri="{BB962C8B-B14F-4D97-AF65-F5344CB8AC3E}">
        <p14:creationId xmlns:p14="http://schemas.microsoft.com/office/powerpoint/2010/main" val="540151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FEF270-B48C-F043-AEE7-89F576B6B25D}" type="slidenum">
              <a:rPr lang="en-GB" sz="1400">
                <a:solidFill>
                  <a:schemeClr val="bg1"/>
                </a:solidFill>
              </a:rPr>
              <a:pPr eaLnBrk="1" hangingPunct="1"/>
              <a:t>36</a:t>
            </a:fld>
            <a:endParaRPr lang="en-GB" sz="1400">
              <a:solidFill>
                <a:schemeClr val="bg1"/>
              </a:solidFill>
            </a:endParaRPr>
          </a:p>
        </p:txBody>
      </p:sp>
      <p:sp>
        <p:nvSpPr>
          <p:cNvPr id="44034" name="Rectangle 2"/>
          <p:cNvSpPr>
            <a:spLocks noGrp="1" noChangeArrowheads="1"/>
          </p:cNvSpPr>
          <p:nvPr>
            <p:ph type="title" idx="4294967295"/>
          </p:nvPr>
        </p:nvSpPr>
        <p:spPr>
          <a:xfrm>
            <a:off x="1568450" y="179388"/>
            <a:ext cx="7575550" cy="728662"/>
          </a:xfrm>
        </p:spPr>
        <p:txBody>
          <a:bodyPr/>
          <a:lstStyle/>
          <a:p>
            <a:pPr eaLnBrk="1" hangingPunct="1"/>
            <a:r>
              <a:rPr lang="en-GB">
                <a:latin typeface="Tahoma" charset="0"/>
                <a:ea typeface="ＭＳ Ｐゴシック" charset="0"/>
                <a:cs typeface="ＭＳ Ｐゴシック" charset="0"/>
              </a:rPr>
              <a:t>Learning Styles</a:t>
            </a:r>
            <a:endParaRPr lang="en-US">
              <a:latin typeface="Tahoma" charset="0"/>
              <a:ea typeface="ＭＳ Ｐゴシック" charset="0"/>
              <a:cs typeface="ＭＳ Ｐゴシック" charset="0"/>
            </a:endParaRP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84313"/>
            <a:ext cx="774065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968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FA0EE1-F073-7E43-B077-B7205A2E9EF1}" type="slidenum">
              <a:rPr lang="en-GB" sz="1400">
                <a:solidFill>
                  <a:schemeClr val="bg1"/>
                </a:solidFill>
              </a:rPr>
              <a:pPr eaLnBrk="1" hangingPunct="1"/>
              <a:t>37</a:t>
            </a:fld>
            <a:endParaRPr lang="en-GB" sz="1400">
              <a:solidFill>
                <a:schemeClr val="bg1"/>
              </a:solidFill>
            </a:endParaRPr>
          </a:p>
        </p:txBody>
      </p:sp>
      <p:sp>
        <p:nvSpPr>
          <p:cNvPr id="46082" name="Rectangle 2"/>
          <p:cNvSpPr>
            <a:spLocks noGrp="1" noChangeArrowheads="1"/>
          </p:cNvSpPr>
          <p:nvPr>
            <p:ph type="title"/>
          </p:nvPr>
        </p:nvSpPr>
        <p:spPr/>
        <p:txBody>
          <a:bodyPr/>
          <a:lstStyle/>
          <a:p>
            <a:pPr eaLnBrk="1" hangingPunct="1"/>
            <a:r>
              <a:rPr lang="en-GB" b="0" i="1">
                <a:latin typeface="Tahoma" charset="0"/>
                <a:ea typeface="ＭＳ Ｐゴシック" charset="0"/>
                <a:cs typeface="ＭＳ Ｐゴシック" charset="0"/>
              </a:rPr>
              <a:t>Which one are YOU?</a:t>
            </a:r>
            <a:endParaRPr lang="en-GB">
              <a:latin typeface="Tahoma" charset="0"/>
              <a:ea typeface="ＭＳ Ｐゴシック" charset="0"/>
              <a:cs typeface="ＭＳ Ｐゴシック" charset="0"/>
            </a:endParaRPr>
          </a:p>
        </p:txBody>
      </p:sp>
      <p:sp>
        <p:nvSpPr>
          <p:cNvPr id="46083" name="Rectangle 3"/>
          <p:cNvSpPr>
            <a:spLocks noGrp="1" noChangeArrowheads="1"/>
          </p:cNvSpPr>
          <p:nvPr>
            <p:ph type="body" sz="half" idx="1"/>
          </p:nvPr>
        </p:nvSpPr>
        <p:spPr>
          <a:xfrm>
            <a:off x="395288" y="1628775"/>
            <a:ext cx="4419600" cy="4968875"/>
          </a:xfrm>
        </p:spPr>
        <p:txBody>
          <a:bodyPr/>
          <a:lstStyle/>
          <a:p>
            <a:pPr eaLnBrk="1" hangingPunct="1">
              <a:lnSpc>
                <a:spcPct val="80000"/>
              </a:lnSpc>
              <a:buFont typeface="Wingdings" charset="0"/>
              <a:buAutoNum type="arabicPeriod"/>
            </a:pPr>
            <a:r>
              <a:rPr lang="en-GB" sz="1500" b="1" i="1">
                <a:latin typeface="Arial" charset="0"/>
                <a:ea typeface="ＭＳ Ｐゴシック" charset="0"/>
                <a:cs typeface="ＭＳ Ｐゴシック" charset="0"/>
              </a:rPr>
              <a:t>The Activist /Accommodator</a:t>
            </a:r>
          </a:p>
          <a:p>
            <a:pPr eaLnBrk="1" hangingPunct="1">
              <a:lnSpc>
                <a:spcPct val="80000"/>
              </a:lnSpc>
            </a:pPr>
            <a:r>
              <a:rPr lang="en-GB" sz="1500">
                <a:latin typeface="Arial" charset="0"/>
                <a:ea typeface="ＭＳ Ｐゴシック" charset="0"/>
                <a:cs typeface="ＭＳ Ｐゴシック" charset="0"/>
              </a:rPr>
              <a:t>Enjoys the here and now</a:t>
            </a:r>
          </a:p>
          <a:p>
            <a:pPr eaLnBrk="1" hangingPunct="1">
              <a:lnSpc>
                <a:spcPct val="80000"/>
              </a:lnSpc>
            </a:pPr>
            <a:r>
              <a:rPr lang="en-GB" sz="1500">
                <a:latin typeface="Arial" charset="0"/>
                <a:ea typeface="ＭＳ Ｐゴシック" charset="0"/>
                <a:cs typeface="ＭＳ Ｐゴシック" charset="0"/>
              </a:rPr>
              <a:t>Is dominated by immediate experiences</a:t>
            </a:r>
          </a:p>
          <a:p>
            <a:pPr eaLnBrk="1" hangingPunct="1">
              <a:lnSpc>
                <a:spcPct val="80000"/>
              </a:lnSpc>
            </a:pPr>
            <a:r>
              <a:rPr lang="en-GB" sz="1500">
                <a:latin typeface="Arial" charset="0"/>
                <a:ea typeface="ＭＳ Ｐゴシック" charset="0"/>
                <a:cs typeface="ＭＳ Ｐゴシック" charset="0"/>
              </a:rPr>
              <a:t>Is open minded and enthusiastic about new things – </a:t>
            </a:r>
            <a:r>
              <a:rPr lang="ja-JP" altLang="en-GB" sz="1500">
                <a:latin typeface="Arial" charset="0"/>
                <a:ea typeface="ＭＳ Ｐゴシック" charset="0"/>
                <a:cs typeface="ＭＳ Ｐゴシック" charset="0"/>
              </a:rPr>
              <a:t>“</a:t>
            </a:r>
            <a:r>
              <a:rPr lang="en-GB" altLang="ja-JP" sz="1500">
                <a:latin typeface="Arial" charset="0"/>
                <a:ea typeface="ＭＳ Ｐゴシック" charset="0"/>
                <a:cs typeface="ＭＳ Ｐゴシック" charset="0"/>
              </a:rPr>
              <a:t>I</a:t>
            </a:r>
            <a:r>
              <a:rPr lang="ja-JP" altLang="en-GB" sz="1500">
                <a:latin typeface="Arial" charset="0"/>
                <a:ea typeface="ＭＳ Ｐゴシック" charset="0"/>
                <a:cs typeface="ＭＳ Ｐゴシック" charset="0"/>
              </a:rPr>
              <a:t>’</a:t>
            </a:r>
            <a:r>
              <a:rPr lang="en-GB" altLang="ja-JP" sz="1500">
                <a:latin typeface="Arial" charset="0"/>
                <a:ea typeface="ＭＳ Ｐゴシック" charset="0"/>
                <a:cs typeface="ＭＳ Ｐゴシック" charset="0"/>
              </a:rPr>
              <a:t>ll try anything once</a:t>
            </a:r>
            <a:r>
              <a:rPr lang="ja-JP" altLang="en-GB" sz="1500">
                <a:latin typeface="Arial" charset="0"/>
                <a:ea typeface="ＭＳ Ｐゴシック" charset="0"/>
                <a:cs typeface="ＭＳ Ｐゴシック" charset="0"/>
              </a:rPr>
              <a:t>”</a:t>
            </a:r>
            <a:endParaRPr lang="en-GB" altLang="ja-JP" sz="1500">
              <a:latin typeface="Arial" charset="0"/>
              <a:ea typeface="ＭＳ Ｐゴシック" charset="0"/>
              <a:cs typeface="ＭＳ Ｐゴシック" charset="0"/>
            </a:endParaRPr>
          </a:p>
          <a:p>
            <a:pPr eaLnBrk="1" hangingPunct="1">
              <a:lnSpc>
                <a:spcPct val="80000"/>
              </a:lnSpc>
            </a:pPr>
            <a:r>
              <a:rPr lang="en-GB" sz="1500">
                <a:latin typeface="Arial" charset="0"/>
                <a:ea typeface="ＭＳ Ｐゴシック" charset="0"/>
                <a:cs typeface="ＭＳ Ｐゴシック" charset="0"/>
              </a:rPr>
              <a:t>Thrives on the new and is bored by implementation and longer term</a:t>
            </a:r>
          </a:p>
          <a:p>
            <a:pPr eaLnBrk="1" hangingPunct="1">
              <a:lnSpc>
                <a:spcPct val="80000"/>
              </a:lnSpc>
            </a:pPr>
            <a:r>
              <a:rPr lang="en-GB" sz="1500">
                <a:latin typeface="Arial" charset="0"/>
                <a:ea typeface="ＭＳ Ｐゴシック" charset="0"/>
                <a:cs typeface="ＭＳ Ｐゴシック" charset="0"/>
              </a:rPr>
              <a:t>consolidation</a:t>
            </a:r>
          </a:p>
          <a:p>
            <a:pPr eaLnBrk="1" hangingPunct="1">
              <a:lnSpc>
                <a:spcPct val="80000"/>
              </a:lnSpc>
            </a:pPr>
            <a:r>
              <a:rPr lang="en-GB" sz="1500">
                <a:latin typeface="Arial" charset="0"/>
                <a:ea typeface="ＭＳ Ｐゴシック" charset="0"/>
                <a:cs typeface="ＭＳ Ｐゴシック" charset="0"/>
              </a:rPr>
              <a:t>Acts first and considers the consequences afterwards</a:t>
            </a:r>
          </a:p>
          <a:p>
            <a:pPr eaLnBrk="1" hangingPunct="1">
              <a:lnSpc>
                <a:spcPct val="80000"/>
              </a:lnSpc>
            </a:pPr>
            <a:r>
              <a:rPr lang="en-GB" sz="1500">
                <a:latin typeface="Arial" charset="0"/>
                <a:ea typeface="ＭＳ Ｐゴシック" charset="0"/>
                <a:cs typeface="ＭＳ Ｐゴシック" charset="0"/>
              </a:rPr>
              <a:t>Prepared to use intuition</a:t>
            </a:r>
          </a:p>
          <a:p>
            <a:pPr eaLnBrk="1" hangingPunct="1">
              <a:lnSpc>
                <a:spcPct val="80000"/>
              </a:lnSpc>
              <a:buFont typeface="Wingdings" charset="0"/>
              <a:buAutoNum type="arabicPeriod" startAt="2"/>
            </a:pPr>
            <a:r>
              <a:rPr lang="en-GB" sz="1500" b="1" i="1">
                <a:latin typeface="Arial" charset="0"/>
                <a:ea typeface="ＭＳ Ｐゴシック" charset="0"/>
                <a:cs typeface="ＭＳ Ｐゴシック" charset="0"/>
              </a:rPr>
              <a:t>The Reflector / Diverger</a:t>
            </a:r>
          </a:p>
          <a:p>
            <a:pPr eaLnBrk="1" hangingPunct="1">
              <a:lnSpc>
                <a:spcPct val="80000"/>
              </a:lnSpc>
            </a:pPr>
            <a:r>
              <a:rPr lang="en-GB" sz="1500">
                <a:latin typeface="Arial" charset="0"/>
                <a:ea typeface="ＭＳ Ｐゴシック" charset="0"/>
                <a:cs typeface="ＭＳ Ｐゴシック" charset="0"/>
              </a:rPr>
              <a:t>Ponders experiences and observes them from different perspectives</a:t>
            </a:r>
          </a:p>
          <a:p>
            <a:pPr eaLnBrk="1" hangingPunct="1">
              <a:lnSpc>
                <a:spcPct val="80000"/>
              </a:lnSpc>
            </a:pPr>
            <a:r>
              <a:rPr lang="en-GB" sz="1500">
                <a:latin typeface="Arial" charset="0"/>
                <a:ea typeface="ＭＳ Ｐゴシック" charset="0"/>
                <a:cs typeface="ＭＳ Ｐゴシック" charset="0"/>
              </a:rPr>
              <a:t>Collects data and considers it before coming to any conclusions</a:t>
            </a:r>
          </a:p>
          <a:p>
            <a:pPr eaLnBrk="1" hangingPunct="1">
              <a:lnSpc>
                <a:spcPct val="80000"/>
              </a:lnSpc>
            </a:pPr>
            <a:r>
              <a:rPr lang="en-GB" sz="1500">
                <a:latin typeface="Arial" charset="0"/>
                <a:ea typeface="ＭＳ Ｐゴシック" charset="0"/>
                <a:cs typeface="ＭＳ Ｐゴシック" charset="0"/>
              </a:rPr>
              <a:t>Postpones reaching a conclusion</a:t>
            </a:r>
          </a:p>
          <a:p>
            <a:pPr eaLnBrk="1" hangingPunct="1">
              <a:lnSpc>
                <a:spcPct val="80000"/>
              </a:lnSpc>
            </a:pPr>
            <a:r>
              <a:rPr lang="en-GB" sz="1500">
                <a:latin typeface="Arial" charset="0"/>
                <a:ea typeface="ＭＳ Ｐゴシック" charset="0"/>
                <a:cs typeface="ＭＳ Ｐゴシック" charset="0"/>
              </a:rPr>
              <a:t>Cautious</a:t>
            </a:r>
          </a:p>
          <a:p>
            <a:pPr eaLnBrk="1" hangingPunct="1">
              <a:lnSpc>
                <a:spcPct val="80000"/>
              </a:lnSpc>
            </a:pPr>
            <a:r>
              <a:rPr lang="en-GB" sz="1500">
                <a:latin typeface="Arial" charset="0"/>
                <a:ea typeface="ＭＳ Ｐゴシック" charset="0"/>
                <a:cs typeface="ＭＳ Ｐゴシック" charset="0"/>
              </a:rPr>
              <a:t>Observes others before making his/her own points</a:t>
            </a:r>
          </a:p>
          <a:p>
            <a:pPr eaLnBrk="1" hangingPunct="1">
              <a:lnSpc>
                <a:spcPct val="80000"/>
              </a:lnSpc>
            </a:pPr>
            <a:r>
              <a:rPr lang="en-GB" sz="1500">
                <a:latin typeface="Arial" charset="0"/>
                <a:ea typeface="ＭＳ Ｐゴシック" charset="0"/>
                <a:cs typeface="ＭＳ Ｐゴシック" charset="0"/>
              </a:rPr>
              <a:t>Tolerant</a:t>
            </a:r>
          </a:p>
          <a:p>
            <a:pPr eaLnBrk="1" hangingPunct="1">
              <a:lnSpc>
                <a:spcPct val="80000"/>
              </a:lnSpc>
            </a:pPr>
            <a:r>
              <a:rPr lang="en-GB" sz="1500">
                <a:latin typeface="Arial" charset="0"/>
                <a:ea typeface="ＭＳ Ｐゴシック" charset="0"/>
                <a:cs typeface="ＭＳ Ｐゴシック" charset="0"/>
              </a:rPr>
              <a:t>Low profile and distant</a:t>
            </a:r>
          </a:p>
          <a:p>
            <a:pPr eaLnBrk="1" hangingPunct="1">
              <a:lnSpc>
                <a:spcPct val="80000"/>
              </a:lnSpc>
            </a:pPr>
            <a:endParaRPr lang="en-GB" sz="1500">
              <a:latin typeface="Arial" charset="0"/>
              <a:ea typeface="ＭＳ Ｐゴシック" charset="0"/>
              <a:cs typeface="ＭＳ Ｐゴシック" charset="0"/>
            </a:endParaRPr>
          </a:p>
        </p:txBody>
      </p:sp>
      <p:sp>
        <p:nvSpPr>
          <p:cNvPr id="46084" name="Rectangle 4"/>
          <p:cNvSpPr>
            <a:spLocks noGrp="1" noChangeArrowheads="1"/>
          </p:cNvSpPr>
          <p:nvPr>
            <p:ph type="body" sz="half" idx="2"/>
          </p:nvPr>
        </p:nvSpPr>
        <p:spPr>
          <a:xfrm>
            <a:off x="4572000" y="1557338"/>
            <a:ext cx="4572000" cy="4537075"/>
          </a:xfrm>
        </p:spPr>
        <p:txBody>
          <a:bodyPr/>
          <a:lstStyle/>
          <a:p>
            <a:pPr eaLnBrk="1" hangingPunct="1">
              <a:lnSpc>
                <a:spcPct val="80000"/>
              </a:lnSpc>
              <a:buFont typeface="Wingdings" charset="0"/>
              <a:buAutoNum type="arabicPeriod" startAt="3"/>
            </a:pPr>
            <a:r>
              <a:rPr lang="en-GB" sz="1500" b="1" i="1">
                <a:latin typeface="Arial" charset="0"/>
                <a:ea typeface="ＭＳ Ｐゴシック" charset="0"/>
                <a:cs typeface="ＭＳ Ｐゴシック" charset="0"/>
              </a:rPr>
              <a:t>The Theorist / Assimilator</a:t>
            </a:r>
          </a:p>
          <a:p>
            <a:pPr eaLnBrk="1" hangingPunct="1">
              <a:lnSpc>
                <a:spcPct val="80000"/>
              </a:lnSpc>
            </a:pPr>
            <a:r>
              <a:rPr lang="en-GB" sz="1500">
                <a:latin typeface="Arial" charset="0"/>
                <a:ea typeface="ＭＳ Ｐゴシック" charset="0"/>
                <a:cs typeface="ＭＳ Ｐゴシック" charset="0"/>
              </a:rPr>
              <a:t>Adapts and integrates observations into complex but logically sound theories</a:t>
            </a:r>
          </a:p>
          <a:p>
            <a:pPr eaLnBrk="1" hangingPunct="1">
              <a:lnSpc>
                <a:spcPct val="80000"/>
              </a:lnSpc>
            </a:pPr>
            <a:r>
              <a:rPr lang="en-GB" sz="1500">
                <a:latin typeface="Arial" charset="0"/>
                <a:ea typeface="ＭＳ Ｐゴシック" charset="0"/>
                <a:cs typeface="ＭＳ Ｐゴシック" charset="0"/>
              </a:rPr>
              <a:t>Solves problems in a logical step-by-step way</a:t>
            </a:r>
          </a:p>
          <a:p>
            <a:pPr eaLnBrk="1" hangingPunct="1">
              <a:lnSpc>
                <a:spcPct val="80000"/>
              </a:lnSpc>
            </a:pPr>
            <a:r>
              <a:rPr lang="en-GB" sz="1500">
                <a:latin typeface="Arial" charset="0"/>
                <a:ea typeface="ＭＳ Ｐゴシック" charset="0"/>
                <a:cs typeface="ＭＳ Ｐゴシック" charset="0"/>
              </a:rPr>
              <a:t>Is a perfectionist</a:t>
            </a:r>
          </a:p>
          <a:p>
            <a:pPr eaLnBrk="1" hangingPunct="1">
              <a:lnSpc>
                <a:spcPct val="80000"/>
              </a:lnSpc>
            </a:pPr>
            <a:r>
              <a:rPr lang="en-GB" sz="1500">
                <a:latin typeface="Arial" charset="0"/>
                <a:ea typeface="ＭＳ Ｐゴシック" charset="0"/>
                <a:cs typeface="ＭＳ Ｐゴシック" charset="0"/>
              </a:rPr>
              <a:t>Likes to analyze and synthesize</a:t>
            </a:r>
          </a:p>
          <a:p>
            <a:pPr eaLnBrk="1" hangingPunct="1">
              <a:lnSpc>
                <a:spcPct val="80000"/>
              </a:lnSpc>
            </a:pPr>
            <a:r>
              <a:rPr lang="en-GB" sz="1500">
                <a:latin typeface="Arial" charset="0"/>
                <a:ea typeface="ＭＳ Ｐゴシック" charset="0"/>
                <a:cs typeface="ＭＳ Ｐゴシック" charset="0"/>
              </a:rPr>
              <a:t>Prizes rationality and logic</a:t>
            </a:r>
          </a:p>
          <a:p>
            <a:pPr eaLnBrk="1" hangingPunct="1">
              <a:lnSpc>
                <a:spcPct val="80000"/>
              </a:lnSpc>
            </a:pPr>
            <a:r>
              <a:rPr lang="en-GB" sz="1500">
                <a:latin typeface="Arial" charset="0"/>
                <a:ea typeface="ＭＳ Ｐゴシック" charset="0"/>
                <a:cs typeface="ＭＳ Ｐゴシック" charset="0"/>
              </a:rPr>
              <a:t>Tends to be detached and dedicated to rational objectivity</a:t>
            </a:r>
          </a:p>
          <a:p>
            <a:pPr eaLnBrk="1" hangingPunct="1">
              <a:lnSpc>
                <a:spcPct val="80000"/>
              </a:lnSpc>
            </a:pPr>
            <a:r>
              <a:rPr lang="en-GB" sz="1500">
                <a:latin typeface="Arial" charset="0"/>
                <a:ea typeface="ＭＳ Ｐゴシック" charset="0"/>
                <a:cs typeface="ＭＳ Ｐゴシック" charset="0"/>
              </a:rPr>
              <a:t>Maximizes certainty and rejects anything subjective</a:t>
            </a:r>
          </a:p>
          <a:p>
            <a:pPr eaLnBrk="1" hangingPunct="1">
              <a:lnSpc>
                <a:spcPct val="80000"/>
              </a:lnSpc>
              <a:buFont typeface="Wingdings" charset="0"/>
              <a:buAutoNum type="arabicPeriod" startAt="4"/>
            </a:pPr>
            <a:r>
              <a:rPr lang="en-GB" sz="1500" b="1" i="1">
                <a:latin typeface="Arial" charset="0"/>
                <a:ea typeface="ＭＳ Ｐゴシック" charset="0"/>
                <a:cs typeface="ＭＳ Ｐゴシック" charset="0"/>
              </a:rPr>
              <a:t>The Pragmatist / Converger</a:t>
            </a:r>
          </a:p>
          <a:p>
            <a:pPr eaLnBrk="1" hangingPunct="1">
              <a:lnSpc>
                <a:spcPct val="80000"/>
              </a:lnSpc>
            </a:pPr>
            <a:r>
              <a:rPr lang="en-GB" sz="1500">
                <a:latin typeface="Arial" charset="0"/>
                <a:ea typeface="ＭＳ Ｐゴシック" charset="0"/>
                <a:cs typeface="ＭＳ Ｐゴシック" charset="0"/>
              </a:rPr>
              <a:t>Is keen to try new ideas to see if they work </a:t>
            </a:r>
            <a:r>
              <a:rPr lang="en-GB" sz="1500" i="1">
                <a:latin typeface="Arial" charset="0"/>
                <a:ea typeface="ＭＳ Ｐゴシック" charset="0"/>
                <a:cs typeface="ＭＳ Ｐゴシック" charset="0"/>
              </a:rPr>
              <a:t>in practice</a:t>
            </a:r>
          </a:p>
          <a:p>
            <a:pPr eaLnBrk="1" hangingPunct="1">
              <a:lnSpc>
                <a:spcPct val="80000"/>
              </a:lnSpc>
            </a:pPr>
            <a:r>
              <a:rPr lang="en-GB" sz="1500">
                <a:latin typeface="Arial" charset="0"/>
                <a:ea typeface="ＭＳ Ｐゴシック" charset="0"/>
                <a:cs typeface="ＭＳ Ｐゴシック" charset="0"/>
              </a:rPr>
              <a:t>Searches out new ideas to see if they can be applied</a:t>
            </a:r>
          </a:p>
          <a:p>
            <a:pPr eaLnBrk="1" hangingPunct="1">
              <a:lnSpc>
                <a:spcPct val="80000"/>
              </a:lnSpc>
            </a:pPr>
            <a:r>
              <a:rPr lang="en-GB" sz="1500">
                <a:latin typeface="Arial" charset="0"/>
                <a:ea typeface="ＭＳ Ｐゴシック" charset="0"/>
                <a:cs typeface="ＭＳ Ｐゴシック" charset="0"/>
              </a:rPr>
              <a:t>Is the sort of person who will be keen to see if this works!</a:t>
            </a:r>
          </a:p>
          <a:p>
            <a:pPr eaLnBrk="1" hangingPunct="1">
              <a:lnSpc>
                <a:spcPct val="80000"/>
              </a:lnSpc>
            </a:pPr>
            <a:r>
              <a:rPr lang="en-GB" sz="1500">
                <a:latin typeface="Arial" charset="0"/>
                <a:ea typeface="ＭＳ Ｐゴシック" charset="0"/>
                <a:cs typeface="ＭＳ Ｐゴシック" charset="0"/>
              </a:rPr>
              <a:t>Likes to get on with things quietly</a:t>
            </a:r>
          </a:p>
          <a:p>
            <a:pPr eaLnBrk="1" hangingPunct="1">
              <a:lnSpc>
                <a:spcPct val="80000"/>
              </a:lnSpc>
            </a:pPr>
            <a:r>
              <a:rPr lang="en-GB" sz="1500">
                <a:latin typeface="Arial" charset="0"/>
                <a:ea typeface="ＭＳ Ｐゴシック" charset="0"/>
                <a:cs typeface="ＭＳ Ｐゴシック" charset="0"/>
              </a:rPr>
              <a:t>Is, essentially, a practical, down to earth person</a:t>
            </a:r>
          </a:p>
          <a:p>
            <a:pPr eaLnBrk="1" hangingPunct="1">
              <a:lnSpc>
                <a:spcPct val="80000"/>
              </a:lnSpc>
            </a:pPr>
            <a:r>
              <a:rPr lang="en-GB" sz="1500">
                <a:latin typeface="Arial" charset="0"/>
                <a:ea typeface="ＭＳ Ｐゴシック" charset="0"/>
                <a:cs typeface="ＭＳ Ｐゴシック" charset="0"/>
              </a:rPr>
              <a:t>Likes practical decisions – </a:t>
            </a:r>
            <a:r>
              <a:rPr lang="ja-JP" altLang="en-GB" sz="1500">
                <a:latin typeface="Arial" charset="0"/>
                <a:ea typeface="ＭＳ Ｐゴシック" charset="0"/>
                <a:cs typeface="ＭＳ Ｐゴシック" charset="0"/>
              </a:rPr>
              <a:t>“</a:t>
            </a:r>
            <a:r>
              <a:rPr lang="en-GB" altLang="ja-JP" sz="1500">
                <a:latin typeface="Arial" charset="0"/>
                <a:ea typeface="ＭＳ Ｐゴシック" charset="0"/>
                <a:cs typeface="ＭＳ Ｐゴシック" charset="0"/>
              </a:rPr>
              <a:t>There</a:t>
            </a:r>
            <a:r>
              <a:rPr lang="ja-JP" altLang="en-GB" sz="1500">
                <a:latin typeface="Arial" charset="0"/>
                <a:ea typeface="ＭＳ Ｐゴシック" charset="0"/>
                <a:cs typeface="ＭＳ Ｐゴシック" charset="0"/>
              </a:rPr>
              <a:t>’</a:t>
            </a:r>
            <a:r>
              <a:rPr lang="en-GB" altLang="ja-JP" sz="1500">
                <a:latin typeface="Arial" charset="0"/>
                <a:ea typeface="ＭＳ Ｐゴシック" charset="0"/>
                <a:cs typeface="ＭＳ Ｐゴシック" charset="0"/>
              </a:rPr>
              <a:t>s always a better way … if it works it</a:t>
            </a:r>
            <a:r>
              <a:rPr lang="ja-JP" altLang="en-GB" sz="1500">
                <a:latin typeface="Arial" charset="0"/>
                <a:ea typeface="ＭＳ Ｐゴシック" charset="0"/>
                <a:cs typeface="ＭＳ Ｐゴシック" charset="0"/>
              </a:rPr>
              <a:t>’</a:t>
            </a:r>
            <a:r>
              <a:rPr lang="en-GB" altLang="ja-JP" sz="1500">
                <a:latin typeface="Arial" charset="0"/>
                <a:ea typeface="ＭＳ Ｐゴシック" charset="0"/>
                <a:cs typeface="ＭＳ Ｐゴシック" charset="0"/>
              </a:rPr>
              <a:t>s good</a:t>
            </a:r>
            <a:r>
              <a:rPr lang="ja-JP" altLang="en-GB" sz="1500">
                <a:latin typeface="Arial" charset="0"/>
                <a:ea typeface="ＭＳ Ｐゴシック" charset="0"/>
                <a:cs typeface="ＭＳ Ｐゴシック" charset="0"/>
              </a:rPr>
              <a:t>”</a:t>
            </a:r>
            <a:endParaRPr lang="en-GB" altLang="ja-JP" sz="1500">
              <a:latin typeface="Arial" charset="0"/>
              <a:ea typeface="ＭＳ Ｐゴシック" charset="0"/>
              <a:cs typeface="ＭＳ Ｐゴシック" charset="0"/>
            </a:endParaRPr>
          </a:p>
          <a:p>
            <a:pPr eaLnBrk="1" hangingPunct="1">
              <a:lnSpc>
                <a:spcPct val="80000"/>
              </a:lnSpc>
            </a:pPr>
            <a:endParaRPr lang="en-GB" sz="1500">
              <a:latin typeface="Arial" charset="0"/>
              <a:ea typeface="ＭＳ Ｐゴシック" charset="0"/>
              <a:cs typeface="ＭＳ Ｐゴシック" charset="0"/>
            </a:endParaRPr>
          </a:p>
        </p:txBody>
      </p:sp>
      <p:pic>
        <p:nvPicPr>
          <p:cNvPr id="46085"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6859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F8ED69-31B1-6746-B783-2C0F6209F900}" type="slidenum">
              <a:rPr lang="en-GB" sz="1400">
                <a:solidFill>
                  <a:schemeClr val="bg1"/>
                </a:solidFill>
              </a:rPr>
              <a:pPr eaLnBrk="1" hangingPunct="1"/>
              <a:t>38</a:t>
            </a:fld>
            <a:endParaRPr lang="en-GB" sz="1400">
              <a:solidFill>
                <a:schemeClr val="bg1"/>
              </a:solidFill>
            </a:endParaRPr>
          </a:p>
        </p:txBody>
      </p:sp>
      <p:sp>
        <p:nvSpPr>
          <p:cNvPr id="48130" name="Rectangle 2"/>
          <p:cNvSpPr>
            <a:spLocks noGrp="1" noChangeArrowheads="1"/>
          </p:cNvSpPr>
          <p:nvPr>
            <p:ph type="title"/>
          </p:nvPr>
        </p:nvSpPr>
        <p:spPr/>
        <p:txBody>
          <a:bodyPr/>
          <a:lstStyle/>
          <a:p>
            <a:pPr eaLnBrk="1" hangingPunct="1"/>
            <a:r>
              <a:rPr lang="en-GB">
                <a:latin typeface="Tahoma" charset="0"/>
                <a:ea typeface="ＭＳ Ｐゴシック" charset="0"/>
                <a:cs typeface="ＭＳ Ｐゴシック" charset="0"/>
              </a:rPr>
              <a:t>Another Learning Style -VARK</a:t>
            </a:r>
          </a:p>
        </p:txBody>
      </p:sp>
      <p:sp>
        <p:nvSpPr>
          <p:cNvPr id="48131" name="Rectangle 3"/>
          <p:cNvSpPr>
            <a:spLocks noGrp="1" noChangeArrowheads="1"/>
          </p:cNvSpPr>
          <p:nvPr>
            <p:ph type="body" sz="half" idx="1"/>
          </p:nvPr>
        </p:nvSpPr>
        <p:spPr>
          <a:xfrm>
            <a:off x="457200" y="2246313"/>
            <a:ext cx="4033838" cy="3879850"/>
          </a:xfrm>
        </p:spPr>
        <p:txBody>
          <a:bodyPr/>
          <a:lstStyle/>
          <a:p>
            <a:pPr eaLnBrk="1" hangingPunct="1">
              <a:lnSpc>
                <a:spcPct val="90000"/>
              </a:lnSpc>
              <a:buFont typeface="Wingdings" charset="0"/>
              <a:buAutoNum type="arabicPeriod"/>
            </a:pPr>
            <a:r>
              <a:rPr lang="en-GB" sz="1600">
                <a:latin typeface="Arial" charset="0"/>
                <a:ea typeface="ＭＳ Ｐゴシック" charset="0"/>
                <a:cs typeface="ＭＳ Ｐゴシック" charset="0"/>
              </a:rPr>
              <a:t>If you are a </a:t>
            </a:r>
            <a:r>
              <a:rPr lang="en-GB" sz="1600" b="1">
                <a:latin typeface="Arial" charset="0"/>
                <a:ea typeface="ＭＳ Ｐゴシック" charset="0"/>
                <a:cs typeface="ＭＳ Ｐゴシック" charset="0"/>
              </a:rPr>
              <a:t>Visual Learner</a:t>
            </a:r>
            <a:r>
              <a:rPr lang="en-GB" sz="1600">
                <a:latin typeface="Arial" charset="0"/>
                <a:ea typeface="ＭＳ Ｐゴシック" charset="0"/>
                <a:cs typeface="ＭＳ Ｐゴシック" charset="0"/>
              </a:rPr>
              <a:t>, you will remember things best when you've seen them.</a:t>
            </a:r>
          </a:p>
          <a:p>
            <a:pPr lvl="1" eaLnBrk="1" hangingPunct="1">
              <a:lnSpc>
                <a:spcPct val="90000"/>
              </a:lnSpc>
            </a:pPr>
            <a:r>
              <a:rPr lang="en-GB" sz="1600">
                <a:latin typeface="Arial" charset="0"/>
                <a:ea typeface="ＭＳ Ｐゴシック" charset="0"/>
              </a:rPr>
              <a:t>You will like a stimulating and orderly environment. </a:t>
            </a:r>
          </a:p>
          <a:p>
            <a:pPr lvl="1" eaLnBrk="1" hangingPunct="1">
              <a:lnSpc>
                <a:spcPct val="90000"/>
              </a:lnSpc>
            </a:pPr>
            <a:r>
              <a:rPr lang="en-GB" sz="1600">
                <a:latin typeface="Arial" charset="0"/>
                <a:ea typeface="ＭＳ Ｐゴシック" charset="0"/>
              </a:rPr>
              <a:t>You probably like to use diagrams and charts. </a:t>
            </a:r>
          </a:p>
          <a:p>
            <a:pPr lvl="1" eaLnBrk="1" hangingPunct="1">
              <a:lnSpc>
                <a:spcPct val="90000"/>
              </a:lnSpc>
            </a:pPr>
            <a:r>
              <a:rPr lang="en-GB" sz="1600">
                <a:latin typeface="Arial" charset="0"/>
                <a:ea typeface="ＭＳ Ｐゴシック" charset="0"/>
              </a:rPr>
              <a:t>You probably like reading, and may be a good speller</a:t>
            </a:r>
          </a:p>
          <a:p>
            <a:pPr eaLnBrk="1" hangingPunct="1">
              <a:lnSpc>
                <a:spcPct val="90000"/>
              </a:lnSpc>
              <a:buFont typeface="Wingdings" charset="0"/>
              <a:buAutoNum type="arabicPeriod"/>
            </a:pPr>
            <a:r>
              <a:rPr lang="en-GB" sz="1600">
                <a:latin typeface="Arial" charset="0"/>
                <a:ea typeface="ＭＳ Ｐゴシック" charset="0"/>
                <a:cs typeface="ＭＳ Ｐゴシック" charset="0"/>
              </a:rPr>
              <a:t>If you are what's called an </a:t>
            </a:r>
            <a:r>
              <a:rPr lang="en-GB" sz="1600" b="1">
                <a:latin typeface="Arial" charset="0"/>
                <a:ea typeface="ＭＳ Ｐゴシック" charset="0"/>
                <a:cs typeface="ＭＳ Ｐゴシック" charset="0"/>
              </a:rPr>
              <a:t>Auditory Learner</a:t>
            </a:r>
            <a:r>
              <a:rPr lang="en-GB" sz="1600">
                <a:latin typeface="Arial" charset="0"/>
                <a:ea typeface="ＭＳ Ｐゴシック" charset="0"/>
                <a:cs typeface="ＭＳ Ｐゴシック" charset="0"/>
              </a:rPr>
              <a:t>, you will learn best when you're listening </a:t>
            </a:r>
          </a:p>
          <a:p>
            <a:pPr lvl="1" eaLnBrk="1" hangingPunct="1">
              <a:lnSpc>
                <a:spcPct val="90000"/>
              </a:lnSpc>
            </a:pPr>
            <a:r>
              <a:rPr lang="en-GB" sz="1600">
                <a:latin typeface="Arial" charset="0"/>
                <a:ea typeface="ＭＳ Ｐゴシック" charset="0"/>
              </a:rPr>
              <a:t>for example, in a lecture</a:t>
            </a:r>
          </a:p>
          <a:p>
            <a:pPr lvl="1" eaLnBrk="1" hangingPunct="1">
              <a:lnSpc>
                <a:spcPct val="90000"/>
              </a:lnSpc>
            </a:pPr>
            <a:r>
              <a:rPr lang="en-GB" sz="1600">
                <a:latin typeface="Arial" charset="0"/>
                <a:ea typeface="ＭＳ Ｐゴシック" charset="0"/>
              </a:rPr>
              <a:t>when you're involved in discussion. </a:t>
            </a:r>
          </a:p>
          <a:p>
            <a:pPr lvl="1" eaLnBrk="1" hangingPunct="1">
              <a:lnSpc>
                <a:spcPct val="90000"/>
              </a:lnSpc>
            </a:pPr>
            <a:r>
              <a:rPr lang="en-GB" sz="1600">
                <a:latin typeface="Arial" charset="0"/>
                <a:ea typeface="ＭＳ Ｐゴシック" charset="0"/>
              </a:rPr>
              <a:t>You will remember things best when you've heard them.</a:t>
            </a:r>
          </a:p>
        </p:txBody>
      </p:sp>
      <p:sp>
        <p:nvSpPr>
          <p:cNvPr id="48132" name="Rectangle 4"/>
          <p:cNvSpPr>
            <a:spLocks noGrp="1" noChangeArrowheads="1"/>
          </p:cNvSpPr>
          <p:nvPr>
            <p:ph type="body" sz="half" idx="2"/>
          </p:nvPr>
        </p:nvSpPr>
        <p:spPr>
          <a:xfrm>
            <a:off x="4652963" y="2174875"/>
            <a:ext cx="4033837" cy="3951288"/>
          </a:xfrm>
        </p:spPr>
        <p:txBody>
          <a:bodyPr/>
          <a:lstStyle/>
          <a:p>
            <a:pPr eaLnBrk="1" hangingPunct="1">
              <a:lnSpc>
                <a:spcPct val="90000"/>
              </a:lnSpc>
              <a:buFont typeface="Wingdings" charset="0"/>
              <a:buAutoNum type="arabicPeriod" startAt="3"/>
            </a:pPr>
            <a:r>
              <a:rPr lang="en-GB" sz="1600" b="1">
                <a:latin typeface="Arial" charset="0"/>
                <a:ea typeface="ＭＳ Ｐゴシック" charset="0"/>
                <a:cs typeface="ＭＳ Ｐゴシック" charset="0"/>
              </a:rPr>
              <a:t>Reading/Writing</a:t>
            </a:r>
          </a:p>
          <a:p>
            <a:pPr lvl="1" eaLnBrk="1" hangingPunct="1">
              <a:lnSpc>
                <a:spcPct val="90000"/>
              </a:lnSpc>
            </a:pPr>
            <a:r>
              <a:rPr lang="en-GB" sz="1400">
                <a:latin typeface="Arial" charset="0"/>
                <a:ea typeface="ＭＳ Ｐゴシック" charset="0"/>
              </a:rPr>
              <a:t>University education is ideal for you. </a:t>
            </a:r>
          </a:p>
          <a:p>
            <a:pPr lvl="1" eaLnBrk="1" hangingPunct="1">
              <a:lnSpc>
                <a:spcPct val="90000"/>
              </a:lnSpc>
            </a:pPr>
            <a:r>
              <a:rPr lang="en-GB" sz="1400">
                <a:latin typeface="Arial" charset="0"/>
                <a:ea typeface="ＭＳ Ｐゴシック" charset="0"/>
              </a:rPr>
              <a:t>You are comfortable reading text and writing notes and essays. </a:t>
            </a:r>
          </a:p>
          <a:p>
            <a:pPr lvl="1" eaLnBrk="1" hangingPunct="1">
              <a:lnSpc>
                <a:spcPct val="90000"/>
              </a:lnSpc>
            </a:pPr>
            <a:r>
              <a:rPr lang="en-GB" sz="1400">
                <a:latin typeface="Arial" charset="0"/>
                <a:ea typeface="ＭＳ Ｐゴシック" charset="0"/>
              </a:rPr>
              <a:t>When you are studying graphs, charts and diagrams, convert them into words.</a:t>
            </a:r>
          </a:p>
          <a:p>
            <a:pPr eaLnBrk="1" hangingPunct="1">
              <a:lnSpc>
                <a:spcPct val="90000"/>
              </a:lnSpc>
              <a:buFont typeface="Wingdings" charset="0"/>
              <a:buAutoNum type="arabicPeriod" startAt="3"/>
            </a:pPr>
            <a:r>
              <a:rPr lang="en-GB" sz="1600">
                <a:latin typeface="Arial" charset="0"/>
                <a:ea typeface="ＭＳ Ｐゴシック" charset="0"/>
                <a:cs typeface="ＭＳ Ｐゴシック" charset="0"/>
              </a:rPr>
              <a:t>If you are what's called a </a:t>
            </a:r>
            <a:r>
              <a:rPr lang="en-GB" sz="1600" b="1">
                <a:latin typeface="Arial" charset="0"/>
                <a:ea typeface="ＭＳ Ｐゴシック" charset="0"/>
                <a:cs typeface="ＭＳ Ｐゴシック" charset="0"/>
              </a:rPr>
              <a:t>kinaesthetic learner</a:t>
            </a:r>
            <a:r>
              <a:rPr lang="en-GB" sz="1600">
                <a:latin typeface="Arial" charset="0"/>
                <a:ea typeface="ＭＳ Ｐゴシック" charset="0"/>
                <a:cs typeface="ＭＳ Ｐゴシック" charset="0"/>
              </a:rPr>
              <a:t>, you will learn best when you're moving around. And doing things</a:t>
            </a:r>
          </a:p>
          <a:p>
            <a:pPr lvl="1" eaLnBrk="1" hangingPunct="1">
              <a:lnSpc>
                <a:spcPct val="90000"/>
              </a:lnSpc>
            </a:pPr>
            <a:r>
              <a:rPr lang="en-GB" sz="1400">
                <a:latin typeface="Arial" charset="0"/>
                <a:ea typeface="ＭＳ Ｐゴシック" charset="0"/>
              </a:rPr>
              <a:t>You will remember things best when you've done them (rather than just read about them). </a:t>
            </a:r>
          </a:p>
          <a:p>
            <a:pPr lvl="1" eaLnBrk="1" hangingPunct="1">
              <a:lnSpc>
                <a:spcPct val="90000"/>
              </a:lnSpc>
            </a:pPr>
            <a:r>
              <a:rPr lang="en-GB" sz="1400">
                <a:latin typeface="Arial" charset="0"/>
                <a:ea typeface="ＭＳ Ｐゴシック" charset="0"/>
              </a:rPr>
              <a:t>You may have trouble with spelling. </a:t>
            </a:r>
          </a:p>
          <a:p>
            <a:pPr lvl="1" eaLnBrk="1" hangingPunct="1">
              <a:lnSpc>
                <a:spcPct val="90000"/>
              </a:lnSpc>
            </a:pPr>
            <a:r>
              <a:rPr lang="en-GB" sz="1400">
                <a:latin typeface="Arial" charset="0"/>
                <a:ea typeface="ＭＳ Ｐゴシック" charset="0"/>
              </a:rPr>
              <a:t>In lectures you may make lots of notes but tend never to look at them again.</a:t>
            </a:r>
          </a:p>
        </p:txBody>
      </p:sp>
      <p:sp>
        <p:nvSpPr>
          <p:cNvPr id="48133" name="Text Box 5"/>
          <p:cNvSpPr txBox="1">
            <a:spLocks noChangeArrowheads="1"/>
          </p:cNvSpPr>
          <p:nvPr/>
        </p:nvSpPr>
        <p:spPr bwMode="auto">
          <a:xfrm>
            <a:off x="1042988" y="1557338"/>
            <a:ext cx="6842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solidFill>
                  <a:schemeClr val="bg2"/>
                </a:solidFill>
                <a:latin typeface="Verdana" charset="0"/>
              </a:rPr>
              <a:t>See the UoS Academic Skills website</a:t>
            </a:r>
          </a:p>
          <a:p>
            <a:pPr eaLnBrk="1" hangingPunct="1"/>
            <a:r>
              <a:rPr lang="en-GB" sz="2000">
                <a:solidFill>
                  <a:schemeClr val="bg2"/>
                </a:solidFill>
                <a:latin typeface="Verdana" charset="0"/>
                <a:hlinkClick r:id="rId4"/>
              </a:rPr>
              <a:t>http://www.academic-skills.soton.ac.uk/index.htm</a:t>
            </a:r>
            <a:endParaRPr lang="en-GB" sz="2000">
              <a:solidFill>
                <a:schemeClr val="bg2"/>
              </a:solidFill>
              <a:latin typeface="Verdana" charset="0"/>
            </a:endParaRPr>
          </a:p>
        </p:txBody>
      </p:sp>
      <p:pic>
        <p:nvPicPr>
          <p:cNvPr id="48134" name="PRS Question Icon" descr="PRS Question Icon"/>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449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6455A5-2769-E545-8304-51228D02D95E}" type="slidenum">
              <a:rPr lang="en-GB" sz="1400">
                <a:solidFill>
                  <a:schemeClr val="bg1"/>
                </a:solidFill>
              </a:rPr>
              <a:pPr eaLnBrk="1" hangingPunct="1"/>
              <a:t>39</a:t>
            </a:fld>
            <a:endParaRPr lang="en-GB" sz="1400">
              <a:solidFill>
                <a:schemeClr val="bg1"/>
              </a:solidFill>
            </a:endParaRPr>
          </a:p>
        </p:txBody>
      </p:sp>
      <p:sp>
        <p:nvSpPr>
          <p:cNvPr id="50178" name="Rectangle 2"/>
          <p:cNvSpPr>
            <a:spLocks noGrp="1" noChangeArrowheads="1"/>
          </p:cNvSpPr>
          <p:nvPr>
            <p:ph type="title"/>
          </p:nvPr>
        </p:nvSpPr>
        <p:spPr/>
        <p:txBody>
          <a:bodyPr/>
          <a:lstStyle/>
          <a:p>
            <a:pPr eaLnBrk="1" hangingPunct="1"/>
            <a:r>
              <a:rPr lang="en-GB">
                <a:latin typeface="Tahoma" charset="0"/>
                <a:ea typeface="ＭＳ Ｐゴシック" charset="0"/>
                <a:cs typeface="ＭＳ Ｐゴシック" charset="0"/>
              </a:rPr>
              <a:t>Whats the good of knowing your learning style?</a:t>
            </a:r>
          </a:p>
        </p:txBody>
      </p:sp>
      <p:sp>
        <p:nvSpPr>
          <p:cNvPr id="50179" name="Rectangle 3"/>
          <p:cNvSpPr>
            <a:spLocks noGrp="1" noChangeArrowheads="1"/>
          </p:cNvSpPr>
          <p:nvPr>
            <p:ph type="body" sz="half" idx="1"/>
          </p:nvPr>
        </p:nvSpPr>
        <p:spPr>
          <a:xfrm>
            <a:off x="0" y="1600200"/>
            <a:ext cx="4716463" cy="4525963"/>
          </a:xfrm>
        </p:spPr>
        <p:txBody>
          <a:bodyPr/>
          <a:lstStyle/>
          <a:p>
            <a:pPr eaLnBrk="1" hangingPunct="1">
              <a:lnSpc>
                <a:spcPct val="80000"/>
              </a:lnSpc>
            </a:pPr>
            <a:r>
              <a:rPr lang="en-GB" sz="2000">
                <a:latin typeface="Arial" charset="0"/>
                <a:ea typeface="ＭＳ Ｐゴシック" charset="0"/>
                <a:cs typeface="ＭＳ Ｐゴシック" charset="0"/>
              </a:rPr>
              <a:t>Visual Learner Tips</a:t>
            </a:r>
          </a:p>
          <a:p>
            <a:pPr eaLnBrk="1" hangingPunct="1">
              <a:lnSpc>
                <a:spcPct val="80000"/>
              </a:lnSpc>
            </a:pPr>
            <a:r>
              <a:rPr lang="en-GB" sz="1800">
                <a:latin typeface="Arial" charset="0"/>
                <a:ea typeface="ＭＳ Ｐゴシック" charset="0"/>
                <a:cs typeface="ＭＳ Ｐゴシック" charset="0"/>
              </a:rPr>
              <a:t>Draw pictures, charts and maps to help you understand things </a:t>
            </a:r>
          </a:p>
          <a:p>
            <a:pPr eaLnBrk="1" hangingPunct="1">
              <a:lnSpc>
                <a:spcPct val="80000"/>
              </a:lnSpc>
            </a:pPr>
            <a:r>
              <a:rPr lang="en-GB" sz="1800">
                <a:latin typeface="Arial" charset="0"/>
                <a:ea typeface="ＭＳ Ｐゴシック" charset="0"/>
                <a:cs typeface="ＭＳ Ｐゴシック" charset="0"/>
              </a:rPr>
              <a:t>Use mind-mapping </a:t>
            </a:r>
          </a:p>
          <a:p>
            <a:pPr eaLnBrk="1" hangingPunct="1">
              <a:lnSpc>
                <a:spcPct val="80000"/>
              </a:lnSpc>
            </a:pPr>
            <a:r>
              <a:rPr lang="en-GB" sz="1800">
                <a:latin typeface="Arial" charset="0"/>
                <a:ea typeface="ＭＳ Ｐゴシック" charset="0"/>
                <a:cs typeface="ＭＳ Ｐゴシック" charset="0"/>
              </a:rPr>
              <a:t>Use planners, organisers or goal-setting charts </a:t>
            </a:r>
          </a:p>
          <a:p>
            <a:pPr eaLnBrk="1" hangingPunct="1">
              <a:lnSpc>
                <a:spcPct val="80000"/>
              </a:lnSpc>
            </a:pPr>
            <a:r>
              <a:rPr lang="en-GB" sz="1800">
                <a:latin typeface="Arial" charset="0"/>
                <a:ea typeface="ＭＳ Ｐゴシック" charset="0"/>
                <a:cs typeface="ＭＳ Ｐゴシック" charset="0"/>
              </a:rPr>
              <a:t>Highlight important points with colour (but not in books which you've borrowed!) </a:t>
            </a:r>
          </a:p>
          <a:p>
            <a:pPr eaLnBrk="1" hangingPunct="1">
              <a:lnSpc>
                <a:spcPct val="80000"/>
              </a:lnSpc>
            </a:pPr>
            <a:r>
              <a:rPr lang="en-GB" sz="1800">
                <a:latin typeface="Arial" charset="0"/>
                <a:ea typeface="ＭＳ Ｐゴシック" charset="0"/>
                <a:cs typeface="ＭＳ Ｐゴシック" charset="0"/>
              </a:rPr>
              <a:t>Try visualising ideas and facts in your mind </a:t>
            </a:r>
          </a:p>
          <a:p>
            <a:pPr eaLnBrk="1" hangingPunct="1">
              <a:lnSpc>
                <a:spcPct val="80000"/>
              </a:lnSpc>
            </a:pPr>
            <a:r>
              <a:rPr lang="en-GB" sz="1800">
                <a:latin typeface="Arial" charset="0"/>
                <a:ea typeface="ＭＳ Ｐゴシック" charset="0"/>
                <a:cs typeface="ＭＳ Ｐゴシック" charset="0"/>
              </a:rPr>
              <a:t>Try changing places in the room while you're studying, to get a different perspective </a:t>
            </a:r>
          </a:p>
          <a:p>
            <a:pPr eaLnBrk="1" hangingPunct="1">
              <a:lnSpc>
                <a:spcPct val="80000"/>
              </a:lnSpc>
            </a:pPr>
            <a:r>
              <a:rPr lang="en-GB" sz="1800">
                <a:latin typeface="Arial" charset="0"/>
                <a:ea typeface="ＭＳ Ｐゴシック" charset="0"/>
                <a:cs typeface="ＭＳ Ｐゴシック" charset="0"/>
              </a:rPr>
              <a:t>Use models if they're available </a:t>
            </a:r>
          </a:p>
          <a:p>
            <a:pPr eaLnBrk="1" hangingPunct="1">
              <a:lnSpc>
                <a:spcPct val="80000"/>
              </a:lnSpc>
            </a:pPr>
            <a:r>
              <a:rPr lang="en-GB" sz="1800">
                <a:latin typeface="Arial" charset="0"/>
                <a:ea typeface="ＭＳ Ｐゴシック" charset="0"/>
                <a:cs typeface="ＭＳ Ｐゴシック" charset="0"/>
              </a:rPr>
              <a:t>When you need to revise, read over and recopy your notes.</a:t>
            </a:r>
            <a:r>
              <a:rPr lang="en-GB" sz="2000">
                <a:latin typeface="Arial" charset="0"/>
                <a:ea typeface="ＭＳ Ｐゴシック" charset="0"/>
                <a:cs typeface="ＭＳ Ｐゴシック" charset="0"/>
              </a:rPr>
              <a:t> </a:t>
            </a:r>
          </a:p>
          <a:p>
            <a:pPr eaLnBrk="1" hangingPunct="1">
              <a:lnSpc>
                <a:spcPct val="80000"/>
              </a:lnSpc>
            </a:pPr>
            <a:r>
              <a:rPr lang="en-GB" sz="2000">
                <a:latin typeface="Arial" charset="0"/>
                <a:ea typeface="ＭＳ Ｐゴシック" charset="0"/>
                <a:cs typeface="ＭＳ Ｐゴシック" charset="0"/>
              </a:rPr>
              <a:t>Reading and writing Learners do it at University</a:t>
            </a:r>
          </a:p>
          <a:p>
            <a:pPr eaLnBrk="1" hangingPunct="1">
              <a:lnSpc>
                <a:spcPct val="80000"/>
              </a:lnSpc>
            </a:pPr>
            <a:endParaRPr lang="en-GB" sz="2000">
              <a:latin typeface="Arial" charset="0"/>
              <a:ea typeface="ＭＳ Ｐゴシック" charset="0"/>
              <a:cs typeface="ＭＳ Ｐゴシック" charset="0"/>
            </a:endParaRPr>
          </a:p>
        </p:txBody>
      </p:sp>
      <p:sp>
        <p:nvSpPr>
          <p:cNvPr id="50180" name="Rectangle 4"/>
          <p:cNvSpPr>
            <a:spLocks noGrp="1" noChangeArrowheads="1"/>
          </p:cNvSpPr>
          <p:nvPr>
            <p:ph type="body" sz="half" idx="2"/>
          </p:nvPr>
        </p:nvSpPr>
        <p:spPr>
          <a:xfrm>
            <a:off x="4652963" y="1600200"/>
            <a:ext cx="4311650" cy="4525963"/>
          </a:xfrm>
        </p:spPr>
        <p:txBody>
          <a:bodyPr/>
          <a:lstStyle/>
          <a:p>
            <a:pPr eaLnBrk="1" hangingPunct="1">
              <a:lnSpc>
                <a:spcPct val="80000"/>
              </a:lnSpc>
            </a:pPr>
            <a:r>
              <a:rPr lang="en-GB" sz="2000">
                <a:latin typeface="Arial" charset="0"/>
                <a:ea typeface="ＭＳ Ｐゴシック" charset="0"/>
                <a:cs typeface="ＭＳ Ｐゴシック" charset="0"/>
              </a:rPr>
              <a:t>Aural Learners Tips</a:t>
            </a:r>
          </a:p>
          <a:p>
            <a:pPr eaLnBrk="1" hangingPunct="1">
              <a:lnSpc>
                <a:spcPct val="80000"/>
              </a:lnSpc>
            </a:pPr>
            <a:r>
              <a:rPr lang="en-GB" sz="1600">
                <a:latin typeface="Arial" charset="0"/>
                <a:ea typeface="ＭＳ Ｐゴシック" charset="0"/>
                <a:cs typeface="ＭＳ Ｐゴシック" charset="0"/>
              </a:rPr>
              <a:t>Talk things through as you learn them, with a friend or tutorial group </a:t>
            </a:r>
          </a:p>
          <a:p>
            <a:pPr eaLnBrk="1" hangingPunct="1">
              <a:lnSpc>
                <a:spcPct val="80000"/>
              </a:lnSpc>
            </a:pPr>
            <a:r>
              <a:rPr lang="en-GB" sz="1600">
                <a:latin typeface="Arial" charset="0"/>
                <a:ea typeface="ＭＳ Ｐゴシック" charset="0"/>
                <a:cs typeface="ＭＳ Ｐゴシック" charset="0"/>
              </a:rPr>
              <a:t>Get a friend to read aloud to you </a:t>
            </a:r>
          </a:p>
          <a:p>
            <a:pPr eaLnBrk="1" hangingPunct="1">
              <a:lnSpc>
                <a:spcPct val="80000"/>
              </a:lnSpc>
            </a:pPr>
            <a:r>
              <a:rPr lang="en-GB" sz="1600">
                <a:latin typeface="Arial" charset="0"/>
                <a:ea typeface="ＭＳ Ｐゴシック" charset="0"/>
                <a:cs typeface="ＭＳ Ｐゴシック" charset="0"/>
              </a:rPr>
              <a:t>When you have to learn facts, try reciting them to yourself, or even singing them aloud. </a:t>
            </a:r>
          </a:p>
          <a:p>
            <a:pPr eaLnBrk="1" hangingPunct="1">
              <a:lnSpc>
                <a:spcPct val="80000"/>
              </a:lnSpc>
            </a:pPr>
            <a:r>
              <a:rPr lang="en-GB" sz="1600">
                <a:latin typeface="Arial" charset="0"/>
                <a:ea typeface="ＭＳ Ｐゴシック" charset="0"/>
                <a:cs typeface="ＭＳ Ｐゴシック" charset="0"/>
              </a:rPr>
              <a:t>Find out if you study best in silence, or with music playing in the background </a:t>
            </a:r>
          </a:p>
          <a:p>
            <a:pPr eaLnBrk="1" hangingPunct="1">
              <a:lnSpc>
                <a:spcPct val="80000"/>
              </a:lnSpc>
            </a:pPr>
            <a:r>
              <a:rPr lang="en-GB" sz="1600">
                <a:latin typeface="Arial" charset="0"/>
                <a:ea typeface="ＭＳ Ｐゴシック" charset="0"/>
                <a:cs typeface="ＭＳ Ｐゴシック" charset="0"/>
              </a:rPr>
              <a:t>Realise that some people aren't as good as you at remembering what they are told. </a:t>
            </a:r>
          </a:p>
          <a:p>
            <a:pPr eaLnBrk="1" hangingPunct="1">
              <a:lnSpc>
                <a:spcPct val="80000"/>
              </a:lnSpc>
              <a:buFontTx/>
              <a:buNone/>
            </a:pPr>
            <a:endParaRPr lang="en-GB" sz="1600">
              <a:latin typeface="Arial" charset="0"/>
              <a:ea typeface="ＭＳ Ｐゴシック" charset="0"/>
              <a:cs typeface="ＭＳ Ｐゴシック" charset="0"/>
            </a:endParaRPr>
          </a:p>
          <a:p>
            <a:pPr eaLnBrk="1" hangingPunct="1">
              <a:lnSpc>
                <a:spcPct val="80000"/>
              </a:lnSpc>
              <a:buFontTx/>
              <a:buNone/>
            </a:pPr>
            <a:r>
              <a:rPr lang="en-GB" sz="2000">
                <a:latin typeface="Arial" charset="0"/>
                <a:ea typeface="ＭＳ Ｐゴシック" charset="0"/>
                <a:cs typeface="ＭＳ Ｐゴシック" charset="0"/>
              </a:rPr>
              <a:t>Kinaesthetic Learners Tips</a:t>
            </a:r>
          </a:p>
          <a:p>
            <a:pPr eaLnBrk="1" hangingPunct="1">
              <a:lnSpc>
                <a:spcPct val="80000"/>
              </a:lnSpc>
            </a:pPr>
            <a:r>
              <a:rPr lang="en-GB" sz="1600">
                <a:latin typeface="Arial" charset="0"/>
                <a:ea typeface="ＭＳ Ｐゴシック" charset="0"/>
                <a:cs typeface="ＭＳ Ｐゴシック" charset="0"/>
              </a:rPr>
              <a:t>Move around as you learn and revise </a:t>
            </a:r>
          </a:p>
          <a:p>
            <a:pPr eaLnBrk="1" hangingPunct="1">
              <a:lnSpc>
                <a:spcPct val="80000"/>
              </a:lnSpc>
            </a:pPr>
            <a:r>
              <a:rPr lang="en-GB" sz="1600">
                <a:latin typeface="Arial" charset="0"/>
                <a:ea typeface="ＭＳ Ｐゴシック" charset="0"/>
                <a:cs typeface="ＭＳ Ｐゴシック" charset="0"/>
              </a:rPr>
              <a:t>Work through problems physically </a:t>
            </a:r>
          </a:p>
          <a:p>
            <a:pPr eaLnBrk="1" hangingPunct="1">
              <a:lnSpc>
                <a:spcPct val="80000"/>
              </a:lnSpc>
            </a:pPr>
            <a:r>
              <a:rPr lang="en-GB" sz="1600">
                <a:latin typeface="Arial" charset="0"/>
                <a:ea typeface="ＭＳ Ｐゴシック" charset="0"/>
                <a:cs typeface="ＭＳ Ｐゴシック" charset="0"/>
              </a:rPr>
              <a:t>Mentally review what you've been studying while you're swimming or jogging </a:t>
            </a:r>
          </a:p>
          <a:p>
            <a:pPr eaLnBrk="1" hangingPunct="1">
              <a:lnSpc>
                <a:spcPct val="80000"/>
              </a:lnSpc>
            </a:pPr>
            <a:r>
              <a:rPr lang="en-GB" sz="1600">
                <a:latin typeface="Arial" charset="0"/>
                <a:ea typeface="ＭＳ Ｐゴシック" charset="0"/>
                <a:cs typeface="ＭＳ Ｐゴシック" charset="0"/>
              </a:rPr>
              <a:t>Use models and machines when you can </a:t>
            </a:r>
          </a:p>
          <a:p>
            <a:pPr eaLnBrk="1" hangingPunct="1">
              <a:lnSpc>
                <a:spcPct val="80000"/>
              </a:lnSpc>
            </a:pPr>
            <a:r>
              <a:rPr lang="en-GB" sz="1600">
                <a:latin typeface="Arial" charset="0"/>
                <a:ea typeface="ＭＳ Ｐゴシック" charset="0"/>
                <a:cs typeface="ＭＳ Ｐゴシック" charset="0"/>
              </a:rPr>
              <a:t>Take plenty of breaks while you're studying. </a:t>
            </a:r>
          </a:p>
          <a:p>
            <a:pPr eaLnBrk="1" hangingPunct="1">
              <a:lnSpc>
                <a:spcPct val="80000"/>
              </a:lnSpc>
            </a:pPr>
            <a:endParaRPr lang="en-GB" sz="1600">
              <a:latin typeface="Arial" charset="0"/>
              <a:ea typeface="ＭＳ Ｐゴシック" charset="0"/>
              <a:cs typeface="ＭＳ Ｐゴシック" charset="0"/>
            </a:endParaRPr>
          </a:p>
        </p:txBody>
      </p:sp>
    </p:spTree>
    <p:extLst>
      <p:ext uri="{BB962C8B-B14F-4D97-AF65-F5344CB8AC3E}">
        <p14:creationId xmlns:p14="http://schemas.microsoft.com/office/powerpoint/2010/main" val="808633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atin typeface="Tahoma" charset="0"/>
                <a:ea typeface="ＭＳ Ｐゴシック" charset="0"/>
                <a:cs typeface="ＭＳ Ｐゴシック" charset="0"/>
              </a:rPr>
              <a:t>A top level answer</a:t>
            </a:r>
          </a:p>
        </p:txBody>
      </p:sp>
      <p:sp>
        <p:nvSpPr>
          <p:cNvPr id="8" name="Content Placeholder 7"/>
          <p:cNvSpPr>
            <a:spLocks noGrp="1"/>
          </p:cNvSpPr>
          <p:nvPr>
            <p:ph sz="half" idx="1"/>
          </p:nvPr>
        </p:nvSpPr>
        <p:spPr>
          <a:xfrm>
            <a:off x="457200" y="2996952"/>
            <a:ext cx="4038600" cy="3129211"/>
          </a:xfrm>
        </p:spPr>
        <p:txBody>
          <a:bodyPr/>
          <a:lstStyle/>
          <a:p>
            <a:pPr marL="0" indent="0" eaLnBrk="1" hangingPunct="1">
              <a:buNone/>
            </a:pPr>
            <a:r>
              <a:rPr lang="en-GB" dirty="0">
                <a:latin typeface="Arial" charset="0"/>
                <a:ea typeface="ＭＳ Ｐゴシック" charset="0"/>
                <a:cs typeface="ＭＳ Ｐゴシック" charset="0"/>
              </a:rPr>
              <a:t>You need to</a:t>
            </a:r>
          </a:p>
          <a:p>
            <a:pPr eaLnBrk="1" hangingPunct="1"/>
            <a:r>
              <a:rPr lang="en-GB" dirty="0">
                <a:latin typeface="Arial" charset="0"/>
                <a:ea typeface="ＭＳ Ｐゴシック" charset="0"/>
                <a:cs typeface="ＭＳ Ｐゴシック" charset="0"/>
              </a:rPr>
              <a:t>Feel motivated </a:t>
            </a:r>
          </a:p>
          <a:p>
            <a:pPr eaLnBrk="1" hangingPunct="1"/>
            <a:r>
              <a:rPr lang="en-GB" dirty="0">
                <a:latin typeface="Arial" charset="0"/>
                <a:ea typeface="ＭＳ Ｐゴシック" charset="0"/>
                <a:cs typeface="ＭＳ Ｐゴシック" charset="0"/>
              </a:rPr>
              <a:t>Work Hard</a:t>
            </a:r>
          </a:p>
          <a:p>
            <a:pPr eaLnBrk="1" hangingPunct="1"/>
            <a:r>
              <a:rPr lang="en-GB" dirty="0">
                <a:latin typeface="Arial" charset="0"/>
                <a:ea typeface="ＭＳ Ｐゴシック" charset="0"/>
                <a:cs typeface="ＭＳ Ｐゴシック" charset="0"/>
              </a:rPr>
              <a:t>Work Effectively</a:t>
            </a:r>
          </a:p>
          <a:p>
            <a:endParaRPr lang="en-GB" dirty="0"/>
          </a:p>
        </p:txBody>
      </p:sp>
      <p:sp>
        <p:nvSpPr>
          <p:cNvPr id="9" name="Content Placeholder 8"/>
          <p:cNvSpPr>
            <a:spLocks noGrp="1"/>
          </p:cNvSpPr>
          <p:nvPr>
            <p:ph sz="half" idx="2"/>
          </p:nvPr>
        </p:nvSpPr>
        <p:spPr>
          <a:xfrm>
            <a:off x="3992761" y="2780928"/>
            <a:ext cx="5122912" cy="2985195"/>
          </a:xfrm>
        </p:spPr>
        <p:txBody>
          <a:bodyPr/>
          <a:lstStyle/>
          <a:p>
            <a:pPr marL="0" indent="0" eaLnBrk="1" hangingPunct="1">
              <a:buNone/>
            </a:pPr>
            <a:r>
              <a:rPr lang="en-GB" dirty="0">
                <a:latin typeface="Arial" charset="0"/>
                <a:ea typeface="ＭＳ Ｐゴシック" charset="0"/>
                <a:cs typeface="ＭＳ Ｐゴシック" charset="0"/>
              </a:rPr>
              <a:t>Think </a:t>
            </a:r>
            <a:r>
              <a:rPr lang="en-GB" dirty="0" smtClean="0">
                <a:latin typeface="Arial" charset="0"/>
                <a:ea typeface="ＭＳ Ｐゴシック" charset="0"/>
                <a:cs typeface="ＭＳ Ｐゴシック" charset="0"/>
              </a:rPr>
              <a:t>Objectively</a:t>
            </a:r>
            <a:br>
              <a:rPr lang="en-GB" dirty="0" smtClean="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
            </a:r>
            <a:br>
              <a:rPr lang="en-GB" dirty="0" smtClean="0">
                <a:latin typeface="Arial" charset="0"/>
                <a:ea typeface="ＭＳ Ｐゴシック" charset="0"/>
                <a:cs typeface="ＭＳ Ｐゴシック" charset="0"/>
              </a:rPr>
            </a:br>
            <a:endParaRPr lang="en-GB" dirty="0">
              <a:latin typeface="Arial" charset="0"/>
              <a:ea typeface="ＭＳ Ｐゴシック" charset="0"/>
              <a:cs typeface="ＭＳ Ｐゴシック" charset="0"/>
            </a:endParaRPr>
          </a:p>
          <a:p>
            <a:pPr eaLnBrk="1" hangingPunct="1"/>
            <a:r>
              <a:rPr lang="en-GB" dirty="0">
                <a:latin typeface="Arial" charset="0"/>
                <a:ea typeface="ＭＳ Ｐゴシック" charset="0"/>
                <a:cs typeface="ＭＳ Ｐゴシック" charset="0"/>
              </a:rPr>
              <a:t>know what you </a:t>
            </a:r>
            <a:r>
              <a:rPr lang="en-GB" dirty="0" smtClean="0">
                <a:latin typeface="Arial" charset="0"/>
                <a:ea typeface="ＭＳ Ｐゴシック" charset="0"/>
                <a:cs typeface="ＭＳ Ｐゴシック" charset="0"/>
              </a:rPr>
              <a:t>know</a:t>
            </a:r>
            <a:br>
              <a:rPr lang="en-GB" dirty="0" smtClean="0">
                <a:latin typeface="Arial" charset="0"/>
                <a:ea typeface="ＭＳ Ｐゴシック" charset="0"/>
                <a:cs typeface="ＭＳ Ｐゴシック" charset="0"/>
              </a:rPr>
            </a:br>
            <a:endParaRPr lang="en-GB" dirty="0" smtClean="0">
              <a:latin typeface="Arial" charset="0"/>
              <a:ea typeface="ＭＳ Ｐゴシック" charset="0"/>
              <a:cs typeface="ＭＳ Ｐゴシック" charset="0"/>
            </a:endParaRPr>
          </a:p>
          <a:p>
            <a:pPr eaLnBrk="1" hangingPunct="1"/>
            <a:r>
              <a:rPr lang="en-GB" dirty="0" smtClean="0">
                <a:latin typeface="Arial" charset="0"/>
                <a:ea typeface="ＭＳ Ｐゴシック" charset="0"/>
                <a:cs typeface="ＭＳ Ｐゴシック" charset="0"/>
              </a:rPr>
              <a:t>know </a:t>
            </a:r>
            <a:r>
              <a:rPr lang="en-GB" dirty="0">
                <a:latin typeface="Arial" charset="0"/>
                <a:ea typeface="ＭＳ Ｐゴシック" charset="0"/>
                <a:cs typeface="ＭＳ Ｐゴシック" charset="0"/>
              </a:rPr>
              <a:t>what you </a:t>
            </a:r>
            <a:r>
              <a:rPr lang="en-GB" dirty="0" smtClean="0">
                <a:latin typeface="Arial" charset="0"/>
                <a:ea typeface="ＭＳ Ｐゴシック" charset="0"/>
                <a:cs typeface="ＭＳ Ｐゴシック" charset="0"/>
              </a:rPr>
              <a:t>don</a:t>
            </a:r>
            <a:r>
              <a:rPr lang="ja-JP" altLang="en-GB" dirty="0" smtClean="0">
                <a:latin typeface="Arial" charset="0"/>
                <a:ea typeface="ＭＳ Ｐゴシック" charset="0"/>
                <a:cs typeface="ＭＳ Ｐゴシック" charset="0"/>
              </a:rPr>
              <a:t>’</a:t>
            </a:r>
            <a:r>
              <a:rPr lang="en-GB" altLang="ja-JP" dirty="0" smtClean="0">
                <a:latin typeface="Arial" charset="0"/>
                <a:ea typeface="ＭＳ Ｐゴシック" charset="0"/>
                <a:cs typeface="ＭＳ Ｐゴシック" charset="0"/>
              </a:rPr>
              <a:t>t </a:t>
            </a:r>
            <a:r>
              <a:rPr lang="en-GB" altLang="ja-JP" dirty="0">
                <a:latin typeface="Arial" charset="0"/>
                <a:ea typeface="ＭＳ Ｐゴシック" charset="0"/>
                <a:cs typeface="ＭＳ Ｐゴシック" charset="0"/>
              </a:rPr>
              <a:t>know!</a:t>
            </a:r>
          </a:p>
          <a:p>
            <a:endParaRPr lang="en-GB" dirty="0"/>
          </a:p>
        </p:txBody>
      </p:sp>
      <p:sp>
        <p:nvSpPr>
          <p:cNvPr id="1945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1ABF5F-72CD-1049-B124-4BAABA27AB2B}" type="slidenum">
              <a:rPr lang="en-GB" sz="1400">
                <a:solidFill>
                  <a:schemeClr val="bg1"/>
                </a:solidFill>
              </a:rPr>
              <a:pPr eaLnBrk="1" hangingPunct="1"/>
              <a:t>4</a:t>
            </a:fld>
            <a:endParaRPr lang="en-GB" sz="1400" dirty="0">
              <a:solidFill>
                <a:schemeClr val="bg1"/>
              </a:solidFill>
            </a:endParaRPr>
          </a:p>
        </p:txBody>
      </p:sp>
      <p:sp>
        <p:nvSpPr>
          <p:cNvPr id="4" name="Rectangle 3"/>
          <p:cNvSpPr/>
          <p:nvPr/>
        </p:nvSpPr>
        <p:spPr>
          <a:xfrm>
            <a:off x="0" y="6396335"/>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hangingPunct="1"/>
            <a:r>
              <a:rPr lang="en-GB" sz="2400" b="1" dirty="0"/>
              <a:t>You will need </a:t>
            </a:r>
            <a:r>
              <a:rPr lang="en-GB" sz="2400" b="1" dirty="0" smtClean="0"/>
              <a:t>work to </a:t>
            </a:r>
            <a:r>
              <a:rPr lang="en-GB" sz="2400" b="1" dirty="0"/>
              <a:t>communicate successfully</a:t>
            </a:r>
          </a:p>
        </p:txBody>
      </p:sp>
      <p:sp>
        <p:nvSpPr>
          <p:cNvPr id="5" name="Rectangle 4"/>
          <p:cNvSpPr/>
          <p:nvPr/>
        </p:nvSpPr>
        <p:spPr>
          <a:xfrm>
            <a:off x="0" y="1700808"/>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hangingPunct="1"/>
            <a:r>
              <a:rPr lang="en-GB" sz="2400" b="1" dirty="0"/>
              <a:t>The conditions for learning must be right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015B38-A112-0245-97FA-991BD017D7F9}" type="slidenum">
              <a:rPr lang="en-GB" sz="1400">
                <a:solidFill>
                  <a:schemeClr val="bg1"/>
                </a:solidFill>
              </a:rPr>
              <a:pPr eaLnBrk="1" hangingPunct="1"/>
              <a:t>40</a:t>
            </a:fld>
            <a:endParaRPr lang="en-GB" sz="1400">
              <a:solidFill>
                <a:schemeClr val="bg1"/>
              </a:solidFill>
            </a:endParaRPr>
          </a:p>
        </p:txBody>
      </p:sp>
      <p:sp>
        <p:nvSpPr>
          <p:cNvPr id="58370" name="Rectangle 2"/>
          <p:cNvSpPr>
            <a:spLocks noGrp="1" noChangeArrowheads="1"/>
          </p:cNvSpPr>
          <p:nvPr>
            <p:ph type="title"/>
          </p:nvPr>
        </p:nvSpPr>
        <p:spPr/>
        <p:txBody>
          <a:bodyPr/>
          <a:lstStyle/>
          <a:p>
            <a:pPr eaLnBrk="1" hangingPunct="1"/>
            <a:r>
              <a:rPr lang="en-GB">
                <a:latin typeface="Tahoma" charset="0"/>
                <a:ea typeface="ＭＳ Ｐゴシック" charset="0"/>
                <a:cs typeface="ＭＳ Ｐゴシック" charset="0"/>
              </a:rPr>
              <a:t>Laurillard</a:t>
            </a:r>
            <a:r>
              <a:rPr lang="ja-JP" altLang="en-GB">
                <a:latin typeface="Tahoma" charset="0"/>
                <a:ea typeface="ＭＳ Ｐゴシック" charset="0"/>
                <a:cs typeface="ＭＳ Ｐゴシック" charset="0"/>
              </a:rPr>
              <a:t>’</a:t>
            </a:r>
            <a:r>
              <a:rPr lang="en-GB" altLang="ja-JP">
                <a:latin typeface="Tahoma" charset="0"/>
                <a:ea typeface="ＭＳ Ｐゴシック" charset="0"/>
                <a:cs typeface="ＭＳ Ｐゴシック" charset="0"/>
              </a:rPr>
              <a:t>s Conversational Framework</a:t>
            </a:r>
            <a:endParaRPr lang="en-US">
              <a:latin typeface="Tahoma" charset="0"/>
              <a:ea typeface="ＭＳ Ｐゴシック" charset="0"/>
              <a:cs typeface="ＭＳ Ｐゴシック" charset="0"/>
            </a:endParaRPr>
          </a:p>
        </p:txBody>
      </p:sp>
      <p:sp>
        <p:nvSpPr>
          <p:cNvPr id="338947" name="Rectangle 3"/>
          <p:cNvSpPr>
            <a:spLocks noGrp="1" noChangeArrowheads="1"/>
          </p:cNvSpPr>
          <p:nvPr>
            <p:ph type="body" idx="1"/>
          </p:nvPr>
        </p:nvSpPr>
        <p:spPr>
          <a:xfrm>
            <a:off x="4356100" y="1628775"/>
            <a:ext cx="4610100" cy="4525963"/>
          </a:xfrm>
        </p:spPr>
        <p:txBody>
          <a:bodyPr/>
          <a:lstStyle/>
          <a:p>
            <a:pPr eaLnBrk="1" hangingPunct="1">
              <a:lnSpc>
                <a:spcPct val="90000"/>
              </a:lnSpc>
            </a:pPr>
            <a:r>
              <a:rPr lang="en-US" sz="2000">
                <a:latin typeface="Arial" charset="0"/>
                <a:ea typeface="ＭＳ Ｐゴシック" charset="0"/>
                <a:cs typeface="ＭＳ Ｐゴシック" charset="0"/>
              </a:rPr>
              <a:t>The Teacher can set the task goal </a:t>
            </a:r>
          </a:p>
          <a:p>
            <a:pPr eaLnBrk="1" hangingPunct="1">
              <a:lnSpc>
                <a:spcPct val="90000"/>
              </a:lnSpc>
            </a:pPr>
            <a:r>
              <a:rPr lang="en-US" sz="2000">
                <a:latin typeface="Arial" charset="0"/>
                <a:ea typeface="ＭＳ Ｐゴシック" charset="0"/>
                <a:cs typeface="ＭＳ Ｐゴシック" charset="0"/>
              </a:rPr>
              <a:t>The Teacher can describe their conception of the subject being taught</a:t>
            </a:r>
          </a:p>
          <a:p>
            <a:pPr eaLnBrk="1" hangingPunct="1">
              <a:lnSpc>
                <a:spcPct val="90000"/>
              </a:lnSpc>
            </a:pPr>
            <a:r>
              <a:rPr lang="en-US" sz="2000">
                <a:latin typeface="Arial" charset="0"/>
                <a:ea typeface="ＭＳ Ｐゴシック" charset="0"/>
                <a:cs typeface="ＭＳ Ｐゴシック" charset="0"/>
              </a:rPr>
              <a:t>The Learner can describe their conception of it </a:t>
            </a:r>
          </a:p>
          <a:p>
            <a:pPr eaLnBrk="1" hangingPunct="1">
              <a:lnSpc>
                <a:spcPct val="90000"/>
              </a:lnSpc>
            </a:pPr>
            <a:r>
              <a:rPr lang="en-US" sz="2000">
                <a:latin typeface="Arial" charset="0"/>
                <a:ea typeface="ＭＳ Ｐゴシック" charset="0"/>
                <a:cs typeface="ＭＳ Ｐゴシック" charset="0"/>
              </a:rPr>
              <a:t>The Teacher can re-describe in the light of the Learner's conception or action </a:t>
            </a:r>
          </a:p>
          <a:p>
            <a:pPr eaLnBrk="1" hangingPunct="1">
              <a:lnSpc>
                <a:spcPct val="90000"/>
              </a:lnSpc>
            </a:pPr>
            <a:r>
              <a:rPr lang="en-US" sz="2000">
                <a:latin typeface="Arial" charset="0"/>
                <a:ea typeface="ＭＳ Ｐゴシック" charset="0"/>
                <a:cs typeface="ＭＳ Ｐゴシック" charset="0"/>
              </a:rPr>
              <a:t>The Learner can re-describe in the light of the Teacher's re-description or Learner's action </a:t>
            </a:r>
          </a:p>
          <a:p>
            <a:pPr eaLnBrk="1" hangingPunct="1">
              <a:lnSpc>
                <a:spcPct val="90000"/>
              </a:lnSpc>
            </a:pPr>
            <a:r>
              <a:rPr lang="en-US" sz="2000">
                <a:latin typeface="Arial" charset="0"/>
                <a:ea typeface="ＭＳ Ｐゴシック" charset="0"/>
                <a:cs typeface="ＭＳ Ｐゴシック" charset="0"/>
              </a:rPr>
              <a:t>The Teacher can adapt the task goal in the light of the Learner's description or action. </a:t>
            </a:r>
          </a:p>
          <a:p>
            <a:pPr eaLnBrk="1" hangingPunct="1">
              <a:lnSpc>
                <a:spcPct val="90000"/>
              </a:lnSpc>
            </a:pPr>
            <a:r>
              <a:rPr lang="en-US" sz="2000">
                <a:latin typeface="Arial" charset="0"/>
                <a:ea typeface="ＭＳ Ｐゴシック" charset="0"/>
                <a:cs typeface="ＭＳ Ｐゴシック" charset="0"/>
              </a:rPr>
              <a:t>And so on....  </a:t>
            </a:r>
          </a:p>
          <a:p>
            <a:pPr eaLnBrk="1" hangingPunct="1">
              <a:lnSpc>
                <a:spcPct val="90000"/>
              </a:lnSpc>
            </a:pPr>
            <a:endParaRPr lang="en-US" sz="2000">
              <a:latin typeface="Arial" charset="0"/>
              <a:ea typeface="ＭＳ Ｐゴシック" charset="0"/>
              <a:cs typeface="ＭＳ Ｐゴシック" charset="0"/>
            </a:endParaRPr>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16113"/>
            <a:ext cx="38671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695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8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89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89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89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389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389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23A3E1B-DEBB-294F-A1CB-24E253C0B5E7}" type="slidenum">
              <a:rPr lang="en-GB" smtClean="0"/>
              <a:pPr>
                <a:defRPr/>
              </a:pPr>
              <a:t>41</a:t>
            </a:fld>
            <a:endParaRPr lang="en-GB"/>
          </a:p>
        </p:txBody>
      </p:sp>
      <p:sp>
        <p:nvSpPr>
          <p:cNvPr id="6" name="TextBox 5"/>
          <p:cNvSpPr txBox="1"/>
          <p:nvPr/>
        </p:nvSpPr>
        <p:spPr>
          <a:xfrm>
            <a:off x="1115616" y="2780928"/>
            <a:ext cx="7128792" cy="2154436"/>
          </a:xfrm>
          <a:prstGeom prst="rect">
            <a:avLst/>
          </a:prstGeom>
          <a:noFill/>
        </p:spPr>
        <p:txBody>
          <a:bodyPr wrap="square" rtlCol="0">
            <a:spAutoFit/>
          </a:bodyPr>
          <a:lstStyle/>
          <a:p>
            <a:pPr algn="ctr"/>
            <a:r>
              <a:rPr lang="en-GB" sz="3200" dirty="0" smtClean="0">
                <a:latin typeface="Apple Casual"/>
                <a:cs typeface="Apple Casual"/>
              </a:rPr>
              <a:t>“Live as if you will die tomorrow</a:t>
            </a:r>
            <a:br>
              <a:rPr lang="en-GB" sz="3200" dirty="0" smtClean="0">
                <a:latin typeface="Apple Casual"/>
                <a:cs typeface="Apple Casual"/>
              </a:rPr>
            </a:br>
            <a:r>
              <a:rPr lang="en-GB" sz="3200" dirty="0" smtClean="0">
                <a:latin typeface="Apple Casual"/>
                <a:cs typeface="Apple Casual"/>
              </a:rPr>
              <a:t>Learn as if you will live forever”</a:t>
            </a:r>
            <a:br>
              <a:rPr lang="en-GB" sz="3200" dirty="0" smtClean="0">
                <a:latin typeface="Apple Casual"/>
                <a:cs typeface="Apple Casual"/>
              </a:rPr>
            </a:br>
            <a:endParaRPr lang="en-GB" sz="3200" dirty="0" smtClean="0">
              <a:latin typeface="Apple Casual"/>
              <a:cs typeface="Apple Casual"/>
            </a:endParaRPr>
          </a:p>
          <a:p>
            <a:pPr algn="r"/>
            <a:r>
              <a:rPr lang="en-GB" dirty="0" smtClean="0"/>
              <a:t/>
            </a:r>
            <a:br>
              <a:rPr lang="en-GB" dirty="0" smtClean="0"/>
            </a:br>
            <a:r>
              <a:rPr lang="en-GB" sz="2000" dirty="0" err="1" smtClean="0"/>
              <a:t>Mathatma</a:t>
            </a:r>
            <a:r>
              <a:rPr lang="en-GB" sz="2000" dirty="0" smtClean="0"/>
              <a:t> Ghandi</a:t>
            </a:r>
          </a:p>
        </p:txBody>
      </p:sp>
    </p:spTree>
    <p:extLst>
      <p:ext uri="{BB962C8B-B14F-4D97-AF65-F5344CB8AC3E}">
        <p14:creationId xmlns:p14="http://schemas.microsoft.com/office/powerpoint/2010/main" val="2613810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23A3E1B-DEBB-294F-A1CB-24E253C0B5E7}" type="slidenum">
              <a:rPr lang="en-GB" smtClean="0"/>
              <a:pPr>
                <a:defRPr/>
              </a:pPr>
              <a:t>42</a:t>
            </a:fld>
            <a:endParaRPr lang="en-GB"/>
          </a:p>
        </p:txBody>
      </p:sp>
      <p:sp>
        <p:nvSpPr>
          <p:cNvPr id="6" name="TextBox 5"/>
          <p:cNvSpPr txBox="1"/>
          <p:nvPr/>
        </p:nvSpPr>
        <p:spPr>
          <a:xfrm>
            <a:off x="1115616" y="2780928"/>
            <a:ext cx="7128792" cy="2646879"/>
          </a:xfrm>
          <a:prstGeom prst="rect">
            <a:avLst/>
          </a:prstGeom>
          <a:noFill/>
        </p:spPr>
        <p:txBody>
          <a:bodyPr wrap="square" rtlCol="0">
            <a:spAutoFit/>
          </a:bodyPr>
          <a:lstStyle/>
          <a:p>
            <a:pPr algn="ctr"/>
            <a:r>
              <a:rPr lang="en-GB" sz="3200" dirty="0" smtClean="0">
                <a:latin typeface="Apple Casual"/>
                <a:cs typeface="Apple Casual"/>
              </a:rPr>
              <a:t>“Fail to plan</a:t>
            </a:r>
            <a:br>
              <a:rPr lang="en-GB" sz="3200" dirty="0" smtClean="0">
                <a:latin typeface="Apple Casual"/>
                <a:cs typeface="Apple Casual"/>
              </a:rPr>
            </a:br>
            <a:r>
              <a:rPr lang="en-GB" sz="3200" dirty="0" smtClean="0">
                <a:latin typeface="Apple Casual"/>
                <a:cs typeface="Apple Casual"/>
              </a:rPr>
              <a:t>or </a:t>
            </a:r>
            <a:br>
              <a:rPr lang="en-GB" sz="3200" dirty="0" smtClean="0">
                <a:latin typeface="Apple Casual"/>
                <a:cs typeface="Apple Casual"/>
              </a:rPr>
            </a:br>
            <a:r>
              <a:rPr lang="en-GB" sz="3200" dirty="0" smtClean="0">
                <a:latin typeface="Apple Casual"/>
                <a:cs typeface="Apple Casual"/>
              </a:rPr>
              <a:t>Plan to fail”</a:t>
            </a:r>
            <a:br>
              <a:rPr lang="en-GB" sz="3200" dirty="0" smtClean="0">
                <a:latin typeface="Apple Casual"/>
                <a:cs typeface="Apple Casual"/>
              </a:rPr>
            </a:br>
            <a:endParaRPr lang="en-GB" sz="3200" dirty="0" smtClean="0">
              <a:latin typeface="Apple Casual"/>
              <a:cs typeface="Apple Casual"/>
            </a:endParaRPr>
          </a:p>
          <a:p>
            <a:pPr algn="r"/>
            <a:r>
              <a:rPr lang="en-GB" dirty="0" smtClean="0"/>
              <a:t/>
            </a:r>
            <a:br>
              <a:rPr lang="en-GB" dirty="0" smtClean="0"/>
            </a:br>
            <a:r>
              <a:rPr lang="en-GB" sz="2000" dirty="0" smtClean="0"/>
              <a:t>anon</a:t>
            </a:r>
          </a:p>
        </p:txBody>
      </p:sp>
    </p:spTree>
    <p:extLst>
      <p:ext uri="{BB962C8B-B14F-4D97-AF65-F5344CB8AC3E}">
        <p14:creationId xmlns:p14="http://schemas.microsoft.com/office/powerpoint/2010/main" val="1063462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23A3E1B-DEBB-294F-A1CB-24E253C0B5E7}" type="slidenum">
              <a:rPr lang="en-GB" smtClean="0"/>
              <a:pPr>
                <a:defRPr/>
              </a:pPr>
              <a:t>43</a:t>
            </a:fld>
            <a:endParaRPr lang="en-GB"/>
          </a:p>
        </p:txBody>
      </p:sp>
      <p:sp>
        <p:nvSpPr>
          <p:cNvPr id="6" name="TextBox 5"/>
          <p:cNvSpPr txBox="1"/>
          <p:nvPr/>
        </p:nvSpPr>
        <p:spPr>
          <a:xfrm>
            <a:off x="1115616" y="2780928"/>
            <a:ext cx="7128792" cy="2154436"/>
          </a:xfrm>
          <a:prstGeom prst="rect">
            <a:avLst/>
          </a:prstGeom>
          <a:noFill/>
        </p:spPr>
        <p:txBody>
          <a:bodyPr wrap="square" rtlCol="0">
            <a:spAutoFit/>
          </a:bodyPr>
          <a:lstStyle/>
          <a:p>
            <a:pPr algn="ctr"/>
            <a:r>
              <a:rPr lang="en-GB" sz="3200" dirty="0" smtClean="0">
                <a:latin typeface="Apple Casual"/>
                <a:cs typeface="Apple Casual"/>
              </a:rPr>
              <a:t>“Make things as simple as possible</a:t>
            </a:r>
            <a:br>
              <a:rPr lang="en-GB" sz="3200" dirty="0" smtClean="0">
                <a:latin typeface="Apple Casual"/>
                <a:cs typeface="Apple Casual"/>
              </a:rPr>
            </a:br>
            <a:r>
              <a:rPr lang="en-GB" sz="3200" dirty="0" smtClean="0">
                <a:latin typeface="Apple Casual"/>
                <a:cs typeface="Apple Casual"/>
              </a:rPr>
              <a:t>but no simpler”</a:t>
            </a:r>
            <a:br>
              <a:rPr lang="en-GB" sz="3200" dirty="0" smtClean="0">
                <a:latin typeface="Apple Casual"/>
                <a:cs typeface="Apple Casual"/>
              </a:rPr>
            </a:br>
            <a:endParaRPr lang="en-GB" sz="3200" dirty="0" smtClean="0">
              <a:latin typeface="Apple Casual"/>
              <a:cs typeface="Apple Casual"/>
            </a:endParaRPr>
          </a:p>
          <a:p>
            <a:pPr algn="r"/>
            <a:r>
              <a:rPr lang="en-GB" dirty="0" smtClean="0"/>
              <a:t/>
            </a:r>
            <a:br>
              <a:rPr lang="en-GB" dirty="0" smtClean="0"/>
            </a:br>
            <a:r>
              <a:rPr lang="en-GB" sz="2000" dirty="0" smtClean="0"/>
              <a:t>Albert Einstein</a:t>
            </a:r>
          </a:p>
        </p:txBody>
      </p:sp>
    </p:spTree>
    <p:extLst>
      <p:ext uri="{BB962C8B-B14F-4D97-AF65-F5344CB8AC3E}">
        <p14:creationId xmlns:p14="http://schemas.microsoft.com/office/powerpoint/2010/main" val="16577640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23A3E1B-DEBB-294F-A1CB-24E253C0B5E7}" type="slidenum">
              <a:rPr lang="en-GB" smtClean="0"/>
              <a:pPr>
                <a:defRPr/>
              </a:pPr>
              <a:t>44</a:t>
            </a:fld>
            <a:endParaRPr lang="en-GB"/>
          </a:p>
        </p:txBody>
      </p:sp>
      <p:sp>
        <p:nvSpPr>
          <p:cNvPr id="6" name="TextBox 5"/>
          <p:cNvSpPr txBox="1"/>
          <p:nvPr/>
        </p:nvSpPr>
        <p:spPr>
          <a:xfrm>
            <a:off x="1331640" y="2780928"/>
            <a:ext cx="7128792" cy="2154436"/>
          </a:xfrm>
          <a:prstGeom prst="rect">
            <a:avLst/>
          </a:prstGeom>
          <a:noFill/>
        </p:spPr>
        <p:txBody>
          <a:bodyPr wrap="square" rtlCol="0">
            <a:spAutoFit/>
          </a:bodyPr>
          <a:lstStyle/>
          <a:p>
            <a:pPr algn="ctr"/>
            <a:r>
              <a:rPr lang="en-GB" sz="3200" dirty="0" smtClean="0">
                <a:latin typeface="Apple Casual"/>
                <a:cs typeface="Apple Casual"/>
              </a:rPr>
              <a:t>“The brain is like a parachute…</a:t>
            </a:r>
          </a:p>
          <a:p>
            <a:pPr algn="ctr"/>
            <a:r>
              <a:rPr lang="en-GB" sz="3200" dirty="0" smtClean="0">
                <a:latin typeface="Apple Casual"/>
                <a:cs typeface="Apple Casual"/>
              </a:rPr>
              <a:t>It works best when open”</a:t>
            </a:r>
            <a:br>
              <a:rPr lang="en-GB" sz="3200" dirty="0" smtClean="0">
                <a:latin typeface="Apple Casual"/>
                <a:cs typeface="Apple Casual"/>
              </a:rPr>
            </a:br>
            <a:endParaRPr lang="en-GB" sz="3200" dirty="0" smtClean="0">
              <a:latin typeface="Apple Casual"/>
              <a:cs typeface="Apple Casual"/>
            </a:endParaRPr>
          </a:p>
          <a:p>
            <a:pPr algn="r"/>
            <a:r>
              <a:rPr lang="en-GB" dirty="0" smtClean="0"/>
              <a:t/>
            </a:r>
            <a:br>
              <a:rPr lang="en-GB" dirty="0" smtClean="0"/>
            </a:br>
            <a:r>
              <a:rPr lang="en-GB" sz="2000" dirty="0" smtClean="0"/>
              <a:t>anon</a:t>
            </a:r>
          </a:p>
        </p:txBody>
      </p:sp>
    </p:spTree>
    <p:extLst>
      <p:ext uri="{BB962C8B-B14F-4D97-AF65-F5344CB8AC3E}">
        <p14:creationId xmlns:p14="http://schemas.microsoft.com/office/powerpoint/2010/main" val="258293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ChangeArrowheads="1"/>
          </p:cNvSpPr>
          <p:nvPr/>
        </p:nvSpPr>
        <p:spPr bwMode="auto">
          <a:xfrm>
            <a:off x="4648200" y="19812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spcBef>
                <a:spcPct val="20000"/>
              </a:spcBef>
              <a:buClr>
                <a:schemeClr val="folHlink"/>
              </a:buClr>
              <a:buSzPct val="60000"/>
            </a:pPr>
            <a:r>
              <a:rPr lang="ja-JP" altLang="en-GB" sz="3200" dirty="0" smtClean="0">
                <a:latin typeface="Apple Casual"/>
                <a:cs typeface="Apple Casual"/>
              </a:rPr>
              <a:t>“</a:t>
            </a:r>
            <a:r>
              <a:rPr lang="en-GB" sz="3200" dirty="0">
                <a:latin typeface="Apple Casual"/>
                <a:cs typeface="Apple Casual"/>
              </a:rPr>
              <a:t>The real voyage of discovery consists not in seeking new lands, but in seeing with new eyes.</a:t>
            </a:r>
            <a:r>
              <a:rPr lang="ja-JP" altLang="en-GB" sz="3200" dirty="0">
                <a:latin typeface="Apple Casual"/>
                <a:cs typeface="Apple Casual"/>
              </a:rPr>
              <a:t>”</a:t>
            </a:r>
            <a:endParaRPr lang="en-GB" sz="3200" dirty="0">
              <a:latin typeface="Apple Casual"/>
              <a:cs typeface="Apple Casual"/>
            </a:endParaRPr>
          </a:p>
          <a:p>
            <a:pPr lvl="1" algn="r">
              <a:spcBef>
                <a:spcPct val="20000"/>
              </a:spcBef>
              <a:buClr>
                <a:schemeClr val="hlink"/>
              </a:buClr>
              <a:buSzPct val="55000"/>
            </a:pPr>
            <a:endParaRPr lang="en-GB" sz="2400" dirty="0" smtClean="0"/>
          </a:p>
          <a:p>
            <a:pPr lvl="1" algn="r">
              <a:spcBef>
                <a:spcPct val="20000"/>
              </a:spcBef>
              <a:buClr>
                <a:schemeClr val="hlink"/>
              </a:buClr>
              <a:buSzPct val="55000"/>
            </a:pPr>
            <a:r>
              <a:rPr lang="en-GB" sz="2000" dirty="0" smtClean="0"/>
              <a:t>Marcel </a:t>
            </a:r>
            <a:r>
              <a:rPr lang="en-GB" sz="2000" dirty="0"/>
              <a:t>Proust</a:t>
            </a:r>
          </a:p>
        </p:txBody>
      </p:sp>
      <p:pic>
        <p:nvPicPr>
          <p:cNvPr id="79876" name="Picture 4" descr="ey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47204">
            <a:off x="323850" y="2636838"/>
            <a:ext cx="3810000" cy="207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629811450"/>
      </p:ext>
    </p:extLst>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xmlns:p14="http://schemas.microsoft.com/office/powerpoint/2010/main" spd="slow" advTm="5000">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ChangeArrowheads="1"/>
          </p:cNvSpPr>
          <p:nvPr/>
        </p:nvSpPr>
        <p:spPr bwMode="auto">
          <a:xfrm>
            <a:off x="899592" y="1988840"/>
            <a:ext cx="7848872"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buClr>
                <a:srgbClr val="000000"/>
              </a:buClr>
              <a:buSzPct val="100000"/>
              <a:buFont typeface="Times New Roman" charset="0"/>
              <a:buNone/>
            </a:pPr>
            <a:r>
              <a:rPr lang="en-GB" sz="3200" b="1" dirty="0" smtClean="0">
                <a:solidFill>
                  <a:srgbClr val="000000"/>
                </a:solidFill>
                <a:latin typeface="Apple Casual"/>
                <a:cs typeface="Apple Casual"/>
              </a:rPr>
              <a:t>“Good </a:t>
            </a:r>
            <a:r>
              <a:rPr lang="en-GB" sz="3200" b="1" dirty="0">
                <a:solidFill>
                  <a:srgbClr val="000000"/>
                </a:solidFill>
                <a:latin typeface="Apple Casual"/>
                <a:cs typeface="Apple Casual"/>
              </a:rPr>
              <a:t>judgment comes from experience; </a:t>
            </a:r>
            <a:r>
              <a:rPr lang="en-GB" sz="3200" b="1" dirty="0" smtClean="0">
                <a:solidFill>
                  <a:srgbClr val="000000"/>
                </a:solidFill>
                <a:latin typeface="Apple Casual"/>
                <a:cs typeface="Apple Casual"/>
              </a:rPr>
              <a:t/>
            </a:r>
            <a:br>
              <a:rPr lang="en-GB" sz="3200" b="1" dirty="0" smtClean="0">
                <a:solidFill>
                  <a:srgbClr val="000000"/>
                </a:solidFill>
                <a:latin typeface="Apple Casual"/>
                <a:cs typeface="Apple Casual"/>
              </a:rPr>
            </a:br>
            <a:r>
              <a:rPr lang="en-GB" sz="3200" b="1" dirty="0" smtClean="0">
                <a:solidFill>
                  <a:srgbClr val="000000"/>
                </a:solidFill>
                <a:latin typeface="Apple Casual"/>
                <a:cs typeface="Apple Casual"/>
              </a:rPr>
              <a:t>experience </a:t>
            </a:r>
            <a:r>
              <a:rPr lang="en-GB" sz="3200" b="1" dirty="0">
                <a:solidFill>
                  <a:srgbClr val="000000"/>
                </a:solidFill>
                <a:latin typeface="Apple Casual"/>
                <a:cs typeface="Apple Casual"/>
              </a:rPr>
              <a:t>comes from bad </a:t>
            </a:r>
            <a:r>
              <a:rPr lang="en-GB" sz="3200" b="1" dirty="0" smtClean="0">
                <a:solidFill>
                  <a:srgbClr val="000000"/>
                </a:solidFill>
                <a:latin typeface="Apple Casual"/>
                <a:cs typeface="Apple Casual"/>
              </a:rPr>
              <a:t>judgment”</a:t>
            </a:r>
          </a:p>
          <a:p>
            <a:pPr algn="r" eaLnBrk="0" hangingPunct="0">
              <a:buClr>
                <a:srgbClr val="000000"/>
              </a:buClr>
              <a:buSzPct val="100000"/>
              <a:buFont typeface="Times New Roman" charset="0"/>
              <a:buNone/>
            </a:pPr>
            <a:endParaRPr lang="en-GB" b="1" dirty="0" smtClean="0">
              <a:solidFill>
                <a:srgbClr val="000000"/>
              </a:solidFill>
              <a:latin typeface="Arial" charset="0"/>
            </a:endParaRPr>
          </a:p>
          <a:p>
            <a:pPr algn="r" eaLnBrk="0" hangingPunct="0">
              <a:buClr>
                <a:srgbClr val="000000"/>
              </a:buClr>
              <a:buSzPct val="100000"/>
              <a:buFont typeface="Times New Roman" charset="0"/>
              <a:buNone/>
            </a:pPr>
            <a:endParaRPr lang="en-GB" b="1" dirty="0">
              <a:solidFill>
                <a:srgbClr val="000000"/>
              </a:solidFill>
            </a:endParaRPr>
          </a:p>
          <a:p>
            <a:pPr algn="r" eaLnBrk="0" hangingPunct="0">
              <a:buClr>
                <a:srgbClr val="000000"/>
              </a:buClr>
              <a:buSzPct val="100000"/>
              <a:buFont typeface="Times New Roman" charset="0"/>
              <a:buNone/>
            </a:pPr>
            <a:endParaRPr lang="en-GB" b="1" dirty="0" smtClean="0">
              <a:solidFill>
                <a:srgbClr val="000000"/>
              </a:solidFill>
              <a:latin typeface="Arial" charset="0"/>
            </a:endParaRPr>
          </a:p>
          <a:p>
            <a:pPr algn="r" eaLnBrk="0" hangingPunct="0">
              <a:buClr>
                <a:srgbClr val="000000"/>
              </a:buClr>
              <a:buSzPct val="100000"/>
              <a:buFont typeface="Times New Roman" charset="0"/>
              <a:buNone/>
            </a:pPr>
            <a:endParaRPr lang="en-GB" b="1" dirty="0">
              <a:solidFill>
                <a:srgbClr val="000000"/>
              </a:solidFill>
            </a:endParaRPr>
          </a:p>
          <a:p>
            <a:pPr algn="r" eaLnBrk="0" hangingPunct="0">
              <a:buClr>
                <a:srgbClr val="000000"/>
              </a:buClr>
              <a:buSzPct val="100000"/>
              <a:buFont typeface="Times New Roman" charset="0"/>
              <a:buNone/>
            </a:pPr>
            <a:r>
              <a:rPr lang="en-GB" sz="2000" b="1" dirty="0" smtClean="0">
                <a:solidFill>
                  <a:srgbClr val="000000"/>
                </a:solidFill>
                <a:latin typeface="Arial" charset="0"/>
              </a:rPr>
              <a:t>Frederick Brooks</a:t>
            </a:r>
          </a:p>
        </p:txBody>
      </p:sp>
    </p:spTree>
    <p:extLst>
      <p:ext uri="{BB962C8B-B14F-4D97-AF65-F5344CB8AC3E}">
        <p14:creationId xmlns:p14="http://schemas.microsoft.com/office/powerpoint/2010/main" val="3533566393"/>
      </p:ext>
    </p:extLst>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xmlns:p14="http://schemas.microsoft.com/office/powerpoint/2010/main" spd="slow" advTm="5000">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8617609E-2080-DB44-B285-1E4EAE0476D8}" type="slidenum">
              <a:rPr lang="en-GB" smtClean="0"/>
              <a:pPr>
                <a:defRPr/>
              </a:pPr>
              <a:t>47</a:t>
            </a:fld>
            <a:endParaRPr lang="en-GB"/>
          </a:p>
        </p:txBody>
      </p:sp>
    </p:spTree>
    <p:extLst>
      <p:ext uri="{BB962C8B-B14F-4D97-AF65-F5344CB8AC3E}">
        <p14:creationId xmlns:p14="http://schemas.microsoft.com/office/powerpoint/2010/main" val="2414500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Reflections For presentations</a:t>
            </a:r>
            <a:endParaRPr lang="en-GB" dirty="0"/>
          </a:p>
        </p:txBody>
      </p:sp>
      <p:sp>
        <p:nvSpPr>
          <p:cNvPr id="4" name="Text Placeholder 3"/>
          <p:cNvSpPr>
            <a:spLocks noGrp="1"/>
          </p:cNvSpPr>
          <p:nvPr>
            <p:ph type="body" idx="1"/>
          </p:nvPr>
        </p:nvSpPr>
        <p:spPr/>
        <p:txBody>
          <a:bodyPr/>
          <a:lstStyle/>
          <a:p>
            <a:endParaRPr lang="en-GB" dirty="0"/>
          </a:p>
        </p:txBody>
      </p:sp>
      <p:sp>
        <p:nvSpPr>
          <p:cNvPr id="2" name="Slide Number Placeholder 1"/>
          <p:cNvSpPr>
            <a:spLocks noGrp="1"/>
          </p:cNvSpPr>
          <p:nvPr>
            <p:ph type="sldNum" sz="quarter" idx="11"/>
          </p:nvPr>
        </p:nvSpPr>
        <p:spPr/>
        <p:txBody>
          <a:bodyPr/>
          <a:lstStyle/>
          <a:p>
            <a:pPr>
              <a:defRPr/>
            </a:pPr>
            <a:fld id="{8617609E-2080-DB44-B285-1E4EAE0476D8}" type="slidenum">
              <a:rPr lang="en-GB" smtClean="0"/>
              <a:pPr>
                <a:defRPr/>
              </a:pPr>
              <a:t>48</a:t>
            </a:fld>
            <a:endParaRPr lang="en-GB"/>
          </a:p>
        </p:txBody>
      </p:sp>
    </p:spTree>
    <p:extLst>
      <p:ext uri="{BB962C8B-B14F-4D97-AF65-F5344CB8AC3E}">
        <p14:creationId xmlns:p14="http://schemas.microsoft.com/office/powerpoint/2010/main" val="2753677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23A3E1B-DEBB-294F-A1CB-24E253C0B5E7}" type="slidenum">
              <a:rPr lang="en-GB" smtClean="0"/>
              <a:pPr>
                <a:defRPr/>
              </a:pPr>
              <a:t>49</a:t>
            </a:fld>
            <a:endParaRPr lang="en-GB"/>
          </a:p>
        </p:txBody>
      </p:sp>
      <p:sp>
        <p:nvSpPr>
          <p:cNvPr id="6" name="TextBox 5"/>
          <p:cNvSpPr txBox="1"/>
          <p:nvPr/>
        </p:nvSpPr>
        <p:spPr>
          <a:xfrm>
            <a:off x="1115616" y="2780928"/>
            <a:ext cx="7128792" cy="2492990"/>
          </a:xfrm>
          <a:prstGeom prst="rect">
            <a:avLst/>
          </a:prstGeom>
          <a:noFill/>
        </p:spPr>
        <p:txBody>
          <a:bodyPr wrap="square" rtlCol="0">
            <a:spAutoFit/>
          </a:bodyPr>
          <a:lstStyle/>
          <a:p>
            <a:pPr algn="ctr">
              <a:buFont typeface="Wingdings" charset="0"/>
              <a:buNone/>
            </a:pPr>
            <a:r>
              <a:rPr lang="en-GB" sz="3200" dirty="0" smtClean="0">
                <a:latin typeface="Apple Casual"/>
                <a:cs typeface="Apple Casual"/>
              </a:rPr>
              <a:t>“Never express yourself more clearly than you think”</a:t>
            </a:r>
            <a:br>
              <a:rPr lang="en-GB" sz="3200" dirty="0" smtClean="0">
                <a:latin typeface="Apple Casual"/>
                <a:cs typeface="Apple Casual"/>
              </a:rPr>
            </a:br>
            <a:endParaRPr lang="en-GB" sz="3200" dirty="0" smtClean="0">
              <a:latin typeface="Apple Casual"/>
              <a:cs typeface="Apple Casual"/>
            </a:endParaRPr>
          </a:p>
          <a:p>
            <a:pPr algn="r">
              <a:buFont typeface="Wingdings" charset="0"/>
              <a:buNone/>
            </a:pPr>
            <a:r>
              <a:rPr lang="en-GB" sz="2000" dirty="0" err="1" smtClean="0"/>
              <a:t>Niels</a:t>
            </a:r>
            <a:r>
              <a:rPr lang="en-GB" sz="2000" dirty="0" smtClean="0"/>
              <a:t> Bohr (1885-1962) </a:t>
            </a:r>
            <a:br>
              <a:rPr lang="en-GB" sz="2000" dirty="0" smtClean="0"/>
            </a:br>
            <a:r>
              <a:rPr lang="en-GB" sz="2000" dirty="0" smtClean="0"/>
              <a:t>Danish physicist </a:t>
            </a:r>
            <a:br>
              <a:rPr lang="en-GB" sz="2000" dirty="0" smtClean="0"/>
            </a:br>
            <a:endParaRPr lang="en-GB" sz="2000" dirty="0" smtClean="0"/>
          </a:p>
        </p:txBody>
      </p:sp>
    </p:spTree>
    <p:extLst>
      <p:ext uri="{BB962C8B-B14F-4D97-AF65-F5344CB8AC3E}">
        <p14:creationId xmlns:p14="http://schemas.microsoft.com/office/powerpoint/2010/main" val="2173912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you know?</a:t>
            </a:r>
            <a:endParaRPr lang="en-GB" dirty="0"/>
          </a:p>
        </p:txBody>
      </p:sp>
      <p:sp>
        <p:nvSpPr>
          <p:cNvPr id="3" name="Content Placeholder 2"/>
          <p:cNvSpPr>
            <a:spLocks noGrp="1"/>
          </p:cNvSpPr>
          <p:nvPr>
            <p:ph idx="1"/>
          </p:nvPr>
        </p:nvSpPr>
        <p:spPr>
          <a:xfrm>
            <a:off x="457200" y="2708920"/>
            <a:ext cx="8229600" cy="3417243"/>
          </a:xfrm>
        </p:spPr>
        <p:txBody>
          <a:bodyPr/>
          <a:lstStyle/>
          <a:p>
            <a:pPr marL="0" indent="0">
              <a:buNone/>
            </a:pPr>
            <a:r>
              <a:rPr lang="en-US" sz="2000" b="1" dirty="0">
                <a:solidFill>
                  <a:srgbClr val="000000"/>
                </a:solidFill>
                <a:latin typeface="Apple Casual"/>
                <a:cs typeface="Apple Casual"/>
              </a:rPr>
              <a:t>“</a:t>
            </a:r>
            <a:r>
              <a:rPr lang="en-US" sz="2000" dirty="0" smtClean="0">
                <a:solidFill>
                  <a:srgbClr val="000000"/>
                </a:solidFill>
                <a:latin typeface="Apple Casual"/>
                <a:cs typeface="Apple Casual"/>
              </a:rPr>
              <a:t> </a:t>
            </a:r>
            <a:r>
              <a:rPr lang="en-US" sz="2000" dirty="0" smtClean="0">
                <a:solidFill>
                  <a:srgbClr val="000000"/>
                </a:solidFill>
                <a:effectLst/>
                <a:latin typeface="Apple Casual"/>
                <a:cs typeface="Apple Casual"/>
              </a:rPr>
              <a:t>There are known </a:t>
            </a:r>
            <a:r>
              <a:rPr lang="en-US" sz="2000" dirty="0" err="1" smtClean="0">
                <a:solidFill>
                  <a:srgbClr val="000000"/>
                </a:solidFill>
                <a:effectLst/>
                <a:latin typeface="Apple Casual"/>
                <a:cs typeface="Apple Casual"/>
              </a:rPr>
              <a:t>knowns</a:t>
            </a:r>
            <a:r>
              <a:rPr lang="en-US" sz="2000" dirty="0" smtClean="0">
                <a:solidFill>
                  <a:srgbClr val="000000"/>
                </a:solidFill>
                <a:effectLst/>
                <a:latin typeface="Apple Casual"/>
                <a:cs typeface="Apple Casual"/>
              </a:rPr>
              <a:t>; there are things we know we know.</a:t>
            </a:r>
            <a:br>
              <a:rPr lang="en-US" sz="2000" dirty="0" smtClean="0">
                <a:solidFill>
                  <a:srgbClr val="000000"/>
                </a:solidFill>
                <a:effectLst/>
                <a:latin typeface="Apple Casual"/>
                <a:cs typeface="Apple Casual"/>
              </a:rPr>
            </a:br>
            <a:r>
              <a:rPr lang="en-US" sz="2000" dirty="0" smtClean="0">
                <a:solidFill>
                  <a:srgbClr val="000000"/>
                </a:solidFill>
                <a:effectLst/>
                <a:latin typeface="Apple Casual"/>
                <a:cs typeface="Apple Casual"/>
              </a:rPr>
              <a:t>We also know there are known unknowns; </a:t>
            </a:r>
            <a:br>
              <a:rPr lang="en-US" sz="2000" dirty="0" smtClean="0">
                <a:solidFill>
                  <a:srgbClr val="000000"/>
                </a:solidFill>
                <a:effectLst/>
                <a:latin typeface="Apple Casual"/>
                <a:cs typeface="Apple Casual"/>
              </a:rPr>
            </a:br>
            <a:r>
              <a:rPr lang="en-US" sz="2000" dirty="0" smtClean="0">
                <a:solidFill>
                  <a:srgbClr val="000000"/>
                </a:solidFill>
                <a:effectLst/>
                <a:latin typeface="Apple Casual"/>
                <a:cs typeface="Apple Casual"/>
              </a:rPr>
              <a:t>that is to say, we know there are some things we do not know.</a:t>
            </a:r>
            <a:br>
              <a:rPr lang="en-US" sz="2000" dirty="0" smtClean="0">
                <a:solidFill>
                  <a:srgbClr val="000000"/>
                </a:solidFill>
                <a:effectLst/>
                <a:latin typeface="Apple Casual"/>
                <a:cs typeface="Apple Casual"/>
              </a:rPr>
            </a:br>
            <a:r>
              <a:rPr lang="en-US" sz="2000" dirty="0" smtClean="0">
                <a:solidFill>
                  <a:srgbClr val="000000"/>
                </a:solidFill>
                <a:effectLst/>
                <a:latin typeface="Apple Casual"/>
                <a:cs typeface="Apple Casual"/>
              </a:rPr>
              <a:t>But there are also unknown unknowns – the ones we don’t know we don’t know.</a:t>
            </a:r>
            <a:r>
              <a:rPr lang="en-US" sz="2000" dirty="0" smtClean="0">
                <a:solidFill>
                  <a:srgbClr val="000000"/>
                </a:solidFill>
                <a:latin typeface="Apple Casual"/>
                <a:cs typeface="Apple Casual"/>
              </a:rPr>
              <a:t> </a:t>
            </a:r>
            <a:r>
              <a:rPr lang="en-US" sz="2000" b="1" dirty="0">
                <a:solidFill>
                  <a:srgbClr val="000000"/>
                </a:solidFill>
                <a:latin typeface="Apple Casual"/>
                <a:cs typeface="Apple Casual"/>
              </a:rPr>
              <a:t>”</a:t>
            </a:r>
            <a:r>
              <a:rPr lang="en-US" sz="2000" dirty="0" smtClean="0">
                <a:solidFill>
                  <a:srgbClr val="000000"/>
                </a:solidFill>
                <a:latin typeface="Apple Casual"/>
                <a:cs typeface="Apple Casual"/>
              </a:rPr>
              <a:t> </a:t>
            </a:r>
          </a:p>
          <a:p>
            <a:pPr marL="0" indent="0" algn="r">
              <a:buNone/>
            </a:pPr>
            <a:r>
              <a:rPr lang="en-US" sz="2000" dirty="0" smtClean="0">
                <a:solidFill>
                  <a:srgbClr val="000000"/>
                </a:solidFill>
                <a:cs typeface="Apple Casual"/>
              </a:rPr>
              <a:t>US Secretary of </a:t>
            </a:r>
            <a:r>
              <a:rPr lang="en-US" sz="2000" dirty="0" err="1" smtClean="0">
                <a:solidFill>
                  <a:srgbClr val="000000"/>
                </a:solidFill>
                <a:cs typeface="Apple Casual"/>
              </a:rPr>
              <a:t>Defence</a:t>
            </a:r>
            <a:r>
              <a:rPr lang="en-US" sz="2000" dirty="0" smtClean="0">
                <a:solidFill>
                  <a:srgbClr val="000000"/>
                </a:solidFill>
                <a:cs typeface="Apple Casual"/>
              </a:rPr>
              <a:t>, 2002, Donald Rumsfeld</a:t>
            </a:r>
            <a:endParaRPr lang="en-US" sz="2000" dirty="0">
              <a:solidFill>
                <a:srgbClr val="000000"/>
              </a:solidFill>
              <a:cs typeface="Apple Casual"/>
            </a:endParaRPr>
          </a:p>
          <a:p>
            <a:pPr marL="0" indent="0">
              <a:buNone/>
            </a:pPr>
            <a:endParaRPr lang="en-US" i="0" dirty="0" smtClean="0">
              <a:effectLst/>
              <a:hlinkClick r:id="rId2" tooltip="United States Secretary of Defense"/>
            </a:endParaRPr>
          </a:p>
        </p:txBody>
      </p:sp>
      <p:sp>
        <p:nvSpPr>
          <p:cNvPr id="4" name="Slide Number Placeholder 3"/>
          <p:cNvSpPr>
            <a:spLocks noGrp="1"/>
          </p:cNvSpPr>
          <p:nvPr>
            <p:ph type="sldNum" sz="quarter" idx="11"/>
          </p:nvPr>
        </p:nvSpPr>
        <p:spPr/>
        <p:txBody>
          <a:bodyPr/>
          <a:lstStyle/>
          <a:p>
            <a:pPr>
              <a:defRPr/>
            </a:pPr>
            <a:fld id="{A23A3E1B-DEBB-294F-A1CB-24E253C0B5E7}" type="slidenum">
              <a:rPr lang="en-GB" smtClean="0"/>
              <a:pPr>
                <a:defRPr/>
              </a:pPr>
              <a:t>5</a:t>
            </a:fld>
            <a:endParaRPr lang="en-GB"/>
          </a:p>
        </p:txBody>
      </p:sp>
      <p:sp>
        <p:nvSpPr>
          <p:cNvPr id="5" name="Rectangle 4"/>
          <p:cNvSpPr/>
          <p:nvPr/>
        </p:nvSpPr>
        <p:spPr>
          <a:xfrm>
            <a:off x="-30088" y="6447100"/>
            <a:ext cx="91440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000" b="1" dirty="0" smtClean="0"/>
              <a:t>http://</a:t>
            </a:r>
            <a:r>
              <a:rPr lang="en-US" sz="2000" b="1" dirty="0" err="1" smtClean="0"/>
              <a:t>www.youtube.com</a:t>
            </a:r>
            <a:r>
              <a:rPr lang="en-US" sz="2000" b="1" dirty="0" smtClean="0"/>
              <a:t>/</a:t>
            </a:r>
            <a:r>
              <a:rPr lang="en-US" sz="2000" b="1" dirty="0" err="1" smtClean="0"/>
              <a:t>watch?v</a:t>
            </a:r>
            <a:r>
              <a:rPr lang="en-US" sz="2000" b="1" dirty="0" smtClean="0"/>
              <a:t>=GiPe1OiKQuk</a:t>
            </a:r>
            <a:endParaRPr lang="en-GB" sz="2000" b="1" dirty="0"/>
          </a:p>
        </p:txBody>
      </p:sp>
    </p:spTree>
    <p:extLst>
      <p:ext uri="{BB962C8B-B14F-4D97-AF65-F5344CB8AC3E}">
        <p14:creationId xmlns:p14="http://schemas.microsoft.com/office/powerpoint/2010/main" val="4234507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1531938" y="2017713"/>
            <a:ext cx="6991350" cy="3757612"/>
          </a:xfrm>
        </p:spPr>
        <p:txBody>
          <a:bodyPr/>
          <a:lstStyle/>
          <a:p>
            <a:pPr algn="r">
              <a:buFont typeface="Wingdings" charset="0"/>
              <a:buNone/>
            </a:pPr>
            <a:r>
              <a:rPr lang="en-GB" sz="3200" dirty="0">
                <a:solidFill>
                  <a:schemeClr val="tx1"/>
                </a:solidFill>
                <a:latin typeface="Apple Casual"/>
                <a:cs typeface="Apple Casual"/>
              </a:rPr>
              <a:t>The way to capture a student's attention is with a demonstration where there is a possibility the teacher may die." </a:t>
            </a:r>
            <a:r>
              <a:rPr lang="en-GB" sz="3200" dirty="0"/>
              <a:t/>
            </a:r>
            <a:br>
              <a:rPr lang="en-GB" sz="3200" dirty="0"/>
            </a:br>
            <a:r>
              <a:rPr lang="en-GB" sz="3200" dirty="0"/>
              <a:t/>
            </a:r>
            <a:br>
              <a:rPr lang="en-GB" sz="3200" dirty="0"/>
            </a:br>
            <a:r>
              <a:rPr lang="en-GB" sz="2000" dirty="0">
                <a:solidFill>
                  <a:srgbClr val="000000"/>
                </a:solidFill>
              </a:rPr>
              <a:t>Attributed to: </a:t>
            </a:r>
            <a:r>
              <a:rPr lang="en-GB" sz="2000" dirty="0" smtClean="0">
                <a:solidFill>
                  <a:srgbClr val="000000"/>
                </a:solidFill>
              </a:rPr>
              <a:t/>
            </a:r>
            <a:br>
              <a:rPr lang="en-GB" sz="2000" dirty="0" smtClean="0">
                <a:solidFill>
                  <a:srgbClr val="000000"/>
                </a:solidFill>
              </a:rPr>
            </a:br>
            <a:r>
              <a:rPr lang="en-GB" sz="2000" dirty="0" err="1" smtClean="0">
                <a:solidFill>
                  <a:srgbClr val="000000"/>
                </a:solidFill>
              </a:rPr>
              <a:t>Jearl</a:t>
            </a:r>
            <a:r>
              <a:rPr lang="en-GB" sz="2000" dirty="0" smtClean="0">
                <a:solidFill>
                  <a:srgbClr val="000000"/>
                </a:solidFill>
              </a:rPr>
              <a:t> </a:t>
            </a:r>
            <a:r>
              <a:rPr lang="en-GB" sz="2000" dirty="0">
                <a:solidFill>
                  <a:srgbClr val="000000"/>
                </a:solidFill>
              </a:rPr>
              <a:t>Walker, Cleveland State University </a:t>
            </a:r>
          </a:p>
        </p:txBody>
      </p:sp>
    </p:spTree>
    <p:extLst>
      <p:ext uri="{BB962C8B-B14F-4D97-AF65-F5344CB8AC3E}">
        <p14:creationId xmlns:p14="http://schemas.microsoft.com/office/powerpoint/2010/main" val="3433385447"/>
      </p:ext>
    </p:extLst>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xmlns:p14="http://schemas.microsoft.com/office/powerpoint/2010/main" spd="slow" advTm="5000">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1397000" y="1628800"/>
            <a:ext cx="6800850" cy="4211613"/>
          </a:xfrm>
        </p:spPr>
        <p:txBody>
          <a:bodyPr/>
          <a:lstStyle/>
          <a:p>
            <a:pPr algn="ctr">
              <a:lnSpc>
                <a:spcPct val="90000"/>
              </a:lnSpc>
              <a:buFont typeface="Wingdings" charset="0"/>
              <a:buNone/>
            </a:pPr>
            <a:r>
              <a:rPr lang="en-GB" sz="3200" dirty="0">
                <a:solidFill>
                  <a:schemeClr val="tx1"/>
                </a:solidFill>
                <a:latin typeface="Apple Casual"/>
                <a:cs typeface="Apple Casual"/>
              </a:rPr>
              <a:t>A lecture is a process where </a:t>
            </a:r>
            <a:br>
              <a:rPr lang="en-GB" sz="3200" dirty="0">
                <a:solidFill>
                  <a:schemeClr val="tx1"/>
                </a:solidFill>
                <a:latin typeface="Apple Casual"/>
                <a:cs typeface="Apple Casual"/>
              </a:rPr>
            </a:br>
            <a:r>
              <a:rPr lang="en-GB" sz="3200" dirty="0">
                <a:solidFill>
                  <a:schemeClr val="tx1"/>
                </a:solidFill>
                <a:latin typeface="Apple Casual"/>
                <a:cs typeface="Apple Casual"/>
              </a:rPr>
              <a:t/>
            </a:r>
            <a:br>
              <a:rPr lang="en-GB" sz="3200" dirty="0">
                <a:solidFill>
                  <a:schemeClr val="tx1"/>
                </a:solidFill>
                <a:latin typeface="Apple Casual"/>
                <a:cs typeface="Apple Casual"/>
              </a:rPr>
            </a:br>
            <a:r>
              <a:rPr lang="en-GB" sz="3200" dirty="0">
                <a:solidFill>
                  <a:schemeClr val="tx1"/>
                </a:solidFill>
                <a:latin typeface="Apple Casual"/>
                <a:cs typeface="Apple Casual"/>
              </a:rPr>
              <a:t>information is passed from the notebook of the lecturer to the notebook of the student </a:t>
            </a:r>
            <a:br>
              <a:rPr lang="en-GB" sz="3200" dirty="0">
                <a:solidFill>
                  <a:schemeClr val="tx1"/>
                </a:solidFill>
                <a:latin typeface="Apple Casual"/>
                <a:cs typeface="Apple Casual"/>
              </a:rPr>
            </a:br>
            <a:r>
              <a:rPr lang="en-GB" sz="3200" dirty="0">
                <a:solidFill>
                  <a:schemeClr val="tx1"/>
                </a:solidFill>
                <a:latin typeface="Apple Casual"/>
                <a:cs typeface="Apple Casual"/>
              </a:rPr>
              <a:t/>
            </a:r>
            <a:br>
              <a:rPr lang="en-GB" sz="3200" dirty="0">
                <a:solidFill>
                  <a:schemeClr val="tx1"/>
                </a:solidFill>
                <a:latin typeface="Apple Casual"/>
                <a:cs typeface="Apple Casual"/>
              </a:rPr>
            </a:br>
            <a:r>
              <a:rPr lang="en-GB" sz="3200" dirty="0">
                <a:solidFill>
                  <a:schemeClr val="tx1"/>
                </a:solidFill>
                <a:latin typeface="Apple Casual"/>
                <a:cs typeface="Apple Casual"/>
              </a:rPr>
              <a:t>without necessarily passing through the minds of </a:t>
            </a:r>
            <a:r>
              <a:rPr lang="en-GB" sz="3200" dirty="0" smtClean="0">
                <a:solidFill>
                  <a:schemeClr val="tx1"/>
                </a:solidFill>
                <a:latin typeface="Apple Casual"/>
                <a:cs typeface="Apple Casual"/>
              </a:rPr>
              <a:t>either</a:t>
            </a:r>
            <a:endParaRPr lang="en-GB" sz="3200" dirty="0">
              <a:solidFill>
                <a:schemeClr val="tx1"/>
              </a:solidFill>
              <a:latin typeface="Apple Casual"/>
              <a:cs typeface="Apple Casual"/>
            </a:endParaRPr>
          </a:p>
          <a:p>
            <a:pPr algn="ctr">
              <a:lnSpc>
                <a:spcPct val="90000"/>
              </a:lnSpc>
              <a:buFont typeface="Wingdings" charset="0"/>
              <a:buNone/>
            </a:pPr>
            <a:endParaRPr lang="en-GB" sz="2400" dirty="0" smtClean="0">
              <a:solidFill>
                <a:schemeClr val="tx1"/>
              </a:solidFill>
              <a:latin typeface="Apple Casual"/>
              <a:cs typeface="Apple Casual"/>
            </a:endParaRPr>
          </a:p>
          <a:p>
            <a:pPr algn="r">
              <a:lnSpc>
                <a:spcPct val="90000"/>
              </a:lnSpc>
              <a:buFont typeface="Wingdings" charset="0"/>
              <a:buNone/>
            </a:pPr>
            <a:r>
              <a:rPr lang="en-GB" sz="2000" dirty="0" smtClean="0">
                <a:solidFill>
                  <a:schemeClr val="tx1"/>
                </a:solidFill>
                <a:latin typeface="+mj-lt"/>
                <a:cs typeface="Apple Casual"/>
              </a:rPr>
              <a:t>anon</a:t>
            </a:r>
            <a:r>
              <a:rPr lang="en-GB" sz="2000" dirty="0">
                <a:solidFill>
                  <a:schemeClr val="tx1"/>
                </a:solidFill>
                <a:latin typeface="+mj-lt"/>
                <a:cs typeface="Apple Casual"/>
              </a:rPr>
              <a:t/>
            </a:r>
            <a:br>
              <a:rPr lang="en-GB" sz="2000" dirty="0">
                <a:solidFill>
                  <a:schemeClr val="tx1"/>
                </a:solidFill>
                <a:latin typeface="+mj-lt"/>
                <a:cs typeface="Apple Casual"/>
              </a:rPr>
            </a:br>
            <a:endParaRPr lang="en-GB" sz="2000" dirty="0">
              <a:solidFill>
                <a:schemeClr val="tx1"/>
              </a:solidFill>
              <a:latin typeface="+mj-lt"/>
              <a:cs typeface="Apple Casual"/>
            </a:endParaRPr>
          </a:p>
        </p:txBody>
      </p:sp>
    </p:spTree>
    <p:extLst>
      <p:ext uri="{BB962C8B-B14F-4D97-AF65-F5344CB8AC3E}">
        <p14:creationId xmlns:p14="http://schemas.microsoft.com/office/powerpoint/2010/main" val="2285640856"/>
      </p:ext>
    </p:extLst>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xmlns:p14="http://schemas.microsoft.com/office/powerpoint/2010/main" spd="slow" advTm="5000">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2008188" y="2960688"/>
            <a:ext cx="5734050" cy="1898650"/>
          </a:xfrm>
        </p:spPr>
        <p:txBody>
          <a:bodyPr/>
          <a:lstStyle/>
          <a:p>
            <a:pPr algn="ctr">
              <a:buFont typeface="Wingdings" charset="0"/>
              <a:buNone/>
            </a:pPr>
            <a:r>
              <a:rPr lang="en-GB" sz="3200" dirty="0" smtClean="0">
                <a:solidFill>
                  <a:srgbClr val="000000"/>
                </a:solidFill>
                <a:latin typeface="Apple Casual"/>
                <a:cs typeface="Apple Casual"/>
              </a:rPr>
              <a:t>“A lecturer is </a:t>
            </a:r>
            <a:r>
              <a:rPr lang="en-GB" sz="3200" dirty="0">
                <a:solidFill>
                  <a:srgbClr val="000000"/>
                </a:solidFill>
                <a:latin typeface="Apple Casual"/>
                <a:cs typeface="Apple Casual"/>
              </a:rPr>
              <a:t>one who talks in someone else's </a:t>
            </a:r>
            <a:r>
              <a:rPr lang="en-GB" sz="3200" dirty="0" smtClean="0">
                <a:solidFill>
                  <a:srgbClr val="000000"/>
                </a:solidFill>
                <a:latin typeface="Apple Casual"/>
                <a:cs typeface="Apple Casual"/>
              </a:rPr>
              <a:t>sleep”</a:t>
            </a:r>
          </a:p>
          <a:p>
            <a:pPr algn="ctr">
              <a:buFont typeface="Wingdings" charset="0"/>
              <a:buNone/>
            </a:pPr>
            <a:endParaRPr lang="en-GB" dirty="0">
              <a:solidFill>
                <a:srgbClr val="000000"/>
              </a:solidFill>
              <a:latin typeface="Apple Casual"/>
              <a:cs typeface="Apple Casual"/>
            </a:endParaRPr>
          </a:p>
          <a:p>
            <a:pPr algn="r">
              <a:buFont typeface="Wingdings" charset="0"/>
              <a:buNone/>
            </a:pPr>
            <a:r>
              <a:rPr lang="en-GB" sz="2000" dirty="0" smtClean="0">
                <a:solidFill>
                  <a:srgbClr val="000000"/>
                </a:solidFill>
                <a:latin typeface="+mj-lt"/>
                <a:cs typeface="Apple Casual"/>
              </a:rPr>
              <a:t>anon</a:t>
            </a:r>
            <a:endParaRPr lang="en-GB" sz="2000" dirty="0">
              <a:solidFill>
                <a:srgbClr val="000000"/>
              </a:solidFill>
              <a:latin typeface="+mj-lt"/>
              <a:cs typeface="Apple Casual"/>
            </a:endParaRPr>
          </a:p>
        </p:txBody>
      </p:sp>
    </p:spTree>
    <p:extLst>
      <p:ext uri="{BB962C8B-B14F-4D97-AF65-F5344CB8AC3E}">
        <p14:creationId xmlns:p14="http://schemas.microsoft.com/office/powerpoint/2010/main" val="1782136765"/>
      </p:ext>
    </p:extLst>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xmlns:p14="http://schemas.microsoft.com/office/powerpoint/2010/main" spd="slow" advTm="5000">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a:xfrm>
            <a:off x="1804988" y="2043113"/>
            <a:ext cx="6289675" cy="2749550"/>
          </a:xfrm>
        </p:spPr>
        <p:txBody>
          <a:bodyPr/>
          <a:lstStyle/>
          <a:p>
            <a:pPr algn="ctr">
              <a:lnSpc>
                <a:spcPct val="90000"/>
              </a:lnSpc>
              <a:buFont typeface="Wingdings" charset="0"/>
              <a:buNone/>
            </a:pPr>
            <a:r>
              <a:rPr lang="en-GB" sz="3200" dirty="0">
                <a:solidFill>
                  <a:srgbClr val="000000"/>
                </a:solidFill>
                <a:latin typeface="Apple Casual"/>
                <a:cs typeface="Apple Casual"/>
              </a:rPr>
              <a:t>"Today's CS lecture will be conducted entirely through the medium of interpretive </a:t>
            </a:r>
            <a:r>
              <a:rPr lang="en-GB" sz="3200" dirty="0" smtClean="0">
                <a:solidFill>
                  <a:srgbClr val="000000"/>
                </a:solidFill>
                <a:latin typeface="Apple Casual"/>
                <a:cs typeface="Apple Casual"/>
              </a:rPr>
              <a:t>dance”</a:t>
            </a:r>
          </a:p>
          <a:p>
            <a:pPr algn="r">
              <a:lnSpc>
                <a:spcPct val="90000"/>
              </a:lnSpc>
              <a:buFont typeface="Wingdings" charset="0"/>
              <a:buNone/>
            </a:pPr>
            <a:r>
              <a:rPr lang="en-GB" sz="3200" dirty="0">
                <a:solidFill>
                  <a:srgbClr val="000000"/>
                </a:solidFill>
                <a:latin typeface="Apple Casual"/>
                <a:cs typeface="Apple Casual"/>
              </a:rPr>
              <a:t/>
            </a:r>
            <a:br>
              <a:rPr lang="en-GB" sz="3200" dirty="0">
                <a:solidFill>
                  <a:srgbClr val="000000"/>
                </a:solidFill>
                <a:latin typeface="Apple Casual"/>
                <a:cs typeface="Apple Casual"/>
              </a:rPr>
            </a:br>
            <a:r>
              <a:rPr lang="en-GB" sz="2000" dirty="0">
                <a:solidFill>
                  <a:srgbClr val="000000"/>
                </a:solidFill>
              </a:rPr>
              <a:t>Something I've always </a:t>
            </a:r>
            <a:r>
              <a:rPr lang="en-GB" sz="2000" dirty="0" smtClean="0">
                <a:solidFill>
                  <a:srgbClr val="000000"/>
                </a:solidFill>
              </a:rPr>
              <a:t/>
            </a:r>
            <a:br>
              <a:rPr lang="en-GB" sz="2000" dirty="0" smtClean="0">
                <a:solidFill>
                  <a:srgbClr val="000000"/>
                </a:solidFill>
              </a:rPr>
            </a:br>
            <a:r>
              <a:rPr lang="en-GB" sz="2000" dirty="0" smtClean="0">
                <a:solidFill>
                  <a:srgbClr val="000000"/>
                </a:solidFill>
              </a:rPr>
              <a:t>wanted to </a:t>
            </a:r>
            <a:r>
              <a:rPr lang="en-GB" sz="2000" dirty="0">
                <a:solidFill>
                  <a:srgbClr val="000000"/>
                </a:solidFill>
              </a:rPr>
              <a:t>hear but never </a:t>
            </a:r>
            <a:r>
              <a:rPr lang="en-GB" sz="2000" dirty="0" smtClean="0">
                <a:solidFill>
                  <a:srgbClr val="000000"/>
                </a:solidFill>
              </a:rPr>
              <a:t>will </a:t>
            </a:r>
            <a:endParaRPr lang="en-GB" sz="2000" dirty="0">
              <a:solidFill>
                <a:srgbClr val="000000"/>
              </a:solidFill>
            </a:endParaRPr>
          </a:p>
        </p:txBody>
      </p:sp>
    </p:spTree>
    <p:extLst>
      <p:ext uri="{BB962C8B-B14F-4D97-AF65-F5344CB8AC3E}">
        <p14:creationId xmlns:p14="http://schemas.microsoft.com/office/powerpoint/2010/main" val="4205055677"/>
      </p:ext>
    </p:extLst>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xmlns:p14="http://schemas.microsoft.com/office/powerpoint/2010/main" spd="slow" advTm="5000">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468313" y="1844675"/>
            <a:ext cx="74168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GB" sz="3200" dirty="0" smtClean="0">
                <a:latin typeface="Apple Casual"/>
                <a:cs typeface="Apple Casual"/>
              </a:rPr>
              <a:t>“I </a:t>
            </a:r>
            <a:r>
              <a:rPr lang="en-GB" sz="3200" dirty="0">
                <a:latin typeface="Apple Casual"/>
                <a:cs typeface="Apple Casual"/>
              </a:rPr>
              <a:t>never lecture, not because I am shy or a bad speaker, but simply because I detest the sort of people who go to lectures and don't want to meet </a:t>
            </a:r>
            <a:r>
              <a:rPr lang="en-GB" sz="3200" dirty="0" smtClean="0">
                <a:latin typeface="Apple Casual"/>
                <a:cs typeface="Apple Casual"/>
              </a:rPr>
              <a:t>them”</a:t>
            </a:r>
          </a:p>
          <a:p>
            <a:endParaRPr lang="en-GB" sz="3200" dirty="0"/>
          </a:p>
          <a:p>
            <a:pPr algn="r"/>
            <a:r>
              <a:rPr lang="en-GB" sz="2000" dirty="0" err="1" smtClean="0">
                <a:latin typeface="Arial" charset="0"/>
              </a:rPr>
              <a:t>H.L.Mencken</a:t>
            </a:r>
            <a:endParaRPr lang="en-GB" sz="2000" dirty="0">
              <a:latin typeface="Arial" charset="0"/>
            </a:endParaRPr>
          </a:p>
        </p:txBody>
      </p:sp>
    </p:spTree>
    <p:extLst>
      <p:ext uri="{BB962C8B-B14F-4D97-AF65-F5344CB8AC3E}">
        <p14:creationId xmlns:p14="http://schemas.microsoft.com/office/powerpoint/2010/main" val="1900686627"/>
      </p:ext>
    </p:extLst>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xmlns:p14="http://schemas.microsoft.com/office/powerpoint/2010/main" spd="slow" advTm="5000">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827584" y="1455748"/>
            <a:ext cx="7472054"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r>
              <a:rPr lang="en-GB" dirty="0">
                <a:latin typeface="Arial" charset="0"/>
              </a:rPr>
              <a:t/>
            </a:r>
            <a:br>
              <a:rPr lang="en-GB" dirty="0">
                <a:latin typeface="Arial" charset="0"/>
              </a:rPr>
            </a:br>
            <a:r>
              <a:rPr lang="en-GB" sz="3200" dirty="0">
                <a:latin typeface="Apple Casual"/>
                <a:cs typeface="Apple Casual"/>
              </a:rPr>
              <a:t>Information was delivered like a ruptured fire hose </a:t>
            </a:r>
            <a:br>
              <a:rPr lang="en-GB" sz="3200" dirty="0">
                <a:latin typeface="Apple Casual"/>
                <a:cs typeface="Apple Casual"/>
              </a:rPr>
            </a:br>
            <a:r>
              <a:rPr lang="en-GB" sz="3200" dirty="0">
                <a:latin typeface="Apple Casual"/>
                <a:cs typeface="Apple Casual"/>
              </a:rPr>
              <a:t>- spraying in all directions with no way to stop it! </a:t>
            </a:r>
          </a:p>
          <a:p>
            <a:pPr algn="r"/>
            <a:endParaRPr lang="en-GB" sz="3200" dirty="0" smtClean="0"/>
          </a:p>
          <a:p>
            <a:pPr algn="r"/>
            <a:endParaRPr lang="en-GB" sz="2400" dirty="0"/>
          </a:p>
          <a:p>
            <a:pPr algn="r"/>
            <a:r>
              <a:rPr lang="en-GB" sz="2400" dirty="0" smtClean="0">
                <a:latin typeface="Arial" charset="0"/>
              </a:rPr>
              <a:t>anon</a:t>
            </a:r>
            <a:endParaRPr lang="en-GB" sz="2400" dirty="0">
              <a:latin typeface="Arial" charset="0"/>
            </a:endParaRPr>
          </a:p>
        </p:txBody>
      </p:sp>
    </p:spTree>
    <p:extLst>
      <p:ext uri="{BB962C8B-B14F-4D97-AF65-F5344CB8AC3E}">
        <p14:creationId xmlns:p14="http://schemas.microsoft.com/office/powerpoint/2010/main" val="847310314"/>
      </p:ext>
    </p:extLst>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xmlns:p14="http://schemas.microsoft.com/office/powerpoint/2010/main" spd="slow" advTm="5000">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496944" cy="851694"/>
          </a:xfrm>
        </p:spPr>
        <p:txBody>
          <a:bodyPr/>
          <a:lstStyle/>
          <a:p>
            <a:r>
              <a:rPr lang="en-GB" sz="3200" b="0" dirty="0" smtClean="0"/>
              <a:t>The conditions for learning</a:t>
            </a:r>
            <a:endParaRPr lang="en-GB" sz="3200" b="0" dirty="0"/>
          </a:p>
        </p:txBody>
      </p:sp>
      <p:pic>
        <p:nvPicPr>
          <p:cNvPr id="5" name="Content Placeholder 4" descr="Maslow's_Hierarchy_of_Needs.svg.png"/>
          <p:cNvPicPr>
            <a:picLocks noGrp="1" noChangeAspect="1"/>
          </p:cNvPicPr>
          <p:nvPr>
            <p:ph idx="1"/>
          </p:nvPr>
        </p:nvPicPr>
        <p:blipFill>
          <a:blip r:embed="rId2">
            <a:extLst>
              <a:ext uri="{28A0092B-C50C-407E-A947-70E740481C1C}">
                <a14:useLocalDpi xmlns:a14="http://schemas.microsoft.com/office/drawing/2010/main" val="0"/>
              </a:ext>
            </a:extLst>
          </a:blip>
          <a:srcRect t="-26335" b="-26335"/>
          <a:stretch>
            <a:fillRect/>
          </a:stretch>
        </p:blipFill>
        <p:spPr>
          <a:xfrm>
            <a:off x="4032250" y="1287264"/>
            <a:ext cx="5111750" cy="5577483"/>
          </a:xfrm>
        </p:spPr>
      </p:pic>
      <p:sp>
        <p:nvSpPr>
          <p:cNvPr id="9" name="Text Placeholder 8"/>
          <p:cNvSpPr>
            <a:spLocks noGrp="1"/>
          </p:cNvSpPr>
          <p:nvPr>
            <p:ph type="body" sz="half" idx="2"/>
          </p:nvPr>
        </p:nvSpPr>
        <p:spPr/>
        <p:txBody>
          <a:bodyPr/>
          <a:lstStyle/>
          <a:p>
            <a:pPr algn="ctr"/>
            <a:r>
              <a:rPr lang="en-GB" sz="2400" dirty="0" smtClean="0">
                <a:latin typeface="Arial" charset="0"/>
                <a:ea typeface="ＭＳ Ｐゴシック" charset="0"/>
                <a:cs typeface="ＭＳ Ｐゴシック" charset="0"/>
              </a:rPr>
              <a:t>Its </a:t>
            </a:r>
            <a:r>
              <a:rPr lang="en-GB" sz="2400" dirty="0">
                <a:latin typeface="Arial" charset="0"/>
                <a:ea typeface="ＭＳ Ｐゴシック" charset="0"/>
                <a:cs typeface="ＭＳ Ｐゴシック" charset="0"/>
              </a:rPr>
              <a:t>difficult to concentrate on learning unless other things are </a:t>
            </a:r>
            <a:r>
              <a:rPr lang="en-GB" sz="2400" dirty="0" smtClean="0">
                <a:latin typeface="Arial" charset="0"/>
                <a:ea typeface="ＭＳ Ｐゴシック" charset="0"/>
                <a:cs typeface="ＭＳ Ｐゴシック" charset="0"/>
              </a:rPr>
              <a:t>sorted</a:t>
            </a:r>
          </a:p>
          <a:p>
            <a:pPr algn="ctr"/>
            <a:endParaRPr lang="en-GB" sz="2400" dirty="0" smtClean="0">
              <a:latin typeface="Arial" charset="0"/>
              <a:ea typeface="ＭＳ Ｐゴシック" charset="0"/>
              <a:cs typeface="ＭＳ Ｐゴシック" charset="0"/>
            </a:endParaRPr>
          </a:p>
          <a:p>
            <a:pPr algn="ctr"/>
            <a:endParaRPr lang="en-GB" sz="2400" dirty="0">
              <a:latin typeface="Arial" charset="0"/>
              <a:ea typeface="ＭＳ Ｐゴシック" charset="0"/>
              <a:cs typeface="ＭＳ Ｐゴシック" charset="0"/>
            </a:endParaRPr>
          </a:p>
          <a:p>
            <a:pPr algn="ctr"/>
            <a:endParaRPr lang="en-GB" sz="2400" dirty="0" smtClean="0">
              <a:latin typeface="Arial" charset="0"/>
              <a:ea typeface="ＭＳ Ｐゴシック" charset="0"/>
              <a:cs typeface="ＭＳ Ｐゴシック" charset="0"/>
            </a:endParaRPr>
          </a:p>
          <a:p>
            <a:pPr algn="ctr"/>
            <a:endParaRPr lang="en-GB" sz="2400" dirty="0">
              <a:latin typeface="Arial" charset="0"/>
              <a:ea typeface="ＭＳ Ｐゴシック" charset="0"/>
              <a:cs typeface="ＭＳ Ｐゴシック" charset="0"/>
            </a:endParaRPr>
          </a:p>
          <a:p>
            <a:pPr algn="ctr"/>
            <a:r>
              <a:rPr lang="en-GB" sz="2400" dirty="0" smtClean="0">
                <a:latin typeface="Arial" charset="0"/>
                <a:ea typeface="ＭＳ Ｐゴシック" charset="0"/>
                <a:cs typeface="ＭＳ Ｐゴシック" charset="0"/>
              </a:rPr>
              <a:t>Plans can go awry</a:t>
            </a:r>
            <a:br>
              <a:rPr lang="en-GB" sz="2400" dirty="0" smtClean="0">
                <a:latin typeface="Arial" charset="0"/>
                <a:ea typeface="ＭＳ Ｐゴシック" charset="0"/>
                <a:cs typeface="ＭＳ Ｐゴシック" charset="0"/>
              </a:rPr>
            </a:br>
            <a:endParaRPr lang="en-GB" sz="2400" dirty="0">
              <a:latin typeface="Aria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A23A3E1B-DEBB-294F-A1CB-24E253C0B5E7}" type="slidenum">
              <a:rPr lang="en-GB" smtClean="0"/>
              <a:pPr>
                <a:defRPr/>
              </a:pPr>
              <a:t>6</a:t>
            </a:fld>
            <a:endParaRPr lang="en-GB"/>
          </a:p>
        </p:txBody>
      </p:sp>
      <p:sp>
        <p:nvSpPr>
          <p:cNvPr id="7" name="Rectangle 6"/>
          <p:cNvSpPr/>
          <p:nvPr/>
        </p:nvSpPr>
        <p:spPr>
          <a:xfrm>
            <a:off x="5868144" y="6488668"/>
            <a:ext cx="2109321" cy="369332"/>
          </a:xfrm>
          <a:prstGeom prst="rect">
            <a:avLst/>
          </a:prstGeom>
        </p:spPr>
        <p:txBody>
          <a:bodyPr wrap="none">
            <a:spAutoFit/>
          </a:bodyPr>
          <a:lstStyle/>
          <a:p>
            <a:r>
              <a:rPr lang="en-GB" dirty="0" smtClean="0"/>
              <a:t>J. Finkelstein 2006  </a:t>
            </a:r>
            <a:endParaRPr lang="en-GB" dirty="0"/>
          </a:p>
        </p:txBody>
      </p:sp>
      <p:pic>
        <p:nvPicPr>
          <p:cNvPr id="8" name="Picture 7"/>
          <p:cNvPicPr>
            <a:picLocks noChangeAspect="1"/>
          </p:cNvPicPr>
          <p:nvPr/>
        </p:nvPicPr>
        <p:blipFill>
          <a:blip r:embed="rId3"/>
          <a:stretch>
            <a:fillRect/>
          </a:stretch>
        </p:blipFill>
        <p:spPr>
          <a:xfrm>
            <a:off x="8002017" y="6464300"/>
            <a:ext cx="1117600" cy="393700"/>
          </a:xfrm>
          <a:prstGeom prst="rect">
            <a:avLst/>
          </a:prstGeom>
        </p:spPr>
      </p:pic>
      <p:pic>
        <p:nvPicPr>
          <p:cNvPr id="11" name="Picture 6" descr="MCPE02514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068960"/>
            <a:ext cx="1897010" cy="149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MCj0398149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5078015"/>
            <a:ext cx="1538288"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266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3C61F1-D464-9245-804B-E8097983EBBA}" type="slidenum">
              <a:rPr lang="en-GB" sz="1400">
                <a:solidFill>
                  <a:schemeClr val="bg1"/>
                </a:solidFill>
              </a:rPr>
              <a:pPr eaLnBrk="1" hangingPunct="1"/>
              <a:t>7</a:t>
            </a:fld>
            <a:endParaRPr lang="en-GB" sz="1400">
              <a:solidFill>
                <a:schemeClr val="bg1"/>
              </a:solidFill>
            </a:endParaRPr>
          </a:p>
        </p:txBody>
      </p:sp>
      <p:sp>
        <p:nvSpPr>
          <p:cNvPr id="23554" name="Rectangle 2"/>
          <p:cNvSpPr>
            <a:spLocks noGrp="1" noChangeArrowheads="1"/>
          </p:cNvSpPr>
          <p:nvPr>
            <p:ph type="title"/>
          </p:nvPr>
        </p:nvSpPr>
        <p:spPr/>
        <p:txBody>
          <a:bodyPr/>
          <a:lstStyle/>
          <a:p>
            <a:pPr eaLnBrk="1" hangingPunct="1"/>
            <a:r>
              <a:rPr lang="en-GB" dirty="0" smtClean="0">
                <a:latin typeface="Tahoma" charset="0"/>
                <a:ea typeface="ＭＳ Ｐゴシック" charset="0"/>
                <a:cs typeface="ＭＳ Ｐゴシック" charset="0"/>
              </a:rPr>
              <a:t>Motivation – what’s yours?</a:t>
            </a:r>
            <a:endParaRPr lang="en-US" dirty="0">
              <a:latin typeface="Tahoma" charset="0"/>
              <a:ea typeface="ＭＳ Ｐゴシック" charset="0"/>
              <a:cs typeface="ＭＳ Ｐゴシック" charset="0"/>
            </a:endParaRPr>
          </a:p>
        </p:txBody>
      </p:sp>
      <p:sp>
        <p:nvSpPr>
          <p:cNvPr id="23555" name="Rectangle 3"/>
          <p:cNvSpPr>
            <a:spLocks noGrp="1" noChangeArrowheads="1"/>
          </p:cNvSpPr>
          <p:nvPr>
            <p:ph type="body" idx="1"/>
          </p:nvPr>
        </p:nvSpPr>
        <p:spPr>
          <a:xfrm>
            <a:off x="3923928" y="1557338"/>
            <a:ext cx="4896222" cy="4535958"/>
          </a:xfrm>
        </p:spPr>
        <p:txBody>
          <a:bodyPr/>
          <a:lstStyle/>
          <a:p>
            <a:pPr marL="457200" indent="-457200" eaLnBrk="1" hangingPunct="1">
              <a:lnSpc>
                <a:spcPct val="90000"/>
              </a:lnSpc>
              <a:buAutoNum type="arabicPeriod"/>
            </a:pPr>
            <a:r>
              <a:rPr lang="en-US" sz="2000" b="1" dirty="0" smtClean="0">
                <a:latin typeface="Arial" charset="0"/>
                <a:ea typeface="ＭＳ Ｐゴシック" charset="0"/>
                <a:cs typeface="ＭＳ Ｐゴシック" charset="0"/>
              </a:rPr>
              <a:t>Expressive</a:t>
            </a:r>
            <a:r>
              <a:rPr lang="en-US" sz="2000" dirty="0">
                <a:latin typeface="Arial" charset="0"/>
                <a:ea typeface="ＭＳ Ｐゴシック" charset="0"/>
                <a:cs typeface="ＭＳ Ｐゴシック" charset="0"/>
              </a:rPr>
              <a:t>  </a:t>
            </a:r>
            <a:r>
              <a:rPr lang="en-US" sz="2000" dirty="0" smtClean="0">
                <a:latin typeface="Arial" charset="0"/>
                <a:ea typeface="ＭＳ Ｐゴシック" charset="0"/>
                <a:cs typeface="ＭＳ Ｐゴシック" charset="0"/>
              </a:rPr>
              <a:t/>
            </a:r>
            <a:br>
              <a:rPr lang="en-US" sz="2000" dirty="0" smtClean="0">
                <a:latin typeface="Arial" charset="0"/>
                <a:ea typeface="ＭＳ Ｐゴシック" charset="0"/>
                <a:cs typeface="ＭＳ Ｐゴシック" charset="0"/>
              </a:rPr>
            </a:br>
            <a:r>
              <a:rPr lang="en-US" sz="1800" dirty="0" smtClean="0">
                <a:latin typeface="Arial" charset="0"/>
                <a:ea typeface="ＭＳ Ｐゴシック" charset="0"/>
                <a:cs typeface="ＭＳ Ｐゴシック" charset="0"/>
              </a:rPr>
              <a:t>Interest </a:t>
            </a:r>
            <a:r>
              <a:rPr lang="en-US" sz="1800" dirty="0">
                <a:latin typeface="Arial" charset="0"/>
                <a:ea typeface="ＭＳ Ｐゴシック" charset="0"/>
                <a:cs typeface="ＭＳ Ｐゴシック" charset="0"/>
              </a:rPr>
              <a:t>for its own sake: </a:t>
            </a:r>
            <a:r>
              <a:rPr lang="en-US" sz="1800" dirty="0" smtClean="0">
                <a:latin typeface="Arial" charset="0"/>
                <a:ea typeface="ＭＳ Ｐゴシック" charset="0"/>
                <a:cs typeface="ＭＳ Ｐゴシック" charset="0"/>
              </a:rPr>
              <a:t>understanding</a:t>
            </a:r>
            <a:r>
              <a:rPr lang="en-US" sz="1800" dirty="0">
                <a:latin typeface="Arial" charset="0"/>
                <a:ea typeface="ＭＳ Ｐゴシック" charset="0"/>
                <a:cs typeface="ＭＳ Ｐゴシック" charset="0"/>
              </a:rPr>
              <a:t>/ </a:t>
            </a:r>
            <a:r>
              <a:rPr lang="en-US" sz="1800" dirty="0" smtClean="0">
                <a:latin typeface="Arial" charset="0"/>
                <a:ea typeface="ＭＳ Ｐゴシック" charset="0"/>
                <a:cs typeface="ＭＳ Ｐゴシック" charset="0"/>
              </a:rPr>
              <a:t>skill -&gt; satisfaction</a:t>
            </a:r>
            <a:br>
              <a:rPr lang="en-US" sz="1800" dirty="0" smtClean="0">
                <a:latin typeface="Arial" charset="0"/>
                <a:ea typeface="ＭＳ Ｐゴシック" charset="0"/>
                <a:cs typeface="ＭＳ Ｐゴシック" charset="0"/>
              </a:rPr>
            </a:br>
            <a:endParaRPr lang="en-US" sz="1800" dirty="0" smtClean="0">
              <a:latin typeface="Arial" charset="0"/>
              <a:ea typeface="ＭＳ Ｐゴシック" charset="0"/>
              <a:cs typeface="ＭＳ Ｐゴシック" charset="0"/>
            </a:endParaRPr>
          </a:p>
          <a:p>
            <a:pPr marL="457200" indent="-457200" eaLnBrk="1" hangingPunct="1">
              <a:lnSpc>
                <a:spcPct val="90000"/>
              </a:lnSpc>
              <a:buAutoNum type="arabicPeriod"/>
            </a:pPr>
            <a:r>
              <a:rPr lang="en-US" sz="2000" b="1" dirty="0" smtClean="0">
                <a:latin typeface="Arial" charset="0"/>
                <a:ea typeface="ＭＳ Ｐゴシック" charset="0"/>
                <a:cs typeface="ＭＳ Ｐゴシック" charset="0"/>
              </a:rPr>
              <a:t>Achievement</a:t>
            </a:r>
            <a:r>
              <a:rPr lang="en-US" sz="2000" dirty="0">
                <a:latin typeface="Arial" charset="0"/>
                <a:ea typeface="ＭＳ Ｐゴシック" charset="0"/>
                <a:cs typeface="ＭＳ Ｐゴシック" charset="0"/>
              </a:rPr>
              <a:t>  </a:t>
            </a:r>
            <a:r>
              <a:rPr lang="en-US" sz="2000" dirty="0" smtClean="0">
                <a:latin typeface="Arial" charset="0"/>
                <a:ea typeface="ＭＳ Ｐゴシック" charset="0"/>
                <a:cs typeface="ＭＳ Ｐゴシック" charset="0"/>
              </a:rPr>
              <a:t/>
            </a:r>
            <a:br>
              <a:rPr lang="en-US" sz="2000" dirty="0" smtClean="0">
                <a:latin typeface="Arial" charset="0"/>
                <a:ea typeface="ＭＳ Ｐゴシック" charset="0"/>
                <a:cs typeface="ＭＳ Ｐゴシック" charset="0"/>
              </a:rPr>
            </a:br>
            <a:r>
              <a:rPr lang="en-US" sz="1800" dirty="0" smtClean="0">
                <a:latin typeface="Arial" charset="0"/>
                <a:ea typeface="ＭＳ Ｐゴシック" charset="0"/>
                <a:cs typeface="ＭＳ Ｐゴシック" charset="0"/>
              </a:rPr>
              <a:t>Desire </a:t>
            </a:r>
            <a:r>
              <a:rPr lang="en-US" sz="1800" dirty="0">
                <a:latin typeface="Arial" charset="0"/>
                <a:ea typeface="ＭＳ Ｐゴシック" charset="0"/>
                <a:cs typeface="ＭＳ Ｐゴシック" charset="0"/>
              </a:rPr>
              <a:t>to succeed: </a:t>
            </a:r>
            <a:r>
              <a:rPr lang="en-US" sz="1800" dirty="0" smtClean="0">
                <a:latin typeface="Arial" charset="0"/>
                <a:ea typeface="ＭＳ Ｐゴシック" charset="0"/>
                <a:cs typeface="ＭＳ Ｐゴシック" charset="0"/>
              </a:rPr>
              <a:t/>
            </a:r>
            <a:br>
              <a:rPr lang="en-US" sz="1800" dirty="0" smtClean="0">
                <a:latin typeface="Arial" charset="0"/>
                <a:ea typeface="ＭＳ Ｐゴシック" charset="0"/>
                <a:cs typeface="ＭＳ Ｐゴシック" charset="0"/>
              </a:rPr>
            </a:br>
            <a:r>
              <a:rPr lang="en-US" sz="1800" dirty="0" smtClean="0">
                <a:latin typeface="Arial" charset="0"/>
                <a:ea typeface="ＭＳ Ｐゴシック" charset="0"/>
                <a:cs typeface="ＭＳ Ｐゴシック" charset="0"/>
              </a:rPr>
              <a:t>“</a:t>
            </a:r>
            <a:r>
              <a:rPr lang="en-US" sz="1800" dirty="0">
                <a:latin typeface="Arial" charset="0"/>
                <a:ea typeface="ＭＳ Ｐゴシック" charset="0"/>
                <a:cs typeface="ＭＳ Ｐゴシック" charset="0"/>
              </a:rPr>
              <a:t>I'm not going to let this beat me</a:t>
            </a:r>
            <a:r>
              <a:rPr lang="en-US" sz="1800" dirty="0" smtClean="0">
                <a:latin typeface="Arial" charset="0"/>
                <a:ea typeface="ＭＳ Ｐゴシック" charset="0"/>
                <a:cs typeface="ＭＳ Ｐゴシック" charset="0"/>
              </a:rPr>
              <a:t>” </a:t>
            </a:r>
            <a:r>
              <a:rPr lang="en-US" sz="1800" dirty="0">
                <a:latin typeface="Arial" charset="0"/>
                <a:ea typeface="ＭＳ Ｐゴシック" charset="0"/>
                <a:cs typeface="ＭＳ Ｐゴシック" charset="0"/>
              </a:rPr>
              <a:t>mastery </a:t>
            </a:r>
            <a:r>
              <a:rPr lang="en-US" sz="1800" dirty="0" smtClean="0">
                <a:latin typeface="Arial" charset="0"/>
                <a:ea typeface="ＭＳ Ｐゴシック" charset="0"/>
                <a:cs typeface="ＭＳ Ｐゴシック" charset="0"/>
              </a:rPr>
              <a:t>is valued/important</a:t>
            </a:r>
            <a:br>
              <a:rPr lang="en-US" sz="1800" dirty="0" smtClean="0">
                <a:latin typeface="Arial" charset="0"/>
                <a:ea typeface="ＭＳ Ｐゴシック" charset="0"/>
                <a:cs typeface="ＭＳ Ｐゴシック" charset="0"/>
              </a:rPr>
            </a:br>
            <a:endParaRPr lang="en-US" sz="2000" b="1" dirty="0">
              <a:latin typeface="Arial" charset="0"/>
              <a:ea typeface="ＭＳ Ｐゴシック" charset="0"/>
              <a:cs typeface="ＭＳ Ｐゴシック" charset="0"/>
            </a:endParaRPr>
          </a:p>
          <a:p>
            <a:pPr marL="457200" indent="-457200" eaLnBrk="1" hangingPunct="1">
              <a:lnSpc>
                <a:spcPct val="90000"/>
              </a:lnSpc>
              <a:buAutoNum type="arabicPeriod"/>
            </a:pPr>
            <a:r>
              <a:rPr lang="en-US" sz="2000" b="1" dirty="0" smtClean="0">
                <a:latin typeface="Arial" charset="0"/>
                <a:ea typeface="ＭＳ Ｐゴシック" charset="0"/>
                <a:cs typeface="ＭＳ Ｐゴシック" charset="0"/>
              </a:rPr>
              <a:t>Social</a:t>
            </a:r>
            <a:r>
              <a:rPr lang="en-US" sz="2000" dirty="0">
                <a:latin typeface="Arial" charset="0"/>
                <a:ea typeface="ＭＳ Ｐゴシック" charset="0"/>
                <a:cs typeface="ＭＳ Ｐゴシック" charset="0"/>
              </a:rPr>
              <a:t>  </a:t>
            </a:r>
            <a:r>
              <a:rPr lang="en-US" sz="2000" dirty="0" smtClean="0">
                <a:latin typeface="Arial" charset="0"/>
                <a:ea typeface="ＭＳ Ｐゴシック" charset="0"/>
                <a:cs typeface="ＭＳ Ｐゴシック" charset="0"/>
              </a:rPr>
              <a:t/>
            </a:r>
            <a:br>
              <a:rPr lang="en-US" sz="2000" dirty="0" smtClean="0">
                <a:latin typeface="Arial" charset="0"/>
                <a:ea typeface="ＭＳ Ｐゴシック" charset="0"/>
                <a:cs typeface="ＭＳ Ｐゴシック" charset="0"/>
              </a:rPr>
            </a:br>
            <a:r>
              <a:rPr lang="en-US" sz="1800" dirty="0" smtClean="0">
                <a:latin typeface="Arial" charset="0"/>
                <a:ea typeface="ＭＳ Ｐゴシック" charset="0"/>
                <a:cs typeface="ＭＳ Ｐゴシック" charset="0"/>
              </a:rPr>
              <a:t>seeking social identify/acceptance</a:t>
            </a:r>
            <a:br>
              <a:rPr lang="en-US" sz="1800" dirty="0" smtClean="0">
                <a:latin typeface="Arial" charset="0"/>
                <a:ea typeface="ＭＳ Ｐゴシック" charset="0"/>
                <a:cs typeface="ＭＳ Ｐゴシック" charset="0"/>
              </a:rPr>
            </a:br>
            <a:r>
              <a:rPr lang="en-US" sz="1800" dirty="0" smtClean="0">
                <a:latin typeface="Arial" charset="0"/>
                <a:ea typeface="ＭＳ Ｐゴシック" charset="0"/>
                <a:cs typeface="ＭＳ Ｐゴシック" charset="0"/>
              </a:rPr>
              <a:t>within </a:t>
            </a:r>
            <a:r>
              <a:rPr lang="en-US" sz="1800" dirty="0">
                <a:latin typeface="Arial" charset="0"/>
                <a:ea typeface="ＭＳ Ｐゴシック" charset="0"/>
                <a:cs typeface="ＭＳ Ｐゴシック" charset="0"/>
              </a:rPr>
              <a:t>the class/course </a:t>
            </a:r>
            <a:r>
              <a:rPr lang="en-US" sz="1800" dirty="0" smtClean="0">
                <a:latin typeface="Arial" charset="0"/>
                <a:ea typeface="ＭＳ Ｐゴシック" charset="0"/>
                <a:cs typeface="ＭＳ Ｐゴシック" charset="0"/>
              </a:rPr>
              <a:t/>
            </a:r>
            <a:br>
              <a:rPr lang="en-US" sz="1800" dirty="0" smtClean="0">
                <a:latin typeface="Arial" charset="0"/>
                <a:ea typeface="ＭＳ Ｐゴシック" charset="0"/>
                <a:cs typeface="ＭＳ Ｐゴシック" charset="0"/>
              </a:rPr>
            </a:br>
            <a:r>
              <a:rPr lang="en-US" sz="1800" dirty="0" smtClean="0">
                <a:latin typeface="Arial" charset="0"/>
                <a:ea typeface="ＭＳ Ｐゴシック" charset="0"/>
                <a:cs typeface="ＭＳ Ｐゴシック" charset="0"/>
              </a:rPr>
              <a:t>being </a:t>
            </a:r>
            <a:r>
              <a:rPr lang="en-US" sz="1800" dirty="0">
                <a:latin typeface="Arial" charset="0"/>
                <a:ea typeface="ＭＳ Ｐゴシック" charset="0"/>
                <a:cs typeface="ＭＳ Ｐゴシック" charset="0"/>
              </a:rPr>
              <a:t>one of </a:t>
            </a:r>
            <a:r>
              <a:rPr lang="en-US" sz="1800" dirty="0" smtClean="0">
                <a:latin typeface="Arial" charset="0"/>
                <a:ea typeface="ＭＳ Ｐゴシック" charset="0"/>
                <a:cs typeface="ＭＳ Ｐゴシック" charset="0"/>
              </a:rPr>
              <a:t>a crowd</a:t>
            </a:r>
            <a:br>
              <a:rPr lang="en-US" sz="1800" dirty="0" smtClean="0">
                <a:latin typeface="Arial" charset="0"/>
                <a:ea typeface="ＭＳ Ｐゴシック" charset="0"/>
                <a:cs typeface="ＭＳ Ｐゴシック" charset="0"/>
              </a:rPr>
            </a:br>
            <a:endParaRPr lang="en-US" sz="1800" dirty="0" smtClean="0">
              <a:latin typeface="Arial" charset="0"/>
              <a:ea typeface="ＭＳ Ｐゴシック" charset="0"/>
              <a:cs typeface="ＭＳ Ｐゴシック" charset="0"/>
            </a:endParaRPr>
          </a:p>
          <a:p>
            <a:pPr marL="457200" indent="-457200" eaLnBrk="1" hangingPunct="1">
              <a:lnSpc>
                <a:spcPct val="90000"/>
              </a:lnSpc>
              <a:buAutoNum type="arabicPeriod"/>
            </a:pPr>
            <a:r>
              <a:rPr lang="en-US" sz="2000" b="1" dirty="0" smtClean="0">
                <a:latin typeface="Arial" charset="0"/>
                <a:ea typeface="ＭＳ Ｐゴシック" charset="0"/>
                <a:cs typeface="ＭＳ Ｐゴシック" charset="0"/>
              </a:rPr>
              <a:t>Instrumental</a:t>
            </a:r>
            <a:r>
              <a:rPr lang="en-US" sz="2000" dirty="0">
                <a:latin typeface="Arial" charset="0"/>
                <a:ea typeface="ＭＳ Ｐゴシック" charset="0"/>
                <a:cs typeface="ＭＳ Ｐゴシック" charset="0"/>
              </a:rPr>
              <a:t>    </a:t>
            </a:r>
            <a:r>
              <a:rPr lang="en-US" sz="2000" dirty="0" smtClean="0">
                <a:latin typeface="Arial" charset="0"/>
                <a:ea typeface="ＭＳ Ｐゴシック" charset="0"/>
                <a:cs typeface="ＭＳ Ｐゴシック" charset="0"/>
              </a:rPr>
              <a:t/>
            </a:r>
            <a:br>
              <a:rPr lang="en-US" sz="2000" dirty="0" smtClean="0">
                <a:latin typeface="Arial" charset="0"/>
                <a:ea typeface="ＭＳ Ｐゴシック" charset="0"/>
                <a:cs typeface="ＭＳ Ｐゴシック" charset="0"/>
              </a:rPr>
            </a:br>
            <a:r>
              <a:rPr lang="en-US" sz="1800" dirty="0" smtClean="0">
                <a:latin typeface="Arial" charset="0"/>
                <a:ea typeface="ＭＳ Ｐゴシック" charset="0"/>
                <a:cs typeface="ＭＳ Ｐゴシック" charset="0"/>
              </a:rPr>
              <a:t>to </a:t>
            </a:r>
            <a:r>
              <a:rPr lang="en-US" sz="1800" dirty="0">
                <a:latin typeface="Arial" charset="0"/>
                <a:ea typeface="ＭＳ Ｐゴシック" charset="0"/>
                <a:cs typeface="ＭＳ Ｐゴシック" charset="0"/>
              </a:rPr>
              <a:t>gain </a:t>
            </a:r>
            <a:r>
              <a:rPr lang="en-US" sz="1800" dirty="0" smtClean="0">
                <a:latin typeface="Arial" charset="0"/>
                <a:ea typeface="ＭＳ Ｐゴシック" charset="0"/>
                <a:cs typeface="ＭＳ Ｐゴシック" charset="0"/>
              </a:rPr>
              <a:t>tangible reward(s)</a:t>
            </a:r>
            <a:br>
              <a:rPr lang="en-US" sz="1800" dirty="0" smtClean="0">
                <a:latin typeface="Arial" charset="0"/>
                <a:ea typeface="ＭＳ Ｐゴシック" charset="0"/>
                <a:cs typeface="ＭＳ Ｐゴシック" charset="0"/>
              </a:rPr>
            </a:br>
            <a:r>
              <a:rPr lang="en-US" sz="1800" dirty="0" smtClean="0">
                <a:latin typeface="Arial" charset="0"/>
                <a:ea typeface="ＭＳ Ｐゴシック" charset="0"/>
                <a:cs typeface="ＭＳ Ｐゴシック" charset="0"/>
              </a:rPr>
              <a:t>to </a:t>
            </a:r>
            <a:r>
              <a:rPr lang="en-US" sz="1800" dirty="0">
                <a:latin typeface="Arial" charset="0"/>
                <a:ea typeface="ＭＳ Ｐゴシック" charset="0"/>
                <a:cs typeface="ＭＳ Ｐゴシック" charset="0"/>
              </a:rPr>
              <a:t>avoid negative consequences</a:t>
            </a:r>
          </a:p>
        </p:txBody>
      </p:sp>
      <p:sp>
        <p:nvSpPr>
          <p:cNvPr id="23556" name="AutoShape 4"/>
          <p:cNvSpPr>
            <a:spLocks noChangeArrowheads="1"/>
          </p:cNvSpPr>
          <p:nvPr/>
        </p:nvSpPr>
        <p:spPr bwMode="auto">
          <a:xfrm>
            <a:off x="3203848" y="1700808"/>
            <a:ext cx="576065" cy="4319934"/>
          </a:xfrm>
          <a:prstGeom prst="upDownArrow">
            <a:avLst>
              <a:gd name="adj1" fmla="val 50000"/>
              <a:gd name="adj2" fmla="val 91691"/>
            </a:avLst>
          </a:prstGeom>
          <a:ln>
            <a:headEnd/>
            <a:tailEnd/>
          </a:ln>
        </p:spPr>
        <p:style>
          <a:lnRef idx="1">
            <a:schemeClr val="accent2"/>
          </a:lnRef>
          <a:fillRef idx="2">
            <a:schemeClr val="accent2"/>
          </a:fillRef>
          <a:effectRef idx="1">
            <a:schemeClr val="accent2"/>
          </a:effectRef>
          <a:fontRef idx="minor">
            <a:schemeClr val="dk1"/>
          </a:fontRef>
        </p:style>
        <p:txBody>
          <a:bodyPr vert="eaVert" wrap="none" anchor="ctr"/>
          <a:lstStyle/>
          <a:p>
            <a:pPr algn="ctr"/>
            <a:endParaRPr lang="en-US" sz="2400"/>
          </a:p>
        </p:txBody>
      </p:sp>
      <p:sp>
        <p:nvSpPr>
          <p:cNvPr id="2" name="Rectangle 1"/>
          <p:cNvSpPr/>
          <p:nvPr/>
        </p:nvSpPr>
        <p:spPr>
          <a:xfrm>
            <a:off x="251520" y="1700808"/>
            <a:ext cx="2664296" cy="13388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hangingPunct="1">
              <a:spcBef>
                <a:spcPct val="50000"/>
              </a:spcBef>
            </a:pPr>
            <a:r>
              <a:rPr lang="en-US" b="1" dirty="0" smtClean="0">
                <a:solidFill>
                  <a:schemeClr val="bg2"/>
                </a:solidFill>
              </a:rPr>
              <a:t>Intrinsic</a:t>
            </a:r>
            <a:endParaRPr lang="en-US" dirty="0" smtClean="0">
              <a:solidFill>
                <a:schemeClr val="bg2"/>
              </a:solidFill>
            </a:endParaRPr>
          </a:p>
          <a:p>
            <a:pPr algn="ctr" eaLnBrk="1" hangingPunct="1">
              <a:spcBef>
                <a:spcPct val="50000"/>
              </a:spcBef>
            </a:pPr>
            <a:r>
              <a:rPr lang="en-US" dirty="0" smtClean="0">
                <a:solidFill>
                  <a:schemeClr val="bg2"/>
                </a:solidFill>
              </a:rPr>
              <a:t>doing something </a:t>
            </a:r>
            <a:br>
              <a:rPr lang="en-US" dirty="0" smtClean="0">
                <a:solidFill>
                  <a:schemeClr val="bg2"/>
                </a:solidFill>
              </a:rPr>
            </a:br>
            <a:r>
              <a:rPr lang="en-US" dirty="0" smtClean="0">
                <a:solidFill>
                  <a:schemeClr val="bg2"/>
                </a:solidFill>
              </a:rPr>
              <a:t>for </a:t>
            </a:r>
            <a:br>
              <a:rPr lang="en-US" dirty="0" smtClean="0">
                <a:solidFill>
                  <a:schemeClr val="bg2"/>
                </a:solidFill>
              </a:rPr>
            </a:br>
            <a:r>
              <a:rPr lang="en-US" dirty="0" smtClean="0">
                <a:solidFill>
                  <a:schemeClr val="bg2"/>
                </a:solidFill>
              </a:rPr>
              <a:t>its own sake</a:t>
            </a:r>
            <a:endParaRPr lang="en-US" dirty="0">
              <a:solidFill>
                <a:schemeClr val="bg2"/>
              </a:solidFill>
            </a:endParaRPr>
          </a:p>
        </p:txBody>
      </p:sp>
      <p:sp>
        <p:nvSpPr>
          <p:cNvPr id="12" name="Rectangle 11"/>
          <p:cNvSpPr/>
          <p:nvPr/>
        </p:nvSpPr>
        <p:spPr>
          <a:xfrm>
            <a:off x="251520" y="4681914"/>
            <a:ext cx="2664296" cy="13388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hangingPunct="1">
              <a:spcBef>
                <a:spcPct val="50000"/>
              </a:spcBef>
            </a:pPr>
            <a:r>
              <a:rPr lang="en-US" b="1" dirty="0" smtClean="0">
                <a:solidFill>
                  <a:schemeClr val="bg2"/>
                </a:solidFill>
              </a:rPr>
              <a:t>Extrinsic</a:t>
            </a:r>
            <a:endParaRPr lang="en-US" dirty="0" smtClean="0">
              <a:solidFill>
                <a:schemeClr val="bg2"/>
              </a:solidFill>
            </a:endParaRPr>
          </a:p>
          <a:p>
            <a:pPr algn="ctr" eaLnBrk="1" hangingPunct="1">
              <a:spcBef>
                <a:spcPct val="50000"/>
              </a:spcBef>
            </a:pPr>
            <a:r>
              <a:rPr lang="en-US" dirty="0" smtClean="0">
                <a:solidFill>
                  <a:schemeClr val="bg2"/>
                </a:solidFill>
              </a:rPr>
              <a:t>doing something </a:t>
            </a:r>
            <a:br>
              <a:rPr lang="en-US" dirty="0" smtClean="0">
                <a:solidFill>
                  <a:schemeClr val="bg2"/>
                </a:solidFill>
              </a:rPr>
            </a:br>
            <a:r>
              <a:rPr lang="en-US" dirty="0" smtClean="0">
                <a:solidFill>
                  <a:schemeClr val="bg2"/>
                </a:solidFill>
              </a:rPr>
              <a:t>for </a:t>
            </a:r>
            <a:br>
              <a:rPr lang="en-US" dirty="0" smtClean="0">
                <a:solidFill>
                  <a:schemeClr val="bg2"/>
                </a:solidFill>
              </a:rPr>
            </a:br>
            <a:r>
              <a:rPr lang="en-US" dirty="0" smtClean="0">
                <a:solidFill>
                  <a:schemeClr val="bg2"/>
                </a:solidFill>
              </a:rPr>
              <a:t>other reasons</a:t>
            </a:r>
            <a:endParaRPr lang="en-US" dirty="0">
              <a:solidFill>
                <a:schemeClr val="bg2"/>
              </a:solidFill>
            </a:endParaRPr>
          </a:p>
        </p:txBody>
      </p:sp>
      <p:sp>
        <p:nvSpPr>
          <p:cNvPr id="3" name="Explosion 1 2"/>
          <p:cNvSpPr/>
          <p:nvPr/>
        </p:nvSpPr>
        <p:spPr>
          <a:xfrm rot="866451">
            <a:off x="6045041" y="551313"/>
            <a:ext cx="3643417" cy="4190267"/>
          </a:xfrm>
          <a:prstGeom prst="irregularSeal1">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latin typeface="Apple Casual"/>
                <a:cs typeface="Apple Casual"/>
              </a:rPr>
              <a:t>Remember</a:t>
            </a:r>
            <a:br>
              <a:rPr lang="en-GB" sz="2400" dirty="0" smtClean="0">
                <a:latin typeface="Apple Casual"/>
                <a:cs typeface="Apple Casual"/>
              </a:rPr>
            </a:br>
            <a:r>
              <a:rPr lang="en-GB" sz="2400" dirty="0" smtClean="0">
                <a:latin typeface="Apple Casual"/>
                <a:cs typeface="Apple Casual"/>
              </a:rPr>
              <a:t>work hard=</a:t>
            </a:r>
          </a:p>
          <a:p>
            <a:pPr algn="ctr"/>
            <a:r>
              <a:rPr lang="en-GB" sz="2400" dirty="0" smtClean="0">
                <a:latin typeface="Apple Casual"/>
                <a:cs typeface="Apple Casual"/>
              </a:rPr>
              <a:t>10+hrs/week/module</a:t>
            </a:r>
            <a:endParaRPr lang="en-GB" sz="2400" dirty="0">
              <a:latin typeface="Apple Casual"/>
              <a:cs typeface="Apple Casu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901987-5822-4541-A052-355F9262F44F}" type="slidenum">
              <a:rPr lang="en-GB" sz="1400">
                <a:solidFill>
                  <a:schemeClr val="bg1"/>
                </a:solidFill>
              </a:rPr>
              <a:pPr eaLnBrk="1" hangingPunct="1"/>
              <a:t>8</a:t>
            </a:fld>
            <a:endParaRPr lang="en-GB" sz="1400">
              <a:solidFill>
                <a:schemeClr val="bg1"/>
              </a:solidFill>
            </a:endParaRPr>
          </a:p>
        </p:txBody>
      </p:sp>
      <p:sp>
        <p:nvSpPr>
          <p:cNvPr id="27650" name="Rectangle 2"/>
          <p:cNvSpPr>
            <a:spLocks noGrp="1" noChangeArrowheads="1"/>
          </p:cNvSpPr>
          <p:nvPr>
            <p:ph type="title"/>
          </p:nvPr>
        </p:nvSpPr>
        <p:spPr/>
        <p:txBody>
          <a:bodyPr/>
          <a:lstStyle/>
          <a:p>
            <a:pPr eaLnBrk="1" hangingPunct="1"/>
            <a:r>
              <a:rPr lang="en-GB" dirty="0" smtClean="0">
                <a:latin typeface="Tahoma" charset="0"/>
                <a:ea typeface="ＭＳ Ｐゴシック" charset="0"/>
                <a:cs typeface="ＭＳ Ｐゴシック" charset="0"/>
              </a:rPr>
              <a:t>Pour in the knowledge?</a:t>
            </a:r>
            <a:endParaRPr lang="en-GB" dirty="0">
              <a:latin typeface="Tahoma" charset="0"/>
              <a:ea typeface="ＭＳ Ｐゴシック" charset="0"/>
              <a:cs typeface="ＭＳ Ｐゴシック" charset="0"/>
            </a:endParaRPr>
          </a:p>
        </p:txBody>
      </p:sp>
      <p:sp>
        <p:nvSpPr>
          <p:cNvPr id="27651" name="Rectangle 3"/>
          <p:cNvSpPr>
            <a:spLocks noGrp="1" noChangeArrowheads="1"/>
          </p:cNvSpPr>
          <p:nvPr>
            <p:ph type="body" idx="1"/>
          </p:nvPr>
        </p:nvSpPr>
        <p:spPr>
          <a:xfrm>
            <a:off x="457200" y="1600200"/>
            <a:ext cx="6096000" cy="4525963"/>
          </a:xfrm>
        </p:spPr>
        <p:txBody>
          <a:bodyPr/>
          <a:lstStyle/>
          <a:p>
            <a:pPr marL="0" indent="0" eaLnBrk="1" hangingPunct="1">
              <a:buNone/>
            </a:pPr>
            <a:r>
              <a:rPr lang="en-GB" sz="1800" dirty="0">
                <a:latin typeface="Arial" charset="0"/>
                <a:ea typeface="ＭＳ Ｐゴシック" charset="0"/>
                <a:cs typeface="ＭＳ Ｐゴシック" charset="0"/>
              </a:rPr>
              <a:t>Plan and Manage your time </a:t>
            </a:r>
          </a:p>
          <a:p>
            <a:pPr eaLnBrk="1" hangingPunct="1"/>
            <a:endParaRPr lang="en-GB" sz="1800" dirty="0">
              <a:latin typeface="Arial" charset="0"/>
              <a:ea typeface="ＭＳ Ｐゴシック" charset="0"/>
              <a:cs typeface="ＭＳ Ｐゴシック" charset="0"/>
            </a:endParaRPr>
          </a:p>
          <a:p>
            <a:pPr marL="0" indent="0" eaLnBrk="1" hangingPunct="1">
              <a:buNone/>
            </a:pPr>
            <a:r>
              <a:rPr lang="en-GB" sz="1800" dirty="0">
                <a:latin typeface="Arial" charset="0"/>
                <a:ea typeface="ＭＳ Ｐゴシック" charset="0"/>
                <a:cs typeface="ＭＳ Ｐゴシック" charset="0"/>
              </a:rPr>
              <a:t>Decide what you want to </a:t>
            </a:r>
            <a:r>
              <a:rPr lang="en-GB" sz="1800" dirty="0" smtClean="0">
                <a:latin typeface="Arial" charset="0"/>
                <a:ea typeface="ＭＳ Ｐゴシック" charset="0"/>
                <a:cs typeface="ＭＳ Ｐゴシック" charset="0"/>
              </a:rPr>
              <a:t>learn</a:t>
            </a:r>
          </a:p>
          <a:p>
            <a:pPr eaLnBrk="1" hangingPunct="1"/>
            <a:r>
              <a:rPr lang="en-GB" sz="1800" dirty="0" smtClean="0">
                <a:latin typeface="Arial" charset="0"/>
                <a:ea typeface="ＭＳ Ｐゴシック" charset="0"/>
                <a:cs typeface="ＭＳ Ｐゴシック" charset="0"/>
              </a:rPr>
              <a:t>Learn it</a:t>
            </a:r>
          </a:p>
          <a:p>
            <a:pPr eaLnBrk="1" hangingPunct="1"/>
            <a:r>
              <a:rPr lang="en-GB" sz="1800" dirty="0" smtClean="0">
                <a:latin typeface="Arial" charset="0"/>
                <a:ea typeface="ＭＳ Ｐゴシック" charset="0"/>
                <a:cs typeface="ＭＳ Ｐゴシック" charset="0"/>
              </a:rPr>
              <a:t>Learning </a:t>
            </a:r>
            <a:r>
              <a:rPr lang="en-GB" sz="1800" dirty="0">
                <a:latin typeface="Arial" charset="0"/>
                <a:ea typeface="ＭＳ Ｐゴシック" charset="0"/>
                <a:cs typeface="ＭＳ Ｐゴシック" charset="0"/>
              </a:rPr>
              <a:t>is </a:t>
            </a:r>
            <a:r>
              <a:rPr lang="en-GB" sz="1800" dirty="0" smtClean="0">
                <a:latin typeface="Arial" charset="0"/>
                <a:ea typeface="ＭＳ Ｐゴシック" charset="0"/>
                <a:cs typeface="ＭＳ Ｐゴシック" charset="0"/>
              </a:rPr>
              <a:t>active</a:t>
            </a:r>
            <a:br>
              <a:rPr lang="en-GB" sz="1800" dirty="0" smtClean="0">
                <a:latin typeface="Arial" charset="0"/>
                <a:ea typeface="ＭＳ Ｐゴシック" charset="0"/>
                <a:cs typeface="ＭＳ Ｐゴシック" charset="0"/>
              </a:rPr>
            </a:br>
            <a:r>
              <a:rPr lang="en-GB" sz="1800" dirty="0" smtClean="0">
                <a:latin typeface="Arial" charset="0"/>
                <a:ea typeface="ＭＳ Ｐゴシック" charset="0"/>
                <a:cs typeface="ＭＳ Ｐゴシック" charset="0"/>
              </a:rPr>
              <a:t> </a:t>
            </a:r>
            <a:r>
              <a:rPr lang="en-GB" sz="1800" dirty="0">
                <a:latin typeface="Arial" charset="0"/>
                <a:ea typeface="ＭＳ Ｐゴシック" charset="0"/>
                <a:cs typeface="ＭＳ Ｐゴシック" charset="0"/>
              </a:rPr>
              <a:t>– it does not </a:t>
            </a:r>
            <a:r>
              <a:rPr lang="ja-JP" altLang="en-GB" sz="1800" dirty="0">
                <a:latin typeface="Arial" charset="0"/>
                <a:ea typeface="ＭＳ Ｐゴシック" charset="0"/>
                <a:cs typeface="ＭＳ Ｐゴシック" charset="0"/>
              </a:rPr>
              <a:t>“</a:t>
            </a:r>
            <a:r>
              <a:rPr lang="en-GB" altLang="ja-JP" sz="1800" dirty="0">
                <a:latin typeface="Arial" charset="0"/>
                <a:ea typeface="ＭＳ Ｐゴシック" charset="0"/>
                <a:cs typeface="ＭＳ Ｐゴシック" charset="0"/>
              </a:rPr>
              <a:t>just happen</a:t>
            </a:r>
            <a:r>
              <a:rPr lang="ja-JP" altLang="en-GB" sz="1800" dirty="0">
                <a:latin typeface="Arial" charset="0"/>
                <a:ea typeface="ＭＳ Ｐゴシック" charset="0"/>
                <a:cs typeface="ＭＳ Ｐゴシック" charset="0"/>
              </a:rPr>
              <a:t>”</a:t>
            </a:r>
            <a:endParaRPr lang="en-GB" altLang="ja-JP" sz="1800" dirty="0">
              <a:latin typeface="Arial" charset="0"/>
              <a:ea typeface="ＭＳ Ｐゴシック" charset="0"/>
              <a:cs typeface="ＭＳ Ｐゴシック" charset="0"/>
            </a:endParaRPr>
          </a:p>
          <a:p>
            <a:pPr eaLnBrk="1" hangingPunct="1"/>
            <a:endParaRPr lang="en-GB" sz="1800" dirty="0">
              <a:latin typeface="Arial" charset="0"/>
              <a:ea typeface="ＭＳ Ｐゴシック" charset="0"/>
              <a:cs typeface="ＭＳ Ｐゴシック" charset="0"/>
            </a:endParaRPr>
          </a:p>
          <a:p>
            <a:pPr marL="0" indent="0" eaLnBrk="1" hangingPunct="1">
              <a:buNone/>
            </a:pPr>
            <a:r>
              <a:rPr lang="en-GB" sz="1800" dirty="0" smtClean="0">
                <a:latin typeface="Arial" charset="0"/>
                <a:ea typeface="ＭＳ Ｐゴシック" charset="0"/>
                <a:cs typeface="ＭＳ Ｐゴシック" charset="0"/>
              </a:rPr>
              <a:t>Lectures</a:t>
            </a:r>
          </a:p>
          <a:p>
            <a:pPr marL="0" indent="0" eaLnBrk="1" hangingPunct="1">
              <a:buNone/>
            </a:pPr>
            <a:r>
              <a:rPr lang="en-GB" sz="1800" dirty="0" smtClean="0">
                <a:latin typeface="Arial" charset="0"/>
                <a:ea typeface="ＭＳ Ｐゴシック" charset="0"/>
                <a:cs typeface="ＭＳ Ｐゴシック" charset="0"/>
              </a:rPr>
              <a:t>Attend…. and attend!</a:t>
            </a:r>
          </a:p>
          <a:p>
            <a:pPr marL="0" indent="0" eaLnBrk="1" hangingPunct="1">
              <a:buNone/>
            </a:pPr>
            <a:r>
              <a:rPr lang="en-GB" sz="1800" dirty="0" smtClean="0">
                <a:latin typeface="Arial" charset="0"/>
                <a:ea typeface="ＭＳ Ｐゴシック" charset="0"/>
                <a:cs typeface="ＭＳ Ｐゴシック" charset="0"/>
              </a:rPr>
              <a:t>Reflect</a:t>
            </a:r>
            <a:endParaRPr lang="en-GB" sz="1800" dirty="0">
              <a:latin typeface="Arial" charset="0"/>
              <a:ea typeface="ＭＳ Ｐゴシック" charset="0"/>
              <a:cs typeface="ＭＳ Ｐゴシック" charset="0"/>
            </a:endParaRPr>
          </a:p>
          <a:p>
            <a:pPr eaLnBrk="1" hangingPunct="1">
              <a:buFontTx/>
              <a:buNone/>
            </a:pPr>
            <a:endParaRPr lang="en-GB" dirty="0">
              <a:latin typeface="Arial" charset="0"/>
              <a:ea typeface="ＭＳ Ｐゴシック" charset="0"/>
              <a:cs typeface="ＭＳ Ｐゴシック" charset="0"/>
            </a:endParaRPr>
          </a:p>
          <a:p>
            <a:pPr eaLnBrk="1" hangingPunct="1"/>
            <a:endParaRPr lang="en-GB" dirty="0">
              <a:latin typeface="Arial" charset="0"/>
              <a:ea typeface="ＭＳ Ｐゴシック" charset="0"/>
              <a:cs typeface="ＭＳ Ｐゴシック" charset="0"/>
            </a:endParaRPr>
          </a:p>
        </p:txBody>
      </p:sp>
      <p:sp>
        <p:nvSpPr>
          <p:cNvPr id="3" name="TextBox 2"/>
          <p:cNvSpPr txBox="1"/>
          <p:nvPr/>
        </p:nvSpPr>
        <p:spPr>
          <a:xfrm>
            <a:off x="0" y="6180892"/>
            <a:ext cx="9144000" cy="67710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000" b="1" dirty="0" smtClean="0"/>
              <a:t>Remembering/memorising… not </a:t>
            </a:r>
            <a:r>
              <a:rPr lang="en-GB" sz="2000" b="1" dirty="0"/>
              <a:t>the same </a:t>
            </a:r>
            <a:r>
              <a:rPr lang="en-GB" sz="2000" b="1" dirty="0" smtClean="0"/>
              <a:t>as learning!</a:t>
            </a:r>
            <a:endParaRPr lang="en-GB" sz="2000" b="1" dirty="0"/>
          </a:p>
          <a:p>
            <a:endParaRPr lang="en-GB" dirty="0"/>
          </a:p>
        </p:txBody>
      </p:sp>
      <p:pic>
        <p:nvPicPr>
          <p:cNvPr id="9" name="Picture 3" descr="n-tric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628800"/>
            <a:ext cx="3384377" cy="45264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dirty="0" smtClean="0">
                <a:latin typeface="Tahoma" charset="0"/>
                <a:ea typeface="ＭＳ Ｐゴシック" charset="0"/>
                <a:cs typeface="ＭＳ Ｐゴシック" charset="0"/>
              </a:rPr>
              <a:t>How do </a:t>
            </a:r>
            <a:r>
              <a:rPr lang="en-GB" u="sng" dirty="0" smtClean="0">
                <a:latin typeface="Tahoma" charset="0"/>
                <a:ea typeface="ＭＳ Ｐゴシック" charset="0"/>
                <a:cs typeface="ＭＳ Ｐゴシック" charset="0"/>
              </a:rPr>
              <a:t>you</a:t>
            </a:r>
            <a:r>
              <a:rPr lang="en-GB" dirty="0" smtClean="0">
                <a:latin typeface="Tahoma" charset="0"/>
                <a:ea typeface="ＭＳ Ｐゴシック" charset="0"/>
                <a:cs typeface="ＭＳ Ｐゴシック" charset="0"/>
              </a:rPr>
              <a:t> know what you know?</a:t>
            </a:r>
            <a:endParaRPr lang="en-GB" dirty="0">
              <a:latin typeface="Tahoma" charset="0"/>
              <a:ea typeface="ＭＳ Ｐゴシック" charset="0"/>
              <a:cs typeface="ＭＳ Ｐゴシック" charset="0"/>
            </a:endParaRPr>
          </a:p>
        </p:txBody>
      </p:sp>
      <p:sp>
        <p:nvSpPr>
          <p:cNvPr id="31747" name="Rectangle 3"/>
          <p:cNvSpPr>
            <a:spLocks noGrp="1" noChangeArrowheads="1"/>
          </p:cNvSpPr>
          <p:nvPr>
            <p:ph sz="half" idx="1"/>
          </p:nvPr>
        </p:nvSpPr>
        <p:spPr/>
        <p:txBody>
          <a:bodyPr/>
          <a:lstStyle/>
          <a:p>
            <a:pPr marL="0" indent="0" eaLnBrk="1" hangingPunct="1">
              <a:buNone/>
            </a:pPr>
            <a:r>
              <a:rPr lang="en-GB" sz="1800" dirty="0">
                <a:latin typeface="Arial" charset="0"/>
                <a:ea typeface="ＭＳ Ｐゴシック" charset="0"/>
                <a:cs typeface="ＭＳ Ｐゴシック" charset="0"/>
              </a:rPr>
              <a:t>Reflection </a:t>
            </a:r>
            <a:r>
              <a:rPr lang="en-GB" sz="1800" dirty="0" smtClean="0">
                <a:latin typeface="Arial" charset="0"/>
                <a:ea typeface="ＭＳ Ｐゴシック" charset="0"/>
                <a:cs typeface="ＭＳ Ｐゴシック" charset="0"/>
              </a:rPr>
              <a:t>(again)</a:t>
            </a:r>
            <a:endParaRPr lang="en-GB" sz="1800" dirty="0">
              <a:latin typeface="Arial" charset="0"/>
              <a:ea typeface="ＭＳ Ｐゴシック" charset="0"/>
              <a:cs typeface="ＭＳ Ｐゴシック" charset="0"/>
            </a:endParaRPr>
          </a:p>
          <a:p>
            <a:pPr eaLnBrk="1" hangingPunct="1"/>
            <a:endParaRPr lang="en-GB" sz="1800" dirty="0">
              <a:latin typeface="Arial" charset="0"/>
              <a:ea typeface="ＭＳ Ｐゴシック" charset="0"/>
              <a:cs typeface="ＭＳ Ｐゴシック" charset="0"/>
            </a:endParaRPr>
          </a:p>
          <a:p>
            <a:pPr eaLnBrk="1" hangingPunct="1"/>
            <a:r>
              <a:rPr lang="en-GB" sz="1800" dirty="0">
                <a:latin typeface="Arial" charset="0"/>
                <a:ea typeface="ＭＳ Ｐゴシック" charset="0"/>
                <a:cs typeface="ＭＳ Ｐゴシック" charset="0"/>
              </a:rPr>
              <a:t>You won</a:t>
            </a:r>
            <a:r>
              <a:rPr lang="ja-JP" altLang="en-GB" sz="1800" dirty="0">
                <a:latin typeface="Arial" charset="0"/>
                <a:ea typeface="ＭＳ Ｐゴシック" charset="0"/>
                <a:cs typeface="ＭＳ Ｐゴシック" charset="0"/>
              </a:rPr>
              <a:t>’</a:t>
            </a:r>
            <a:r>
              <a:rPr lang="en-GB" altLang="ja-JP" sz="1800" dirty="0">
                <a:latin typeface="Arial" charset="0"/>
                <a:ea typeface="ＭＳ Ｐゴシック" charset="0"/>
                <a:cs typeface="ＭＳ Ｐゴシック" charset="0"/>
              </a:rPr>
              <a:t>t know if you know something unless you try to apply it – don</a:t>
            </a:r>
            <a:r>
              <a:rPr lang="ja-JP" altLang="en-GB" sz="1800" dirty="0">
                <a:latin typeface="Arial" charset="0"/>
                <a:ea typeface="ＭＳ Ｐゴシック" charset="0"/>
                <a:cs typeface="ＭＳ Ｐゴシック" charset="0"/>
              </a:rPr>
              <a:t>’</a:t>
            </a:r>
            <a:r>
              <a:rPr lang="en-GB" altLang="ja-JP" sz="1800" dirty="0">
                <a:latin typeface="Arial" charset="0"/>
                <a:ea typeface="ＭＳ Ｐゴシック" charset="0"/>
                <a:cs typeface="ＭＳ Ｐゴシック" charset="0"/>
              </a:rPr>
              <a:t>t wait to be asked.</a:t>
            </a:r>
          </a:p>
          <a:p>
            <a:pPr eaLnBrk="1" hangingPunct="1"/>
            <a:endParaRPr lang="en-GB" sz="1800" dirty="0">
              <a:latin typeface="Arial" charset="0"/>
              <a:ea typeface="ＭＳ Ｐゴシック" charset="0"/>
              <a:cs typeface="ＭＳ Ｐゴシック" charset="0"/>
            </a:endParaRPr>
          </a:p>
          <a:p>
            <a:pPr eaLnBrk="1" hangingPunct="1"/>
            <a:r>
              <a:rPr lang="en-GB" sz="1800" dirty="0">
                <a:latin typeface="Arial" charset="0"/>
                <a:ea typeface="ＭＳ Ｐゴシック" charset="0"/>
                <a:cs typeface="ＭＳ Ｐゴシック" charset="0"/>
              </a:rPr>
              <a:t>Use the feedback you get</a:t>
            </a:r>
          </a:p>
          <a:p>
            <a:pPr eaLnBrk="1" hangingPunct="1"/>
            <a:endParaRPr lang="en-GB" sz="1800" dirty="0">
              <a:latin typeface="Arial" charset="0"/>
              <a:ea typeface="ＭＳ Ｐゴシック" charset="0"/>
              <a:cs typeface="ＭＳ Ｐゴシック" charset="0"/>
            </a:endParaRPr>
          </a:p>
          <a:p>
            <a:pPr eaLnBrk="1" hangingPunct="1"/>
            <a:r>
              <a:rPr lang="en-GB" sz="1800" dirty="0">
                <a:latin typeface="Arial" charset="0"/>
                <a:ea typeface="ＭＳ Ｐゴシック" charset="0"/>
                <a:cs typeface="ＭＳ Ｐゴシック" charset="0"/>
              </a:rPr>
              <a:t>Make sure you understand if your marks/feedback don</a:t>
            </a:r>
            <a:r>
              <a:rPr lang="ja-JP" altLang="en-GB" sz="1800" dirty="0">
                <a:latin typeface="Arial" charset="0"/>
                <a:ea typeface="ＭＳ Ｐゴシック" charset="0"/>
                <a:cs typeface="ＭＳ Ｐゴシック" charset="0"/>
              </a:rPr>
              <a:t>’</a:t>
            </a:r>
            <a:r>
              <a:rPr lang="en-GB" altLang="ja-JP" sz="1800" dirty="0">
                <a:latin typeface="Arial" charset="0"/>
                <a:ea typeface="ＭＳ Ｐゴシック" charset="0"/>
                <a:cs typeface="ＭＳ Ｐゴシック" charset="0"/>
              </a:rPr>
              <a:t>t tally with your expectation</a:t>
            </a:r>
            <a:endParaRPr lang="en-GB" sz="1800" dirty="0">
              <a:latin typeface="Arial" charset="0"/>
              <a:ea typeface="ＭＳ Ｐゴシック" charset="0"/>
              <a:cs typeface="ＭＳ Ｐゴシック" charset="0"/>
            </a:endParaRPr>
          </a:p>
        </p:txBody>
      </p:sp>
      <p:pic>
        <p:nvPicPr>
          <p:cNvPr id="3" name="Content Placeholder 2" descr="coursos_reflection.jpg"/>
          <p:cNvPicPr>
            <a:picLocks noGrp="1" noChangeAspect="1"/>
          </p:cNvPicPr>
          <p:nvPr>
            <p:ph sz="half" idx="2"/>
          </p:nvPr>
        </p:nvPicPr>
        <p:blipFill>
          <a:blip r:embed="rId3">
            <a:extLst>
              <a:ext uri="{28A0092B-C50C-407E-A947-70E740481C1C}">
                <a14:useLocalDpi xmlns:a14="http://schemas.microsoft.com/office/drawing/2010/main" val="0"/>
              </a:ext>
            </a:extLst>
          </a:blip>
          <a:srcRect t="-24712" b="-24712"/>
          <a:stretch>
            <a:fillRect/>
          </a:stretch>
        </p:blipFill>
        <p:spPr/>
      </p:pic>
      <p:sp>
        <p:nvSpPr>
          <p:cNvPr id="317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679E8A-2083-CA4B-B961-F83EF8B87C45}" type="slidenum">
              <a:rPr lang="en-GB" sz="1400">
                <a:solidFill>
                  <a:schemeClr val="bg1"/>
                </a:solidFill>
              </a:rPr>
              <a:pPr eaLnBrk="1" hangingPunct="1"/>
              <a:t>9</a:t>
            </a:fld>
            <a:endParaRPr lang="en-GB" sz="140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ERSION" val="0.2"/>
  <p:tag name="QUESTIONNAME" val="Which one are yo"/>
  <p:tag name="QUESTIONTYPE" val=" 0"/>
  <p:tag name="QUESTIONCHOICES" val=" 4"/>
  <p:tag name="QUESTIONANSWER" val=" 5"/>
  <p:tag name="QUESTIONDIFFICULTY" val=" 0"/>
  <p:tag name="QUESTIONPOINTS" val=" 1"/>
  <p:tag name="QUESTIONCHANCES" val=" 3"/>
  <p:tag name="QUESTIONTIMER" val="02:00"/>
</p:tagLst>
</file>

<file path=ppt/tags/tag2.xml><?xml version="1.0" encoding="utf-8"?>
<p:tagLst xmlns:a="http://schemas.openxmlformats.org/drawingml/2006/main" xmlns:r="http://schemas.openxmlformats.org/officeDocument/2006/relationships" xmlns:p="http://schemas.openxmlformats.org/presentationml/2006/main">
  <p:tag name="VERSION" val="0.2"/>
  <p:tag name="QUESTIONNAME" val="VARK"/>
  <p:tag name="QUESTIONTYPE" val=" 0"/>
  <p:tag name="QUESTIONCHOICES" val=" 4"/>
  <p:tag name="QUESTIONANSWER" val=" 5"/>
  <p:tag name="QUESTIONDIFFICULTY" val=" 0"/>
  <p:tag name="QUESTIONPOINTS" val=" 1"/>
  <p:tag name="QUESTIONCHANCES" val=" 3"/>
  <p:tag name="QUESTIONTIMER" val="02:00"/>
</p:tagLst>
</file>

<file path=ppt/theme/theme1.xml><?xml version="1.0" encoding="utf-8"?>
<a:theme xmlns:a="http://schemas.openxmlformats.org/drawingml/2006/main" name="LTG_Su">
  <a:themeElements>
    <a:clrScheme name="LTG_S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TG_Su">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TG_S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TG_S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TG_S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TG_S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TG_S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TG_S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TG_S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TG_S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TG_S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TG_S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TG_S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TG_S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LSL</Template>
  <TotalTime>1250</TotalTime>
  <Words>2740</Words>
  <Application>Microsoft Macintosh PowerPoint</Application>
  <PresentationFormat>On-screen Show (4:3)</PresentationFormat>
  <Paragraphs>505</Paragraphs>
  <Slides>55</Slides>
  <Notes>42</Notes>
  <HiddenSlides>5</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LTG_Su</vt:lpstr>
      <vt:lpstr>PowerPoint Presentation</vt:lpstr>
      <vt:lpstr>The big picture</vt:lpstr>
      <vt:lpstr>How do you expect to learn?</vt:lpstr>
      <vt:lpstr>A top level answer</vt:lpstr>
      <vt:lpstr>What do you know?</vt:lpstr>
      <vt:lpstr>The conditions for learning</vt:lpstr>
      <vt:lpstr>Motivation – what’s yours?</vt:lpstr>
      <vt:lpstr>Pour in the knowledge?</vt:lpstr>
      <vt:lpstr>How do you know what you know?</vt:lpstr>
      <vt:lpstr>Communication</vt:lpstr>
      <vt:lpstr>Models of Learning</vt:lpstr>
      <vt:lpstr>Remember</vt:lpstr>
      <vt:lpstr>Kolb’s Experiential Learning Cycle</vt:lpstr>
      <vt:lpstr>Deep vs Surface Learning</vt:lpstr>
      <vt:lpstr>Constructing new knowledge</vt:lpstr>
      <vt:lpstr>We encourage you to work in groups</vt:lpstr>
      <vt:lpstr>Lecture – attending and attending</vt:lpstr>
      <vt:lpstr>PowerPoint Presentation</vt:lpstr>
      <vt:lpstr>How Good a Planner are you?</vt:lpstr>
      <vt:lpstr>Results</vt:lpstr>
      <vt:lpstr>Time Management Technique</vt:lpstr>
      <vt:lpstr>What does planning buy you?</vt:lpstr>
      <vt:lpstr>Get Things Done</vt:lpstr>
      <vt:lpstr>GTD</vt:lpstr>
      <vt:lpstr>Software Support</vt:lpstr>
      <vt:lpstr>Over to you…</vt:lpstr>
      <vt:lpstr>Anything I missed?</vt:lpstr>
      <vt:lpstr>addenda</vt:lpstr>
      <vt:lpstr>Project Management</vt:lpstr>
      <vt:lpstr>Student Centred Research–Led Learning</vt:lpstr>
      <vt:lpstr>Example of how to Allocate time in a daily planner to meet the deadlines</vt:lpstr>
      <vt:lpstr>Some things in student life that need scheduling</vt:lpstr>
      <vt:lpstr>Note Making and taking</vt:lpstr>
      <vt:lpstr>Mindmapping to remember?</vt:lpstr>
      <vt:lpstr>Creative commons search</vt:lpstr>
      <vt:lpstr>Learning Styles</vt:lpstr>
      <vt:lpstr>Which one are YOU?</vt:lpstr>
      <vt:lpstr>Another Learning Style -VARK</vt:lpstr>
      <vt:lpstr>Whats the good of knowing your learning style?</vt:lpstr>
      <vt:lpstr>Laurillard’s Conversational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Reflections For presentations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Hugh Davis</dc:creator>
  <cp:lastModifiedBy>Su White</cp:lastModifiedBy>
  <cp:revision>45</cp:revision>
  <dcterms:created xsi:type="dcterms:W3CDTF">2009-10-04T13:22:56Z</dcterms:created>
  <dcterms:modified xsi:type="dcterms:W3CDTF">2013-01-31T01:20:47Z</dcterms:modified>
</cp:coreProperties>
</file>