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60" r:id="rId4"/>
    <p:sldId id="266" r:id="rId5"/>
    <p:sldId id="261" r:id="rId6"/>
    <p:sldId id="259" r:id="rId7"/>
    <p:sldId id="262" r:id="rId8"/>
    <p:sldId id="267" r:id="rId9"/>
    <p:sldId id="268" r:id="rId10"/>
    <p:sldId id="269" r:id="rId11"/>
    <p:sldId id="265" r:id="rId12"/>
    <p:sldId id="270" r:id="rId13"/>
    <p:sldId id="271" r:id="rId14"/>
    <p:sldId id="263" r:id="rId15"/>
    <p:sldId id="264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00"/>
    <a:srgbClr val="99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590" autoAdjust="0"/>
  </p:normalViewPr>
  <p:slideViewPr>
    <p:cSldViewPr>
      <p:cViewPr varScale="1">
        <p:scale>
          <a:sx n="80" d="100"/>
          <a:sy n="80" d="100"/>
        </p:scale>
        <p:origin x="-14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97CC8-DE70-9140-9F52-EF081617E37B}" type="datetimeFigureOut">
              <a:rPr lang="en-US" smtClean="0"/>
              <a:pPr/>
              <a:t>29/01/2013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D2D0D-191E-E44C-996B-AC3310359F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481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36CE36-0872-2F4D-B362-E22EB214A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64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78401F-AEAE-2240-865A-928B7330CFD6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657600" y="6477000"/>
            <a:ext cx="2133600" cy="3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965575" cy="3921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449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05400" y="54102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546ECAC-3B7D-7B47-BB51-FA59818F34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563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33800" y="64770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62000" y="1371600"/>
            <a:ext cx="8382000" cy="152400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100000">
                <a:srgbClr val="FFCC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defTabSz="762000" eaLnBrk="0" hangingPunct="0">
              <a:spcBef>
                <a:spcPct val="50000"/>
              </a:spcBef>
            </a:pPr>
            <a:endParaRPr lang="en-US" sz="2400">
              <a:latin typeface="Times New Roman" pitchFamily="-65" charset="0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3733800" y="6553200"/>
            <a:ext cx="2016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Event</a:t>
            </a: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453188"/>
            <a:ext cx="91440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 descr="electronics_computer_science_cmyk.eps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48400" y="152400"/>
            <a:ext cx="27051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 txBox="1">
            <a:spLocks/>
          </p:cNvSpPr>
          <p:nvPr/>
        </p:nvSpPr>
        <p:spPr bwMode="auto">
          <a:xfrm>
            <a:off x="7010400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2637C8-7EFE-A447-BDC5-C74C6EDE532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-65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-65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49" r:id="rId3"/>
    <p:sldLayoutId id="2147483650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wipe dir="r"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ahoma" pitchFamily="-65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ahoma" pitchFamily="-65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ahoma" pitchFamily="-65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ahoma" pitchFamily="-65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ahoma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ahoma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ahoma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ahoma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accent2"/>
          </a:solidFill>
          <a:latin typeface="+mn-lt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accent2"/>
          </a:solidFill>
          <a:latin typeface="+mn-lt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accent2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accent2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accent2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accent2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accent2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comp-instructors@all.soton.ac.uk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r>
              <a:rPr lang="en-US" dirty="0" smtClean="0"/>
              <a:t>Introduction to </a:t>
            </a:r>
            <a:br>
              <a:rPr lang="en-US" dirty="0" smtClean="0"/>
            </a:br>
            <a:r>
              <a:rPr lang="en-US" dirty="0" smtClean="0"/>
              <a:t>Professional Issues COMP 1205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899592" y="1772816"/>
            <a:ext cx="7560840" cy="43204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			Prof Hugh Davis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/>
              <a:t>Dr</a:t>
            </a:r>
            <a:r>
              <a:rPr lang="en-US" dirty="0"/>
              <a:t> Su White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	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/>
              <a:t>Sarah Fielding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	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	</a:t>
            </a:r>
            <a:r>
              <a:rPr lang="en-US" dirty="0" err="1" smtClean="0"/>
              <a:t>Rikki</a:t>
            </a:r>
            <a:r>
              <a:rPr lang="en-US" dirty="0" smtClean="0"/>
              <a:t> </a:t>
            </a:r>
            <a:r>
              <a:rPr lang="en-US" dirty="0"/>
              <a:t>Prince</a:t>
            </a:r>
          </a:p>
          <a:p>
            <a:pPr marL="0" indent="0">
              <a:buNone/>
            </a:pPr>
            <a:r>
              <a:rPr lang="en-US" dirty="0" smtClean="0"/>
              <a:t>						Kate Dickens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3861048"/>
            <a:ext cx="1224136" cy="1224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2852936"/>
            <a:ext cx="1224136" cy="1224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2" y="4437112"/>
            <a:ext cx="1080120" cy="1080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1960" y="1556792"/>
            <a:ext cx="1266779" cy="15121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3768" y="2348880"/>
            <a:ext cx="1224136" cy="122413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6600"/>
            <a:ext cx="9144000" cy="537988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9961002">
            <a:off x="2573103" y="5580248"/>
            <a:ext cx="978408" cy="31327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0965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get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intention is that you become independent learners – help yourself!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First: </a:t>
            </a:r>
            <a:r>
              <a:rPr lang="en-US" dirty="0" smtClean="0"/>
              <a:t>friends </a:t>
            </a:r>
            <a:r>
              <a:rPr lang="en-US" dirty="0"/>
              <a:t>and colleagues </a:t>
            </a:r>
            <a:r>
              <a:rPr lang="en-US" dirty="0" smtClean="0"/>
              <a:t>(Facebook?)</a:t>
            </a:r>
          </a:p>
          <a:p>
            <a:pPr marL="0" indent="0">
              <a:buNone/>
            </a:pPr>
            <a:r>
              <a:rPr lang="en-US" b="1" dirty="0"/>
              <a:t>S</a:t>
            </a:r>
            <a:r>
              <a:rPr lang="en-US" b="1" dirty="0" smtClean="0"/>
              <a:t>econd </a:t>
            </a:r>
            <a:r>
              <a:rPr lang="en-US" b="1" dirty="0"/>
              <a:t>option </a:t>
            </a:r>
            <a:endParaRPr lang="en-US" dirty="0" smtClean="0"/>
          </a:p>
          <a:p>
            <a:r>
              <a:rPr lang="en-US" dirty="0" smtClean="0"/>
              <a:t>technically </a:t>
            </a:r>
            <a:r>
              <a:rPr lang="en-US" dirty="0"/>
              <a:t>related then </a:t>
            </a:r>
            <a:r>
              <a:rPr lang="en-US" b="1" dirty="0"/>
              <a:t>ECS STACS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Specialist on</a:t>
            </a:r>
            <a:r>
              <a:rPr lang="en-US" dirty="0"/>
              <a:t>-line </a:t>
            </a:r>
            <a:r>
              <a:rPr lang="en-US" dirty="0" smtClean="0"/>
              <a:t>community </a:t>
            </a:r>
            <a:r>
              <a:rPr lang="en-US" dirty="0"/>
              <a:t>discussion board</a:t>
            </a:r>
          </a:p>
          <a:p>
            <a:r>
              <a:rPr lang="en-US" dirty="0"/>
              <a:t>P</a:t>
            </a:r>
            <a:r>
              <a:rPr lang="en-US" dirty="0" smtClean="0"/>
              <a:t>articularly </a:t>
            </a:r>
            <a:r>
              <a:rPr lang="en-US" b="1" dirty="0" smtClean="0"/>
              <a:t>COMP1205 </a:t>
            </a:r>
            <a:r>
              <a:rPr lang="en-US" b="1" dirty="0"/>
              <a:t>Feedback </a:t>
            </a:r>
            <a:r>
              <a:rPr lang="en-US" b="1" dirty="0" smtClean="0"/>
              <a:t>Forum</a:t>
            </a:r>
            <a:r>
              <a:rPr lang="en-US" dirty="0" smtClean="0"/>
              <a:t> Questions </a:t>
            </a:r>
            <a:r>
              <a:rPr lang="en-US" dirty="0"/>
              <a:t>sent to this discussion board may be answered on-line by students or by members of the course teaching team. They may also be used as the focus of the </a:t>
            </a:r>
            <a:r>
              <a:rPr lang="en-US" b="1" dirty="0"/>
              <a:t>Feedback Lecture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(</a:t>
            </a:r>
            <a:r>
              <a:rPr lang="en-US" i="1" dirty="0"/>
              <a:t>and only if</a:t>
            </a:r>
            <a:r>
              <a:rPr lang="en-US" dirty="0"/>
              <a:t>) all this fails, then </a:t>
            </a:r>
            <a:r>
              <a:rPr lang="en-US" dirty="0" smtClean="0"/>
              <a:t>catch </a:t>
            </a:r>
            <a:r>
              <a:rPr lang="en-US" dirty="0"/>
              <a:t>us face-to-face at the end of lectures, or you can email</a:t>
            </a:r>
            <a:r>
              <a:rPr lang="en-US" dirty="0">
                <a:hlinkClick r:id="rId2" tooltip="mailto:comp-instructors@all.soton.ac.uk"/>
              </a:rPr>
              <a:t> comp1205-instructors@all.soton.ac.uk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414658906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3421318"/>
            <a:ext cx="3632364" cy="2920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Feedback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purposes of this course is to make *you* the expert in your own learning</a:t>
            </a:r>
          </a:p>
          <a:p>
            <a:r>
              <a:rPr lang="en-US" dirty="0" smtClean="0"/>
              <a:t>We are trying to help you to learn how to learn without a teacher</a:t>
            </a:r>
          </a:p>
          <a:p>
            <a:r>
              <a:rPr lang="en-US" dirty="0" smtClean="0"/>
              <a:t>But sometimes you will know you need help,</a:t>
            </a:r>
          </a:p>
          <a:p>
            <a:r>
              <a:rPr lang="en-US" dirty="0" smtClean="0"/>
              <a:t>If you do, so will others!</a:t>
            </a:r>
          </a:p>
          <a:p>
            <a:r>
              <a:rPr lang="en-US" dirty="0" smtClean="0"/>
              <a:t>Ask your question on </a:t>
            </a:r>
            <a:r>
              <a:rPr lang="en-US" dirty="0"/>
              <a:t>the Feedback Forum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will </a:t>
            </a:r>
            <a:r>
              <a:rPr lang="en-US" dirty="0"/>
              <a:t>try </a:t>
            </a:r>
            <a:r>
              <a:rPr lang="en-US" dirty="0" smtClean="0"/>
              <a:t>to answer all unanswered questions </a:t>
            </a:r>
            <a:br>
              <a:rPr lang="en-US" dirty="0" smtClean="0"/>
            </a:br>
            <a:r>
              <a:rPr lang="en-US" dirty="0" smtClean="0"/>
              <a:t>at the Feedback lecture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234797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00"/>
            <a:ext cx="9144000" cy="6367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8" y="3573016"/>
            <a:ext cx="1533345" cy="2520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4077072"/>
            <a:ext cx="1440160" cy="17543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There</a:t>
            </a:r>
          </a:p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are</a:t>
            </a:r>
          </a:p>
          <a:p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ehaviour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Rules</a:t>
            </a:r>
          </a:p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</a:t>
            </a:r>
          </a:p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Forums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834305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Assessment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2276872"/>
            <a:ext cx="3810000" cy="2743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50904" cy="4525963"/>
          </a:xfrm>
        </p:spPr>
        <p:txBody>
          <a:bodyPr/>
          <a:lstStyle/>
          <a:p>
            <a:r>
              <a:rPr lang="en-US" sz="2000" dirty="0" smtClean="0"/>
              <a:t>This course is for you</a:t>
            </a:r>
          </a:p>
          <a:p>
            <a:r>
              <a:rPr lang="en-US" sz="2000" dirty="0" smtClean="0"/>
              <a:t>Everyone should pass</a:t>
            </a:r>
          </a:p>
          <a:p>
            <a:r>
              <a:rPr lang="en-US" sz="2000" dirty="0" smtClean="0"/>
              <a:t>The point of the marks is for *you* to know how you are doing</a:t>
            </a:r>
          </a:p>
          <a:p>
            <a:r>
              <a:rPr lang="en-US" sz="2000" dirty="0" smtClean="0"/>
              <a:t>You may find it helpful to compare with others</a:t>
            </a:r>
          </a:p>
          <a:p>
            <a:r>
              <a:rPr lang="en-US" sz="2000" dirty="0" smtClean="0"/>
              <a:t>For life-long learning you need to be able to decide for yourself how you are doing</a:t>
            </a:r>
          </a:p>
          <a:p>
            <a:r>
              <a:rPr lang="en-US" sz="2000" dirty="0" smtClean="0"/>
              <a:t>You can lie if you want to. We will only spot flagrant abuse. You will only damage </a:t>
            </a:r>
            <a:r>
              <a:rPr lang="en-US" sz="2000" i="1" dirty="0" smtClean="0"/>
              <a:t>yourself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5733256"/>
            <a:ext cx="1104900" cy="393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5733256"/>
            <a:ext cx="1536700" cy="381000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15" idx="3"/>
            <a:endCxn id="14" idx="1"/>
          </p:cNvCxnSpPr>
          <p:nvPr/>
        </p:nvCxnSpPr>
        <p:spPr>
          <a:xfrm>
            <a:off x="2220268" y="5923756"/>
            <a:ext cx="1199604" cy="6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48064" y="5805264"/>
            <a:ext cx="362709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You will learn more from seriously</a:t>
            </a:r>
          </a:p>
          <a:p>
            <a:r>
              <a:rPr lang="en-US" dirty="0"/>
              <a:t>t</a:t>
            </a:r>
            <a:r>
              <a:rPr lang="en-US" dirty="0" smtClean="0"/>
              <a:t>rying to assess your own grade</a:t>
            </a:r>
          </a:p>
          <a:p>
            <a:r>
              <a:rPr lang="en-US" dirty="0"/>
              <a:t>t</a:t>
            </a:r>
            <a:r>
              <a:rPr lang="en-US" dirty="0" smtClean="0"/>
              <a:t>han from my feedback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835696" y="6237312"/>
            <a:ext cx="29523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Only the learner can learn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9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Review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51520" y="1628800"/>
            <a:ext cx="3466728" cy="4525963"/>
          </a:xfrm>
        </p:spPr>
        <p:txBody>
          <a:bodyPr/>
          <a:lstStyle/>
          <a:p>
            <a:r>
              <a:rPr lang="en-US" sz="1800" dirty="0" smtClean="0"/>
              <a:t>There is wisdom in the crowd</a:t>
            </a:r>
          </a:p>
          <a:p>
            <a:r>
              <a:rPr lang="en-US" sz="1800" dirty="0" smtClean="0"/>
              <a:t>We will teach you all to assess from a marking scheme</a:t>
            </a:r>
          </a:p>
          <a:p>
            <a:r>
              <a:rPr lang="en-US" sz="1800" dirty="0" smtClean="0"/>
              <a:t>Even I hold marks &gt;85% for “better than I could have done”</a:t>
            </a:r>
          </a:p>
          <a:p>
            <a:r>
              <a:rPr lang="en-US" sz="1800" dirty="0" smtClean="0"/>
              <a:t>And then I learn from that student!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We will do basic checks against outliers</a:t>
            </a: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34660"/>
            <a:ext cx="5508104" cy="68233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826" y="6093296"/>
            <a:ext cx="37620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endlessorigami.blogspot.co.uk</a:t>
            </a:r>
            <a:r>
              <a:rPr lang="en-US" sz="1000" dirty="0"/>
              <a:t>/2010/12/peer-</a:t>
            </a:r>
            <a:r>
              <a:rPr lang="en-US" sz="1000" dirty="0" err="1"/>
              <a:t>review.html</a:t>
            </a:r>
            <a:endParaRPr lang="en-US" sz="1000" dirty="0"/>
          </a:p>
        </p:txBody>
      </p:sp>
      <p:sp>
        <p:nvSpPr>
          <p:cNvPr id="9" name="Rectangle 8"/>
          <p:cNvSpPr/>
          <p:nvPr/>
        </p:nvSpPr>
        <p:spPr>
          <a:xfrm rot="19776761">
            <a:off x="6234311" y="5919156"/>
            <a:ext cx="370743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Any Questions?</a:t>
            </a:r>
            <a:endParaRPr lang="en-GB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71734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Week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To Help you reflect on your</a:t>
            </a:r>
          </a:p>
          <a:p>
            <a:r>
              <a:rPr lang="en-GB" sz="2000" dirty="0" smtClean="0"/>
              <a:t>Skills</a:t>
            </a:r>
          </a:p>
          <a:p>
            <a:r>
              <a:rPr lang="en-GB" sz="2000" dirty="0" smtClean="0"/>
              <a:t>Character Strengths</a:t>
            </a:r>
          </a:p>
          <a:p>
            <a:r>
              <a:rPr lang="en-GB" sz="2000" dirty="0" smtClean="0"/>
              <a:t>Motivation</a:t>
            </a:r>
          </a:p>
          <a:p>
            <a:r>
              <a:rPr lang="en-GB" sz="2000" dirty="0" err="1" smtClean="0"/>
              <a:t>Mindset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To start recording this in your </a:t>
            </a:r>
            <a:r>
              <a:rPr lang="en-GB" sz="2000" dirty="0" err="1" smtClean="0"/>
              <a:t>eFolio</a:t>
            </a:r>
            <a:r>
              <a:rPr lang="en-GB" sz="2000" dirty="0" smtClean="0"/>
              <a:t> along with evidence, in preparation for producing your CV (Week 6 deadline assignment</a:t>
            </a:r>
            <a:r>
              <a:rPr lang="en-GB" sz="2000" dirty="0" smtClean="0"/>
              <a:t>)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To help you develop as an </a:t>
            </a:r>
            <a:r>
              <a:rPr lang="en-GB" sz="2000" b="1" i="1" dirty="0" smtClean="0"/>
              <a:t>Independent Learner</a:t>
            </a:r>
            <a:endParaRPr lang="en-GB" sz="2000" b="1" i="1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600200"/>
            <a:ext cx="4608512" cy="4525963"/>
          </a:xfrm>
        </p:spPr>
        <p:txBody>
          <a:bodyPr/>
          <a:lstStyle/>
          <a:p>
            <a:r>
              <a:rPr lang="en-GB" sz="1700" dirty="0">
                <a:solidFill>
                  <a:srgbClr val="0000FF"/>
                </a:solidFill>
              </a:rPr>
              <a:t>communication skills - verbal &amp; written</a:t>
            </a:r>
          </a:p>
          <a:p>
            <a:r>
              <a:rPr lang="en-GB" sz="1700" dirty="0">
                <a:solidFill>
                  <a:srgbClr val="0000FF"/>
                </a:solidFill>
              </a:rPr>
              <a:t>presentation skills</a:t>
            </a:r>
          </a:p>
          <a:p>
            <a:r>
              <a:rPr lang="en-GB" sz="1700" dirty="0">
                <a:solidFill>
                  <a:srgbClr val="0000FF"/>
                </a:solidFill>
              </a:rPr>
              <a:t>interpersonal communication</a:t>
            </a:r>
          </a:p>
          <a:p>
            <a:r>
              <a:rPr lang="en-GB" sz="1700" dirty="0">
                <a:solidFill>
                  <a:srgbClr val="0000FF"/>
                </a:solidFill>
              </a:rPr>
              <a:t>teamwork</a:t>
            </a:r>
          </a:p>
          <a:p>
            <a:r>
              <a:rPr lang="en-GB" sz="1700" dirty="0">
                <a:solidFill>
                  <a:srgbClr val="0000FF"/>
                </a:solidFill>
              </a:rPr>
              <a:t>computer &amp; digital literacy</a:t>
            </a:r>
          </a:p>
          <a:p>
            <a:r>
              <a:rPr lang="en-GB" sz="1700" dirty="0">
                <a:solidFill>
                  <a:srgbClr val="0000FF"/>
                </a:solidFill>
              </a:rPr>
              <a:t>planning &amp; organisation</a:t>
            </a:r>
          </a:p>
          <a:p>
            <a:r>
              <a:rPr lang="en-GB" sz="1700" dirty="0">
                <a:solidFill>
                  <a:srgbClr val="0000FF"/>
                </a:solidFill>
              </a:rPr>
              <a:t>adaptability &amp; flexibility</a:t>
            </a:r>
          </a:p>
          <a:p>
            <a:r>
              <a:rPr lang="en-GB" sz="1700" dirty="0"/>
              <a:t>programming skills</a:t>
            </a:r>
          </a:p>
          <a:p>
            <a:r>
              <a:rPr lang="en-GB" sz="1700" dirty="0"/>
              <a:t>problem solving</a:t>
            </a:r>
          </a:p>
          <a:p>
            <a:r>
              <a:rPr lang="en-GB" sz="1700" dirty="0"/>
              <a:t>decision making</a:t>
            </a:r>
          </a:p>
          <a:p>
            <a:r>
              <a:rPr lang="en-GB" sz="1700" dirty="0"/>
              <a:t>initiative</a:t>
            </a:r>
          </a:p>
          <a:p>
            <a:r>
              <a:rPr lang="en-GB" sz="1700" dirty="0"/>
              <a:t>commercial awareness</a:t>
            </a:r>
          </a:p>
          <a:p>
            <a:r>
              <a:rPr lang="en-GB" sz="1700" dirty="0"/>
              <a:t>networking</a:t>
            </a:r>
          </a:p>
          <a:p>
            <a:r>
              <a:rPr lang="en-GB" sz="1700" dirty="0"/>
              <a:t>negotiating</a:t>
            </a:r>
          </a:p>
          <a:p>
            <a:r>
              <a:rPr lang="en-GB" sz="1700" dirty="0"/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1912121934"/>
      </p:ext>
    </p:extLst>
  </p:cSld>
  <p:clrMapOvr>
    <a:masterClrMapping/>
  </p:clrMapOvr>
  <p:transition xmlns:p14="http://schemas.microsoft.com/office/powerpoint/2010/main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and When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One Lecture Each Week at 1300-1400 every Tuesday in Murray Lecture Theatre (58/1067)</a:t>
            </a:r>
            <a:r>
              <a:rPr lang="en-US" dirty="0"/>
              <a:t>. This lecture is pretty much compulsory. </a:t>
            </a:r>
            <a:r>
              <a:rPr lang="en-US" dirty="0" smtClean="0"/>
              <a:t>You may miss important information if you don’t come</a:t>
            </a:r>
            <a:endParaRPr lang="en-US" dirty="0"/>
          </a:p>
          <a:p>
            <a:r>
              <a:rPr lang="en-US" b="1" dirty="0" smtClean="0"/>
              <a:t>A </a:t>
            </a:r>
            <a:r>
              <a:rPr lang="en-US" b="1" dirty="0"/>
              <a:t>second "Feedback Lecture" each week, also in Murray Lecture Theatre (58/1067) on Thursday.</a:t>
            </a:r>
            <a:r>
              <a:rPr lang="en-US" dirty="0"/>
              <a:t> You should only attend this lecture if you need help or feedback on a question that has been asked but not answered on the course feedback discussion board. </a:t>
            </a:r>
          </a:p>
          <a:p>
            <a:r>
              <a:rPr lang="en-US" dirty="0" smtClean="0"/>
              <a:t>There </a:t>
            </a:r>
            <a:r>
              <a:rPr lang="en-US" dirty="0"/>
              <a:t>are no other lectures (so ignore the two lecture slots on Tuesday and Thursday at 1700). </a:t>
            </a:r>
          </a:p>
          <a:p>
            <a:r>
              <a:rPr lang="en-US" dirty="0"/>
              <a:t>(Your attendance will also be required </a:t>
            </a:r>
            <a:r>
              <a:rPr lang="en-US" dirty="0" smtClean="0"/>
              <a:t>twice in week 9 for </a:t>
            </a:r>
            <a:r>
              <a:rPr lang="en-US" dirty="0"/>
              <a:t>the group presentations) 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time?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A </a:t>
            </a: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15 </a:t>
            </a: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credit unit should take </a:t>
            </a: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150 </a:t>
            </a: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hours over the </a:t>
            </a: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semester</a:t>
            </a:r>
          </a:p>
          <a:p>
            <a:pPr>
              <a:buNone/>
            </a:pP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So 4 courses should take 600 hours over the semester</a:t>
            </a:r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600/</a:t>
            </a: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12 </a:t>
            </a: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= 50 </a:t>
            </a: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hours a </a:t>
            </a: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week!  (or about 12.5 hours per module per week)</a:t>
            </a:r>
          </a:p>
          <a:p>
            <a:pPr>
              <a:buNone/>
            </a:pP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Or </a:t>
            </a: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600/15 = 40 hours a week (gives you one week holiday during the Christmas </a:t>
            </a: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or </a:t>
            </a: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Easter vac</a:t>
            </a: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For 1 module maybe</a:t>
            </a: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…</a:t>
            </a:r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36 </a:t>
            </a: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hours </a:t>
            </a: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lectures</a:t>
            </a:r>
          </a:p>
          <a:p>
            <a:pPr>
              <a:buNone/>
            </a:pP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12 hours lab</a:t>
            </a:r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30 </a:t>
            </a: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hours </a:t>
            </a:r>
            <a:r>
              <a:rPr lang="en-GB" dirty="0" err="1">
                <a:latin typeface="Arial" charset="0"/>
                <a:ea typeface="ＭＳ Ｐゴシック" charset="0"/>
                <a:cs typeface="ＭＳ Ｐゴシック" charset="0"/>
              </a:rPr>
              <a:t>courseworks</a:t>
            </a:r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30 </a:t>
            </a: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hours revision for examination</a:t>
            </a:r>
          </a:p>
          <a:p>
            <a:pPr>
              <a:buNone/>
            </a:pP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The other </a:t>
            </a: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52 </a:t>
            </a: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hours is the </a:t>
            </a:r>
            <a:r>
              <a:rPr lang="ja-JP" altLang="en-GB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GB" altLang="ja-JP" dirty="0" smtClean="0">
                <a:latin typeface="Arial" charset="0"/>
                <a:ea typeface="ＭＳ Ｐゴシック" charset="0"/>
                <a:cs typeface="ＭＳ Ｐゴシック" charset="0"/>
              </a:rPr>
              <a:t>hard work</a:t>
            </a:r>
            <a:r>
              <a:rPr lang="ja-JP" altLang="en-GB" dirty="0" smtClean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GB" altLang="ja-JP" dirty="0">
                <a:latin typeface="Arial" charset="0"/>
                <a:ea typeface="ＭＳ Ｐゴシック" charset="0"/>
                <a:cs typeface="ＭＳ Ｐゴシック" charset="0"/>
              </a:rPr>
              <a:t>!</a:t>
            </a:r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3356992"/>
            <a:ext cx="2016224" cy="1512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4581128"/>
            <a:ext cx="2155056" cy="16142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64088" y="4725144"/>
            <a:ext cx="1031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Vs</a:t>
            </a:r>
            <a:endParaRPr lang="en-GB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281752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it about?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4040188" cy="639762"/>
          </a:xfrm>
        </p:spPr>
        <p:txBody>
          <a:bodyPr/>
          <a:lstStyle/>
          <a:p>
            <a:r>
              <a:rPr lang="en-US" dirty="0" smtClean="0"/>
              <a:t>First six weeks (Personal?)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7544" y="2268562"/>
            <a:ext cx="4040188" cy="3951288"/>
          </a:xfrm>
        </p:spPr>
        <p:txBody>
          <a:bodyPr/>
          <a:lstStyle/>
          <a:p>
            <a:r>
              <a:rPr lang="en-US" dirty="0" smtClean="0"/>
              <a:t>Library </a:t>
            </a:r>
            <a:r>
              <a:rPr lang="en-US" dirty="0"/>
              <a:t>and information </a:t>
            </a:r>
            <a:r>
              <a:rPr lang="en-US" dirty="0" smtClean="0"/>
              <a:t>skills</a:t>
            </a:r>
          </a:p>
          <a:p>
            <a:r>
              <a:rPr lang="en-US" dirty="0" smtClean="0"/>
              <a:t>Academic integrity</a:t>
            </a:r>
            <a:endParaRPr lang="en-US" dirty="0"/>
          </a:p>
          <a:p>
            <a:r>
              <a:rPr lang="en-US" dirty="0" smtClean="0"/>
              <a:t>Presentation </a:t>
            </a:r>
            <a:r>
              <a:rPr lang="en-US" dirty="0"/>
              <a:t>skills</a:t>
            </a:r>
          </a:p>
          <a:p>
            <a:r>
              <a:rPr lang="en-US" dirty="0" smtClean="0"/>
              <a:t>Writing </a:t>
            </a:r>
            <a:r>
              <a:rPr lang="en-US" dirty="0"/>
              <a:t>technical reports</a:t>
            </a:r>
          </a:p>
          <a:p>
            <a:r>
              <a:rPr lang="en-US" dirty="0" smtClean="0"/>
              <a:t>Group working</a:t>
            </a:r>
          </a:p>
          <a:p>
            <a:r>
              <a:rPr lang="en-US" dirty="0" smtClean="0"/>
              <a:t>Personal presentation and employability </a:t>
            </a:r>
            <a:r>
              <a:rPr lang="en-US" dirty="0"/>
              <a:t>s</a:t>
            </a:r>
            <a:r>
              <a:rPr lang="en-US" dirty="0" smtClean="0"/>
              <a:t>kills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4008" y="1637110"/>
            <a:ext cx="4041775" cy="639762"/>
          </a:xfrm>
        </p:spPr>
        <p:txBody>
          <a:bodyPr/>
          <a:lstStyle/>
          <a:p>
            <a:r>
              <a:rPr lang="en-US" dirty="0" smtClean="0"/>
              <a:t>Second six weeks (Professional?)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4008" y="2276872"/>
            <a:ext cx="3965575" cy="3921125"/>
          </a:xfrm>
        </p:spPr>
        <p:txBody>
          <a:bodyPr/>
          <a:lstStyle/>
          <a:p>
            <a:r>
              <a:rPr lang="en-US" dirty="0"/>
              <a:t>Management </a:t>
            </a:r>
            <a:r>
              <a:rPr lang="en-US" dirty="0" smtClean="0"/>
              <a:t>issues </a:t>
            </a:r>
            <a:r>
              <a:rPr lang="en-US" dirty="0"/>
              <a:t>in </a:t>
            </a:r>
            <a:r>
              <a:rPr lang="en-US" dirty="0" smtClean="0"/>
              <a:t>IT</a:t>
            </a:r>
          </a:p>
          <a:p>
            <a:r>
              <a:rPr lang="en-US" dirty="0"/>
              <a:t>Professional </a:t>
            </a:r>
            <a:r>
              <a:rPr lang="en-US" dirty="0" smtClean="0"/>
              <a:t>issues </a:t>
            </a:r>
            <a:r>
              <a:rPr lang="en-US" dirty="0"/>
              <a:t>in </a:t>
            </a:r>
            <a:r>
              <a:rPr lang="en-US" dirty="0" smtClean="0"/>
              <a:t>IT</a:t>
            </a:r>
          </a:p>
          <a:p>
            <a:pPr lvl="1"/>
            <a:r>
              <a:rPr lang="en-US" dirty="0" smtClean="0"/>
              <a:t>Codes of Conduct</a:t>
            </a:r>
            <a:endParaRPr lang="en-US" dirty="0"/>
          </a:p>
          <a:p>
            <a:pPr lvl="1"/>
            <a:r>
              <a:rPr lang="en-US" dirty="0" smtClean="0"/>
              <a:t>Ethics</a:t>
            </a:r>
            <a:endParaRPr lang="en-US" dirty="0"/>
          </a:p>
          <a:p>
            <a:pPr lvl="1"/>
            <a:r>
              <a:rPr lang="en-US" dirty="0" smtClean="0"/>
              <a:t>Licensing </a:t>
            </a:r>
            <a:r>
              <a:rPr lang="en-US" dirty="0"/>
              <a:t>and open </a:t>
            </a:r>
            <a:r>
              <a:rPr lang="en-US" dirty="0" smtClean="0"/>
              <a:t>source</a:t>
            </a:r>
          </a:p>
          <a:p>
            <a:r>
              <a:rPr lang="en-US" dirty="0"/>
              <a:t>Legal </a:t>
            </a:r>
            <a:r>
              <a:rPr lang="en-US" dirty="0" smtClean="0"/>
              <a:t>issues </a:t>
            </a:r>
            <a:r>
              <a:rPr lang="en-US" dirty="0"/>
              <a:t>in </a:t>
            </a:r>
            <a:r>
              <a:rPr lang="en-US" dirty="0" smtClean="0"/>
              <a:t>IT</a:t>
            </a:r>
          </a:p>
          <a:p>
            <a:r>
              <a:rPr lang="en-US" dirty="0" smtClean="0"/>
              <a:t>Diversity</a:t>
            </a:r>
          </a:p>
          <a:p>
            <a:r>
              <a:rPr lang="en-US" dirty="0" smtClean="0"/>
              <a:t>Sustainability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58718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used to do…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15616" y="2132856"/>
            <a:ext cx="1656184" cy="12744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INFO 1010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Sem</a:t>
            </a:r>
            <a:r>
              <a:rPr lang="en-US" dirty="0" smtClean="0"/>
              <a:t> 1, </a:t>
            </a:r>
            <a:r>
              <a:rPr lang="en-US" dirty="0" err="1" smtClean="0"/>
              <a:t>Yr</a:t>
            </a:r>
            <a:r>
              <a:rPr lang="en-US" dirty="0" smtClean="0"/>
              <a:t> 1)</a:t>
            </a:r>
          </a:p>
          <a:p>
            <a:pPr algn="ctr"/>
            <a:r>
              <a:rPr lang="en-US" dirty="0" smtClean="0"/>
              <a:t>10 credits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995936" y="2204864"/>
            <a:ext cx="1656184" cy="120243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INFO 2009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Sem</a:t>
            </a:r>
            <a:r>
              <a:rPr lang="en-US" dirty="0" smtClean="0"/>
              <a:t> 1, </a:t>
            </a:r>
            <a:r>
              <a:rPr lang="en-US" dirty="0" err="1" smtClean="0"/>
              <a:t>Yr</a:t>
            </a:r>
            <a:r>
              <a:rPr lang="en-US" dirty="0" smtClean="0"/>
              <a:t> 2)</a:t>
            </a:r>
          </a:p>
          <a:p>
            <a:pPr algn="ctr"/>
            <a:r>
              <a:rPr lang="en-US" dirty="0" smtClean="0"/>
              <a:t>10 credits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555776" y="4149080"/>
            <a:ext cx="1656184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 1205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Sem</a:t>
            </a:r>
            <a:r>
              <a:rPr lang="en-US" dirty="0" smtClean="0"/>
              <a:t> 2, Yr1)</a:t>
            </a:r>
          </a:p>
          <a:p>
            <a:pPr algn="ctr"/>
            <a:r>
              <a:rPr lang="en-US" dirty="0" smtClean="0"/>
              <a:t>12 Credits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55776" y="3429000"/>
            <a:ext cx="648072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563888" y="3429000"/>
            <a:ext cx="648072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3528" y="3789040"/>
            <a:ext cx="828092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12160" y="1700808"/>
            <a:ext cx="2448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of the learning objectives were measured by </a:t>
            </a:r>
            <a:r>
              <a:rPr lang="en-US" dirty="0" err="1" smtClean="0"/>
              <a:t>courseworks</a:t>
            </a:r>
            <a:r>
              <a:rPr lang="en-US" dirty="0" smtClean="0"/>
              <a:t>. Others were left to the students, in that extra time….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12160" y="4005064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on-line activities to support all the learning objectives.</a:t>
            </a:r>
          </a:p>
          <a:p>
            <a:r>
              <a:rPr lang="en-US" dirty="0" smtClean="0"/>
              <a:t>Students will be asked to assess for themselves whether they have achieved the outcomes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331640" y="4293096"/>
            <a:ext cx="100811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First six weeks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355976" y="4293096"/>
            <a:ext cx="12241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Second  six weeks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5" idx="0"/>
          </p:cNvCxnSpPr>
          <p:nvPr/>
        </p:nvCxnSpPr>
        <p:spPr>
          <a:xfrm flipV="1">
            <a:off x="1835696" y="3429000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932040" y="3429000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52180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on-line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3501008"/>
            <a:ext cx="1496166" cy="1224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700808"/>
            <a:ext cx="1944216" cy="1585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772816"/>
            <a:ext cx="2232248" cy="14299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864" y="5157192"/>
            <a:ext cx="1872208" cy="10519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4088" y="3789040"/>
            <a:ext cx="3337449" cy="2160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3573016"/>
            <a:ext cx="2695980" cy="19442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5816" y="1700808"/>
            <a:ext cx="2451472" cy="152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7893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012774"/>
              </p:ext>
            </p:extLst>
          </p:nvPr>
        </p:nvGraphicFramePr>
        <p:xfrm>
          <a:off x="395536" y="1628800"/>
          <a:ext cx="8640960" cy="47599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296"/>
                <a:gridCol w="792088"/>
                <a:gridCol w="51845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Item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%</a:t>
                      </a:r>
                      <a:endParaRPr lang="en-US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Feedback Through</a:t>
                      </a:r>
                      <a:endParaRPr lang="en-US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/>
                        </a:rPr>
                        <a:t>Exam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/>
                        </a:rPr>
                        <a:t>Objective test on-line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/>
                        </a:rPr>
                        <a:t>50% </a:t>
                      </a:r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/>
                        </a:rPr>
                        <a:t>Marks</a:t>
                      </a:r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/>
                        </a:rPr>
                        <a:t>Technical Report</a:t>
                      </a:r>
                    </a:p>
                    <a:p>
                      <a:r>
                        <a:rPr lang="en-US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/>
                        </a:rPr>
                        <a:t>week 4</a:t>
                      </a:r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/>
                        </a:rPr>
                        <a:t>15% </a:t>
                      </a:r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/>
                        </a:rPr>
                        <a:t>Students will be given feedback by self and peer assessment (with intervention by teaching staff where there is disagreement)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/>
                        </a:rPr>
                        <a:t>CV </a:t>
                      </a:r>
                    </a:p>
                    <a:p>
                      <a:r>
                        <a:rPr lang="en-US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/>
                        </a:rPr>
                        <a:t>week 6</a:t>
                      </a:r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/>
                        </a:rPr>
                        <a:t>5% </a:t>
                      </a:r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/>
                        </a:rPr>
                        <a:t>Students will self assess their CVs with oversight from teaching staff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/>
                        </a:rPr>
                        <a:t>Group Presentation</a:t>
                      </a:r>
                      <a:r>
                        <a:rPr lang="en-US" baseline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/>
                        </a:rPr>
                        <a:t> </a:t>
                      </a:r>
                    </a:p>
                    <a:p>
                      <a:r>
                        <a:rPr lang="en-US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/>
                        </a:rPr>
                        <a:t>week 9</a:t>
                      </a:r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/>
                        </a:rPr>
                        <a:t>15%</a:t>
                      </a:r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/>
                        </a:rPr>
                        <a:t>Feedback will come from staff and student audience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/>
                        </a:rPr>
                        <a:t>Annotated Bibliography </a:t>
                      </a:r>
                    </a:p>
                    <a:p>
                      <a:r>
                        <a:rPr lang="en-US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/>
                        </a:rPr>
                        <a:t>week 11</a:t>
                      </a:r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/>
                        </a:rPr>
                        <a:t>5%</a:t>
                      </a:r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/>
                        </a:rPr>
                        <a:t>Students will self assess their CVs with oversight from teaching staff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/>
                        </a:rPr>
                        <a:t>On-line activities and quizzes</a:t>
                      </a:r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/>
                        </a:rPr>
                        <a:t>10% </a:t>
                      </a:r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/>
                        </a:rPr>
                        <a:t>Blackboard</a:t>
                      </a:r>
                      <a:r>
                        <a:rPr lang="en-US" baseline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/>
                        </a:rPr>
                        <a:t> will know what you *say* you have learned.  You will know what you have really learned.</a:t>
                      </a:r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60101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00"/>
            <a:ext cx="9144000" cy="604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5" y="4221088"/>
            <a:ext cx="173539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0514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00"/>
            <a:ext cx="9144000" cy="6214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068960"/>
            <a:ext cx="118762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3652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SL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LSL.potx</Template>
  <TotalTime>285</TotalTime>
  <Words>929</Words>
  <Application>Microsoft Macintosh PowerPoint</Application>
  <PresentationFormat>On-screen Show (4:3)</PresentationFormat>
  <Paragraphs>155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LSL</vt:lpstr>
      <vt:lpstr>Introduction to  Professional Issues COMP 1205</vt:lpstr>
      <vt:lpstr>Where and When</vt:lpstr>
      <vt:lpstr>How much time?</vt:lpstr>
      <vt:lpstr>What’s it about?</vt:lpstr>
      <vt:lpstr>What we used to do…</vt:lpstr>
      <vt:lpstr>Activities on-line</vt:lpstr>
      <vt:lpstr>Assessment</vt:lpstr>
      <vt:lpstr>PowerPoint Presentation</vt:lpstr>
      <vt:lpstr>PowerPoint Presentation</vt:lpstr>
      <vt:lpstr>PowerPoint Presentation</vt:lpstr>
      <vt:lpstr>How to do get help?</vt:lpstr>
      <vt:lpstr>The Feedback Lecture</vt:lpstr>
      <vt:lpstr>PowerPoint Presentation</vt:lpstr>
      <vt:lpstr>Self Assessment</vt:lpstr>
      <vt:lpstr>Peer Review</vt:lpstr>
      <vt:lpstr>First Week Activities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Hugh Davis</dc:creator>
  <cp:lastModifiedBy>Su White</cp:lastModifiedBy>
  <cp:revision>29</cp:revision>
  <dcterms:created xsi:type="dcterms:W3CDTF">2009-11-03T11:15:04Z</dcterms:created>
  <dcterms:modified xsi:type="dcterms:W3CDTF">2013-01-29T08:23:04Z</dcterms:modified>
</cp:coreProperties>
</file>