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6.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ags/tag7.xml" ContentType="application/vnd.openxmlformats-officedocument.presentationml.tags+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tags/tag8.xml" ContentType="application/vnd.openxmlformats-officedocument.presentationml.tags+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tags/tag9.xml" ContentType="application/vnd.openxmlformats-officedocument.presentationml.tags+xml"/>
  <Override PartName="/ppt/notesSlides/notesSlide3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3" r:id="rId2"/>
    <p:sldMasterId id="2147483665" r:id="rId3"/>
    <p:sldMasterId id="2147483667" r:id="rId4"/>
    <p:sldMasterId id="2147483669" r:id="rId5"/>
    <p:sldMasterId id="2147483671" r:id="rId6"/>
    <p:sldMasterId id="2147483673" r:id="rId7"/>
    <p:sldMasterId id="2147483675" r:id="rId8"/>
    <p:sldMasterId id="2147483677" r:id="rId9"/>
    <p:sldMasterId id="2147483679" r:id="rId10"/>
    <p:sldMasterId id="2147483681" r:id="rId11"/>
    <p:sldMasterId id="2147483683" r:id="rId12"/>
  </p:sldMasterIdLst>
  <p:notesMasterIdLst>
    <p:notesMasterId r:id="rId373"/>
  </p:notesMasterIdLst>
  <p:handoutMasterIdLst>
    <p:handoutMasterId r:id="rId374"/>
  </p:handoutMasterIdLst>
  <p:sldIdLst>
    <p:sldId id="256" r:id="rId13"/>
    <p:sldId id="257" r:id="rId14"/>
    <p:sldId id="570" r:id="rId15"/>
    <p:sldId id="260" r:id="rId16"/>
    <p:sldId id="263" r:id="rId17"/>
    <p:sldId id="264" r:id="rId18"/>
    <p:sldId id="265" r:id="rId19"/>
    <p:sldId id="266" r:id="rId20"/>
    <p:sldId id="267" r:id="rId21"/>
    <p:sldId id="268" r:id="rId22"/>
    <p:sldId id="269" r:id="rId23"/>
    <p:sldId id="275" r:id="rId24"/>
    <p:sldId id="276" r:id="rId25"/>
    <p:sldId id="277" r:id="rId26"/>
    <p:sldId id="270" r:id="rId27"/>
    <p:sldId id="706" r:id="rId28"/>
    <p:sldId id="697" r:id="rId29"/>
    <p:sldId id="826" r:id="rId30"/>
    <p:sldId id="827" r:id="rId31"/>
    <p:sldId id="828" r:id="rId32"/>
    <p:sldId id="701" r:id="rId33"/>
    <p:sldId id="829" r:id="rId34"/>
    <p:sldId id="830" r:id="rId35"/>
    <p:sldId id="831" r:id="rId36"/>
    <p:sldId id="832" r:id="rId37"/>
    <p:sldId id="280" r:id="rId38"/>
    <p:sldId id="281" r:id="rId39"/>
    <p:sldId id="282" r:id="rId40"/>
    <p:sldId id="283" r:id="rId41"/>
    <p:sldId id="593" r:id="rId42"/>
    <p:sldId id="791" r:id="rId43"/>
    <p:sldId id="792" r:id="rId44"/>
    <p:sldId id="284" r:id="rId45"/>
    <p:sldId id="285" r:id="rId46"/>
    <p:sldId id="286" r:id="rId47"/>
    <p:sldId id="292" r:id="rId48"/>
    <p:sldId id="594" r:id="rId49"/>
    <p:sldId id="288" r:id="rId50"/>
    <p:sldId id="289" r:id="rId51"/>
    <p:sldId id="595" r:id="rId52"/>
    <p:sldId id="707" r:id="rId53"/>
    <p:sldId id="303" r:id="rId54"/>
    <p:sldId id="293" r:id="rId55"/>
    <p:sldId id="304" r:id="rId56"/>
    <p:sldId id="833" r:id="rId57"/>
    <p:sldId id="834" r:id="rId58"/>
    <p:sldId id="835" r:id="rId59"/>
    <p:sldId id="836" r:id="rId60"/>
    <p:sldId id="298" r:id="rId61"/>
    <p:sldId id="299" r:id="rId62"/>
    <p:sldId id="300" r:id="rId63"/>
    <p:sldId id="301" r:id="rId64"/>
    <p:sldId id="302" r:id="rId65"/>
    <p:sldId id="305" r:id="rId66"/>
    <p:sldId id="306" r:id="rId67"/>
    <p:sldId id="307" r:id="rId68"/>
    <p:sldId id="308" r:id="rId69"/>
    <p:sldId id="596" r:id="rId70"/>
    <p:sldId id="597" r:id="rId71"/>
    <p:sldId id="598" r:id="rId72"/>
    <p:sldId id="794" r:id="rId73"/>
    <p:sldId id="599" r:id="rId74"/>
    <p:sldId id="600" r:id="rId75"/>
    <p:sldId id="315" r:id="rId76"/>
    <p:sldId id="311" r:id="rId77"/>
    <p:sldId id="312" r:id="rId78"/>
    <p:sldId id="313" r:id="rId79"/>
    <p:sldId id="712" r:id="rId80"/>
    <p:sldId id="603" r:id="rId81"/>
    <p:sldId id="316" r:id="rId82"/>
    <p:sldId id="604" r:id="rId83"/>
    <p:sldId id="317" r:id="rId84"/>
    <p:sldId id="318" r:id="rId85"/>
    <p:sldId id="319" r:id="rId86"/>
    <p:sldId id="320" r:id="rId87"/>
    <p:sldId id="321" r:id="rId88"/>
    <p:sldId id="322" r:id="rId89"/>
    <p:sldId id="323" r:id="rId90"/>
    <p:sldId id="324" r:id="rId91"/>
    <p:sldId id="605" r:id="rId92"/>
    <p:sldId id="325" r:id="rId93"/>
    <p:sldId id="326" r:id="rId94"/>
    <p:sldId id="327" r:id="rId95"/>
    <p:sldId id="328" r:id="rId96"/>
    <p:sldId id="341" r:id="rId97"/>
    <p:sldId id="329" r:id="rId98"/>
    <p:sldId id="330" r:id="rId99"/>
    <p:sldId id="331" r:id="rId100"/>
    <p:sldId id="332" r:id="rId101"/>
    <p:sldId id="333" r:id="rId102"/>
    <p:sldId id="334" r:id="rId103"/>
    <p:sldId id="335" r:id="rId104"/>
    <p:sldId id="795" r:id="rId105"/>
    <p:sldId id="686" r:id="rId106"/>
    <p:sldId id="336" r:id="rId107"/>
    <p:sldId id="337" r:id="rId108"/>
    <p:sldId id="338" r:id="rId109"/>
    <p:sldId id="339" r:id="rId110"/>
    <p:sldId id="340" r:id="rId111"/>
    <p:sldId id="354" r:id="rId112"/>
    <p:sldId id="342" r:id="rId113"/>
    <p:sldId id="343" r:id="rId114"/>
    <p:sldId id="344" r:id="rId115"/>
    <p:sldId id="345" r:id="rId116"/>
    <p:sldId id="346" r:id="rId117"/>
    <p:sldId id="347" r:id="rId118"/>
    <p:sldId id="348" r:id="rId119"/>
    <p:sldId id="796" r:id="rId120"/>
    <p:sldId id="797" r:id="rId121"/>
    <p:sldId id="798" r:id="rId122"/>
    <p:sldId id="799" r:id="rId123"/>
    <p:sldId id="800" r:id="rId124"/>
    <p:sldId id="801" r:id="rId125"/>
    <p:sldId id="349" r:id="rId126"/>
    <p:sldId id="350" r:id="rId127"/>
    <p:sldId id="352" r:id="rId128"/>
    <p:sldId id="353" r:id="rId129"/>
    <p:sldId id="608" r:id="rId130"/>
    <p:sldId id="609" r:id="rId131"/>
    <p:sldId id="610" r:id="rId132"/>
    <p:sldId id="611" r:id="rId133"/>
    <p:sldId id="612" r:id="rId134"/>
    <p:sldId id="355" r:id="rId135"/>
    <p:sldId id="837" r:id="rId136"/>
    <p:sldId id="838" r:id="rId137"/>
    <p:sldId id="839" r:id="rId138"/>
    <p:sldId id="840" r:id="rId139"/>
    <p:sldId id="841" r:id="rId140"/>
    <p:sldId id="842" r:id="rId141"/>
    <p:sldId id="843" r:id="rId142"/>
    <p:sldId id="362" r:id="rId143"/>
    <p:sldId id="364" r:id="rId144"/>
    <p:sldId id="365" r:id="rId145"/>
    <p:sldId id="366" r:id="rId146"/>
    <p:sldId id="367" r:id="rId147"/>
    <p:sldId id="719" r:id="rId148"/>
    <p:sldId id="369" r:id="rId149"/>
    <p:sldId id="370" r:id="rId150"/>
    <p:sldId id="258" r:id="rId151"/>
    <p:sldId id="647" r:id="rId152"/>
    <p:sldId id="648" r:id="rId153"/>
    <p:sldId id="649" r:id="rId154"/>
    <p:sldId id="692" r:id="rId155"/>
    <p:sldId id="650" r:id="rId156"/>
    <p:sldId id="651" r:id="rId157"/>
    <p:sldId id="371" r:id="rId158"/>
    <p:sldId id="844" r:id="rId159"/>
    <p:sldId id="845" r:id="rId160"/>
    <p:sldId id="846" r:id="rId161"/>
    <p:sldId id="374" r:id="rId162"/>
    <p:sldId id="615" r:id="rId163"/>
    <p:sldId id="616" r:id="rId164"/>
    <p:sldId id="383" r:id="rId165"/>
    <p:sldId id="381" r:id="rId166"/>
    <p:sldId id="382" r:id="rId167"/>
    <p:sldId id="384" r:id="rId168"/>
    <p:sldId id="386" r:id="rId169"/>
    <p:sldId id="387" r:id="rId170"/>
    <p:sldId id="388" r:id="rId171"/>
    <p:sldId id="389" r:id="rId172"/>
    <p:sldId id="390" r:id="rId173"/>
    <p:sldId id="391" r:id="rId174"/>
    <p:sldId id="392" r:id="rId175"/>
    <p:sldId id="619" r:id="rId176"/>
    <p:sldId id="802" r:id="rId177"/>
    <p:sldId id="406" r:id="rId178"/>
    <p:sldId id="407" r:id="rId179"/>
    <p:sldId id="408" r:id="rId180"/>
    <p:sldId id="409" r:id="rId181"/>
    <p:sldId id="394" r:id="rId182"/>
    <p:sldId id="396" r:id="rId183"/>
    <p:sldId id="397" r:id="rId184"/>
    <p:sldId id="398" r:id="rId185"/>
    <p:sldId id="399" r:id="rId186"/>
    <p:sldId id="400" r:id="rId187"/>
    <p:sldId id="401" r:id="rId188"/>
    <p:sldId id="402" r:id="rId189"/>
    <p:sldId id="403" r:id="rId190"/>
    <p:sldId id="404" r:id="rId191"/>
    <p:sldId id="620" r:id="rId192"/>
    <p:sldId id="621" r:id="rId193"/>
    <p:sldId id="622" r:id="rId194"/>
    <p:sldId id="623" r:id="rId195"/>
    <p:sldId id="624" r:id="rId196"/>
    <p:sldId id="626" r:id="rId197"/>
    <p:sldId id="627" r:id="rId198"/>
    <p:sldId id="628" r:id="rId199"/>
    <p:sldId id="724" r:id="rId200"/>
    <p:sldId id="668" r:id="rId201"/>
    <p:sldId id="725" r:id="rId202"/>
    <p:sldId id="726" r:id="rId203"/>
    <p:sldId id="676" r:id="rId204"/>
    <p:sldId id="803" r:id="rId205"/>
    <p:sldId id="804" r:id="rId206"/>
    <p:sldId id="677" r:id="rId207"/>
    <p:sldId id="669" r:id="rId208"/>
    <p:sldId id="670" r:id="rId209"/>
    <p:sldId id="671" r:id="rId210"/>
    <p:sldId id="672" r:id="rId211"/>
    <p:sldId id="673" r:id="rId212"/>
    <p:sldId id="674" r:id="rId213"/>
    <p:sldId id="723" r:id="rId214"/>
    <p:sldId id="259" r:id="rId215"/>
    <p:sldId id="629" r:id="rId216"/>
    <p:sldId id="631" r:id="rId217"/>
    <p:sldId id="633" r:id="rId218"/>
    <p:sldId id="693" r:id="rId219"/>
    <p:sldId id="694" r:id="rId220"/>
    <p:sldId id="727" r:id="rId221"/>
    <p:sldId id="728" r:id="rId222"/>
    <p:sldId id="635" r:id="rId223"/>
    <p:sldId id="806" r:id="rId224"/>
    <p:sldId id="805" r:id="rId225"/>
    <p:sldId id="807" r:id="rId226"/>
    <p:sldId id="808" r:id="rId227"/>
    <p:sldId id="810" r:id="rId228"/>
    <p:sldId id="811" r:id="rId229"/>
    <p:sldId id="812" r:id="rId230"/>
    <p:sldId id="813" r:id="rId231"/>
    <p:sldId id="814" r:id="rId232"/>
    <p:sldId id="630" r:id="rId233"/>
    <p:sldId id="640" r:id="rId234"/>
    <p:sldId id="644" r:id="rId235"/>
    <p:sldId id="733" r:id="rId236"/>
    <p:sldId id="646" r:id="rId237"/>
    <p:sldId id="734" r:id="rId238"/>
    <p:sldId id="735" r:id="rId239"/>
    <p:sldId id="736" r:id="rId240"/>
    <p:sldId id="737" r:id="rId241"/>
    <p:sldId id="815" r:id="rId242"/>
    <p:sldId id="428" r:id="rId243"/>
    <p:sldId id="429" r:id="rId244"/>
    <p:sldId id="430" r:id="rId245"/>
    <p:sldId id="431" r:id="rId246"/>
    <p:sldId id="432" r:id="rId247"/>
    <p:sldId id="909" r:id="rId248"/>
    <p:sldId id="434" r:id="rId249"/>
    <p:sldId id="439" r:id="rId250"/>
    <p:sldId id="739" r:id="rId251"/>
    <p:sldId id="747" r:id="rId252"/>
    <p:sldId id="746" r:id="rId253"/>
    <p:sldId id="749" r:id="rId254"/>
    <p:sldId id="769" r:id="rId255"/>
    <p:sldId id="750" r:id="rId256"/>
    <p:sldId id="751" r:id="rId257"/>
    <p:sldId id="752" r:id="rId258"/>
    <p:sldId id="754" r:id="rId259"/>
    <p:sldId id="755" r:id="rId260"/>
    <p:sldId id="756" r:id="rId261"/>
    <p:sldId id="770" r:id="rId262"/>
    <p:sldId id="759" r:id="rId263"/>
    <p:sldId id="771" r:id="rId264"/>
    <p:sldId id="760" r:id="rId265"/>
    <p:sldId id="761" r:id="rId266"/>
    <p:sldId id="762" r:id="rId267"/>
    <p:sldId id="910" r:id="rId268"/>
    <p:sldId id="748" r:id="rId269"/>
    <p:sldId id="816" r:id="rId270"/>
    <p:sldId id="817" r:id="rId271"/>
    <p:sldId id="568" r:id="rId272"/>
    <p:sldId id="477" r:id="rId273"/>
    <p:sldId id="478" r:id="rId274"/>
    <p:sldId id="479" r:id="rId275"/>
    <p:sldId id="481" r:id="rId276"/>
    <p:sldId id="741" r:id="rId277"/>
    <p:sldId id="911" r:id="rId278"/>
    <p:sldId id="819" r:id="rId279"/>
    <p:sldId id="483" r:id="rId280"/>
    <p:sldId id="744" r:id="rId281"/>
    <p:sldId id="745" r:id="rId282"/>
    <p:sldId id="778" r:id="rId283"/>
    <p:sldId id="777" r:id="rId284"/>
    <p:sldId id="779" r:id="rId285"/>
    <p:sldId id="780" r:id="rId286"/>
    <p:sldId id="781" r:id="rId287"/>
    <p:sldId id="782" r:id="rId288"/>
    <p:sldId id="912" r:id="rId289"/>
    <p:sldId id="821" r:id="rId290"/>
    <p:sldId id="822" r:id="rId291"/>
    <p:sldId id="784" r:id="rId292"/>
    <p:sldId id="823" r:id="rId293"/>
    <p:sldId id="569" r:id="rId294"/>
    <p:sldId id="494" r:id="rId295"/>
    <p:sldId id="495" r:id="rId296"/>
    <p:sldId id="496" r:id="rId297"/>
    <p:sldId id="497" r:id="rId298"/>
    <p:sldId id="764" r:id="rId299"/>
    <p:sldId id="913" r:id="rId300"/>
    <p:sldId id="766" r:id="rId301"/>
    <p:sldId id="498" r:id="rId302"/>
    <p:sldId id="410" r:id="rId303"/>
    <p:sldId id="824" r:id="rId304"/>
    <p:sldId id="663" r:id="rId305"/>
    <p:sldId id="582" r:id="rId306"/>
    <p:sldId id="583" r:id="rId307"/>
    <p:sldId id="772" r:id="rId308"/>
    <p:sldId id="914" r:id="rId309"/>
    <p:sldId id="664" r:id="rId310"/>
    <p:sldId id="773" r:id="rId311"/>
    <p:sldId id="825" r:id="rId312"/>
    <p:sldId id="848" r:id="rId313"/>
    <p:sldId id="849" r:id="rId314"/>
    <p:sldId id="850" r:id="rId315"/>
    <p:sldId id="851" r:id="rId316"/>
    <p:sldId id="852" r:id="rId317"/>
    <p:sldId id="853" r:id="rId318"/>
    <p:sldId id="915" r:id="rId319"/>
    <p:sldId id="855" r:id="rId320"/>
    <p:sldId id="856" r:id="rId321"/>
    <p:sldId id="857" r:id="rId322"/>
    <p:sldId id="858" r:id="rId323"/>
    <p:sldId id="859" r:id="rId324"/>
    <p:sldId id="860" r:id="rId325"/>
    <p:sldId id="861" r:id="rId326"/>
    <p:sldId id="863" r:id="rId327"/>
    <p:sldId id="864" r:id="rId328"/>
    <p:sldId id="865" r:id="rId329"/>
    <p:sldId id="866" r:id="rId330"/>
    <p:sldId id="867" r:id="rId331"/>
    <p:sldId id="868" r:id="rId332"/>
    <p:sldId id="869" r:id="rId333"/>
    <p:sldId id="870" r:id="rId334"/>
    <p:sldId id="871" r:id="rId335"/>
    <p:sldId id="872" r:id="rId336"/>
    <p:sldId id="873" r:id="rId337"/>
    <p:sldId id="874" r:id="rId338"/>
    <p:sldId id="875" r:id="rId339"/>
    <p:sldId id="876" r:id="rId340"/>
    <p:sldId id="877" r:id="rId341"/>
    <p:sldId id="878" r:id="rId342"/>
    <p:sldId id="879" r:id="rId343"/>
    <p:sldId id="880" r:id="rId344"/>
    <p:sldId id="881" r:id="rId345"/>
    <p:sldId id="882" r:id="rId346"/>
    <p:sldId id="883" r:id="rId347"/>
    <p:sldId id="884" r:id="rId348"/>
    <p:sldId id="885" r:id="rId349"/>
    <p:sldId id="886" r:id="rId350"/>
    <p:sldId id="887" r:id="rId351"/>
    <p:sldId id="888" r:id="rId352"/>
    <p:sldId id="889" r:id="rId353"/>
    <p:sldId id="890" r:id="rId354"/>
    <p:sldId id="891" r:id="rId355"/>
    <p:sldId id="892" r:id="rId356"/>
    <p:sldId id="893" r:id="rId357"/>
    <p:sldId id="894" r:id="rId358"/>
    <p:sldId id="895" r:id="rId359"/>
    <p:sldId id="896" r:id="rId360"/>
    <p:sldId id="897" r:id="rId361"/>
    <p:sldId id="898" r:id="rId362"/>
    <p:sldId id="899" r:id="rId363"/>
    <p:sldId id="900" r:id="rId364"/>
    <p:sldId id="901" r:id="rId365"/>
    <p:sldId id="902" r:id="rId366"/>
    <p:sldId id="904" r:id="rId367"/>
    <p:sldId id="905" r:id="rId368"/>
    <p:sldId id="906" r:id="rId369"/>
    <p:sldId id="907" r:id="rId370"/>
    <p:sldId id="908" r:id="rId371"/>
    <p:sldId id="567" r:id="rId372"/>
  </p:sldIdLst>
  <p:sldSz cx="9144000" cy="6858000" type="screen4x3"/>
  <p:notesSz cx="9926638" cy="6797675"/>
  <p:custDataLst>
    <p:tags r:id="rId375"/>
  </p:custDataLst>
  <p:defaultTextStyle>
    <a:defPPr>
      <a:defRPr lang="en-GB"/>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62" autoAdjust="0"/>
    <p:restoredTop sz="68437" autoAdjust="0"/>
  </p:normalViewPr>
  <p:slideViewPr>
    <p:cSldViewPr>
      <p:cViewPr>
        <p:scale>
          <a:sx n="57" d="100"/>
          <a:sy n="57" d="100"/>
        </p:scale>
        <p:origin x="-1260"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1" d="100"/>
          <a:sy n="61" d="100"/>
        </p:scale>
        <p:origin x="-2094" y="-72"/>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99" Type="http://schemas.openxmlformats.org/officeDocument/2006/relationships/slide" Target="slides/slide287.xml"/><Relationship Id="rId303" Type="http://schemas.openxmlformats.org/officeDocument/2006/relationships/slide" Target="slides/slide291.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324" Type="http://schemas.openxmlformats.org/officeDocument/2006/relationships/slide" Target="slides/slide312.xml"/><Relationship Id="rId345" Type="http://schemas.openxmlformats.org/officeDocument/2006/relationships/slide" Target="slides/slide333.xml"/><Relationship Id="rId366" Type="http://schemas.openxmlformats.org/officeDocument/2006/relationships/slide" Target="slides/slide354.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226" Type="http://schemas.openxmlformats.org/officeDocument/2006/relationships/slide" Target="slides/slide214.xml"/><Relationship Id="rId247" Type="http://schemas.openxmlformats.org/officeDocument/2006/relationships/slide" Target="slides/slide235.xml"/><Relationship Id="rId107" Type="http://schemas.openxmlformats.org/officeDocument/2006/relationships/slide" Target="slides/slide95.xml"/><Relationship Id="rId268" Type="http://schemas.openxmlformats.org/officeDocument/2006/relationships/slide" Target="slides/slide256.xml"/><Relationship Id="rId289" Type="http://schemas.openxmlformats.org/officeDocument/2006/relationships/slide" Target="slides/slide277.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314" Type="http://schemas.openxmlformats.org/officeDocument/2006/relationships/slide" Target="slides/slide302.xml"/><Relationship Id="rId335" Type="http://schemas.openxmlformats.org/officeDocument/2006/relationships/slide" Target="slides/slide323.xml"/><Relationship Id="rId356" Type="http://schemas.openxmlformats.org/officeDocument/2006/relationships/slide" Target="slides/slide344.xml"/><Relationship Id="rId377"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16" Type="http://schemas.openxmlformats.org/officeDocument/2006/relationships/slide" Target="slides/slide204.xml"/><Relationship Id="rId237" Type="http://schemas.openxmlformats.org/officeDocument/2006/relationships/slide" Target="slides/slide225.xml"/><Relationship Id="rId258" Type="http://schemas.openxmlformats.org/officeDocument/2006/relationships/slide" Target="slides/slide246.xml"/><Relationship Id="rId279" Type="http://schemas.openxmlformats.org/officeDocument/2006/relationships/slide" Target="slides/slide267.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290" Type="http://schemas.openxmlformats.org/officeDocument/2006/relationships/slide" Target="slides/slide278.xml"/><Relationship Id="rId304" Type="http://schemas.openxmlformats.org/officeDocument/2006/relationships/slide" Target="slides/slide292.xml"/><Relationship Id="rId325" Type="http://schemas.openxmlformats.org/officeDocument/2006/relationships/slide" Target="slides/slide313.xml"/><Relationship Id="rId346" Type="http://schemas.openxmlformats.org/officeDocument/2006/relationships/slide" Target="slides/slide334.xml"/><Relationship Id="rId367" Type="http://schemas.openxmlformats.org/officeDocument/2006/relationships/slide" Target="slides/slide355.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206" Type="http://schemas.openxmlformats.org/officeDocument/2006/relationships/slide" Target="slides/slide194.xml"/><Relationship Id="rId227" Type="http://schemas.openxmlformats.org/officeDocument/2006/relationships/slide" Target="slides/slide215.xml"/><Relationship Id="rId248" Type="http://schemas.openxmlformats.org/officeDocument/2006/relationships/slide" Target="slides/slide236.xml"/><Relationship Id="rId269" Type="http://schemas.openxmlformats.org/officeDocument/2006/relationships/slide" Target="slides/slide257.xml"/><Relationship Id="rId12" Type="http://schemas.openxmlformats.org/officeDocument/2006/relationships/slideMaster" Target="slideMasters/slideMaster12.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280" Type="http://schemas.openxmlformats.org/officeDocument/2006/relationships/slide" Target="slides/slide268.xml"/><Relationship Id="rId315" Type="http://schemas.openxmlformats.org/officeDocument/2006/relationships/slide" Target="slides/slide303.xml"/><Relationship Id="rId336" Type="http://schemas.openxmlformats.org/officeDocument/2006/relationships/slide" Target="slides/slide324.xml"/><Relationship Id="rId357" Type="http://schemas.openxmlformats.org/officeDocument/2006/relationships/slide" Target="slides/slide345.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217" Type="http://schemas.openxmlformats.org/officeDocument/2006/relationships/slide" Target="slides/slide205.xml"/><Relationship Id="rId378" Type="http://schemas.openxmlformats.org/officeDocument/2006/relationships/theme" Target="theme/theme1.xml"/><Relationship Id="rId6" Type="http://schemas.openxmlformats.org/officeDocument/2006/relationships/slideMaster" Target="slideMasters/slideMaster6.xml"/><Relationship Id="rId238" Type="http://schemas.openxmlformats.org/officeDocument/2006/relationships/slide" Target="slides/slide226.xml"/><Relationship Id="rId259" Type="http://schemas.openxmlformats.org/officeDocument/2006/relationships/slide" Target="slides/slide247.xml"/><Relationship Id="rId23" Type="http://schemas.openxmlformats.org/officeDocument/2006/relationships/slide" Target="slides/slide11.xml"/><Relationship Id="rId119" Type="http://schemas.openxmlformats.org/officeDocument/2006/relationships/slide" Target="slides/slide107.xml"/><Relationship Id="rId270" Type="http://schemas.openxmlformats.org/officeDocument/2006/relationships/slide" Target="slides/slide258.xml"/><Relationship Id="rId291" Type="http://schemas.openxmlformats.org/officeDocument/2006/relationships/slide" Target="slides/slide279.xml"/><Relationship Id="rId305" Type="http://schemas.openxmlformats.org/officeDocument/2006/relationships/slide" Target="slides/slide293.xml"/><Relationship Id="rId326" Type="http://schemas.openxmlformats.org/officeDocument/2006/relationships/slide" Target="slides/slide314.xml"/><Relationship Id="rId347" Type="http://schemas.openxmlformats.org/officeDocument/2006/relationships/slide" Target="slides/slide335.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368" Type="http://schemas.openxmlformats.org/officeDocument/2006/relationships/slide" Target="slides/slide356.xml"/><Relationship Id="rId172" Type="http://schemas.openxmlformats.org/officeDocument/2006/relationships/slide" Target="slides/slide160.xml"/><Relationship Id="rId193" Type="http://schemas.openxmlformats.org/officeDocument/2006/relationships/slide" Target="slides/slide181.xml"/><Relationship Id="rId207" Type="http://schemas.openxmlformats.org/officeDocument/2006/relationships/slide" Target="slides/slide195.xml"/><Relationship Id="rId228" Type="http://schemas.openxmlformats.org/officeDocument/2006/relationships/slide" Target="slides/slide216.xml"/><Relationship Id="rId249" Type="http://schemas.openxmlformats.org/officeDocument/2006/relationships/slide" Target="slides/slide237.xml"/><Relationship Id="rId13" Type="http://schemas.openxmlformats.org/officeDocument/2006/relationships/slide" Target="slides/slide1.xml"/><Relationship Id="rId109" Type="http://schemas.openxmlformats.org/officeDocument/2006/relationships/slide" Target="slides/slide97.xml"/><Relationship Id="rId260" Type="http://schemas.openxmlformats.org/officeDocument/2006/relationships/slide" Target="slides/slide248.xml"/><Relationship Id="rId281" Type="http://schemas.openxmlformats.org/officeDocument/2006/relationships/slide" Target="slides/slide269.xml"/><Relationship Id="rId316" Type="http://schemas.openxmlformats.org/officeDocument/2006/relationships/slide" Target="slides/slide304.xml"/><Relationship Id="rId337" Type="http://schemas.openxmlformats.org/officeDocument/2006/relationships/slide" Target="slides/slide325.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358" Type="http://schemas.openxmlformats.org/officeDocument/2006/relationships/slide" Target="slides/slide346.xml"/><Relationship Id="rId379" Type="http://schemas.openxmlformats.org/officeDocument/2006/relationships/tableStyles" Target="tableStyles.xml"/><Relationship Id="rId7" Type="http://schemas.openxmlformats.org/officeDocument/2006/relationships/slideMaster" Target="slideMasters/slideMaster7.xml"/><Relationship Id="rId162" Type="http://schemas.openxmlformats.org/officeDocument/2006/relationships/slide" Target="slides/slide150.xml"/><Relationship Id="rId183" Type="http://schemas.openxmlformats.org/officeDocument/2006/relationships/slide" Target="slides/slide171.xml"/><Relationship Id="rId218" Type="http://schemas.openxmlformats.org/officeDocument/2006/relationships/slide" Target="slides/slide206.xml"/><Relationship Id="rId239" Type="http://schemas.openxmlformats.org/officeDocument/2006/relationships/slide" Target="slides/slide227.xml"/><Relationship Id="rId250" Type="http://schemas.openxmlformats.org/officeDocument/2006/relationships/slide" Target="slides/slide238.xml"/><Relationship Id="rId271" Type="http://schemas.openxmlformats.org/officeDocument/2006/relationships/slide" Target="slides/slide259.xml"/><Relationship Id="rId292" Type="http://schemas.openxmlformats.org/officeDocument/2006/relationships/slide" Target="slides/slide280.xml"/><Relationship Id="rId306" Type="http://schemas.openxmlformats.org/officeDocument/2006/relationships/slide" Target="slides/slide294.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327" Type="http://schemas.openxmlformats.org/officeDocument/2006/relationships/slide" Target="slides/slide315.xml"/><Relationship Id="rId348" Type="http://schemas.openxmlformats.org/officeDocument/2006/relationships/slide" Target="slides/slide336.xml"/><Relationship Id="rId369" Type="http://schemas.openxmlformats.org/officeDocument/2006/relationships/slide" Target="slides/slide357.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208" Type="http://schemas.openxmlformats.org/officeDocument/2006/relationships/slide" Target="slides/slide196.xml"/><Relationship Id="rId229" Type="http://schemas.openxmlformats.org/officeDocument/2006/relationships/slide" Target="slides/slide217.xml"/><Relationship Id="rId240" Type="http://schemas.openxmlformats.org/officeDocument/2006/relationships/slide" Target="slides/slide228.xml"/><Relationship Id="rId261" Type="http://schemas.openxmlformats.org/officeDocument/2006/relationships/slide" Target="slides/slide249.xml"/><Relationship Id="rId14" Type="http://schemas.openxmlformats.org/officeDocument/2006/relationships/slide" Target="slides/slide2.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282" Type="http://schemas.openxmlformats.org/officeDocument/2006/relationships/slide" Target="slides/slide270.xml"/><Relationship Id="rId317" Type="http://schemas.openxmlformats.org/officeDocument/2006/relationships/slide" Target="slides/slide305.xml"/><Relationship Id="rId338" Type="http://schemas.openxmlformats.org/officeDocument/2006/relationships/slide" Target="slides/slide326.xml"/><Relationship Id="rId359" Type="http://schemas.openxmlformats.org/officeDocument/2006/relationships/slide" Target="slides/slide347.xml"/><Relationship Id="rId8" Type="http://schemas.openxmlformats.org/officeDocument/2006/relationships/slideMaster" Target="slideMasters/slideMaster8.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219" Type="http://schemas.openxmlformats.org/officeDocument/2006/relationships/slide" Target="slides/slide207.xml"/><Relationship Id="rId370" Type="http://schemas.openxmlformats.org/officeDocument/2006/relationships/slide" Target="slides/slide358.xml"/><Relationship Id="rId230" Type="http://schemas.openxmlformats.org/officeDocument/2006/relationships/slide" Target="slides/slide218.xml"/><Relationship Id="rId251" Type="http://schemas.openxmlformats.org/officeDocument/2006/relationships/slide" Target="slides/slide239.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72" Type="http://schemas.openxmlformats.org/officeDocument/2006/relationships/slide" Target="slides/slide260.xml"/><Relationship Id="rId293" Type="http://schemas.openxmlformats.org/officeDocument/2006/relationships/slide" Target="slides/slide281.xml"/><Relationship Id="rId307" Type="http://schemas.openxmlformats.org/officeDocument/2006/relationships/slide" Target="slides/slide295.xml"/><Relationship Id="rId328" Type="http://schemas.openxmlformats.org/officeDocument/2006/relationships/slide" Target="slides/slide316.xml"/><Relationship Id="rId349" Type="http://schemas.openxmlformats.org/officeDocument/2006/relationships/slide" Target="slides/slide337.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95" Type="http://schemas.openxmlformats.org/officeDocument/2006/relationships/slide" Target="slides/slide183.xml"/><Relationship Id="rId209" Type="http://schemas.openxmlformats.org/officeDocument/2006/relationships/slide" Target="slides/slide197.xml"/><Relationship Id="rId360" Type="http://schemas.openxmlformats.org/officeDocument/2006/relationships/slide" Target="slides/slide348.xml"/><Relationship Id="rId220" Type="http://schemas.openxmlformats.org/officeDocument/2006/relationships/slide" Target="slides/slide208.xml"/><Relationship Id="rId241" Type="http://schemas.openxmlformats.org/officeDocument/2006/relationships/slide" Target="slides/slide229.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262" Type="http://schemas.openxmlformats.org/officeDocument/2006/relationships/slide" Target="slides/slide250.xml"/><Relationship Id="rId283" Type="http://schemas.openxmlformats.org/officeDocument/2006/relationships/slide" Target="slides/slide271.xml"/><Relationship Id="rId318" Type="http://schemas.openxmlformats.org/officeDocument/2006/relationships/slide" Target="slides/slide306.xml"/><Relationship Id="rId339" Type="http://schemas.openxmlformats.org/officeDocument/2006/relationships/slide" Target="slides/slide327.xml"/><Relationship Id="rId78" Type="http://schemas.openxmlformats.org/officeDocument/2006/relationships/slide" Target="slides/slide66.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64" Type="http://schemas.openxmlformats.org/officeDocument/2006/relationships/slide" Target="slides/slide152.xml"/><Relationship Id="rId185" Type="http://schemas.openxmlformats.org/officeDocument/2006/relationships/slide" Target="slides/slide173.xml"/><Relationship Id="rId350" Type="http://schemas.openxmlformats.org/officeDocument/2006/relationships/slide" Target="slides/slide338.xml"/><Relationship Id="rId371" Type="http://schemas.openxmlformats.org/officeDocument/2006/relationships/slide" Target="slides/slide359.xml"/><Relationship Id="rId9" Type="http://schemas.openxmlformats.org/officeDocument/2006/relationships/slideMaster" Target="slideMasters/slideMaster9.xml"/><Relationship Id="rId210" Type="http://schemas.openxmlformats.org/officeDocument/2006/relationships/slide" Target="slides/slide198.xml"/><Relationship Id="rId26" Type="http://schemas.openxmlformats.org/officeDocument/2006/relationships/slide" Target="slides/slide14.xml"/><Relationship Id="rId231" Type="http://schemas.openxmlformats.org/officeDocument/2006/relationships/slide" Target="slides/slide219.xml"/><Relationship Id="rId252" Type="http://schemas.openxmlformats.org/officeDocument/2006/relationships/slide" Target="slides/slide240.xml"/><Relationship Id="rId273" Type="http://schemas.openxmlformats.org/officeDocument/2006/relationships/slide" Target="slides/slide261.xml"/><Relationship Id="rId294" Type="http://schemas.openxmlformats.org/officeDocument/2006/relationships/slide" Target="slides/slide282.xml"/><Relationship Id="rId308" Type="http://schemas.openxmlformats.org/officeDocument/2006/relationships/slide" Target="slides/slide296.xml"/><Relationship Id="rId329" Type="http://schemas.openxmlformats.org/officeDocument/2006/relationships/slide" Target="slides/slide317.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340" Type="http://schemas.openxmlformats.org/officeDocument/2006/relationships/slide" Target="slides/slide328.xml"/><Relationship Id="rId361" Type="http://schemas.openxmlformats.org/officeDocument/2006/relationships/slide" Target="slides/slide349.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242" Type="http://schemas.openxmlformats.org/officeDocument/2006/relationships/slide" Target="slides/slide230.xml"/><Relationship Id="rId263" Type="http://schemas.openxmlformats.org/officeDocument/2006/relationships/slide" Target="slides/slide251.xml"/><Relationship Id="rId284" Type="http://schemas.openxmlformats.org/officeDocument/2006/relationships/slide" Target="slides/slide272.xml"/><Relationship Id="rId319" Type="http://schemas.openxmlformats.org/officeDocument/2006/relationships/slide" Target="slides/slide307.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330" Type="http://schemas.openxmlformats.org/officeDocument/2006/relationships/slide" Target="slides/slide318.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351" Type="http://schemas.openxmlformats.org/officeDocument/2006/relationships/slide" Target="slides/slide339.xml"/><Relationship Id="rId372" Type="http://schemas.openxmlformats.org/officeDocument/2006/relationships/slide" Target="slides/slide360.xml"/><Relationship Id="rId211" Type="http://schemas.openxmlformats.org/officeDocument/2006/relationships/slide" Target="slides/slide199.xml"/><Relationship Id="rId232" Type="http://schemas.openxmlformats.org/officeDocument/2006/relationships/slide" Target="slides/slide220.xml"/><Relationship Id="rId253" Type="http://schemas.openxmlformats.org/officeDocument/2006/relationships/slide" Target="slides/slide241.xml"/><Relationship Id="rId274" Type="http://schemas.openxmlformats.org/officeDocument/2006/relationships/slide" Target="slides/slide262.xml"/><Relationship Id="rId295" Type="http://schemas.openxmlformats.org/officeDocument/2006/relationships/slide" Target="slides/slide283.xml"/><Relationship Id="rId309" Type="http://schemas.openxmlformats.org/officeDocument/2006/relationships/slide" Target="slides/slide297.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320" Type="http://schemas.openxmlformats.org/officeDocument/2006/relationships/slide" Target="slides/slide308.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341" Type="http://schemas.openxmlformats.org/officeDocument/2006/relationships/slide" Target="slides/slide329.xml"/><Relationship Id="rId362" Type="http://schemas.openxmlformats.org/officeDocument/2006/relationships/slide" Target="slides/slide350.xml"/><Relationship Id="rId201" Type="http://schemas.openxmlformats.org/officeDocument/2006/relationships/slide" Target="slides/slide189.xml"/><Relationship Id="rId222" Type="http://schemas.openxmlformats.org/officeDocument/2006/relationships/slide" Target="slides/slide210.xml"/><Relationship Id="rId243" Type="http://schemas.openxmlformats.org/officeDocument/2006/relationships/slide" Target="slides/slide231.xml"/><Relationship Id="rId264" Type="http://schemas.openxmlformats.org/officeDocument/2006/relationships/slide" Target="slides/slide252.xml"/><Relationship Id="rId285" Type="http://schemas.openxmlformats.org/officeDocument/2006/relationships/slide" Target="slides/slide273.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310" Type="http://schemas.openxmlformats.org/officeDocument/2006/relationships/slide" Target="slides/slide298.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331" Type="http://schemas.openxmlformats.org/officeDocument/2006/relationships/slide" Target="slides/slide319.xml"/><Relationship Id="rId352" Type="http://schemas.openxmlformats.org/officeDocument/2006/relationships/slide" Target="slides/slide340.xml"/><Relationship Id="rId373" Type="http://schemas.openxmlformats.org/officeDocument/2006/relationships/notesMaster" Target="notesMasters/notesMaster1.xml"/><Relationship Id="rId1" Type="http://schemas.openxmlformats.org/officeDocument/2006/relationships/slideMaster" Target="slideMasters/slideMaster1.xml"/><Relationship Id="rId212" Type="http://schemas.openxmlformats.org/officeDocument/2006/relationships/slide" Target="slides/slide200.xml"/><Relationship Id="rId233" Type="http://schemas.openxmlformats.org/officeDocument/2006/relationships/slide" Target="slides/slide221.xml"/><Relationship Id="rId254" Type="http://schemas.openxmlformats.org/officeDocument/2006/relationships/slide" Target="slides/slide242.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275" Type="http://schemas.openxmlformats.org/officeDocument/2006/relationships/slide" Target="slides/slide263.xml"/><Relationship Id="rId296" Type="http://schemas.openxmlformats.org/officeDocument/2006/relationships/slide" Target="slides/slide284.xml"/><Relationship Id="rId300" Type="http://schemas.openxmlformats.org/officeDocument/2006/relationships/slide" Target="slides/slide288.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321" Type="http://schemas.openxmlformats.org/officeDocument/2006/relationships/slide" Target="slides/slide309.xml"/><Relationship Id="rId342" Type="http://schemas.openxmlformats.org/officeDocument/2006/relationships/slide" Target="slides/slide330.xml"/><Relationship Id="rId363" Type="http://schemas.openxmlformats.org/officeDocument/2006/relationships/slide" Target="slides/slide351.xml"/><Relationship Id="rId202" Type="http://schemas.openxmlformats.org/officeDocument/2006/relationships/slide" Target="slides/slide190.xml"/><Relationship Id="rId223" Type="http://schemas.openxmlformats.org/officeDocument/2006/relationships/slide" Target="slides/slide211.xml"/><Relationship Id="rId244" Type="http://schemas.openxmlformats.org/officeDocument/2006/relationships/slide" Target="slides/slide232.xml"/><Relationship Id="rId18" Type="http://schemas.openxmlformats.org/officeDocument/2006/relationships/slide" Target="slides/slide6.xml"/><Relationship Id="rId39" Type="http://schemas.openxmlformats.org/officeDocument/2006/relationships/slide" Target="slides/slide27.xml"/><Relationship Id="rId265" Type="http://schemas.openxmlformats.org/officeDocument/2006/relationships/slide" Target="slides/slide253.xml"/><Relationship Id="rId286" Type="http://schemas.openxmlformats.org/officeDocument/2006/relationships/slide" Target="slides/slide274.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311" Type="http://schemas.openxmlformats.org/officeDocument/2006/relationships/slide" Target="slides/slide299.xml"/><Relationship Id="rId332" Type="http://schemas.openxmlformats.org/officeDocument/2006/relationships/slide" Target="slides/slide320.xml"/><Relationship Id="rId353" Type="http://schemas.openxmlformats.org/officeDocument/2006/relationships/slide" Target="slides/slide341.xml"/><Relationship Id="rId374" Type="http://schemas.openxmlformats.org/officeDocument/2006/relationships/handoutMaster" Target="handoutMasters/handoutMaster1.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slide" Target="slides/slide201.xml"/><Relationship Id="rId234" Type="http://schemas.openxmlformats.org/officeDocument/2006/relationships/slide" Target="slides/slide222.xml"/><Relationship Id="rId2" Type="http://schemas.openxmlformats.org/officeDocument/2006/relationships/slideMaster" Target="slideMasters/slideMaster2.xml"/><Relationship Id="rId29" Type="http://schemas.openxmlformats.org/officeDocument/2006/relationships/slide" Target="slides/slide17.xml"/><Relationship Id="rId255" Type="http://schemas.openxmlformats.org/officeDocument/2006/relationships/slide" Target="slides/slide243.xml"/><Relationship Id="rId276" Type="http://schemas.openxmlformats.org/officeDocument/2006/relationships/slide" Target="slides/slide264.xml"/><Relationship Id="rId297" Type="http://schemas.openxmlformats.org/officeDocument/2006/relationships/slide" Target="slides/slide285.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301" Type="http://schemas.openxmlformats.org/officeDocument/2006/relationships/slide" Target="slides/slide289.xml"/><Relationship Id="rId322" Type="http://schemas.openxmlformats.org/officeDocument/2006/relationships/slide" Target="slides/slide310.xml"/><Relationship Id="rId343" Type="http://schemas.openxmlformats.org/officeDocument/2006/relationships/slide" Target="slides/slide331.xml"/><Relationship Id="rId364" Type="http://schemas.openxmlformats.org/officeDocument/2006/relationships/slide" Target="slides/slide352.xml"/><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slide" Target="slides/slide187.xml"/><Relationship Id="rId203" Type="http://schemas.openxmlformats.org/officeDocument/2006/relationships/slide" Target="slides/slide191.xml"/><Relationship Id="rId19" Type="http://schemas.openxmlformats.org/officeDocument/2006/relationships/slide" Target="slides/slide7.xml"/><Relationship Id="rId224" Type="http://schemas.openxmlformats.org/officeDocument/2006/relationships/slide" Target="slides/slide212.xml"/><Relationship Id="rId245" Type="http://schemas.openxmlformats.org/officeDocument/2006/relationships/slide" Target="slides/slide233.xml"/><Relationship Id="rId266" Type="http://schemas.openxmlformats.org/officeDocument/2006/relationships/slide" Target="slides/slide254.xml"/><Relationship Id="rId287" Type="http://schemas.openxmlformats.org/officeDocument/2006/relationships/slide" Target="slides/slide275.xml"/><Relationship Id="rId30" Type="http://schemas.openxmlformats.org/officeDocument/2006/relationships/slide" Target="slides/slide1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312" Type="http://schemas.openxmlformats.org/officeDocument/2006/relationships/slide" Target="slides/slide300.xml"/><Relationship Id="rId333" Type="http://schemas.openxmlformats.org/officeDocument/2006/relationships/slide" Target="slides/slide321.xml"/><Relationship Id="rId354" Type="http://schemas.openxmlformats.org/officeDocument/2006/relationships/slide" Target="slides/slide342.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189" Type="http://schemas.openxmlformats.org/officeDocument/2006/relationships/slide" Target="slides/slide177.xml"/><Relationship Id="rId375" Type="http://schemas.openxmlformats.org/officeDocument/2006/relationships/tags" Target="tags/tag1.xml"/><Relationship Id="rId3" Type="http://schemas.openxmlformats.org/officeDocument/2006/relationships/slideMaster" Target="slideMasters/slideMaster3.xml"/><Relationship Id="rId214" Type="http://schemas.openxmlformats.org/officeDocument/2006/relationships/slide" Target="slides/slide202.xml"/><Relationship Id="rId235" Type="http://schemas.openxmlformats.org/officeDocument/2006/relationships/slide" Target="slides/slide223.xml"/><Relationship Id="rId256" Type="http://schemas.openxmlformats.org/officeDocument/2006/relationships/slide" Target="slides/slide244.xml"/><Relationship Id="rId277" Type="http://schemas.openxmlformats.org/officeDocument/2006/relationships/slide" Target="slides/slide265.xml"/><Relationship Id="rId298" Type="http://schemas.openxmlformats.org/officeDocument/2006/relationships/slide" Target="slides/slide286.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302" Type="http://schemas.openxmlformats.org/officeDocument/2006/relationships/slide" Target="slides/slide290.xml"/><Relationship Id="rId323" Type="http://schemas.openxmlformats.org/officeDocument/2006/relationships/slide" Target="slides/slide311.xml"/><Relationship Id="rId344" Type="http://schemas.openxmlformats.org/officeDocument/2006/relationships/slide" Target="slides/slide332.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179" Type="http://schemas.openxmlformats.org/officeDocument/2006/relationships/slide" Target="slides/slide167.xml"/><Relationship Id="rId365" Type="http://schemas.openxmlformats.org/officeDocument/2006/relationships/slide" Target="slides/slide353.xml"/><Relationship Id="rId190" Type="http://schemas.openxmlformats.org/officeDocument/2006/relationships/slide" Target="slides/slide178.xml"/><Relationship Id="rId204" Type="http://schemas.openxmlformats.org/officeDocument/2006/relationships/slide" Target="slides/slide192.xml"/><Relationship Id="rId225" Type="http://schemas.openxmlformats.org/officeDocument/2006/relationships/slide" Target="slides/slide213.xml"/><Relationship Id="rId246" Type="http://schemas.openxmlformats.org/officeDocument/2006/relationships/slide" Target="slides/slide234.xml"/><Relationship Id="rId267" Type="http://schemas.openxmlformats.org/officeDocument/2006/relationships/slide" Target="slides/slide255.xml"/><Relationship Id="rId288" Type="http://schemas.openxmlformats.org/officeDocument/2006/relationships/slide" Target="slides/slide276.xml"/><Relationship Id="rId106" Type="http://schemas.openxmlformats.org/officeDocument/2006/relationships/slide" Target="slides/slide94.xml"/><Relationship Id="rId127" Type="http://schemas.openxmlformats.org/officeDocument/2006/relationships/slide" Target="slides/slide115.xml"/><Relationship Id="rId313" Type="http://schemas.openxmlformats.org/officeDocument/2006/relationships/slide" Target="slides/slide301.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94" Type="http://schemas.openxmlformats.org/officeDocument/2006/relationships/slide" Target="slides/slide82.xml"/><Relationship Id="rId148" Type="http://schemas.openxmlformats.org/officeDocument/2006/relationships/slide" Target="slides/slide136.xml"/><Relationship Id="rId169" Type="http://schemas.openxmlformats.org/officeDocument/2006/relationships/slide" Target="slides/slide157.xml"/><Relationship Id="rId334" Type="http://schemas.openxmlformats.org/officeDocument/2006/relationships/slide" Target="slides/slide322.xml"/><Relationship Id="rId355" Type="http://schemas.openxmlformats.org/officeDocument/2006/relationships/slide" Target="slides/slide343.xml"/><Relationship Id="rId376" Type="http://schemas.openxmlformats.org/officeDocument/2006/relationships/presProps" Target="presProps.xml"/><Relationship Id="rId4" Type="http://schemas.openxmlformats.org/officeDocument/2006/relationships/slideMaster" Target="slideMasters/slideMaster4.xml"/><Relationship Id="rId180" Type="http://schemas.openxmlformats.org/officeDocument/2006/relationships/slide" Target="slides/slide168.xml"/><Relationship Id="rId215" Type="http://schemas.openxmlformats.org/officeDocument/2006/relationships/slide" Target="slides/slide203.xml"/><Relationship Id="rId236" Type="http://schemas.openxmlformats.org/officeDocument/2006/relationships/slide" Target="slides/slide224.xml"/><Relationship Id="rId257" Type="http://schemas.openxmlformats.org/officeDocument/2006/relationships/slide" Target="slides/slide245.xml"/><Relationship Id="rId278" Type="http://schemas.openxmlformats.org/officeDocument/2006/relationships/slide" Target="slides/slide2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5634" name="Rectangle 2"/>
          <p:cNvSpPr>
            <a:spLocks noGrp="1" noChangeArrowheads="1"/>
          </p:cNvSpPr>
          <p:nvPr>
            <p:ph type="hdr" sz="quarter"/>
          </p:nvPr>
        </p:nvSpPr>
        <p:spPr bwMode="auto">
          <a:xfrm>
            <a:off x="0" y="1"/>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a typeface="+mn-ea"/>
                <a:cs typeface="Arial" charset="0"/>
              </a:defRPr>
            </a:lvl1pPr>
          </a:lstStyle>
          <a:p>
            <a:pPr>
              <a:defRPr/>
            </a:pPr>
            <a:endParaRPr lang="en-GB"/>
          </a:p>
        </p:txBody>
      </p:sp>
      <p:sp>
        <p:nvSpPr>
          <p:cNvPr id="965635" name="Rectangle 3"/>
          <p:cNvSpPr>
            <a:spLocks noGrp="1" noChangeArrowheads="1"/>
          </p:cNvSpPr>
          <p:nvPr>
            <p:ph type="dt" sz="quarter" idx="1"/>
          </p:nvPr>
        </p:nvSpPr>
        <p:spPr bwMode="auto">
          <a:xfrm>
            <a:off x="5621696" y="1"/>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mn-ea"/>
                <a:cs typeface="Arial" charset="0"/>
              </a:defRPr>
            </a:lvl1pPr>
          </a:lstStyle>
          <a:p>
            <a:pPr>
              <a:defRPr/>
            </a:pPr>
            <a:endParaRPr lang="en-GB"/>
          </a:p>
        </p:txBody>
      </p:sp>
      <p:sp>
        <p:nvSpPr>
          <p:cNvPr id="965636" name="Rectangle 4"/>
          <p:cNvSpPr>
            <a:spLocks noGrp="1" noChangeArrowheads="1"/>
          </p:cNvSpPr>
          <p:nvPr>
            <p:ph type="ftr" sz="quarter" idx="2"/>
          </p:nvPr>
        </p:nvSpPr>
        <p:spPr bwMode="auto">
          <a:xfrm>
            <a:off x="0"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a typeface="+mn-ea"/>
                <a:cs typeface="Arial" charset="0"/>
              </a:defRPr>
            </a:lvl1pPr>
          </a:lstStyle>
          <a:p>
            <a:pPr>
              <a:defRPr/>
            </a:pPr>
            <a:endParaRPr lang="en-GB"/>
          </a:p>
        </p:txBody>
      </p:sp>
      <p:sp>
        <p:nvSpPr>
          <p:cNvPr id="965637" name="Rectangle 5"/>
          <p:cNvSpPr>
            <a:spLocks noGrp="1" noChangeArrowheads="1"/>
          </p:cNvSpPr>
          <p:nvPr>
            <p:ph type="sldNum" sz="quarter" idx="3"/>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a typeface="+mn-ea"/>
                <a:cs typeface="Arial" charset="0"/>
              </a:defRPr>
            </a:lvl1pPr>
          </a:lstStyle>
          <a:p>
            <a:pPr>
              <a:defRPr/>
            </a:pPr>
            <a:fld id="{53584DFA-3D2A-4BDD-A374-19B59441FBC2}" type="slidenum">
              <a:rPr lang="en-GB"/>
              <a:pPr>
                <a:defRPr/>
              </a:pPr>
              <a:t>‹#›</a:t>
            </a:fld>
            <a:endParaRPr lang="en-GB"/>
          </a:p>
        </p:txBody>
      </p:sp>
    </p:spTree>
    <p:extLst>
      <p:ext uri="{BB962C8B-B14F-4D97-AF65-F5344CB8AC3E}">
        <p14:creationId xmlns:p14="http://schemas.microsoft.com/office/powerpoint/2010/main" val="3712879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1"/>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a typeface="+mn-ea"/>
                <a:cs typeface="Arial" charset="0"/>
              </a:defRPr>
            </a:lvl1pPr>
          </a:lstStyle>
          <a:p>
            <a:pPr>
              <a:defRPr/>
            </a:pPr>
            <a:endParaRPr lang="en-GB"/>
          </a:p>
        </p:txBody>
      </p:sp>
      <p:sp>
        <p:nvSpPr>
          <p:cNvPr id="11267" name="Rectangle 3"/>
          <p:cNvSpPr>
            <a:spLocks noGrp="1" noChangeArrowheads="1"/>
          </p:cNvSpPr>
          <p:nvPr>
            <p:ph type="dt" idx="1"/>
          </p:nvPr>
        </p:nvSpPr>
        <p:spPr bwMode="auto">
          <a:xfrm>
            <a:off x="5621696" y="1"/>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mn-ea"/>
                <a:cs typeface="Arial" charset="0"/>
              </a:defRPr>
            </a:lvl1pPr>
          </a:lstStyle>
          <a:p>
            <a:pPr>
              <a:defRPr/>
            </a:pPr>
            <a:endParaRPr lang="en-GB"/>
          </a:p>
        </p:txBody>
      </p:sp>
      <p:sp>
        <p:nvSpPr>
          <p:cNvPr id="328708"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992201" y="3229277"/>
            <a:ext cx="7942238" cy="305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dirty="0" smtClean="0"/>
              <a:t>Click to edit Master text styles</a:t>
            </a:r>
          </a:p>
          <a:p>
            <a:pPr lvl="0"/>
            <a:r>
              <a:rPr lang="en-GB" noProof="0" dirty="0" smtClean="0"/>
              <a:t>Second level</a:t>
            </a:r>
          </a:p>
          <a:p>
            <a:pPr lvl="0"/>
            <a:r>
              <a:rPr lang="en-GB" noProof="0" dirty="0" smtClean="0"/>
              <a:t>Third level</a:t>
            </a:r>
          </a:p>
          <a:p>
            <a:pPr lvl="0"/>
            <a:r>
              <a:rPr lang="en-GB" noProof="0" dirty="0" smtClean="0"/>
              <a:t>Fourth level</a:t>
            </a:r>
          </a:p>
          <a:p>
            <a:pPr lvl="0"/>
            <a:r>
              <a:rPr lang="en-GB" noProof="0" dirty="0" smtClean="0"/>
              <a:t>Fifth level</a:t>
            </a:r>
          </a:p>
        </p:txBody>
      </p:sp>
      <p:sp>
        <p:nvSpPr>
          <p:cNvPr id="11270" name="Rectangle 6"/>
          <p:cNvSpPr>
            <a:spLocks noGrp="1" noChangeArrowheads="1"/>
          </p:cNvSpPr>
          <p:nvPr>
            <p:ph type="ftr" sz="quarter" idx="4"/>
          </p:nvPr>
        </p:nvSpPr>
        <p:spPr bwMode="auto">
          <a:xfrm>
            <a:off x="0"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a typeface="+mn-ea"/>
                <a:cs typeface="Arial" charset="0"/>
              </a:defRPr>
            </a:lvl1pPr>
          </a:lstStyle>
          <a:p>
            <a:pPr>
              <a:defRPr/>
            </a:pPr>
            <a:endParaRPr lang="en-GB"/>
          </a:p>
        </p:txBody>
      </p:sp>
      <p:sp>
        <p:nvSpPr>
          <p:cNvPr id="11271" name="Rectangle 7"/>
          <p:cNvSpPr>
            <a:spLocks noGrp="1" noChangeArrowheads="1"/>
          </p:cNvSpPr>
          <p:nvPr>
            <p:ph type="sldNum" sz="quarter" idx="5"/>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a typeface="+mn-ea"/>
                <a:cs typeface="Arial" charset="0"/>
              </a:defRPr>
            </a:lvl1pPr>
          </a:lstStyle>
          <a:p>
            <a:pPr>
              <a:defRPr/>
            </a:pPr>
            <a:fld id="{23AD9711-4945-4BD4-AB0F-1E65317FCEA2}" type="slidenum">
              <a:rPr lang="en-GB"/>
              <a:pPr>
                <a:defRPr/>
              </a:pPr>
              <a:t>‹#›</a:t>
            </a:fld>
            <a:endParaRPr lang="en-GB"/>
          </a:p>
        </p:txBody>
      </p:sp>
    </p:spTree>
    <p:extLst>
      <p:ext uri="{BB962C8B-B14F-4D97-AF65-F5344CB8AC3E}">
        <p14:creationId xmlns:p14="http://schemas.microsoft.com/office/powerpoint/2010/main" val="7758552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5183863-1B07-4286-81D1-706C64991C42}" type="slidenum">
              <a:rPr lang="en-GB" smtClean="0"/>
              <a:pPr eaLnBrk="1" hangingPunct="1"/>
              <a:t>4</a:t>
            </a:fld>
            <a:endParaRPr lang="en-GB" smtClean="0"/>
          </a:p>
        </p:txBody>
      </p:sp>
      <p:sp>
        <p:nvSpPr>
          <p:cNvPr id="329731" name="Rectangle 2"/>
          <p:cNvSpPr>
            <a:spLocks noGrp="1" noRot="1" noChangeAspect="1" noChangeArrowheads="1" noTextEdit="1"/>
          </p:cNvSpPr>
          <p:nvPr>
            <p:ph type="sldImg"/>
          </p:nvPr>
        </p:nvSpPr>
        <p:spPr>
          <a:xfrm>
            <a:off x="3263900" y="509588"/>
            <a:ext cx="3398838" cy="2549525"/>
          </a:xfrm>
          <a:ln/>
        </p:spPr>
      </p:sp>
      <p:sp>
        <p:nvSpPr>
          <p:cNvPr id="329732" name="Rectangle 3"/>
          <p:cNvSpPr>
            <a:spLocks noGrp="1" noChangeArrowheads="1"/>
          </p:cNvSpPr>
          <p:nvPr>
            <p:ph type="body" idx="1"/>
          </p:nvPr>
        </p:nvSpPr>
        <p:spPr>
          <a:noFill/>
        </p:spPr>
        <p:txBody>
          <a:bodyPr/>
          <a:lstStyle/>
          <a:p>
            <a:pPr eaLnBrk="1" hangingPunct="1"/>
            <a:r>
              <a:rPr lang="en-GB" dirty="0" smtClean="0"/>
              <a:t>Some schools require variations to standard referencing styles. Harvard in particular is used in a number of slightly differing formats. Footnoting styles such as MHRA may</a:t>
            </a:r>
            <a:r>
              <a:rPr lang="en-GB" baseline="0" dirty="0" smtClean="0"/>
              <a:t> have quite complex referencing requirements.</a:t>
            </a:r>
            <a:endParaRPr lang="en-GB"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To apply changes, go to the Reference Style dropdown menu and choose </a:t>
            </a:r>
            <a:r>
              <a:rPr lang="en-GB" b="1" dirty="0" smtClean="0"/>
              <a:t>Select another style</a:t>
            </a:r>
            <a:r>
              <a:rPr lang="en-GB" dirty="0" smtClean="0"/>
              <a:t>.</a:t>
            </a:r>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a:t>
            </a:fld>
            <a:endParaRPr lang="en-GB"/>
          </a:p>
        </p:txBody>
      </p:sp>
    </p:spTree>
    <p:extLst>
      <p:ext uri="{BB962C8B-B14F-4D97-AF65-F5344CB8AC3E}">
        <p14:creationId xmlns:p14="http://schemas.microsoft.com/office/powerpoint/2010/main" val="5837535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Choose the </a:t>
            </a:r>
            <a:r>
              <a:rPr lang="en-GB" b="1" dirty="0" smtClean="0"/>
              <a:t>Figures </a:t>
            </a:r>
            <a:r>
              <a:rPr lang="en-GB" dirty="0" smtClean="0"/>
              <a:t>or </a:t>
            </a:r>
            <a:r>
              <a:rPr lang="en-GB" b="1" dirty="0" smtClean="0"/>
              <a:t>Tables </a:t>
            </a:r>
            <a:r>
              <a:rPr lang="en-GB" dirty="0" smtClean="0"/>
              <a:t>option.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120</a:t>
            </a:fld>
            <a:endParaRPr lang="en-GB"/>
          </a:p>
        </p:txBody>
      </p:sp>
    </p:spTree>
    <p:extLst>
      <p:ext uri="{BB962C8B-B14F-4D97-AF65-F5344CB8AC3E}">
        <p14:creationId xmlns:p14="http://schemas.microsoft.com/office/powerpoint/2010/main" val="15910662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In the </a:t>
            </a:r>
            <a:r>
              <a:rPr lang="en-GB" b="1" dirty="0" smtClean="0"/>
              <a:t>Figure</a:t>
            </a:r>
            <a:r>
              <a:rPr lang="en-GB" dirty="0" smtClean="0"/>
              <a:t> window, choose the location of the figure and its caption.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121</a:t>
            </a:fld>
            <a:endParaRPr lang="en-GB"/>
          </a:p>
        </p:txBody>
      </p:sp>
    </p:spTree>
    <p:extLst>
      <p:ext uri="{BB962C8B-B14F-4D97-AF65-F5344CB8AC3E}">
        <p14:creationId xmlns:p14="http://schemas.microsoft.com/office/powerpoint/2010/main" val="12087101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In the </a:t>
            </a:r>
            <a:r>
              <a:rPr lang="en-GB" b="1" dirty="0" smtClean="0"/>
              <a:t>Tables</a:t>
            </a:r>
            <a:r>
              <a:rPr lang="en-GB" baseline="0" dirty="0" smtClean="0"/>
              <a:t> window choose the location for the table and placement of the caption.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122</a:t>
            </a:fld>
            <a:endParaRPr lang="en-GB"/>
          </a:p>
        </p:txBody>
      </p:sp>
    </p:spTree>
    <p:extLst>
      <p:ext uri="{BB962C8B-B14F-4D97-AF65-F5344CB8AC3E}">
        <p14:creationId xmlns:p14="http://schemas.microsoft.com/office/powerpoint/2010/main" val="30819524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403D677-8B49-46B7-B8D1-D7AB04E4D109}" type="slidenum">
              <a:rPr lang="en-GB"/>
              <a:pPr eaLnBrk="1" hangingPunct="1"/>
              <a:t>124</a:t>
            </a:fld>
            <a:endParaRPr lang="en-GB"/>
          </a:p>
        </p:txBody>
      </p:sp>
      <p:sp>
        <p:nvSpPr>
          <p:cNvPr id="191491" name="Rectangle 2"/>
          <p:cNvSpPr>
            <a:spLocks noGrp="1" noRot="1" noChangeAspect="1" noChangeArrowheads="1" noTextEdit="1"/>
          </p:cNvSpPr>
          <p:nvPr>
            <p:ph type="sldImg"/>
          </p:nvPr>
        </p:nvSpPr>
        <p:spPr>
          <a:xfrm>
            <a:off x="3263900" y="509588"/>
            <a:ext cx="3398838" cy="2549525"/>
          </a:xfrm>
          <a:ln/>
        </p:spPr>
      </p:sp>
      <p:sp>
        <p:nvSpPr>
          <p:cNvPr id="191492" name="Rectangle 3"/>
          <p:cNvSpPr>
            <a:spLocks noGrp="1" noChangeArrowheads="1"/>
          </p:cNvSpPr>
          <p:nvPr>
            <p:ph type="body" idx="1"/>
          </p:nvPr>
        </p:nvSpPr>
        <p:spPr>
          <a:noFill/>
        </p:spPr>
        <p:txBody>
          <a:bodyPr/>
          <a:lstStyle/>
          <a:p>
            <a:pPr eaLnBrk="1" hangingPunct="1"/>
            <a:r>
              <a:rPr lang="en-GB" dirty="0" smtClean="0"/>
              <a:t>PDF and other types of file such as word, Excel, graphics, can be attached to the EndNote record, using the File Attachments field. Open the required record.</a:t>
            </a:r>
          </a:p>
          <a:p>
            <a:pPr eaLnBrk="1" hangingPunct="1"/>
            <a:r>
              <a:rPr lang="en-GB" dirty="0" smtClean="0"/>
              <a:t>On the </a:t>
            </a:r>
            <a:r>
              <a:rPr lang="en-GB" b="1" dirty="0" smtClean="0"/>
              <a:t>References</a:t>
            </a:r>
            <a:r>
              <a:rPr lang="en-GB" dirty="0" smtClean="0"/>
              <a:t> dropdown menu, go to </a:t>
            </a:r>
            <a:r>
              <a:rPr lang="en-GB" b="1" dirty="0" smtClean="0"/>
              <a:t>File Attachments, Attach File.</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eaLnBrk="1" hangingPunct="1"/>
            <a:r>
              <a:rPr lang="en-GB" dirty="0" smtClean="0"/>
              <a:t>Browse to locate a previously saved PDF file. Click </a:t>
            </a:r>
            <a:r>
              <a:rPr lang="en-GB" b="1" dirty="0" smtClean="0"/>
              <a:t>Open</a:t>
            </a:r>
            <a:r>
              <a:rPr lang="en-GB" dirty="0" smtClean="0"/>
              <a:t>.</a:t>
            </a:r>
          </a:p>
          <a:p>
            <a:pPr eaLnBrk="1" hangingPunct="1"/>
            <a:r>
              <a:rPr lang="en-GB" dirty="0" smtClean="0"/>
              <a:t>Note that it is helpful to rename PDF files when saving from online resources so that they can be more readily identified for addition to the EndNote records.</a:t>
            </a:r>
          </a:p>
          <a:p>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125</a:t>
            </a:fld>
            <a:endParaRPr lang="en-GB"/>
          </a:p>
        </p:txBody>
      </p:sp>
    </p:spTree>
    <p:extLst>
      <p:ext uri="{BB962C8B-B14F-4D97-AF65-F5344CB8AC3E}">
        <p14:creationId xmlns:p14="http://schemas.microsoft.com/office/powerpoint/2010/main" val="349756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The </a:t>
            </a:r>
            <a:r>
              <a:rPr lang="en-US" dirty="0" err="1" smtClean="0"/>
              <a:t>pdf</a:t>
            </a:r>
            <a:r>
              <a:rPr lang="en-US" dirty="0" smtClean="0"/>
              <a:t> is attached to the record</a:t>
            </a:r>
            <a:endParaRPr lang="en-US"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126</a:t>
            </a:fld>
            <a:endParaRPr lang="en-GB"/>
          </a:p>
        </p:txBody>
      </p:sp>
    </p:spTree>
    <p:extLst>
      <p:ext uri="{BB962C8B-B14F-4D97-AF65-F5344CB8AC3E}">
        <p14:creationId xmlns:p14="http://schemas.microsoft.com/office/powerpoint/2010/main" val="26618119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When</a:t>
            </a:r>
            <a:r>
              <a:rPr lang="en-GB" baseline="0" dirty="0" smtClean="0"/>
              <a:t> you close the record you will be prompted to save changes.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127</a:t>
            </a:fld>
            <a:endParaRPr lang="en-GB"/>
          </a:p>
        </p:txBody>
      </p:sp>
    </p:spTree>
    <p:extLst>
      <p:ext uri="{BB962C8B-B14F-4D97-AF65-F5344CB8AC3E}">
        <p14:creationId xmlns:p14="http://schemas.microsoft.com/office/powerpoint/2010/main" val="41968512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The </a:t>
            </a:r>
            <a:r>
              <a:rPr lang="en-GB" dirty="0" err="1" smtClean="0"/>
              <a:t>pdf</a:t>
            </a:r>
            <a:r>
              <a:rPr lang="en-GB" dirty="0" smtClean="0"/>
              <a:t> is shown in the </a:t>
            </a:r>
            <a:r>
              <a:rPr lang="en-GB" b="1" dirty="0" smtClean="0"/>
              <a:t>File Attachments</a:t>
            </a:r>
            <a:r>
              <a:rPr lang="en-GB" b="1" baseline="0" dirty="0" smtClean="0"/>
              <a:t> </a:t>
            </a:r>
            <a:r>
              <a:rPr lang="en-GB" baseline="0" dirty="0" smtClean="0"/>
              <a:t>field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128</a:t>
            </a:fld>
            <a:endParaRPr lang="en-GB"/>
          </a:p>
        </p:txBody>
      </p:sp>
    </p:spTree>
    <p:extLst>
      <p:ext uri="{BB962C8B-B14F-4D97-AF65-F5344CB8AC3E}">
        <p14:creationId xmlns:p14="http://schemas.microsoft.com/office/powerpoint/2010/main" val="31944818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4E14676-0850-49CF-9884-ED63F3FC5A00}" type="slidenum">
              <a:rPr lang="en-GB"/>
              <a:pPr eaLnBrk="1" hangingPunct="1"/>
              <a:t>129</a:t>
            </a:fld>
            <a:endParaRPr lang="en-GB"/>
          </a:p>
        </p:txBody>
      </p:sp>
      <p:sp>
        <p:nvSpPr>
          <p:cNvPr id="193539" name="Rectangle 2"/>
          <p:cNvSpPr>
            <a:spLocks noGrp="1" noRot="1" noChangeAspect="1" noChangeArrowheads="1" noTextEdit="1"/>
          </p:cNvSpPr>
          <p:nvPr>
            <p:ph type="sldImg"/>
          </p:nvPr>
        </p:nvSpPr>
        <p:spPr>
          <a:xfrm>
            <a:off x="3263900" y="509588"/>
            <a:ext cx="3398838" cy="2549525"/>
          </a:xfrm>
          <a:ln/>
        </p:spPr>
      </p:sp>
      <p:sp>
        <p:nvSpPr>
          <p:cNvPr id="193540" name="Rectangle 3"/>
          <p:cNvSpPr>
            <a:spLocks noGrp="1" noChangeArrowheads="1"/>
          </p:cNvSpPr>
          <p:nvPr>
            <p:ph type="body" idx="1"/>
          </p:nvPr>
        </p:nvSpPr>
        <p:spPr>
          <a:noFill/>
        </p:spPr>
        <p:txBody>
          <a:bodyPr/>
          <a:lstStyle/>
          <a:p>
            <a:pPr eaLnBrk="1" hangingPunct="1"/>
            <a:r>
              <a:rPr lang="en-GB" dirty="0" smtClean="0"/>
              <a:t>If there are a number of records to be updated, it is helpful to save all the PDFs in a single folder and open this window alongside the EndNote Library. Alternatively, transfer</a:t>
            </a:r>
            <a:r>
              <a:rPr lang="en-GB" baseline="0" dirty="0" smtClean="0"/>
              <a:t> the files directly from Current Downloads.</a:t>
            </a:r>
            <a:endParaRPr lang="en-GB" dirty="0" smtClean="0">
              <a:solidFill>
                <a:srgbClr val="FF0000"/>
              </a:solidFill>
            </a:endParaRPr>
          </a:p>
          <a:p>
            <a:pPr eaLnBrk="1" hangingPunct="1"/>
            <a:r>
              <a:rPr lang="en-GB" dirty="0" smtClean="0"/>
              <a:t>Select the required PDF file and drag it on to the main library record as displayed in the main library view. </a:t>
            </a:r>
          </a:p>
          <a:p>
            <a:pPr eaLnBrk="1" hangingPunct="1"/>
            <a:endParaRPr lang="en-GB" dirty="0" smtClean="0"/>
          </a:p>
          <a:p>
            <a:pPr eaLnBrk="1" hangingPunct="1"/>
            <a:endParaRPr lang="en-GB" dirty="0" smtClean="0"/>
          </a:p>
          <a:p>
            <a:pPr eaLnBrk="1" hangingPunct="1"/>
            <a:endParaRPr lang="en-GB" dirty="0"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34C24B0-0CDD-465B-8157-86B842B600FA}" type="slidenum">
              <a:rPr lang="en-GB"/>
              <a:pPr eaLnBrk="1" hangingPunct="1"/>
              <a:t>130</a:t>
            </a:fld>
            <a:endParaRPr lang="en-GB"/>
          </a:p>
        </p:txBody>
      </p:sp>
      <p:sp>
        <p:nvSpPr>
          <p:cNvPr id="194563" name="Rectangle 2"/>
          <p:cNvSpPr>
            <a:spLocks noGrp="1" noRot="1" noChangeAspect="1" noChangeArrowheads="1" noTextEdit="1"/>
          </p:cNvSpPr>
          <p:nvPr>
            <p:ph type="sldImg"/>
          </p:nvPr>
        </p:nvSpPr>
        <p:spPr>
          <a:xfrm>
            <a:off x="3263900" y="509588"/>
            <a:ext cx="3398838" cy="2549525"/>
          </a:xfrm>
          <a:ln/>
        </p:spPr>
      </p:sp>
      <p:sp>
        <p:nvSpPr>
          <p:cNvPr id="194564" name="Rectangle 3"/>
          <p:cNvSpPr>
            <a:spLocks noGrp="1" noChangeArrowheads="1"/>
          </p:cNvSpPr>
          <p:nvPr>
            <p:ph type="body" idx="1"/>
          </p:nvPr>
        </p:nvSpPr>
        <p:spPr>
          <a:noFill/>
        </p:spPr>
        <p:txBody>
          <a:bodyPr/>
          <a:lstStyle/>
          <a:p>
            <a:pPr eaLnBrk="1" hangingPunct="1"/>
            <a:r>
              <a:rPr lang="en-GB" dirty="0" smtClean="0"/>
              <a:t>The </a:t>
            </a:r>
            <a:r>
              <a:rPr lang="en-GB" b="1" dirty="0" smtClean="0"/>
              <a:t>File Attachment</a:t>
            </a:r>
            <a:r>
              <a:rPr lang="en-GB" dirty="0" smtClean="0"/>
              <a:t> symbol displays in the library window.</a:t>
            </a: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In either case, the PDF is added to the </a:t>
            </a:r>
            <a:r>
              <a:rPr lang="en-GB" b="1" dirty="0" smtClean="0"/>
              <a:t>File Attachments </a:t>
            </a:r>
            <a:r>
              <a:rPr lang="en-GB" dirty="0" smtClean="0"/>
              <a:t>field.</a:t>
            </a:r>
          </a:p>
          <a:p>
            <a:pPr eaLnBrk="1" hangingPunct="1"/>
            <a:endParaRPr lang="en-GB" dirty="0" smtClean="0"/>
          </a:p>
          <a:p>
            <a:pPr eaLnBrk="1" hangingPunct="1"/>
            <a:endParaRPr lang="en-GB"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52EB34A-CA6C-4846-8B7C-934B2A948325}" type="slidenum">
              <a:rPr lang="en-GB" smtClean="0"/>
              <a:pPr eaLnBrk="1" hangingPunct="1"/>
              <a:t>15</a:t>
            </a:fld>
            <a:endParaRPr lang="en-GB" smtClean="0"/>
          </a:p>
        </p:txBody>
      </p:sp>
      <p:sp>
        <p:nvSpPr>
          <p:cNvPr id="338947" name="Rectangle 2"/>
          <p:cNvSpPr>
            <a:spLocks noGrp="1" noRot="1" noChangeAspect="1" noChangeArrowheads="1" noTextEdit="1"/>
          </p:cNvSpPr>
          <p:nvPr>
            <p:ph type="sldImg"/>
          </p:nvPr>
        </p:nvSpPr>
        <p:spPr>
          <a:xfrm>
            <a:off x="3263900" y="509588"/>
            <a:ext cx="3398838" cy="2549525"/>
          </a:xfrm>
          <a:ln/>
        </p:spPr>
      </p:sp>
      <p:sp>
        <p:nvSpPr>
          <p:cNvPr id="338948" name="Rectangle 3"/>
          <p:cNvSpPr>
            <a:spLocks noGrp="1" noChangeArrowheads="1"/>
          </p:cNvSpPr>
          <p:nvPr>
            <p:ph type="body" idx="1"/>
          </p:nvPr>
        </p:nvSpPr>
        <p:spPr>
          <a:noFill/>
        </p:spPr>
        <p:txBody>
          <a:bodyPr/>
          <a:lstStyle/>
          <a:p>
            <a:pPr eaLnBrk="1" hangingPunct="1"/>
            <a:r>
              <a:rPr lang="en-GB" dirty="0" smtClean="0"/>
              <a:t>Choose the saved style to apply edits to the EndNote Library.</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FEF274E-DAAD-4429-ABFA-6B43C1C6E288}" type="slidenum">
              <a:rPr lang="en-GB" smtClean="0"/>
              <a:pPr eaLnBrk="1" hangingPunct="1"/>
              <a:t>131</a:t>
            </a:fld>
            <a:endParaRPr lang="en-GB" smtClean="0"/>
          </a:p>
        </p:txBody>
      </p:sp>
      <p:sp>
        <p:nvSpPr>
          <p:cNvPr id="405507" name="Rectangle 2"/>
          <p:cNvSpPr>
            <a:spLocks noGrp="1" noRot="1" noChangeAspect="1" noChangeArrowheads="1" noTextEdit="1"/>
          </p:cNvSpPr>
          <p:nvPr>
            <p:ph type="sldImg"/>
          </p:nvPr>
        </p:nvSpPr>
        <p:spPr>
          <a:xfrm>
            <a:off x="3263900" y="509588"/>
            <a:ext cx="3398838" cy="2549525"/>
          </a:xfrm>
          <a:ln/>
        </p:spPr>
      </p:sp>
      <p:sp>
        <p:nvSpPr>
          <p:cNvPr id="405508" name="Rectangle 3"/>
          <p:cNvSpPr>
            <a:spLocks noGrp="1" noChangeArrowheads="1"/>
          </p:cNvSpPr>
          <p:nvPr>
            <p:ph type="body" idx="1"/>
          </p:nvPr>
        </p:nvSpPr>
        <p:spPr>
          <a:noFill/>
        </p:spPr>
        <p:txBody>
          <a:bodyPr/>
          <a:lstStyle/>
          <a:p>
            <a:pPr marL="0" indent="-228600" eaLnBrk="1" hangingPunct="1"/>
            <a:r>
              <a:rPr lang="en-GB" b="0" dirty="0" smtClean="0"/>
              <a:t>This </a:t>
            </a:r>
            <a:r>
              <a:rPr lang="en-GB" dirty="0" smtClean="0"/>
              <a:t>feature allows you to convert existing collections of PDF files into EndNote references with minimal typing and copying by</a:t>
            </a:r>
            <a:r>
              <a:rPr lang="en-GB" baseline="0" dirty="0" smtClean="0"/>
              <a:t> </a:t>
            </a:r>
            <a:r>
              <a:rPr lang="en-GB" dirty="0" smtClean="0"/>
              <a:t>extracting Digital Object identifiers (DOI) from PDF files. The system matches DOI information with data available from </a:t>
            </a:r>
            <a:r>
              <a:rPr lang="en-GB" dirty="0" err="1" smtClean="0"/>
              <a:t>CrossRef</a:t>
            </a:r>
            <a:r>
              <a:rPr lang="en-GB" dirty="0" smtClean="0"/>
              <a:t>  (www.CrossRef.org) by capturing bibliographic content and creating new EndNote references. </a:t>
            </a:r>
            <a:endParaRPr lang="en-GB" b="1" dirty="0" smtClean="0"/>
          </a:p>
          <a:p>
            <a:pPr marL="228600" indent="-228600" eaLnBrk="1" hangingPunct="1"/>
            <a:endParaRPr lang="en-GB" dirty="0" smtClean="0"/>
          </a:p>
          <a:p>
            <a:pPr marL="228600" indent="-228600" eaLnBrk="1" hangingPunct="1"/>
            <a:endParaRPr lang="en-GB" dirty="0"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098682-47E6-4930-95B1-91B523CBF73E}" type="slidenum">
              <a:rPr lang="en-GB" smtClean="0"/>
              <a:pPr eaLnBrk="1" hangingPunct="1"/>
              <a:t>132</a:t>
            </a:fld>
            <a:endParaRPr lang="en-GB" smtClean="0"/>
          </a:p>
        </p:txBody>
      </p:sp>
      <p:sp>
        <p:nvSpPr>
          <p:cNvPr id="407555" name="Rectangle 2"/>
          <p:cNvSpPr>
            <a:spLocks noGrp="1" noRot="1" noChangeAspect="1" noChangeArrowheads="1" noTextEdit="1"/>
          </p:cNvSpPr>
          <p:nvPr>
            <p:ph type="sldImg"/>
          </p:nvPr>
        </p:nvSpPr>
        <p:spPr>
          <a:xfrm>
            <a:off x="3263900" y="509588"/>
            <a:ext cx="3398838" cy="2549525"/>
          </a:xfrm>
          <a:ln/>
        </p:spPr>
      </p:sp>
      <p:sp>
        <p:nvSpPr>
          <p:cNvPr id="407556" name="Rectangle 3"/>
          <p:cNvSpPr>
            <a:spLocks noGrp="1" noChangeArrowheads="1"/>
          </p:cNvSpPr>
          <p:nvPr>
            <p:ph type="body" idx="1"/>
          </p:nvPr>
        </p:nvSpPr>
        <p:spPr>
          <a:noFill/>
        </p:spPr>
        <p:txBody>
          <a:bodyPr/>
          <a:lstStyle/>
          <a:p>
            <a:pPr eaLnBrk="1" hangingPunct="1"/>
            <a:r>
              <a:rPr lang="en-GB" dirty="0" smtClean="0"/>
              <a:t>From the File menu, choose </a:t>
            </a:r>
            <a:r>
              <a:rPr lang="en-GB" b="1" dirty="0" smtClean="0"/>
              <a:t>Import..</a:t>
            </a:r>
            <a:r>
              <a:rPr lang="en-GB" dirty="0" smtClean="0"/>
              <a:t>.</a:t>
            </a:r>
          </a:p>
          <a:p>
            <a:pPr eaLnBrk="1" hangingPunct="1"/>
            <a:endParaRPr lang="en-GB" dirty="0"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61C37BF-C9CB-4188-A515-19FE37BC87D5}" type="slidenum">
              <a:rPr lang="en-GB" smtClean="0"/>
              <a:pPr eaLnBrk="1" hangingPunct="1"/>
              <a:t>133</a:t>
            </a:fld>
            <a:endParaRPr lang="en-GB" smtClean="0"/>
          </a:p>
        </p:txBody>
      </p:sp>
      <p:sp>
        <p:nvSpPr>
          <p:cNvPr id="408579" name="Rectangle 2"/>
          <p:cNvSpPr>
            <a:spLocks noGrp="1" noRot="1" noChangeAspect="1" noChangeArrowheads="1" noTextEdit="1"/>
          </p:cNvSpPr>
          <p:nvPr>
            <p:ph type="sldImg"/>
          </p:nvPr>
        </p:nvSpPr>
        <p:spPr>
          <a:xfrm>
            <a:off x="3263900" y="509588"/>
            <a:ext cx="3398838" cy="2549525"/>
          </a:xfrm>
          <a:ln/>
        </p:spPr>
      </p:sp>
      <p:sp>
        <p:nvSpPr>
          <p:cNvPr id="408580"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The Import window opens. Locate the required file and select. Choose </a:t>
            </a:r>
            <a:r>
              <a:rPr lang="en-GB" b="1" dirty="0" smtClean="0"/>
              <a:t>PDF File or Folder </a:t>
            </a:r>
            <a:r>
              <a:rPr lang="en-GB" dirty="0" smtClean="0"/>
              <a:t>from the </a:t>
            </a:r>
            <a:r>
              <a:rPr lang="en-GB" b="1" dirty="0" smtClean="0"/>
              <a:t>Import Options </a:t>
            </a:r>
            <a:r>
              <a:rPr lang="en-GB" dirty="0" smtClean="0"/>
              <a:t>list.</a:t>
            </a:r>
          </a:p>
          <a:p>
            <a:pPr eaLnBrk="1" hangingPunct="1"/>
            <a:r>
              <a:rPr lang="en-GB" dirty="0" smtClean="0"/>
              <a:t>Leave the </a:t>
            </a:r>
            <a:r>
              <a:rPr lang="en-GB" b="1" dirty="0" smtClean="0"/>
              <a:t>Duplicates</a:t>
            </a:r>
            <a:r>
              <a:rPr lang="en-GB" dirty="0" smtClean="0"/>
              <a:t> list unchanged so that it will </a:t>
            </a:r>
            <a:r>
              <a:rPr lang="en-GB" b="1" dirty="0" smtClean="0"/>
              <a:t>Import All </a:t>
            </a:r>
            <a:r>
              <a:rPr lang="en-GB" dirty="0" smtClean="0"/>
              <a:t>(see</a:t>
            </a:r>
            <a:r>
              <a:rPr lang="en-GB" baseline="0" dirty="0" smtClean="0"/>
              <a:t> separate section on managing duplicates) </a:t>
            </a:r>
            <a:r>
              <a:rPr lang="en-GB" dirty="0" smtClean="0"/>
              <a:t>and accept the default value of </a:t>
            </a:r>
            <a:r>
              <a:rPr lang="en-GB" b="1" dirty="0" smtClean="0"/>
              <a:t>No Translation </a:t>
            </a:r>
            <a:r>
              <a:rPr lang="en-GB" b="0" dirty="0" smtClean="0"/>
              <a:t>in the </a:t>
            </a:r>
            <a:r>
              <a:rPr lang="en-GB" b="1" dirty="0" smtClean="0"/>
              <a:t>Text Translation</a:t>
            </a:r>
            <a:r>
              <a:rPr lang="en-GB" b="0" dirty="0" smtClean="0"/>
              <a:t> box</a:t>
            </a:r>
            <a:r>
              <a:rPr lang="en-GB" b="1" dirty="0" smtClean="0"/>
              <a:t>.</a:t>
            </a:r>
            <a:endParaRPr lang="en-GB" dirty="0" smtClean="0"/>
          </a:p>
          <a:p>
            <a:pPr eaLnBrk="1" hangingPunct="1"/>
            <a:r>
              <a:rPr lang="en-GB" dirty="0" smtClean="0"/>
              <a:t>Click </a:t>
            </a:r>
            <a:r>
              <a:rPr lang="en-GB" b="1" dirty="0" smtClean="0"/>
              <a:t>Import</a:t>
            </a:r>
            <a:r>
              <a:rPr lang="en-GB" dirty="0" smtClean="0"/>
              <a:t> to import the file.</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35670E8-DA4D-4E52-B45C-AD7A559F6D92}" type="slidenum">
              <a:rPr lang="en-GB" smtClean="0"/>
              <a:pPr eaLnBrk="1" hangingPunct="1"/>
              <a:t>134</a:t>
            </a:fld>
            <a:endParaRPr lang="en-GB" smtClean="0"/>
          </a:p>
        </p:txBody>
      </p:sp>
      <p:sp>
        <p:nvSpPr>
          <p:cNvPr id="409603" name="Rectangle 2"/>
          <p:cNvSpPr>
            <a:spLocks noGrp="1" noRot="1" noChangeAspect="1" noChangeArrowheads="1" noTextEdit="1"/>
          </p:cNvSpPr>
          <p:nvPr>
            <p:ph type="sldImg"/>
          </p:nvPr>
        </p:nvSpPr>
        <p:spPr>
          <a:xfrm>
            <a:off x="3263900" y="509588"/>
            <a:ext cx="3398838" cy="2549525"/>
          </a:xfrm>
          <a:ln/>
        </p:spPr>
      </p:sp>
      <p:sp>
        <p:nvSpPr>
          <p:cNvPr id="409604" name="Rectangle 3"/>
          <p:cNvSpPr>
            <a:spLocks noGrp="1" noChangeArrowheads="1"/>
          </p:cNvSpPr>
          <p:nvPr>
            <p:ph type="body" idx="1"/>
          </p:nvPr>
        </p:nvSpPr>
        <p:spPr>
          <a:noFill/>
        </p:spPr>
        <p:txBody>
          <a:bodyPr/>
          <a:lstStyle/>
          <a:p>
            <a:pPr eaLnBrk="1" hangingPunct="1"/>
            <a:r>
              <a:rPr lang="en-GB" dirty="0" smtClean="0"/>
              <a:t>When the import is complete, the new record is stored in the Imported References group, and will include bibliographic information given for the Digital Object Identifier (DOI) mined from the PDF file such as title,  author, volume, issue, page, year, and DOI. Always check the imported data. If an article contains more</a:t>
            </a:r>
            <a:r>
              <a:rPr lang="en-GB" baseline="0" dirty="0" smtClean="0"/>
              <a:t> than one DOI on the first two pages, EndNote will attach the PDF to a new record, but the bibliographic data will need to be inserted manually.</a:t>
            </a:r>
            <a:endParaRPr lang="en-GB" dirty="0" smtClean="0"/>
          </a:p>
          <a:p>
            <a:pPr eaLnBrk="1" hangingPunct="1"/>
            <a:endParaRPr lang="en-GB" dirty="0" smtClean="0"/>
          </a:p>
          <a:p>
            <a:pPr eaLnBrk="1" hangingPunct="1"/>
            <a:endParaRPr lang="en-GB" dirty="0"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788A1D4-55A4-4760-B49B-5DF148BB9BB6}" type="slidenum">
              <a:rPr lang="en-GB" smtClean="0"/>
              <a:pPr eaLnBrk="1" hangingPunct="1"/>
              <a:t>135</a:t>
            </a:fld>
            <a:endParaRPr lang="en-GB" smtClean="0"/>
          </a:p>
        </p:txBody>
      </p:sp>
      <p:sp>
        <p:nvSpPr>
          <p:cNvPr id="410627" name="Rectangle 2"/>
          <p:cNvSpPr>
            <a:spLocks noGrp="1" noRot="1" noChangeAspect="1" noChangeArrowheads="1" noTextEdit="1"/>
          </p:cNvSpPr>
          <p:nvPr>
            <p:ph type="sldImg"/>
          </p:nvPr>
        </p:nvSpPr>
        <p:spPr>
          <a:xfrm>
            <a:off x="3263900" y="509588"/>
            <a:ext cx="3398838" cy="2549525"/>
          </a:xfrm>
          <a:ln/>
        </p:spPr>
      </p:sp>
      <p:sp>
        <p:nvSpPr>
          <p:cNvPr id="410628" name="Rectangle 3"/>
          <p:cNvSpPr>
            <a:spLocks noGrp="1" noChangeArrowheads="1"/>
          </p:cNvSpPr>
          <p:nvPr>
            <p:ph type="body" idx="1"/>
          </p:nvPr>
        </p:nvSpPr>
        <p:spPr>
          <a:noFill/>
        </p:spPr>
        <p:txBody>
          <a:bodyPr/>
          <a:lstStyle/>
          <a:p>
            <a:pPr marL="0" indent="-228600" eaLnBrk="1" hangingPunct="1"/>
            <a:r>
              <a:rPr lang="en-GB" dirty="0" smtClean="0"/>
              <a:t>This feature allows you to convert existing collections of PDF files into EndNote records with minimal typing and copying by extracting Digital Object identifiers (DOI) from PDF files. The system matches DOI information with data available from </a:t>
            </a:r>
            <a:r>
              <a:rPr lang="en-GB" dirty="0" err="1" smtClean="0"/>
              <a:t>CrossRef</a:t>
            </a:r>
            <a:r>
              <a:rPr lang="en-GB" dirty="0" smtClean="0"/>
              <a:t>  (www.CrossRef.org) by capturing bibliographic content and creating new EndNote records.</a:t>
            </a:r>
            <a:endParaRPr lang="en-GB" b="1" dirty="0"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098682-47E6-4930-95B1-91B523CBF73E}" type="slidenum">
              <a:rPr lang="en-GB" smtClean="0"/>
              <a:pPr eaLnBrk="1" hangingPunct="1"/>
              <a:t>136</a:t>
            </a:fld>
            <a:endParaRPr lang="en-GB" smtClean="0"/>
          </a:p>
        </p:txBody>
      </p:sp>
      <p:sp>
        <p:nvSpPr>
          <p:cNvPr id="407555" name="Rectangle 2"/>
          <p:cNvSpPr>
            <a:spLocks noGrp="1" noRot="1" noChangeAspect="1" noChangeArrowheads="1" noTextEdit="1"/>
          </p:cNvSpPr>
          <p:nvPr>
            <p:ph type="sldImg"/>
          </p:nvPr>
        </p:nvSpPr>
        <p:spPr>
          <a:xfrm>
            <a:off x="3263900" y="509588"/>
            <a:ext cx="3398838" cy="2549525"/>
          </a:xfrm>
          <a:ln/>
        </p:spPr>
      </p:sp>
      <p:sp>
        <p:nvSpPr>
          <p:cNvPr id="407556" name="Rectangle 3"/>
          <p:cNvSpPr>
            <a:spLocks noGrp="1" noChangeArrowheads="1"/>
          </p:cNvSpPr>
          <p:nvPr>
            <p:ph type="body" idx="1"/>
          </p:nvPr>
        </p:nvSpPr>
        <p:spPr>
          <a:noFill/>
        </p:spPr>
        <p:txBody>
          <a:bodyPr/>
          <a:lstStyle/>
          <a:p>
            <a:pPr eaLnBrk="1" hangingPunct="1"/>
            <a:r>
              <a:rPr lang="en-GB" dirty="0" smtClean="0"/>
              <a:t>From the File menu, choose </a:t>
            </a:r>
            <a:r>
              <a:rPr lang="en-GB" b="1" dirty="0" smtClean="0"/>
              <a:t>Import..</a:t>
            </a:r>
            <a:r>
              <a:rPr lang="en-GB" dirty="0" smtClean="0"/>
              <a:t>.</a:t>
            </a:r>
          </a:p>
          <a:p>
            <a:pPr eaLnBrk="1" hangingPunct="1"/>
            <a:endParaRPr lang="en-GB" dirty="0"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F043FDD-F1E5-4C62-B271-4D01F2D66EC5}" type="slidenum">
              <a:rPr lang="en-GB" smtClean="0"/>
              <a:pPr eaLnBrk="1" hangingPunct="1"/>
              <a:t>137</a:t>
            </a:fld>
            <a:endParaRPr lang="en-GB" smtClean="0"/>
          </a:p>
        </p:txBody>
      </p:sp>
      <p:sp>
        <p:nvSpPr>
          <p:cNvPr id="412675" name="Rectangle 2"/>
          <p:cNvSpPr>
            <a:spLocks noGrp="1" noRot="1" noChangeAspect="1" noChangeArrowheads="1" noTextEdit="1"/>
          </p:cNvSpPr>
          <p:nvPr>
            <p:ph type="sldImg"/>
          </p:nvPr>
        </p:nvSpPr>
        <p:spPr>
          <a:xfrm>
            <a:off x="3263900" y="509588"/>
            <a:ext cx="3398838" cy="2549525"/>
          </a:xfrm>
          <a:ln/>
        </p:spPr>
      </p:sp>
      <p:sp>
        <p:nvSpPr>
          <p:cNvPr id="412676" name="Rectangle 3"/>
          <p:cNvSpPr>
            <a:spLocks noGrp="1" noChangeArrowheads="1"/>
          </p:cNvSpPr>
          <p:nvPr>
            <p:ph type="body" idx="1"/>
          </p:nvPr>
        </p:nvSpPr>
        <p:spPr>
          <a:noFill/>
        </p:spPr>
        <p:txBody>
          <a:bodyPr/>
          <a:lstStyle/>
          <a:p>
            <a:pPr eaLnBrk="1" hangingPunct="1"/>
            <a:r>
              <a:rPr lang="en-GB" dirty="0" smtClean="0"/>
              <a:t>Browse to select the required folder. Choose </a:t>
            </a:r>
            <a:r>
              <a:rPr lang="en-GB" b="1" dirty="0" smtClean="0"/>
              <a:t>PDF File or Folder</a:t>
            </a:r>
            <a:r>
              <a:rPr lang="en-GB" dirty="0" smtClean="0"/>
              <a:t> from the</a:t>
            </a:r>
            <a:r>
              <a:rPr lang="en-GB" b="1" dirty="0" smtClean="0"/>
              <a:t> Import Option</a:t>
            </a:r>
            <a:r>
              <a:rPr lang="en-GB" dirty="0" smtClean="0"/>
              <a:t> list. Leave the Duplicates list unchanged so that it will </a:t>
            </a:r>
            <a:r>
              <a:rPr lang="en-GB" b="1" dirty="0" smtClean="0"/>
              <a:t>Import All </a:t>
            </a:r>
            <a:r>
              <a:rPr lang="en-GB" dirty="0" smtClean="0"/>
              <a:t>(see separate</a:t>
            </a:r>
            <a:r>
              <a:rPr lang="en-GB" baseline="0" dirty="0" smtClean="0"/>
              <a:t> section on managing duplicates</a:t>
            </a:r>
            <a:r>
              <a:rPr lang="en-GB" dirty="0" smtClean="0"/>
              <a:t>). Click </a:t>
            </a:r>
            <a:r>
              <a:rPr lang="en-GB" b="1" dirty="0" smtClean="0"/>
              <a:t>Import</a:t>
            </a:r>
            <a:r>
              <a:rPr lang="en-GB" dirty="0" smtClean="0"/>
              <a:t> to import the files in the selected folders.</a:t>
            </a:r>
          </a:p>
          <a:p>
            <a:pPr eaLnBrk="1" hangingPunct="1"/>
            <a:endParaRPr lang="en-GB" dirty="0" smtClean="0"/>
          </a:p>
          <a:p>
            <a:pPr eaLnBrk="1" hangingPunct="1"/>
            <a:endParaRPr lang="en-GB" dirty="0"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C98A505-69FC-4012-9680-3DD65E7CE8A8}" type="slidenum">
              <a:rPr lang="en-GB" smtClean="0"/>
              <a:pPr eaLnBrk="1" hangingPunct="1"/>
              <a:t>138</a:t>
            </a:fld>
            <a:endParaRPr lang="en-GB" smtClean="0"/>
          </a:p>
        </p:txBody>
      </p:sp>
      <p:sp>
        <p:nvSpPr>
          <p:cNvPr id="413699" name="Rectangle 2"/>
          <p:cNvSpPr>
            <a:spLocks noGrp="1" noRot="1" noChangeAspect="1" noChangeArrowheads="1" noTextEdit="1"/>
          </p:cNvSpPr>
          <p:nvPr>
            <p:ph type="sldImg"/>
          </p:nvPr>
        </p:nvSpPr>
        <p:spPr>
          <a:xfrm>
            <a:off x="3263900" y="509588"/>
            <a:ext cx="3398838" cy="2549525"/>
          </a:xfrm>
          <a:ln/>
        </p:spPr>
      </p:sp>
      <p:sp>
        <p:nvSpPr>
          <p:cNvPr id="413700" name="Rectangle 3"/>
          <p:cNvSpPr>
            <a:spLocks noGrp="1" noChangeArrowheads="1"/>
          </p:cNvSpPr>
          <p:nvPr>
            <p:ph type="body" idx="1"/>
          </p:nvPr>
        </p:nvSpPr>
        <p:spPr>
          <a:noFill/>
        </p:spPr>
        <p:txBody>
          <a:bodyPr/>
          <a:lstStyle/>
          <a:p>
            <a:pPr eaLnBrk="1" hangingPunct="1"/>
            <a:r>
              <a:rPr lang="en-GB" dirty="0" smtClean="0"/>
              <a:t>When the import is complete, the new records are stored in the Imported References group, and will include bibliographic information given for the Digital Object Identifier (DOI) mined from the PDF file, such as title,  author, volume, issue, page, year, and DOI. Check through the imported data to make sure it has imported as expected. The </a:t>
            </a:r>
            <a:r>
              <a:rPr lang="en-GB" b="1" dirty="0" smtClean="0"/>
              <a:t>Imported References </a:t>
            </a:r>
            <a:r>
              <a:rPr lang="en-GB" dirty="0" smtClean="0"/>
              <a:t>group is a temporary group that is replaced each time you import another set of references. It is removed when you exit EndNote (although the references remain in the library. When more than one DOI appears</a:t>
            </a:r>
            <a:r>
              <a:rPr lang="en-GB" baseline="0" dirty="0" smtClean="0"/>
              <a:t> on the first two pages of an article, the PDF will be imported and attached to the record, but bibliographic data must then be created manually as EndNote cannot identify the primary DOI.</a:t>
            </a:r>
            <a:endParaRPr lang="en-GB" dirty="0" smtClean="0"/>
          </a:p>
          <a:p>
            <a:pPr eaLnBrk="1" hangingPunct="1"/>
            <a:endParaRPr lang="en-GB" dirty="0"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With footnoting referencing styles such as MHRA, a</a:t>
            </a:r>
            <a:r>
              <a:rPr lang="en-GB" baseline="0" dirty="0" smtClean="0"/>
              <a:t> combination of EndNote citation and the Footnote tool in Word is used. Click the required point of insertion in the document. On the </a:t>
            </a:r>
            <a:r>
              <a:rPr lang="en-GB" b="1" baseline="0" dirty="0" smtClean="0"/>
              <a:t>Document Elements</a:t>
            </a:r>
            <a:r>
              <a:rPr lang="en-GB" baseline="0" dirty="0" smtClean="0"/>
              <a:t> tab in Word, go to </a:t>
            </a:r>
            <a:r>
              <a:rPr lang="en-GB" b="1" baseline="0" dirty="0" smtClean="0"/>
              <a:t>Footnote.</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141</a:t>
            </a:fld>
            <a:endParaRPr lang="en-GB"/>
          </a:p>
        </p:txBody>
      </p:sp>
    </p:spTree>
    <p:extLst>
      <p:ext uri="{BB962C8B-B14F-4D97-AF65-F5344CB8AC3E}">
        <p14:creationId xmlns:p14="http://schemas.microsoft.com/office/powerpoint/2010/main" val="10783923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A numbered footnote displays at the bottom of the current page. Move the insertion point</a:t>
            </a:r>
            <a:r>
              <a:rPr lang="en-GB" baseline="0" dirty="0" smtClean="0"/>
              <a:t> to the footnote, and then click </a:t>
            </a:r>
            <a:r>
              <a:rPr lang="en-GB" b="1" baseline="0" dirty="0" smtClean="0"/>
              <a:t>Go to EndNote </a:t>
            </a:r>
            <a:r>
              <a:rPr lang="en-GB" baseline="0" dirty="0" smtClean="0"/>
              <a:t>on the X6 toolbar.</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142</a:t>
            </a:fld>
            <a:endParaRPr lang="en-GB"/>
          </a:p>
        </p:txBody>
      </p:sp>
    </p:spTree>
    <p:extLst>
      <p:ext uri="{BB962C8B-B14F-4D97-AF65-F5344CB8AC3E}">
        <p14:creationId xmlns:p14="http://schemas.microsoft.com/office/powerpoint/2010/main" val="2036671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Further changes can be made at any time, and the same copy style updated and then applied again to the library concerned. If references from the Library have already been used in a document, new changes can only be applied by using the </a:t>
            </a:r>
            <a:r>
              <a:rPr lang="en-GB" b="1" dirty="0" smtClean="0"/>
              <a:t>Format Bibliography</a:t>
            </a:r>
            <a:r>
              <a:rPr lang="en-GB" dirty="0" smtClean="0"/>
              <a:t> option in Word.</a:t>
            </a:r>
          </a:p>
          <a:p>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a:t>
            </a:fld>
            <a:endParaRPr lang="en-GB"/>
          </a:p>
        </p:txBody>
      </p:sp>
    </p:spTree>
    <p:extLst>
      <p:ext uri="{BB962C8B-B14F-4D97-AF65-F5344CB8AC3E}">
        <p14:creationId xmlns:p14="http://schemas.microsoft.com/office/powerpoint/2010/main" val="105154996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In the EndNote Library, select the reference to be cited, and click the </a:t>
            </a:r>
            <a:r>
              <a:rPr lang="en-GB" b="1" dirty="0" smtClean="0"/>
              <a:t>Insert</a:t>
            </a:r>
            <a:r>
              <a:rPr lang="en-GB" dirty="0" smtClean="0"/>
              <a:t> icon.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143</a:t>
            </a:fld>
            <a:endParaRPr lang="en-GB"/>
          </a:p>
        </p:txBody>
      </p:sp>
    </p:spTree>
    <p:extLst>
      <p:ext uri="{BB962C8B-B14F-4D97-AF65-F5344CB8AC3E}">
        <p14:creationId xmlns:p14="http://schemas.microsoft.com/office/powerpoint/2010/main" val="42586915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The citation is inserted in the footnote according to the format set in the Footnote template in EndNote</a:t>
            </a:r>
            <a:r>
              <a:rPr lang="en-GB" baseline="0" dirty="0" smtClean="0"/>
              <a:t> and an end of document bibliography reference created.</a:t>
            </a:r>
            <a:r>
              <a:rPr lang="en-GB" dirty="0" smtClean="0"/>
              <a:t> </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144</a:t>
            </a:fld>
            <a:endParaRPr lang="en-GB"/>
          </a:p>
        </p:txBody>
      </p:sp>
    </p:spTree>
    <p:extLst>
      <p:ext uri="{BB962C8B-B14F-4D97-AF65-F5344CB8AC3E}">
        <p14:creationId xmlns:p14="http://schemas.microsoft.com/office/powerpoint/2010/main" val="39461640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Multiple</a:t>
            </a:r>
            <a:r>
              <a:rPr lang="en-GB" baseline="0" dirty="0" smtClean="0"/>
              <a:t> footnotes can also be formatted in Word: click </a:t>
            </a:r>
            <a:r>
              <a:rPr lang="en-GB" b="1" baseline="0" dirty="0" smtClean="0"/>
              <a:t>Footnote… </a:t>
            </a:r>
            <a:r>
              <a:rPr lang="en-GB" b="0" baseline="0" dirty="0" smtClean="0"/>
              <a:t>on the Word </a:t>
            </a:r>
            <a:r>
              <a:rPr lang="en-GB" b="1" baseline="0" dirty="0" smtClean="0"/>
              <a:t>Insert </a:t>
            </a:r>
            <a:r>
              <a:rPr lang="en-GB" baseline="0" dirty="0" smtClean="0"/>
              <a:t>menu to see options.</a:t>
            </a:r>
          </a:p>
          <a:p>
            <a:r>
              <a:rPr lang="en-GB" baseline="0" dirty="0" smtClean="0"/>
              <a:t>According to the Reference Style chosen, an end of document bibliography may also be created.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145</a:t>
            </a:fld>
            <a:endParaRPr lang="en-GB"/>
          </a:p>
        </p:txBody>
      </p:sp>
    </p:spTree>
    <p:extLst>
      <p:ext uri="{BB962C8B-B14F-4D97-AF65-F5344CB8AC3E}">
        <p14:creationId xmlns:p14="http://schemas.microsoft.com/office/powerpoint/2010/main" val="105292174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6F65B1C-5CEA-4D64-9AD7-C6C02DA4A8B2}" type="slidenum">
              <a:rPr lang="en-GB"/>
              <a:pPr eaLnBrk="1" hangingPunct="1"/>
              <a:t>147</a:t>
            </a:fld>
            <a:endParaRPr lang="en-GB"/>
          </a:p>
        </p:txBody>
      </p:sp>
      <p:sp>
        <p:nvSpPr>
          <p:cNvPr id="227331" name="Rectangle 2"/>
          <p:cNvSpPr>
            <a:spLocks noGrp="1" noRot="1" noChangeAspect="1" noChangeArrowheads="1" noTextEdit="1"/>
          </p:cNvSpPr>
          <p:nvPr>
            <p:ph type="sldImg"/>
          </p:nvPr>
        </p:nvSpPr>
        <p:spPr>
          <a:xfrm>
            <a:off x="3263900" y="509588"/>
            <a:ext cx="3398838" cy="2549525"/>
          </a:xfrm>
          <a:ln/>
        </p:spPr>
      </p:sp>
      <p:sp>
        <p:nvSpPr>
          <p:cNvPr id="227332" name="Rectangle 3"/>
          <p:cNvSpPr>
            <a:spLocks noGrp="1" noChangeArrowheads="1"/>
          </p:cNvSpPr>
          <p:nvPr>
            <p:ph type="body" idx="1"/>
          </p:nvPr>
        </p:nvSpPr>
        <p:spPr>
          <a:noFill/>
        </p:spPr>
        <p:txBody>
          <a:bodyPr/>
          <a:lstStyle/>
          <a:p>
            <a:pPr eaLnBrk="1" hangingPunct="1"/>
            <a:r>
              <a:rPr lang="en-GB" dirty="0" smtClean="0"/>
              <a:t>Use the </a:t>
            </a:r>
            <a:r>
              <a:rPr lang="en-GB" b="1" dirty="0" smtClean="0"/>
              <a:t>CWYW Tools</a:t>
            </a:r>
            <a:r>
              <a:rPr lang="en-GB" b="1" baseline="0" dirty="0" smtClean="0"/>
              <a:t> </a:t>
            </a:r>
            <a:r>
              <a:rPr lang="en-GB" baseline="0" dirty="0" smtClean="0"/>
              <a:t>drop-down menu. Choose </a:t>
            </a:r>
            <a:r>
              <a:rPr lang="en-GB" b="1" baseline="0" dirty="0" smtClean="0"/>
              <a:t>Bibliography Settings</a:t>
            </a:r>
            <a:r>
              <a:rPr lang="en-GB" baseline="0" dirty="0" smtClean="0"/>
              <a:t>.</a:t>
            </a:r>
            <a:endParaRPr lang="en-GB" dirty="0" smtClean="0"/>
          </a:p>
          <a:p>
            <a:pPr eaLnBrk="1" hangingPunct="1"/>
            <a:endParaRPr lang="en-GB" dirty="0"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175A1F7-4B61-46DB-BC8E-CF1CFE21293B}" type="slidenum">
              <a:rPr lang="en-GB"/>
              <a:pPr eaLnBrk="1" hangingPunct="1"/>
              <a:t>148</a:t>
            </a:fld>
            <a:endParaRPr lang="en-GB"/>
          </a:p>
        </p:txBody>
      </p:sp>
      <p:sp>
        <p:nvSpPr>
          <p:cNvPr id="228355" name="Rectangle 2"/>
          <p:cNvSpPr>
            <a:spLocks noGrp="1" noRot="1" noChangeAspect="1" noChangeArrowheads="1" noTextEdit="1"/>
          </p:cNvSpPr>
          <p:nvPr>
            <p:ph type="sldImg"/>
          </p:nvPr>
        </p:nvSpPr>
        <p:spPr>
          <a:xfrm>
            <a:off x="3263900" y="509588"/>
            <a:ext cx="3398838" cy="2549525"/>
          </a:xfrm>
          <a:ln/>
        </p:spPr>
      </p:sp>
      <p:sp>
        <p:nvSpPr>
          <p:cNvPr id="228356" name="Rectangle 3"/>
          <p:cNvSpPr>
            <a:spLocks noGrp="1" noChangeArrowheads="1"/>
          </p:cNvSpPr>
          <p:nvPr>
            <p:ph type="body" idx="1"/>
          </p:nvPr>
        </p:nvSpPr>
        <p:spPr>
          <a:noFill/>
        </p:spPr>
        <p:txBody>
          <a:bodyPr/>
          <a:lstStyle/>
          <a:p>
            <a:pPr eaLnBrk="1" hangingPunct="1"/>
            <a:r>
              <a:rPr lang="en-GB" dirty="0" smtClean="0"/>
              <a:t>Use the Layout tab. This window lets you manage indents, the line spacing within a reference, and the line spacing between references. </a:t>
            </a:r>
          </a:p>
          <a:p>
            <a:pPr eaLnBrk="1" hangingPunct="1"/>
            <a:r>
              <a:rPr lang="en-GB" dirty="0" smtClean="0"/>
              <a:t>To insert a single space between references, go to the</a:t>
            </a:r>
            <a:r>
              <a:rPr lang="en-GB" b="1" dirty="0" smtClean="0"/>
              <a:t> Space after </a:t>
            </a:r>
            <a:r>
              <a:rPr lang="en-GB" dirty="0" smtClean="0"/>
              <a:t>drop down list and choose </a:t>
            </a:r>
            <a:r>
              <a:rPr lang="en-GB" b="1" dirty="0" smtClean="0"/>
              <a:t>Single</a:t>
            </a:r>
          </a:p>
          <a:p>
            <a:pPr eaLnBrk="1" hangingPunct="1"/>
            <a:r>
              <a:rPr lang="en-GB" dirty="0" smtClean="0"/>
              <a:t>Remove the hanging indent by changing to 0cm. Click </a:t>
            </a:r>
            <a:r>
              <a:rPr lang="en-GB" b="1" dirty="0" smtClean="0"/>
              <a:t>OK</a:t>
            </a:r>
            <a:r>
              <a:rPr lang="en-GB" dirty="0" smtClean="0"/>
              <a:t> when all choices have been made.</a:t>
            </a:r>
          </a:p>
          <a:p>
            <a:pPr eaLnBrk="1" hangingPunct="1"/>
            <a:endParaRPr lang="en-GB" dirty="0"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149</a:t>
            </a:fld>
            <a:endParaRPr lang="en-GB"/>
          </a:p>
        </p:txBody>
      </p:sp>
    </p:spTree>
    <p:extLst>
      <p:ext uri="{BB962C8B-B14F-4D97-AF65-F5344CB8AC3E}">
        <p14:creationId xmlns:p14="http://schemas.microsoft.com/office/powerpoint/2010/main" val="109866527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FD01008-430C-4677-9D3D-E1940B45B3B2}" type="slidenum">
              <a:rPr lang="en-GB" smtClean="0"/>
              <a:pPr eaLnBrk="1" hangingPunct="1"/>
              <a:t>150</a:t>
            </a:fld>
            <a:endParaRPr lang="en-GB" smtClean="0"/>
          </a:p>
        </p:txBody>
      </p:sp>
      <p:sp>
        <p:nvSpPr>
          <p:cNvPr id="416771" name="Rectangle 2"/>
          <p:cNvSpPr>
            <a:spLocks noGrp="1" noRot="1" noChangeAspect="1" noChangeArrowheads="1" noTextEdit="1"/>
          </p:cNvSpPr>
          <p:nvPr>
            <p:ph type="sldImg"/>
          </p:nvPr>
        </p:nvSpPr>
        <p:spPr>
          <a:xfrm>
            <a:off x="3263900" y="509588"/>
            <a:ext cx="3398838" cy="2549525"/>
          </a:xfrm>
          <a:ln/>
        </p:spPr>
      </p:sp>
      <p:sp>
        <p:nvSpPr>
          <p:cNvPr id="416772" name="Rectangle 3"/>
          <p:cNvSpPr>
            <a:spLocks noGrp="1" noChangeArrowheads="1"/>
          </p:cNvSpPr>
          <p:nvPr>
            <p:ph type="body" idx="1"/>
          </p:nvPr>
        </p:nvSpPr>
        <p:spPr>
          <a:noFill/>
        </p:spPr>
        <p:txBody>
          <a:bodyPr/>
          <a:lstStyle/>
          <a:p>
            <a:pPr eaLnBrk="1" hangingPunct="1"/>
            <a:r>
              <a:rPr lang="en-GB" dirty="0" smtClean="0"/>
              <a:t>EndNote contains reference styles for many popular academic journals. An existing document created with one reference style can be reformatted for a specific publication.</a:t>
            </a:r>
          </a:p>
          <a:p>
            <a:pPr eaLnBrk="1" hangingPunct="1"/>
            <a:r>
              <a:rPr lang="en-GB" dirty="0" smtClean="0"/>
              <a:t>Click the </a:t>
            </a:r>
            <a:r>
              <a:rPr lang="en-GB" b="1" dirty="0" smtClean="0"/>
              <a:t>Format Bibliography </a:t>
            </a:r>
            <a:r>
              <a:rPr lang="en-GB" dirty="0" smtClean="0"/>
              <a:t>tab. </a:t>
            </a:r>
          </a:p>
          <a:p>
            <a:pPr eaLnBrk="1" hangingPunct="1"/>
            <a:r>
              <a:rPr lang="en-GB" dirty="0" smtClean="0"/>
              <a:t>Browse to choose a new reference style, and click </a:t>
            </a:r>
            <a:r>
              <a:rPr lang="en-GB" b="1" dirty="0" smtClean="0"/>
              <a:t>OK</a:t>
            </a:r>
            <a:r>
              <a:rPr lang="en-GB" dirty="0" smtClean="0"/>
              <a:t>. This will change all the citations and bibliographic references to the new format. Note that the reference style of the EndNote Library must also be changed if further citations are to be inserted.</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Use the </a:t>
            </a:r>
            <a:r>
              <a:rPr lang="en-GB" b="1" dirty="0" smtClean="0"/>
              <a:t>Format Bibliography </a:t>
            </a:r>
            <a:r>
              <a:rPr lang="en-GB" dirty="0" smtClean="0"/>
              <a:t>tab to apply a different reference</a:t>
            </a:r>
            <a:r>
              <a:rPr lang="en-GB" baseline="0" dirty="0" smtClean="0"/>
              <a:t> style to a previously created document. This document is currently referenced in Harvard. Browse to choose a new reference style, in this case Vancouver, and click OK</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151</a:t>
            </a:fld>
            <a:endParaRPr lang="en-GB"/>
          </a:p>
        </p:txBody>
      </p:sp>
    </p:spTree>
    <p:extLst>
      <p:ext uri="{BB962C8B-B14F-4D97-AF65-F5344CB8AC3E}">
        <p14:creationId xmlns:p14="http://schemas.microsoft.com/office/powerpoint/2010/main" val="166957068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The document is reformatted in the selected reference style.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152</a:t>
            </a:fld>
            <a:endParaRPr lang="en-GB"/>
          </a:p>
        </p:txBody>
      </p:sp>
    </p:spTree>
    <p:extLst>
      <p:ext uri="{BB962C8B-B14F-4D97-AF65-F5344CB8AC3E}">
        <p14:creationId xmlns:p14="http://schemas.microsoft.com/office/powerpoint/2010/main" val="80750163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153</a:t>
            </a:fld>
            <a:endParaRPr lang="en-GB"/>
          </a:p>
        </p:txBody>
      </p:sp>
    </p:spTree>
    <p:extLst>
      <p:ext uri="{BB962C8B-B14F-4D97-AF65-F5344CB8AC3E}">
        <p14:creationId xmlns:p14="http://schemas.microsoft.com/office/powerpoint/2010/main" val="96961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C6C480E-5590-4A0E-9B2B-80873B79123E}" type="slidenum">
              <a:rPr lang="en-GB"/>
              <a:pPr eaLnBrk="1" hangingPunct="1"/>
              <a:t>18</a:t>
            </a:fld>
            <a:endParaRPr lang="en-GB"/>
          </a:p>
        </p:txBody>
      </p:sp>
      <p:sp>
        <p:nvSpPr>
          <p:cNvPr id="163843" name="Rectangle 2"/>
          <p:cNvSpPr>
            <a:spLocks noGrp="1" noRot="1" noChangeAspect="1" noChangeArrowheads="1" noTextEdit="1"/>
          </p:cNvSpPr>
          <p:nvPr>
            <p:ph type="sldImg"/>
          </p:nvPr>
        </p:nvSpPr>
        <p:spPr>
          <a:xfrm>
            <a:off x="3263900" y="509588"/>
            <a:ext cx="3398838" cy="2549525"/>
          </a:xfrm>
          <a:ln/>
        </p:spPr>
      </p:sp>
      <p:sp>
        <p:nvSpPr>
          <p:cNvPr id="163844" name="Rectangle 3"/>
          <p:cNvSpPr>
            <a:spLocks noGrp="1" noChangeArrowheads="1"/>
          </p:cNvSpPr>
          <p:nvPr>
            <p:ph type="body" idx="1"/>
          </p:nvPr>
        </p:nvSpPr>
        <p:spPr>
          <a:noFill/>
        </p:spPr>
        <p:txBody>
          <a:bodyPr/>
          <a:lstStyle/>
          <a:p>
            <a:pPr eaLnBrk="1" hangingPunct="1"/>
            <a:r>
              <a:rPr lang="en-GB" dirty="0" smtClean="0"/>
              <a:t>Bibliographic templates control the display of records when EndNote is used with Word documents for citations and references.</a:t>
            </a:r>
          </a:p>
          <a:p>
            <a:pPr eaLnBrk="1" hangingPunct="1"/>
            <a:r>
              <a:rPr lang="en-GB" dirty="0" smtClean="0"/>
              <a:t>Depending on the Reference Style, there are already a number of templates created.</a:t>
            </a:r>
          </a:p>
          <a:p>
            <a:pPr eaLnBrk="1" hangingPunct="1"/>
            <a:r>
              <a:rPr lang="en-GB" dirty="0" smtClean="0"/>
              <a:t>Additional templates can be created by choosing from the </a:t>
            </a:r>
            <a:r>
              <a:rPr lang="en-GB" b="1" dirty="0" smtClean="0"/>
              <a:t>Reference Types </a:t>
            </a:r>
            <a:r>
              <a:rPr lang="en-GB" dirty="0" smtClean="0"/>
              <a:t>list.</a:t>
            </a:r>
          </a:p>
          <a:p>
            <a:pPr eaLnBrk="1" hangingPunct="1"/>
            <a:r>
              <a:rPr lang="en-GB" dirty="0" smtClean="0"/>
              <a:t>'Generic' is used when a specific template has not been created for a Reference Type that has been used to create an EndNote record.</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CCD3913-42AF-450F-9F3F-F3230B5F3ECD}" type="slidenum">
              <a:rPr lang="en-GB" smtClean="0"/>
              <a:pPr eaLnBrk="1" hangingPunct="1"/>
              <a:t>154</a:t>
            </a:fld>
            <a:endParaRPr lang="en-GB" smtClean="0"/>
          </a:p>
        </p:txBody>
      </p:sp>
      <p:sp>
        <p:nvSpPr>
          <p:cNvPr id="420867" name="Rectangle 2"/>
          <p:cNvSpPr>
            <a:spLocks noGrp="1" noRot="1" noChangeAspect="1" noChangeArrowheads="1" noTextEdit="1"/>
          </p:cNvSpPr>
          <p:nvPr>
            <p:ph type="sldImg"/>
          </p:nvPr>
        </p:nvSpPr>
        <p:spPr>
          <a:xfrm>
            <a:off x="3263900" y="509588"/>
            <a:ext cx="3398838" cy="2549525"/>
          </a:xfrm>
          <a:ln/>
        </p:spPr>
      </p:sp>
      <p:sp>
        <p:nvSpPr>
          <p:cNvPr id="420868" name="Rectangle 3"/>
          <p:cNvSpPr>
            <a:spLocks noGrp="1" noChangeArrowheads="1"/>
          </p:cNvSpPr>
          <p:nvPr>
            <p:ph type="body" idx="1"/>
          </p:nvPr>
        </p:nvSpPr>
        <p:spPr>
          <a:noFill/>
        </p:spPr>
        <p:txBody>
          <a:bodyPr/>
          <a:lstStyle/>
          <a:p>
            <a:pPr eaLnBrk="1" hangingPunct="1"/>
            <a:r>
              <a:rPr lang="en-GB" smtClean="0"/>
              <a:t>A Word document with EndNote citations carries hidden field codes. If the paper is to be submitted for publication, a plain copy is usually required. It is good practice to make a backup copy of the document before starting this process</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CA7210D-0B7A-4579-B5AC-4B72B0B7EF2B}" type="slidenum">
              <a:rPr lang="en-GB" smtClean="0"/>
              <a:pPr eaLnBrk="1" hangingPunct="1"/>
              <a:t>155</a:t>
            </a:fld>
            <a:endParaRPr lang="en-GB" smtClean="0"/>
          </a:p>
        </p:txBody>
      </p:sp>
      <p:sp>
        <p:nvSpPr>
          <p:cNvPr id="421891" name="Rectangle 2"/>
          <p:cNvSpPr>
            <a:spLocks noGrp="1" noRot="1" noChangeAspect="1" noChangeArrowheads="1" noTextEdit="1"/>
          </p:cNvSpPr>
          <p:nvPr>
            <p:ph type="sldImg"/>
          </p:nvPr>
        </p:nvSpPr>
        <p:spPr>
          <a:xfrm>
            <a:off x="3263900" y="509588"/>
            <a:ext cx="3398838" cy="2549525"/>
          </a:xfrm>
          <a:ln/>
        </p:spPr>
      </p:sp>
      <p:sp>
        <p:nvSpPr>
          <p:cNvPr id="421892" name="Rectangle 3"/>
          <p:cNvSpPr>
            <a:spLocks noGrp="1" noChangeArrowheads="1"/>
          </p:cNvSpPr>
          <p:nvPr>
            <p:ph type="body" idx="1"/>
          </p:nvPr>
        </p:nvSpPr>
        <p:spPr>
          <a:noFill/>
        </p:spPr>
        <p:txBody>
          <a:bodyPr/>
          <a:lstStyle/>
          <a:p>
            <a:pPr eaLnBrk="1" hangingPunct="1"/>
            <a:r>
              <a:rPr lang="en-GB" dirty="0" smtClean="0"/>
              <a:t>In </a:t>
            </a:r>
            <a:r>
              <a:rPr lang="en-GB" b="1" dirty="0" smtClean="0"/>
              <a:t>CWYW Tools</a:t>
            </a:r>
            <a:r>
              <a:rPr lang="en-GB" dirty="0" smtClean="0"/>
              <a:t>,</a:t>
            </a:r>
            <a:r>
              <a:rPr lang="en-GB" baseline="0" dirty="0" smtClean="0"/>
              <a:t> </a:t>
            </a:r>
            <a:r>
              <a:rPr lang="en-GB" dirty="0" smtClean="0"/>
              <a:t> choose the </a:t>
            </a:r>
            <a:r>
              <a:rPr lang="en-GB" b="1" dirty="0" smtClean="0"/>
              <a:t>Convert to Plain Text</a:t>
            </a:r>
            <a:r>
              <a:rPr lang="en-GB" dirty="0" smtClean="0"/>
              <a:t> option.</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FA5D713-8E9F-4572-8021-79C12A964035}" type="slidenum">
              <a:rPr lang="en-GB" smtClean="0"/>
              <a:pPr eaLnBrk="1" hangingPunct="1"/>
              <a:t>157</a:t>
            </a:fld>
            <a:endParaRPr lang="en-GB" smtClean="0"/>
          </a:p>
        </p:txBody>
      </p:sp>
      <p:sp>
        <p:nvSpPr>
          <p:cNvPr id="423939" name="Rectangle 2"/>
          <p:cNvSpPr>
            <a:spLocks noGrp="1" noRot="1" noChangeAspect="1" noChangeArrowheads="1" noTextEdit="1"/>
          </p:cNvSpPr>
          <p:nvPr>
            <p:ph type="sldImg"/>
          </p:nvPr>
        </p:nvSpPr>
        <p:spPr>
          <a:xfrm>
            <a:off x="3263900" y="509588"/>
            <a:ext cx="3398838" cy="2549525"/>
          </a:xfrm>
          <a:ln/>
        </p:spPr>
      </p:sp>
      <p:sp>
        <p:nvSpPr>
          <p:cNvPr id="423940" name="Rectangle 3"/>
          <p:cNvSpPr>
            <a:spLocks noGrp="1" noChangeArrowheads="1"/>
          </p:cNvSpPr>
          <p:nvPr>
            <p:ph type="body" idx="1"/>
          </p:nvPr>
        </p:nvSpPr>
        <p:spPr>
          <a:noFill/>
        </p:spPr>
        <p:txBody>
          <a:bodyPr/>
          <a:lstStyle/>
          <a:p>
            <a:pPr eaLnBrk="1" hangingPunct="1"/>
            <a:r>
              <a:rPr lang="en-GB" dirty="0" smtClean="0"/>
              <a:t>A subject bibliography can</a:t>
            </a:r>
            <a:r>
              <a:rPr lang="en-GB" baseline="0" dirty="0" smtClean="0"/>
              <a:t> be created</a:t>
            </a:r>
            <a:r>
              <a:rPr lang="en-GB" dirty="0" smtClean="0"/>
              <a:t> in several ways. This example demonstrates the creation of a Subject Bibliography by choosing references from the</a:t>
            </a:r>
            <a:r>
              <a:rPr lang="en-GB" b="1" dirty="0" smtClean="0"/>
              <a:t> All References</a:t>
            </a:r>
            <a:r>
              <a:rPr lang="en-GB" dirty="0" smtClean="0"/>
              <a:t> list; use the </a:t>
            </a:r>
            <a:r>
              <a:rPr lang="en-GB" b="1" dirty="0" err="1" smtClean="0"/>
              <a:t>cmd</a:t>
            </a:r>
            <a:r>
              <a:rPr lang="en-GB" dirty="0" smtClean="0"/>
              <a:t> key to help with the selection. </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7822679-1253-42D2-8AA4-D5B44D6DA7E6}" type="slidenum">
              <a:rPr lang="en-GB" smtClean="0"/>
              <a:pPr eaLnBrk="1" hangingPunct="1"/>
              <a:t>158</a:t>
            </a:fld>
            <a:endParaRPr lang="en-GB" smtClean="0"/>
          </a:p>
        </p:txBody>
      </p:sp>
      <p:sp>
        <p:nvSpPr>
          <p:cNvPr id="424963" name="Rectangle 2"/>
          <p:cNvSpPr>
            <a:spLocks noGrp="1" noRot="1" noChangeAspect="1" noChangeArrowheads="1" noTextEdit="1"/>
          </p:cNvSpPr>
          <p:nvPr>
            <p:ph type="sldImg"/>
          </p:nvPr>
        </p:nvSpPr>
        <p:spPr>
          <a:xfrm>
            <a:off x="3263900" y="509588"/>
            <a:ext cx="3398838" cy="2549525"/>
          </a:xfrm>
          <a:ln/>
        </p:spPr>
      </p:sp>
      <p:sp>
        <p:nvSpPr>
          <p:cNvPr id="424964" name="Rectangle 3"/>
          <p:cNvSpPr>
            <a:spLocks noGrp="1" noChangeArrowheads="1"/>
          </p:cNvSpPr>
          <p:nvPr>
            <p:ph type="body" idx="1"/>
          </p:nvPr>
        </p:nvSpPr>
        <p:spPr>
          <a:noFill/>
        </p:spPr>
        <p:txBody>
          <a:bodyPr/>
          <a:lstStyle/>
          <a:p>
            <a:pPr eaLnBrk="1" hangingPunct="1"/>
            <a:r>
              <a:rPr lang="en-GB" dirty="0" smtClean="0"/>
              <a:t>From the </a:t>
            </a:r>
            <a:r>
              <a:rPr lang="en-GB" b="1" dirty="0" smtClean="0"/>
              <a:t>References</a:t>
            </a:r>
            <a:r>
              <a:rPr lang="en-GB" dirty="0" smtClean="0"/>
              <a:t> menu choose </a:t>
            </a:r>
            <a:r>
              <a:rPr lang="en-GB" b="1" dirty="0" smtClean="0"/>
              <a:t>Show Selected References</a:t>
            </a:r>
            <a:r>
              <a:rPr lang="en-GB" dirty="0" smtClean="0"/>
              <a:t>.</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384920E-0802-4FEF-908C-1D293BE08AD2}" type="slidenum">
              <a:rPr lang="en-GB" smtClean="0"/>
              <a:pPr eaLnBrk="1" hangingPunct="1"/>
              <a:t>159</a:t>
            </a:fld>
            <a:endParaRPr lang="en-GB" smtClean="0"/>
          </a:p>
        </p:txBody>
      </p:sp>
      <p:sp>
        <p:nvSpPr>
          <p:cNvPr id="425987" name="Rectangle 2"/>
          <p:cNvSpPr>
            <a:spLocks noGrp="1" noRot="1" noChangeAspect="1" noChangeArrowheads="1" noTextEdit="1"/>
          </p:cNvSpPr>
          <p:nvPr>
            <p:ph type="sldImg"/>
          </p:nvPr>
        </p:nvSpPr>
        <p:spPr>
          <a:xfrm>
            <a:off x="3263900" y="509588"/>
            <a:ext cx="3398838" cy="2549525"/>
          </a:xfrm>
          <a:ln/>
        </p:spPr>
      </p:sp>
      <p:sp>
        <p:nvSpPr>
          <p:cNvPr id="425988" name="Rectangle 3"/>
          <p:cNvSpPr>
            <a:spLocks noGrp="1" noChangeArrowheads="1"/>
          </p:cNvSpPr>
          <p:nvPr>
            <p:ph type="body" idx="1"/>
          </p:nvPr>
        </p:nvSpPr>
        <p:spPr>
          <a:noFill/>
        </p:spPr>
        <p:txBody>
          <a:bodyPr/>
          <a:lstStyle/>
          <a:p>
            <a:pPr eaLnBrk="1" hangingPunct="1"/>
            <a:r>
              <a:rPr lang="en-GB" dirty="0" smtClean="0"/>
              <a:t>The selection is displayed.</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C95B4D3-BE4E-4E23-8591-EA6B59BA1D42}" type="slidenum">
              <a:rPr lang="en-GB" smtClean="0"/>
              <a:pPr eaLnBrk="1" hangingPunct="1"/>
              <a:t>160</a:t>
            </a:fld>
            <a:endParaRPr lang="en-GB" smtClean="0"/>
          </a:p>
        </p:txBody>
      </p:sp>
      <p:sp>
        <p:nvSpPr>
          <p:cNvPr id="427011" name="Rectangle 2"/>
          <p:cNvSpPr>
            <a:spLocks noGrp="1" noRot="1" noChangeAspect="1" noChangeArrowheads="1" noTextEdit="1"/>
          </p:cNvSpPr>
          <p:nvPr>
            <p:ph type="sldImg"/>
          </p:nvPr>
        </p:nvSpPr>
        <p:spPr>
          <a:xfrm>
            <a:off x="3263900" y="509588"/>
            <a:ext cx="3398838" cy="2549525"/>
          </a:xfrm>
          <a:ln/>
        </p:spPr>
      </p:sp>
      <p:sp>
        <p:nvSpPr>
          <p:cNvPr id="427012" name="Rectangle 3"/>
          <p:cNvSpPr>
            <a:spLocks noGrp="1" noChangeArrowheads="1"/>
          </p:cNvSpPr>
          <p:nvPr>
            <p:ph type="body" idx="1"/>
          </p:nvPr>
        </p:nvSpPr>
        <p:spPr>
          <a:noFill/>
        </p:spPr>
        <p:txBody>
          <a:bodyPr/>
          <a:lstStyle/>
          <a:p>
            <a:pPr eaLnBrk="1" hangingPunct="1"/>
            <a:r>
              <a:rPr lang="en-GB" dirty="0" smtClean="0"/>
              <a:t>Go to the </a:t>
            </a:r>
            <a:r>
              <a:rPr lang="en-GB" b="1" dirty="0" smtClean="0"/>
              <a:t>Tools</a:t>
            </a:r>
            <a:r>
              <a:rPr lang="en-GB" dirty="0" smtClean="0"/>
              <a:t> menu, then select </a:t>
            </a:r>
            <a:r>
              <a:rPr lang="en-GB" b="1" dirty="0" smtClean="0"/>
              <a:t>Subject Bibliography.</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DADC163-85D7-4882-A424-1361C3B6D2F2}" type="slidenum">
              <a:rPr lang="en-GB" smtClean="0"/>
              <a:pPr eaLnBrk="1" hangingPunct="1"/>
              <a:t>161</a:t>
            </a:fld>
            <a:endParaRPr lang="en-GB" smtClean="0"/>
          </a:p>
        </p:txBody>
      </p:sp>
      <p:sp>
        <p:nvSpPr>
          <p:cNvPr id="428035" name="Rectangle 2"/>
          <p:cNvSpPr>
            <a:spLocks noGrp="1" noRot="1" noChangeAspect="1" noChangeArrowheads="1" noTextEdit="1"/>
          </p:cNvSpPr>
          <p:nvPr>
            <p:ph type="sldImg"/>
          </p:nvPr>
        </p:nvSpPr>
        <p:spPr>
          <a:xfrm>
            <a:off x="3263900" y="509588"/>
            <a:ext cx="3398838" cy="2549525"/>
          </a:xfrm>
          <a:ln/>
        </p:spPr>
      </p:sp>
      <p:sp>
        <p:nvSpPr>
          <p:cNvPr id="428036" name="Rectangle 3"/>
          <p:cNvSpPr>
            <a:spLocks noGrp="1" noChangeArrowheads="1"/>
          </p:cNvSpPr>
          <p:nvPr>
            <p:ph type="body" idx="1"/>
          </p:nvPr>
        </p:nvSpPr>
        <p:spPr>
          <a:noFill/>
        </p:spPr>
        <p:txBody>
          <a:bodyPr/>
          <a:lstStyle/>
          <a:p>
            <a:pPr eaLnBrk="1" hangingPunct="1"/>
            <a:r>
              <a:rPr lang="en-GB" dirty="0" smtClean="0"/>
              <a:t>Choose how to display references in the Subject Bibliography; for this example </a:t>
            </a:r>
            <a:r>
              <a:rPr lang="en-GB" b="1" dirty="0" smtClean="0"/>
              <a:t>Reference Type</a:t>
            </a:r>
            <a:r>
              <a:rPr lang="en-GB" dirty="0" smtClean="0"/>
              <a:t> (</a:t>
            </a:r>
            <a:r>
              <a:rPr lang="en-GB" dirty="0" err="1" smtClean="0"/>
              <a:t>eg</a:t>
            </a:r>
            <a:r>
              <a:rPr lang="en-GB" dirty="0" smtClean="0"/>
              <a:t>. Book, journal article, </a:t>
            </a:r>
            <a:r>
              <a:rPr lang="en-GB" dirty="0" err="1" smtClean="0"/>
              <a:t>etc</a:t>
            </a:r>
            <a:r>
              <a:rPr lang="en-GB" dirty="0" smtClean="0"/>
              <a:t>) has been selected. </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2F64A9F-2082-4809-95ED-A8BA6760827D}" type="slidenum">
              <a:rPr lang="en-GB" smtClean="0"/>
              <a:pPr eaLnBrk="1" hangingPunct="1"/>
              <a:t>162</a:t>
            </a:fld>
            <a:endParaRPr lang="en-GB" smtClean="0"/>
          </a:p>
        </p:txBody>
      </p:sp>
      <p:sp>
        <p:nvSpPr>
          <p:cNvPr id="429059" name="Rectangle 2"/>
          <p:cNvSpPr>
            <a:spLocks noGrp="1" noRot="1" noChangeAspect="1" noChangeArrowheads="1" noTextEdit="1"/>
          </p:cNvSpPr>
          <p:nvPr>
            <p:ph type="sldImg"/>
          </p:nvPr>
        </p:nvSpPr>
        <p:spPr>
          <a:xfrm>
            <a:off x="3263900" y="509588"/>
            <a:ext cx="3398838" cy="2549525"/>
          </a:xfrm>
          <a:ln/>
        </p:spPr>
      </p:sp>
      <p:sp>
        <p:nvSpPr>
          <p:cNvPr id="429060" name="Rectangle 3"/>
          <p:cNvSpPr>
            <a:spLocks noGrp="1" noChangeArrowheads="1"/>
          </p:cNvSpPr>
          <p:nvPr>
            <p:ph type="body" idx="1"/>
          </p:nvPr>
        </p:nvSpPr>
        <p:spPr>
          <a:noFill/>
        </p:spPr>
        <p:txBody>
          <a:bodyPr/>
          <a:lstStyle/>
          <a:p>
            <a:pPr eaLnBrk="1" hangingPunct="1"/>
            <a:r>
              <a:rPr lang="en-GB" dirty="0" smtClean="0"/>
              <a:t>To use all the Selected Terms choose </a:t>
            </a:r>
            <a:r>
              <a:rPr lang="en-GB" b="1" dirty="0" smtClean="0"/>
              <a:t>Select All</a:t>
            </a:r>
            <a:r>
              <a:rPr lang="en-GB" baseline="0" dirty="0" smtClean="0"/>
              <a:t> and click </a:t>
            </a:r>
            <a:r>
              <a:rPr lang="en-GB" b="1" baseline="0" dirty="0" smtClean="0"/>
              <a:t>OK</a:t>
            </a:r>
            <a:r>
              <a:rPr lang="en-GB" baseline="0" dirty="0" smtClean="0"/>
              <a:t>.</a:t>
            </a:r>
            <a:endParaRPr lang="en-GB" dirty="0"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D0EBED7-64C8-4201-9B1A-734785521F05}" type="slidenum">
              <a:rPr lang="en-GB" smtClean="0"/>
              <a:pPr eaLnBrk="1" hangingPunct="1"/>
              <a:t>163</a:t>
            </a:fld>
            <a:endParaRPr lang="en-GB" smtClean="0"/>
          </a:p>
        </p:txBody>
      </p:sp>
      <p:sp>
        <p:nvSpPr>
          <p:cNvPr id="430083" name="Rectangle 2"/>
          <p:cNvSpPr>
            <a:spLocks noGrp="1" noRot="1" noChangeAspect="1" noChangeArrowheads="1" noTextEdit="1"/>
          </p:cNvSpPr>
          <p:nvPr>
            <p:ph type="sldImg"/>
          </p:nvPr>
        </p:nvSpPr>
        <p:spPr>
          <a:xfrm>
            <a:off x="3263900" y="509588"/>
            <a:ext cx="3398838" cy="2549525"/>
          </a:xfrm>
          <a:ln/>
        </p:spPr>
      </p:sp>
      <p:sp>
        <p:nvSpPr>
          <p:cNvPr id="430084" name="Rectangle 3"/>
          <p:cNvSpPr>
            <a:spLocks noGrp="1" noChangeArrowheads="1"/>
          </p:cNvSpPr>
          <p:nvPr>
            <p:ph type="body" idx="1"/>
          </p:nvPr>
        </p:nvSpPr>
        <p:spPr>
          <a:noFill/>
        </p:spPr>
        <p:txBody>
          <a:bodyPr/>
          <a:lstStyle/>
          <a:p>
            <a:pPr eaLnBrk="1" hangingPunct="1"/>
            <a:r>
              <a:rPr lang="en-GB" dirty="0" smtClean="0"/>
              <a:t>Make changes to the </a:t>
            </a:r>
            <a:r>
              <a:rPr lang="en-GB" b="1" dirty="0" smtClean="0"/>
              <a:t>Output Style</a:t>
            </a:r>
            <a:r>
              <a:rPr lang="en-GB" dirty="0" smtClean="0"/>
              <a:t> and </a:t>
            </a:r>
            <a:r>
              <a:rPr lang="en-GB" b="1" dirty="0" smtClean="0"/>
              <a:t>Layout</a:t>
            </a:r>
            <a:r>
              <a:rPr lang="en-GB" dirty="0" smtClean="0"/>
              <a:t> as required. Then </a:t>
            </a:r>
            <a:r>
              <a:rPr lang="en-GB" b="1" dirty="0" smtClean="0"/>
              <a:t>Print</a:t>
            </a:r>
            <a:r>
              <a:rPr lang="en-GB" dirty="0" smtClean="0"/>
              <a:t> or </a:t>
            </a:r>
            <a:r>
              <a:rPr lang="en-GB" b="1" dirty="0" smtClean="0"/>
              <a:t>Save</a:t>
            </a:r>
            <a:r>
              <a:rPr lang="en-GB" dirty="0" smtClean="0"/>
              <a:t> the Subject Bibliography</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Use the</a:t>
            </a:r>
            <a:r>
              <a:rPr lang="en-GB" b="1" dirty="0" smtClean="0"/>
              <a:t> Subject Bibliography Setup </a:t>
            </a:r>
            <a:r>
              <a:rPr lang="en-GB" dirty="0" smtClean="0"/>
              <a:t>tabs to vary the layout.  To omit the numbers beside the Subject Term headings, on the</a:t>
            </a:r>
            <a:r>
              <a:rPr lang="en-GB" b="1" dirty="0" smtClean="0"/>
              <a:t> Terms </a:t>
            </a:r>
            <a:r>
              <a:rPr lang="en-GB" dirty="0" smtClean="0"/>
              <a:t>tab, uncheck the </a:t>
            </a:r>
            <a:r>
              <a:rPr lang="en-GB" b="1" dirty="0" smtClean="0"/>
              <a:t>Subject Term Counts </a:t>
            </a:r>
            <a:r>
              <a:rPr lang="en-GB" dirty="0" smtClean="0"/>
              <a:t>box.</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164</a:t>
            </a:fld>
            <a:endParaRPr lang="en-GB"/>
          </a:p>
        </p:txBody>
      </p:sp>
    </p:spTree>
    <p:extLst>
      <p:ext uri="{BB962C8B-B14F-4D97-AF65-F5344CB8AC3E}">
        <p14:creationId xmlns:p14="http://schemas.microsoft.com/office/powerpoint/2010/main" val="3783850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6A56D4D-279A-46C9-A904-908F5F8B65C6}" type="slidenum">
              <a:rPr lang="en-GB"/>
              <a:pPr eaLnBrk="1" hangingPunct="1"/>
              <a:t>19</a:t>
            </a:fld>
            <a:endParaRPr lang="en-GB"/>
          </a:p>
        </p:txBody>
      </p:sp>
      <p:sp>
        <p:nvSpPr>
          <p:cNvPr id="164867" name="Rectangle 2"/>
          <p:cNvSpPr>
            <a:spLocks noGrp="1" noRot="1" noChangeAspect="1" noChangeArrowheads="1" noTextEdit="1"/>
          </p:cNvSpPr>
          <p:nvPr>
            <p:ph type="sldImg"/>
          </p:nvPr>
        </p:nvSpPr>
        <p:spPr>
          <a:xfrm>
            <a:off x="3263900" y="509588"/>
            <a:ext cx="3398838" cy="2549525"/>
          </a:xfrm>
          <a:ln/>
        </p:spPr>
      </p:sp>
      <p:sp>
        <p:nvSpPr>
          <p:cNvPr id="164868" name="Rectangle 3"/>
          <p:cNvSpPr>
            <a:spLocks noGrp="1" noChangeArrowheads="1"/>
          </p:cNvSpPr>
          <p:nvPr>
            <p:ph type="body" idx="1"/>
          </p:nvPr>
        </p:nvSpPr>
        <p:spPr>
          <a:noFill/>
        </p:spPr>
        <p:txBody>
          <a:bodyPr/>
          <a:lstStyle/>
          <a:p>
            <a:pPr eaLnBrk="1" hangingPunct="1"/>
            <a:r>
              <a:rPr lang="en-GB" dirty="0" smtClean="0"/>
              <a:t>Templates are created on the basis of Field Names: wherever a Field Name appears, it is replaced by the contents of that field in the bibliographic record. Words or characters that are not field names are displayed 'as is'.</a:t>
            </a:r>
          </a:p>
          <a:p>
            <a:pPr eaLnBrk="1" hangingPunct="1"/>
            <a:r>
              <a:rPr lang="en-GB" dirty="0" smtClean="0"/>
              <a:t>If a template field contains no data, it is omitted from the record: the vertical lines tie the punctuation to the following field so that stray commas and colons do not appear.</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Label and sort the bibliography if required.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165</a:t>
            </a:fld>
            <a:endParaRPr lang="en-GB"/>
          </a:p>
        </p:txBody>
      </p:sp>
    </p:spTree>
    <p:extLst>
      <p:ext uri="{BB962C8B-B14F-4D97-AF65-F5344CB8AC3E}">
        <p14:creationId xmlns:p14="http://schemas.microsoft.com/office/powerpoint/2010/main" val="346288172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B9A5621-3620-446B-BCFF-4354208222A4}" type="slidenum">
              <a:rPr lang="en-GB" smtClean="0"/>
              <a:pPr eaLnBrk="1" hangingPunct="1"/>
              <a:t>166</a:t>
            </a:fld>
            <a:endParaRPr lang="en-GB" smtClean="0"/>
          </a:p>
        </p:txBody>
      </p:sp>
      <p:sp>
        <p:nvSpPr>
          <p:cNvPr id="431107" name="Rectangle 2"/>
          <p:cNvSpPr>
            <a:spLocks noGrp="1" noRot="1" noChangeAspect="1" noChangeArrowheads="1" noTextEdit="1"/>
          </p:cNvSpPr>
          <p:nvPr>
            <p:ph type="sldImg"/>
          </p:nvPr>
        </p:nvSpPr>
        <p:spPr>
          <a:xfrm>
            <a:off x="3263900" y="509588"/>
            <a:ext cx="3398838" cy="2549525"/>
          </a:xfrm>
          <a:ln/>
        </p:spPr>
      </p:sp>
      <p:sp>
        <p:nvSpPr>
          <p:cNvPr id="431108" name="Rectangle 3"/>
          <p:cNvSpPr>
            <a:spLocks noGrp="1" noChangeArrowheads="1"/>
          </p:cNvSpPr>
          <p:nvPr>
            <p:ph type="body" idx="1"/>
          </p:nvPr>
        </p:nvSpPr>
        <p:spPr>
          <a:noFill/>
        </p:spPr>
        <p:txBody>
          <a:bodyPr/>
          <a:lstStyle/>
          <a:p>
            <a:pPr eaLnBrk="1" hangingPunct="1"/>
            <a:r>
              <a:rPr lang="en-GB" dirty="0" smtClean="0"/>
              <a:t>Some departments and publications require the use of abbreviated rather than full journal titles.</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4D88E07-0D97-4890-BDCF-87FBD1588CE4}" type="slidenum">
              <a:rPr lang="en-GB" smtClean="0"/>
              <a:pPr eaLnBrk="1" hangingPunct="1"/>
              <a:t>167</a:t>
            </a:fld>
            <a:endParaRPr lang="en-GB" smtClean="0"/>
          </a:p>
        </p:txBody>
      </p:sp>
      <p:sp>
        <p:nvSpPr>
          <p:cNvPr id="432131" name="Rectangle 2"/>
          <p:cNvSpPr>
            <a:spLocks noGrp="1" noRot="1" noChangeAspect="1" noChangeArrowheads="1" noTextEdit="1"/>
          </p:cNvSpPr>
          <p:nvPr>
            <p:ph type="sldImg"/>
          </p:nvPr>
        </p:nvSpPr>
        <p:spPr>
          <a:xfrm>
            <a:off x="3263900" y="509588"/>
            <a:ext cx="3398838" cy="2549525"/>
          </a:xfrm>
          <a:ln/>
        </p:spPr>
      </p:sp>
      <p:sp>
        <p:nvSpPr>
          <p:cNvPr id="432132" name="Rectangle 3"/>
          <p:cNvSpPr>
            <a:spLocks noGrp="1" noChangeArrowheads="1"/>
          </p:cNvSpPr>
          <p:nvPr>
            <p:ph type="body" idx="1"/>
          </p:nvPr>
        </p:nvSpPr>
        <p:spPr>
          <a:noFill/>
        </p:spPr>
        <p:txBody>
          <a:bodyPr/>
          <a:lstStyle/>
          <a:p>
            <a:pPr eaLnBrk="1" hangingPunct="1"/>
            <a:r>
              <a:rPr lang="en-GB" dirty="0" smtClean="0"/>
              <a:t>There are three stages to this process: first the existing journal term list must be deleted, then a list of titles and abbreviations imported, and then EndNote must be instructed to use the abbreviation field when inserting the reference.</a:t>
            </a:r>
          </a:p>
          <a:p>
            <a:pPr eaLnBrk="1" hangingPunct="1"/>
            <a:r>
              <a:rPr lang="en-GB" dirty="0" smtClean="0"/>
              <a:t>To delete the existing Journals Term List, go to </a:t>
            </a:r>
            <a:r>
              <a:rPr lang="en-GB" b="1" dirty="0" smtClean="0"/>
              <a:t>Tools, Open Term Lists, Journals Term List</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B0278A3-38E5-4B47-8380-4638FDC3260B}" type="slidenum">
              <a:rPr lang="en-GB" smtClean="0"/>
              <a:pPr eaLnBrk="1" hangingPunct="1"/>
              <a:t>168</a:t>
            </a:fld>
            <a:endParaRPr lang="en-GB" smtClean="0"/>
          </a:p>
        </p:txBody>
      </p:sp>
      <p:sp>
        <p:nvSpPr>
          <p:cNvPr id="433155" name="Rectangle 2"/>
          <p:cNvSpPr>
            <a:spLocks noGrp="1" noRot="1" noChangeAspect="1" noChangeArrowheads="1" noTextEdit="1"/>
          </p:cNvSpPr>
          <p:nvPr>
            <p:ph type="sldImg"/>
          </p:nvPr>
        </p:nvSpPr>
        <p:spPr>
          <a:xfrm>
            <a:off x="3263900" y="509588"/>
            <a:ext cx="3398838" cy="2549525"/>
          </a:xfrm>
          <a:ln/>
        </p:spPr>
      </p:sp>
      <p:sp>
        <p:nvSpPr>
          <p:cNvPr id="433156" name="Rectangle 3"/>
          <p:cNvSpPr>
            <a:spLocks noGrp="1" noChangeArrowheads="1"/>
          </p:cNvSpPr>
          <p:nvPr>
            <p:ph type="body" idx="1"/>
          </p:nvPr>
        </p:nvSpPr>
        <p:spPr>
          <a:noFill/>
        </p:spPr>
        <p:txBody>
          <a:bodyPr/>
          <a:lstStyle/>
          <a:p>
            <a:pPr eaLnBrk="1" hangingPunct="1"/>
            <a:r>
              <a:rPr lang="en-GB" dirty="0" smtClean="0"/>
              <a:t>Go to the </a:t>
            </a:r>
            <a:r>
              <a:rPr lang="en-GB" b="1" dirty="0" smtClean="0"/>
              <a:t>Terms</a:t>
            </a:r>
            <a:r>
              <a:rPr lang="en-GB" dirty="0" smtClean="0"/>
              <a:t> tab: this shows only the full titles, with no abbreviations. These existing titles must first be deleted.</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A35BE28-E5E5-4271-9E6C-33F117FC15A3}" type="slidenum">
              <a:rPr lang="en-GB" smtClean="0"/>
              <a:pPr eaLnBrk="1" hangingPunct="1"/>
              <a:t>169</a:t>
            </a:fld>
            <a:endParaRPr lang="en-GB" smtClean="0"/>
          </a:p>
        </p:txBody>
      </p:sp>
      <p:sp>
        <p:nvSpPr>
          <p:cNvPr id="434179" name="Rectangle 2"/>
          <p:cNvSpPr>
            <a:spLocks noGrp="1" noRot="1" noChangeAspect="1" noChangeArrowheads="1" noTextEdit="1"/>
          </p:cNvSpPr>
          <p:nvPr>
            <p:ph type="sldImg"/>
          </p:nvPr>
        </p:nvSpPr>
        <p:spPr>
          <a:xfrm>
            <a:off x="3263900" y="509588"/>
            <a:ext cx="3398838" cy="2549525"/>
          </a:xfrm>
          <a:ln/>
        </p:spPr>
      </p:sp>
      <p:sp>
        <p:nvSpPr>
          <p:cNvPr id="434180" name="Rectangle 3"/>
          <p:cNvSpPr>
            <a:spLocks noGrp="1" noChangeArrowheads="1"/>
          </p:cNvSpPr>
          <p:nvPr>
            <p:ph type="body" idx="1"/>
          </p:nvPr>
        </p:nvSpPr>
        <p:spPr>
          <a:noFill/>
        </p:spPr>
        <p:txBody>
          <a:bodyPr/>
          <a:lstStyle/>
          <a:p>
            <a:pPr eaLnBrk="1" hangingPunct="1"/>
            <a:r>
              <a:rPr lang="en-GB" dirty="0" smtClean="0"/>
              <a:t>Click a single title, then go to Edit on the top menu bar. Choose</a:t>
            </a:r>
            <a:r>
              <a:rPr lang="en-GB" b="1" dirty="0" smtClean="0"/>
              <a:t> Select All</a:t>
            </a:r>
            <a:r>
              <a:rPr lang="en-GB" dirty="0" smtClean="0"/>
              <a:t>.</a:t>
            </a:r>
          </a:p>
          <a:p>
            <a:pPr eaLnBrk="1" hangingPunct="1"/>
            <a:endParaRPr lang="en-GB" dirty="0"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D92E992-B011-4502-B7DA-82651BB8A5A0}" type="slidenum">
              <a:rPr lang="en-GB" smtClean="0"/>
              <a:pPr eaLnBrk="1" hangingPunct="1"/>
              <a:t>170</a:t>
            </a:fld>
            <a:endParaRPr lang="en-GB" smtClean="0"/>
          </a:p>
        </p:txBody>
      </p:sp>
      <p:sp>
        <p:nvSpPr>
          <p:cNvPr id="435203" name="Rectangle 2"/>
          <p:cNvSpPr>
            <a:spLocks noGrp="1" noRot="1" noChangeAspect="1" noChangeArrowheads="1" noTextEdit="1"/>
          </p:cNvSpPr>
          <p:nvPr>
            <p:ph type="sldImg"/>
          </p:nvPr>
        </p:nvSpPr>
        <p:spPr>
          <a:xfrm>
            <a:off x="3263900" y="509588"/>
            <a:ext cx="3398838" cy="2549525"/>
          </a:xfrm>
          <a:ln/>
        </p:spPr>
      </p:sp>
      <p:sp>
        <p:nvSpPr>
          <p:cNvPr id="435204" name="Rectangle 3"/>
          <p:cNvSpPr>
            <a:spLocks noGrp="1" noChangeArrowheads="1"/>
          </p:cNvSpPr>
          <p:nvPr>
            <p:ph type="body" idx="1"/>
          </p:nvPr>
        </p:nvSpPr>
        <p:spPr>
          <a:noFill/>
        </p:spPr>
        <p:txBody>
          <a:bodyPr/>
          <a:lstStyle/>
          <a:p>
            <a:pPr eaLnBrk="1" hangingPunct="1"/>
            <a:r>
              <a:rPr lang="en-GB" dirty="0" smtClean="0"/>
              <a:t>When all the journal titles are highlighted, click</a:t>
            </a:r>
            <a:r>
              <a:rPr lang="en-GB" b="1" dirty="0" smtClean="0"/>
              <a:t> Delete Term</a:t>
            </a:r>
            <a:r>
              <a:rPr lang="en-GB" dirty="0" smtClean="0"/>
              <a:t>.</a:t>
            </a:r>
          </a:p>
          <a:p>
            <a:pPr eaLnBrk="1" hangingPunct="1"/>
            <a:r>
              <a:rPr lang="en-GB" dirty="0" smtClean="0"/>
              <a:t>All titles are deleted from the list.</a:t>
            </a:r>
          </a:p>
          <a:p>
            <a:pPr eaLnBrk="1" hangingPunct="1"/>
            <a:endParaRPr lang="en-GB" dirty="0"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38DD10D-F115-44D8-A41D-220F719BCF56}" type="slidenum">
              <a:rPr lang="en-GB" smtClean="0"/>
              <a:pPr eaLnBrk="1" hangingPunct="1"/>
              <a:t>171</a:t>
            </a:fld>
            <a:endParaRPr lang="en-GB" smtClean="0"/>
          </a:p>
        </p:txBody>
      </p:sp>
      <p:sp>
        <p:nvSpPr>
          <p:cNvPr id="436227" name="Rectangle 2"/>
          <p:cNvSpPr>
            <a:spLocks noGrp="1" noRot="1" noChangeAspect="1" noChangeArrowheads="1" noTextEdit="1"/>
          </p:cNvSpPr>
          <p:nvPr>
            <p:ph type="sldImg"/>
          </p:nvPr>
        </p:nvSpPr>
        <p:spPr>
          <a:xfrm>
            <a:off x="3263900" y="509588"/>
            <a:ext cx="3398838" cy="2549525"/>
          </a:xfrm>
          <a:ln/>
        </p:spPr>
      </p:sp>
      <p:sp>
        <p:nvSpPr>
          <p:cNvPr id="436228" name="Rectangle 3"/>
          <p:cNvSpPr>
            <a:spLocks noGrp="1" noChangeArrowheads="1"/>
          </p:cNvSpPr>
          <p:nvPr>
            <p:ph type="body" idx="1"/>
          </p:nvPr>
        </p:nvSpPr>
        <p:spPr>
          <a:noFill/>
        </p:spPr>
        <p:txBody>
          <a:bodyPr/>
          <a:lstStyle/>
          <a:p>
            <a:pPr eaLnBrk="1" hangingPunct="1"/>
            <a:r>
              <a:rPr lang="en-GB" dirty="0" smtClean="0"/>
              <a:t>Now go to the</a:t>
            </a:r>
            <a:r>
              <a:rPr lang="en-GB" b="1" dirty="0" smtClean="0"/>
              <a:t> Lists</a:t>
            </a:r>
            <a:r>
              <a:rPr lang="en-GB" dirty="0" smtClean="0"/>
              <a:t> tab, choose </a:t>
            </a:r>
            <a:r>
              <a:rPr lang="en-GB" b="1" dirty="0" smtClean="0"/>
              <a:t>Journals </a:t>
            </a:r>
            <a:r>
              <a:rPr lang="en-GB" dirty="0" smtClean="0"/>
              <a:t>and click the </a:t>
            </a:r>
            <a:r>
              <a:rPr lang="en-GB" b="1" dirty="0" smtClean="0"/>
              <a:t>Import List</a:t>
            </a:r>
            <a:r>
              <a:rPr lang="en-GB" dirty="0" smtClean="0"/>
              <a:t> option.</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1533586-3774-4B54-A79D-528486E2B420}" type="slidenum">
              <a:rPr lang="en-GB" smtClean="0"/>
              <a:pPr eaLnBrk="1" hangingPunct="1"/>
              <a:t>172</a:t>
            </a:fld>
            <a:endParaRPr lang="en-GB" smtClean="0"/>
          </a:p>
        </p:txBody>
      </p:sp>
      <p:sp>
        <p:nvSpPr>
          <p:cNvPr id="437251" name="Rectangle 2"/>
          <p:cNvSpPr>
            <a:spLocks noGrp="1" noRot="1" noChangeAspect="1" noChangeArrowheads="1" noTextEdit="1"/>
          </p:cNvSpPr>
          <p:nvPr>
            <p:ph type="sldImg"/>
          </p:nvPr>
        </p:nvSpPr>
        <p:spPr>
          <a:xfrm>
            <a:off x="3263900" y="509588"/>
            <a:ext cx="3398838" cy="2549525"/>
          </a:xfrm>
          <a:ln/>
        </p:spPr>
      </p:sp>
      <p:sp>
        <p:nvSpPr>
          <p:cNvPr id="437252" name="Rectangle 3"/>
          <p:cNvSpPr>
            <a:spLocks noGrp="1" noChangeArrowheads="1"/>
          </p:cNvSpPr>
          <p:nvPr>
            <p:ph type="body" idx="1"/>
          </p:nvPr>
        </p:nvSpPr>
        <p:spPr>
          <a:noFill/>
        </p:spPr>
        <p:txBody>
          <a:bodyPr/>
          <a:lstStyle/>
          <a:p>
            <a:pPr eaLnBrk="1" hangingPunct="1"/>
            <a:r>
              <a:rPr lang="en-GB" dirty="0" smtClean="0"/>
              <a:t>Browse to locate the Terms List folder which is contained within the EndNote Program software.</a:t>
            </a:r>
          </a:p>
          <a:p>
            <a:pPr eaLnBrk="1" hangingPunct="1"/>
            <a:r>
              <a:rPr lang="en-GB" b="0" dirty="0" smtClean="0"/>
              <a:t>Go to </a:t>
            </a:r>
            <a:r>
              <a:rPr lang="en-GB" b="1" dirty="0" smtClean="0"/>
              <a:t>Applications, EndNote X6, Terms</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84B7F3C-89D1-433E-AF84-93273436C0C7}" type="slidenum">
              <a:rPr lang="en-GB" smtClean="0"/>
              <a:pPr eaLnBrk="1" hangingPunct="1"/>
              <a:t>173</a:t>
            </a:fld>
            <a:endParaRPr lang="en-GB" smtClean="0"/>
          </a:p>
        </p:txBody>
      </p:sp>
      <p:sp>
        <p:nvSpPr>
          <p:cNvPr id="438275" name="Rectangle 2"/>
          <p:cNvSpPr>
            <a:spLocks noGrp="1" noRot="1" noChangeAspect="1" noChangeArrowheads="1" noTextEdit="1"/>
          </p:cNvSpPr>
          <p:nvPr>
            <p:ph type="sldImg"/>
          </p:nvPr>
        </p:nvSpPr>
        <p:spPr>
          <a:xfrm>
            <a:off x="3263900" y="509588"/>
            <a:ext cx="3398838" cy="2549525"/>
          </a:xfrm>
          <a:ln/>
        </p:spPr>
      </p:sp>
      <p:sp>
        <p:nvSpPr>
          <p:cNvPr id="438276" name="Rectangle 3"/>
          <p:cNvSpPr>
            <a:spLocks noGrp="1" noChangeArrowheads="1"/>
          </p:cNvSpPr>
          <p:nvPr>
            <p:ph type="body" idx="1"/>
          </p:nvPr>
        </p:nvSpPr>
        <p:spPr>
          <a:noFill/>
        </p:spPr>
        <p:txBody>
          <a:bodyPr/>
          <a:lstStyle/>
          <a:p>
            <a:pPr eaLnBrk="1" hangingPunct="1"/>
            <a:r>
              <a:rPr lang="en-GB" dirty="0" smtClean="0"/>
              <a:t>Select the Terms List for the general subject area, in this case Medicine, and click</a:t>
            </a:r>
            <a:r>
              <a:rPr lang="en-GB" b="1" dirty="0" smtClean="0"/>
              <a:t> Choose</a:t>
            </a:r>
            <a:r>
              <a:rPr lang="en-GB" dirty="0" smtClean="0"/>
              <a:t>.</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0022C3E-B44D-4C0F-AA1D-4BC811709D0F}" type="slidenum">
              <a:rPr lang="en-GB" smtClean="0"/>
              <a:pPr eaLnBrk="1" hangingPunct="1"/>
              <a:t>174</a:t>
            </a:fld>
            <a:endParaRPr lang="en-GB" smtClean="0"/>
          </a:p>
        </p:txBody>
      </p:sp>
      <p:sp>
        <p:nvSpPr>
          <p:cNvPr id="439299" name="Rectangle 2"/>
          <p:cNvSpPr>
            <a:spLocks noGrp="1" noRot="1" noChangeAspect="1" noChangeArrowheads="1" noTextEdit="1"/>
          </p:cNvSpPr>
          <p:nvPr>
            <p:ph type="sldImg"/>
          </p:nvPr>
        </p:nvSpPr>
        <p:spPr>
          <a:xfrm>
            <a:off x="3263900" y="509588"/>
            <a:ext cx="3398838" cy="2549525"/>
          </a:xfrm>
          <a:ln/>
        </p:spPr>
      </p:sp>
      <p:sp>
        <p:nvSpPr>
          <p:cNvPr id="439300" name="Rectangle 3"/>
          <p:cNvSpPr>
            <a:spLocks noGrp="1" noChangeArrowheads="1"/>
          </p:cNvSpPr>
          <p:nvPr>
            <p:ph type="body" idx="1"/>
          </p:nvPr>
        </p:nvSpPr>
        <p:spPr>
          <a:noFill/>
        </p:spPr>
        <p:txBody>
          <a:bodyPr/>
          <a:lstStyle/>
          <a:p>
            <a:pPr eaLnBrk="1" hangingPunct="1"/>
            <a:r>
              <a:rPr lang="en-GB" smtClean="0"/>
              <a:t>All accepted abbreviations for medical journals are then downloaded to the Journals Term List within the EndNote Library.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7F03ADF-12BF-4526-B474-F315E5A255A5}" type="slidenum">
              <a:rPr lang="en-GB"/>
              <a:pPr eaLnBrk="1" hangingPunct="1"/>
              <a:t>20</a:t>
            </a:fld>
            <a:endParaRPr lang="en-GB"/>
          </a:p>
        </p:txBody>
      </p:sp>
      <p:sp>
        <p:nvSpPr>
          <p:cNvPr id="165891" name="Rectangle 2"/>
          <p:cNvSpPr>
            <a:spLocks noGrp="1" noRot="1" noChangeAspect="1" noChangeArrowheads="1" noTextEdit="1"/>
          </p:cNvSpPr>
          <p:nvPr>
            <p:ph type="sldImg"/>
          </p:nvPr>
        </p:nvSpPr>
        <p:spPr>
          <a:xfrm>
            <a:off x="3263900" y="509588"/>
            <a:ext cx="3398838" cy="2549525"/>
          </a:xfrm>
          <a:ln/>
        </p:spPr>
      </p:sp>
      <p:sp>
        <p:nvSpPr>
          <p:cNvPr id="165892" name="Rectangle 3"/>
          <p:cNvSpPr>
            <a:spLocks noGrp="1" noChangeArrowheads="1"/>
          </p:cNvSpPr>
          <p:nvPr>
            <p:ph type="body" idx="1"/>
          </p:nvPr>
        </p:nvSpPr>
        <p:spPr>
          <a:noFill/>
        </p:spPr>
        <p:txBody>
          <a:bodyPr/>
          <a:lstStyle/>
          <a:p>
            <a:pPr eaLnBrk="1" hangingPunct="1"/>
            <a:r>
              <a:rPr lang="en-GB" dirty="0" smtClean="0"/>
              <a:t>Bold, Italic, Underline, Superscript or Subscript may be required formats within a citation or bibliographic template. To change the format, go to </a:t>
            </a:r>
            <a:r>
              <a:rPr lang="en-GB" b="1" dirty="0" smtClean="0"/>
              <a:t>Edit, Font…</a:t>
            </a:r>
          </a:p>
          <a:p>
            <a:pPr eaLnBrk="1" hangingPunct="1"/>
            <a:r>
              <a:rPr lang="en-GB" dirty="0" smtClean="0"/>
              <a:t>A field is displayed in the format used for the Field Name - hence </a:t>
            </a:r>
            <a:r>
              <a:rPr lang="en-GB" i="1" dirty="0" smtClean="0"/>
              <a:t>Journal</a:t>
            </a:r>
            <a:r>
              <a:rPr lang="en-GB" dirty="0" smtClean="0"/>
              <a:t> and </a:t>
            </a:r>
            <a:r>
              <a:rPr lang="en-GB" i="1" dirty="0" smtClean="0"/>
              <a:t>Title</a:t>
            </a:r>
            <a:r>
              <a:rPr lang="en-GB" dirty="0" smtClean="0"/>
              <a:t> often appear in italics within the templates.</a:t>
            </a:r>
          </a:p>
          <a:p>
            <a:pPr eaLnBrk="1" hangingPunct="1"/>
            <a:r>
              <a:rPr lang="en-GB" dirty="0" smtClean="0"/>
              <a:t>When an item has editors, EndNote will choose between singular and plural: the circumflex is used.</a:t>
            </a:r>
          </a:p>
          <a:p>
            <a:pPr eaLnBrk="1" hangingPunct="1"/>
            <a:r>
              <a:rPr lang="en-GB" dirty="0" smtClean="0"/>
              <a:t>Templates can be edited at any stage, and the edited reference style applied to the EndNote Library and relevant Word documents.</a:t>
            </a:r>
          </a:p>
          <a:p>
            <a:pPr eaLnBrk="1" hangingPunct="1"/>
            <a:endParaRPr lang="en-GB" dirty="0" smtClean="0"/>
          </a:p>
          <a:p>
            <a:pPr eaLnBrk="1" hangingPunct="1"/>
            <a:endParaRPr lang="en-GB" dirty="0"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C7453C-AD6F-48E1-9EE8-C10AB3BAC5C7}" type="slidenum">
              <a:rPr lang="en-GB" smtClean="0"/>
              <a:pPr eaLnBrk="1" hangingPunct="1"/>
              <a:t>175</a:t>
            </a:fld>
            <a:endParaRPr lang="en-GB" smtClean="0"/>
          </a:p>
        </p:txBody>
      </p:sp>
      <p:sp>
        <p:nvSpPr>
          <p:cNvPr id="440323" name="Rectangle 2"/>
          <p:cNvSpPr>
            <a:spLocks noGrp="1" noRot="1" noChangeAspect="1" noChangeArrowheads="1" noTextEdit="1"/>
          </p:cNvSpPr>
          <p:nvPr>
            <p:ph type="sldImg"/>
          </p:nvPr>
        </p:nvSpPr>
        <p:spPr>
          <a:xfrm>
            <a:off x="3263900" y="509588"/>
            <a:ext cx="3398838" cy="2549525"/>
          </a:xfrm>
          <a:ln/>
        </p:spPr>
      </p:sp>
      <p:sp>
        <p:nvSpPr>
          <p:cNvPr id="440324" name="Rectangle 3"/>
          <p:cNvSpPr>
            <a:spLocks noGrp="1" noChangeArrowheads="1"/>
          </p:cNvSpPr>
          <p:nvPr>
            <p:ph type="body" idx="1"/>
          </p:nvPr>
        </p:nvSpPr>
        <p:spPr>
          <a:noFill/>
        </p:spPr>
        <p:txBody>
          <a:bodyPr/>
          <a:lstStyle/>
          <a:p>
            <a:pPr eaLnBrk="1" hangingPunct="1"/>
            <a:r>
              <a:rPr lang="en-GB" dirty="0" smtClean="0"/>
              <a:t>Click the </a:t>
            </a:r>
            <a:r>
              <a:rPr lang="en-GB" b="1" dirty="0" smtClean="0"/>
              <a:t>Terms</a:t>
            </a:r>
            <a:r>
              <a:rPr lang="en-GB" dirty="0" smtClean="0"/>
              <a:t> tab in the </a:t>
            </a:r>
            <a:r>
              <a:rPr lang="en-GB" b="1" dirty="0" smtClean="0"/>
              <a:t>Term Lists</a:t>
            </a:r>
            <a:r>
              <a:rPr lang="en-GB" dirty="0" smtClean="0"/>
              <a:t> window: abbreviated titles now show alongside full titles.</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01458D0-FD6F-44A9-AD80-7B8C27597699}" type="slidenum">
              <a:rPr lang="en-GB" smtClean="0"/>
              <a:pPr eaLnBrk="1" hangingPunct="1"/>
              <a:t>176</a:t>
            </a:fld>
            <a:endParaRPr lang="en-GB" smtClean="0"/>
          </a:p>
        </p:txBody>
      </p:sp>
      <p:sp>
        <p:nvSpPr>
          <p:cNvPr id="441347" name="Rectangle 2"/>
          <p:cNvSpPr>
            <a:spLocks noGrp="1" noRot="1" noChangeAspect="1" noChangeArrowheads="1" noTextEdit="1"/>
          </p:cNvSpPr>
          <p:nvPr>
            <p:ph type="sldImg"/>
          </p:nvPr>
        </p:nvSpPr>
        <p:spPr>
          <a:xfrm>
            <a:off x="3263900" y="509588"/>
            <a:ext cx="3398838" cy="2549525"/>
          </a:xfrm>
          <a:ln/>
        </p:spPr>
      </p:sp>
      <p:sp>
        <p:nvSpPr>
          <p:cNvPr id="441348" name="Rectangle 3"/>
          <p:cNvSpPr>
            <a:spLocks noGrp="1" noChangeArrowheads="1"/>
          </p:cNvSpPr>
          <p:nvPr>
            <p:ph type="body" idx="1"/>
          </p:nvPr>
        </p:nvSpPr>
        <p:spPr>
          <a:noFill/>
        </p:spPr>
        <p:txBody>
          <a:bodyPr/>
          <a:lstStyle/>
          <a:p>
            <a:pPr eaLnBrk="1" hangingPunct="1"/>
            <a:r>
              <a:rPr lang="en-GB" dirty="0" smtClean="0"/>
              <a:t>EndNote must be instructed to use the abbreviated titles in bibliographic references: go to </a:t>
            </a:r>
            <a:r>
              <a:rPr lang="en-GB" b="1" dirty="0" smtClean="0"/>
              <a:t>Edit, Output Styles, Edit (Reference Style) </a:t>
            </a:r>
            <a:r>
              <a:rPr lang="en-GB" dirty="0" smtClean="0"/>
              <a:t>in this case Vancouver.</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986D752-AB9D-438D-A853-8D83BFE73DEF}" type="slidenum">
              <a:rPr lang="en-GB" smtClean="0"/>
              <a:pPr eaLnBrk="1" hangingPunct="1"/>
              <a:t>177</a:t>
            </a:fld>
            <a:endParaRPr lang="en-GB" smtClean="0"/>
          </a:p>
        </p:txBody>
      </p:sp>
      <p:sp>
        <p:nvSpPr>
          <p:cNvPr id="442371" name="Rectangle 2"/>
          <p:cNvSpPr>
            <a:spLocks noGrp="1" noRot="1" noChangeAspect="1" noChangeArrowheads="1" noTextEdit="1"/>
          </p:cNvSpPr>
          <p:nvPr>
            <p:ph type="sldImg"/>
          </p:nvPr>
        </p:nvSpPr>
        <p:spPr>
          <a:xfrm>
            <a:off x="3263900" y="509588"/>
            <a:ext cx="3398838" cy="2549525"/>
          </a:xfrm>
          <a:ln/>
        </p:spPr>
      </p:sp>
      <p:sp>
        <p:nvSpPr>
          <p:cNvPr id="442372" name="Rectangle 3"/>
          <p:cNvSpPr>
            <a:spLocks noGrp="1" noChangeArrowheads="1"/>
          </p:cNvSpPr>
          <p:nvPr>
            <p:ph type="body" idx="1"/>
          </p:nvPr>
        </p:nvSpPr>
        <p:spPr>
          <a:noFill/>
        </p:spPr>
        <p:txBody>
          <a:bodyPr/>
          <a:lstStyle/>
          <a:p>
            <a:pPr eaLnBrk="1" hangingPunct="1"/>
            <a:r>
              <a:rPr lang="en-GB" dirty="0" smtClean="0"/>
              <a:t>On the Reference Style edit window, go to </a:t>
            </a:r>
            <a:r>
              <a:rPr lang="en-GB" b="1" dirty="0" smtClean="0"/>
              <a:t>Journal Names</a:t>
            </a:r>
            <a:r>
              <a:rPr lang="en-GB" b="0" dirty="0" smtClean="0"/>
              <a:t>.</a:t>
            </a:r>
            <a:endParaRPr lang="en-GB" dirty="0"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90AF4A5-3AF4-44A0-BA8B-D51184447D86}" type="slidenum">
              <a:rPr lang="en-GB" smtClean="0"/>
              <a:pPr eaLnBrk="1" hangingPunct="1"/>
              <a:t>178</a:t>
            </a:fld>
            <a:endParaRPr lang="en-GB" smtClean="0"/>
          </a:p>
        </p:txBody>
      </p:sp>
      <p:sp>
        <p:nvSpPr>
          <p:cNvPr id="443395" name="Rectangle 2"/>
          <p:cNvSpPr>
            <a:spLocks noGrp="1" noRot="1" noChangeAspect="1" noChangeArrowheads="1" noTextEdit="1"/>
          </p:cNvSpPr>
          <p:nvPr>
            <p:ph type="sldImg"/>
          </p:nvPr>
        </p:nvSpPr>
        <p:spPr>
          <a:xfrm>
            <a:off x="3263900" y="509588"/>
            <a:ext cx="3398838" cy="2549525"/>
          </a:xfrm>
          <a:ln/>
        </p:spPr>
      </p:sp>
      <p:sp>
        <p:nvSpPr>
          <p:cNvPr id="443396" name="Rectangle 3"/>
          <p:cNvSpPr>
            <a:spLocks noGrp="1" noChangeArrowheads="1"/>
          </p:cNvSpPr>
          <p:nvPr>
            <p:ph type="body" idx="1"/>
          </p:nvPr>
        </p:nvSpPr>
        <p:spPr>
          <a:noFill/>
        </p:spPr>
        <p:txBody>
          <a:bodyPr/>
          <a:lstStyle/>
          <a:p>
            <a:pPr eaLnBrk="1" hangingPunct="1"/>
            <a:r>
              <a:rPr lang="en-GB" dirty="0" smtClean="0"/>
              <a:t>Choose</a:t>
            </a:r>
            <a:r>
              <a:rPr lang="en-GB" b="1" dirty="0" smtClean="0"/>
              <a:t> Abbreviation 1</a:t>
            </a:r>
            <a:r>
              <a:rPr lang="en-GB" dirty="0" smtClean="0"/>
              <a:t> and save changes to the reference style in the usual way.</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1E22728-478E-4923-9C2D-ACD4CB05683C}" type="slidenum">
              <a:rPr lang="en-GB" smtClean="0"/>
              <a:pPr eaLnBrk="1" hangingPunct="1"/>
              <a:t>179</a:t>
            </a:fld>
            <a:endParaRPr lang="en-GB" smtClean="0"/>
          </a:p>
        </p:txBody>
      </p:sp>
      <p:sp>
        <p:nvSpPr>
          <p:cNvPr id="444419" name="Rectangle 2"/>
          <p:cNvSpPr>
            <a:spLocks noGrp="1" noRot="1" noChangeAspect="1" noChangeArrowheads="1" noTextEdit="1"/>
          </p:cNvSpPr>
          <p:nvPr>
            <p:ph type="sldImg"/>
          </p:nvPr>
        </p:nvSpPr>
        <p:spPr>
          <a:xfrm>
            <a:off x="3263900" y="509588"/>
            <a:ext cx="3398838" cy="2549525"/>
          </a:xfrm>
          <a:ln/>
        </p:spPr>
      </p:sp>
      <p:sp>
        <p:nvSpPr>
          <p:cNvPr id="444420" name="Rectangle 3"/>
          <p:cNvSpPr>
            <a:spLocks noGrp="1" noChangeArrowheads="1"/>
          </p:cNvSpPr>
          <p:nvPr>
            <p:ph type="body" idx="1"/>
          </p:nvPr>
        </p:nvSpPr>
        <p:spPr>
          <a:noFill/>
        </p:spPr>
        <p:txBody>
          <a:bodyPr/>
          <a:lstStyle/>
          <a:p>
            <a:pPr eaLnBrk="1" hangingPunct="1"/>
            <a:r>
              <a:rPr lang="en-GB" dirty="0" smtClean="0"/>
              <a:t>When this reference style is applied to the library, and relevant Word documents, the journal titles will be applied in abbreviated form.</a:t>
            </a: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Within the EndNote Library, the full journal title continues to appear in the individual EndNote record. The abbreviated form is shown in the Preview pane.</a:t>
            </a:r>
          </a:p>
          <a:p>
            <a:pPr eaLnBrk="1" hangingPunct="1"/>
            <a:endParaRPr lang="en-GB" dirty="0"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Large documents such as theses may be created</a:t>
            </a:r>
            <a:r>
              <a:rPr lang="en-GB" baseline="0" dirty="0" smtClean="0"/>
              <a:t> as individual chapters, each with their own set of cited references. At some stage, these chapters need to be combined into a single document. EndNote tools are available for various configurations.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180</a:t>
            </a:fld>
            <a:endParaRPr lang="en-GB"/>
          </a:p>
        </p:txBody>
      </p:sp>
    </p:spTree>
    <p:extLst>
      <p:ext uri="{BB962C8B-B14F-4D97-AF65-F5344CB8AC3E}">
        <p14:creationId xmlns:p14="http://schemas.microsoft.com/office/powerpoint/2010/main" val="195009443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Create</a:t>
            </a:r>
            <a:r>
              <a:rPr lang="en-GB" baseline="0" dirty="0" smtClean="0"/>
              <a:t> a new Word document.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181</a:t>
            </a:fld>
            <a:endParaRPr lang="en-GB"/>
          </a:p>
        </p:txBody>
      </p:sp>
    </p:spTree>
    <p:extLst>
      <p:ext uri="{BB962C8B-B14F-4D97-AF65-F5344CB8AC3E}">
        <p14:creationId xmlns:p14="http://schemas.microsoft.com/office/powerpoint/2010/main" val="31211708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Open the chapters to be combined.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182</a:t>
            </a:fld>
            <a:endParaRPr lang="en-GB"/>
          </a:p>
        </p:txBody>
      </p:sp>
    </p:spTree>
    <p:extLst>
      <p:ext uri="{BB962C8B-B14F-4D97-AF65-F5344CB8AC3E}">
        <p14:creationId xmlns:p14="http://schemas.microsoft.com/office/powerpoint/2010/main" val="232204560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For each chapter, copy and paste the </a:t>
            </a:r>
            <a:r>
              <a:rPr lang="en-GB" b="1" dirty="0" smtClean="0"/>
              <a:t>text section only </a:t>
            </a:r>
            <a:r>
              <a:rPr lang="en-GB" dirty="0" smtClean="0"/>
              <a:t>into the new document</a:t>
            </a:r>
            <a:r>
              <a:rPr lang="en-GB" baseline="0" dirty="0" smtClean="0"/>
              <a:t> (All the bibliographic information required later is in the field codes attached to each citation).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183</a:t>
            </a:fld>
            <a:endParaRPr lang="en-GB"/>
          </a:p>
        </p:txBody>
      </p:sp>
    </p:spTree>
    <p:extLst>
      <p:ext uri="{BB962C8B-B14F-4D97-AF65-F5344CB8AC3E}">
        <p14:creationId xmlns:p14="http://schemas.microsoft.com/office/powerpoint/2010/main" val="236487388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Insert a section break after each chapter: this would normally be </a:t>
            </a:r>
            <a:r>
              <a:rPr lang="en-GB" b="1" dirty="0" smtClean="0"/>
              <a:t>Next Page </a:t>
            </a:r>
            <a:r>
              <a:rPr lang="en-GB" dirty="0" smtClean="0"/>
              <a:t>but </a:t>
            </a:r>
            <a:r>
              <a:rPr lang="en-GB" b="1" dirty="0" smtClean="0"/>
              <a:t>Continuous</a:t>
            </a:r>
            <a:r>
              <a:rPr lang="en-GB" baseline="0" dirty="0" smtClean="0"/>
              <a:t> is used in this example for ease of illustration. Go to </a:t>
            </a:r>
            <a:r>
              <a:rPr lang="en-GB" b="1" baseline="0" dirty="0" smtClean="0"/>
              <a:t>Layout, Page Breaks, Section Breaks, Next Page.</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184</a:t>
            </a:fld>
            <a:endParaRPr lang="en-GB"/>
          </a:p>
        </p:txBody>
      </p:sp>
    </p:spTree>
    <p:extLst>
      <p:ext uri="{BB962C8B-B14F-4D97-AF65-F5344CB8AC3E}">
        <p14:creationId xmlns:p14="http://schemas.microsoft.com/office/powerpoint/2010/main" val="1267911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Some of the templates contain special characters: these are needed for example to avoid</a:t>
            </a:r>
            <a:r>
              <a:rPr lang="en-GB" baseline="0" dirty="0" smtClean="0"/>
              <a:t> stray punctuation in bibliographic records or to manage different numbers of authors/editors.</a:t>
            </a:r>
          </a:p>
          <a:p>
            <a:r>
              <a:rPr lang="en-GB" baseline="0" dirty="0" smtClean="0"/>
              <a:t>Use keyboard characters or go to the </a:t>
            </a:r>
            <a:r>
              <a:rPr lang="en-GB" b="1" baseline="0" dirty="0" smtClean="0"/>
              <a:t>Insert Field </a:t>
            </a:r>
            <a:r>
              <a:rPr lang="en-GB" baseline="0" dirty="0" smtClean="0"/>
              <a:t>dropdown menu.</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21</a:t>
            </a:fld>
            <a:endParaRPr lang="en-GB"/>
          </a:p>
        </p:txBody>
      </p:sp>
    </p:spTree>
    <p:extLst>
      <p:ext uri="{BB962C8B-B14F-4D97-AF65-F5344CB8AC3E}">
        <p14:creationId xmlns:p14="http://schemas.microsoft.com/office/powerpoint/2010/main" val="272385596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Repeat for each chapter, including</a:t>
            </a:r>
            <a:r>
              <a:rPr lang="en-GB" baseline="0" dirty="0" smtClean="0"/>
              <a:t> a Section Break at the end of the final chapter.</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185</a:t>
            </a:fld>
            <a:endParaRPr lang="en-GB"/>
          </a:p>
        </p:txBody>
      </p:sp>
    </p:spTree>
    <p:extLst>
      <p:ext uri="{BB962C8B-B14F-4D97-AF65-F5344CB8AC3E}">
        <p14:creationId xmlns:p14="http://schemas.microsoft.com/office/powerpoint/2010/main" val="364622313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To create the new bibliography, in EndNote, go to </a:t>
            </a:r>
            <a:r>
              <a:rPr lang="en-GB" b="1" dirty="0" smtClean="0"/>
              <a:t>Edit, Edit "Reference Style", </a:t>
            </a:r>
            <a:r>
              <a:rPr lang="en-GB" dirty="0" smtClean="0"/>
              <a:t>(in this case Harvard Copy)</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186</a:t>
            </a:fld>
            <a:endParaRPr lang="en-GB"/>
          </a:p>
        </p:txBody>
      </p:sp>
    </p:spTree>
    <p:extLst>
      <p:ext uri="{BB962C8B-B14F-4D97-AF65-F5344CB8AC3E}">
        <p14:creationId xmlns:p14="http://schemas.microsoft.com/office/powerpoint/2010/main" val="421372708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Choose the </a:t>
            </a:r>
            <a:r>
              <a:rPr lang="en-GB" b="1" dirty="0" smtClean="0"/>
              <a:t>Sections </a:t>
            </a:r>
            <a:r>
              <a:rPr lang="en-GB" dirty="0" smtClean="0"/>
              <a:t>tab to view options. Make choices and save selection to the current reference style. In this case a single bibliography will be created at the end of the</a:t>
            </a:r>
            <a:r>
              <a:rPr lang="en-GB" baseline="0" dirty="0" smtClean="0"/>
              <a:t> whole document.</a:t>
            </a:r>
            <a:r>
              <a:rPr lang="en-GB" dirty="0" smtClean="0"/>
              <a:t> These changes must be reselected if a different reference style is used.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187</a:t>
            </a:fld>
            <a:endParaRPr lang="en-GB"/>
          </a:p>
        </p:txBody>
      </p:sp>
    </p:spTree>
    <p:extLst>
      <p:ext uri="{BB962C8B-B14F-4D97-AF65-F5344CB8AC3E}">
        <p14:creationId xmlns:p14="http://schemas.microsoft.com/office/powerpoint/2010/main" val="414961997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In the Word document, go </a:t>
            </a:r>
            <a:r>
              <a:rPr lang="en-GB" b="1" dirty="0" smtClean="0"/>
              <a:t>to CWYW Tools, Bibliography Settings….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189</a:t>
            </a:fld>
            <a:endParaRPr lang="en-GB"/>
          </a:p>
        </p:txBody>
      </p:sp>
    </p:spTree>
    <p:extLst>
      <p:ext uri="{BB962C8B-B14F-4D97-AF65-F5344CB8AC3E}">
        <p14:creationId xmlns:p14="http://schemas.microsoft.com/office/powerpoint/2010/main" val="279287438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Click</a:t>
            </a:r>
            <a:r>
              <a:rPr lang="en-GB" b="1" dirty="0" smtClean="0"/>
              <a:t> OK </a:t>
            </a:r>
            <a:r>
              <a:rPr lang="en-GB" dirty="0" smtClean="0"/>
              <a:t>to</a:t>
            </a:r>
            <a:r>
              <a:rPr lang="en-GB" baseline="0" dirty="0" smtClean="0"/>
              <a:t> r</a:t>
            </a:r>
            <a:r>
              <a:rPr lang="en-GB" dirty="0" smtClean="0"/>
              <a:t>eformat in the chosen reference style and apply changes..</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190</a:t>
            </a:fld>
            <a:endParaRPr lang="en-GB"/>
          </a:p>
        </p:txBody>
      </p:sp>
    </p:spTree>
    <p:extLst>
      <p:ext uri="{BB962C8B-B14F-4D97-AF65-F5344CB8AC3E}">
        <p14:creationId xmlns:p14="http://schemas.microsoft.com/office/powerpoint/2010/main" val="391836816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An end of text bibliography is generated.</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191</a:t>
            </a:fld>
            <a:endParaRPr lang="en-GB"/>
          </a:p>
        </p:txBody>
      </p:sp>
    </p:spTree>
    <p:extLst>
      <p:ext uri="{BB962C8B-B14F-4D97-AF65-F5344CB8AC3E}">
        <p14:creationId xmlns:p14="http://schemas.microsoft.com/office/powerpoint/2010/main" val="23319133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It is also possible to create end of chapter and end of document bibliographies. Apply the saved reference</a:t>
            </a:r>
            <a:r>
              <a:rPr lang="en-GB" baseline="0" dirty="0" smtClean="0"/>
              <a:t> style to the document to make changes.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192</a:t>
            </a:fld>
            <a:endParaRPr lang="en-GB"/>
          </a:p>
        </p:txBody>
      </p:sp>
    </p:spTree>
    <p:extLst>
      <p:ext uri="{BB962C8B-B14F-4D97-AF65-F5344CB8AC3E}">
        <p14:creationId xmlns:p14="http://schemas.microsoft.com/office/powerpoint/2010/main" val="398531810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Reformat the document with the chosen referencing</a:t>
            </a:r>
            <a:r>
              <a:rPr lang="en-GB" baseline="0" dirty="0" smtClean="0"/>
              <a:t> style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194</a:t>
            </a:fld>
            <a:endParaRPr lang="en-GB"/>
          </a:p>
        </p:txBody>
      </p:sp>
    </p:spTree>
    <p:extLst>
      <p:ext uri="{BB962C8B-B14F-4D97-AF65-F5344CB8AC3E}">
        <p14:creationId xmlns:p14="http://schemas.microsoft.com/office/powerpoint/2010/main" val="369552310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End of section bibliographies are created</a:t>
            </a:r>
            <a:r>
              <a:rPr lang="en-GB" baseline="0" dirty="0" smtClean="0"/>
              <a:t> together with a combined end of text bibliography.</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With numbered reference styles, choose whether to retain the</a:t>
            </a:r>
            <a:r>
              <a:rPr lang="en-GB" baseline="0" dirty="0" smtClean="0"/>
              <a:t> numbering for each section, or combine into a single list.</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195</a:t>
            </a:fld>
            <a:endParaRPr lang="en-GB"/>
          </a:p>
        </p:txBody>
      </p:sp>
    </p:spTree>
    <p:extLst>
      <p:ext uri="{BB962C8B-B14F-4D97-AF65-F5344CB8AC3E}">
        <p14:creationId xmlns:p14="http://schemas.microsoft.com/office/powerpoint/2010/main" val="64331720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To export a copy of all</a:t>
            </a:r>
            <a:r>
              <a:rPr lang="en-GB" baseline="0" dirty="0" smtClean="0"/>
              <a:t> or part of the EndNote library, go to </a:t>
            </a:r>
            <a:r>
              <a:rPr lang="en-GB" b="1" baseline="0" dirty="0" smtClean="0"/>
              <a:t>'File, Compressed Library (.</a:t>
            </a:r>
            <a:r>
              <a:rPr lang="en-GB" b="1" baseline="0" dirty="0" err="1" smtClean="0"/>
              <a:t>enlx</a:t>
            </a:r>
            <a:r>
              <a:rPr lang="en-GB" b="1" baseline="0" dirty="0" smtClean="0"/>
              <a:t>)…'</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197</a:t>
            </a:fld>
            <a:endParaRPr lang="en-GB"/>
          </a:p>
        </p:txBody>
      </p:sp>
    </p:spTree>
    <p:extLst>
      <p:ext uri="{BB962C8B-B14F-4D97-AF65-F5344CB8AC3E}">
        <p14:creationId xmlns:p14="http://schemas.microsoft.com/office/powerpoint/2010/main" val="933934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Use the forced separation</a:t>
            </a:r>
            <a:r>
              <a:rPr lang="en-GB" baseline="0" dirty="0" smtClean="0"/>
              <a:t> to tie punctuation to the following field: if this field is empty in the EndNote record, the punctuation will not be displayed: in this example, no publisher, no comma.</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22</a:t>
            </a:fld>
            <a:endParaRPr lang="en-GB"/>
          </a:p>
        </p:txBody>
      </p:sp>
    </p:spTree>
    <p:extLst>
      <p:ext uri="{BB962C8B-B14F-4D97-AF65-F5344CB8AC3E}">
        <p14:creationId xmlns:p14="http://schemas.microsoft.com/office/powerpoint/2010/main" val="67381385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Choose</a:t>
            </a:r>
            <a:r>
              <a:rPr lang="en-GB" baseline="0" dirty="0" smtClean="0"/>
              <a:t> to export all or part of the library, with or without file attachments. The compressed library can be saved to another location, or emailed (although with attachments, these files can be quite large).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198</a:t>
            </a:fld>
            <a:endParaRPr lang="en-GB"/>
          </a:p>
        </p:txBody>
      </p:sp>
    </p:spTree>
    <p:extLst>
      <p:ext uri="{BB962C8B-B14F-4D97-AF65-F5344CB8AC3E}">
        <p14:creationId xmlns:p14="http://schemas.microsoft.com/office/powerpoint/2010/main" val="297149452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References in a single group can be selected.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199</a:t>
            </a:fld>
            <a:endParaRPr lang="en-GB"/>
          </a:p>
        </p:txBody>
      </p:sp>
    </p:spTree>
    <p:extLst>
      <p:ext uri="{BB962C8B-B14F-4D97-AF65-F5344CB8AC3E}">
        <p14:creationId xmlns:p14="http://schemas.microsoft.com/office/powerpoint/2010/main" val="122889283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Choose a location for the compressed library, and click </a:t>
            </a:r>
            <a:r>
              <a:rPr lang="en-GB" b="1" dirty="0" smtClean="0"/>
              <a:t>Save.</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200</a:t>
            </a:fld>
            <a:endParaRPr lang="en-GB"/>
          </a:p>
        </p:txBody>
      </p:sp>
    </p:spTree>
    <p:extLst>
      <p:ext uri="{BB962C8B-B14F-4D97-AF65-F5344CB8AC3E}">
        <p14:creationId xmlns:p14="http://schemas.microsoft.com/office/powerpoint/2010/main" val="261160591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The exported file opens as a new EndNote</a:t>
            </a:r>
            <a:r>
              <a:rPr lang="en-GB" baseline="0" dirty="0" smtClean="0"/>
              <a:t> Library. If using the same computer, you will be prompted to save with another filename.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201</a:t>
            </a:fld>
            <a:endParaRPr lang="en-GB"/>
          </a:p>
        </p:txBody>
      </p:sp>
    </p:spTree>
    <p:extLst>
      <p:ext uri="{BB962C8B-B14F-4D97-AF65-F5344CB8AC3E}">
        <p14:creationId xmlns:p14="http://schemas.microsoft.com/office/powerpoint/2010/main" val="40660628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If the </a:t>
            </a:r>
            <a:r>
              <a:rPr lang="en-US" b="1" dirty="0" smtClean="0"/>
              <a:t>Save as package </a:t>
            </a:r>
            <a:r>
              <a:rPr lang="en-US" dirty="0" smtClean="0"/>
              <a:t>box is selected, the library will open with a .</a:t>
            </a:r>
            <a:r>
              <a:rPr lang="en-US" dirty="0" err="1" smtClean="0"/>
              <a:t>enlp</a:t>
            </a:r>
            <a:r>
              <a:rPr lang="en-US" dirty="0" smtClean="0"/>
              <a:t> extension.</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202</a:t>
            </a:fld>
            <a:endParaRPr lang="en-GB"/>
          </a:p>
        </p:txBody>
      </p:sp>
    </p:spTree>
    <p:extLst>
      <p:ext uri="{BB962C8B-B14F-4D97-AF65-F5344CB8AC3E}">
        <p14:creationId xmlns:p14="http://schemas.microsoft.com/office/powerpoint/2010/main" val="396294480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Note that</a:t>
            </a:r>
            <a:r>
              <a:rPr lang="en-US" baseline="0" dirty="0" smtClean="0"/>
              <a:t> with Safari, export is generally a two stage process.</a:t>
            </a:r>
          </a:p>
          <a:p>
            <a:r>
              <a:rPr lang="en-US" baseline="0" dirty="0" smtClean="0"/>
              <a:t>If searches are done in Firefox these generally download directly  All downloads in this presentation use Firefox.</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203</a:t>
            </a:fld>
            <a:endParaRPr lang="en-GB"/>
          </a:p>
        </p:txBody>
      </p:sp>
    </p:spTree>
    <p:extLst>
      <p:ext uri="{BB962C8B-B14F-4D97-AF65-F5344CB8AC3E}">
        <p14:creationId xmlns:p14="http://schemas.microsoft.com/office/powerpoint/2010/main" val="162505595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This procedure applies to any database on the OVID platform. </a:t>
            </a:r>
          </a:p>
          <a:p>
            <a:pPr eaLnBrk="1" hangingPunct="1"/>
            <a:r>
              <a:rPr lang="en-GB" dirty="0" smtClean="0"/>
              <a:t>It is best, but not essential, to open the EndNote library before starting the search.</a:t>
            </a:r>
          </a:p>
          <a:p>
            <a:pPr eaLnBrk="1" hangingPunct="1"/>
            <a:r>
              <a:rPr lang="en-GB" dirty="0" smtClean="0"/>
              <a:t>Use the library website to access the OVID platform. In this case a search of Medline has been used. </a:t>
            </a:r>
          </a:p>
          <a:p>
            <a:pPr eaLnBrk="1" hangingPunct="1"/>
            <a:r>
              <a:rPr lang="en-GB" dirty="0" smtClean="0"/>
              <a:t>The instructions here are for exporting required articles to EndNote rather than conducting an effective search strategy.</a:t>
            </a:r>
          </a:p>
          <a:p>
            <a:pPr eaLnBrk="1" hangingPunct="1"/>
            <a:r>
              <a:rPr lang="en-GB" dirty="0" smtClean="0"/>
              <a:t>This example uses a simple search</a:t>
            </a:r>
            <a:r>
              <a:rPr lang="en-GB" baseline="0" dirty="0" smtClean="0"/>
              <a:t> </a:t>
            </a:r>
            <a:r>
              <a:rPr lang="en-GB" dirty="0" smtClean="0"/>
              <a:t>for diabetes literature.</a:t>
            </a:r>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205</a:t>
            </a:fld>
            <a:endParaRPr lang="en-GB"/>
          </a:p>
        </p:txBody>
      </p:sp>
    </p:spTree>
    <p:extLst>
      <p:ext uri="{BB962C8B-B14F-4D97-AF65-F5344CB8AC3E}">
        <p14:creationId xmlns:p14="http://schemas.microsoft.com/office/powerpoint/2010/main" val="132376596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When the search is complete, click </a:t>
            </a:r>
            <a:r>
              <a:rPr lang="en-GB" b="1" dirty="0" smtClean="0"/>
              <a:t>Display </a:t>
            </a:r>
            <a:r>
              <a:rPr lang="en-GB" dirty="0" smtClean="0"/>
              <a:t>to view</a:t>
            </a:r>
            <a:r>
              <a:rPr lang="en-GB" baseline="0" dirty="0" smtClean="0"/>
              <a:t> the results.</a:t>
            </a:r>
            <a:endParaRPr lang="en-GB" dirty="0" smtClean="0"/>
          </a:p>
          <a:p>
            <a:r>
              <a:rPr lang="en-GB" dirty="0" smtClean="0"/>
              <a:t>Check the boxes for required results.</a:t>
            </a:r>
            <a:r>
              <a:rPr lang="en-GB" baseline="0" dirty="0" smtClean="0"/>
              <a:t> When selections are complete, go to </a:t>
            </a:r>
            <a:r>
              <a:rPr lang="en-GB" b="1" baseline="0" dirty="0" smtClean="0"/>
              <a:t>Export.</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206</a:t>
            </a:fld>
            <a:endParaRPr lang="en-GB"/>
          </a:p>
        </p:txBody>
      </p:sp>
    </p:spTree>
    <p:extLst>
      <p:ext uri="{BB962C8B-B14F-4D97-AF65-F5344CB8AC3E}">
        <p14:creationId xmlns:p14="http://schemas.microsoft.com/office/powerpoint/2010/main" val="27730085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In the </a:t>
            </a:r>
            <a:r>
              <a:rPr lang="en-GB" b="1" dirty="0" smtClean="0"/>
              <a:t>Export Citation List </a:t>
            </a:r>
            <a:r>
              <a:rPr lang="en-GB" dirty="0" smtClean="0"/>
              <a:t>window, choose the Export option </a:t>
            </a:r>
            <a:r>
              <a:rPr lang="en-GB" b="1" dirty="0" smtClean="0"/>
              <a:t>EndNote.</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207</a:t>
            </a:fld>
            <a:endParaRPr lang="en-GB"/>
          </a:p>
        </p:txBody>
      </p:sp>
    </p:spTree>
    <p:extLst>
      <p:ext uri="{BB962C8B-B14F-4D97-AF65-F5344CB8AC3E}">
        <p14:creationId xmlns:p14="http://schemas.microsoft.com/office/powerpoint/2010/main" val="91947790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Then</a:t>
            </a:r>
            <a:r>
              <a:rPr lang="en-GB" baseline="0" dirty="0" smtClean="0"/>
              <a:t> in </a:t>
            </a:r>
            <a:r>
              <a:rPr lang="en-GB" b="1" baseline="0" dirty="0" smtClean="0"/>
              <a:t>Select Fields to Display </a:t>
            </a:r>
            <a:r>
              <a:rPr lang="en-GB" baseline="0" dirty="0" smtClean="0"/>
              <a:t>choose the </a:t>
            </a:r>
            <a:r>
              <a:rPr lang="en-GB" b="1" baseline="0" dirty="0" smtClean="0"/>
              <a:t>Complete Reference </a:t>
            </a:r>
            <a:r>
              <a:rPr lang="en-GB" baseline="0" dirty="0" smtClean="0"/>
              <a:t>option. Other choices may not import Author and Year information correctly. Click </a:t>
            </a:r>
            <a:r>
              <a:rPr lang="en-GB" b="1" baseline="0" dirty="0" smtClean="0"/>
              <a:t>Export Citation(s) </a:t>
            </a:r>
            <a:r>
              <a:rPr lang="en-GB" baseline="0" dirty="0" smtClean="0"/>
              <a:t>to complete the process.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208</a:t>
            </a:fld>
            <a:endParaRPr lang="en-GB"/>
          </a:p>
        </p:txBody>
      </p:sp>
    </p:spTree>
    <p:extLst>
      <p:ext uri="{BB962C8B-B14F-4D97-AF65-F5344CB8AC3E}">
        <p14:creationId xmlns:p14="http://schemas.microsoft.com/office/powerpoint/2010/main" val="2737795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The diamond</a:t>
            </a:r>
            <a:r>
              <a:rPr lang="en-GB" baseline="0" dirty="0" smtClean="0"/>
              <a:t> ties plain text to the next field: in this example, the words 'Type to' will only appear if there are details in the Recipient field. The grave accents indicate a phrase to be tied to the following field rather than a single character or word or a word that could be mistaken for a Field name.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23</a:t>
            </a:fld>
            <a:endParaRPr lang="en-GB"/>
          </a:p>
        </p:txBody>
      </p:sp>
    </p:spTree>
    <p:extLst>
      <p:ext uri="{BB962C8B-B14F-4D97-AF65-F5344CB8AC3E}">
        <p14:creationId xmlns:p14="http://schemas.microsoft.com/office/powerpoint/2010/main" val="77963774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It is useful to include the Link to External Resolver</a:t>
            </a:r>
            <a:r>
              <a:rPr lang="en-US" baseline="0" dirty="0" smtClean="0"/>
              <a:t> and the URL link. When all choices have been made, click </a:t>
            </a:r>
            <a:r>
              <a:rPr lang="en-US" b="1" baseline="0" dirty="0" smtClean="0"/>
              <a:t>Export Citation(s)</a:t>
            </a:r>
          </a:p>
          <a:p>
            <a:r>
              <a:rPr lang="en-US" b="0" baseline="0" dirty="0" smtClean="0"/>
              <a:t>The references are exported to 'Downloads' as an </a:t>
            </a:r>
            <a:r>
              <a:rPr lang="en-US" b="0" baseline="0" dirty="0" err="1" smtClean="0"/>
              <a:t>ovidweb.cgi</a:t>
            </a:r>
            <a:r>
              <a:rPr lang="en-US" b="0" baseline="0" dirty="0" smtClean="0"/>
              <a:t> file.</a:t>
            </a:r>
            <a:endParaRPr lang="en-US" b="0"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209</a:t>
            </a:fld>
            <a:endParaRPr lang="en-GB"/>
          </a:p>
        </p:txBody>
      </p:sp>
    </p:spTree>
    <p:extLst>
      <p:ext uri="{BB962C8B-B14F-4D97-AF65-F5344CB8AC3E}">
        <p14:creationId xmlns:p14="http://schemas.microsoft.com/office/powerpoint/2010/main" val="388381025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You will be prompted by</a:t>
            </a:r>
            <a:r>
              <a:rPr lang="en-US" baseline="0" dirty="0" smtClean="0"/>
              <a:t> Firefox to choose an application to use when downloading the export files of type </a:t>
            </a:r>
            <a:r>
              <a:rPr lang="en-US" baseline="0" dirty="0" err="1" smtClean="0"/>
              <a:t>ovidweb-cgi</a:t>
            </a:r>
            <a:r>
              <a:rPr lang="en-US" baseline="0" dirty="0" smtClean="0"/>
              <a:t>.</a:t>
            </a:r>
          </a:p>
          <a:p>
            <a:r>
              <a:rPr lang="en-US" b="0" baseline="0" dirty="0" smtClean="0"/>
              <a:t>Choose </a:t>
            </a:r>
            <a:r>
              <a:rPr lang="en-US" b="1" baseline="0" dirty="0" smtClean="0"/>
              <a:t>Applications, EndNoteX6, EndNoteX6 </a:t>
            </a:r>
            <a:r>
              <a:rPr lang="en-US" b="0" baseline="0" dirty="0" smtClean="0"/>
              <a:t>and save this choice for future downloads.</a:t>
            </a:r>
          </a:p>
          <a:p>
            <a:r>
              <a:rPr lang="en-GB" dirty="0" smtClean="0"/>
              <a:t>Selected references are imported directly to the EndNote Library. These are displayed as a temporary group, and are added </a:t>
            </a:r>
            <a:r>
              <a:rPr lang="en-GB" b="0" dirty="0" smtClean="0"/>
              <a:t>to</a:t>
            </a:r>
            <a:r>
              <a:rPr lang="en-GB" b="1" dirty="0" smtClean="0"/>
              <a:t> All References. </a:t>
            </a:r>
            <a:r>
              <a:rPr lang="en-GB" dirty="0" smtClean="0"/>
              <a:t>The temporary group will be overwritten at the next import. Click on any entry</a:t>
            </a:r>
            <a:r>
              <a:rPr lang="en-GB" baseline="0" dirty="0" smtClean="0"/>
              <a:t> to display full record details.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210</a:t>
            </a:fld>
            <a:endParaRPr lang="en-GB"/>
          </a:p>
        </p:txBody>
      </p:sp>
    </p:spTree>
    <p:extLst>
      <p:ext uri="{BB962C8B-B14F-4D97-AF65-F5344CB8AC3E}">
        <p14:creationId xmlns:p14="http://schemas.microsoft.com/office/powerpoint/2010/main" val="306306822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The</a:t>
            </a:r>
            <a:r>
              <a:rPr lang="en-GB" baseline="0" dirty="0" smtClean="0"/>
              <a:t> URL provides a link back to the full Medline database record.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211</a:t>
            </a:fld>
            <a:endParaRPr lang="en-GB"/>
          </a:p>
        </p:txBody>
      </p:sp>
    </p:spTree>
    <p:extLst>
      <p:ext uri="{BB962C8B-B14F-4D97-AF65-F5344CB8AC3E}">
        <p14:creationId xmlns:p14="http://schemas.microsoft.com/office/powerpoint/2010/main" val="414468631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This is the Web of</a:t>
            </a:r>
            <a:r>
              <a:rPr lang="en-GB" baseline="0" dirty="0" smtClean="0"/>
              <a:t> Science home page on the Web of Knowledge. Carry out a simple search for 'diabetes'.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213</a:t>
            </a:fld>
            <a:endParaRPr lang="en-GB"/>
          </a:p>
        </p:txBody>
      </p:sp>
    </p:spTree>
    <p:extLst>
      <p:ext uri="{BB962C8B-B14F-4D97-AF65-F5344CB8AC3E}">
        <p14:creationId xmlns:p14="http://schemas.microsoft.com/office/powerpoint/2010/main" val="136864353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Mark the required results, and go to </a:t>
            </a:r>
            <a:r>
              <a:rPr lang="en-GB" b="1" dirty="0" smtClean="0"/>
              <a:t>Marked List</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214</a:t>
            </a:fld>
            <a:endParaRPr lang="en-GB"/>
          </a:p>
        </p:txBody>
      </p:sp>
    </p:spTree>
    <p:extLst>
      <p:ext uri="{BB962C8B-B14F-4D97-AF65-F5344CB8AC3E}">
        <p14:creationId xmlns:p14="http://schemas.microsoft.com/office/powerpoint/2010/main" val="124310564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Firefox will ask which</a:t>
            </a:r>
            <a:r>
              <a:rPr lang="en-GB" baseline="0" dirty="0" smtClean="0"/>
              <a:t> application to use with files from this source. Go to Open with </a:t>
            </a:r>
            <a:r>
              <a:rPr lang="en-GB" b="1" baseline="0" dirty="0" smtClean="0"/>
              <a:t>Choose</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216</a:t>
            </a:fld>
            <a:endParaRPr lang="en-GB"/>
          </a:p>
        </p:txBody>
      </p:sp>
    </p:spTree>
    <p:extLst>
      <p:ext uri="{BB962C8B-B14F-4D97-AF65-F5344CB8AC3E}">
        <p14:creationId xmlns:p14="http://schemas.microsoft.com/office/powerpoint/2010/main" val="43468834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Go to </a:t>
            </a:r>
            <a:r>
              <a:rPr lang="en-GB" b="1" dirty="0" smtClean="0"/>
              <a:t>Applications,</a:t>
            </a:r>
            <a:r>
              <a:rPr lang="en-GB" b="1" baseline="0" dirty="0" smtClean="0"/>
              <a:t> EndNote X6, EndNote X6 </a:t>
            </a:r>
            <a:r>
              <a:rPr lang="en-GB" baseline="0" dirty="0" smtClean="0"/>
              <a:t>and click </a:t>
            </a:r>
            <a:r>
              <a:rPr lang="en-GB" b="1" baseline="0" dirty="0" smtClean="0"/>
              <a:t>Open.</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217</a:t>
            </a:fld>
            <a:endParaRPr lang="en-GB"/>
          </a:p>
        </p:txBody>
      </p:sp>
    </p:spTree>
    <p:extLst>
      <p:ext uri="{BB962C8B-B14F-4D97-AF65-F5344CB8AC3E}">
        <p14:creationId xmlns:p14="http://schemas.microsoft.com/office/powerpoint/2010/main" val="85087642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Check the 'Do this automatically…' box, and click </a:t>
            </a:r>
            <a:r>
              <a:rPr lang="en-GB" b="1" dirty="0" smtClean="0"/>
              <a:t>OK</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218</a:t>
            </a:fld>
            <a:endParaRPr lang="en-GB"/>
          </a:p>
        </p:txBody>
      </p:sp>
    </p:spTree>
    <p:extLst>
      <p:ext uri="{BB962C8B-B14F-4D97-AF65-F5344CB8AC3E}">
        <p14:creationId xmlns:p14="http://schemas.microsoft.com/office/powerpoint/2010/main" val="66602809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References are downloaded automatically as a</a:t>
            </a:r>
            <a:r>
              <a:rPr lang="en-GB" baseline="0" dirty="0" smtClean="0"/>
              <a:t> temporary group of Imported References and are added to </a:t>
            </a:r>
            <a:r>
              <a:rPr lang="en-GB" b="1" baseline="0" dirty="0" smtClean="0"/>
              <a:t>All References</a:t>
            </a:r>
            <a:r>
              <a:rPr lang="en-GB" baseline="0" dirty="0" smtClean="0"/>
              <a:t>. Click any reference to view.</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219</a:t>
            </a:fld>
            <a:endParaRPr lang="en-GB"/>
          </a:p>
        </p:txBody>
      </p:sp>
    </p:spTree>
    <p:extLst>
      <p:ext uri="{BB962C8B-B14F-4D97-AF65-F5344CB8AC3E}">
        <p14:creationId xmlns:p14="http://schemas.microsoft.com/office/powerpoint/2010/main" val="95428513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Bibliographic information is imported, together with a hyperlink</a:t>
            </a:r>
            <a:r>
              <a:rPr lang="en-GB" baseline="0" dirty="0" smtClean="0"/>
              <a:t> to the Web of Science record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220</a:t>
            </a:fld>
            <a:endParaRPr lang="en-GB"/>
          </a:p>
        </p:txBody>
      </p:sp>
    </p:spTree>
    <p:extLst>
      <p:ext uri="{BB962C8B-B14F-4D97-AF65-F5344CB8AC3E}">
        <p14:creationId xmlns:p14="http://schemas.microsoft.com/office/powerpoint/2010/main" val="2937883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The circumflex ^ is used to allow a choice between text linked to the associated field, in this case dependent on the number of entries in the </a:t>
            </a:r>
            <a:r>
              <a:rPr lang="en-GB" b="1" dirty="0" smtClean="0"/>
              <a:t>Editor</a:t>
            </a:r>
            <a:r>
              <a:rPr lang="en-GB" dirty="0" smtClean="0"/>
              <a:t> field.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24</a:t>
            </a:fld>
            <a:endParaRPr lang="en-GB"/>
          </a:p>
        </p:txBody>
      </p:sp>
    </p:spTree>
    <p:extLst>
      <p:ext uri="{BB962C8B-B14F-4D97-AF65-F5344CB8AC3E}">
        <p14:creationId xmlns:p14="http://schemas.microsoft.com/office/powerpoint/2010/main" val="203466798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221</a:t>
            </a:fld>
            <a:endParaRPr lang="en-GB"/>
          </a:p>
        </p:txBody>
      </p:sp>
    </p:spTree>
    <p:extLst>
      <p:ext uri="{BB962C8B-B14F-4D97-AF65-F5344CB8AC3E}">
        <p14:creationId xmlns:p14="http://schemas.microsoft.com/office/powerpoint/2010/main" val="254268324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eaLnBrk="1" hangingPunct="1"/>
            <a:r>
              <a:rPr lang="en-GB" dirty="0" smtClean="0"/>
              <a:t>This procedure applies to any database on the EBSCO platform. </a:t>
            </a:r>
          </a:p>
          <a:p>
            <a:pPr eaLnBrk="1" hangingPunct="1"/>
            <a:r>
              <a:rPr lang="en-GB" dirty="0" smtClean="0"/>
              <a:t>Use the library website to access the EBSCO platform. In this case a search of CINAHL has been used. </a:t>
            </a:r>
          </a:p>
          <a:p>
            <a:pPr eaLnBrk="1" hangingPunct="1"/>
            <a:r>
              <a:rPr lang="en-GB" dirty="0" smtClean="0"/>
              <a:t>The instructions here are for exporting required articles to EndNote rather than conducting an effective search strategy.</a:t>
            </a:r>
          </a:p>
          <a:p>
            <a:pPr eaLnBrk="1" hangingPunct="1"/>
            <a:r>
              <a:rPr lang="en-GB" dirty="0" smtClean="0"/>
              <a:t>This example uses a simple</a:t>
            </a:r>
            <a:r>
              <a:rPr lang="en-GB" baseline="0" dirty="0" smtClean="0"/>
              <a:t> search </a:t>
            </a:r>
            <a:r>
              <a:rPr lang="en-GB" dirty="0" smtClean="0"/>
              <a:t>for literature on depression.</a:t>
            </a:r>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222</a:t>
            </a:fld>
            <a:endParaRPr lang="en-GB"/>
          </a:p>
        </p:txBody>
      </p:sp>
    </p:spTree>
    <p:extLst>
      <p:ext uri="{BB962C8B-B14F-4D97-AF65-F5344CB8AC3E}">
        <p14:creationId xmlns:p14="http://schemas.microsoft.com/office/powerpoint/2010/main" val="209500469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Click the </a:t>
            </a:r>
            <a:r>
              <a:rPr lang="en-GB" b="1" dirty="0" smtClean="0"/>
              <a:t>Add to Folder </a:t>
            </a:r>
            <a:r>
              <a:rPr lang="en-GB" dirty="0" smtClean="0"/>
              <a:t>option in the record. Record details will be added to the current folder. Click </a:t>
            </a:r>
            <a:r>
              <a:rPr lang="en-GB" b="1" dirty="0" smtClean="0"/>
              <a:t>Go to Folder View </a:t>
            </a:r>
            <a:r>
              <a:rPr lang="en-GB" dirty="0" smtClean="0"/>
              <a:t>to see all selections.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223</a:t>
            </a:fld>
            <a:endParaRPr lang="en-GB"/>
          </a:p>
        </p:txBody>
      </p:sp>
    </p:spTree>
    <p:extLst>
      <p:ext uri="{BB962C8B-B14F-4D97-AF65-F5344CB8AC3E}">
        <p14:creationId xmlns:p14="http://schemas.microsoft.com/office/powerpoint/2010/main" val="142796244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Select all results and click </a:t>
            </a:r>
            <a:r>
              <a:rPr lang="en-US" b="1" dirty="0" smtClean="0"/>
              <a:t>Export.</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224</a:t>
            </a:fld>
            <a:endParaRPr lang="en-GB"/>
          </a:p>
        </p:txBody>
      </p:sp>
    </p:spTree>
    <p:extLst>
      <p:ext uri="{BB962C8B-B14F-4D97-AF65-F5344CB8AC3E}">
        <p14:creationId xmlns:p14="http://schemas.microsoft.com/office/powerpoint/2010/main" val="294649437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To create a file compatible with the MAC platform</a:t>
            </a:r>
            <a:r>
              <a:rPr lang="en-GB" baseline="0" dirty="0" smtClean="0"/>
              <a:t>, choose </a:t>
            </a:r>
            <a:r>
              <a:rPr lang="en-GB" b="1" baseline="0" dirty="0" smtClean="0"/>
              <a:t>Direct Export in RIS format </a:t>
            </a:r>
            <a:r>
              <a:rPr lang="en-GB" baseline="0" dirty="0" smtClean="0"/>
              <a:t>and click </a:t>
            </a:r>
            <a:r>
              <a:rPr lang="en-GB" b="1" baseline="0" dirty="0" smtClean="0"/>
              <a:t>Save. </a:t>
            </a:r>
            <a:r>
              <a:rPr lang="en-GB" b="0" baseline="0" dirty="0" smtClean="0"/>
              <a:t>You will be prompted to choose a file name and location in the usual way.</a:t>
            </a:r>
            <a:endParaRPr lang="en-GB" b="0"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225</a:t>
            </a:fld>
            <a:endParaRPr lang="en-GB"/>
          </a:p>
        </p:txBody>
      </p:sp>
    </p:spTree>
    <p:extLst>
      <p:ext uri="{BB962C8B-B14F-4D97-AF65-F5344CB8AC3E}">
        <p14:creationId xmlns:p14="http://schemas.microsoft.com/office/powerpoint/2010/main" val="423807412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Firefox will prompt you to choose an application for the download - go to </a:t>
            </a:r>
            <a:r>
              <a:rPr lang="en-US" b="1" dirty="0" smtClean="0"/>
              <a:t>Choose</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226</a:t>
            </a:fld>
            <a:endParaRPr lang="en-GB"/>
          </a:p>
        </p:txBody>
      </p:sp>
    </p:spTree>
    <p:extLst>
      <p:ext uri="{BB962C8B-B14F-4D97-AF65-F5344CB8AC3E}">
        <p14:creationId xmlns:p14="http://schemas.microsoft.com/office/powerpoint/2010/main" val="395417157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To choose the application, go to</a:t>
            </a:r>
            <a:r>
              <a:rPr lang="en-GB" baseline="0" dirty="0" smtClean="0"/>
              <a:t> </a:t>
            </a:r>
            <a:r>
              <a:rPr lang="en-GB" b="1" baseline="0" dirty="0" smtClean="0"/>
              <a:t>Applications, EndNote X6, EndNote X6</a:t>
            </a:r>
            <a:r>
              <a:rPr lang="en-GB" baseline="0" dirty="0" smtClean="0"/>
              <a:t>, and click </a:t>
            </a:r>
            <a:r>
              <a:rPr lang="en-GB" b="1" baseline="0" dirty="0" smtClean="0"/>
              <a:t>Open</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227</a:t>
            </a:fld>
            <a:endParaRPr lang="en-GB"/>
          </a:p>
        </p:txBody>
      </p:sp>
    </p:spTree>
    <p:extLst>
      <p:ext uri="{BB962C8B-B14F-4D97-AF65-F5344CB8AC3E}">
        <p14:creationId xmlns:p14="http://schemas.microsoft.com/office/powerpoint/2010/main" val="294595653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To save repeating this process on future occasions, check the </a:t>
            </a:r>
            <a:r>
              <a:rPr lang="en-GB" b="1" dirty="0" smtClean="0"/>
              <a:t>Do</a:t>
            </a:r>
            <a:r>
              <a:rPr lang="en-GB" b="1" baseline="0" dirty="0" smtClean="0"/>
              <a:t> this automatically … </a:t>
            </a:r>
            <a:r>
              <a:rPr lang="en-GB" baseline="0" dirty="0" smtClean="0"/>
              <a:t>box. Click </a:t>
            </a:r>
            <a:r>
              <a:rPr lang="en-GB" b="1" baseline="0" dirty="0" smtClean="0"/>
              <a:t>OK</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228</a:t>
            </a:fld>
            <a:endParaRPr lang="en-GB"/>
          </a:p>
        </p:txBody>
      </p:sp>
    </p:spTree>
    <p:extLst>
      <p:ext uri="{BB962C8B-B14F-4D97-AF65-F5344CB8AC3E}">
        <p14:creationId xmlns:p14="http://schemas.microsoft.com/office/powerpoint/2010/main" val="277072085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Selected items are downloaded automatically as a group of Imported</a:t>
            </a:r>
            <a:r>
              <a:rPr lang="en-US" baseline="0" dirty="0" smtClean="0"/>
              <a:t> References and are added to </a:t>
            </a:r>
            <a:r>
              <a:rPr lang="en-US" b="1" baseline="0" dirty="0" smtClean="0"/>
              <a:t>All References</a:t>
            </a:r>
            <a:r>
              <a:rPr lang="en-US" baseline="0" dirty="0" smtClean="0"/>
              <a:t>. Click any record to view full details.</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229</a:t>
            </a:fld>
            <a:endParaRPr lang="en-GB"/>
          </a:p>
        </p:txBody>
      </p:sp>
    </p:spTree>
    <p:extLst>
      <p:ext uri="{BB962C8B-B14F-4D97-AF65-F5344CB8AC3E}">
        <p14:creationId xmlns:p14="http://schemas.microsoft.com/office/powerpoint/2010/main" val="216973639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The URL field contains a hyperlink to the EBSCO</a:t>
            </a:r>
            <a:r>
              <a:rPr lang="en-GB" baseline="0" dirty="0" smtClean="0"/>
              <a:t> database record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230</a:t>
            </a:fld>
            <a:endParaRPr lang="en-GB"/>
          </a:p>
        </p:txBody>
      </p:sp>
    </p:spTree>
    <p:extLst>
      <p:ext uri="{BB962C8B-B14F-4D97-AF65-F5344CB8AC3E}">
        <p14:creationId xmlns:p14="http://schemas.microsoft.com/office/powerpoint/2010/main" val="760783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BD82C7D-9B43-4055-97A8-14598FF08104}" type="slidenum">
              <a:rPr lang="en-GB" smtClean="0"/>
              <a:pPr eaLnBrk="1" hangingPunct="1"/>
              <a:t>5</a:t>
            </a:fld>
            <a:endParaRPr lang="en-GB" smtClean="0"/>
          </a:p>
        </p:txBody>
      </p:sp>
      <p:sp>
        <p:nvSpPr>
          <p:cNvPr id="330755" name="Rectangle 2"/>
          <p:cNvSpPr>
            <a:spLocks noGrp="1" noRot="1" noChangeAspect="1" noChangeArrowheads="1" noTextEdit="1"/>
          </p:cNvSpPr>
          <p:nvPr>
            <p:ph type="sldImg"/>
          </p:nvPr>
        </p:nvSpPr>
        <p:spPr>
          <a:xfrm>
            <a:off x="3263900" y="509588"/>
            <a:ext cx="3398838" cy="2549525"/>
          </a:xfrm>
          <a:ln/>
        </p:spPr>
      </p:sp>
      <p:sp>
        <p:nvSpPr>
          <p:cNvPr id="330756" name="Rectangle 3"/>
          <p:cNvSpPr>
            <a:spLocks noGrp="1" noChangeArrowheads="1"/>
          </p:cNvSpPr>
          <p:nvPr>
            <p:ph type="body" idx="1"/>
          </p:nvPr>
        </p:nvSpPr>
        <p:spPr>
          <a:noFill/>
        </p:spPr>
        <p:txBody>
          <a:bodyPr/>
          <a:lstStyle/>
          <a:p>
            <a:pPr eaLnBrk="1" hangingPunct="1"/>
            <a:r>
              <a:rPr lang="en-GB" dirty="0" smtClean="0"/>
              <a:t>To access the referencing style formatting window, go to </a:t>
            </a:r>
            <a:r>
              <a:rPr lang="en-GB" b="1" dirty="0" smtClean="0"/>
              <a:t>Edit, Output Styles, Edit 'Reference Style'</a:t>
            </a:r>
            <a:r>
              <a:rPr lang="en-GB" dirty="0" smtClean="0"/>
              <a:t> in this case MHRA.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Accents grave are used to identify phrases which need to be linked to preceding or following fields, and also to ensure that any text which also appears</a:t>
            </a:r>
            <a:r>
              <a:rPr lang="en-GB" baseline="0" dirty="0" smtClean="0"/>
              <a:t> in an EndNote record as a field name is displayed in the bibliographic record 'as is'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25</a:t>
            </a:fld>
            <a:endParaRPr lang="en-GB"/>
          </a:p>
        </p:txBody>
      </p:sp>
    </p:spTree>
    <p:extLst>
      <p:ext uri="{BB962C8B-B14F-4D97-AF65-F5344CB8AC3E}">
        <p14:creationId xmlns:p14="http://schemas.microsoft.com/office/powerpoint/2010/main" val="37782777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4EF3CEA-67A6-4477-8633-A7094580021F}" type="slidenum">
              <a:rPr lang="en-GB" smtClean="0"/>
              <a:pPr eaLnBrk="1" hangingPunct="1"/>
              <a:t>232</a:t>
            </a:fld>
            <a:endParaRPr lang="en-GB" smtClean="0"/>
          </a:p>
        </p:txBody>
      </p:sp>
      <p:sp>
        <p:nvSpPr>
          <p:cNvPr id="458755" name="Rectangle 2"/>
          <p:cNvSpPr>
            <a:spLocks noGrp="1" noRot="1" noChangeAspect="1" noChangeArrowheads="1" noTextEdit="1"/>
          </p:cNvSpPr>
          <p:nvPr>
            <p:ph type="sldImg"/>
          </p:nvPr>
        </p:nvSpPr>
        <p:spPr>
          <a:xfrm>
            <a:off x="3263900" y="509588"/>
            <a:ext cx="3398838" cy="2549525"/>
          </a:xfrm>
          <a:ln/>
        </p:spPr>
      </p:sp>
      <p:sp>
        <p:nvSpPr>
          <p:cNvPr id="458756" name="Rectangle 3"/>
          <p:cNvSpPr>
            <a:spLocks noGrp="1" noChangeArrowheads="1"/>
          </p:cNvSpPr>
          <p:nvPr>
            <p:ph type="body" idx="1"/>
          </p:nvPr>
        </p:nvSpPr>
        <p:spPr>
          <a:noFill/>
        </p:spPr>
        <p:txBody>
          <a:bodyPr/>
          <a:lstStyle/>
          <a:p>
            <a:pPr eaLnBrk="1" hangingPunct="1"/>
            <a:r>
              <a:rPr lang="en-GB" dirty="0" smtClean="0"/>
              <a:t>After conducting a search on the Cochrane Library, choose your results.</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F12CBFF-2589-4048-8B6E-C744207574F7}" type="slidenum">
              <a:rPr lang="en-GB" smtClean="0"/>
              <a:pPr eaLnBrk="1" hangingPunct="1"/>
              <a:t>233</a:t>
            </a:fld>
            <a:endParaRPr lang="en-GB" smtClean="0"/>
          </a:p>
        </p:txBody>
      </p:sp>
      <p:sp>
        <p:nvSpPr>
          <p:cNvPr id="459779" name="Rectangle 2"/>
          <p:cNvSpPr>
            <a:spLocks noGrp="1" noRot="1" noChangeAspect="1" noChangeArrowheads="1" noTextEdit="1"/>
          </p:cNvSpPr>
          <p:nvPr>
            <p:ph type="sldImg"/>
          </p:nvPr>
        </p:nvSpPr>
        <p:spPr>
          <a:xfrm>
            <a:off x="3263900" y="509588"/>
            <a:ext cx="3398838" cy="2549525"/>
          </a:xfrm>
          <a:ln/>
        </p:spPr>
      </p:sp>
      <p:sp>
        <p:nvSpPr>
          <p:cNvPr id="459780" name="Rectangle 3"/>
          <p:cNvSpPr>
            <a:spLocks noGrp="1" noChangeArrowheads="1"/>
          </p:cNvSpPr>
          <p:nvPr>
            <p:ph type="body" idx="1"/>
          </p:nvPr>
        </p:nvSpPr>
        <p:spPr>
          <a:noFill/>
        </p:spPr>
        <p:txBody>
          <a:bodyPr/>
          <a:lstStyle/>
          <a:p>
            <a:pPr eaLnBrk="1" hangingPunct="1"/>
            <a:r>
              <a:rPr lang="en-GB" dirty="0" smtClean="0"/>
              <a:t>Then </a:t>
            </a:r>
            <a:r>
              <a:rPr lang="en-GB" b="1" dirty="0" smtClean="0"/>
              <a:t>Export Selected.</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2A827A0-8FF0-4D9F-B04F-DCDA968D4167}" type="slidenum">
              <a:rPr lang="en-GB" smtClean="0"/>
              <a:pPr eaLnBrk="1" hangingPunct="1"/>
              <a:t>234</a:t>
            </a:fld>
            <a:endParaRPr lang="en-GB" smtClean="0"/>
          </a:p>
        </p:txBody>
      </p:sp>
      <p:sp>
        <p:nvSpPr>
          <p:cNvPr id="460803" name="Rectangle 2"/>
          <p:cNvSpPr>
            <a:spLocks noGrp="1" noRot="1" noChangeAspect="1" noChangeArrowheads="1" noTextEdit="1"/>
          </p:cNvSpPr>
          <p:nvPr>
            <p:ph type="sldImg"/>
          </p:nvPr>
        </p:nvSpPr>
        <p:spPr>
          <a:xfrm>
            <a:off x="3263900" y="509588"/>
            <a:ext cx="3398838" cy="2549525"/>
          </a:xfrm>
          <a:ln/>
        </p:spPr>
      </p:sp>
      <p:sp>
        <p:nvSpPr>
          <p:cNvPr id="460804" name="Rectangle 3"/>
          <p:cNvSpPr>
            <a:spLocks noGrp="1" noChangeArrowheads="1"/>
          </p:cNvSpPr>
          <p:nvPr>
            <p:ph type="body" idx="1"/>
          </p:nvPr>
        </p:nvSpPr>
        <p:spPr>
          <a:noFill/>
        </p:spPr>
        <p:txBody>
          <a:bodyPr/>
          <a:lstStyle/>
          <a:p>
            <a:pPr eaLnBrk="1" hangingPunct="1"/>
            <a:r>
              <a:rPr lang="en-GB" dirty="0" smtClean="0"/>
              <a:t>Use the dropdown menu to choose the</a:t>
            </a:r>
            <a:r>
              <a:rPr lang="en-GB" b="1" dirty="0" smtClean="0"/>
              <a:t> Abstract and Citation </a:t>
            </a:r>
            <a:r>
              <a:rPr lang="en-GB" dirty="0" smtClean="0"/>
              <a:t>option and the</a:t>
            </a:r>
            <a:r>
              <a:rPr lang="en-GB" b="1" dirty="0" smtClean="0"/>
              <a:t> Mac </a:t>
            </a:r>
            <a:r>
              <a:rPr lang="en-GB" dirty="0" smtClean="0"/>
              <a:t>file type and click </a:t>
            </a:r>
            <a:r>
              <a:rPr lang="en-GB" b="1" dirty="0" smtClean="0"/>
              <a:t>Export Citation.</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A5C5A2E-8B21-4993-8384-744C6DD5C9EC}" type="slidenum">
              <a:rPr lang="en-GB" smtClean="0"/>
              <a:pPr eaLnBrk="1" hangingPunct="1"/>
              <a:t>235</a:t>
            </a:fld>
            <a:endParaRPr lang="en-GB" smtClean="0"/>
          </a:p>
        </p:txBody>
      </p:sp>
      <p:sp>
        <p:nvSpPr>
          <p:cNvPr id="461827" name="Rectangle 2"/>
          <p:cNvSpPr>
            <a:spLocks noGrp="1" noRot="1" noChangeAspect="1" noChangeArrowheads="1" noTextEdit="1"/>
          </p:cNvSpPr>
          <p:nvPr>
            <p:ph type="sldImg"/>
          </p:nvPr>
        </p:nvSpPr>
        <p:spPr>
          <a:xfrm>
            <a:off x="3263900" y="509588"/>
            <a:ext cx="3398838" cy="2549525"/>
          </a:xfrm>
          <a:ln/>
        </p:spPr>
      </p:sp>
      <p:sp>
        <p:nvSpPr>
          <p:cNvPr id="461828" name="Rectangle 3"/>
          <p:cNvSpPr>
            <a:spLocks noGrp="1" noChangeArrowheads="1"/>
          </p:cNvSpPr>
          <p:nvPr>
            <p:ph type="body" idx="1"/>
          </p:nvPr>
        </p:nvSpPr>
        <p:spPr>
          <a:noFill/>
        </p:spPr>
        <p:txBody>
          <a:bodyPr/>
          <a:lstStyle/>
          <a:p>
            <a:pPr eaLnBrk="1" hangingPunct="1"/>
            <a:r>
              <a:rPr lang="en-GB" dirty="0" smtClean="0"/>
              <a:t>The downloaded file is in an Endnote compatible format. Firefox will prompt you to choose an application to download the file: go to the dropdown and find the </a:t>
            </a:r>
            <a:r>
              <a:rPr lang="en-GB" b="1" dirty="0" smtClean="0"/>
              <a:t>Choose</a:t>
            </a:r>
            <a:r>
              <a:rPr lang="en-GB" dirty="0" smtClean="0"/>
              <a:t> option</a:t>
            </a: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To choose the application, go to</a:t>
            </a:r>
            <a:r>
              <a:rPr lang="en-GB" baseline="0" dirty="0" smtClean="0"/>
              <a:t> </a:t>
            </a:r>
            <a:r>
              <a:rPr lang="en-GB" b="1" baseline="0" dirty="0" smtClean="0"/>
              <a:t>Applications, EndNote X6, EndNote X6</a:t>
            </a:r>
            <a:r>
              <a:rPr lang="en-GB" baseline="0" dirty="0" smtClean="0"/>
              <a:t>, and click </a:t>
            </a:r>
            <a:r>
              <a:rPr lang="en-GB" b="1" baseline="0" dirty="0" smtClean="0"/>
              <a:t>Open</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236</a:t>
            </a:fld>
            <a:endParaRPr lang="en-GB"/>
          </a:p>
        </p:txBody>
      </p:sp>
    </p:spTree>
    <p:extLst>
      <p:ext uri="{BB962C8B-B14F-4D97-AF65-F5344CB8AC3E}">
        <p14:creationId xmlns:p14="http://schemas.microsoft.com/office/powerpoint/2010/main" val="294595653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538701C-4769-48C4-9F9F-8DFF687F8DC4}" type="slidenum">
              <a:rPr lang="en-GB" smtClean="0"/>
              <a:pPr eaLnBrk="1" hangingPunct="1"/>
              <a:t>237</a:t>
            </a:fld>
            <a:endParaRPr lang="en-GB" smtClean="0"/>
          </a:p>
        </p:txBody>
      </p:sp>
      <p:sp>
        <p:nvSpPr>
          <p:cNvPr id="463875" name="Rectangle 2"/>
          <p:cNvSpPr>
            <a:spLocks noGrp="1" noRot="1" noChangeAspect="1" noChangeArrowheads="1" noTextEdit="1"/>
          </p:cNvSpPr>
          <p:nvPr>
            <p:ph type="sldImg"/>
          </p:nvPr>
        </p:nvSpPr>
        <p:spPr>
          <a:xfrm>
            <a:off x="3263900" y="509588"/>
            <a:ext cx="3398838" cy="2549525"/>
          </a:xfrm>
          <a:ln/>
        </p:spPr>
      </p:sp>
      <p:sp>
        <p:nvSpPr>
          <p:cNvPr id="463876" name="Rectangle 3"/>
          <p:cNvSpPr>
            <a:spLocks noGrp="1" noChangeArrowheads="1"/>
          </p:cNvSpPr>
          <p:nvPr>
            <p:ph type="body" idx="1"/>
          </p:nvPr>
        </p:nvSpPr>
        <p:spPr>
          <a:noFill/>
        </p:spPr>
        <p:txBody>
          <a:bodyPr/>
          <a:lstStyle/>
          <a:p>
            <a:pPr eaLnBrk="1" hangingPunct="1"/>
            <a:r>
              <a:rPr lang="en-GB" dirty="0" smtClean="0"/>
              <a:t>To avoid carrying out this part of the process in the future, check the </a:t>
            </a:r>
            <a:r>
              <a:rPr lang="en-GB" b="1" dirty="0" smtClean="0"/>
              <a:t>'Do this automatically…' </a:t>
            </a:r>
            <a:r>
              <a:rPr lang="en-GB" dirty="0" smtClean="0"/>
              <a:t>box and click </a:t>
            </a:r>
            <a:r>
              <a:rPr lang="en-GB" b="1" dirty="0" smtClean="0"/>
              <a:t>OK</a:t>
            </a: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1783663-0DAD-48B6-B6D5-4AC28D12C47E}" type="slidenum">
              <a:rPr lang="en-GB" smtClean="0"/>
              <a:pPr eaLnBrk="1" hangingPunct="1"/>
              <a:t>238</a:t>
            </a:fld>
            <a:endParaRPr lang="en-GB" smtClean="0"/>
          </a:p>
        </p:txBody>
      </p:sp>
      <p:sp>
        <p:nvSpPr>
          <p:cNvPr id="468995" name="Rectangle 2"/>
          <p:cNvSpPr>
            <a:spLocks noGrp="1" noRot="1" noChangeAspect="1" noChangeArrowheads="1" noTextEdit="1"/>
          </p:cNvSpPr>
          <p:nvPr>
            <p:ph type="sldImg"/>
          </p:nvPr>
        </p:nvSpPr>
        <p:spPr>
          <a:xfrm>
            <a:off x="3263900" y="509588"/>
            <a:ext cx="3398838" cy="2549525"/>
          </a:xfrm>
          <a:ln/>
        </p:spPr>
      </p:sp>
      <p:sp>
        <p:nvSpPr>
          <p:cNvPr id="468996" name="Rectangle 3"/>
          <p:cNvSpPr>
            <a:spLocks noGrp="1" noChangeArrowheads="1"/>
          </p:cNvSpPr>
          <p:nvPr>
            <p:ph type="body" idx="1"/>
          </p:nvPr>
        </p:nvSpPr>
        <p:spPr>
          <a:noFill/>
        </p:spPr>
        <p:txBody>
          <a:bodyPr/>
          <a:lstStyle/>
          <a:p>
            <a:pPr eaLnBrk="1" hangingPunct="1"/>
            <a:r>
              <a:rPr lang="en-GB" dirty="0" smtClean="0"/>
              <a:t>Imported references will be displayed as a temporary group and are also added to </a:t>
            </a:r>
            <a:r>
              <a:rPr lang="en-GB" b="1" dirty="0" smtClean="0"/>
              <a:t>All References</a:t>
            </a:r>
            <a:r>
              <a:rPr lang="en-GB" dirty="0" smtClean="0"/>
              <a:t>.</a:t>
            </a: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Follow the hyperlink to view the full database article. …and view the</a:t>
            </a:r>
            <a:r>
              <a:rPr lang="en-US" baseline="0" dirty="0" smtClean="0"/>
              <a:t> full database entry.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239</a:t>
            </a:fld>
            <a:endParaRPr lang="en-GB"/>
          </a:p>
        </p:txBody>
      </p:sp>
    </p:spTree>
    <p:extLst>
      <p:ext uri="{BB962C8B-B14F-4D97-AF65-F5344CB8AC3E}">
        <p14:creationId xmlns:p14="http://schemas.microsoft.com/office/powerpoint/2010/main" val="267595883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Before creating a list of references to export to Endnote, it is recommended that you first set up a user profile with Emerald. Otherwise you are restricted to just being able to create a single list with a maximum of ten items. With a user profile, it is possible to create several marked lists, which may contain an unlimited</a:t>
            </a:r>
            <a:r>
              <a:rPr lang="en-US" baseline="0" dirty="0" smtClean="0"/>
              <a:t> number of items. Click </a:t>
            </a:r>
            <a:r>
              <a:rPr lang="en-US" b="1" baseline="0" dirty="0" smtClean="0"/>
              <a:t>Register</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241</a:t>
            </a:fld>
            <a:endParaRPr lang="en-GB"/>
          </a:p>
        </p:txBody>
      </p:sp>
    </p:spTree>
    <p:extLst>
      <p:ext uri="{BB962C8B-B14F-4D97-AF65-F5344CB8AC3E}">
        <p14:creationId xmlns:p14="http://schemas.microsoft.com/office/powerpoint/2010/main" val="196315122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242</a:t>
            </a:fld>
            <a:endParaRPr lang="en-GB"/>
          </a:p>
        </p:txBody>
      </p:sp>
    </p:spTree>
    <p:extLst>
      <p:ext uri="{BB962C8B-B14F-4D97-AF65-F5344CB8AC3E}">
        <p14:creationId xmlns:p14="http://schemas.microsoft.com/office/powerpoint/2010/main" val="1492034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AA38D19-246F-4D86-B2E6-BC1630D5B6AD}" type="slidenum">
              <a:rPr lang="en-GB" smtClean="0"/>
              <a:pPr eaLnBrk="1" hangingPunct="1"/>
              <a:t>27</a:t>
            </a:fld>
            <a:endParaRPr lang="en-GB" smtClean="0"/>
          </a:p>
        </p:txBody>
      </p:sp>
      <p:sp>
        <p:nvSpPr>
          <p:cNvPr id="343043" name="Rectangle 2"/>
          <p:cNvSpPr>
            <a:spLocks noGrp="1" noRot="1" noChangeAspect="1" noChangeArrowheads="1" noTextEdit="1"/>
          </p:cNvSpPr>
          <p:nvPr>
            <p:ph type="sldImg"/>
          </p:nvPr>
        </p:nvSpPr>
        <p:spPr>
          <a:xfrm>
            <a:off x="3263900" y="509588"/>
            <a:ext cx="3398838" cy="2549525"/>
          </a:xfrm>
          <a:ln/>
        </p:spPr>
      </p:sp>
      <p:sp>
        <p:nvSpPr>
          <p:cNvPr id="343044" name="Rectangle 3"/>
          <p:cNvSpPr>
            <a:spLocks noGrp="1" noChangeArrowheads="1"/>
          </p:cNvSpPr>
          <p:nvPr>
            <p:ph type="body" idx="1"/>
          </p:nvPr>
        </p:nvSpPr>
        <p:spPr>
          <a:noFill/>
        </p:spPr>
        <p:txBody>
          <a:bodyPr/>
          <a:lstStyle/>
          <a:p>
            <a:pPr eaLnBrk="1" hangingPunct="1"/>
            <a:r>
              <a:rPr lang="en-GB" b="1" dirty="0" smtClean="0"/>
              <a:t>Preferences</a:t>
            </a:r>
            <a:r>
              <a:rPr lang="en-GB" dirty="0" smtClean="0"/>
              <a:t> control how the EndNote Library itself appears, rather than the individual records. To see the options, go to </a:t>
            </a:r>
            <a:r>
              <a:rPr lang="en-GB" b="1" dirty="0" smtClean="0"/>
              <a:t>EndNote X6, Preferences</a:t>
            </a:r>
            <a:r>
              <a:rPr lang="en-GB" dirty="0" smtClean="0"/>
              <a:t>.</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The username</a:t>
            </a:r>
            <a:r>
              <a:rPr lang="en-US" baseline="0" dirty="0" smtClean="0"/>
              <a:t> and password become the log-in for subsequent visits to Emerald. Input required information and click </a:t>
            </a:r>
            <a:r>
              <a:rPr lang="en-US" b="1" baseline="0" dirty="0" smtClean="0"/>
              <a:t>Submit.</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243</a:t>
            </a:fld>
            <a:endParaRPr lang="en-GB"/>
          </a:p>
        </p:txBody>
      </p:sp>
    </p:spTree>
    <p:extLst>
      <p:ext uri="{BB962C8B-B14F-4D97-AF65-F5344CB8AC3E}">
        <p14:creationId xmlns:p14="http://schemas.microsoft.com/office/powerpoint/2010/main" val="54527122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Before beginning to select items for export, create a</a:t>
            </a:r>
            <a:r>
              <a:rPr lang="en-US" baseline="0" dirty="0" smtClean="0"/>
              <a:t> marked list. </a:t>
            </a:r>
            <a:r>
              <a:rPr lang="en-US" dirty="0" smtClean="0"/>
              <a:t>Go to  </a:t>
            </a:r>
            <a:r>
              <a:rPr lang="en-US" b="1" dirty="0" smtClean="0"/>
              <a:t>Marked</a:t>
            </a:r>
            <a:r>
              <a:rPr lang="en-US" b="1" baseline="0" dirty="0" smtClean="0"/>
              <a:t> lists </a:t>
            </a:r>
            <a:r>
              <a:rPr lang="en-US" baseline="0" dirty="0" smtClean="0"/>
              <a:t>in the </a:t>
            </a:r>
            <a:r>
              <a:rPr lang="en-US" baseline="0" dirty="0" err="1" smtClean="0"/>
              <a:t>lefthand</a:t>
            </a:r>
            <a:r>
              <a:rPr lang="en-US" baseline="0" dirty="0" smtClean="0"/>
              <a:t> navigation panel</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244</a:t>
            </a:fld>
            <a:endParaRPr lang="en-GB"/>
          </a:p>
        </p:txBody>
      </p:sp>
    </p:spTree>
    <p:extLst>
      <p:ext uri="{BB962C8B-B14F-4D97-AF65-F5344CB8AC3E}">
        <p14:creationId xmlns:p14="http://schemas.microsoft.com/office/powerpoint/2010/main" val="351476603"/>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Enter the list title in the </a:t>
            </a:r>
            <a:r>
              <a:rPr lang="en-US" b="1" dirty="0" smtClean="0"/>
              <a:t>Add a new list </a:t>
            </a:r>
            <a:r>
              <a:rPr lang="en-US" dirty="0" smtClean="0"/>
              <a:t>box. single</a:t>
            </a:r>
            <a:r>
              <a:rPr lang="en-US" baseline="0" dirty="0" smtClean="0"/>
              <a:t> character string names are preferred – no spaces. Click </a:t>
            </a:r>
            <a:r>
              <a:rPr lang="en-US" b="1" baseline="0" dirty="0" smtClean="0"/>
              <a:t>Add</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245</a:t>
            </a:fld>
            <a:endParaRPr lang="en-GB"/>
          </a:p>
        </p:txBody>
      </p:sp>
    </p:spTree>
    <p:extLst>
      <p:ext uri="{BB962C8B-B14F-4D97-AF65-F5344CB8AC3E}">
        <p14:creationId xmlns:p14="http://schemas.microsoft.com/office/powerpoint/2010/main" val="896757824"/>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A new marked list, '</a:t>
            </a:r>
            <a:r>
              <a:rPr lang="en-US" dirty="0" err="1" smtClean="0"/>
              <a:t>internetshopping</a:t>
            </a:r>
            <a:r>
              <a:rPr lang="en-US" dirty="0" smtClean="0"/>
              <a:t>'  has been created. Go to </a:t>
            </a:r>
            <a:r>
              <a:rPr lang="en-US" b="1" dirty="0" smtClean="0"/>
              <a:t>Advanced search</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246</a:t>
            </a:fld>
            <a:endParaRPr lang="en-GB"/>
          </a:p>
        </p:txBody>
      </p:sp>
    </p:spTree>
    <p:extLst>
      <p:ext uri="{BB962C8B-B14F-4D97-AF65-F5344CB8AC3E}">
        <p14:creationId xmlns:p14="http://schemas.microsoft.com/office/powerpoint/2010/main" val="3046487904"/>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Carry out the search, in the case for 'internet shopping AND consumer </a:t>
            </a:r>
            <a:r>
              <a:rPr lang="en-US" dirty="0" err="1" smtClean="0"/>
              <a:t>behaviour</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247</a:t>
            </a:fld>
            <a:endParaRPr lang="en-GB"/>
          </a:p>
        </p:txBody>
      </p:sp>
    </p:spTree>
    <p:extLst>
      <p:ext uri="{BB962C8B-B14F-4D97-AF65-F5344CB8AC3E}">
        <p14:creationId xmlns:p14="http://schemas.microsoft.com/office/powerpoint/2010/main" val="276670038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Click to view all results: blank check boxes will then appear beside individual records.</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248</a:t>
            </a:fld>
            <a:endParaRPr lang="en-GB"/>
          </a:p>
        </p:txBody>
      </p:sp>
    </p:spTree>
    <p:extLst>
      <p:ext uri="{BB962C8B-B14F-4D97-AF65-F5344CB8AC3E}">
        <p14:creationId xmlns:p14="http://schemas.microsoft.com/office/powerpoint/2010/main" val="25578873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To select references for export, select the appropriate marked list, in this</a:t>
            </a:r>
            <a:r>
              <a:rPr lang="en-US" baseline="0" dirty="0" smtClean="0"/>
              <a:t> case '</a:t>
            </a:r>
            <a:r>
              <a:rPr lang="en-US" baseline="0" dirty="0" err="1" smtClean="0"/>
              <a:t>internetshopping</a:t>
            </a:r>
            <a:r>
              <a:rPr lang="en-US" baseline="0" dirty="0" smtClean="0"/>
              <a:t>'. Check the boxes for required references, then choose </a:t>
            </a:r>
            <a:r>
              <a:rPr lang="en-US" b="1" baseline="0" dirty="0" smtClean="0"/>
              <a:t>Go. </a:t>
            </a:r>
            <a:r>
              <a:rPr lang="en-US" baseline="0" dirty="0" smtClean="0"/>
              <a:t>Selected references will now be added to this list. Repeat for subsequent pages.</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249</a:t>
            </a:fld>
            <a:endParaRPr lang="en-GB"/>
          </a:p>
        </p:txBody>
      </p:sp>
    </p:spTree>
    <p:extLst>
      <p:ext uri="{BB962C8B-B14F-4D97-AF65-F5344CB8AC3E}">
        <p14:creationId xmlns:p14="http://schemas.microsoft.com/office/powerpoint/2010/main" val="213684592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When all references for export have been selected, click the </a:t>
            </a:r>
            <a:r>
              <a:rPr lang="en-US" b="1" dirty="0" smtClean="0"/>
              <a:t>Marked lists </a:t>
            </a:r>
            <a:r>
              <a:rPr lang="en-US" dirty="0" smtClean="0"/>
              <a:t>link on the </a:t>
            </a:r>
            <a:r>
              <a:rPr lang="en-US" dirty="0" err="1" smtClean="0"/>
              <a:t>lefthand</a:t>
            </a:r>
            <a:r>
              <a:rPr lang="en-US" dirty="0" smtClean="0"/>
              <a:t> navigation panel.</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250</a:t>
            </a:fld>
            <a:endParaRPr lang="en-GB"/>
          </a:p>
        </p:txBody>
      </p:sp>
    </p:spTree>
    <p:extLst>
      <p:ext uri="{BB962C8B-B14F-4D97-AF65-F5344CB8AC3E}">
        <p14:creationId xmlns:p14="http://schemas.microsoft.com/office/powerpoint/2010/main" val="213684592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Choose the marked list </a:t>
            </a:r>
            <a:r>
              <a:rPr lang="en-US" b="1" dirty="0" err="1" smtClean="0"/>
              <a:t>internetshopping</a:t>
            </a:r>
            <a:r>
              <a:rPr lang="en-US" b="1" dirty="0" smtClean="0"/>
              <a:t> </a:t>
            </a:r>
            <a:r>
              <a:rPr lang="en-US" dirty="0" smtClean="0"/>
              <a:t>from the drop-down menu and click </a:t>
            </a:r>
            <a:r>
              <a:rPr lang="en-US" b="1" dirty="0" smtClean="0"/>
              <a:t>Select</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251</a:t>
            </a:fld>
            <a:endParaRPr lang="en-GB"/>
          </a:p>
        </p:txBody>
      </p:sp>
    </p:spTree>
    <p:extLst>
      <p:ext uri="{BB962C8B-B14F-4D97-AF65-F5344CB8AC3E}">
        <p14:creationId xmlns:p14="http://schemas.microsoft.com/office/powerpoint/2010/main" val="71927361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Deselect any items on the list not now required and go to </a:t>
            </a:r>
            <a:r>
              <a:rPr lang="en-US" b="1" dirty="0" smtClean="0"/>
              <a:t>Export options. </a:t>
            </a:r>
            <a:r>
              <a:rPr lang="en-US" b="0" dirty="0" smtClean="0"/>
              <a:t>Choose</a:t>
            </a:r>
            <a:r>
              <a:rPr lang="en-US" b="1" dirty="0" smtClean="0"/>
              <a:t> Export</a:t>
            </a:r>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252</a:t>
            </a:fld>
            <a:endParaRPr lang="en-GB"/>
          </a:p>
        </p:txBody>
      </p:sp>
    </p:spTree>
    <p:extLst>
      <p:ext uri="{BB962C8B-B14F-4D97-AF65-F5344CB8AC3E}">
        <p14:creationId xmlns:p14="http://schemas.microsoft.com/office/powerpoint/2010/main" val="501651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E3B5C94-D1BA-468E-AD36-0983B6104126}" type="slidenum">
              <a:rPr lang="en-GB" smtClean="0"/>
              <a:pPr eaLnBrk="1" hangingPunct="1"/>
              <a:t>28</a:t>
            </a:fld>
            <a:endParaRPr lang="en-GB" smtClean="0"/>
          </a:p>
        </p:txBody>
      </p:sp>
      <p:sp>
        <p:nvSpPr>
          <p:cNvPr id="344067" name="Rectangle 2"/>
          <p:cNvSpPr>
            <a:spLocks noGrp="1" noRot="1" noChangeAspect="1" noChangeArrowheads="1" noTextEdit="1"/>
          </p:cNvSpPr>
          <p:nvPr>
            <p:ph type="sldImg"/>
          </p:nvPr>
        </p:nvSpPr>
        <p:spPr>
          <a:xfrm>
            <a:off x="3263900" y="509588"/>
            <a:ext cx="3398838" cy="2549525"/>
          </a:xfrm>
          <a:ln/>
        </p:spPr>
      </p:sp>
      <p:sp>
        <p:nvSpPr>
          <p:cNvPr id="344068" name="Rectangle 3"/>
          <p:cNvSpPr>
            <a:spLocks noGrp="1" noChangeArrowheads="1"/>
          </p:cNvSpPr>
          <p:nvPr>
            <p:ph type="body" idx="1"/>
          </p:nvPr>
        </p:nvSpPr>
        <p:spPr>
          <a:noFill/>
        </p:spPr>
        <p:txBody>
          <a:bodyPr/>
          <a:lstStyle/>
          <a:p>
            <a:pPr eaLnBrk="1" hangingPunct="1"/>
            <a:r>
              <a:rPr lang="en-GB" dirty="0" smtClean="0"/>
              <a:t>Various preferences can be set: </a:t>
            </a:r>
            <a:r>
              <a:rPr lang="en-GB" b="1" dirty="0" smtClean="0"/>
              <a:t>Display Fields</a:t>
            </a:r>
            <a:r>
              <a:rPr lang="en-GB" dirty="0" smtClean="0"/>
              <a:t> allows the selection and ordering of significant fields from the record: the columns can be renamed if required.</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Select</a:t>
            </a:r>
            <a:r>
              <a:rPr lang="en-US" b="0" baseline="0" dirty="0" smtClean="0"/>
              <a:t> the  </a:t>
            </a:r>
            <a:r>
              <a:rPr lang="en-US" b="1" baseline="0" dirty="0" smtClean="0"/>
              <a:t>Export a text file (RIS format) </a:t>
            </a:r>
            <a:r>
              <a:rPr lang="en-US" b="0" baseline="0" dirty="0" smtClean="0"/>
              <a:t>section and </a:t>
            </a:r>
            <a:r>
              <a:rPr lang="en-US" b="1" baseline="0" dirty="0" smtClean="0"/>
              <a:t>Download file</a:t>
            </a:r>
            <a:endParaRPr lang="en-US" b="1" dirty="0" smtClean="0"/>
          </a:p>
          <a:p>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253</a:t>
            </a:fld>
            <a:endParaRPr lang="en-GB"/>
          </a:p>
        </p:txBody>
      </p:sp>
    </p:spTree>
    <p:extLst>
      <p:ext uri="{BB962C8B-B14F-4D97-AF65-F5344CB8AC3E}">
        <p14:creationId xmlns:p14="http://schemas.microsoft.com/office/powerpoint/2010/main" val="393607799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Identify the results file to be downloaded</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254</a:t>
            </a:fld>
            <a:endParaRPr lang="en-GB"/>
          </a:p>
        </p:txBody>
      </p:sp>
    </p:spTree>
    <p:extLst>
      <p:ext uri="{BB962C8B-B14F-4D97-AF65-F5344CB8AC3E}">
        <p14:creationId xmlns:p14="http://schemas.microsoft.com/office/powerpoint/2010/main" val="373369420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Double clicking on the download file opens the Launch Application window. Click </a:t>
            </a:r>
            <a:r>
              <a:rPr lang="en-US" b="1" dirty="0" smtClean="0"/>
              <a:t>Choose</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255</a:t>
            </a:fld>
            <a:endParaRPr lang="en-GB"/>
          </a:p>
        </p:txBody>
      </p:sp>
    </p:spTree>
    <p:extLst>
      <p:ext uri="{BB962C8B-B14F-4D97-AF65-F5344CB8AC3E}">
        <p14:creationId xmlns:p14="http://schemas.microsoft.com/office/powerpoint/2010/main" val="152387470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To choose the application, go to</a:t>
            </a:r>
            <a:r>
              <a:rPr lang="en-GB" baseline="0" dirty="0" smtClean="0"/>
              <a:t> </a:t>
            </a:r>
            <a:r>
              <a:rPr lang="en-GB" b="1" baseline="0" dirty="0" smtClean="0"/>
              <a:t>Applications, EndNote X6, EndNote X6</a:t>
            </a:r>
            <a:r>
              <a:rPr lang="en-GB" baseline="0" dirty="0" smtClean="0"/>
              <a:t>, and click </a:t>
            </a:r>
            <a:r>
              <a:rPr lang="en-GB" b="1" baseline="0" dirty="0" smtClean="0"/>
              <a:t>Open</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256</a:t>
            </a:fld>
            <a:endParaRPr lang="en-GB"/>
          </a:p>
        </p:txBody>
      </p:sp>
    </p:spTree>
    <p:extLst>
      <p:ext uri="{BB962C8B-B14F-4D97-AF65-F5344CB8AC3E}">
        <p14:creationId xmlns:p14="http://schemas.microsoft.com/office/powerpoint/2010/main" val="294595653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b="0" dirty="0" smtClean="0"/>
              <a:t>Check the </a:t>
            </a:r>
            <a:r>
              <a:rPr lang="en-US" b="1" dirty="0" smtClean="0"/>
              <a:t>Remember my</a:t>
            </a:r>
            <a:r>
              <a:rPr lang="en-US" b="1" baseline="0" dirty="0" smtClean="0"/>
              <a:t> choice… </a:t>
            </a:r>
            <a:r>
              <a:rPr lang="en-US" b="0" baseline="0" dirty="0" smtClean="0"/>
              <a:t>box for future searches, and click </a:t>
            </a:r>
            <a:r>
              <a:rPr lang="en-US" b="1" baseline="0" dirty="0" smtClean="0"/>
              <a:t>OK</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257</a:t>
            </a:fld>
            <a:endParaRPr lang="en-GB"/>
          </a:p>
        </p:txBody>
      </p:sp>
    </p:spTree>
    <p:extLst>
      <p:ext uri="{BB962C8B-B14F-4D97-AF65-F5344CB8AC3E}">
        <p14:creationId xmlns:p14="http://schemas.microsoft.com/office/powerpoint/2010/main" val="172580906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References are imported as a temporary group of Imported references. They are also</a:t>
            </a:r>
            <a:r>
              <a:rPr lang="en-US" baseline="0" dirty="0" smtClean="0"/>
              <a:t> added to </a:t>
            </a:r>
            <a:r>
              <a:rPr lang="en-US" b="1" baseline="0" dirty="0" smtClean="0"/>
              <a:t>All References. </a:t>
            </a:r>
            <a:r>
              <a:rPr lang="en-US" b="0" baseline="0" dirty="0" smtClean="0"/>
              <a:t>The temporary group will be overwritten at the next import activity or when the library is closed. Double –click on any reference to view more details</a:t>
            </a:r>
            <a:endParaRPr lang="en-US" b="1" dirty="0" smtClean="0"/>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258</a:t>
            </a:fld>
            <a:endParaRPr lang="en-GB"/>
          </a:p>
        </p:txBody>
      </p:sp>
    </p:spTree>
    <p:extLst>
      <p:ext uri="{BB962C8B-B14F-4D97-AF65-F5344CB8AC3E}">
        <p14:creationId xmlns:p14="http://schemas.microsoft.com/office/powerpoint/2010/main" val="244765664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The URL contains a direct link to the full record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259</a:t>
            </a:fld>
            <a:endParaRPr lang="en-GB"/>
          </a:p>
        </p:txBody>
      </p:sp>
    </p:spTree>
    <p:extLst>
      <p:ext uri="{BB962C8B-B14F-4D97-AF65-F5344CB8AC3E}">
        <p14:creationId xmlns:p14="http://schemas.microsoft.com/office/powerpoint/2010/main" val="271174859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2736FC4-AA98-42D2-B9B4-6B9AA8B958CF}" type="slidenum">
              <a:rPr lang="en-GB" smtClean="0"/>
              <a:pPr eaLnBrk="1" hangingPunct="1"/>
              <a:t>261</a:t>
            </a:fld>
            <a:endParaRPr lang="en-GB" smtClean="0"/>
          </a:p>
        </p:txBody>
      </p:sp>
      <p:sp>
        <p:nvSpPr>
          <p:cNvPr id="490499" name="Rectangle 2"/>
          <p:cNvSpPr>
            <a:spLocks noGrp="1" noRot="1" noChangeAspect="1" noChangeArrowheads="1" noTextEdit="1"/>
          </p:cNvSpPr>
          <p:nvPr>
            <p:ph type="sldImg"/>
          </p:nvPr>
        </p:nvSpPr>
        <p:spPr>
          <a:xfrm>
            <a:off x="3263900" y="509588"/>
            <a:ext cx="3398838" cy="2549525"/>
          </a:xfrm>
          <a:ln/>
        </p:spPr>
      </p:sp>
      <p:sp>
        <p:nvSpPr>
          <p:cNvPr id="490500" name="Rectangle 3"/>
          <p:cNvSpPr>
            <a:spLocks noGrp="1" noChangeArrowheads="1"/>
          </p:cNvSpPr>
          <p:nvPr>
            <p:ph type="body" idx="1"/>
          </p:nvPr>
        </p:nvSpPr>
        <p:spPr>
          <a:noFill/>
        </p:spPr>
        <p:txBody>
          <a:bodyPr/>
          <a:lstStyle/>
          <a:p>
            <a:pPr eaLnBrk="1" hangingPunct="1"/>
            <a:r>
              <a:rPr lang="en-GB" dirty="0" smtClean="0"/>
              <a:t>Select the databases to be searched.</a:t>
            </a: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57EB621-EE14-4868-9F4E-6839288D0596}" type="slidenum">
              <a:rPr lang="en-GB" smtClean="0"/>
              <a:pPr eaLnBrk="1" hangingPunct="1"/>
              <a:t>262</a:t>
            </a:fld>
            <a:endParaRPr lang="en-GB" smtClean="0"/>
          </a:p>
        </p:txBody>
      </p:sp>
      <p:sp>
        <p:nvSpPr>
          <p:cNvPr id="491523" name="Rectangle 2"/>
          <p:cNvSpPr>
            <a:spLocks noGrp="1" noRot="1" noChangeAspect="1" noChangeArrowheads="1" noTextEdit="1"/>
          </p:cNvSpPr>
          <p:nvPr>
            <p:ph type="sldImg"/>
          </p:nvPr>
        </p:nvSpPr>
        <p:spPr>
          <a:xfrm>
            <a:off x="3263900" y="509588"/>
            <a:ext cx="3398838" cy="2549525"/>
          </a:xfrm>
          <a:ln/>
        </p:spPr>
      </p:sp>
      <p:sp>
        <p:nvSpPr>
          <p:cNvPr id="491524" name="Rectangle 3"/>
          <p:cNvSpPr>
            <a:spLocks noGrp="1" noChangeArrowheads="1"/>
          </p:cNvSpPr>
          <p:nvPr>
            <p:ph type="body" idx="1"/>
          </p:nvPr>
        </p:nvSpPr>
        <p:spPr>
          <a:noFill/>
        </p:spPr>
        <p:txBody>
          <a:bodyPr/>
          <a:lstStyle/>
          <a:p>
            <a:pPr eaLnBrk="1" hangingPunct="1"/>
            <a:r>
              <a:rPr lang="en-GB" dirty="0" smtClean="0"/>
              <a:t>This is a search of </a:t>
            </a:r>
            <a:r>
              <a:rPr lang="en-GB" dirty="0" err="1" smtClean="0"/>
              <a:t>Geobase</a:t>
            </a:r>
            <a:r>
              <a:rPr lang="en-GB" dirty="0" smtClean="0"/>
              <a:t>, but the process is the same for </a:t>
            </a:r>
            <a:r>
              <a:rPr lang="en-GB" dirty="0" err="1" smtClean="0"/>
              <a:t>Compendex</a:t>
            </a:r>
            <a:r>
              <a:rPr lang="en-GB" dirty="0" smtClean="0"/>
              <a:t> or the 'All databases' options. Enter the search terms or keywords, in this case 'gulf of </a:t>
            </a:r>
            <a:r>
              <a:rPr lang="en-GB" dirty="0" err="1" smtClean="0"/>
              <a:t>mexico</a:t>
            </a:r>
            <a:r>
              <a:rPr lang="en-GB" dirty="0" smtClean="0"/>
              <a:t>' AND 'oil'</a:t>
            </a:r>
            <a:r>
              <a:rPr lang="en-GB" baseline="0" dirty="0" smtClean="0"/>
              <a:t> </a:t>
            </a:r>
            <a:r>
              <a:rPr lang="en-GB" dirty="0" smtClean="0"/>
              <a:t> and click </a:t>
            </a:r>
            <a:r>
              <a:rPr lang="en-GB" b="1" dirty="0" smtClean="0"/>
              <a:t>Search</a:t>
            </a:r>
            <a:r>
              <a:rPr lang="en-GB" dirty="0" smtClean="0"/>
              <a:t>. </a:t>
            </a:r>
          </a:p>
          <a:p>
            <a:pPr eaLnBrk="1" hangingPunct="1"/>
            <a:endParaRPr lang="en-GB" dirty="0"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7C3372F-4A3B-4FD4-9AD3-23FD9DF19934}" type="slidenum">
              <a:rPr lang="en-GB" smtClean="0"/>
              <a:pPr eaLnBrk="1" hangingPunct="1"/>
              <a:t>263</a:t>
            </a:fld>
            <a:endParaRPr lang="en-GB" smtClean="0"/>
          </a:p>
        </p:txBody>
      </p:sp>
      <p:sp>
        <p:nvSpPr>
          <p:cNvPr id="492547" name="Rectangle 2"/>
          <p:cNvSpPr>
            <a:spLocks noGrp="1" noRot="1" noChangeAspect="1" noChangeArrowheads="1" noTextEdit="1"/>
          </p:cNvSpPr>
          <p:nvPr>
            <p:ph type="sldImg"/>
          </p:nvPr>
        </p:nvSpPr>
        <p:spPr>
          <a:xfrm>
            <a:off x="3263900" y="509588"/>
            <a:ext cx="3398838" cy="2549525"/>
          </a:xfrm>
          <a:ln/>
        </p:spPr>
      </p:sp>
      <p:sp>
        <p:nvSpPr>
          <p:cNvPr id="492548" name="Rectangle 3"/>
          <p:cNvSpPr>
            <a:spLocks noGrp="1" noChangeArrowheads="1"/>
          </p:cNvSpPr>
          <p:nvPr>
            <p:ph type="body" idx="1"/>
          </p:nvPr>
        </p:nvSpPr>
        <p:spPr>
          <a:noFill/>
        </p:spPr>
        <p:txBody>
          <a:bodyPr/>
          <a:lstStyle/>
          <a:p>
            <a:pPr eaLnBrk="1" hangingPunct="1"/>
            <a:r>
              <a:rPr lang="en-GB" dirty="0" smtClean="0"/>
              <a:t>The search has found a number of results. Select</a:t>
            </a:r>
            <a:r>
              <a:rPr lang="en-GB" baseline="0" dirty="0" smtClean="0"/>
              <a:t> required records</a:t>
            </a:r>
            <a:r>
              <a:rPr lang="en-GB" dirty="0" smtClean="0"/>
              <a:t>. </a:t>
            </a:r>
            <a:r>
              <a:rPr lang="en-GB" b="0" baseline="0" dirty="0" smtClean="0"/>
              <a:t>Then click </a:t>
            </a:r>
            <a:r>
              <a:rPr lang="en-GB" b="1" baseline="0" dirty="0" smtClean="0"/>
              <a:t>Download.</a:t>
            </a:r>
            <a:endParaRPr lang="en-GB" b="1"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98EDB04-C22C-48CA-A757-3BED6A6B4F7B}" type="slidenum">
              <a:rPr lang="en-GB" smtClean="0"/>
              <a:pPr eaLnBrk="1" hangingPunct="1"/>
              <a:t>29</a:t>
            </a:fld>
            <a:endParaRPr lang="en-GB" smtClean="0"/>
          </a:p>
        </p:txBody>
      </p:sp>
      <p:sp>
        <p:nvSpPr>
          <p:cNvPr id="345091" name="Rectangle 2"/>
          <p:cNvSpPr>
            <a:spLocks noGrp="1" noRot="1" noChangeAspect="1" noChangeArrowheads="1" noTextEdit="1"/>
          </p:cNvSpPr>
          <p:nvPr>
            <p:ph type="sldImg"/>
          </p:nvPr>
        </p:nvSpPr>
        <p:spPr>
          <a:xfrm>
            <a:off x="3263900" y="509588"/>
            <a:ext cx="3398838" cy="2549525"/>
          </a:xfrm>
          <a:ln/>
        </p:spPr>
      </p:sp>
      <p:sp>
        <p:nvSpPr>
          <p:cNvPr id="345092" name="Rectangle 3"/>
          <p:cNvSpPr>
            <a:spLocks noGrp="1" noChangeArrowheads="1"/>
          </p:cNvSpPr>
          <p:nvPr>
            <p:ph type="body" idx="1"/>
          </p:nvPr>
        </p:nvSpPr>
        <p:spPr>
          <a:noFill/>
        </p:spPr>
        <p:txBody>
          <a:bodyPr/>
          <a:lstStyle/>
          <a:p>
            <a:pPr eaLnBrk="1" hangingPunct="1"/>
            <a:r>
              <a:rPr lang="en-GB" dirty="0" smtClean="0"/>
              <a:t>The </a:t>
            </a:r>
            <a:r>
              <a:rPr lang="en-GB" b="1" dirty="0" smtClean="0"/>
              <a:t>Change Case</a:t>
            </a:r>
            <a:r>
              <a:rPr lang="en-GB" dirty="0" smtClean="0"/>
              <a:t> option is an important tool: it permits the general rules for bibliographic display to be overridden in special cases e.g. abbreviations, non-English language names and characters. Any character string added to the list will be displayed 'as is' wherever it occurs.</a:t>
            </a:r>
          </a:p>
          <a:p>
            <a:pPr eaLnBrk="1" hangingPunct="1"/>
            <a:endParaRPr lang="en-GB" dirty="0" smtClean="0"/>
          </a:p>
          <a:p>
            <a:pPr eaLnBrk="1" hangingPunct="1"/>
            <a:endParaRPr lang="en-GB" dirty="0" smtClean="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A4F3F9A-08B5-4AAF-8A51-135F7EAFC438}" type="slidenum">
              <a:rPr lang="en-GB" smtClean="0"/>
              <a:pPr eaLnBrk="1" hangingPunct="1"/>
              <a:t>264</a:t>
            </a:fld>
            <a:endParaRPr lang="en-GB" smtClean="0"/>
          </a:p>
        </p:txBody>
      </p:sp>
      <p:sp>
        <p:nvSpPr>
          <p:cNvPr id="494595" name="Rectangle 2"/>
          <p:cNvSpPr>
            <a:spLocks noGrp="1" noRot="1" noChangeAspect="1" noChangeArrowheads="1" noTextEdit="1"/>
          </p:cNvSpPr>
          <p:nvPr>
            <p:ph type="sldImg"/>
          </p:nvPr>
        </p:nvSpPr>
        <p:spPr>
          <a:xfrm>
            <a:off x="3263900" y="509588"/>
            <a:ext cx="3398838" cy="2549525"/>
          </a:xfrm>
          <a:ln/>
        </p:spPr>
      </p:sp>
      <p:sp>
        <p:nvSpPr>
          <p:cNvPr id="494596" name="Rectangle 3"/>
          <p:cNvSpPr>
            <a:spLocks noGrp="1" noChangeArrowheads="1"/>
          </p:cNvSpPr>
          <p:nvPr>
            <p:ph type="body" idx="1"/>
          </p:nvPr>
        </p:nvSpPr>
        <p:spPr>
          <a:noFill/>
        </p:spPr>
        <p:txBody>
          <a:bodyPr/>
          <a:lstStyle/>
          <a:p>
            <a:pPr eaLnBrk="1" hangingPunct="1"/>
            <a:r>
              <a:rPr lang="en-GB" dirty="0" smtClean="0"/>
              <a:t>The </a:t>
            </a:r>
            <a:r>
              <a:rPr lang="en-GB" b="1" dirty="0" smtClean="0"/>
              <a:t>Download Records </a:t>
            </a:r>
            <a:r>
              <a:rPr lang="en-GB" dirty="0" smtClean="0"/>
              <a:t>box will open. Choose the </a:t>
            </a:r>
            <a:r>
              <a:rPr lang="en-GB" b="1" dirty="0" smtClean="0"/>
              <a:t>Detailed record </a:t>
            </a:r>
            <a:r>
              <a:rPr lang="en-GB" dirty="0" smtClean="0"/>
              <a:t>format and the </a:t>
            </a:r>
            <a:r>
              <a:rPr lang="en-GB" b="1" dirty="0" smtClean="0"/>
              <a:t>RIS, EndNote, </a:t>
            </a:r>
            <a:r>
              <a:rPr lang="en-GB" b="1" dirty="0" err="1" smtClean="0"/>
              <a:t>ProCite</a:t>
            </a:r>
            <a:r>
              <a:rPr lang="en-GB" b="1" dirty="0" smtClean="0"/>
              <a:t>, Reference Manager</a:t>
            </a:r>
            <a:r>
              <a:rPr lang="en-GB" dirty="0" smtClean="0"/>
              <a:t> option and then click </a:t>
            </a:r>
            <a:r>
              <a:rPr lang="en-GB" b="1" dirty="0" smtClean="0"/>
              <a:t>Download</a:t>
            </a:r>
            <a:r>
              <a:rPr lang="en-GB" dirty="0" smtClean="0"/>
              <a:t>.</a:t>
            </a: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Firefox will ask which software to use to open this file.</a:t>
            </a:r>
            <a:r>
              <a:rPr lang="en-US" baseline="0" dirty="0" smtClean="0"/>
              <a:t> Click </a:t>
            </a:r>
            <a:r>
              <a:rPr lang="en-US" b="1" baseline="0" dirty="0" smtClean="0"/>
              <a:t>Choose.</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265</a:t>
            </a:fld>
            <a:endParaRPr lang="en-GB"/>
          </a:p>
        </p:txBody>
      </p:sp>
    </p:spTree>
    <p:extLst>
      <p:ext uri="{BB962C8B-B14F-4D97-AF65-F5344CB8AC3E}">
        <p14:creationId xmlns:p14="http://schemas.microsoft.com/office/powerpoint/2010/main" val="2410000758"/>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To choose the application, go to</a:t>
            </a:r>
            <a:r>
              <a:rPr lang="en-GB" baseline="0" dirty="0" smtClean="0"/>
              <a:t> </a:t>
            </a:r>
            <a:r>
              <a:rPr lang="en-GB" b="1" baseline="0" dirty="0" smtClean="0"/>
              <a:t>Applications, EndNote X6, EndNote X6</a:t>
            </a:r>
            <a:r>
              <a:rPr lang="en-GB" baseline="0" dirty="0" smtClean="0"/>
              <a:t>, and click </a:t>
            </a:r>
            <a:r>
              <a:rPr lang="en-GB" b="1" baseline="0" dirty="0" smtClean="0"/>
              <a:t>Open</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266</a:t>
            </a:fld>
            <a:endParaRPr lang="en-GB"/>
          </a:p>
        </p:txBody>
      </p:sp>
    </p:spTree>
    <p:extLst>
      <p:ext uri="{BB962C8B-B14F-4D97-AF65-F5344CB8AC3E}">
        <p14:creationId xmlns:p14="http://schemas.microsoft.com/office/powerpoint/2010/main" val="294595653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Check the </a:t>
            </a:r>
            <a:r>
              <a:rPr lang="en-GB" b="1" dirty="0" smtClean="0"/>
              <a:t>Do</a:t>
            </a:r>
            <a:r>
              <a:rPr lang="en-GB" b="1" baseline="0" dirty="0" smtClean="0"/>
              <a:t> this automatically… </a:t>
            </a:r>
            <a:r>
              <a:rPr lang="en-GB" b="0" baseline="0" dirty="0" smtClean="0"/>
              <a:t>box to save time on future searches, and click </a:t>
            </a:r>
            <a:r>
              <a:rPr lang="en-GB" b="1" baseline="0" dirty="0" smtClean="0"/>
              <a:t>OK</a:t>
            </a:r>
            <a:endParaRPr lang="en-GB" b="1" dirty="0" smtClean="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267</a:t>
            </a:fld>
            <a:endParaRPr lang="en-GB"/>
          </a:p>
        </p:txBody>
      </p:sp>
    </p:spTree>
    <p:extLst>
      <p:ext uri="{BB962C8B-B14F-4D97-AF65-F5344CB8AC3E}">
        <p14:creationId xmlns:p14="http://schemas.microsoft.com/office/powerpoint/2010/main" val="268472504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F7DEC49-DE34-400D-9CED-755CBE437CF1}" type="slidenum">
              <a:rPr lang="en-GB" smtClean="0"/>
              <a:pPr eaLnBrk="1" hangingPunct="1"/>
              <a:t>268</a:t>
            </a:fld>
            <a:endParaRPr lang="en-GB" smtClean="0"/>
          </a:p>
        </p:txBody>
      </p:sp>
      <p:sp>
        <p:nvSpPr>
          <p:cNvPr id="496643" name="Rectangle 2"/>
          <p:cNvSpPr>
            <a:spLocks noGrp="1" noRot="1" noChangeAspect="1" noChangeArrowheads="1" noTextEdit="1"/>
          </p:cNvSpPr>
          <p:nvPr>
            <p:ph type="sldImg"/>
          </p:nvPr>
        </p:nvSpPr>
        <p:spPr>
          <a:xfrm>
            <a:off x="3263900" y="509588"/>
            <a:ext cx="3398838" cy="2549525"/>
          </a:xfrm>
          <a:ln/>
        </p:spPr>
      </p:sp>
      <p:sp>
        <p:nvSpPr>
          <p:cNvPr id="496644" name="Rectangle 3"/>
          <p:cNvSpPr>
            <a:spLocks noGrp="1" noChangeArrowheads="1"/>
          </p:cNvSpPr>
          <p:nvPr>
            <p:ph type="body" idx="1"/>
          </p:nvPr>
        </p:nvSpPr>
        <p:spPr>
          <a:noFill/>
        </p:spPr>
        <p:txBody>
          <a:bodyPr/>
          <a:lstStyle/>
          <a:p>
            <a:pPr eaLnBrk="1" hangingPunct="1"/>
            <a:r>
              <a:rPr lang="en-GB" dirty="0" smtClean="0"/>
              <a:t>The references are automatically transferred to the EndNote library as a temporary </a:t>
            </a:r>
            <a:r>
              <a:rPr lang="en-GB" b="0" dirty="0" smtClean="0"/>
              <a:t>group of imported references</a:t>
            </a:r>
            <a:r>
              <a:rPr lang="en-GB" dirty="0" smtClean="0"/>
              <a:t>. This temporary group is deleted at the next import, or when the library is closed, but remain in </a:t>
            </a:r>
            <a:r>
              <a:rPr lang="en-GB" b="1" dirty="0" smtClean="0"/>
              <a:t>All</a:t>
            </a:r>
            <a:r>
              <a:rPr lang="en-GB" b="1" baseline="0" dirty="0" smtClean="0"/>
              <a:t> References </a:t>
            </a:r>
            <a:r>
              <a:rPr lang="en-GB" dirty="0" smtClean="0"/>
              <a:t>when you close a library, however only the group is deleted; the references remain in the library and they will be visible when you next open the library in the </a:t>
            </a:r>
            <a:r>
              <a:rPr lang="en-GB" b="1" dirty="0" smtClean="0"/>
              <a:t>All References</a:t>
            </a:r>
            <a:r>
              <a:rPr lang="en-GB" dirty="0" smtClean="0"/>
              <a:t> group. Double click</a:t>
            </a:r>
            <a:r>
              <a:rPr lang="en-GB" baseline="0" dirty="0" smtClean="0"/>
              <a:t> on any record to open.</a:t>
            </a:r>
            <a:endParaRPr lang="en-GB" dirty="0" smtClean="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baseline="0" dirty="0" smtClean="0"/>
              <a:t>A URL is also imported. Follow the link to view the full record.</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269</a:t>
            </a:fld>
            <a:endParaRPr lang="en-GB"/>
          </a:p>
        </p:txBody>
      </p:sp>
    </p:spTree>
    <p:extLst>
      <p:ext uri="{BB962C8B-B14F-4D97-AF65-F5344CB8AC3E}">
        <p14:creationId xmlns:p14="http://schemas.microsoft.com/office/powerpoint/2010/main" val="379182406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271</a:t>
            </a:fld>
            <a:endParaRPr lang="en-GB"/>
          </a:p>
        </p:txBody>
      </p:sp>
    </p:spTree>
    <p:extLst>
      <p:ext uri="{BB962C8B-B14F-4D97-AF65-F5344CB8AC3E}">
        <p14:creationId xmlns:p14="http://schemas.microsoft.com/office/powerpoint/2010/main" val="337905494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This is the IBSS database. Choose the </a:t>
            </a:r>
            <a:r>
              <a:rPr lang="en-US" b="1" dirty="0" smtClean="0"/>
              <a:t>Advanced</a:t>
            </a:r>
            <a:r>
              <a:rPr lang="en-US" b="1" baseline="0" dirty="0" smtClean="0"/>
              <a:t> Search </a:t>
            </a:r>
            <a:r>
              <a:rPr lang="en-US" baseline="0" dirty="0" smtClean="0"/>
              <a:t>option on the home page, enter search terms and click </a:t>
            </a:r>
            <a:r>
              <a:rPr lang="en-US" b="1" baseline="0" dirty="0" smtClean="0"/>
              <a:t>Search. </a:t>
            </a:r>
            <a:r>
              <a:rPr lang="en-US" b="0" baseline="0" dirty="0" smtClean="0"/>
              <a:t>This search is for a single term </a:t>
            </a:r>
            <a:r>
              <a:rPr lang="en-US" b="1" baseline="0" dirty="0" smtClean="0"/>
              <a:t>holocaust.</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272</a:t>
            </a:fld>
            <a:endParaRPr lang="en-GB"/>
          </a:p>
        </p:txBody>
      </p:sp>
    </p:spTree>
    <p:extLst>
      <p:ext uri="{BB962C8B-B14F-4D97-AF65-F5344CB8AC3E}">
        <p14:creationId xmlns:p14="http://schemas.microsoft.com/office/powerpoint/2010/main" val="1572549455"/>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Use</a:t>
            </a:r>
            <a:r>
              <a:rPr lang="en-US" baseline="0" dirty="0" smtClean="0"/>
              <a:t> the check boxes to select the required items and go to</a:t>
            </a:r>
            <a:r>
              <a:rPr lang="en-US" b="1" baseline="0" dirty="0" smtClean="0"/>
              <a:t> Export/Save</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273</a:t>
            </a:fld>
            <a:endParaRPr lang="en-GB"/>
          </a:p>
        </p:txBody>
      </p:sp>
    </p:spTree>
    <p:extLst>
      <p:ext uri="{BB962C8B-B14F-4D97-AF65-F5344CB8AC3E}">
        <p14:creationId xmlns:p14="http://schemas.microsoft.com/office/powerpoint/2010/main" val="243705279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In the pop-up window choose the </a:t>
            </a:r>
            <a:r>
              <a:rPr lang="en-US" b="1" dirty="0" smtClean="0"/>
              <a:t>EndNote,</a:t>
            </a:r>
            <a:r>
              <a:rPr lang="en-US" b="1" baseline="0" dirty="0" smtClean="0"/>
              <a:t> Reference Manager or </a:t>
            </a:r>
            <a:r>
              <a:rPr lang="en-US" b="1" baseline="0" dirty="0" err="1" smtClean="0"/>
              <a:t>ProCite</a:t>
            </a:r>
            <a:r>
              <a:rPr lang="en-US" dirty="0" smtClean="0"/>
              <a:t> option and follow instructions to save the file.</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274</a:t>
            </a:fld>
            <a:endParaRPr lang="en-GB"/>
          </a:p>
        </p:txBody>
      </p:sp>
    </p:spTree>
    <p:extLst>
      <p:ext uri="{BB962C8B-B14F-4D97-AF65-F5344CB8AC3E}">
        <p14:creationId xmlns:p14="http://schemas.microsoft.com/office/powerpoint/2010/main" val="35192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Set criteria</a:t>
            </a:r>
            <a:r>
              <a:rPr lang="en-GB" baseline="0" dirty="0" smtClean="0"/>
              <a:t> for comparing duplicate records. It is best not to be more specific than</a:t>
            </a:r>
            <a:r>
              <a:rPr lang="en-GB" b="1" baseline="0" dirty="0" smtClean="0"/>
              <a:t> Year, Title </a:t>
            </a:r>
            <a:r>
              <a:rPr lang="en-GB" b="0" baseline="0" dirty="0" smtClean="0"/>
              <a:t>as databases index author names differently.</a:t>
            </a:r>
            <a:r>
              <a:rPr lang="en-GB" baseline="0" dirty="0" smtClean="0"/>
              <a:t> If your work includes regular database searching, it may be helpful to check the </a:t>
            </a:r>
            <a:r>
              <a:rPr lang="en-GB" b="1" baseline="0" dirty="0" smtClean="0"/>
              <a:t>Automatically discard duplicates</a:t>
            </a:r>
            <a:r>
              <a:rPr lang="en-GB" baseline="0" dirty="0" smtClean="0"/>
              <a:t> box.</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30</a:t>
            </a:fld>
            <a:endParaRPr lang="en-GB"/>
          </a:p>
        </p:txBody>
      </p:sp>
    </p:spTree>
    <p:extLst>
      <p:ext uri="{BB962C8B-B14F-4D97-AF65-F5344CB8AC3E}">
        <p14:creationId xmlns:p14="http://schemas.microsoft.com/office/powerpoint/2010/main" val="418652665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In the EndNote Library, go to </a:t>
            </a:r>
            <a:r>
              <a:rPr lang="en-US" b="1" dirty="0" smtClean="0"/>
              <a:t>File, Import…</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275</a:t>
            </a:fld>
            <a:endParaRPr lang="en-GB"/>
          </a:p>
        </p:txBody>
      </p:sp>
    </p:spTree>
    <p:extLst>
      <p:ext uri="{BB962C8B-B14F-4D97-AF65-F5344CB8AC3E}">
        <p14:creationId xmlns:p14="http://schemas.microsoft.com/office/powerpoint/2010/main" val="667116083"/>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Firefox will ask which program to use to open this file. Click </a:t>
            </a:r>
            <a:r>
              <a:rPr lang="en-US" b="1" dirty="0" smtClean="0"/>
              <a:t>Choose</a:t>
            </a:r>
            <a:r>
              <a:rPr lang="en-US" dirty="0" smtClean="0"/>
              <a:t>.</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276</a:t>
            </a:fld>
            <a:endParaRPr lang="en-GB"/>
          </a:p>
        </p:txBody>
      </p:sp>
    </p:spTree>
    <p:extLst>
      <p:ext uri="{BB962C8B-B14F-4D97-AF65-F5344CB8AC3E}">
        <p14:creationId xmlns:p14="http://schemas.microsoft.com/office/powerpoint/2010/main" val="3395782257"/>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To choose the application, go to</a:t>
            </a:r>
            <a:r>
              <a:rPr lang="en-GB" baseline="0" dirty="0" smtClean="0"/>
              <a:t> </a:t>
            </a:r>
            <a:r>
              <a:rPr lang="en-GB" b="1" baseline="0" dirty="0" smtClean="0"/>
              <a:t>Applications, EndNote X6, EndNote X6</a:t>
            </a:r>
            <a:r>
              <a:rPr lang="en-GB" baseline="0" dirty="0" smtClean="0"/>
              <a:t>, and click </a:t>
            </a:r>
            <a:r>
              <a:rPr lang="en-GB" b="1" baseline="0" dirty="0" smtClean="0"/>
              <a:t>Open</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277</a:t>
            </a:fld>
            <a:endParaRPr lang="en-GB"/>
          </a:p>
        </p:txBody>
      </p:sp>
    </p:spTree>
    <p:extLst>
      <p:ext uri="{BB962C8B-B14F-4D97-AF65-F5344CB8AC3E}">
        <p14:creationId xmlns:p14="http://schemas.microsoft.com/office/powerpoint/2010/main" val="294595653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Check the </a:t>
            </a:r>
            <a:r>
              <a:rPr lang="en-GB" b="1" dirty="0" smtClean="0"/>
              <a:t>Do</a:t>
            </a:r>
            <a:r>
              <a:rPr lang="en-GB" b="1" baseline="0" dirty="0" smtClean="0"/>
              <a:t> this automatically.. </a:t>
            </a:r>
            <a:r>
              <a:rPr lang="en-GB" baseline="0" dirty="0" smtClean="0"/>
              <a:t>box to save time with future searches, and click </a:t>
            </a:r>
            <a:r>
              <a:rPr lang="en-GB" b="1" baseline="0" dirty="0" smtClean="0"/>
              <a:t>OK</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278</a:t>
            </a:fld>
            <a:endParaRPr lang="en-GB"/>
          </a:p>
        </p:txBody>
      </p:sp>
    </p:spTree>
    <p:extLst>
      <p:ext uri="{BB962C8B-B14F-4D97-AF65-F5344CB8AC3E}">
        <p14:creationId xmlns:p14="http://schemas.microsoft.com/office/powerpoint/2010/main" val="116587215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References</a:t>
            </a:r>
            <a:r>
              <a:rPr lang="en-GB" baseline="0" dirty="0" smtClean="0"/>
              <a:t> are imported as a temporary group and are added to </a:t>
            </a:r>
            <a:r>
              <a:rPr lang="en-GB" b="1" baseline="0" dirty="0" smtClean="0"/>
              <a:t>All References. </a:t>
            </a:r>
            <a:r>
              <a:rPr lang="en-GB" b="0" baseline="0" dirty="0" smtClean="0"/>
              <a:t>Double click any reference to view.</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279</a:t>
            </a:fld>
            <a:endParaRPr lang="en-GB"/>
          </a:p>
        </p:txBody>
      </p:sp>
    </p:spTree>
    <p:extLst>
      <p:ext uri="{BB962C8B-B14F-4D97-AF65-F5344CB8AC3E}">
        <p14:creationId xmlns:p14="http://schemas.microsoft.com/office/powerpoint/2010/main" val="1457927131"/>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Click the URL link to return to the full database record.</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280</a:t>
            </a:fld>
            <a:endParaRPr lang="en-GB"/>
          </a:p>
        </p:txBody>
      </p:sp>
    </p:spTree>
    <p:extLst>
      <p:ext uri="{BB962C8B-B14F-4D97-AF65-F5344CB8AC3E}">
        <p14:creationId xmlns:p14="http://schemas.microsoft.com/office/powerpoint/2010/main" val="202061190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7DD68F1-2051-4D92-BED2-21F4C5E1D6CA}" type="slidenum">
              <a:rPr lang="en-GB" smtClean="0"/>
              <a:pPr eaLnBrk="1" hangingPunct="1"/>
              <a:t>283</a:t>
            </a:fld>
            <a:endParaRPr lang="en-GB" smtClean="0"/>
          </a:p>
        </p:txBody>
      </p:sp>
      <p:sp>
        <p:nvSpPr>
          <p:cNvPr id="506883" name="Rectangle 2"/>
          <p:cNvSpPr>
            <a:spLocks noGrp="1" noRot="1" noChangeAspect="1" noChangeArrowheads="1" noTextEdit="1"/>
          </p:cNvSpPr>
          <p:nvPr>
            <p:ph type="sldImg"/>
          </p:nvPr>
        </p:nvSpPr>
        <p:spPr>
          <a:xfrm>
            <a:off x="3263900" y="509588"/>
            <a:ext cx="3398838" cy="2549525"/>
          </a:xfrm>
          <a:ln/>
        </p:spPr>
      </p:sp>
      <p:sp>
        <p:nvSpPr>
          <p:cNvPr id="506884" name="Rectangle 3"/>
          <p:cNvSpPr>
            <a:spLocks noGrp="1" noChangeArrowheads="1"/>
          </p:cNvSpPr>
          <p:nvPr>
            <p:ph type="body" idx="1"/>
          </p:nvPr>
        </p:nvSpPr>
        <p:spPr>
          <a:noFill/>
        </p:spPr>
        <p:txBody>
          <a:bodyPr/>
          <a:lstStyle/>
          <a:p>
            <a:pPr eaLnBrk="1" hangingPunct="1"/>
            <a:r>
              <a:rPr lang="en-GB" dirty="0" smtClean="0"/>
              <a:t>Find</a:t>
            </a:r>
            <a:r>
              <a:rPr lang="en-GB" baseline="0" dirty="0" smtClean="0"/>
              <a:t> </a:t>
            </a:r>
            <a:r>
              <a:rPr lang="en-GB" dirty="0" smtClean="0"/>
              <a:t>links to IEEE </a:t>
            </a:r>
            <a:r>
              <a:rPr lang="en-GB" dirty="0" err="1" smtClean="0"/>
              <a:t>Xplore</a:t>
            </a:r>
            <a:r>
              <a:rPr lang="en-GB" dirty="0" smtClean="0"/>
              <a:t> on the library website. On the search screen. Use the </a:t>
            </a:r>
            <a:r>
              <a:rPr lang="en-GB" b="1" dirty="0" smtClean="0"/>
              <a:t>Advanced Search </a:t>
            </a:r>
            <a:r>
              <a:rPr lang="en-GB" dirty="0" smtClean="0"/>
              <a:t>link.</a:t>
            </a:r>
          </a:p>
          <a:p>
            <a:pPr eaLnBrk="1" hangingPunct="1"/>
            <a:endParaRPr lang="en-GB" dirty="0" smtClean="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E678DAD-D54F-4AFD-AE5F-F69D404037A5}" type="slidenum">
              <a:rPr lang="en-GB" smtClean="0"/>
              <a:pPr eaLnBrk="1" hangingPunct="1"/>
              <a:t>284</a:t>
            </a:fld>
            <a:endParaRPr lang="en-GB" smtClean="0"/>
          </a:p>
        </p:txBody>
      </p:sp>
      <p:sp>
        <p:nvSpPr>
          <p:cNvPr id="507907" name="Rectangle 2"/>
          <p:cNvSpPr>
            <a:spLocks noGrp="1" noRot="1" noChangeAspect="1" noChangeArrowheads="1" noTextEdit="1"/>
          </p:cNvSpPr>
          <p:nvPr>
            <p:ph type="sldImg"/>
          </p:nvPr>
        </p:nvSpPr>
        <p:spPr>
          <a:xfrm>
            <a:off x="3263900" y="509588"/>
            <a:ext cx="3398838" cy="2549525"/>
          </a:xfrm>
          <a:ln/>
        </p:spPr>
      </p:sp>
      <p:sp>
        <p:nvSpPr>
          <p:cNvPr id="507908" name="Rectangle 3"/>
          <p:cNvSpPr>
            <a:spLocks noGrp="1" noChangeArrowheads="1"/>
          </p:cNvSpPr>
          <p:nvPr>
            <p:ph type="body" idx="1"/>
          </p:nvPr>
        </p:nvSpPr>
        <p:spPr>
          <a:noFill/>
        </p:spPr>
        <p:txBody>
          <a:bodyPr/>
          <a:lstStyle/>
          <a:p>
            <a:pPr eaLnBrk="1" hangingPunct="1"/>
            <a:r>
              <a:rPr lang="en-GB" dirty="0" smtClean="0"/>
              <a:t>Build a focused search and limit the results. </a:t>
            </a: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8DBC4FA-A45E-4A8F-8726-39C1044A38D4}" type="slidenum">
              <a:rPr lang="en-GB" smtClean="0"/>
              <a:pPr eaLnBrk="1" hangingPunct="1"/>
              <a:t>285</a:t>
            </a:fld>
            <a:endParaRPr lang="en-GB" smtClean="0"/>
          </a:p>
        </p:txBody>
      </p:sp>
      <p:sp>
        <p:nvSpPr>
          <p:cNvPr id="508931" name="Rectangle 2"/>
          <p:cNvSpPr>
            <a:spLocks noGrp="1" noRot="1" noChangeAspect="1" noChangeArrowheads="1" noTextEdit="1"/>
          </p:cNvSpPr>
          <p:nvPr>
            <p:ph type="sldImg"/>
          </p:nvPr>
        </p:nvSpPr>
        <p:spPr>
          <a:xfrm>
            <a:off x="3263900" y="509588"/>
            <a:ext cx="3398838" cy="2549525"/>
          </a:xfrm>
          <a:ln/>
        </p:spPr>
      </p:sp>
      <p:sp>
        <p:nvSpPr>
          <p:cNvPr id="508932" name="Rectangle 3"/>
          <p:cNvSpPr>
            <a:spLocks noGrp="1" noChangeArrowheads="1"/>
          </p:cNvSpPr>
          <p:nvPr>
            <p:ph type="body" idx="1"/>
          </p:nvPr>
        </p:nvSpPr>
        <p:spPr>
          <a:noFill/>
        </p:spPr>
        <p:txBody>
          <a:bodyPr/>
          <a:lstStyle/>
          <a:p>
            <a:pPr eaLnBrk="1" hangingPunct="1"/>
            <a:r>
              <a:rPr lang="en-GB" dirty="0" smtClean="0"/>
              <a:t>This is</a:t>
            </a:r>
            <a:r>
              <a:rPr lang="en-GB" baseline="0" dirty="0" smtClean="0"/>
              <a:t> a search for '</a:t>
            </a:r>
            <a:r>
              <a:rPr lang="en-GB" baseline="0" dirty="0" err="1" smtClean="0"/>
              <a:t>ferrybox</a:t>
            </a:r>
            <a:r>
              <a:rPr lang="en-GB" baseline="0" dirty="0" smtClean="0"/>
              <a:t>'. </a:t>
            </a:r>
            <a:r>
              <a:rPr lang="en-GB" dirty="0" smtClean="0"/>
              <a:t>Mark any required records by checking the boxes then click on the </a:t>
            </a:r>
            <a:r>
              <a:rPr lang="en-GB" b="1" dirty="0" smtClean="0"/>
              <a:t>Download Citations </a:t>
            </a:r>
            <a:r>
              <a:rPr lang="en-GB" dirty="0" smtClean="0"/>
              <a:t>button at the top of the screen.</a:t>
            </a: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30AFFF4-00DC-4734-9AC5-993196F16790}" type="slidenum">
              <a:rPr lang="en-GB" smtClean="0"/>
              <a:pPr eaLnBrk="1" hangingPunct="1"/>
              <a:t>286</a:t>
            </a:fld>
            <a:endParaRPr lang="en-GB" smtClean="0"/>
          </a:p>
        </p:txBody>
      </p:sp>
      <p:sp>
        <p:nvSpPr>
          <p:cNvPr id="509955" name="Rectangle 2"/>
          <p:cNvSpPr>
            <a:spLocks noGrp="1" noRot="1" noChangeAspect="1" noChangeArrowheads="1" noTextEdit="1"/>
          </p:cNvSpPr>
          <p:nvPr>
            <p:ph type="sldImg"/>
          </p:nvPr>
        </p:nvSpPr>
        <p:spPr>
          <a:xfrm>
            <a:off x="3263900" y="509588"/>
            <a:ext cx="3398838" cy="2549525"/>
          </a:xfrm>
          <a:ln/>
        </p:spPr>
      </p:sp>
      <p:sp>
        <p:nvSpPr>
          <p:cNvPr id="509956" name="Rectangle 3"/>
          <p:cNvSpPr>
            <a:spLocks noGrp="1" noChangeArrowheads="1"/>
          </p:cNvSpPr>
          <p:nvPr>
            <p:ph type="body" idx="1"/>
          </p:nvPr>
        </p:nvSpPr>
        <p:spPr>
          <a:noFill/>
        </p:spPr>
        <p:txBody>
          <a:bodyPr/>
          <a:lstStyle/>
          <a:p>
            <a:pPr eaLnBrk="1" hangingPunct="1"/>
            <a:r>
              <a:rPr lang="en-GB" dirty="0" smtClean="0"/>
              <a:t>The download citations dialogue box will open. It is usually a good idea to capture the abstract along with the citation so highlight that option. Then choose the format for </a:t>
            </a:r>
            <a:r>
              <a:rPr lang="en-GB" b="1" dirty="0" smtClean="0"/>
              <a:t>EndNote, </a:t>
            </a:r>
            <a:r>
              <a:rPr lang="en-GB" b="1" dirty="0" err="1" smtClean="0"/>
              <a:t>ProCite</a:t>
            </a:r>
            <a:r>
              <a:rPr lang="en-GB" b="1" dirty="0" smtClean="0"/>
              <a:t>,</a:t>
            </a:r>
            <a:r>
              <a:rPr lang="en-GB" b="1" baseline="0" dirty="0" smtClean="0"/>
              <a:t> </a:t>
            </a:r>
            <a:r>
              <a:rPr lang="en-GB" b="1" dirty="0" err="1" smtClean="0"/>
              <a:t>RefMan</a:t>
            </a:r>
            <a:r>
              <a:rPr lang="en-GB" dirty="0" smtClean="0"/>
              <a:t> and finally click the </a:t>
            </a:r>
            <a:r>
              <a:rPr lang="en-GB" b="1" dirty="0" smtClean="0"/>
              <a:t>Download Citation</a:t>
            </a:r>
            <a:r>
              <a:rPr lang="en-GB" dirty="0" smtClean="0"/>
              <a:t> button.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In the </a:t>
            </a:r>
            <a:r>
              <a:rPr lang="en-GB" b="1" dirty="0" smtClean="0"/>
              <a:t>Find Full Text </a:t>
            </a:r>
            <a:r>
              <a:rPr lang="en-GB" dirty="0" smtClean="0"/>
              <a:t>option, make sure that the </a:t>
            </a:r>
            <a:r>
              <a:rPr lang="en-GB" b="1" dirty="0" smtClean="0"/>
              <a:t>PubMed </a:t>
            </a:r>
            <a:r>
              <a:rPr lang="en-GB" b="1" dirty="0" err="1" smtClean="0"/>
              <a:t>LinkOut</a:t>
            </a:r>
            <a:r>
              <a:rPr lang="en-GB" b="1" dirty="0" smtClean="0"/>
              <a:t> </a:t>
            </a:r>
            <a:r>
              <a:rPr lang="en-GB" dirty="0" smtClean="0"/>
              <a:t>option is checked, as well as Web</a:t>
            </a:r>
            <a:r>
              <a:rPr lang="en-GB" baseline="0" dirty="0" smtClean="0"/>
              <a:t> of Knowledge and DOI. This gives the best chance of obtaining the maximum number of PDFs as full text automatically - remember that other articles will need to be checked individually as they may be from journals for which we have a subscription.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31</a:t>
            </a:fld>
            <a:endParaRPr lang="en-GB"/>
          </a:p>
        </p:txBody>
      </p:sp>
    </p:spTree>
    <p:extLst>
      <p:ext uri="{BB962C8B-B14F-4D97-AF65-F5344CB8AC3E}">
        <p14:creationId xmlns:p14="http://schemas.microsoft.com/office/powerpoint/2010/main" val="196418656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Firefox will ask you to</a:t>
            </a:r>
            <a:r>
              <a:rPr lang="en-US" baseline="0" dirty="0" smtClean="0"/>
              <a:t> select the software to open the download. Go to </a:t>
            </a:r>
            <a:r>
              <a:rPr lang="en-US" b="1" baseline="0" dirty="0" smtClean="0"/>
              <a:t>Choose.</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287</a:t>
            </a:fld>
            <a:endParaRPr lang="en-GB"/>
          </a:p>
        </p:txBody>
      </p:sp>
    </p:spTree>
    <p:extLst>
      <p:ext uri="{BB962C8B-B14F-4D97-AF65-F5344CB8AC3E}">
        <p14:creationId xmlns:p14="http://schemas.microsoft.com/office/powerpoint/2010/main" val="415149262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To choose the application, go to</a:t>
            </a:r>
            <a:r>
              <a:rPr lang="en-GB" baseline="0" dirty="0" smtClean="0"/>
              <a:t> </a:t>
            </a:r>
            <a:r>
              <a:rPr lang="en-GB" b="1" baseline="0" dirty="0" smtClean="0"/>
              <a:t>Applications, EndNote X6, EndNote X6</a:t>
            </a:r>
            <a:r>
              <a:rPr lang="en-GB" baseline="0" dirty="0" smtClean="0"/>
              <a:t>, and click </a:t>
            </a:r>
            <a:r>
              <a:rPr lang="en-GB" b="1" baseline="0" dirty="0" smtClean="0"/>
              <a:t>Open</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288</a:t>
            </a:fld>
            <a:endParaRPr lang="en-GB"/>
          </a:p>
        </p:txBody>
      </p:sp>
    </p:spTree>
    <p:extLst>
      <p:ext uri="{BB962C8B-B14F-4D97-AF65-F5344CB8AC3E}">
        <p14:creationId xmlns:p14="http://schemas.microsoft.com/office/powerpoint/2010/main" val="2945956538"/>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Check the </a:t>
            </a:r>
            <a:r>
              <a:rPr lang="en-US" b="1" dirty="0" smtClean="0"/>
              <a:t>Do</a:t>
            </a:r>
            <a:r>
              <a:rPr lang="en-US" b="1" baseline="0" dirty="0" smtClean="0"/>
              <a:t> this automatically… </a:t>
            </a:r>
            <a:r>
              <a:rPr lang="en-US" baseline="0" dirty="0" smtClean="0"/>
              <a:t>box to save time with future downloads and click </a:t>
            </a:r>
            <a:r>
              <a:rPr lang="en-US" b="1" baseline="0" dirty="0" smtClean="0"/>
              <a:t>OK</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289</a:t>
            </a:fld>
            <a:endParaRPr lang="en-GB"/>
          </a:p>
        </p:txBody>
      </p:sp>
    </p:spTree>
    <p:extLst>
      <p:ext uri="{BB962C8B-B14F-4D97-AF65-F5344CB8AC3E}">
        <p14:creationId xmlns:p14="http://schemas.microsoft.com/office/powerpoint/2010/main" val="1294698262"/>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7F62895-F2E2-4AE1-9B5D-E79B622E12EE}" type="slidenum">
              <a:rPr lang="en-GB" smtClean="0"/>
              <a:pPr eaLnBrk="1" hangingPunct="1"/>
              <a:t>290</a:t>
            </a:fld>
            <a:endParaRPr lang="en-GB" smtClean="0"/>
          </a:p>
        </p:txBody>
      </p:sp>
      <p:sp>
        <p:nvSpPr>
          <p:cNvPr id="510979" name="Rectangle 2"/>
          <p:cNvSpPr>
            <a:spLocks noGrp="1" noRot="1" noChangeAspect="1" noChangeArrowheads="1" noTextEdit="1"/>
          </p:cNvSpPr>
          <p:nvPr>
            <p:ph type="sldImg"/>
          </p:nvPr>
        </p:nvSpPr>
        <p:spPr>
          <a:xfrm>
            <a:off x="3263900" y="509588"/>
            <a:ext cx="3398838" cy="2549525"/>
          </a:xfrm>
          <a:ln/>
        </p:spPr>
      </p:sp>
      <p:sp>
        <p:nvSpPr>
          <p:cNvPr id="510980" name="Rectangle 3"/>
          <p:cNvSpPr>
            <a:spLocks noGrp="1" noChangeArrowheads="1"/>
          </p:cNvSpPr>
          <p:nvPr>
            <p:ph type="body" idx="1"/>
          </p:nvPr>
        </p:nvSpPr>
        <p:spPr>
          <a:noFill/>
        </p:spPr>
        <p:txBody>
          <a:bodyPr/>
          <a:lstStyle/>
          <a:p>
            <a:pPr eaLnBrk="1" hangingPunct="1"/>
            <a:r>
              <a:rPr lang="en-GB" dirty="0" smtClean="0"/>
              <a:t>The selected references are imported as a temporary group into the open EndNote library and are also added to 'All References'.</a:t>
            </a: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115621E-BADC-4351-B663-7C5ED73BC00D}" type="slidenum">
              <a:rPr lang="en-GB" smtClean="0"/>
              <a:pPr eaLnBrk="1" hangingPunct="1"/>
              <a:t>291</a:t>
            </a:fld>
            <a:endParaRPr lang="en-GB" smtClean="0"/>
          </a:p>
        </p:txBody>
      </p:sp>
      <p:sp>
        <p:nvSpPr>
          <p:cNvPr id="512003" name="Rectangle 2"/>
          <p:cNvSpPr>
            <a:spLocks noGrp="1" noRot="1" noChangeAspect="1" noChangeArrowheads="1" noTextEdit="1"/>
          </p:cNvSpPr>
          <p:nvPr>
            <p:ph type="sldImg"/>
          </p:nvPr>
        </p:nvSpPr>
        <p:spPr>
          <a:xfrm>
            <a:off x="3263900" y="509588"/>
            <a:ext cx="3398838" cy="2549525"/>
          </a:xfrm>
          <a:ln/>
        </p:spPr>
      </p:sp>
      <p:sp>
        <p:nvSpPr>
          <p:cNvPr id="5120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eaLnBrk="1" hangingPunct="1">
              <a:lnSpc>
                <a:spcPct val="80000"/>
              </a:lnSpc>
            </a:pPr>
            <a:r>
              <a:rPr lang="en-GB" sz="1200" dirty="0" smtClean="0"/>
              <a:t>It is best, but not essential, to open the EndNote library before searching JSTOR.</a:t>
            </a:r>
          </a:p>
          <a:p>
            <a:pPr eaLnBrk="1" hangingPunct="1">
              <a:lnSpc>
                <a:spcPct val="80000"/>
              </a:lnSpc>
            </a:pPr>
            <a:r>
              <a:rPr lang="en-GB" sz="1200" dirty="0" smtClean="0"/>
              <a:t>Use the library website to access JSTOR. </a:t>
            </a:r>
          </a:p>
          <a:p>
            <a:pPr eaLnBrk="1" hangingPunct="1">
              <a:lnSpc>
                <a:spcPct val="80000"/>
              </a:lnSpc>
            </a:pPr>
            <a:r>
              <a:rPr lang="en-GB" sz="1200" dirty="0" smtClean="0"/>
              <a:t>The instructions here are for exporting required articles to EndNote rather than conducting an effective search strategy.</a:t>
            </a:r>
          </a:p>
          <a:p>
            <a:r>
              <a:rPr lang="en-GB" dirty="0" smtClean="0"/>
              <a:t>On the JSTOR homepage, go to the </a:t>
            </a:r>
            <a:r>
              <a:rPr lang="en-GB" b="1" dirty="0" smtClean="0"/>
              <a:t>Advanced Search </a:t>
            </a:r>
            <a:r>
              <a:rPr lang="en-GB" dirty="0" smtClean="0"/>
              <a:t>option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292</a:t>
            </a:fld>
            <a:endParaRPr lang="en-GB"/>
          </a:p>
        </p:txBody>
      </p:sp>
    </p:spTree>
    <p:extLst>
      <p:ext uri="{BB962C8B-B14F-4D97-AF65-F5344CB8AC3E}">
        <p14:creationId xmlns:p14="http://schemas.microsoft.com/office/powerpoint/2010/main" val="3721779870"/>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eaLnBrk="1" hangingPunct="1">
              <a:lnSpc>
                <a:spcPct val="80000"/>
              </a:lnSpc>
            </a:pPr>
            <a:r>
              <a:rPr lang="en-GB" sz="1200" dirty="0" smtClean="0"/>
              <a:t>This example uses a search for 'human rights'.</a:t>
            </a:r>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293</a:t>
            </a:fld>
            <a:endParaRPr lang="en-GB"/>
          </a:p>
        </p:txBody>
      </p:sp>
    </p:spTree>
    <p:extLst>
      <p:ext uri="{BB962C8B-B14F-4D97-AF65-F5344CB8AC3E}">
        <p14:creationId xmlns:p14="http://schemas.microsoft.com/office/powerpoint/2010/main" val="1391391123"/>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1BE98399-F691-41DE-AA8A-45ED005A7565}" type="slidenum">
              <a:rPr lang="en-GB" smtClean="0">
                <a:solidFill>
                  <a:srgbClr val="000000"/>
                </a:solidFill>
              </a:rPr>
              <a:pPr eaLnBrk="1" hangingPunct="1">
                <a:defRPr/>
              </a:pPr>
              <a:t>294</a:t>
            </a:fld>
            <a:endParaRPr lang="en-GB" smtClean="0">
              <a:solidFill>
                <a:srgbClr val="000000"/>
              </a:solidFill>
            </a:endParaRPr>
          </a:p>
        </p:txBody>
      </p:sp>
      <p:sp>
        <p:nvSpPr>
          <p:cNvPr id="513027" name="Rectangle 2"/>
          <p:cNvSpPr>
            <a:spLocks noGrp="1" noRot="1" noChangeAspect="1" noChangeArrowheads="1" noTextEdit="1"/>
          </p:cNvSpPr>
          <p:nvPr>
            <p:ph type="sldImg"/>
          </p:nvPr>
        </p:nvSpPr>
        <p:spPr>
          <a:xfrm>
            <a:off x="3263900" y="509588"/>
            <a:ext cx="3398838" cy="2549525"/>
          </a:xfrm>
          <a:ln/>
        </p:spPr>
      </p:sp>
      <p:sp>
        <p:nvSpPr>
          <p:cNvPr id="513028" name="Rectangle 3"/>
          <p:cNvSpPr>
            <a:spLocks noGrp="1" noChangeArrowheads="1"/>
          </p:cNvSpPr>
          <p:nvPr>
            <p:ph type="body" idx="1"/>
          </p:nvPr>
        </p:nvSpPr>
        <p:spPr>
          <a:noFill/>
        </p:spPr>
        <p:txBody>
          <a:bodyPr/>
          <a:lstStyle/>
          <a:p>
            <a:pPr eaLnBrk="1" hangingPunct="1">
              <a:lnSpc>
                <a:spcPct val="80000"/>
              </a:lnSpc>
            </a:pPr>
            <a:r>
              <a:rPr lang="en-GB" sz="1000" dirty="0" smtClean="0"/>
              <a:t>To export references from a single page of results, begin by selecting the references you wish to export.  Then click on </a:t>
            </a:r>
            <a:r>
              <a:rPr lang="en-GB" sz="1000" b="1" dirty="0" smtClean="0"/>
              <a:t>Export</a:t>
            </a:r>
            <a:r>
              <a:rPr lang="en-GB" sz="1000" dirty="0" smtClean="0"/>
              <a:t>. </a:t>
            </a: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8062567C-E36C-4C3E-BD54-9788013229B0}" type="slidenum">
              <a:rPr lang="en-GB" smtClean="0"/>
              <a:pPr eaLnBrk="1" hangingPunct="1">
                <a:defRPr/>
              </a:pPr>
              <a:t>295</a:t>
            </a:fld>
            <a:endParaRPr lang="en-GB" smtClean="0"/>
          </a:p>
        </p:txBody>
      </p:sp>
      <p:sp>
        <p:nvSpPr>
          <p:cNvPr id="514051" name="Rectangle 2"/>
          <p:cNvSpPr>
            <a:spLocks noGrp="1" noRot="1" noChangeAspect="1" noChangeArrowheads="1" noTextEdit="1"/>
          </p:cNvSpPr>
          <p:nvPr>
            <p:ph type="sldImg"/>
          </p:nvPr>
        </p:nvSpPr>
        <p:spPr>
          <a:xfrm>
            <a:off x="3263900" y="509588"/>
            <a:ext cx="3398838" cy="2549525"/>
          </a:xfrm>
          <a:ln/>
        </p:spPr>
      </p:sp>
      <p:sp>
        <p:nvSpPr>
          <p:cNvPr id="514052" name="Rectangle 3"/>
          <p:cNvSpPr>
            <a:spLocks noGrp="1" noChangeArrowheads="1"/>
          </p:cNvSpPr>
          <p:nvPr>
            <p:ph type="body" idx="1"/>
          </p:nvPr>
        </p:nvSpPr>
        <p:spPr>
          <a:noFill/>
        </p:spPr>
        <p:txBody>
          <a:bodyPr/>
          <a:lstStyle/>
          <a:p>
            <a:pPr eaLnBrk="1" hangingPunct="1"/>
            <a:r>
              <a:rPr lang="en-GB" dirty="0" smtClean="0"/>
              <a:t>Choose the </a:t>
            </a:r>
            <a:r>
              <a:rPr lang="en-GB" b="1" dirty="0" smtClean="0"/>
              <a:t>RIS file</a:t>
            </a:r>
            <a:r>
              <a:rPr lang="en-GB" dirty="0" smtClean="0"/>
              <a:t> option. </a:t>
            </a: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Firefox will ask which application to use to open the file</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296</a:t>
            </a:fld>
            <a:endParaRPr lang="en-GB"/>
          </a:p>
        </p:txBody>
      </p:sp>
    </p:spTree>
    <p:extLst>
      <p:ext uri="{BB962C8B-B14F-4D97-AF65-F5344CB8AC3E}">
        <p14:creationId xmlns:p14="http://schemas.microsoft.com/office/powerpoint/2010/main" val="169204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Use this window to set Sync choices, and to enable</a:t>
            </a:r>
            <a:r>
              <a:rPr lang="en-GB" baseline="0" dirty="0" smtClean="0"/>
              <a:t> the initial link with EndNote Web. </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32</a:t>
            </a:fld>
            <a:endParaRPr lang="en-GB"/>
          </a:p>
        </p:txBody>
      </p:sp>
    </p:spTree>
    <p:extLst>
      <p:ext uri="{BB962C8B-B14F-4D97-AF65-F5344CB8AC3E}">
        <p14:creationId xmlns:p14="http://schemas.microsoft.com/office/powerpoint/2010/main" val="358945427"/>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To choose the application, go to</a:t>
            </a:r>
            <a:r>
              <a:rPr lang="en-GB" baseline="0" dirty="0" smtClean="0"/>
              <a:t> </a:t>
            </a:r>
            <a:r>
              <a:rPr lang="en-GB" b="1" baseline="0" dirty="0" smtClean="0"/>
              <a:t>Applications, EndNote X6, EndNote X6</a:t>
            </a:r>
            <a:r>
              <a:rPr lang="en-GB" baseline="0" dirty="0" smtClean="0"/>
              <a:t>, and click </a:t>
            </a:r>
            <a:r>
              <a:rPr lang="en-GB" b="1" baseline="0" dirty="0" smtClean="0"/>
              <a:t>Open</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297</a:t>
            </a:fld>
            <a:endParaRPr lang="en-GB"/>
          </a:p>
        </p:txBody>
      </p:sp>
    </p:spTree>
    <p:extLst>
      <p:ext uri="{BB962C8B-B14F-4D97-AF65-F5344CB8AC3E}">
        <p14:creationId xmlns:p14="http://schemas.microsoft.com/office/powerpoint/2010/main" val="2945956538"/>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eaLnBrk="1" hangingPunct="1"/>
            <a:r>
              <a:rPr lang="en-GB" dirty="0" smtClean="0"/>
              <a:t>The records will import directly into the EndNote library. These become a temporary group of Imported References, but are already added to the main library of All References. The temporary group will be overwritten at the next import activity, or when the library is closed.</a:t>
            </a:r>
          </a:p>
          <a:p>
            <a:pPr eaLnBrk="1" hangingPunct="1"/>
            <a:r>
              <a:rPr lang="en-GB" dirty="0" smtClean="0"/>
              <a:t>Double click on any of the imported references to view.</a:t>
            </a:r>
          </a:p>
          <a:p>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298</a:t>
            </a:fld>
            <a:endParaRPr lang="en-GB"/>
          </a:p>
        </p:txBody>
      </p:sp>
    </p:spTree>
    <p:extLst>
      <p:ext uri="{BB962C8B-B14F-4D97-AF65-F5344CB8AC3E}">
        <p14:creationId xmlns:p14="http://schemas.microsoft.com/office/powerpoint/2010/main" val="1527226323"/>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Individual records contain hyperlinks back to the original database record.</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299</a:t>
            </a:fld>
            <a:endParaRPr lang="en-GB"/>
          </a:p>
        </p:txBody>
      </p:sp>
    </p:spTree>
    <p:extLst>
      <p:ext uri="{BB962C8B-B14F-4D97-AF65-F5344CB8AC3E}">
        <p14:creationId xmlns:p14="http://schemas.microsoft.com/office/powerpoint/2010/main" val="1398898518"/>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1E3CAF8-06D2-4400-A338-231EAD42B777}" type="slidenum">
              <a:rPr lang="en-GB" smtClean="0"/>
              <a:pPr eaLnBrk="1" hangingPunct="1"/>
              <a:t>302</a:t>
            </a:fld>
            <a:endParaRPr lang="en-GB" smtClean="0"/>
          </a:p>
        </p:txBody>
      </p:sp>
      <p:sp>
        <p:nvSpPr>
          <p:cNvPr id="524291" name="Rectangle 2"/>
          <p:cNvSpPr>
            <a:spLocks noGrp="1" noRot="1" noChangeAspect="1" noChangeArrowheads="1" noTextEdit="1"/>
          </p:cNvSpPr>
          <p:nvPr>
            <p:ph type="sldImg"/>
          </p:nvPr>
        </p:nvSpPr>
        <p:spPr>
          <a:xfrm>
            <a:off x="3263900" y="509588"/>
            <a:ext cx="3398838" cy="2549525"/>
          </a:xfrm>
          <a:ln/>
        </p:spPr>
      </p:sp>
      <p:sp>
        <p:nvSpPr>
          <p:cNvPr id="524292" name="Rectangle 3"/>
          <p:cNvSpPr>
            <a:spLocks noGrp="1" noChangeArrowheads="1"/>
          </p:cNvSpPr>
          <p:nvPr>
            <p:ph type="body" idx="1"/>
          </p:nvPr>
        </p:nvSpPr>
        <p:spPr>
          <a:noFill/>
        </p:spPr>
        <p:txBody>
          <a:bodyPr/>
          <a:lstStyle/>
          <a:p>
            <a:pPr eaLnBrk="1" hangingPunct="1"/>
            <a:r>
              <a:rPr lang="en-GB" dirty="0" smtClean="0"/>
              <a:t>Unlike the main Google search engine, Google Scholar enables references to be exported to Endnote.  However, before any searches are carried out, check that Google Scholar is properly configured to do this.  To do this choose</a:t>
            </a:r>
            <a:r>
              <a:rPr lang="en-GB" b="1" dirty="0" smtClean="0"/>
              <a:t> Scholar Preferences.</a:t>
            </a:r>
            <a:endParaRPr lang="en-GB" dirty="0" smtClean="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7F177F3-30A5-4D54-A0E5-EAE3D228EF43}" type="slidenum">
              <a:rPr lang="en-GB" smtClean="0"/>
              <a:pPr eaLnBrk="1" hangingPunct="1"/>
              <a:t>303</a:t>
            </a:fld>
            <a:endParaRPr lang="en-GB" smtClean="0"/>
          </a:p>
        </p:txBody>
      </p:sp>
      <p:sp>
        <p:nvSpPr>
          <p:cNvPr id="525315" name="Rectangle 2"/>
          <p:cNvSpPr>
            <a:spLocks noGrp="1" noRot="1" noChangeAspect="1" noChangeArrowheads="1" noTextEdit="1"/>
          </p:cNvSpPr>
          <p:nvPr>
            <p:ph type="sldImg"/>
          </p:nvPr>
        </p:nvSpPr>
        <p:spPr>
          <a:xfrm>
            <a:off x="3263900" y="509588"/>
            <a:ext cx="3398838" cy="2549525"/>
          </a:xfrm>
          <a:ln/>
        </p:spPr>
      </p:sp>
      <p:sp>
        <p:nvSpPr>
          <p:cNvPr id="525316" name="Rectangle 3"/>
          <p:cNvSpPr>
            <a:spLocks noGrp="1" noChangeArrowheads="1"/>
          </p:cNvSpPr>
          <p:nvPr>
            <p:ph type="body" idx="1"/>
          </p:nvPr>
        </p:nvSpPr>
        <p:spPr>
          <a:noFill/>
        </p:spPr>
        <p:txBody>
          <a:bodyPr/>
          <a:lstStyle/>
          <a:p>
            <a:pPr eaLnBrk="1" hangingPunct="1"/>
            <a:r>
              <a:rPr lang="en-GB" dirty="0" smtClean="0"/>
              <a:t>Near the bottom of the page, is the Bibliography Manager section.  Check that the </a:t>
            </a:r>
            <a:r>
              <a:rPr lang="en-GB" b="1" dirty="0" smtClean="0"/>
              <a:t>Show links to import citations</a:t>
            </a:r>
            <a:r>
              <a:rPr lang="en-GB" dirty="0" smtClean="0"/>
              <a:t> option is marked  and that Endnote is chosen from the drop-down menu beside it.   To return to the search screen, click </a:t>
            </a:r>
            <a:r>
              <a:rPr lang="en-GB" b="1" dirty="0" smtClean="0"/>
              <a:t>Save</a:t>
            </a:r>
            <a:r>
              <a:rPr lang="en-GB" dirty="0" smtClean="0"/>
              <a:t>.</a:t>
            </a:r>
            <a:endParaRPr lang="en-GB" b="1" dirty="0" smtClean="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722AC6-1007-49C4-B6FE-90960FC88554}" type="slidenum">
              <a:rPr lang="en-GB" smtClean="0"/>
              <a:pPr eaLnBrk="1" hangingPunct="1"/>
              <a:t>304</a:t>
            </a:fld>
            <a:endParaRPr lang="en-GB" smtClean="0"/>
          </a:p>
        </p:txBody>
      </p:sp>
      <p:sp>
        <p:nvSpPr>
          <p:cNvPr id="526339" name="Rectangle 2"/>
          <p:cNvSpPr>
            <a:spLocks noGrp="1" noRot="1" noChangeAspect="1" noChangeArrowheads="1" noTextEdit="1"/>
          </p:cNvSpPr>
          <p:nvPr>
            <p:ph type="sldImg"/>
          </p:nvPr>
        </p:nvSpPr>
        <p:spPr>
          <a:xfrm>
            <a:off x="3263900" y="509588"/>
            <a:ext cx="3398838" cy="2549525"/>
          </a:xfrm>
          <a:ln/>
        </p:spPr>
      </p:sp>
      <p:sp>
        <p:nvSpPr>
          <p:cNvPr id="526340" name="Rectangle 3"/>
          <p:cNvSpPr>
            <a:spLocks noGrp="1" noChangeArrowheads="1"/>
          </p:cNvSpPr>
          <p:nvPr>
            <p:ph type="body" idx="1"/>
          </p:nvPr>
        </p:nvSpPr>
        <p:spPr>
          <a:noFill/>
        </p:spPr>
        <p:txBody>
          <a:bodyPr/>
          <a:lstStyle/>
          <a:p>
            <a:pPr eaLnBrk="1" hangingPunct="1"/>
            <a:r>
              <a:rPr lang="en-GB" smtClean="0"/>
              <a:t>You can now perform a search. It is recommended that you open the EndNote Library before starting the search on Google Scholar. </a:t>
            </a:r>
          </a:p>
          <a:p>
            <a:pPr eaLnBrk="1" hangingPunct="1"/>
            <a:endParaRPr lang="en-GB" smtClean="0"/>
          </a:p>
          <a:p>
            <a:pPr eaLnBrk="1" hangingPunct="1"/>
            <a:r>
              <a:rPr lang="en-GB" smtClean="0"/>
              <a:t>This search is for material on the human genome.</a:t>
            </a: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03A5834-62D8-422A-916D-1BBB2A5E1D79}" type="slidenum">
              <a:rPr lang="en-GB" smtClean="0"/>
              <a:pPr eaLnBrk="1" hangingPunct="1"/>
              <a:t>305</a:t>
            </a:fld>
            <a:endParaRPr lang="en-GB" smtClean="0"/>
          </a:p>
        </p:txBody>
      </p:sp>
      <p:sp>
        <p:nvSpPr>
          <p:cNvPr id="527363" name="Rectangle 2"/>
          <p:cNvSpPr>
            <a:spLocks noGrp="1" noRot="1" noChangeAspect="1" noChangeArrowheads="1" noTextEdit="1"/>
          </p:cNvSpPr>
          <p:nvPr>
            <p:ph type="sldImg"/>
          </p:nvPr>
        </p:nvSpPr>
        <p:spPr>
          <a:xfrm>
            <a:off x="3263900" y="509588"/>
            <a:ext cx="3398838" cy="2549525"/>
          </a:xfrm>
          <a:ln/>
        </p:spPr>
      </p:sp>
      <p:sp>
        <p:nvSpPr>
          <p:cNvPr id="527364" name="Rectangle 3"/>
          <p:cNvSpPr>
            <a:spLocks noGrp="1" noChangeArrowheads="1"/>
          </p:cNvSpPr>
          <p:nvPr>
            <p:ph type="body" idx="1"/>
          </p:nvPr>
        </p:nvSpPr>
        <p:spPr>
          <a:noFill/>
        </p:spPr>
        <p:txBody>
          <a:bodyPr/>
          <a:lstStyle/>
          <a:p>
            <a:pPr eaLnBrk="1" hangingPunct="1"/>
            <a:r>
              <a:rPr lang="en-GB" dirty="0" smtClean="0"/>
              <a:t>Google Scholar produces a large number of results for this search. To import information from any of these websites into Endnote,  select the</a:t>
            </a:r>
            <a:r>
              <a:rPr lang="en-GB" b="1" dirty="0" smtClean="0"/>
              <a:t> Import into EndNote</a:t>
            </a:r>
            <a:r>
              <a:rPr lang="en-GB" dirty="0" smtClean="0"/>
              <a:t> link that appears at the end of each entry.   </a:t>
            </a: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42DF744-08A7-49F2-8E5D-654838CCFA28}" type="slidenum">
              <a:rPr lang="en-GB" smtClean="0"/>
              <a:pPr eaLnBrk="1" hangingPunct="1"/>
              <a:t>306</a:t>
            </a:fld>
            <a:endParaRPr lang="en-GB" smtClean="0"/>
          </a:p>
        </p:txBody>
      </p:sp>
      <p:sp>
        <p:nvSpPr>
          <p:cNvPr id="528387" name="Rectangle 2"/>
          <p:cNvSpPr>
            <a:spLocks noGrp="1" noRot="1" noChangeAspect="1" noChangeArrowheads="1" noTextEdit="1"/>
          </p:cNvSpPr>
          <p:nvPr>
            <p:ph type="sldImg"/>
          </p:nvPr>
        </p:nvSpPr>
        <p:spPr>
          <a:xfrm>
            <a:off x="3263900" y="509588"/>
            <a:ext cx="3398838" cy="2549525"/>
          </a:xfrm>
          <a:ln/>
        </p:spPr>
      </p:sp>
      <p:sp>
        <p:nvSpPr>
          <p:cNvPr id="528388" name="Rectangle 3"/>
          <p:cNvSpPr>
            <a:spLocks noGrp="1" noChangeArrowheads="1"/>
          </p:cNvSpPr>
          <p:nvPr>
            <p:ph type="body" idx="1"/>
          </p:nvPr>
        </p:nvSpPr>
        <p:spPr>
          <a:noFill/>
        </p:spPr>
        <p:txBody>
          <a:bodyPr/>
          <a:lstStyle/>
          <a:p>
            <a:pPr eaLnBrk="1" hangingPunct="1"/>
            <a:r>
              <a:rPr lang="en-GB" dirty="0" smtClean="0"/>
              <a:t>Firefox will ask which software to use to open this file. Click</a:t>
            </a:r>
            <a:r>
              <a:rPr lang="en-GB" baseline="0" dirty="0" smtClean="0"/>
              <a:t> </a:t>
            </a:r>
            <a:r>
              <a:rPr lang="en-GB" b="1" baseline="0" dirty="0" smtClean="0"/>
              <a:t>Choose.</a:t>
            </a:r>
            <a:endParaRPr lang="en-GB" b="1" dirty="0" smtClean="0"/>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To choose the application, go to</a:t>
            </a:r>
            <a:r>
              <a:rPr lang="en-GB" baseline="0" dirty="0" smtClean="0"/>
              <a:t> </a:t>
            </a:r>
            <a:r>
              <a:rPr lang="en-GB" b="1" baseline="0" dirty="0" smtClean="0"/>
              <a:t>Applications, EndNote X6, EndNote X6</a:t>
            </a:r>
            <a:r>
              <a:rPr lang="en-GB" baseline="0" dirty="0" smtClean="0"/>
              <a:t>, and click </a:t>
            </a:r>
            <a:r>
              <a:rPr lang="en-GB" b="1" baseline="0" dirty="0" smtClean="0"/>
              <a:t>Open</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307</a:t>
            </a:fld>
            <a:endParaRPr lang="en-GB"/>
          </a:p>
        </p:txBody>
      </p:sp>
    </p:spTree>
    <p:extLst>
      <p:ext uri="{BB962C8B-B14F-4D97-AF65-F5344CB8AC3E}">
        <p14:creationId xmlns:p14="http://schemas.microsoft.com/office/powerpoint/2010/main" val="2945956538"/>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Check the </a:t>
            </a:r>
            <a:r>
              <a:rPr lang="en-US" b="1" dirty="0" smtClean="0"/>
              <a:t>Do this automatically… </a:t>
            </a:r>
            <a:r>
              <a:rPr lang="en-US" b="0" dirty="0" smtClean="0"/>
              <a:t>box to save time on future searches, and click </a:t>
            </a:r>
            <a:r>
              <a:rPr lang="en-US" b="1" dirty="0" smtClean="0"/>
              <a:t>OK</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308</a:t>
            </a:fld>
            <a:endParaRPr lang="en-GB"/>
          </a:p>
        </p:txBody>
      </p:sp>
    </p:spTree>
    <p:extLst>
      <p:ext uri="{BB962C8B-B14F-4D97-AF65-F5344CB8AC3E}">
        <p14:creationId xmlns:p14="http://schemas.microsoft.com/office/powerpoint/2010/main" val="313798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ADEE7EC-94BA-42B9-BFE0-2E3BF566D48F}" type="slidenum">
              <a:rPr lang="en-GB" smtClean="0"/>
              <a:pPr eaLnBrk="1" hangingPunct="1"/>
              <a:t>34</a:t>
            </a:fld>
            <a:endParaRPr lang="en-GB" smtClean="0"/>
          </a:p>
        </p:txBody>
      </p:sp>
      <p:sp>
        <p:nvSpPr>
          <p:cNvPr id="346115" name="Rectangle 2"/>
          <p:cNvSpPr>
            <a:spLocks noGrp="1" noRot="1" noChangeAspect="1" noChangeArrowheads="1" noTextEdit="1"/>
          </p:cNvSpPr>
          <p:nvPr>
            <p:ph type="sldImg"/>
          </p:nvPr>
        </p:nvSpPr>
        <p:spPr>
          <a:xfrm>
            <a:off x="3263900" y="509588"/>
            <a:ext cx="3398838" cy="2549525"/>
          </a:xfrm>
          <a:ln/>
        </p:spPr>
      </p:sp>
      <p:sp>
        <p:nvSpPr>
          <p:cNvPr id="346116" name="Rectangle 3"/>
          <p:cNvSpPr>
            <a:spLocks noGrp="1" noChangeArrowheads="1"/>
          </p:cNvSpPr>
          <p:nvPr>
            <p:ph type="body" idx="1"/>
          </p:nvPr>
        </p:nvSpPr>
        <p:spPr>
          <a:noFill/>
        </p:spPr>
        <p:txBody>
          <a:bodyPr/>
          <a:lstStyle/>
          <a:p>
            <a:pPr eaLnBrk="1" hangingPunct="1"/>
            <a:r>
              <a:rPr lang="en-GB" dirty="0" smtClean="0"/>
              <a:t>To edit EndNote records for special characters, for example accented vowels or Greek characters, in any record field, go to </a:t>
            </a:r>
            <a:r>
              <a:rPr lang="en-GB" b="1" dirty="0" smtClean="0"/>
              <a:t>Edit,</a:t>
            </a:r>
            <a:r>
              <a:rPr lang="en-GB" b="1" baseline="0" dirty="0" smtClean="0"/>
              <a:t> Special Characters</a:t>
            </a:r>
            <a:r>
              <a:rPr lang="en-GB" b="1" dirty="0" smtClean="0"/>
              <a:t>.</a:t>
            </a: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E8B3A0F-2D25-458E-8925-1A8BCA22AA98}" type="slidenum">
              <a:rPr lang="en-GB" smtClean="0"/>
              <a:pPr eaLnBrk="1" hangingPunct="1"/>
              <a:t>309</a:t>
            </a:fld>
            <a:endParaRPr lang="en-GB" smtClean="0"/>
          </a:p>
        </p:txBody>
      </p:sp>
      <p:sp>
        <p:nvSpPr>
          <p:cNvPr id="529411" name="Rectangle 2"/>
          <p:cNvSpPr>
            <a:spLocks noGrp="1" noRot="1" noChangeAspect="1" noChangeArrowheads="1" noTextEdit="1"/>
          </p:cNvSpPr>
          <p:nvPr>
            <p:ph type="sldImg"/>
          </p:nvPr>
        </p:nvSpPr>
        <p:spPr>
          <a:xfrm>
            <a:off x="3263900" y="509588"/>
            <a:ext cx="3398838" cy="2549525"/>
          </a:xfrm>
          <a:ln/>
        </p:spPr>
      </p:sp>
      <p:sp>
        <p:nvSpPr>
          <p:cNvPr id="529412" name="Rectangle 3"/>
          <p:cNvSpPr>
            <a:spLocks noGrp="1" noChangeArrowheads="1"/>
          </p:cNvSpPr>
          <p:nvPr>
            <p:ph type="body" idx="1"/>
          </p:nvPr>
        </p:nvSpPr>
        <p:spPr>
          <a:noFill/>
        </p:spPr>
        <p:txBody>
          <a:bodyPr/>
          <a:lstStyle/>
          <a:p>
            <a:pPr eaLnBrk="1" hangingPunct="1"/>
            <a:r>
              <a:rPr lang="en-GB" smtClean="0"/>
              <a:t>Bibliographic details are then imported into Endnote. These become a temporary group of Imported References, but are already added to the main library of All References. The temporary group will be overwritten at the next import activity, or when the library is closed.</a:t>
            </a:r>
          </a:p>
          <a:p>
            <a:pPr eaLnBrk="1" hangingPunct="1"/>
            <a:endParaRPr lang="en-GB" smtClean="0"/>
          </a:p>
          <a:p>
            <a:pPr eaLnBrk="1" hangingPunct="1"/>
            <a:r>
              <a:rPr lang="en-GB" smtClean="0"/>
              <a:t>Click on this reference in order to view its full record.</a:t>
            </a: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63EFF59-95FA-494E-AA1D-F4D1BB594C18}" type="slidenum">
              <a:rPr lang="en-GB" smtClean="0"/>
              <a:pPr eaLnBrk="1" hangingPunct="1"/>
              <a:t>310</a:t>
            </a:fld>
            <a:endParaRPr lang="en-GB" smtClean="0"/>
          </a:p>
        </p:txBody>
      </p:sp>
      <p:sp>
        <p:nvSpPr>
          <p:cNvPr id="531459" name="Rectangle 2"/>
          <p:cNvSpPr>
            <a:spLocks noGrp="1" noRot="1" noChangeAspect="1" noChangeArrowheads="1" noTextEdit="1"/>
          </p:cNvSpPr>
          <p:nvPr>
            <p:ph type="sldImg"/>
          </p:nvPr>
        </p:nvSpPr>
        <p:spPr>
          <a:xfrm>
            <a:off x="3263900" y="509588"/>
            <a:ext cx="3398838" cy="2549525"/>
          </a:xfrm>
          <a:ln/>
        </p:spPr>
      </p:sp>
      <p:sp>
        <p:nvSpPr>
          <p:cNvPr id="531460" name="Rectangle 3"/>
          <p:cNvSpPr>
            <a:spLocks noGrp="1" noChangeArrowheads="1"/>
          </p:cNvSpPr>
          <p:nvPr>
            <p:ph type="body" idx="1"/>
          </p:nvPr>
        </p:nvSpPr>
        <p:spPr>
          <a:noFill/>
        </p:spPr>
        <p:txBody>
          <a:bodyPr/>
          <a:lstStyle/>
          <a:p>
            <a:pPr eaLnBrk="1" hangingPunct="1"/>
            <a:r>
              <a:rPr lang="en-GB" smtClean="0"/>
              <a:t>Google Scholar won’t allow you to import more than one reference at a time. To export more items from the ‘human genome’ search into Endnote then you will need to return to the Google Scholar search page and select the next reference required.</a:t>
            </a:r>
          </a:p>
          <a:p>
            <a:pPr eaLnBrk="1" hangingPunct="1"/>
            <a:endParaRPr lang="en-GB" smtClean="0"/>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370564F-953C-44D3-996C-D874733E64CC}" type="slidenum">
              <a:rPr lang="en-GB" smtClean="0"/>
              <a:pPr eaLnBrk="1" hangingPunct="1"/>
              <a:t>312</a:t>
            </a:fld>
            <a:endParaRPr lang="en-GB" smtClean="0"/>
          </a:p>
        </p:txBody>
      </p:sp>
      <p:sp>
        <p:nvSpPr>
          <p:cNvPr id="532483" name="Rectangle 2"/>
          <p:cNvSpPr>
            <a:spLocks noGrp="1" noRot="1" noChangeAspect="1" noChangeArrowheads="1" noTextEdit="1"/>
          </p:cNvSpPr>
          <p:nvPr>
            <p:ph type="sldImg"/>
          </p:nvPr>
        </p:nvSpPr>
        <p:spPr>
          <a:xfrm>
            <a:off x="3263900" y="509588"/>
            <a:ext cx="3398838" cy="2549525"/>
          </a:xfrm>
          <a:ln/>
        </p:spPr>
      </p:sp>
      <p:sp>
        <p:nvSpPr>
          <p:cNvPr id="532484" name="Rectangle 3"/>
          <p:cNvSpPr>
            <a:spLocks noGrp="1" noChangeArrowheads="1"/>
          </p:cNvSpPr>
          <p:nvPr>
            <p:ph type="body" idx="1"/>
          </p:nvPr>
        </p:nvSpPr>
        <p:spPr>
          <a:noFill/>
        </p:spPr>
        <p:txBody>
          <a:bodyPr/>
          <a:lstStyle/>
          <a:p>
            <a:pPr eaLnBrk="1" hangingPunct="1"/>
            <a:r>
              <a:rPr lang="en-GB" dirty="0" smtClean="0"/>
              <a:t>Most library catalogues, including Southampton's own, do not have a bibliographic export facility. However the catalogues can be searched and results downloaded by initiating the search via EndNote. Note that this is a less sophisticated search than those commenced from within an individual database.</a:t>
            </a:r>
          </a:p>
          <a:p>
            <a:pPr eaLnBrk="1" hangingPunct="1"/>
            <a:r>
              <a:rPr lang="en-GB" dirty="0" smtClean="0"/>
              <a:t>To make the connection with the University of Southampton catalogue, in the </a:t>
            </a:r>
            <a:r>
              <a:rPr lang="en-GB" b="1" dirty="0" smtClean="0"/>
              <a:t>Online Search</a:t>
            </a:r>
            <a:r>
              <a:rPr lang="en-GB" dirty="0" smtClean="0"/>
              <a:t> section of the </a:t>
            </a:r>
            <a:r>
              <a:rPr lang="en-GB" dirty="0" err="1" smtClean="0"/>
              <a:t>lefthand</a:t>
            </a:r>
            <a:r>
              <a:rPr lang="en-GB" dirty="0" smtClean="0"/>
              <a:t> panel, click </a:t>
            </a:r>
            <a:r>
              <a:rPr lang="en-GB" b="1" dirty="0" smtClean="0"/>
              <a:t>More…</a:t>
            </a:r>
          </a:p>
          <a:p>
            <a:pPr eaLnBrk="1" hangingPunct="1"/>
            <a:endParaRPr lang="en-GB" dirty="0" smtClean="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eaLnBrk="1" hangingPunct="1"/>
            <a:r>
              <a:rPr lang="en-GB" dirty="0" smtClean="0"/>
              <a:t>In the </a:t>
            </a:r>
            <a:r>
              <a:rPr lang="en-GB" b="1" dirty="0" smtClean="0"/>
              <a:t>Choose a Connection</a:t>
            </a:r>
            <a:r>
              <a:rPr lang="en-GB" dirty="0" smtClean="0"/>
              <a:t> window, scroll down to select</a:t>
            </a:r>
            <a:r>
              <a:rPr lang="en-GB" baseline="0" dirty="0" smtClean="0"/>
              <a:t> </a:t>
            </a:r>
            <a:r>
              <a:rPr lang="en-GB" b="1" dirty="0" smtClean="0"/>
              <a:t>U Southampton</a:t>
            </a:r>
            <a:r>
              <a:rPr lang="en-GB" dirty="0" smtClean="0"/>
              <a:t> and click </a:t>
            </a:r>
            <a:r>
              <a:rPr lang="en-GB" b="1" dirty="0" smtClean="0"/>
              <a:t>Choose</a:t>
            </a:r>
            <a:r>
              <a:rPr lang="en-GB" dirty="0" smtClean="0"/>
              <a:t>. </a:t>
            </a:r>
          </a:p>
          <a:p>
            <a:pPr eaLnBrk="1" hangingPunct="1"/>
            <a:r>
              <a:rPr lang="en-GB" dirty="0" smtClean="0"/>
              <a:t>Search catalogues of other libraries in the same way.</a:t>
            </a:r>
          </a:p>
          <a:p>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313</a:t>
            </a:fld>
            <a:endParaRPr lang="en-GB"/>
          </a:p>
        </p:txBody>
      </p:sp>
    </p:spTree>
    <p:extLst>
      <p:ext uri="{BB962C8B-B14F-4D97-AF65-F5344CB8AC3E}">
        <p14:creationId xmlns:p14="http://schemas.microsoft.com/office/powerpoint/2010/main" val="2909887746"/>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0AA23D2-D513-49C7-A04F-3ED98879BA7B}" type="slidenum">
              <a:rPr lang="en-GB" smtClean="0"/>
              <a:pPr eaLnBrk="1" hangingPunct="1"/>
              <a:t>314</a:t>
            </a:fld>
            <a:endParaRPr lang="en-GB" smtClean="0"/>
          </a:p>
        </p:txBody>
      </p:sp>
      <p:sp>
        <p:nvSpPr>
          <p:cNvPr id="533507" name="Rectangle 2"/>
          <p:cNvSpPr>
            <a:spLocks noGrp="1" noRot="1" noChangeAspect="1" noChangeArrowheads="1" noTextEdit="1"/>
          </p:cNvSpPr>
          <p:nvPr>
            <p:ph type="sldImg"/>
          </p:nvPr>
        </p:nvSpPr>
        <p:spPr>
          <a:xfrm>
            <a:off x="3263900" y="509588"/>
            <a:ext cx="3398838" cy="2549525"/>
          </a:xfrm>
          <a:ln/>
        </p:spPr>
      </p:sp>
      <p:sp>
        <p:nvSpPr>
          <p:cNvPr id="533508" name="Rectangle 3"/>
          <p:cNvSpPr>
            <a:spLocks noGrp="1" noChangeArrowheads="1"/>
          </p:cNvSpPr>
          <p:nvPr>
            <p:ph type="body" idx="1"/>
          </p:nvPr>
        </p:nvSpPr>
        <p:spPr>
          <a:noFill/>
        </p:spPr>
        <p:txBody>
          <a:bodyPr/>
          <a:lstStyle/>
          <a:p>
            <a:pPr eaLnBrk="1" hangingPunct="1"/>
            <a:r>
              <a:rPr lang="en-GB" dirty="0" smtClean="0"/>
              <a:t>The new connection will now appear in the </a:t>
            </a:r>
            <a:r>
              <a:rPr lang="en-GB" b="1" dirty="0" smtClean="0"/>
              <a:t>Online Search</a:t>
            </a:r>
            <a:r>
              <a:rPr lang="en-GB" dirty="0" smtClean="0"/>
              <a:t> list.</a:t>
            </a:r>
          </a:p>
          <a:p>
            <a:pPr eaLnBrk="1" hangingPunct="1"/>
            <a:r>
              <a:rPr lang="en-GB" dirty="0" smtClean="0"/>
              <a:t>The search tab below the library pane is  directed to the selected library catalogue. </a:t>
            </a: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A range of search fields, search criteria and search terms can be selected.</a:t>
            </a:r>
          </a:p>
          <a:p>
            <a:pPr eaLnBrk="1" hangingPunct="1"/>
            <a:endParaRPr lang="en-GB" dirty="0" smtClean="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C0046CD-E5B0-43B1-AE36-05FFD919D377}" type="slidenum">
              <a:rPr lang="en-GB" smtClean="0"/>
              <a:pPr eaLnBrk="1" hangingPunct="1"/>
              <a:t>315</a:t>
            </a:fld>
            <a:endParaRPr lang="en-GB" smtClean="0"/>
          </a:p>
        </p:txBody>
      </p:sp>
      <p:sp>
        <p:nvSpPr>
          <p:cNvPr id="535555" name="Rectangle 2"/>
          <p:cNvSpPr>
            <a:spLocks noGrp="1" noRot="1" noChangeAspect="1" noChangeArrowheads="1" noTextEdit="1"/>
          </p:cNvSpPr>
          <p:nvPr>
            <p:ph type="sldImg"/>
          </p:nvPr>
        </p:nvSpPr>
        <p:spPr>
          <a:xfrm>
            <a:off x="3263900" y="509588"/>
            <a:ext cx="3398838" cy="2549525"/>
          </a:xfrm>
          <a:ln/>
        </p:spPr>
      </p:sp>
      <p:sp>
        <p:nvSpPr>
          <p:cNvPr id="535556" name="Rectangle 3"/>
          <p:cNvSpPr>
            <a:spLocks noGrp="1" noChangeArrowheads="1"/>
          </p:cNvSpPr>
          <p:nvPr>
            <p:ph type="body" idx="1"/>
          </p:nvPr>
        </p:nvSpPr>
        <p:spPr>
          <a:noFill/>
        </p:spPr>
        <p:txBody>
          <a:bodyPr/>
          <a:lstStyle/>
          <a:p>
            <a:pPr eaLnBrk="1" hangingPunct="1"/>
            <a:r>
              <a:rPr lang="en-GB" dirty="0" smtClean="0"/>
              <a:t>The </a:t>
            </a:r>
            <a:r>
              <a:rPr lang="en-GB" b="1" dirty="0" smtClean="0"/>
              <a:t>Confirm Online Search</a:t>
            </a:r>
            <a:r>
              <a:rPr lang="en-GB" dirty="0" smtClean="0"/>
              <a:t> window shows the number of records retrieved. Refine the search if necessary.</a:t>
            </a:r>
          </a:p>
          <a:p>
            <a:pPr eaLnBrk="1" hangingPunct="1"/>
            <a:r>
              <a:rPr lang="en-GB" dirty="0" smtClean="0"/>
              <a:t>Click</a:t>
            </a:r>
            <a:r>
              <a:rPr lang="en-GB" b="1" dirty="0" smtClean="0"/>
              <a:t> OK</a:t>
            </a:r>
            <a:r>
              <a:rPr lang="en-GB" dirty="0" smtClean="0"/>
              <a:t> to add the retrieved records to the EndNote Library.</a:t>
            </a: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E278AF6-837F-47E8-BE7E-3994F7FE942B}" type="slidenum">
              <a:rPr lang="en-GB" smtClean="0"/>
              <a:pPr eaLnBrk="1" hangingPunct="1"/>
              <a:t>316</a:t>
            </a:fld>
            <a:endParaRPr lang="en-GB" smtClean="0"/>
          </a:p>
        </p:txBody>
      </p:sp>
      <p:sp>
        <p:nvSpPr>
          <p:cNvPr id="536579" name="Rectangle 2"/>
          <p:cNvSpPr>
            <a:spLocks noGrp="1" noRot="1" noChangeAspect="1" noChangeArrowheads="1" noTextEdit="1"/>
          </p:cNvSpPr>
          <p:nvPr>
            <p:ph type="sldImg"/>
          </p:nvPr>
        </p:nvSpPr>
        <p:spPr>
          <a:xfrm>
            <a:off x="3263900" y="509588"/>
            <a:ext cx="3398838" cy="2549525"/>
          </a:xfrm>
          <a:ln/>
        </p:spPr>
      </p:sp>
      <p:sp>
        <p:nvSpPr>
          <p:cNvPr id="536580" name="Rectangle 3"/>
          <p:cNvSpPr>
            <a:spLocks noGrp="1" noChangeArrowheads="1"/>
          </p:cNvSpPr>
          <p:nvPr>
            <p:ph type="body" idx="1"/>
          </p:nvPr>
        </p:nvSpPr>
        <p:spPr>
          <a:noFill/>
        </p:spPr>
        <p:txBody>
          <a:bodyPr/>
          <a:lstStyle/>
          <a:p>
            <a:pPr eaLnBrk="1" hangingPunct="1"/>
            <a:r>
              <a:rPr lang="en-GB" smtClean="0"/>
              <a:t>Imported records display as a temporary group and are also added to the main library.</a:t>
            </a:r>
          </a:p>
          <a:p>
            <a:pPr eaLnBrk="1" hangingPunct="1"/>
            <a:r>
              <a:rPr lang="en-GB" smtClean="0"/>
              <a:t>Double click on any record to view. All fields in the catalogue record will be imported to the EndNote Library.</a:t>
            </a:r>
          </a:p>
          <a:p>
            <a:pPr eaLnBrk="1" hangingPunct="1"/>
            <a:endParaRPr lang="en-GB" smtClean="0"/>
          </a:p>
          <a:p>
            <a:pPr eaLnBrk="1" hangingPunct="1"/>
            <a:endParaRPr lang="en-GB" smtClean="0"/>
          </a:p>
          <a:p>
            <a:pPr eaLnBrk="1" hangingPunct="1"/>
            <a:endParaRPr lang="en-GB" smtClean="0"/>
          </a:p>
          <a:p>
            <a:pPr eaLnBrk="1" hangingPunct="1"/>
            <a:endParaRPr lang="en-GB" smtClean="0"/>
          </a:p>
          <a:p>
            <a:pPr eaLnBrk="1" hangingPunct="1"/>
            <a:endParaRPr lang="en-GB" smtClean="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Electronic resources listed in the library catalogue include hyperlinks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317</a:t>
            </a:fld>
            <a:endParaRPr lang="en-GB"/>
          </a:p>
        </p:txBody>
      </p:sp>
    </p:spTree>
    <p:extLst>
      <p:ext uri="{BB962C8B-B14F-4D97-AF65-F5344CB8AC3E}">
        <p14:creationId xmlns:p14="http://schemas.microsoft.com/office/powerpoint/2010/main" val="2580834878"/>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70F3698-1986-4652-9504-8307EEC784DB}" type="slidenum">
              <a:rPr lang="en-GB" smtClean="0"/>
              <a:pPr eaLnBrk="1" hangingPunct="1"/>
              <a:t>319</a:t>
            </a:fld>
            <a:endParaRPr lang="en-GB" smtClean="0"/>
          </a:p>
        </p:txBody>
      </p:sp>
      <p:sp>
        <p:nvSpPr>
          <p:cNvPr id="537603" name="Rectangle 2"/>
          <p:cNvSpPr>
            <a:spLocks noGrp="1" noRot="1" noChangeAspect="1" noChangeArrowheads="1" noTextEdit="1"/>
          </p:cNvSpPr>
          <p:nvPr>
            <p:ph type="sldImg"/>
          </p:nvPr>
        </p:nvSpPr>
        <p:spPr>
          <a:xfrm>
            <a:off x="3263900" y="509588"/>
            <a:ext cx="3398838" cy="2549525"/>
          </a:xfrm>
          <a:ln/>
        </p:spPr>
      </p:sp>
      <p:sp>
        <p:nvSpPr>
          <p:cNvPr id="537604" name="Rectangle 3"/>
          <p:cNvSpPr>
            <a:spLocks noGrp="1" noChangeArrowheads="1"/>
          </p:cNvSpPr>
          <p:nvPr>
            <p:ph type="body" idx="1"/>
          </p:nvPr>
        </p:nvSpPr>
        <p:spPr>
          <a:noFill/>
        </p:spPr>
        <p:txBody>
          <a:bodyPr/>
          <a:lstStyle/>
          <a:p>
            <a:pPr eaLnBrk="1" hangingPunct="1"/>
            <a:r>
              <a:rPr lang="en-GB" dirty="0" smtClean="0"/>
              <a:t>Go to  </a:t>
            </a:r>
            <a:r>
              <a:rPr lang="en-GB" b="1" dirty="0" smtClean="0"/>
              <a:t>Online Search </a:t>
            </a:r>
            <a:r>
              <a:rPr lang="en-GB" dirty="0" smtClean="0"/>
              <a:t>and select </a:t>
            </a:r>
            <a:r>
              <a:rPr lang="en-GB" b="1" dirty="0" smtClean="0"/>
              <a:t>more…</a:t>
            </a:r>
            <a:r>
              <a:rPr lang="en-GB" dirty="0" smtClean="0"/>
              <a:t>.</a:t>
            </a: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0EE16CC-6AAF-4D3C-9FAF-CC52ED0739D8}" type="slidenum">
              <a:rPr lang="en-GB" smtClean="0"/>
              <a:pPr eaLnBrk="1" hangingPunct="1"/>
              <a:t>320</a:t>
            </a:fld>
            <a:endParaRPr lang="en-GB" smtClean="0"/>
          </a:p>
        </p:txBody>
      </p:sp>
      <p:sp>
        <p:nvSpPr>
          <p:cNvPr id="538627" name="Rectangle 2"/>
          <p:cNvSpPr>
            <a:spLocks noGrp="1" noRot="1" noChangeAspect="1" noChangeArrowheads="1" noTextEdit="1"/>
          </p:cNvSpPr>
          <p:nvPr>
            <p:ph type="sldImg"/>
          </p:nvPr>
        </p:nvSpPr>
        <p:spPr>
          <a:xfrm>
            <a:off x="3263900" y="509588"/>
            <a:ext cx="3398838" cy="2549525"/>
          </a:xfrm>
          <a:ln/>
        </p:spPr>
      </p:sp>
      <p:sp>
        <p:nvSpPr>
          <p:cNvPr id="538628" name="Rectangle 3"/>
          <p:cNvSpPr>
            <a:spLocks noGrp="1" noChangeArrowheads="1"/>
          </p:cNvSpPr>
          <p:nvPr>
            <p:ph type="body" idx="1"/>
          </p:nvPr>
        </p:nvSpPr>
        <p:spPr>
          <a:noFill/>
        </p:spPr>
        <p:txBody>
          <a:bodyPr/>
          <a:lstStyle/>
          <a:p>
            <a:pPr eaLnBrk="1" hangingPunct="1"/>
            <a:r>
              <a:rPr lang="en-GB" dirty="0" smtClean="0"/>
              <a:t>Search for </a:t>
            </a:r>
            <a:r>
              <a:rPr lang="en-GB" b="1" dirty="0" smtClean="0"/>
              <a:t>COPAC </a:t>
            </a:r>
            <a:r>
              <a:rPr lang="en-GB" dirty="0" smtClean="0"/>
              <a:t>in the</a:t>
            </a:r>
            <a:r>
              <a:rPr lang="en-GB" b="1" dirty="0" smtClean="0"/>
              <a:t> Choose A Connection</a:t>
            </a:r>
            <a:r>
              <a:rPr lang="en-GB" dirty="0" smtClean="0"/>
              <a:t> box, then select </a:t>
            </a:r>
            <a:r>
              <a:rPr lang="en-GB" b="1" dirty="0" smtClean="0"/>
              <a:t>Choose</a:t>
            </a:r>
            <a:r>
              <a:rPr lang="en-GB" b="0" dirty="0" smtClean="0"/>
              <a:t>.</a:t>
            </a:r>
            <a:endParaRPr lang="en-GB"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C2732DA-2A29-4AE7-8272-BA50644EE513}" type="slidenum">
              <a:rPr lang="en-GB" smtClean="0"/>
              <a:pPr eaLnBrk="1" hangingPunct="1"/>
              <a:t>35</a:t>
            </a:fld>
            <a:endParaRPr lang="en-GB" smtClean="0"/>
          </a:p>
        </p:txBody>
      </p:sp>
      <p:sp>
        <p:nvSpPr>
          <p:cNvPr id="347139" name="Rectangle 2"/>
          <p:cNvSpPr>
            <a:spLocks noGrp="1" noRot="1" noChangeAspect="1" noChangeArrowheads="1" noTextEdit="1"/>
          </p:cNvSpPr>
          <p:nvPr>
            <p:ph type="sldImg"/>
          </p:nvPr>
        </p:nvSpPr>
        <p:spPr>
          <a:xfrm>
            <a:off x="3263900" y="509588"/>
            <a:ext cx="3398838" cy="2549525"/>
          </a:xfrm>
          <a:ln/>
        </p:spPr>
      </p:sp>
      <p:sp>
        <p:nvSpPr>
          <p:cNvPr id="347140" name="Rectangle 3"/>
          <p:cNvSpPr>
            <a:spLocks noGrp="1" noChangeArrowheads="1"/>
          </p:cNvSpPr>
          <p:nvPr>
            <p:ph type="body" idx="1"/>
          </p:nvPr>
        </p:nvSpPr>
        <p:spPr>
          <a:noFill/>
        </p:spPr>
        <p:txBody>
          <a:bodyPr/>
          <a:lstStyle/>
          <a:p>
            <a:pPr eaLnBrk="1" hangingPunct="1"/>
            <a:r>
              <a:rPr lang="en-GB" dirty="0" smtClean="0"/>
              <a:t>Choose the EndNote</a:t>
            </a:r>
            <a:r>
              <a:rPr lang="en-GB" baseline="0" dirty="0" smtClean="0"/>
              <a:t> field to be amended, then select and drag each required character in turn to location in that field.</a:t>
            </a:r>
            <a:endParaRPr lang="en-GB" dirty="0" smtClean="0"/>
          </a:p>
          <a:p>
            <a:pPr eaLnBrk="1" hangingPunct="1"/>
            <a:endParaRPr lang="en-GB" dirty="0" smtClean="0"/>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0D9B647-75D1-4346-A8B9-7B70D5FC89EE}" type="slidenum">
              <a:rPr lang="en-GB" smtClean="0"/>
              <a:pPr eaLnBrk="1" hangingPunct="1"/>
              <a:t>321</a:t>
            </a:fld>
            <a:endParaRPr lang="en-GB" smtClean="0"/>
          </a:p>
        </p:txBody>
      </p:sp>
      <p:sp>
        <p:nvSpPr>
          <p:cNvPr id="539651" name="Rectangle 2"/>
          <p:cNvSpPr>
            <a:spLocks noGrp="1" noRot="1" noChangeAspect="1" noChangeArrowheads="1" noTextEdit="1"/>
          </p:cNvSpPr>
          <p:nvPr>
            <p:ph type="sldImg"/>
          </p:nvPr>
        </p:nvSpPr>
        <p:spPr>
          <a:xfrm>
            <a:off x="3263900" y="509588"/>
            <a:ext cx="3398838" cy="2549525"/>
          </a:xfrm>
          <a:ln/>
        </p:spPr>
      </p:sp>
      <p:sp>
        <p:nvSpPr>
          <p:cNvPr id="539652" name="Rectangle 3"/>
          <p:cNvSpPr>
            <a:spLocks noGrp="1" noChangeArrowheads="1"/>
          </p:cNvSpPr>
          <p:nvPr>
            <p:ph type="body" idx="1"/>
          </p:nvPr>
        </p:nvSpPr>
        <p:spPr>
          <a:noFill/>
        </p:spPr>
        <p:txBody>
          <a:bodyPr/>
          <a:lstStyle/>
          <a:p>
            <a:pPr eaLnBrk="1" hangingPunct="1"/>
            <a:r>
              <a:rPr lang="en-GB" dirty="0" smtClean="0"/>
              <a:t>A link to COPAC will appear. Always follow this link in the future to start a COPAC search.</a:t>
            </a: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F60993D-FDA6-4369-B8A4-5554EDD8FDA7}" type="slidenum">
              <a:rPr lang="en-GB" smtClean="0"/>
              <a:pPr eaLnBrk="1" hangingPunct="1"/>
              <a:t>322</a:t>
            </a:fld>
            <a:endParaRPr lang="en-GB" smtClean="0"/>
          </a:p>
        </p:txBody>
      </p:sp>
      <p:sp>
        <p:nvSpPr>
          <p:cNvPr id="540675" name="Rectangle 2"/>
          <p:cNvSpPr>
            <a:spLocks noGrp="1" noRot="1" noChangeAspect="1" noChangeArrowheads="1" noTextEdit="1"/>
          </p:cNvSpPr>
          <p:nvPr>
            <p:ph type="sldImg"/>
          </p:nvPr>
        </p:nvSpPr>
        <p:spPr>
          <a:xfrm>
            <a:off x="3263900" y="509588"/>
            <a:ext cx="3398838" cy="2549525"/>
          </a:xfrm>
          <a:ln/>
        </p:spPr>
      </p:sp>
      <p:sp>
        <p:nvSpPr>
          <p:cNvPr id="540676" name="Rectangle 3"/>
          <p:cNvSpPr>
            <a:spLocks noGrp="1" noChangeArrowheads="1"/>
          </p:cNvSpPr>
          <p:nvPr>
            <p:ph type="body" idx="1"/>
          </p:nvPr>
        </p:nvSpPr>
        <p:spPr>
          <a:noFill/>
        </p:spPr>
        <p:txBody>
          <a:bodyPr/>
          <a:lstStyle/>
          <a:p>
            <a:pPr eaLnBrk="1" hangingPunct="1"/>
            <a:r>
              <a:rPr lang="en-GB" dirty="0" smtClean="0"/>
              <a:t>Add your search criteria. Then click  </a:t>
            </a:r>
            <a:r>
              <a:rPr lang="en-GB" b="1" dirty="0" smtClean="0"/>
              <a:t>Search</a:t>
            </a:r>
            <a:r>
              <a:rPr lang="en-GB" b="0" dirty="0" smtClean="0"/>
              <a:t>.</a:t>
            </a:r>
            <a:endParaRPr lang="en-GB" dirty="0" smtClean="0"/>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2DF203A-B41D-4879-8F31-0F31E0CA8052}" type="slidenum">
              <a:rPr lang="en-GB" smtClean="0"/>
              <a:pPr eaLnBrk="1" hangingPunct="1"/>
              <a:t>323</a:t>
            </a:fld>
            <a:endParaRPr lang="en-GB" smtClean="0"/>
          </a:p>
        </p:txBody>
      </p:sp>
      <p:sp>
        <p:nvSpPr>
          <p:cNvPr id="541699" name="Rectangle 2"/>
          <p:cNvSpPr>
            <a:spLocks noGrp="1" noRot="1" noChangeAspect="1" noChangeArrowheads="1" noTextEdit="1"/>
          </p:cNvSpPr>
          <p:nvPr>
            <p:ph type="sldImg"/>
          </p:nvPr>
        </p:nvSpPr>
        <p:spPr>
          <a:xfrm>
            <a:off x="3263900" y="509588"/>
            <a:ext cx="3398838" cy="2549525"/>
          </a:xfrm>
          <a:ln/>
        </p:spPr>
      </p:sp>
      <p:sp>
        <p:nvSpPr>
          <p:cNvPr id="541700" name="Rectangle 3"/>
          <p:cNvSpPr>
            <a:spLocks noGrp="1" noChangeArrowheads="1"/>
          </p:cNvSpPr>
          <p:nvPr>
            <p:ph type="body" idx="1"/>
          </p:nvPr>
        </p:nvSpPr>
        <p:spPr>
          <a:noFill/>
        </p:spPr>
        <p:txBody>
          <a:bodyPr/>
          <a:lstStyle/>
          <a:p>
            <a:pPr eaLnBrk="1" hangingPunct="1"/>
            <a:r>
              <a:rPr lang="en-GB" dirty="0" smtClean="0"/>
              <a:t>The number of results matching the search criteria will be displayed; click </a:t>
            </a:r>
            <a:r>
              <a:rPr lang="en-GB" b="1" dirty="0" smtClean="0"/>
              <a:t>OK</a:t>
            </a:r>
            <a:r>
              <a:rPr lang="en-GB" b="0" dirty="0" smtClean="0"/>
              <a:t>.</a:t>
            </a:r>
            <a:endParaRPr lang="en-GB" dirty="0" smtClean="0"/>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F05F05A-D48C-4CBF-8960-AD609ACCB975}" type="slidenum">
              <a:rPr lang="en-GB" smtClean="0"/>
              <a:pPr eaLnBrk="1" hangingPunct="1"/>
              <a:t>324</a:t>
            </a:fld>
            <a:endParaRPr lang="en-GB" smtClean="0"/>
          </a:p>
        </p:txBody>
      </p:sp>
      <p:sp>
        <p:nvSpPr>
          <p:cNvPr id="542723" name="Rectangle 2"/>
          <p:cNvSpPr>
            <a:spLocks noGrp="1" noRot="1" noChangeAspect="1" noChangeArrowheads="1" noTextEdit="1"/>
          </p:cNvSpPr>
          <p:nvPr>
            <p:ph type="sldImg"/>
          </p:nvPr>
        </p:nvSpPr>
        <p:spPr>
          <a:xfrm>
            <a:off x="3263900" y="509588"/>
            <a:ext cx="3398838" cy="2549525"/>
          </a:xfrm>
          <a:ln/>
        </p:spPr>
      </p:sp>
      <p:sp>
        <p:nvSpPr>
          <p:cNvPr id="542724" name="Rectangle 3"/>
          <p:cNvSpPr>
            <a:spLocks noGrp="1" noChangeArrowheads="1"/>
          </p:cNvSpPr>
          <p:nvPr>
            <p:ph type="body" idx="1"/>
          </p:nvPr>
        </p:nvSpPr>
        <p:spPr>
          <a:noFill/>
        </p:spPr>
        <p:txBody>
          <a:bodyPr/>
          <a:lstStyle/>
          <a:p>
            <a:pPr eaLnBrk="1" hangingPunct="1"/>
            <a:r>
              <a:rPr lang="en-GB" smtClean="0"/>
              <a:t>Your results will be displayed. Unwanted results can be deleted from this group, and will be deleted from All References.</a:t>
            </a: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0B3BAAF-3BEF-44A8-98B7-6650D3BDE07A}" type="slidenum">
              <a:rPr lang="en-GB" smtClean="0"/>
              <a:pPr eaLnBrk="1" hangingPunct="1"/>
              <a:t>326</a:t>
            </a:fld>
            <a:endParaRPr lang="en-GB" smtClean="0"/>
          </a:p>
        </p:txBody>
      </p:sp>
      <p:sp>
        <p:nvSpPr>
          <p:cNvPr id="543747" name="Rectangle 2"/>
          <p:cNvSpPr>
            <a:spLocks noGrp="1" noRot="1" noChangeAspect="1" noChangeArrowheads="1" noTextEdit="1"/>
          </p:cNvSpPr>
          <p:nvPr>
            <p:ph type="sldImg"/>
          </p:nvPr>
        </p:nvSpPr>
        <p:spPr>
          <a:xfrm>
            <a:off x="3263900" y="509588"/>
            <a:ext cx="3398838" cy="2549525"/>
          </a:xfrm>
          <a:ln/>
        </p:spPr>
      </p:sp>
      <p:sp>
        <p:nvSpPr>
          <p:cNvPr id="543748" name="Rectangle 3"/>
          <p:cNvSpPr>
            <a:spLocks noGrp="1" noChangeArrowheads="1"/>
          </p:cNvSpPr>
          <p:nvPr>
            <p:ph type="body" idx="1"/>
          </p:nvPr>
        </p:nvSpPr>
        <p:spPr>
          <a:noFill/>
        </p:spPr>
        <p:txBody>
          <a:bodyPr/>
          <a:lstStyle/>
          <a:p>
            <a:pPr eaLnBrk="1" hangingPunct="1"/>
            <a:r>
              <a:rPr lang="en-GB" smtClean="0"/>
              <a:t>Search or browse the eprints repository for required items.</a:t>
            </a: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0920381-536E-4F3C-B72C-C00D5A5FC527}" type="slidenum">
              <a:rPr lang="en-GB" smtClean="0"/>
              <a:pPr eaLnBrk="1" hangingPunct="1"/>
              <a:t>327</a:t>
            </a:fld>
            <a:endParaRPr lang="en-GB" smtClean="0"/>
          </a:p>
        </p:txBody>
      </p:sp>
      <p:sp>
        <p:nvSpPr>
          <p:cNvPr id="544771" name="Rectangle 2"/>
          <p:cNvSpPr>
            <a:spLocks noGrp="1" noRot="1" noChangeAspect="1" noChangeArrowheads="1" noTextEdit="1"/>
          </p:cNvSpPr>
          <p:nvPr>
            <p:ph type="sldImg"/>
          </p:nvPr>
        </p:nvSpPr>
        <p:spPr>
          <a:xfrm>
            <a:off x="3263900" y="509588"/>
            <a:ext cx="3398838" cy="2549525"/>
          </a:xfrm>
          <a:ln/>
        </p:spPr>
      </p:sp>
      <p:sp>
        <p:nvSpPr>
          <p:cNvPr id="544772" name="Rectangle 3"/>
          <p:cNvSpPr>
            <a:spLocks noGrp="1" noChangeArrowheads="1"/>
          </p:cNvSpPr>
          <p:nvPr>
            <p:ph type="body" idx="1"/>
          </p:nvPr>
        </p:nvSpPr>
        <p:spPr>
          <a:noFill/>
        </p:spPr>
        <p:txBody>
          <a:bodyPr/>
          <a:lstStyle/>
          <a:p>
            <a:pPr eaLnBrk="1" hangingPunct="1"/>
            <a:r>
              <a:rPr lang="en-GB" dirty="0" smtClean="0"/>
              <a:t>Note that the only export option is for all results, so use the </a:t>
            </a:r>
            <a:r>
              <a:rPr lang="en-GB" b="1" dirty="0" smtClean="0"/>
              <a:t>Refine search</a:t>
            </a:r>
            <a:r>
              <a:rPr lang="en-GB" dirty="0" smtClean="0"/>
              <a:t> option to reduce the number of results if necessary.</a:t>
            </a: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B9D7771-D2B4-40F3-9AB0-34F9C2083F47}" type="slidenum">
              <a:rPr lang="en-GB" smtClean="0"/>
              <a:pPr eaLnBrk="1" hangingPunct="1"/>
              <a:t>328</a:t>
            </a:fld>
            <a:endParaRPr lang="en-GB" smtClean="0"/>
          </a:p>
        </p:txBody>
      </p:sp>
      <p:sp>
        <p:nvSpPr>
          <p:cNvPr id="546819" name="Rectangle 2"/>
          <p:cNvSpPr>
            <a:spLocks noGrp="1" noRot="1" noChangeAspect="1" noChangeArrowheads="1" noTextEdit="1"/>
          </p:cNvSpPr>
          <p:nvPr>
            <p:ph type="sldImg"/>
          </p:nvPr>
        </p:nvSpPr>
        <p:spPr>
          <a:xfrm>
            <a:off x="3263900" y="509588"/>
            <a:ext cx="3398838" cy="2549525"/>
          </a:xfrm>
          <a:ln/>
        </p:spPr>
      </p:sp>
      <p:sp>
        <p:nvSpPr>
          <p:cNvPr id="546820" name="Rectangle 3"/>
          <p:cNvSpPr>
            <a:spLocks noGrp="1" noChangeArrowheads="1"/>
          </p:cNvSpPr>
          <p:nvPr>
            <p:ph type="body" idx="1"/>
          </p:nvPr>
        </p:nvSpPr>
        <p:spPr>
          <a:noFill/>
        </p:spPr>
        <p:txBody>
          <a:bodyPr/>
          <a:lstStyle/>
          <a:p>
            <a:pPr eaLnBrk="1" hangingPunct="1"/>
            <a:r>
              <a:rPr lang="en-GB" dirty="0" smtClean="0"/>
              <a:t>Choose to </a:t>
            </a:r>
            <a:r>
              <a:rPr lang="en-GB" b="1" dirty="0" smtClean="0"/>
              <a:t>Export n results as Reference Manager </a:t>
            </a:r>
            <a:r>
              <a:rPr lang="en-GB" dirty="0" smtClean="0"/>
              <a:t>format. Click</a:t>
            </a:r>
            <a:r>
              <a:rPr lang="en-GB" baseline="0" dirty="0" smtClean="0"/>
              <a:t> </a:t>
            </a:r>
            <a:r>
              <a:rPr lang="en-GB" b="1" baseline="0" dirty="0" smtClean="0"/>
              <a:t>Export.</a:t>
            </a:r>
            <a:endParaRPr lang="en-GB" b="1" dirty="0" smtClean="0"/>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The formatted results are displayed. In the File menu, go to </a:t>
            </a:r>
            <a:r>
              <a:rPr lang="en-US" b="1" dirty="0" smtClean="0"/>
              <a:t>Save Page As…</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329</a:t>
            </a:fld>
            <a:endParaRPr lang="en-GB"/>
          </a:p>
        </p:txBody>
      </p:sp>
    </p:spTree>
    <p:extLst>
      <p:ext uri="{BB962C8B-B14F-4D97-AF65-F5344CB8AC3E}">
        <p14:creationId xmlns:p14="http://schemas.microsoft.com/office/powerpoint/2010/main" val="4077361056"/>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CAD013F-1C66-4AFD-ABF9-795E3777861D}" type="slidenum">
              <a:rPr lang="en-GB" smtClean="0"/>
              <a:pPr eaLnBrk="1" hangingPunct="1"/>
              <a:t>330</a:t>
            </a:fld>
            <a:endParaRPr lang="en-GB" smtClean="0"/>
          </a:p>
        </p:txBody>
      </p:sp>
      <p:sp>
        <p:nvSpPr>
          <p:cNvPr id="547843" name="Rectangle 2"/>
          <p:cNvSpPr>
            <a:spLocks noGrp="1" noRot="1" noChangeAspect="1" noChangeArrowheads="1" noTextEdit="1"/>
          </p:cNvSpPr>
          <p:nvPr>
            <p:ph type="sldImg"/>
          </p:nvPr>
        </p:nvSpPr>
        <p:spPr>
          <a:xfrm>
            <a:off x="3263900" y="509588"/>
            <a:ext cx="3398838" cy="2549525"/>
          </a:xfrm>
          <a:ln/>
        </p:spPr>
      </p:sp>
      <p:sp>
        <p:nvSpPr>
          <p:cNvPr id="547844" name="Rectangle 3"/>
          <p:cNvSpPr>
            <a:spLocks noGrp="1" noChangeArrowheads="1"/>
          </p:cNvSpPr>
          <p:nvPr>
            <p:ph type="body" idx="1"/>
          </p:nvPr>
        </p:nvSpPr>
        <p:spPr>
          <a:noFill/>
        </p:spPr>
        <p:txBody>
          <a:bodyPr/>
          <a:lstStyle/>
          <a:p>
            <a:pPr eaLnBrk="1" hangingPunct="1"/>
            <a:r>
              <a:rPr lang="en-GB" dirty="0" smtClean="0"/>
              <a:t>The file</a:t>
            </a:r>
            <a:r>
              <a:rPr lang="en-GB" baseline="0" dirty="0" smtClean="0"/>
              <a:t> exports in .</a:t>
            </a:r>
            <a:r>
              <a:rPr lang="en-GB" baseline="0" dirty="0" err="1" smtClean="0"/>
              <a:t>ris</a:t>
            </a:r>
            <a:r>
              <a:rPr lang="en-GB" baseline="0" dirty="0" smtClean="0"/>
              <a:t> format</a:t>
            </a:r>
            <a:endParaRPr lang="en-GB" dirty="0" smtClean="0"/>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B4F56E2-3A02-4E7D-A5BF-4B94E1372478}" type="slidenum">
              <a:rPr lang="en-GB" smtClean="0"/>
              <a:pPr eaLnBrk="1" hangingPunct="1"/>
              <a:t>331</a:t>
            </a:fld>
            <a:endParaRPr lang="en-GB" smtClean="0"/>
          </a:p>
        </p:txBody>
      </p:sp>
      <p:sp>
        <p:nvSpPr>
          <p:cNvPr id="548867" name="Rectangle 2"/>
          <p:cNvSpPr>
            <a:spLocks noGrp="1" noRot="1" noChangeAspect="1" noChangeArrowheads="1" noTextEdit="1"/>
          </p:cNvSpPr>
          <p:nvPr>
            <p:ph type="sldImg"/>
          </p:nvPr>
        </p:nvSpPr>
        <p:spPr>
          <a:xfrm>
            <a:off x="3263900" y="509588"/>
            <a:ext cx="3398838" cy="2549525"/>
          </a:xfrm>
          <a:ln/>
        </p:spPr>
      </p:sp>
      <p:sp>
        <p:nvSpPr>
          <p:cNvPr id="548868" name="Rectangle 3"/>
          <p:cNvSpPr>
            <a:spLocks noGrp="1" noChangeArrowheads="1"/>
          </p:cNvSpPr>
          <p:nvPr>
            <p:ph type="body" idx="1"/>
          </p:nvPr>
        </p:nvSpPr>
        <p:spPr>
          <a:noFill/>
        </p:spPr>
        <p:txBody>
          <a:bodyPr/>
          <a:lstStyle/>
          <a:p>
            <a:pPr eaLnBrk="1" hangingPunct="1"/>
            <a:r>
              <a:rPr lang="en-GB" dirty="0" smtClean="0"/>
              <a:t>Choose a location for the saved file – in this case to </a:t>
            </a:r>
            <a:r>
              <a:rPr lang="en-GB" b="1" dirty="0" smtClean="0"/>
              <a:t>Downloads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Set your duplicate criteria</a:t>
            </a:r>
            <a:r>
              <a:rPr lang="en-GB" baseline="0" dirty="0" smtClean="0"/>
              <a:t> in </a:t>
            </a:r>
            <a:r>
              <a:rPr lang="en-GB" b="1" baseline="0" dirty="0" smtClean="0"/>
              <a:t>EndNoteX6, Preferences, Duplicates. </a:t>
            </a:r>
            <a:r>
              <a:rPr lang="en-GB" b="0" baseline="0" dirty="0" smtClean="0"/>
              <a:t>Because databases record Author Names differently, you will get the best results by comparing </a:t>
            </a:r>
            <a:r>
              <a:rPr lang="en-GB" b="1" baseline="0" dirty="0" smtClean="0"/>
              <a:t>Year</a:t>
            </a:r>
            <a:r>
              <a:rPr lang="en-GB" b="0" baseline="0" dirty="0" smtClean="0"/>
              <a:t>, </a:t>
            </a:r>
            <a:r>
              <a:rPr lang="en-GB" b="1" baseline="0" dirty="0" smtClean="0"/>
              <a:t>Title</a:t>
            </a:r>
            <a:r>
              <a:rPr lang="en-GB" b="0" baseline="0" dirty="0" smtClean="0"/>
              <a:t>, and </a:t>
            </a:r>
            <a:r>
              <a:rPr lang="en-GB" b="1" baseline="0" dirty="0" smtClean="0"/>
              <a:t>Reference Type </a:t>
            </a:r>
            <a:r>
              <a:rPr lang="en-GB" b="0" baseline="0" dirty="0" smtClean="0"/>
              <a:t>fields. You may wish to t</a:t>
            </a:r>
            <a:r>
              <a:rPr lang="en-GB" baseline="0" dirty="0" smtClean="0"/>
              <a:t>ick </a:t>
            </a:r>
            <a:r>
              <a:rPr lang="en-GB" b="1" baseline="0" dirty="0" smtClean="0"/>
              <a:t>Automatically discard duplicates </a:t>
            </a:r>
            <a:r>
              <a:rPr lang="en-GB" baseline="0" dirty="0" smtClean="0"/>
              <a:t>if you regularly import references from different sources.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37</a:t>
            </a:fld>
            <a:endParaRPr lang="en-GB"/>
          </a:p>
        </p:txBody>
      </p:sp>
    </p:spTree>
    <p:extLst>
      <p:ext uri="{BB962C8B-B14F-4D97-AF65-F5344CB8AC3E}">
        <p14:creationId xmlns:p14="http://schemas.microsoft.com/office/powerpoint/2010/main" val="293972590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When all choices have been made, click </a:t>
            </a:r>
            <a:r>
              <a:rPr lang="en-US" b="1" dirty="0" smtClean="0"/>
              <a:t>Save.</a:t>
            </a:r>
            <a:r>
              <a:rPr lang="en-US" b="1" baseline="0" dirty="0" smtClean="0"/>
              <a:t> </a:t>
            </a:r>
            <a:r>
              <a:rPr lang="en-US" b="0" baseline="0" dirty="0" smtClean="0"/>
              <a:t>Ignore the following 'Save Plain Text' prompt, and choose </a:t>
            </a:r>
            <a:r>
              <a:rPr lang="en-US" b="1" baseline="0" dirty="0" smtClean="0"/>
              <a:t>Don't append.</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332</a:t>
            </a:fld>
            <a:endParaRPr lang="en-GB"/>
          </a:p>
        </p:txBody>
      </p:sp>
    </p:spTree>
    <p:extLst>
      <p:ext uri="{BB962C8B-B14F-4D97-AF65-F5344CB8AC3E}">
        <p14:creationId xmlns:p14="http://schemas.microsoft.com/office/powerpoint/2010/main" val="2680539736"/>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In the EndNote</a:t>
            </a:r>
            <a:r>
              <a:rPr lang="en-US" baseline="0" dirty="0" smtClean="0"/>
              <a:t> library, go to </a:t>
            </a:r>
            <a:r>
              <a:rPr lang="en-US" b="1" baseline="0" dirty="0" smtClean="0"/>
              <a:t>File, Import…</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333</a:t>
            </a:fld>
            <a:endParaRPr lang="en-GB"/>
          </a:p>
        </p:txBody>
      </p:sp>
    </p:spTree>
    <p:extLst>
      <p:ext uri="{BB962C8B-B14F-4D97-AF65-F5344CB8AC3E}">
        <p14:creationId xmlns:p14="http://schemas.microsoft.com/office/powerpoint/2010/main" val="3870702406"/>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A9BD574-B9FC-41AA-A15F-DF1390ACB35E}" type="slidenum">
              <a:rPr lang="en-GB" smtClean="0"/>
              <a:pPr eaLnBrk="1" hangingPunct="1"/>
              <a:t>334</a:t>
            </a:fld>
            <a:endParaRPr lang="en-GB" smtClean="0"/>
          </a:p>
        </p:txBody>
      </p:sp>
      <p:sp>
        <p:nvSpPr>
          <p:cNvPr id="550915" name="Rectangle 2"/>
          <p:cNvSpPr>
            <a:spLocks noGrp="1" noRot="1" noChangeAspect="1" noChangeArrowheads="1" noTextEdit="1"/>
          </p:cNvSpPr>
          <p:nvPr>
            <p:ph type="sldImg"/>
          </p:nvPr>
        </p:nvSpPr>
        <p:spPr>
          <a:xfrm>
            <a:off x="3263900" y="509588"/>
            <a:ext cx="3398838" cy="2549525"/>
          </a:xfrm>
          <a:ln/>
        </p:spPr>
      </p:sp>
      <p:sp>
        <p:nvSpPr>
          <p:cNvPr id="550916" name="Rectangle 3"/>
          <p:cNvSpPr>
            <a:spLocks noGrp="1" noChangeArrowheads="1"/>
          </p:cNvSpPr>
          <p:nvPr>
            <p:ph type="body" idx="1"/>
          </p:nvPr>
        </p:nvSpPr>
        <p:spPr>
          <a:noFill/>
        </p:spPr>
        <p:txBody>
          <a:bodyPr/>
          <a:lstStyle/>
          <a:p>
            <a:pPr eaLnBrk="1" hangingPunct="1"/>
            <a:r>
              <a:rPr lang="en-GB" dirty="0" smtClean="0"/>
              <a:t>Browse to locate the download file, and choose the Import Option </a:t>
            </a:r>
            <a:r>
              <a:rPr lang="en-GB" b="1" dirty="0" smtClean="0"/>
              <a:t>Reference Manager (RIS)</a:t>
            </a: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A15EC2E-34E3-4273-9039-1482486F87C8}" type="slidenum">
              <a:rPr lang="en-GB" smtClean="0"/>
              <a:pPr eaLnBrk="1" hangingPunct="1"/>
              <a:t>335</a:t>
            </a:fld>
            <a:endParaRPr lang="en-GB" smtClean="0"/>
          </a:p>
        </p:txBody>
      </p:sp>
      <p:sp>
        <p:nvSpPr>
          <p:cNvPr id="551939" name="Rectangle 2"/>
          <p:cNvSpPr>
            <a:spLocks noGrp="1" noRot="1" noChangeAspect="1" noChangeArrowheads="1" noTextEdit="1"/>
          </p:cNvSpPr>
          <p:nvPr>
            <p:ph type="sldImg"/>
          </p:nvPr>
        </p:nvSpPr>
        <p:spPr>
          <a:xfrm>
            <a:off x="3263900" y="509588"/>
            <a:ext cx="3398838" cy="2549525"/>
          </a:xfrm>
          <a:ln/>
        </p:spPr>
      </p:sp>
      <p:sp>
        <p:nvSpPr>
          <p:cNvPr id="551940" name="Rectangle 3"/>
          <p:cNvSpPr>
            <a:spLocks noGrp="1" noChangeArrowheads="1"/>
          </p:cNvSpPr>
          <p:nvPr>
            <p:ph type="body" idx="1"/>
          </p:nvPr>
        </p:nvSpPr>
        <p:spPr>
          <a:noFill/>
        </p:spPr>
        <p:txBody>
          <a:bodyPr/>
          <a:lstStyle/>
          <a:p>
            <a:pPr eaLnBrk="1" hangingPunct="1"/>
            <a:r>
              <a:rPr lang="en-GB" dirty="0" smtClean="0"/>
              <a:t>The selected references are imported as a temporary group and are also added to </a:t>
            </a:r>
            <a:r>
              <a:rPr lang="en-GB" b="1" dirty="0" smtClean="0"/>
              <a:t>All References</a:t>
            </a:r>
            <a:r>
              <a:rPr lang="en-GB" dirty="0" smtClean="0"/>
              <a:t>. Unwanted references can be discarded at this stage if necessary.</a:t>
            </a: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9E1B6F1-F6E1-4074-80CF-BF81B4797449}" type="slidenum">
              <a:rPr lang="en-GB" smtClean="0"/>
              <a:pPr eaLnBrk="1" hangingPunct="1"/>
              <a:t>336</a:t>
            </a:fld>
            <a:endParaRPr lang="en-GB" smtClean="0"/>
          </a:p>
        </p:txBody>
      </p:sp>
      <p:sp>
        <p:nvSpPr>
          <p:cNvPr id="552963" name="Rectangle 2"/>
          <p:cNvSpPr>
            <a:spLocks noGrp="1" noRot="1" noChangeAspect="1" noChangeArrowheads="1" noTextEdit="1"/>
          </p:cNvSpPr>
          <p:nvPr>
            <p:ph type="sldImg"/>
          </p:nvPr>
        </p:nvSpPr>
        <p:spPr>
          <a:xfrm>
            <a:off x="3263900" y="509588"/>
            <a:ext cx="3398838" cy="2549525"/>
          </a:xfrm>
          <a:ln/>
        </p:spPr>
      </p:sp>
      <p:sp>
        <p:nvSpPr>
          <p:cNvPr id="552964" name="Rectangle 3"/>
          <p:cNvSpPr>
            <a:spLocks noGrp="1" noChangeArrowheads="1"/>
          </p:cNvSpPr>
          <p:nvPr>
            <p:ph type="body" idx="1"/>
          </p:nvPr>
        </p:nvSpPr>
        <p:spPr>
          <a:noFill/>
        </p:spPr>
        <p:txBody>
          <a:bodyPr/>
          <a:lstStyle/>
          <a:p>
            <a:pPr eaLnBrk="1" hangingPunct="1"/>
            <a:r>
              <a:rPr lang="en-GB" smtClean="0"/>
              <a:t>The URL field carries a hyperlink to the eprint record</a:t>
            </a: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2D4105D-EABB-457D-9EA6-16F834D02352}" type="slidenum">
              <a:rPr lang="en-GB" smtClean="0"/>
              <a:pPr eaLnBrk="1" hangingPunct="1"/>
              <a:t>338</a:t>
            </a:fld>
            <a:endParaRPr lang="en-GB" smtClean="0"/>
          </a:p>
        </p:txBody>
      </p:sp>
      <p:sp>
        <p:nvSpPr>
          <p:cNvPr id="553987" name="Rectangle 2"/>
          <p:cNvSpPr>
            <a:spLocks noGrp="1" noRot="1" noChangeAspect="1" noChangeArrowheads="1" noTextEdit="1"/>
          </p:cNvSpPr>
          <p:nvPr>
            <p:ph type="sldImg"/>
          </p:nvPr>
        </p:nvSpPr>
        <p:spPr>
          <a:xfrm>
            <a:off x="3263900" y="509588"/>
            <a:ext cx="3398838" cy="2549525"/>
          </a:xfrm>
          <a:ln/>
        </p:spPr>
      </p:sp>
      <p:sp>
        <p:nvSpPr>
          <p:cNvPr id="553988"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This process enables several users e.g. members of a research team, to have access to a common EndNote library. There are two stages to this process:  identifying users and access rights and transferring the library between the web and the desktop.</a:t>
            </a: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164AE77-916A-4E66-9586-FB813E35F332}" type="slidenum">
              <a:rPr lang="en-GB" smtClean="0"/>
              <a:pPr eaLnBrk="1" hangingPunct="1"/>
              <a:t>339</a:t>
            </a:fld>
            <a:endParaRPr lang="en-GB" smtClean="0"/>
          </a:p>
        </p:txBody>
      </p:sp>
      <p:sp>
        <p:nvSpPr>
          <p:cNvPr id="555011" name="Rectangle 2"/>
          <p:cNvSpPr>
            <a:spLocks noGrp="1" noRot="1" noChangeAspect="1" noChangeArrowheads="1" noTextEdit="1"/>
          </p:cNvSpPr>
          <p:nvPr>
            <p:ph type="sldImg"/>
          </p:nvPr>
        </p:nvSpPr>
        <p:spPr>
          <a:xfrm>
            <a:off x="3263900" y="509588"/>
            <a:ext cx="3398838" cy="2549525"/>
          </a:xfrm>
          <a:ln/>
        </p:spPr>
      </p:sp>
      <p:sp>
        <p:nvSpPr>
          <p:cNvPr id="555012" name="Rectangle 3"/>
          <p:cNvSpPr>
            <a:spLocks noGrp="1" noChangeArrowheads="1"/>
          </p:cNvSpPr>
          <p:nvPr>
            <p:ph type="body" idx="1"/>
          </p:nvPr>
        </p:nvSpPr>
        <p:spPr>
          <a:noFill/>
        </p:spPr>
        <p:txBody>
          <a:bodyPr/>
          <a:lstStyle/>
          <a:p>
            <a:pPr eaLnBrk="1" hangingPunct="1"/>
            <a:r>
              <a:rPr lang="en-GB" dirty="0" smtClean="0"/>
              <a:t>To set up the user group, go to the </a:t>
            </a:r>
            <a:r>
              <a:rPr lang="en-GB" b="1" dirty="0" smtClean="0"/>
              <a:t>Resources</a:t>
            </a:r>
            <a:r>
              <a:rPr lang="en-GB" dirty="0" smtClean="0"/>
              <a:t> page of the Library website, then select </a:t>
            </a:r>
            <a:r>
              <a:rPr lang="en-GB" b="1" dirty="0" smtClean="0"/>
              <a:t>A-Z list of databases and websites</a:t>
            </a:r>
            <a:r>
              <a:rPr lang="en-GB" dirty="0" smtClean="0"/>
              <a:t> and open the </a:t>
            </a:r>
            <a:r>
              <a:rPr lang="en-GB" b="1" dirty="0" smtClean="0"/>
              <a:t>Web of Knowledge</a:t>
            </a:r>
            <a:r>
              <a:rPr lang="en-GB" dirty="0" smtClean="0"/>
              <a:t> via the W listing.</a:t>
            </a:r>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78BFB36-27E7-4535-A521-1667A28B4B03}" type="slidenum">
              <a:rPr lang="en-GB" smtClean="0"/>
              <a:pPr eaLnBrk="1" hangingPunct="1"/>
              <a:t>340</a:t>
            </a:fld>
            <a:endParaRPr lang="en-GB" smtClean="0"/>
          </a:p>
        </p:txBody>
      </p:sp>
      <p:sp>
        <p:nvSpPr>
          <p:cNvPr id="556035" name="Rectangle 2"/>
          <p:cNvSpPr>
            <a:spLocks noGrp="1" noRot="1" noChangeAspect="1" noChangeArrowheads="1" noTextEdit="1"/>
          </p:cNvSpPr>
          <p:nvPr>
            <p:ph type="sldImg"/>
          </p:nvPr>
        </p:nvSpPr>
        <p:spPr>
          <a:xfrm>
            <a:off x="3263900" y="509588"/>
            <a:ext cx="3398838" cy="2549525"/>
          </a:xfrm>
          <a:ln/>
        </p:spPr>
      </p:sp>
      <p:sp>
        <p:nvSpPr>
          <p:cNvPr id="556036" name="Rectangle 3"/>
          <p:cNvSpPr>
            <a:spLocks noGrp="1" noChangeArrowheads="1"/>
          </p:cNvSpPr>
          <p:nvPr>
            <p:ph type="body" idx="1"/>
          </p:nvPr>
        </p:nvSpPr>
        <p:spPr>
          <a:noFill/>
        </p:spPr>
        <p:txBody>
          <a:bodyPr/>
          <a:lstStyle/>
          <a:p>
            <a:pPr eaLnBrk="1" hangingPunct="1"/>
            <a:r>
              <a:rPr lang="en-GB" dirty="0" smtClean="0"/>
              <a:t>Follow the</a:t>
            </a:r>
            <a:r>
              <a:rPr lang="en-GB" b="1" dirty="0" smtClean="0"/>
              <a:t> Web of Knowledge</a:t>
            </a:r>
            <a:r>
              <a:rPr lang="en-GB" dirty="0" smtClean="0"/>
              <a:t> link.</a:t>
            </a: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5368835-6BA9-4E61-BA26-0ECF9DCB662B}" type="slidenum">
              <a:rPr lang="en-GB" smtClean="0"/>
              <a:pPr eaLnBrk="1" hangingPunct="1"/>
              <a:t>341</a:t>
            </a:fld>
            <a:endParaRPr lang="en-GB" smtClean="0"/>
          </a:p>
        </p:txBody>
      </p:sp>
      <p:sp>
        <p:nvSpPr>
          <p:cNvPr id="557059" name="Rectangle 2"/>
          <p:cNvSpPr>
            <a:spLocks noGrp="1" noRot="1" noChangeAspect="1" noChangeArrowheads="1" noTextEdit="1"/>
          </p:cNvSpPr>
          <p:nvPr>
            <p:ph type="sldImg"/>
          </p:nvPr>
        </p:nvSpPr>
        <p:spPr>
          <a:xfrm>
            <a:off x="3263900" y="509588"/>
            <a:ext cx="3398838" cy="2549525"/>
          </a:xfrm>
          <a:ln/>
        </p:spPr>
      </p:sp>
      <p:sp>
        <p:nvSpPr>
          <p:cNvPr id="557060" name="Rectangle 3"/>
          <p:cNvSpPr>
            <a:spLocks noGrp="1" noChangeArrowheads="1"/>
          </p:cNvSpPr>
          <p:nvPr>
            <p:ph type="body" idx="1"/>
          </p:nvPr>
        </p:nvSpPr>
        <p:spPr>
          <a:noFill/>
        </p:spPr>
        <p:txBody>
          <a:bodyPr/>
          <a:lstStyle/>
          <a:p>
            <a:pPr eaLnBrk="1" hangingPunct="1"/>
            <a:r>
              <a:rPr lang="en-GB" dirty="0" smtClean="0"/>
              <a:t>If you have not previously created a user area on Web of Knowledge, follow the </a:t>
            </a:r>
            <a:r>
              <a:rPr lang="en-GB" b="1" dirty="0" smtClean="0"/>
              <a:t>Register</a:t>
            </a:r>
            <a:r>
              <a:rPr lang="en-GB" dirty="0" smtClean="0"/>
              <a:t> link, otherwise, go to </a:t>
            </a:r>
            <a:r>
              <a:rPr lang="en-GB" b="1" dirty="0" smtClean="0"/>
              <a:t>Sign In</a:t>
            </a:r>
            <a:r>
              <a:rPr lang="en-GB" b="0" dirty="0" smtClean="0"/>
              <a:t>.</a:t>
            </a:r>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66AC287-8D47-4717-A682-58368F9E90B6}" type="slidenum">
              <a:rPr lang="en-GB" smtClean="0"/>
              <a:pPr eaLnBrk="1" hangingPunct="1"/>
              <a:t>342</a:t>
            </a:fld>
            <a:endParaRPr lang="en-GB" smtClean="0"/>
          </a:p>
        </p:txBody>
      </p:sp>
      <p:sp>
        <p:nvSpPr>
          <p:cNvPr id="558083" name="Rectangle 2"/>
          <p:cNvSpPr>
            <a:spLocks noGrp="1" noRot="1" noChangeAspect="1" noChangeArrowheads="1" noTextEdit="1"/>
          </p:cNvSpPr>
          <p:nvPr>
            <p:ph type="sldImg"/>
          </p:nvPr>
        </p:nvSpPr>
        <p:spPr>
          <a:xfrm>
            <a:off x="3263900" y="509588"/>
            <a:ext cx="3398838" cy="2549525"/>
          </a:xfrm>
          <a:ln/>
        </p:spPr>
      </p:sp>
      <p:sp>
        <p:nvSpPr>
          <p:cNvPr id="558084" name="Rectangle 3"/>
          <p:cNvSpPr>
            <a:spLocks noGrp="1" noChangeArrowheads="1"/>
          </p:cNvSpPr>
          <p:nvPr>
            <p:ph type="body" idx="1"/>
          </p:nvPr>
        </p:nvSpPr>
        <p:spPr>
          <a:noFill/>
        </p:spPr>
        <p:txBody>
          <a:bodyPr/>
          <a:lstStyle/>
          <a:p>
            <a:pPr eaLnBrk="1" hangingPunct="1"/>
            <a:r>
              <a:rPr lang="en-GB" dirty="0" smtClean="0"/>
              <a:t>Enter your Web of Knowledge username and password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B616A19-C90D-490C-A61C-6EDAB4F044BC}" type="slidenum">
              <a:rPr lang="en-GB" smtClean="0"/>
              <a:pPr eaLnBrk="1" hangingPunct="1"/>
              <a:t>6</a:t>
            </a:fld>
            <a:endParaRPr lang="en-GB" smtClean="0"/>
          </a:p>
        </p:txBody>
      </p:sp>
      <p:sp>
        <p:nvSpPr>
          <p:cNvPr id="331779" name="Rectangle 2"/>
          <p:cNvSpPr>
            <a:spLocks noGrp="1" noRot="1" noChangeAspect="1" noChangeArrowheads="1" noTextEdit="1"/>
          </p:cNvSpPr>
          <p:nvPr>
            <p:ph type="sldImg"/>
          </p:nvPr>
        </p:nvSpPr>
        <p:spPr>
          <a:xfrm>
            <a:off x="3263900" y="509588"/>
            <a:ext cx="3398838" cy="2549525"/>
          </a:xfrm>
          <a:ln/>
        </p:spPr>
      </p:sp>
      <p:sp>
        <p:nvSpPr>
          <p:cNvPr id="331780" name="Rectangle 3"/>
          <p:cNvSpPr>
            <a:spLocks noGrp="1" noChangeArrowheads="1"/>
          </p:cNvSpPr>
          <p:nvPr>
            <p:ph type="body" idx="1"/>
          </p:nvPr>
        </p:nvSpPr>
        <p:spPr>
          <a:noFill/>
        </p:spPr>
        <p:txBody>
          <a:bodyPr/>
          <a:lstStyle/>
          <a:p>
            <a:pPr eaLnBrk="1" hangingPunct="1"/>
            <a:r>
              <a:rPr lang="en-GB" dirty="0" smtClean="0"/>
              <a:t>The </a:t>
            </a:r>
            <a:r>
              <a:rPr lang="en-GB" b="1" dirty="0" smtClean="0"/>
              <a:t>Footnotes </a:t>
            </a:r>
            <a:r>
              <a:rPr lang="en-GB" dirty="0" smtClean="0"/>
              <a:t>section allows you to control the appearance of the various elements in footnotes. The format of these may be different from the bibliography, depending on the reference style.</a:t>
            </a:r>
          </a:p>
          <a:p>
            <a:pPr eaLnBrk="1" hangingPunct="1"/>
            <a:endParaRPr lang="en-GB" dirty="0" smtClean="0"/>
          </a:p>
          <a:p>
            <a:pPr eaLnBrk="1" hangingPunct="1"/>
            <a:r>
              <a:rPr lang="en-GB" dirty="0" smtClean="0"/>
              <a:t>The </a:t>
            </a:r>
            <a:r>
              <a:rPr lang="en-GB" b="1" dirty="0" smtClean="0"/>
              <a:t>Author Lists</a:t>
            </a:r>
            <a:r>
              <a:rPr lang="en-GB" dirty="0" smtClean="0"/>
              <a:t> section allows you to control how many authors are displayed, and the separating punctuation.</a:t>
            </a:r>
          </a:p>
          <a:p>
            <a:pPr eaLnBrk="1" hangingPunct="1"/>
            <a:r>
              <a:rPr lang="en-GB" dirty="0" smtClean="0"/>
              <a:t>Any changes to</a:t>
            </a:r>
            <a:r>
              <a:rPr lang="en-GB" b="1" dirty="0" smtClean="0"/>
              <a:t> Author Lists</a:t>
            </a:r>
            <a:r>
              <a:rPr lang="en-GB" dirty="0" smtClean="0"/>
              <a:t> must be replicated in </a:t>
            </a:r>
            <a:r>
              <a:rPr lang="en-GB" b="1" dirty="0" smtClean="0"/>
              <a:t>Editor Lists</a:t>
            </a:r>
            <a:r>
              <a:rPr lang="en-GB" dirty="0" smtClean="0"/>
              <a:t>.</a:t>
            </a:r>
          </a:p>
          <a:p>
            <a:pPr eaLnBrk="1" hangingPunct="1"/>
            <a:endParaRPr lang="en-GB" dirty="0" smtClean="0"/>
          </a:p>
          <a:p>
            <a:pPr eaLnBrk="1" hangingPunct="1"/>
            <a:endParaRPr lang="en-GB"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B01477-F2F2-4DCB-9CF0-3FB746CEA237}" type="slidenum">
              <a:rPr lang="en-GB" smtClean="0"/>
              <a:pPr eaLnBrk="1" hangingPunct="1"/>
              <a:t>38</a:t>
            </a:fld>
            <a:endParaRPr lang="en-GB" smtClean="0"/>
          </a:p>
        </p:txBody>
      </p:sp>
      <p:sp>
        <p:nvSpPr>
          <p:cNvPr id="349187" name="Rectangle 2"/>
          <p:cNvSpPr>
            <a:spLocks noGrp="1" noRot="1" noChangeAspect="1" noChangeArrowheads="1" noTextEdit="1"/>
          </p:cNvSpPr>
          <p:nvPr>
            <p:ph type="sldImg"/>
          </p:nvPr>
        </p:nvSpPr>
        <p:spPr>
          <a:xfrm>
            <a:off x="3263900" y="509588"/>
            <a:ext cx="3398838" cy="2549525"/>
          </a:xfrm>
          <a:ln/>
        </p:spPr>
      </p:sp>
      <p:sp>
        <p:nvSpPr>
          <p:cNvPr id="349188" name="Rectangle 3"/>
          <p:cNvSpPr>
            <a:spLocks noGrp="1" noChangeArrowheads="1"/>
          </p:cNvSpPr>
          <p:nvPr>
            <p:ph type="body" idx="1"/>
          </p:nvPr>
        </p:nvSpPr>
        <p:spPr>
          <a:noFill/>
        </p:spPr>
        <p:txBody>
          <a:bodyPr/>
          <a:lstStyle/>
          <a:p>
            <a:pPr eaLnBrk="1" hangingPunct="1"/>
            <a:r>
              <a:rPr lang="en-GB" dirty="0" smtClean="0"/>
              <a:t>Select </a:t>
            </a:r>
            <a:r>
              <a:rPr lang="en-GB" b="1" dirty="0" smtClean="0"/>
              <a:t>All References </a:t>
            </a:r>
            <a:r>
              <a:rPr lang="en-GB" dirty="0" smtClean="0"/>
              <a:t>in the EndNote library, then first click on </a:t>
            </a:r>
            <a:r>
              <a:rPr lang="en-GB" b="1" dirty="0" smtClean="0"/>
              <a:t>References</a:t>
            </a:r>
            <a:r>
              <a:rPr lang="en-GB" dirty="0" smtClean="0"/>
              <a:t> and then </a:t>
            </a:r>
            <a:r>
              <a:rPr lang="en-GB" b="1" dirty="0" smtClean="0"/>
              <a:t>Find Duplicates</a:t>
            </a:r>
            <a:r>
              <a:rPr lang="en-GB" dirty="0" smtClean="0"/>
              <a:t>.</a:t>
            </a: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88D2C59-239E-48F6-8B79-BAA51B58F549}" type="slidenum">
              <a:rPr lang="en-GB" smtClean="0"/>
              <a:pPr eaLnBrk="1" hangingPunct="1"/>
              <a:t>343</a:t>
            </a:fld>
            <a:endParaRPr lang="en-GB" smtClean="0"/>
          </a:p>
        </p:txBody>
      </p:sp>
      <p:sp>
        <p:nvSpPr>
          <p:cNvPr id="559107" name="Rectangle 2"/>
          <p:cNvSpPr>
            <a:spLocks noGrp="1" noRot="1" noChangeAspect="1" noChangeArrowheads="1" noTextEdit="1"/>
          </p:cNvSpPr>
          <p:nvPr>
            <p:ph type="sldImg"/>
          </p:nvPr>
        </p:nvSpPr>
        <p:spPr>
          <a:xfrm>
            <a:off x="3263900" y="509588"/>
            <a:ext cx="3398838" cy="2549525"/>
          </a:xfrm>
          <a:ln/>
        </p:spPr>
      </p:sp>
      <p:sp>
        <p:nvSpPr>
          <p:cNvPr id="559108" name="Rectangle 3"/>
          <p:cNvSpPr>
            <a:spLocks noGrp="1" noChangeArrowheads="1"/>
          </p:cNvSpPr>
          <p:nvPr>
            <p:ph type="body" idx="1"/>
          </p:nvPr>
        </p:nvSpPr>
        <p:spPr>
          <a:noFill/>
        </p:spPr>
        <p:txBody>
          <a:bodyPr/>
          <a:lstStyle/>
          <a:p>
            <a:pPr eaLnBrk="1" hangingPunct="1"/>
            <a:r>
              <a:rPr lang="en-GB" dirty="0" smtClean="0"/>
              <a:t>Select the </a:t>
            </a:r>
            <a:r>
              <a:rPr lang="en-GB" b="1" dirty="0" smtClean="0"/>
              <a:t>My EndNote Web</a:t>
            </a:r>
            <a:r>
              <a:rPr lang="en-GB" dirty="0" smtClean="0"/>
              <a:t> link.</a:t>
            </a:r>
          </a:p>
          <a:p>
            <a:pPr eaLnBrk="1" hangingPunct="1"/>
            <a:endParaRPr lang="en-GB" dirty="0" smtClean="0"/>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318D15B-3DA2-4519-B50D-519DEEE2D592}" type="slidenum">
              <a:rPr lang="en-GB" smtClean="0"/>
              <a:pPr eaLnBrk="1" hangingPunct="1"/>
              <a:t>344</a:t>
            </a:fld>
            <a:endParaRPr lang="en-GB" smtClean="0"/>
          </a:p>
        </p:txBody>
      </p:sp>
      <p:sp>
        <p:nvSpPr>
          <p:cNvPr id="560131" name="Rectangle 2"/>
          <p:cNvSpPr>
            <a:spLocks noGrp="1" noRot="1" noChangeAspect="1" noChangeArrowheads="1" noTextEdit="1"/>
          </p:cNvSpPr>
          <p:nvPr>
            <p:ph type="sldImg"/>
          </p:nvPr>
        </p:nvSpPr>
        <p:spPr>
          <a:xfrm>
            <a:off x="3263900" y="509588"/>
            <a:ext cx="3398838" cy="2549525"/>
          </a:xfrm>
          <a:ln/>
        </p:spPr>
      </p:sp>
      <p:sp>
        <p:nvSpPr>
          <p:cNvPr id="560132" name="Rectangle 3"/>
          <p:cNvSpPr>
            <a:spLocks noGrp="1" noChangeArrowheads="1"/>
          </p:cNvSpPr>
          <p:nvPr>
            <p:ph type="body" idx="1"/>
          </p:nvPr>
        </p:nvSpPr>
        <p:spPr>
          <a:noFill/>
        </p:spPr>
        <p:txBody>
          <a:bodyPr/>
          <a:lstStyle/>
          <a:p>
            <a:pPr eaLnBrk="1" hangingPunct="1"/>
            <a:r>
              <a:rPr lang="en-GB" dirty="0" smtClean="0"/>
              <a:t>Initially there are no references to show </a:t>
            </a:r>
            <a:r>
              <a:rPr lang="en-GB" baseline="0" dirty="0" smtClean="0"/>
              <a:t> in </a:t>
            </a:r>
            <a:r>
              <a:rPr lang="en-GB" b="1" baseline="0" dirty="0" smtClean="0"/>
              <a:t>All My References</a:t>
            </a:r>
            <a:endParaRPr lang="en-GB" b="1" dirty="0" smtClean="0"/>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In the EndNote Library, go to </a:t>
            </a:r>
            <a:r>
              <a:rPr lang="en-GB" b="1" dirty="0" smtClean="0"/>
              <a:t>EndNote X6, Preferences </a:t>
            </a:r>
            <a:endParaRPr lang="en-US"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345</a:t>
            </a:fld>
            <a:endParaRPr lang="en-GB"/>
          </a:p>
        </p:txBody>
      </p:sp>
    </p:spTree>
    <p:extLst>
      <p:ext uri="{BB962C8B-B14F-4D97-AF65-F5344CB8AC3E}">
        <p14:creationId xmlns:p14="http://schemas.microsoft.com/office/powerpoint/2010/main" val="3130368700"/>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 to the </a:t>
            </a:r>
            <a:r>
              <a:rPr lang="en-GB" b="1" dirty="0" smtClean="0"/>
              <a:t>Sync</a:t>
            </a:r>
            <a:r>
              <a:rPr lang="en-GB" dirty="0" smtClean="0"/>
              <a:t> option, and enter email address and password as used with Web of Knowledge. Choose whether to Sync automatically at set times. Click </a:t>
            </a:r>
            <a:r>
              <a:rPr lang="en-GB" b="1" dirty="0" smtClean="0"/>
              <a:t>Enable Sync</a:t>
            </a:r>
            <a:r>
              <a:rPr lang="en-GB" b="0" dirty="0" smtClean="0"/>
              <a:t>.</a:t>
            </a:r>
            <a:r>
              <a:rPr lang="en-GB" b="0" baseline="0" dirty="0" smtClean="0"/>
              <a:t> Note that it is only possible to Sync with a single desktop X6 library.</a:t>
            </a:r>
          </a:p>
          <a:p>
            <a:r>
              <a:rPr lang="en-GB" b="0" baseline="0" dirty="0" smtClean="0"/>
              <a:t>EndNote Web will synchronise </a:t>
            </a:r>
            <a:r>
              <a:rPr lang="en-GB" b="1" baseline="0" dirty="0" smtClean="0"/>
              <a:t>All References</a:t>
            </a:r>
            <a:r>
              <a:rPr lang="en-GB" b="0" baseline="0" dirty="0" smtClean="0"/>
              <a:t> and ordinary Groups. It will not sync Smart Groups as these are not a web option..</a:t>
            </a:r>
          </a:p>
          <a:p>
            <a:r>
              <a:rPr lang="en-GB" b="0" baseline="0" dirty="0" smtClean="0"/>
              <a:t>Note that the first synchronisation will take a long time, regardless of the number of references in the library - subsequent syncs will be much quicker.</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346</a:t>
            </a:fld>
            <a:endParaRPr lang="en-GB"/>
          </a:p>
        </p:txBody>
      </p:sp>
    </p:spTree>
    <p:extLst>
      <p:ext uri="{BB962C8B-B14F-4D97-AF65-F5344CB8AC3E}">
        <p14:creationId xmlns:p14="http://schemas.microsoft.com/office/powerpoint/2010/main" val="2025500385"/>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future visits you may be asked to confirm your EndNote Web</a:t>
            </a:r>
            <a:r>
              <a:rPr lang="en-GB" baseline="0" dirty="0" smtClean="0"/>
              <a:t> credentials.</a:t>
            </a:r>
          </a:p>
          <a:p>
            <a:r>
              <a:rPr lang="en-GB" b="1" baseline="0" dirty="0" smtClean="0"/>
              <a:t>Important - </a:t>
            </a:r>
            <a:r>
              <a:rPr lang="en-GB" b="0" baseline="0" dirty="0" smtClean="0"/>
              <a:t>if you are working with EndNote Web on a computer that does not have EndNote X6, make sure that the Word EndNote toolbar Cite While You Write options are set to EndNote Web, otherwise the software will look for an X6 upgrade and not function.</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347</a:t>
            </a:fld>
            <a:endParaRPr lang="en-GB"/>
          </a:p>
        </p:txBody>
      </p:sp>
    </p:spTree>
    <p:extLst>
      <p:ext uri="{BB962C8B-B14F-4D97-AF65-F5344CB8AC3E}">
        <p14:creationId xmlns:p14="http://schemas.microsoft.com/office/powerpoint/2010/main" val="4201787154"/>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the Sync icon to start the procedure.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348</a:t>
            </a:fld>
            <a:endParaRPr lang="en-GB"/>
          </a:p>
        </p:txBody>
      </p:sp>
    </p:spTree>
    <p:extLst>
      <p:ext uri="{BB962C8B-B14F-4D97-AF65-F5344CB8AC3E}">
        <p14:creationId xmlns:p14="http://schemas.microsoft.com/office/powerpoint/2010/main" val="2569712308"/>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recommended that you create a backup copy of the library before syncing.</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349</a:t>
            </a:fld>
            <a:endParaRPr lang="en-GB"/>
          </a:p>
        </p:txBody>
      </p:sp>
    </p:spTree>
    <p:extLst>
      <p:ext uri="{BB962C8B-B14F-4D97-AF65-F5344CB8AC3E}">
        <p14:creationId xmlns:p14="http://schemas.microsoft.com/office/powerpoint/2010/main" val="2569538149"/>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Save the compressed library in an appropriate location.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350</a:t>
            </a:fld>
            <a:endParaRPr lang="en-GB"/>
          </a:p>
        </p:txBody>
      </p:sp>
    </p:spTree>
    <p:extLst>
      <p:ext uri="{BB962C8B-B14F-4D97-AF65-F5344CB8AC3E}">
        <p14:creationId xmlns:p14="http://schemas.microsoft.com/office/powerpoint/2010/main" val="314989132"/>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the sync is complete, numbers in the two libraries may appear inconsistent - this is because empty</a:t>
            </a:r>
            <a:r>
              <a:rPr lang="en-GB" baseline="0" dirty="0" smtClean="0"/>
              <a:t> groups are counted in the local library but not on the web, and records in the Trash are included in the web count but not in the local library.</a:t>
            </a:r>
          </a:p>
          <a:p>
            <a:r>
              <a:rPr lang="en-GB" baseline="0" dirty="0" smtClean="0"/>
              <a:t>If the same record has been edited in both libraries since the last sync, EndNote will post this as a conflict and ask you which record to keep.</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351</a:t>
            </a:fld>
            <a:endParaRPr lang="en-GB"/>
          </a:p>
        </p:txBody>
      </p:sp>
    </p:spTree>
    <p:extLst>
      <p:ext uri="{BB962C8B-B14F-4D97-AF65-F5344CB8AC3E}">
        <p14:creationId xmlns:p14="http://schemas.microsoft.com/office/powerpoint/2010/main" val="2432527491"/>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references</a:t>
            </a:r>
            <a:r>
              <a:rPr lang="en-GB" baseline="0" dirty="0" smtClean="0"/>
              <a:t> and normal groups are copied, with attachments.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352</a:t>
            </a:fld>
            <a:endParaRPr lang="en-GB"/>
          </a:p>
        </p:txBody>
      </p:sp>
    </p:spTree>
    <p:extLst>
      <p:ext uri="{BB962C8B-B14F-4D97-AF65-F5344CB8AC3E}">
        <p14:creationId xmlns:p14="http://schemas.microsoft.com/office/powerpoint/2010/main" val="1058916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BAB00B9-2CB4-43CE-825F-479A7E19EE2C}" type="slidenum">
              <a:rPr lang="en-GB" smtClean="0"/>
              <a:pPr eaLnBrk="1" hangingPunct="1"/>
              <a:t>39</a:t>
            </a:fld>
            <a:endParaRPr lang="en-GB" smtClean="0"/>
          </a:p>
        </p:txBody>
      </p:sp>
      <p:sp>
        <p:nvSpPr>
          <p:cNvPr id="350211" name="Rectangle 2"/>
          <p:cNvSpPr>
            <a:spLocks noGrp="1" noRot="1" noChangeAspect="1" noChangeArrowheads="1" noTextEdit="1"/>
          </p:cNvSpPr>
          <p:nvPr>
            <p:ph type="sldImg"/>
          </p:nvPr>
        </p:nvSpPr>
        <p:spPr>
          <a:xfrm>
            <a:off x="3263900" y="509588"/>
            <a:ext cx="3398838" cy="2549525"/>
          </a:xfrm>
          <a:ln/>
        </p:spPr>
      </p:sp>
      <p:sp>
        <p:nvSpPr>
          <p:cNvPr id="350212" name="Rectangle 3"/>
          <p:cNvSpPr>
            <a:spLocks noGrp="1" noChangeArrowheads="1"/>
          </p:cNvSpPr>
          <p:nvPr>
            <p:ph type="body" idx="1"/>
          </p:nvPr>
        </p:nvSpPr>
        <p:spPr>
          <a:noFill/>
        </p:spPr>
        <p:txBody>
          <a:bodyPr/>
          <a:lstStyle/>
          <a:p>
            <a:pPr eaLnBrk="1" hangingPunct="1"/>
            <a:r>
              <a:rPr lang="en-GB" dirty="0" smtClean="0"/>
              <a:t>Endnote then carries out a search for duplicates.  Each record it finds is displayed alongside its duplicate so that the two can be compared.  Check to see whether these two records are indeed duplicates of each other as they may have been matched in error.  </a:t>
            </a:r>
          </a:p>
          <a:p>
            <a:pPr eaLnBrk="1" hangingPunct="1"/>
            <a:endParaRPr lang="en-GB" dirty="0" smtClean="0"/>
          </a:p>
          <a:p>
            <a:pPr eaLnBrk="1" hangingPunct="1"/>
            <a:r>
              <a:rPr lang="en-GB" dirty="0" smtClean="0"/>
              <a:t> If you don’t wish to delete either record then click on the </a:t>
            </a:r>
            <a:r>
              <a:rPr lang="en-GB" b="1" dirty="0" smtClean="0"/>
              <a:t>Skip</a:t>
            </a:r>
            <a:r>
              <a:rPr lang="en-GB" dirty="0" smtClean="0"/>
              <a:t> button.  Otherwise, click the </a:t>
            </a:r>
            <a:r>
              <a:rPr lang="en-GB" b="1" dirty="0" smtClean="0"/>
              <a:t>Keep this Record</a:t>
            </a:r>
            <a:r>
              <a:rPr lang="en-GB" dirty="0" smtClean="0"/>
              <a:t> button above the record that you want to retain: the other is then deleted. </a:t>
            </a:r>
          </a:p>
          <a:p>
            <a:pPr eaLnBrk="1" hangingPunct="1"/>
            <a:endParaRPr lang="en-GB" dirty="0" smtClean="0"/>
          </a:p>
          <a:p>
            <a:pPr eaLnBrk="1" hangingPunct="1"/>
            <a:r>
              <a:rPr lang="en-GB" dirty="0" smtClean="0"/>
              <a:t>To avoid deleting a reference that you have already cited in a paper, it is advisable that you always delete the duplicate record that was most recently added to Endnote Library.</a:t>
            </a:r>
          </a:p>
          <a:p>
            <a:pPr eaLnBrk="1" hangingPunct="1"/>
            <a:endParaRPr lang="en-GB" dirty="0" smtClean="0"/>
          </a:p>
          <a:p>
            <a:pPr eaLnBrk="1" hangingPunct="1"/>
            <a:endParaRPr lang="en-GB" dirty="0" smtClean="0"/>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Sync status can be checked at</a:t>
            </a:r>
            <a:r>
              <a:rPr lang="en-GB" baseline="0" dirty="0" smtClean="0"/>
              <a:t> any time - click the link in the Groups panel to view.</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353</a:t>
            </a:fld>
            <a:endParaRPr lang="en-GB"/>
          </a:p>
        </p:txBody>
      </p:sp>
    </p:spTree>
    <p:extLst>
      <p:ext uri="{BB962C8B-B14F-4D97-AF65-F5344CB8AC3E}">
        <p14:creationId xmlns:p14="http://schemas.microsoft.com/office/powerpoint/2010/main" val="2040873502"/>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possible to give other people access to some or all of your references.</a:t>
            </a:r>
          </a:p>
          <a:p>
            <a:r>
              <a:rPr lang="en-GB" dirty="0" smtClean="0"/>
              <a:t>Go to </a:t>
            </a:r>
            <a:r>
              <a:rPr lang="en-GB" b="1" dirty="0" smtClean="0"/>
              <a:t>Organize,</a:t>
            </a:r>
            <a:r>
              <a:rPr lang="en-GB" b="1" baseline="0" dirty="0" smtClean="0"/>
              <a:t> </a:t>
            </a:r>
            <a:r>
              <a:rPr lang="en-GB" b="1" dirty="0" smtClean="0"/>
              <a:t>Manage My Groups.</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354</a:t>
            </a:fld>
            <a:endParaRPr lang="en-GB"/>
          </a:p>
        </p:txBody>
      </p:sp>
    </p:spTree>
    <p:extLst>
      <p:ext uri="{BB962C8B-B14F-4D97-AF65-F5344CB8AC3E}">
        <p14:creationId xmlns:p14="http://schemas.microsoft.com/office/powerpoint/2010/main" val="93843283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CC52DFB-E207-4C84-B273-AE852F650877}" type="slidenum">
              <a:rPr lang="en-GB" smtClean="0"/>
              <a:pPr eaLnBrk="1" hangingPunct="1"/>
              <a:t>355</a:t>
            </a:fld>
            <a:endParaRPr lang="en-GB" smtClean="0"/>
          </a:p>
        </p:txBody>
      </p:sp>
      <p:sp>
        <p:nvSpPr>
          <p:cNvPr id="562179" name="Rectangle 2"/>
          <p:cNvSpPr>
            <a:spLocks noGrp="1" noRot="1" noChangeAspect="1" noChangeArrowheads="1" noTextEdit="1"/>
          </p:cNvSpPr>
          <p:nvPr>
            <p:ph type="sldImg"/>
          </p:nvPr>
        </p:nvSpPr>
        <p:spPr>
          <a:xfrm>
            <a:off x="3263900" y="509588"/>
            <a:ext cx="3398838" cy="2549525"/>
          </a:xfrm>
          <a:ln/>
        </p:spPr>
      </p:sp>
      <p:sp>
        <p:nvSpPr>
          <p:cNvPr id="562180" name="Rectangle 3"/>
          <p:cNvSpPr>
            <a:spLocks noGrp="1" noChangeArrowheads="1"/>
          </p:cNvSpPr>
          <p:nvPr>
            <p:ph type="body" idx="1"/>
          </p:nvPr>
        </p:nvSpPr>
        <p:spPr>
          <a:noFill/>
        </p:spPr>
        <p:txBody>
          <a:bodyPr/>
          <a:lstStyle/>
          <a:p>
            <a:pPr eaLnBrk="1" hangingPunct="1"/>
            <a:r>
              <a:rPr lang="en-GB" dirty="0" smtClean="0"/>
              <a:t>Choose </a:t>
            </a:r>
            <a:r>
              <a:rPr lang="en-GB" b="1" dirty="0" smtClean="0"/>
              <a:t>Manage Sharing </a:t>
            </a:r>
            <a:r>
              <a:rPr lang="en-GB" b="0" dirty="0" smtClean="0"/>
              <a:t>for</a:t>
            </a:r>
            <a:r>
              <a:rPr lang="en-GB" b="0" baseline="0" dirty="0" smtClean="0"/>
              <a:t> an individual group</a:t>
            </a:r>
            <a:r>
              <a:rPr lang="en-GB" b="1" dirty="0" smtClean="0"/>
              <a:t>.</a:t>
            </a:r>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978F8C5-3DA0-4D09-8605-899A663DD25B}" type="slidenum">
              <a:rPr lang="en-GB" smtClean="0"/>
              <a:pPr eaLnBrk="1" hangingPunct="1"/>
              <a:t>356</a:t>
            </a:fld>
            <a:endParaRPr lang="en-GB" smtClean="0"/>
          </a:p>
        </p:txBody>
      </p:sp>
      <p:sp>
        <p:nvSpPr>
          <p:cNvPr id="563203" name="Rectangle 2"/>
          <p:cNvSpPr>
            <a:spLocks noGrp="1" noRot="1" noChangeAspect="1" noChangeArrowheads="1" noTextEdit="1"/>
          </p:cNvSpPr>
          <p:nvPr>
            <p:ph type="sldImg"/>
          </p:nvPr>
        </p:nvSpPr>
        <p:spPr>
          <a:xfrm>
            <a:off x="3263900" y="509588"/>
            <a:ext cx="3398838" cy="2549525"/>
          </a:xfrm>
          <a:ln/>
        </p:spPr>
      </p:sp>
      <p:sp>
        <p:nvSpPr>
          <p:cNvPr id="563204" name="Rectangle 3"/>
          <p:cNvSpPr>
            <a:spLocks noGrp="1" noChangeArrowheads="1"/>
          </p:cNvSpPr>
          <p:nvPr>
            <p:ph type="body" idx="1"/>
          </p:nvPr>
        </p:nvSpPr>
        <p:spPr>
          <a:noFill/>
        </p:spPr>
        <p:txBody>
          <a:bodyPr/>
          <a:lstStyle/>
          <a:p>
            <a:pPr eaLnBrk="1" hangingPunct="1"/>
            <a:r>
              <a:rPr lang="en-GB" dirty="0" smtClean="0"/>
              <a:t>followed by </a:t>
            </a:r>
            <a:r>
              <a:rPr lang="en-GB" b="1" dirty="0" smtClean="0"/>
              <a:t>Start sharing this group.</a:t>
            </a:r>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9493C8A-A85B-4281-A30E-35C1354D4E0C}" type="slidenum">
              <a:rPr lang="en-GB" smtClean="0"/>
              <a:pPr eaLnBrk="1" hangingPunct="1"/>
              <a:t>357</a:t>
            </a:fld>
            <a:endParaRPr lang="en-GB" smtClean="0"/>
          </a:p>
        </p:txBody>
      </p:sp>
      <p:sp>
        <p:nvSpPr>
          <p:cNvPr id="564227" name="Rectangle 2"/>
          <p:cNvSpPr>
            <a:spLocks noGrp="1" noRot="1" noChangeAspect="1" noChangeArrowheads="1" noTextEdit="1"/>
          </p:cNvSpPr>
          <p:nvPr>
            <p:ph type="sldImg"/>
          </p:nvPr>
        </p:nvSpPr>
        <p:spPr>
          <a:xfrm>
            <a:off x="3263900" y="509588"/>
            <a:ext cx="3398838" cy="2549525"/>
          </a:xfrm>
          <a:ln/>
        </p:spPr>
      </p:sp>
      <p:sp>
        <p:nvSpPr>
          <p:cNvPr id="564228" name="Rectangle 3"/>
          <p:cNvSpPr>
            <a:spLocks noGrp="1" noChangeArrowheads="1"/>
          </p:cNvSpPr>
          <p:nvPr>
            <p:ph type="body" idx="1"/>
          </p:nvPr>
        </p:nvSpPr>
        <p:spPr>
          <a:noFill/>
        </p:spPr>
        <p:txBody>
          <a:bodyPr/>
          <a:lstStyle/>
          <a:p>
            <a:pPr eaLnBrk="1" hangingPunct="1"/>
            <a:r>
              <a:rPr lang="en-GB" dirty="0" smtClean="0"/>
              <a:t>Add the email addresses of the people you wish to share your group with; they will need to have an (updated) EndNote Web account. Choose access, </a:t>
            </a:r>
            <a:r>
              <a:rPr lang="en-GB" b="1" dirty="0" smtClean="0"/>
              <a:t>Read only</a:t>
            </a:r>
            <a:r>
              <a:rPr lang="en-GB" dirty="0" smtClean="0"/>
              <a:t> or </a:t>
            </a:r>
            <a:r>
              <a:rPr lang="en-GB" b="1" dirty="0" smtClean="0"/>
              <a:t>Read &amp; Write</a:t>
            </a:r>
            <a:r>
              <a:rPr lang="en-GB" dirty="0" smtClean="0"/>
              <a:t>, then </a:t>
            </a:r>
            <a:r>
              <a:rPr lang="en-GB" b="1" dirty="0" smtClean="0"/>
              <a:t>Apply</a:t>
            </a:r>
            <a:r>
              <a:rPr lang="en-GB" dirty="0" smtClean="0"/>
              <a:t>.</a:t>
            </a:r>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EC25C55-9B10-4820-B444-1852DA091C4C}" type="slidenum">
              <a:rPr lang="en-GB" smtClean="0"/>
              <a:pPr eaLnBrk="1" hangingPunct="1"/>
              <a:t>358</a:t>
            </a:fld>
            <a:endParaRPr lang="en-GB" smtClean="0"/>
          </a:p>
        </p:txBody>
      </p:sp>
      <p:sp>
        <p:nvSpPr>
          <p:cNvPr id="565251" name="Rectangle 2"/>
          <p:cNvSpPr>
            <a:spLocks noGrp="1" noRot="1" noChangeAspect="1" noChangeArrowheads="1" noTextEdit="1"/>
          </p:cNvSpPr>
          <p:nvPr>
            <p:ph type="sldImg"/>
          </p:nvPr>
        </p:nvSpPr>
        <p:spPr>
          <a:xfrm>
            <a:off x="3263900" y="509588"/>
            <a:ext cx="3398838" cy="2549525"/>
          </a:xfrm>
          <a:ln/>
        </p:spPr>
      </p:sp>
      <p:sp>
        <p:nvSpPr>
          <p:cNvPr id="565252" name="Rectangle 3"/>
          <p:cNvSpPr>
            <a:spLocks noGrp="1" noChangeArrowheads="1"/>
          </p:cNvSpPr>
          <p:nvPr>
            <p:ph type="body" idx="1"/>
          </p:nvPr>
        </p:nvSpPr>
        <p:spPr>
          <a:noFill/>
        </p:spPr>
        <p:txBody>
          <a:bodyPr/>
          <a:lstStyle/>
          <a:p>
            <a:pPr eaLnBrk="1" hangingPunct="1"/>
            <a:r>
              <a:rPr lang="en-GB" dirty="0" smtClean="0"/>
              <a:t>Sharing levels can be changed at any time</a:t>
            </a:r>
            <a:r>
              <a:rPr lang="en-GB" baseline="0" dirty="0" smtClean="0"/>
              <a:t> for individual members of a group. Note that for copyright reasons, attachments are not shared.</a:t>
            </a:r>
            <a:endParaRPr lang="en-GB" dirty="0" smtClean="0"/>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AE30027-EE30-4BE7-A729-65A9B07566C4}" type="slidenum">
              <a:rPr lang="en-GB" smtClean="0"/>
              <a:pPr eaLnBrk="1" hangingPunct="1"/>
              <a:t>359</a:t>
            </a:fld>
            <a:endParaRPr lang="en-GB" smtClean="0"/>
          </a:p>
        </p:txBody>
      </p:sp>
      <p:sp>
        <p:nvSpPr>
          <p:cNvPr id="566275" name="Rectangle 2"/>
          <p:cNvSpPr>
            <a:spLocks noGrp="1" noRot="1" noChangeAspect="1" noChangeArrowheads="1" noTextEdit="1"/>
          </p:cNvSpPr>
          <p:nvPr>
            <p:ph type="sldImg"/>
          </p:nvPr>
        </p:nvSpPr>
        <p:spPr>
          <a:xfrm>
            <a:off x="3263900" y="509588"/>
            <a:ext cx="3398838" cy="2549525"/>
          </a:xfrm>
          <a:ln/>
        </p:spPr>
      </p:sp>
      <p:sp>
        <p:nvSpPr>
          <p:cNvPr id="566276" name="Rectangle 3"/>
          <p:cNvSpPr>
            <a:spLocks noGrp="1" noChangeArrowheads="1"/>
          </p:cNvSpPr>
          <p:nvPr>
            <p:ph type="body" idx="1"/>
          </p:nvPr>
        </p:nvSpPr>
        <p:spPr>
          <a:noFill/>
        </p:spPr>
        <p:txBody>
          <a:bodyPr/>
          <a:lstStyle/>
          <a:p>
            <a:pPr eaLnBrk="1" hangingPunct="1"/>
            <a:r>
              <a:rPr lang="en-GB" dirty="0" smtClean="0"/>
              <a:t>Go to the </a:t>
            </a:r>
            <a:r>
              <a:rPr lang="en-GB" b="1" dirty="0" smtClean="0"/>
              <a:t>Other' Groups </a:t>
            </a:r>
            <a:r>
              <a:rPr lang="en-GB" dirty="0" smtClean="0"/>
              <a:t>tab to access references that other users are sharing with you.</a:t>
            </a:r>
            <a:endParaRPr lang="en-GB" b="1" dirty="0" smtClean="0"/>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5F414E8-8F7B-4ECF-A8A0-96B82B22C15F}" type="slidenum">
              <a:rPr lang="en-GB" smtClean="0"/>
              <a:pPr eaLnBrk="1" hangingPunct="1"/>
              <a:t>360</a:t>
            </a:fld>
            <a:endParaRPr lang="en-GB" smtClean="0"/>
          </a:p>
        </p:txBody>
      </p:sp>
      <p:sp>
        <p:nvSpPr>
          <p:cNvPr id="575491" name="Rectangle 2"/>
          <p:cNvSpPr>
            <a:spLocks noGrp="1" noRot="1" noChangeAspect="1" noChangeArrowheads="1" noTextEdit="1"/>
          </p:cNvSpPr>
          <p:nvPr>
            <p:ph type="sldImg"/>
          </p:nvPr>
        </p:nvSpPr>
        <p:spPr>
          <a:xfrm>
            <a:off x="3265488" y="511175"/>
            <a:ext cx="3398837" cy="2547938"/>
          </a:xfrm>
          <a:ln/>
        </p:spPr>
      </p:sp>
      <p:sp>
        <p:nvSpPr>
          <p:cNvPr id="5754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For ease of comparison, any</a:t>
            </a:r>
            <a:r>
              <a:rPr lang="en-GB" baseline="0" dirty="0" smtClean="0"/>
              <a:t> fields which differ between the two records are highlighted.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40</a:t>
            </a:fld>
            <a:endParaRPr lang="en-GB"/>
          </a:p>
        </p:txBody>
      </p:sp>
    </p:spTree>
    <p:extLst>
      <p:ext uri="{BB962C8B-B14F-4D97-AF65-F5344CB8AC3E}">
        <p14:creationId xmlns:p14="http://schemas.microsoft.com/office/powerpoint/2010/main" val="1665266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US" dirty="0" smtClean="0"/>
              <a:t>Duplicate records are displayed as a temporary group. If there is more than one duplicate of a given record, these</a:t>
            </a:r>
            <a:r>
              <a:rPr lang="en-US" baseline="0" dirty="0" smtClean="0"/>
              <a:t> will be compared in pairs, in turn.</a:t>
            </a:r>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41</a:t>
            </a:fld>
            <a:endParaRPr lang="en-GB"/>
          </a:p>
        </p:txBody>
      </p:sp>
    </p:spTree>
    <p:extLst>
      <p:ext uri="{BB962C8B-B14F-4D97-AF65-F5344CB8AC3E}">
        <p14:creationId xmlns:p14="http://schemas.microsoft.com/office/powerpoint/2010/main" val="1179850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There are a number of methods</a:t>
            </a:r>
            <a:r>
              <a:rPr lang="en-GB" baseline="0" dirty="0" smtClean="0"/>
              <a:t> of sorting references according to your research needs.</a:t>
            </a:r>
          </a:p>
          <a:p>
            <a:r>
              <a:rPr lang="en-GB" baseline="0" dirty="0" smtClean="0"/>
              <a:t>Create individual groups for collections of records for particular purposes, collect groups together or combine them with Boolean operators AND, OR, NOT.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43</a:t>
            </a:fld>
            <a:endParaRPr lang="en-GB"/>
          </a:p>
        </p:txBody>
      </p:sp>
    </p:spTree>
    <p:extLst>
      <p:ext uri="{BB962C8B-B14F-4D97-AF65-F5344CB8AC3E}">
        <p14:creationId xmlns:p14="http://schemas.microsoft.com/office/powerpoint/2010/main" val="1041494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04E1FB6-B5D0-441E-A04F-9C89F1C4D1E2}" type="slidenum">
              <a:rPr lang="en-GB"/>
              <a:pPr eaLnBrk="1" hangingPunct="1"/>
              <a:t>45</a:t>
            </a:fld>
            <a:endParaRPr lang="en-GB"/>
          </a:p>
        </p:txBody>
      </p:sp>
      <p:sp>
        <p:nvSpPr>
          <p:cNvPr id="173059" name="Rectangle 2"/>
          <p:cNvSpPr>
            <a:spLocks noGrp="1" noRot="1" noChangeAspect="1" noChangeArrowheads="1" noTextEdit="1"/>
          </p:cNvSpPr>
          <p:nvPr>
            <p:ph type="sldImg"/>
          </p:nvPr>
        </p:nvSpPr>
        <p:spPr>
          <a:xfrm>
            <a:off x="3263900" y="509588"/>
            <a:ext cx="3398838" cy="2549525"/>
          </a:xfrm>
          <a:ln/>
        </p:spPr>
      </p:sp>
      <p:sp>
        <p:nvSpPr>
          <p:cNvPr id="173060" name="Rectangle 3"/>
          <p:cNvSpPr>
            <a:spLocks noGrp="1" noChangeArrowheads="1"/>
          </p:cNvSpPr>
          <p:nvPr>
            <p:ph type="body" idx="1"/>
          </p:nvPr>
        </p:nvSpPr>
        <p:spPr>
          <a:noFill/>
        </p:spPr>
        <p:txBody>
          <a:bodyPr/>
          <a:lstStyle/>
          <a:p>
            <a:pPr eaLnBrk="1" hangingPunct="1">
              <a:lnSpc>
                <a:spcPct val="90000"/>
              </a:lnSpc>
            </a:pPr>
            <a:r>
              <a:rPr lang="en-GB" dirty="0" smtClean="0"/>
              <a:t>The best way of managing a large EndNote Library is to create </a:t>
            </a:r>
            <a:r>
              <a:rPr lang="en-GB" dirty="0" err="1" smtClean="0"/>
              <a:t>sublibraries</a:t>
            </a:r>
            <a:r>
              <a:rPr lang="en-GB" dirty="0" smtClean="0"/>
              <a:t>, or groups. Up to 5000 groups can be attached to a single library.</a:t>
            </a:r>
          </a:p>
          <a:p>
            <a:pPr eaLnBrk="1" hangingPunct="1">
              <a:lnSpc>
                <a:spcPct val="90000"/>
              </a:lnSpc>
            </a:pPr>
            <a:r>
              <a:rPr lang="en-GB" dirty="0" smtClean="0"/>
              <a:t>Groups can be custom groups or Smart groups. </a:t>
            </a:r>
          </a:p>
          <a:p>
            <a:pPr eaLnBrk="1" hangingPunct="1">
              <a:lnSpc>
                <a:spcPct val="90000"/>
              </a:lnSpc>
            </a:pPr>
            <a:r>
              <a:rPr lang="en-GB" dirty="0" smtClean="0"/>
              <a:t>Any item in the main library may be included in a custom group.</a:t>
            </a:r>
          </a:p>
          <a:p>
            <a:pPr eaLnBrk="1" hangingPunct="1">
              <a:lnSpc>
                <a:spcPct val="90000"/>
              </a:lnSpc>
            </a:pPr>
            <a:r>
              <a:rPr lang="en-GB" dirty="0" smtClean="0"/>
              <a:t>Smart groups are given set criteria - any item fulfilling these criteria is automatically added to the group. The criteria can be modified at any time. The criteria for a new Smart group will be applied to the existing EndNote Library, and to any items that are added subsequently.</a:t>
            </a:r>
          </a:p>
          <a:p>
            <a:pPr eaLnBrk="1" hangingPunct="1">
              <a:lnSpc>
                <a:spcPct val="90000"/>
              </a:lnSpc>
            </a:pPr>
            <a:r>
              <a:rPr lang="en-GB" dirty="0" smtClean="0"/>
              <a:t>All entries are included in the main EndNote library: they may be copied into more than one group, or be entries in more than one Smart group.</a:t>
            </a:r>
          </a:p>
          <a:p>
            <a:pPr eaLnBrk="1" hangingPunct="1">
              <a:lnSpc>
                <a:spcPct val="90000"/>
              </a:lnSpc>
            </a:pPr>
            <a:r>
              <a:rPr lang="en-GB" dirty="0" smtClean="0"/>
              <a:t>Deleting a record from a main library removes it from all groups: deleting a record from a custom group does not remove it from the main library or from other groups. However, deleting an item from a</a:t>
            </a:r>
            <a:r>
              <a:rPr lang="en-GB" baseline="0" dirty="0" smtClean="0"/>
              <a:t> Smart group will also remove it from All References</a:t>
            </a:r>
            <a:endParaRPr lang="en-GB" dirty="0" smtClean="0"/>
          </a:p>
          <a:p>
            <a:pPr eaLnBrk="1" hangingPunct="1">
              <a:lnSpc>
                <a:spcPct val="90000"/>
              </a:lnSpc>
            </a:pPr>
            <a:r>
              <a:rPr lang="en-GB" dirty="0" smtClean="0"/>
              <a:t>To create a Custom group, go to </a:t>
            </a:r>
            <a:r>
              <a:rPr lang="en-GB" b="1" dirty="0" smtClean="0"/>
              <a:t>Groups, Create Group</a:t>
            </a:r>
            <a:r>
              <a:rPr lang="en-GB" dirty="0" smtClean="0"/>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E3FC67C-5492-4DB5-82D0-C599A4814552}" type="slidenum">
              <a:rPr lang="en-GB"/>
              <a:pPr eaLnBrk="1" hangingPunct="1"/>
              <a:t>46</a:t>
            </a:fld>
            <a:endParaRPr lang="en-GB"/>
          </a:p>
        </p:txBody>
      </p:sp>
      <p:sp>
        <p:nvSpPr>
          <p:cNvPr id="174083" name="Rectangle 2"/>
          <p:cNvSpPr>
            <a:spLocks noGrp="1" noRot="1" noChangeAspect="1" noChangeArrowheads="1" noTextEdit="1"/>
          </p:cNvSpPr>
          <p:nvPr>
            <p:ph type="sldImg"/>
          </p:nvPr>
        </p:nvSpPr>
        <p:spPr>
          <a:xfrm>
            <a:off x="3263900" y="509588"/>
            <a:ext cx="3398838" cy="2549525"/>
          </a:xfrm>
          <a:ln/>
        </p:spPr>
      </p:sp>
      <p:sp>
        <p:nvSpPr>
          <p:cNvPr id="174084" name="Rectangle 3"/>
          <p:cNvSpPr>
            <a:spLocks noGrp="1" noChangeArrowheads="1"/>
          </p:cNvSpPr>
          <p:nvPr>
            <p:ph type="body" idx="1"/>
          </p:nvPr>
        </p:nvSpPr>
        <p:spPr>
          <a:noFill/>
        </p:spPr>
        <p:txBody>
          <a:bodyPr/>
          <a:lstStyle/>
          <a:p>
            <a:pPr eaLnBrk="1" hangingPunct="1"/>
            <a:r>
              <a:rPr lang="en-GB" dirty="0" smtClean="0"/>
              <a:t>Name the group. The new group is displayed in the </a:t>
            </a:r>
            <a:r>
              <a:rPr lang="en-GB" b="1" dirty="0" smtClean="0"/>
              <a:t>My Groups</a:t>
            </a:r>
            <a:r>
              <a:rPr lang="en-GB" dirty="0" smtClean="0"/>
              <a:t> panel. Options to manage the group are available with ctrl +click.</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10FFC7-5411-4F10-BECC-A3BC1E3DFCEF}" type="slidenum">
              <a:rPr lang="en-GB"/>
              <a:pPr eaLnBrk="1" hangingPunct="1"/>
              <a:t>47</a:t>
            </a:fld>
            <a:endParaRPr lang="en-GB"/>
          </a:p>
        </p:txBody>
      </p:sp>
      <p:sp>
        <p:nvSpPr>
          <p:cNvPr id="175107" name="Rectangle 2"/>
          <p:cNvSpPr>
            <a:spLocks noGrp="1" noRot="1" noChangeAspect="1" noChangeArrowheads="1" noTextEdit="1"/>
          </p:cNvSpPr>
          <p:nvPr>
            <p:ph type="sldImg"/>
          </p:nvPr>
        </p:nvSpPr>
        <p:spPr>
          <a:xfrm>
            <a:off x="3263900" y="509588"/>
            <a:ext cx="3398838" cy="2549525"/>
          </a:xfrm>
          <a:ln/>
        </p:spPr>
      </p:sp>
      <p:sp>
        <p:nvSpPr>
          <p:cNvPr id="175108" name="Rectangle 3"/>
          <p:cNvSpPr>
            <a:spLocks noGrp="1" noChangeArrowheads="1"/>
          </p:cNvSpPr>
          <p:nvPr>
            <p:ph type="body" idx="1"/>
          </p:nvPr>
        </p:nvSpPr>
        <p:spPr>
          <a:noFill/>
        </p:spPr>
        <p:txBody>
          <a:bodyPr/>
          <a:lstStyle/>
          <a:p>
            <a:pPr eaLnBrk="1" hangingPunct="1"/>
            <a:r>
              <a:rPr lang="en-GB" dirty="0" smtClean="0"/>
              <a:t>Select the records to be added to the group, and drag on to the group name. Make multiple selections with '</a:t>
            </a:r>
            <a:r>
              <a:rPr lang="en-GB" dirty="0" err="1" smtClean="0"/>
              <a:t>cmd</a:t>
            </a:r>
            <a:r>
              <a:rPr lang="en-GB" dirty="0" smtClean="0"/>
              <a:t> + click'</a:t>
            </a:r>
          </a:p>
          <a:p>
            <a:pPr eaLnBrk="1" hangingPunct="1"/>
            <a:endParaRPr lang="en-GB" dirty="0" smtClean="0"/>
          </a:p>
          <a:p>
            <a:pPr eaLnBrk="1" hangingPunct="1"/>
            <a:endParaRPr lang="en-GB"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B7341E9-FF7B-45BC-BD8D-8A5C9FBB6BC6}" type="slidenum">
              <a:rPr lang="en-GB"/>
              <a:pPr eaLnBrk="1" hangingPunct="1"/>
              <a:t>48</a:t>
            </a:fld>
            <a:endParaRPr lang="en-GB"/>
          </a:p>
        </p:txBody>
      </p:sp>
      <p:sp>
        <p:nvSpPr>
          <p:cNvPr id="176131" name="Rectangle 2"/>
          <p:cNvSpPr>
            <a:spLocks noGrp="1" noRot="1" noChangeAspect="1" noChangeArrowheads="1" noTextEdit="1"/>
          </p:cNvSpPr>
          <p:nvPr>
            <p:ph type="sldImg"/>
          </p:nvPr>
        </p:nvSpPr>
        <p:spPr>
          <a:xfrm>
            <a:off x="3263900" y="509588"/>
            <a:ext cx="3398838" cy="2549525"/>
          </a:xfrm>
          <a:ln/>
        </p:spPr>
      </p:sp>
      <p:sp>
        <p:nvSpPr>
          <p:cNvPr id="176132" name="Rectangle 3"/>
          <p:cNvSpPr>
            <a:spLocks noGrp="1" noChangeArrowheads="1"/>
          </p:cNvSpPr>
          <p:nvPr>
            <p:ph type="body" idx="1"/>
          </p:nvPr>
        </p:nvSpPr>
        <p:spPr>
          <a:noFill/>
        </p:spPr>
        <p:txBody>
          <a:bodyPr/>
          <a:lstStyle/>
          <a:p>
            <a:pPr eaLnBrk="1" hangingPunct="1"/>
            <a:r>
              <a:rPr lang="en-GB" dirty="0" smtClean="0"/>
              <a:t>Custom groups can be populated manually at any time. Records deleted from groups are not deleted from the main library</a:t>
            </a:r>
          </a:p>
          <a:p>
            <a:pPr eaLnBrk="1" hangingPunct="1"/>
            <a:endParaRPr lang="en-GB"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E1FCAAF-C1A4-40DA-BBA3-71FB585AA825}" type="slidenum">
              <a:rPr lang="en-GB" smtClean="0"/>
              <a:pPr eaLnBrk="1" hangingPunct="1"/>
              <a:t>50</a:t>
            </a:fld>
            <a:endParaRPr lang="en-GB" smtClean="0"/>
          </a:p>
        </p:txBody>
      </p:sp>
      <p:sp>
        <p:nvSpPr>
          <p:cNvPr id="357379" name="Rectangle 2"/>
          <p:cNvSpPr>
            <a:spLocks noGrp="1" noRot="1" noChangeAspect="1" noChangeArrowheads="1" noTextEdit="1"/>
          </p:cNvSpPr>
          <p:nvPr>
            <p:ph type="sldImg"/>
          </p:nvPr>
        </p:nvSpPr>
        <p:spPr>
          <a:xfrm>
            <a:off x="3263900" y="509588"/>
            <a:ext cx="3398838" cy="2549525"/>
          </a:xfrm>
          <a:ln/>
        </p:spPr>
      </p:sp>
      <p:sp>
        <p:nvSpPr>
          <p:cNvPr id="357380" name="Rectangle 3"/>
          <p:cNvSpPr>
            <a:spLocks noGrp="1" noChangeArrowheads="1"/>
          </p:cNvSpPr>
          <p:nvPr>
            <p:ph type="body" idx="1"/>
          </p:nvPr>
        </p:nvSpPr>
        <p:spPr>
          <a:noFill/>
        </p:spPr>
        <p:txBody>
          <a:bodyPr/>
          <a:lstStyle/>
          <a:p>
            <a:pPr eaLnBrk="1" hangingPunct="1"/>
            <a:r>
              <a:rPr lang="en-GB" dirty="0" smtClean="0"/>
              <a:t>Up to 5000 groups can be attached to a single library.</a:t>
            </a:r>
          </a:p>
          <a:p>
            <a:pPr eaLnBrk="1" hangingPunct="1"/>
            <a:r>
              <a:rPr lang="en-GB" dirty="0" smtClean="0"/>
              <a:t>Groups can be custom groups or Smart groups. </a:t>
            </a:r>
          </a:p>
          <a:p>
            <a:pPr eaLnBrk="1" hangingPunct="1"/>
            <a:r>
              <a:rPr lang="en-GB" dirty="0" smtClean="0"/>
              <a:t>Smart groups are given set criteria - any item fulfilling these criteria is automatically added to the group. The criteria can be modified at any time. The criteria for a new Smart group will be applied to the existing EndNote Library, and to any items that are added subsequently.</a:t>
            </a:r>
          </a:p>
          <a:p>
            <a:pPr eaLnBrk="1" hangingPunct="1"/>
            <a:r>
              <a:rPr lang="en-GB" dirty="0" smtClean="0"/>
              <a:t>All entries are included in the main EndNote library: they may be entries in more than one Smart group.</a:t>
            </a:r>
          </a:p>
          <a:p>
            <a:pPr eaLnBrk="1" hangingPunct="1"/>
            <a:r>
              <a:rPr lang="en-GB" dirty="0" smtClean="0"/>
              <a:t>Deleting a record from a main library removes it from all groups. It is not possible to delete an individual item from a Smart group.</a:t>
            </a:r>
          </a:p>
          <a:p>
            <a:pPr eaLnBrk="1" hangingPunct="1"/>
            <a:r>
              <a:rPr lang="en-GB" dirty="0" smtClean="0"/>
              <a:t>To create a Smart Group, go to </a:t>
            </a:r>
            <a:r>
              <a:rPr lang="en-GB" b="1" dirty="0" smtClean="0"/>
              <a:t>Groups, Create Smart Group</a:t>
            </a:r>
            <a:r>
              <a:rPr lang="en-GB" dirty="0"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0CEF09C-A5A2-46BB-91DA-581086ACE05C}" type="slidenum">
              <a:rPr lang="en-GB" smtClean="0"/>
              <a:pPr eaLnBrk="1" hangingPunct="1"/>
              <a:t>7</a:t>
            </a:fld>
            <a:endParaRPr lang="en-GB" smtClean="0"/>
          </a:p>
        </p:txBody>
      </p:sp>
      <p:sp>
        <p:nvSpPr>
          <p:cNvPr id="332803" name="Rectangle 2"/>
          <p:cNvSpPr>
            <a:spLocks noGrp="1" noRot="1" noChangeAspect="1" noChangeArrowheads="1" noTextEdit="1"/>
          </p:cNvSpPr>
          <p:nvPr>
            <p:ph type="sldImg"/>
          </p:nvPr>
        </p:nvSpPr>
        <p:spPr>
          <a:xfrm>
            <a:off x="3263900" y="509588"/>
            <a:ext cx="3398838" cy="2549525"/>
          </a:xfrm>
          <a:ln/>
        </p:spPr>
      </p:sp>
      <p:sp>
        <p:nvSpPr>
          <p:cNvPr id="332804" name="Rectangle 3"/>
          <p:cNvSpPr>
            <a:spLocks noGrp="1" noChangeArrowheads="1"/>
          </p:cNvSpPr>
          <p:nvPr>
            <p:ph type="body" idx="1"/>
          </p:nvPr>
        </p:nvSpPr>
        <p:spPr>
          <a:noFill/>
        </p:spPr>
        <p:txBody>
          <a:bodyPr/>
          <a:lstStyle/>
          <a:p>
            <a:pPr eaLnBrk="1" hangingPunct="1"/>
            <a:r>
              <a:rPr lang="en-GB" dirty="0" smtClean="0"/>
              <a:t>Changes to </a:t>
            </a:r>
            <a:r>
              <a:rPr lang="en-GB" b="1" dirty="0" smtClean="0"/>
              <a:t>Author Name </a:t>
            </a:r>
            <a:r>
              <a:rPr lang="en-GB" dirty="0" smtClean="0"/>
              <a:t>must be replicated in </a:t>
            </a:r>
            <a:r>
              <a:rPr lang="en-GB" b="1" dirty="0" smtClean="0"/>
              <a:t>Editor Name</a:t>
            </a:r>
            <a:r>
              <a:rPr lang="en-GB" dirty="0" smtClean="0"/>
              <a:t>.</a:t>
            </a:r>
          </a:p>
          <a:p>
            <a:pPr eaLnBrk="1" hangingPunct="1"/>
            <a:r>
              <a:rPr lang="en-GB" dirty="0" smtClean="0"/>
              <a:t>These windows allow you to make choices about capitalisation - the default is </a:t>
            </a:r>
            <a:r>
              <a:rPr lang="en-GB" b="1" dirty="0" smtClean="0"/>
              <a:t>As Is</a:t>
            </a:r>
            <a:r>
              <a:rPr lang="en-GB" dirty="0" smtClean="0"/>
              <a:t>. Choose </a:t>
            </a:r>
            <a:r>
              <a:rPr lang="en-GB" b="1" dirty="0" smtClean="0"/>
              <a:t>Normal </a:t>
            </a:r>
            <a:r>
              <a:rPr lang="en-GB" dirty="0" smtClean="0"/>
              <a:t>for names in lower case but with initial capital letters.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09BAAB7-F9DE-4092-980E-5F2B82149B37}" type="slidenum">
              <a:rPr lang="en-GB" smtClean="0"/>
              <a:pPr eaLnBrk="1" hangingPunct="1"/>
              <a:t>51</a:t>
            </a:fld>
            <a:endParaRPr lang="en-GB" smtClean="0"/>
          </a:p>
        </p:txBody>
      </p:sp>
      <p:sp>
        <p:nvSpPr>
          <p:cNvPr id="358403" name="Rectangle 2"/>
          <p:cNvSpPr>
            <a:spLocks noGrp="1" noRot="1" noChangeAspect="1" noChangeArrowheads="1" noTextEdit="1"/>
          </p:cNvSpPr>
          <p:nvPr>
            <p:ph type="sldImg"/>
          </p:nvPr>
        </p:nvSpPr>
        <p:spPr>
          <a:xfrm>
            <a:off x="3263900" y="509588"/>
            <a:ext cx="3398838" cy="2549525"/>
          </a:xfrm>
          <a:ln/>
        </p:spPr>
      </p:sp>
      <p:sp>
        <p:nvSpPr>
          <p:cNvPr id="358404" name="Rectangle 3"/>
          <p:cNvSpPr>
            <a:spLocks noGrp="1" noChangeArrowheads="1"/>
          </p:cNvSpPr>
          <p:nvPr>
            <p:ph type="body" idx="1"/>
          </p:nvPr>
        </p:nvSpPr>
        <p:spPr>
          <a:noFill/>
        </p:spPr>
        <p:txBody>
          <a:bodyPr/>
          <a:lstStyle/>
          <a:p>
            <a:pPr eaLnBrk="1" hangingPunct="1"/>
            <a:r>
              <a:rPr lang="en-GB" dirty="0" smtClean="0"/>
              <a:t>The Smart Group window is displayed. Name the Group, and select the search criteria. Additional lines can be inserted</a:t>
            </a:r>
            <a:r>
              <a:rPr lang="en-GB" baseline="0" dirty="0" smtClean="0"/>
              <a:t> if required</a:t>
            </a:r>
            <a:r>
              <a:rPr lang="en-GB" dirty="0" smtClean="0"/>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E86A2D8-C272-486B-800D-6C2377815379}" type="slidenum">
              <a:rPr lang="en-GB" smtClean="0"/>
              <a:pPr eaLnBrk="1" hangingPunct="1"/>
              <a:t>52</a:t>
            </a:fld>
            <a:endParaRPr lang="en-GB" smtClean="0"/>
          </a:p>
        </p:txBody>
      </p:sp>
      <p:sp>
        <p:nvSpPr>
          <p:cNvPr id="359427" name="Rectangle 2"/>
          <p:cNvSpPr>
            <a:spLocks noGrp="1" noRot="1" noChangeAspect="1" noChangeArrowheads="1" noTextEdit="1"/>
          </p:cNvSpPr>
          <p:nvPr>
            <p:ph type="sldImg"/>
          </p:nvPr>
        </p:nvSpPr>
        <p:spPr>
          <a:xfrm>
            <a:off x="3263900" y="509588"/>
            <a:ext cx="3398838" cy="2549525"/>
          </a:xfrm>
          <a:ln/>
        </p:spPr>
      </p:sp>
      <p:sp>
        <p:nvSpPr>
          <p:cNvPr id="359428" name="Rectangle 3"/>
          <p:cNvSpPr>
            <a:spLocks noGrp="1" noChangeArrowheads="1"/>
          </p:cNvSpPr>
          <p:nvPr>
            <p:ph type="body" idx="1"/>
          </p:nvPr>
        </p:nvSpPr>
        <p:spPr>
          <a:noFill/>
        </p:spPr>
        <p:txBody>
          <a:bodyPr/>
          <a:lstStyle/>
          <a:p>
            <a:pPr eaLnBrk="1" hangingPunct="1"/>
            <a:r>
              <a:rPr lang="en-GB" dirty="0" smtClean="0"/>
              <a:t>In this example, the group will include any item that has the word 'glucose' in the title or abstract field. Click </a:t>
            </a:r>
            <a:r>
              <a:rPr lang="en-GB" b="1" dirty="0" smtClean="0"/>
              <a:t>Create</a:t>
            </a:r>
            <a:r>
              <a:rPr lang="en-GB" dirty="0" smtClean="0"/>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7436D17-62B3-4369-9A49-C934A618DE09}" type="slidenum">
              <a:rPr lang="en-GB" smtClean="0"/>
              <a:pPr eaLnBrk="1" hangingPunct="1"/>
              <a:t>53</a:t>
            </a:fld>
            <a:endParaRPr lang="en-GB" smtClean="0"/>
          </a:p>
        </p:txBody>
      </p:sp>
      <p:sp>
        <p:nvSpPr>
          <p:cNvPr id="360451" name="Rectangle 2"/>
          <p:cNvSpPr>
            <a:spLocks noGrp="1" noRot="1" noChangeAspect="1" noChangeArrowheads="1" noTextEdit="1"/>
          </p:cNvSpPr>
          <p:nvPr>
            <p:ph type="sldImg"/>
          </p:nvPr>
        </p:nvSpPr>
        <p:spPr>
          <a:xfrm>
            <a:off x="3263900" y="509588"/>
            <a:ext cx="3398838" cy="2549525"/>
          </a:xfrm>
          <a:ln/>
        </p:spPr>
      </p:sp>
      <p:sp>
        <p:nvSpPr>
          <p:cNvPr id="360452" name="Rectangle 3"/>
          <p:cNvSpPr>
            <a:spLocks noGrp="1" noChangeArrowheads="1"/>
          </p:cNvSpPr>
          <p:nvPr>
            <p:ph type="body" idx="1"/>
          </p:nvPr>
        </p:nvSpPr>
        <p:spPr>
          <a:noFill/>
        </p:spPr>
        <p:txBody>
          <a:bodyPr/>
          <a:lstStyle/>
          <a:p>
            <a:pPr eaLnBrk="1" hangingPunct="1"/>
            <a:r>
              <a:rPr lang="en-GB" dirty="0" smtClean="0"/>
              <a:t>Seven items have been added to this Smart group from titles already in the EndNote Library.</a:t>
            </a:r>
          </a:p>
          <a:p>
            <a:pPr eaLnBrk="1" hangingPunct="1"/>
            <a:r>
              <a:rPr lang="en-GB" dirty="0" smtClean="0"/>
              <a:t>Any future title added to the Library will also be added to any group for which it fits the search criteria.</a:t>
            </a:r>
          </a:p>
          <a:p>
            <a:pPr eaLnBrk="1" hangingPunct="1"/>
            <a:r>
              <a:rPr lang="en-GB" dirty="0" smtClean="0"/>
              <a:t>Individual items cannot be deleted from Smart groups</a:t>
            </a:r>
            <a:r>
              <a:rPr lang="en-GB" baseline="0" dirty="0" smtClean="0"/>
              <a:t>: they will also be deleted from the main library.</a:t>
            </a:r>
            <a:endParaRPr lang="en-GB" dirty="0" smtClean="0"/>
          </a:p>
          <a:p>
            <a:pPr eaLnBrk="1" hangingPunct="1"/>
            <a:endParaRPr lang="en-GB" dirty="0" smtClean="0"/>
          </a:p>
          <a:p>
            <a:pPr eaLnBrk="1" hangingPunct="1"/>
            <a:endParaRPr lang="en-GB" dirty="0" smtClean="0"/>
          </a:p>
          <a:p>
            <a:pPr eaLnBrk="1" hangingPunct="1"/>
            <a:endParaRPr lang="en-GB"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19E5AFE-5040-4001-B3DE-C246049F2543}" type="slidenum">
              <a:rPr lang="en-GB" smtClean="0"/>
              <a:pPr eaLnBrk="1" hangingPunct="1"/>
              <a:t>55</a:t>
            </a:fld>
            <a:endParaRPr lang="en-GB" smtClean="0"/>
          </a:p>
        </p:txBody>
      </p:sp>
      <p:sp>
        <p:nvSpPr>
          <p:cNvPr id="361475" name="Slide Image Placeholder 1"/>
          <p:cNvSpPr>
            <a:spLocks noGrp="1" noRot="1" noChangeAspect="1" noTextEdit="1"/>
          </p:cNvSpPr>
          <p:nvPr>
            <p:ph type="sldImg"/>
          </p:nvPr>
        </p:nvSpPr>
        <p:spPr>
          <a:xfrm>
            <a:off x="3263900" y="509588"/>
            <a:ext cx="3398838" cy="2549525"/>
          </a:xfrm>
          <a:ln/>
        </p:spPr>
      </p:sp>
      <p:sp>
        <p:nvSpPr>
          <p:cNvPr id="361476" name="Notes Placeholder 2"/>
          <p:cNvSpPr>
            <a:spLocks noGrp="1"/>
          </p:cNvSpPr>
          <p:nvPr>
            <p:ph type="body" idx="1"/>
          </p:nvPr>
        </p:nvSpPr>
        <p:spPr>
          <a:noFill/>
        </p:spPr>
        <p:txBody>
          <a:bodyPr/>
          <a:lstStyle/>
          <a:p>
            <a:pPr eaLnBrk="1" hangingPunct="1"/>
            <a:r>
              <a:rPr lang="en-GB" dirty="0" smtClean="0"/>
              <a:t>Go to </a:t>
            </a:r>
            <a:r>
              <a:rPr lang="en-GB" b="1" dirty="0" smtClean="0"/>
              <a:t>Groups </a:t>
            </a:r>
            <a:r>
              <a:rPr lang="en-GB" dirty="0" smtClean="0"/>
              <a:t>then select </a:t>
            </a:r>
            <a:r>
              <a:rPr lang="en-GB" b="1" dirty="0" smtClean="0"/>
              <a:t>Create Group Set</a:t>
            </a:r>
          </a:p>
        </p:txBody>
      </p:sp>
      <p:sp>
        <p:nvSpPr>
          <p:cNvPr id="361477" name="Slide Number Placeholder 3"/>
          <p:cNvSpPr txBox="1">
            <a:spLocks noGrp="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64D7CB07-0EB1-44BF-910F-40D67F203A4E}" type="slidenum">
              <a:rPr lang="en-GB" sz="1200"/>
              <a:pPr algn="r" eaLnBrk="1" hangingPunct="1"/>
              <a:t>55</a:t>
            </a:fld>
            <a:endParaRPr lang="en-GB"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E10ECC0-56BC-4437-8011-B9B391966E13}" type="slidenum">
              <a:rPr lang="en-GB" smtClean="0"/>
              <a:pPr eaLnBrk="1" hangingPunct="1"/>
              <a:t>56</a:t>
            </a:fld>
            <a:endParaRPr lang="en-GB" smtClean="0"/>
          </a:p>
        </p:txBody>
      </p:sp>
      <p:sp>
        <p:nvSpPr>
          <p:cNvPr id="362499" name="Slide Image Placeholder 1"/>
          <p:cNvSpPr>
            <a:spLocks noGrp="1" noRot="1" noChangeAspect="1" noTextEdit="1"/>
          </p:cNvSpPr>
          <p:nvPr>
            <p:ph type="sldImg"/>
          </p:nvPr>
        </p:nvSpPr>
        <p:spPr>
          <a:xfrm>
            <a:off x="3263900" y="509588"/>
            <a:ext cx="3398838" cy="2549525"/>
          </a:xfrm>
          <a:ln/>
        </p:spPr>
      </p:sp>
      <p:sp>
        <p:nvSpPr>
          <p:cNvPr id="362500" name="Notes Placeholder 2"/>
          <p:cNvSpPr>
            <a:spLocks noGrp="1"/>
          </p:cNvSpPr>
          <p:nvPr>
            <p:ph type="body" idx="1"/>
          </p:nvPr>
        </p:nvSpPr>
        <p:spPr>
          <a:noFill/>
        </p:spPr>
        <p:txBody>
          <a:bodyPr/>
          <a:lstStyle/>
          <a:p>
            <a:pPr eaLnBrk="1" hangingPunct="1"/>
            <a:r>
              <a:rPr lang="en-GB" dirty="0" smtClean="0"/>
              <a:t>Name the group set.</a:t>
            </a:r>
          </a:p>
        </p:txBody>
      </p:sp>
      <p:sp>
        <p:nvSpPr>
          <p:cNvPr id="362501" name="Slide Number Placeholder 3"/>
          <p:cNvSpPr txBox="1">
            <a:spLocks noGrp="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D5764A19-E7A4-48BF-AE9B-6D70E0970C09}" type="slidenum">
              <a:rPr lang="en-GB" sz="1200"/>
              <a:pPr algn="r" eaLnBrk="1" hangingPunct="1"/>
              <a:t>56</a:t>
            </a:fld>
            <a:endParaRPr lang="en-GB"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5674F1C-1833-415D-85D1-3511577D5D91}" type="slidenum">
              <a:rPr lang="en-GB" smtClean="0"/>
              <a:pPr eaLnBrk="1" hangingPunct="1"/>
              <a:t>57</a:t>
            </a:fld>
            <a:endParaRPr lang="en-GB" smtClean="0"/>
          </a:p>
        </p:txBody>
      </p:sp>
      <p:sp>
        <p:nvSpPr>
          <p:cNvPr id="363523" name="Slide Image Placeholder 1"/>
          <p:cNvSpPr>
            <a:spLocks noGrp="1" noRot="1" noChangeAspect="1" noTextEdit="1"/>
          </p:cNvSpPr>
          <p:nvPr>
            <p:ph type="sldImg"/>
          </p:nvPr>
        </p:nvSpPr>
        <p:spPr>
          <a:xfrm>
            <a:off x="3263900" y="509588"/>
            <a:ext cx="3398838" cy="2549525"/>
          </a:xfrm>
          <a:ln/>
        </p:spPr>
      </p:sp>
      <p:sp>
        <p:nvSpPr>
          <p:cNvPr id="363524" name="Notes Placeholder 2"/>
          <p:cNvSpPr>
            <a:spLocks noGrp="1"/>
          </p:cNvSpPr>
          <p:nvPr>
            <p:ph type="body" idx="1"/>
          </p:nvPr>
        </p:nvSpPr>
        <p:spPr>
          <a:noFill/>
        </p:spPr>
        <p:txBody>
          <a:bodyPr/>
          <a:lstStyle/>
          <a:p>
            <a:pPr eaLnBrk="1" hangingPunct="1"/>
            <a:r>
              <a:rPr lang="en-GB" dirty="0" smtClean="0"/>
              <a:t>When you first create a </a:t>
            </a:r>
            <a:r>
              <a:rPr lang="en-GB" b="1" dirty="0" smtClean="0"/>
              <a:t>Group Set  </a:t>
            </a:r>
            <a:r>
              <a:rPr lang="en-GB" dirty="0" smtClean="0"/>
              <a:t>it will be empty. Drag groups to move them from one Group Set to a new Group Set, or create new Custom Groups and/or Smart Groups under the new heading.</a:t>
            </a:r>
          </a:p>
        </p:txBody>
      </p:sp>
      <p:sp>
        <p:nvSpPr>
          <p:cNvPr id="363525" name="Slide Number Placeholder 3"/>
          <p:cNvSpPr txBox="1">
            <a:spLocks noGrp="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399208A9-1387-4671-98E1-5606E45096FA}" type="slidenum">
              <a:rPr lang="en-GB" sz="1200"/>
              <a:pPr algn="r" eaLnBrk="1" hangingPunct="1"/>
              <a:t>57</a:t>
            </a:fld>
            <a:endParaRPr lang="en-GB"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On the </a:t>
            </a:r>
            <a:r>
              <a:rPr lang="en-GB" b="1" dirty="0" smtClean="0"/>
              <a:t>Groups </a:t>
            </a:r>
            <a:r>
              <a:rPr lang="en-GB" dirty="0" smtClean="0"/>
              <a:t>dropdown menu, go to </a:t>
            </a:r>
            <a:r>
              <a:rPr lang="en-GB" b="1" dirty="0" smtClean="0"/>
              <a:t>Groups, Create From Groups</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59</a:t>
            </a:fld>
            <a:endParaRPr lang="en-GB"/>
          </a:p>
        </p:txBody>
      </p:sp>
    </p:spTree>
    <p:extLst>
      <p:ext uri="{BB962C8B-B14F-4D97-AF65-F5344CB8AC3E}">
        <p14:creationId xmlns:p14="http://schemas.microsoft.com/office/powerpoint/2010/main" val="19540507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Existing groups are listed in the dropdown menu. Choose which to combine using the operators </a:t>
            </a:r>
            <a:r>
              <a:rPr lang="en-GB" b="1" dirty="0" smtClean="0"/>
              <a:t>And, Or, Not</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60</a:t>
            </a:fld>
            <a:endParaRPr lang="en-GB"/>
          </a:p>
        </p:txBody>
      </p:sp>
    </p:spTree>
    <p:extLst>
      <p:ext uri="{BB962C8B-B14F-4D97-AF65-F5344CB8AC3E}">
        <p14:creationId xmlns:p14="http://schemas.microsoft.com/office/powerpoint/2010/main" val="3461720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This option selects the Smart group </a:t>
            </a:r>
            <a:r>
              <a:rPr lang="en-GB" b="1" dirty="0" smtClean="0"/>
              <a:t>Glucose</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61</a:t>
            </a:fld>
            <a:endParaRPr lang="en-GB"/>
          </a:p>
        </p:txBody>
      </p:sp>
    </p:spTree>
    <p:extLst>
      <p:ext uri="{BB962C8B-B14F-4D97-AF65-F5344CB8AC3E}">
        <p14:creationId xmlns:p14="http://schemas.microsoft.com/office/powerpoint/2010/main" val="39680556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This group will contain references</a:t>
            </a:r>
            <a:r>
              <a:rPr lang="en-GB" baseline="0" dirty="0" smtClean="0"/>
              <a:t> that appear in the Smart Group </a:t>
            </a:r>
            <a:r>
              <a:rPr lang="en-GB" b="1" baseline="0" dirty="0" smtClean="0"/>
              <a:t>Glucose</a:t>
            </a:r>
            <a:r>
              <a:rPr lang="en-GB" b="0" baseline="0" dirty="0" smtClean="0"/>
              <a:t> but not in the Custom Group </a:t>
            </a:r>
            <a:r>
              <a:rPr lang="en-GB" b="1" baseline="0" dirty="0" smtClean="0"/>
              <a:t>Diabetes</a:t>
            </a:r>
            <a:r>
              <a:rPr lang="en-GB" b="0" baseline="0" dirty="0" smtClean="0"/>
              <a:t>. </a:t>
            </a:r>
            <a:r>
              <a:rPr lang="en-GB" baseline="0" dirty="0" smtClean="0"/>
              <a:t>Click </a:t>
            </a:r>
            <a:r>
              <a:rPr lang="en-GB" b="1" baseline="0" dirty="0" smtClean="0"/>
              <a:t>Create </a:t>
            </a:r>
            <a:r>
              <a:rPr lang="en-GB" baseline="0" dirty="0" smtClean="0"/>
              <a:t>to combine the groups.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62</a:t>
            </a:fld>
            <a:endParaRPr lang="en-GB"/>
          </a:p>
        </p:txBody>
      </p:sp>
    </p:spTree>
    <p:extLst>
      <p:ext uri="{BB962C8B-B14F-4D97-AF65-F5344CB8AC3E}">
        <p14:creationId xmlns:p14="http://schemas.microsoft.com/office/powerpoint/2010/main" val="1203313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A516A9F-9F71-45C0-AC8D-0535CC6FA919}" type="slidenum">
              <a:rPr lang="en-GB" smtClean="0"/>
              <a:pPr eaLnBrk="1" hangingPunct="1"/>
              <a:t>8</a:t>
            </a:fld>
            <a:endParaRPr lang="en-GB" smtClean="0"/>
          </a:p>
        </p:txBody>
      </p:sp>
      <p:sp>
        <p:nvSpPr>
          <p:cNvPr id="333827" name="Rectangle 2"/>
          <p:cNvSpPr>
            <a:spLocks noGrp="1" noRot="1" noChangeAspect="1" noChangeArrowheads="1" noTextEdit="1"/>
          </p:cNvSpPr>
          <p:nvPr>
            <p:ph type="sldImg"/>
          </p:nvPr>
        </p:nvSpPr>
        <p:spPr>
          <a:xfrm>
            <a:off x="3263900" y="509588"/>
            <a:ext cx="3398838" cy="2549525"/>
          </a:xfrm>
          <a:ln/>
        </p:spPr>
      </p:sp>
      <p:sp>
        <p:nvSpPr>
          <p:cNvPr id="333828" name="Rectangle 3"/>
          <p:cNvSpPr>
            <a:spLocks noGrp="1" noChangeArrowheads="1"/>
          </p:cNvSpPr>
          <p:nvPr>
            <p:ph type="body" idx="1"/>
          </p:nvPr>
        </p:nvSpPr>
        <p:spPr>
          <a:noFill/>
        </p:spPr>
        <p:txBody>
          <a:bodyPr/>
          <a:lstStyle/>
          <a:p>
            <a:pPr eaLnBrk="1" hangingPunct="1"/>
            <a:r>
              <a:rPr lang="en-GB" smtClean="0"/>
              <a:t>Choices can also be made about the display of initials: with or without full-stops, with or without spaces between.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This new group includes the selection of records as specified</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63</a:t>
            </a:fld>
            <a:endParaRPr lang="en-GB"/>
          </a:p>
        </p:txBody>
      </p:sp>
    </p:spTree>
    <p:extLst>
      <p:ext uri="{BB962C8B-B14F-4D97-AF65-F5344CB8AC3E}">
        <p14:creationId xmlns:p14="http://schemas.microsoft.com/office/powerpoint/2010/main" val="35378821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0A596A1-B564-4CFC-8EAF-31BB1334B029}" type="slidenum">
              <a:rPr lang="en-GB" smtClean="0"/>
              <a:pPr eaLnBrk="1" hangingPunct="1"/>
              <a:t>65</a:t>
            </a:fld>
            <a:endParaRPr lang="en-GB" smtClean="0"/>
          </a:p>
        </p:txBody>
      </p:sp>
      <p:sp>
        <p:nvSpPr>
          <p:cNvPr id="365571" name="Rectangle 2"/>
          <p:cNvSpPr>
            <a:spLocks noGrp="1" noRot="1" noChangeAspect="1" noChangeArrowheads="1" noTextEdit="1"/>
          </p:cNvSpPr>
          <p:nvPr>
            <p:ph type="sldImg"/>
          </p:nvPr>
        </p:nvSpPr>
        <p:spPr>
          <a:xfrm>
            <a:off x="3263900" y="509588"/>
            <a:ext cx="3398838" cy="2549525"/>
          </a:xfrm>
          <a:ln/>
        </p:spPr>
      </p:sp>
      <p:sp>
        <p:nvSpPr>
          <p:cNvPr id="365572" name="Rectangle 3"/>
          <p:cNvSpPr>
            <a:spLocks noGrp="1" noChangeArrowheads="1"/>
          </p:cNvSpPr>
          <p:nvPr>
            <p:ph type="body" idx="1"/>
          </p:nvPr>
        </p:nvSpPr>
        <p:spPr>
          <a:noFill/>
        </p:spPr>
        <p:txBody>
          <a:bodyPr/>
          <a:lstStyle/>
          <a:p>
            <a:pPr eaLnBrk="1" hangingPunct="1"/>
            <a:r>
              <a:rPr lang="en-GB" dirty="0" smtClean="0"/>
              <a:t>Errors in existing records can be easily corrected.</a:t>
            </a:r>
          </a:p>
          <a:p>
            <a:pPr eaLnBrk="1" hangingPunct="1"/>
            <a:r>
              <a:rPr lang="en-GB" dirty="0" smtClean="0"/>
              <a:t>In this example the record by the author Chung is showing in the </a:t>
            </a:r>
            <a:r>
              <a:rPr lang="en-GB" b="1" dirty="0" smtClean="0"/>
              <a:t>Reference </a:t>
            </a:r>
            <a:r>
              <a:rPr lang="en-GB" dirty="0" smtClean="0"/>
              <a:t>pane to the right</a:t>
            </a:r>
            <a:r>
              <a:rPr lang="en-GB" baseline="0" dirty="0" smtClean="0"/>
              <a:t> </a:t>
            </a:r>
            <a:r>
              <a:rPr lang="en-GB" dirty="0" smtClean="0"/>
              <a:t>of the window. The title of the paper appears in upper case.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D1E1C79-EDCD-4056-8D69-4D39842D4DB9}" type="slidenum">
              <a:rPr lang="en-GB" smtClean="0"/>
              <a:pPr eaLnBrk="1" hangingPunct="1"/>
              <a:t>66</a:t>
            </a:fld>
            <a:endParaRPr lang="en-GB" smtClean="0"/>
          </a:p>
        </p:txBody>
      </p:sp>
      <p:sp>
        <p:nvSpPr>
          <p:cNvPr id="366595" name="Rectangle 2"/>
          <p:cNvSpPr>
            <a:spLocks noGrp="1" noRot="1" noChangeAspect="1" noChangeArrowheads="1" noTextEdit="1"/>
          </p:cNvSpPr>
          <p:nvPr>
            <p:ph type="sldImg"/>
          </p:nvPr>
        </p:nvSpPr>
        <p:spPr>
          <a:xfrm>
            <a:off x="3263900" y="509588"/>
            <a:ext cx="3398838" cy="2549525"/>
          </a:xfrm>
          <a:ln/>
        </p:spPr>
      </p:sp>
      <p:sp>
        <p:nvSpPr>
          <p:cNvPr id="366596" name="Rectangle 3"/>
          <p:cNvSpPr>
            <a:spLocks noGrp="1" noChangeArrowheads="1"/>
          </p:cNvSpPr>
          <p:nvPr>
            <p:ph type="body" idx="1"/>
          </p:nvPr>
        </p:nvSpPr>
        <p:spPr>
          <a:noFill/>
        </p:spPr>
        <p:txBody>
          <a:bodyPr/>
          <a:lstStyle/>
          <a:p>
            <a:pPr eaLnBrk="1" hangingPunct="1"/>
            <a:r>
              <a:rPr lang="en-GB" dirty="0" smtClean="0"/>
              <a:t>With the reference highlighted in the library section of the screen, click on the </a:t>
            </a:r>
            <a:r>
              <a:rPr lang="en-GB" b="1" dirty="0" smtClean="0"/>
              <a:t>Reference </a:t>
            </a:r>
            <a:r>
              <a:rPr lang="en-GB" dirty="0" smtClean="0"/>
              <a:t>tab to see the record. Go to the title field and click to correct. Choose whether to see all fields or to hide empty fields in the Quick</a:t>
            </a:r>
            <a:r>
              <a:rPr lang="en-GB" baseline="0" dirty="0" smtClean="0"/>
              <a:t> Edit window</a:t>
            </a:r>
            <a:r>
              <a:rPr lang="en-GB" dirty="0" smtClean="0"/>
              <a:t>.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4B581B8-32A7-4229-A867-BEB5D070052F}" type="slidenum">
              <a:rPr lang="en-GB" smtClean="0"/>
              <a:pPr eaLnBrk="1" hangingPunct="1"/>
              <a:t>67</a:t>
            </a:fld>
            <a:endParaRPr lang="en-GB" smtClean="0"/>
          </a:p>
        </p:txBody>
      </p:sp>
      <p:sp>
        <p:nvSpPr>
          <p:cNvPr id="367619" name="Rectangle 2"/>
          <p:cNvSpPr>
            <a:spLocks noGrp="1" noRot="1" noChangeAspect="1" noChangeArrowheads="1" noTextEdit="1"/>
          </p:cNvSpPr>
          <p:nvPr>
            <p:ph type="sldImg"/>
          </p:nvPr>
        </p:nvSpPr>
        <p:spPr>
          <a:xfrm>
            <a:off x="3263900" y="509588"/>
            <a:ext cx="3398838" cy="2549525"/>
          </a:xfrm>
          <a:ln/>
        </p:spPr>
      </p:sp>
      <p:sp>
        <p:nvSpPr>
          <p:cNvPr id="367620"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When all edits are complete, click on the next record in the top section of the screen.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Choose </a:t>
            </a:r>
            <a:r>
              <a:rPr lang="en-GB" b="1" dirty="0" smtClean="0"/>
              <a:t>Save </a:t>
            </a:r>
            <a:r>
              <a:rPr lang="en-GB" dirty="0" smtClean="0"/>
              <a:t>if</a:t>
            </a:r>
            <a:r>
              <a:rPr lang="en-GB" baseline="0" dirty="0" smtClean="0"/>
              <a:t> edits are correct.</a:t>
            </a:r>
            <a:endParaRPr lang="en-GB" b="1" dirty="0" smtClean="0"/>
          </a:p>
          <a:p>
            <a:endParaRPr lang="en-US"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68</a:t>
            </a:fld>
            <a:endParaRPr lang="en-GB"/>
          </a:p>
        </p:txBody>
      </p:sp>
    </p:spTree>
    <p:extLst>
      <p:ext uri="{BB962C8B-B14F-4D97-AF65-F5344CB8AC3E}">
        <p14:creationId xmlns:p14="http://schemas.microsoft.com/office/powerpoint/2010/main" val="34755825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The edited record is displayed.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69</a:t>
            </a:fld>
            <a:endParaRPr lang="en-GB"/>
          </a:p>
        </p:txBody>
      </p:sp>
    </p:spTree>
    <p:extLst>
      <p:ext uri="{BB962C8B-B14F-4D97-AF65-F5344CB8AC3E}">
        <p14:creationId xmlns:p14="http://schemas.microsoft.com/office/powerpoint/2010/main" val="26427522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Select the group of references to be edited - if necessary create a new group for these. The group can be deleted later - the changes will remain in the individual library records. In this case,  the same changes will be made to all the records in the group Glucose no diabetes'.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71</a:t>
            </a:fld>
            <a:endParaRPr lang="en-GB"/>
          </a:p>
        </p:txBody>
      </p:sp>
    </p:spTree>
    <p:extLst>
      <p:ext uri="{BB962C8B-B14F-4D97-AF65-F5344CB8AC3E}">
        <p14:creationId xmlns:p14="http://schemas.microsoft.com/office/powerpoint/2010/main" val="4613890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Go to</a:t>
            </a:r>
            <a:r>
              <a:rPr lang="en-GB" baseline="0" dirty="0" smtClean="0"/>
              <a:t> </a:t>
            </a:r>
            <a:r>
              <a:rPr lang="en-GB" b="1" baseline="0" dirty="0" smtClean="0"/>
              <a:t>Tools, Change/Move/Copy Fields…</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72</a:t>
            </a:fld>
            <a:endParaRPr lang="en-GB"/>
          </a:p>
        </p:txBody>
      </p:sp>
    </p:spTree>
    <p:extLst>
      <p:ext uri="{BB962C8B-B14F-4D97-AF65-F5344CB8AC3E}">
        <p14:creationId xmlns:p14="http://schemas.microsoft.com/office/powerpoint/2010/main" val="2921329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Click on the </a:t>
            </a:r>
            <a:r>
              <a:rPr lang="en-GB" b="1" dirty="0" smtClean="0"/>
              <a:t>Change Fields </a:t>
            </a:r>
            <a:r>
              <a:rPr lang="en-GB" dirty="0" smtClean="0"/>
              <a:t>tab. Choose where in the selected field the new text will appear.</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73</a:t>
            </a:fld>
            <a:endParaRPr lang="en-GB"/>
          </a:p>
        </p:txBody>
      </p:sp>
    </p:spTree>
    <p:extLst>
      <p:ext uri="{BB962C8B-B14F-4D97-AF65-F5344CB8AC3E}">
        <p14:creationId xmlns:p14="http://schemas.microsoft.com/office/powerpoint/2010/main" val="449499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38AB2C3-C64F-489B-8342-D57035472F55}" type="slidenum">
              <a:rPr lang="en-GB" smtClean="0"/>
              <a:pPr eaLnBrk="1" hangingPunct="1"/>
              <a:t>74</a:t>
            </a:fld>
            <a:endParaRPr lang="en-GB" smtClean="0"/>
          </a:p>
        </p:txBody>
      </p:sp>
      <p:sp>
        <p:nvSpPr>
          <p:cNvPr id="368643" name="Rectangle 2"/>
          <p:cNvSpPr>
            <a:spLocks noGrp="1" noRot="1" noChangeAspect="1" noChangeArrowheads="1" noTextEdit="1"/>
          </p:cNvSpPr>
          <p:nvPr>
            <p:ph type="sldImg"/>
          </p:nvPr>
        </p:nvSpPr>
        <p:spPr>
          <a:xfrm>
            <a:off x="3263900" y="509588"/>
            <a:ext cx="3398838" cy="2549525"/>
          </a:xfrm>
          <a:ln/>
        </p:spPr>
      </p:sp>
      <p:sp>
        <p:nvSpPr>
          <p:cNvPr id="368644" name="Rectangle 3"/>
          <p:cNvSpPr>
            <a:spLocks noGrp="1" noChangeArrowheads="1"/>
          </p:cNvSpPr>
          <p:nvPr>
            <p:ph type="body" idx="1"/>
          </p:nvPr>
        </p:nvSpPr>
        <p:spPr>
          <a:noFill/>
        </p:spPr>
        <p:txBody>
          <a:bodyPr/>
          <a:lstStyle/>
          <a:p>
            <a:pPr eaLnBrk="1" hangingPunct="1"/>
            <a:r>
              <a:rPr lang="en-GB" dirty="0" smtClean="0"/>
              <a:t>Select the field to modify, for example to add a term to the </a:t>
            </a:r>
            <a:r>
              <a:rPr lang="en-GB" b="1" dirty="0" smtClean="0"/>
              <a:t>Keywords</a:t>
            </a:r>
            <a:r>
              <a:rPr lang="en-GB" dirty="0" smtClean="0"/>
              <a:t> field of selected records.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F1E450E-6363-49EF-B4BF-5657FF2C732E}" type="slidenum">
              <a:rPr lang="en-GB" smtClean="0"/>
              <a:pPr eaLnBrk="1" hangingPunct="1"/>
              <a:t>9</a:t>
            </a:fld>
            <a:endParaRPr lang="en-GB" smtClean="0"/>
          </a:p>
        </p:txBody>
      </p:sp>
      <p:sp>
        <p:nvSpPr>
          <p:cNvPr id="334851" name="Rectangle 2"/>
          <p:cNvSpPr>
            <a:spLocks noGrp="1" noRot="1" noChangeAspect="1" noChangeArrowheads="1" noTextEdit="1"/>
          </p:cNvSpPr>
          <p:nvPr>
            <p:ph type="sldImg"/>
          </p:nvPr>
        </p:nvSpPr>
        <p:spPr>
          <a:xfrm>
            <a:off x="3263900" y="509588"/>
            <a:ext cx="3398838" cy="2549525"/>
          </a:xfrm>
          <a:ln/>
        </p:spPr>
      </p:sp>
      <p:sp>
        <p:nvSpPr>
          <p:cNvPr id="334852" name="Rectangle 3"/>
          <p:cNvSpPr>
            <a:spLocks noGrp="1" noChangeArrowheads="1"/>
          </p:cNvSpPr>
          <p:nvPr>
            <p:ph type="body" idx="1"/>
          </p:nvPr>
        </p:nvSpPr>
        <p:spPr>
          <a:noFill/>
        </p:spPr>
        <p:txBody>
          <a:bodyPr/>
          <a:lstStyle/>
          <a:p>
            <a:pPr eaLnBrk="1" hangingPunct="1"/>
            <a:r>
              <a:rPr lang="en-GB" smtClean="0"/>
              <a:t>Choose the style for primary title capitalisation - Headline style will capitalise all major words, Sentence style will capitalise the initial word only.</a:t>
            </a:r>
          </a:p>
          <a:p>
            <a:pPr eaLnBrk="1" hangingPunct="1"/>
            <a:r>
              <a:rPr lang="en-GB" smtClean="0"/>
              <a:t>Note that the same style will be applied to all records in the library: if the conventions for book titles and journal article titles differ, you may wish to leave titles as entered.</a:t>
            </a:r>
          </a:p>
          <a:p>
            <a:pPr eaLnBrk="1" hangingPunct="1"/>
            <a:endParaRPr lang="en-GB"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87D03E3-6D83-4D7B-A0E8-7BF2525569E5}" type="slidenum">
              <a:rPr lang="en-GB" smtClean="0"/>
              <a:pPr eaLnBrk="1" hangingPunct="1"/>
              <a:t>75</a:t>
            </a:fld>
            <a:endParaRPr lang="en-GB" smtClean="0"/>
          </a:p>
        </p:txBody>
      </p:sp>
      <p:sp>
        <p:nvSpPr>
          <p:cNvPr id="369667" name="Rectangle 2"/>
          <p:cNvSpPr>
            <a:spLocks noGrp="1" noRot="1" noChangeAspect="1" noChangeArrowheads="1" noTextEdit="1"/>
          </p:cNvSpPr>
          <p:nvPr>
            <p:ph type="sldImg"/>
          </p:nvPr>
        </p:nvSpPr>
        <p:spPr>
          <a:xfrm>
            <a:off x="3263900" y="509588"/>
            <a:ext cx="3398838" cy="2549525"/>
          </a:xfrm>
          <a:ln/>
        </p:spPr>
      </p:sp>
      <p:sp>
        <p:nvSpPr>
          <p:cNvPr id="369668" name="Rectangle 3"/>
          <p:cNvSpPr>
            <a:spLocks noGrp="1" noChangeArrowheads="1"/>
          </p:cNvSpPr>
          <p:nvPr>
            <p:ph type="body" idx="1"/>
          </p:nvPr>
        </p:nvSpPr>
        <p:spPr>
          <a:noFill/>
        </p:spPr>
        <p:txBody>
          <a:bodyPr/>
          <a:lstStyle/>
          <a:p>
            <a:pPr eaLnBrk="1" hangingPunct="1"/>
            <a:r>
              <a:rPr lang="en-GB" dirty="0" smtClean="0"/>
              <a:t>Add the required text and click </a:t>
            </a:r>
            <a:r>
              <a:rPr lang="en-GB" b="1" dirty="0" smtClean="0"/>
              <a:t>OK</a:t>
            </a:r>
            <a:r>
              <a:rPr lang="en-GB" b="0" dirty="0" smtClean="0"/>
              <a:t>. Use the </a:t>
            </a:r>
            <a:r>
              <a:rPr lang="en-GB" b="1" dirty="0" smtClean="0"/>
              <a:t>Insert Special </a:t>
            </a:r>
            <a:r>
              <a:rPr lang="en-GB" b="0" dirty="0" smtClean="0"/>
              <a:t>menu to add a carriage return if</a:t>
            </a:r>
            <a:r>
              <a:rPr lang="en-GB" b="0" baseline="0" dirty="0" smtClean="0"/>
              <a:t> required.</a:t>
            </a:r>
            <a:endParaRPr lang="en-GB" b="1"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A popup window confirms the number of records being</a:t>
            </a:r>
            <a:r>
              <a:rPr lang="en-GB" baseline="0" dirty="0" smtClean="0"/>
              <a:t> edited.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76</a:t>
            </a:fld>
            <a:endParaRPr lang="en-GB"/>
          </a:p>
        </p:txBody>
      </p:sp>
    </p:spTree>
    <p:extLst>
      <p:ext uri="{BB962C8B-B14F-4D97-AF65-F5344CB8AC3E}">
        <p14:creationId xmlns:p14="http://schemas.microsoft.com/office/powerpoint/2010/main" val="37318617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The text appears in the chosen field</a:t>
            </a:r>
            <a:r>
              <a:rPr lang="en-GB" baseline="0" dirty="0" smtClean="0"/>
              <a:t> for each record in the selection.</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77</a:t>
            </a:fld>
            <a:endParaRPr lang="en-GB"/>
          </a:p>
        </p:txBody>
      </p:sp>
    </p:spTree>
    <p:extLst>
      <p:ext uri="{BB962C8B-B14F-4D97-AF65-F5344CB8AC3E}">
        <p14:creationId xmlns:p14="http://schemas.microsoft.com/office/powerpoint/2010/main" val="12403633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22A145B-9D6D-46B4-AC80-B71F3A8C5E0F}" type="slidenum">
              <a:rPr lang="en-GB" smtClean="0"/>
              <a:pPr eaLnBrk="1" hangingPunct="1"/>
              <a:t>79</a:t>
            </a:fld>
            <a:endParaRPr lang="en-GB" smtClean="0"/>
          </a:p>
        </p:txBody>
      </p:sp>
      <p:sp>
        <p:nvSpPr>
          <p:cNvPr id="370691" name="Rectangle 2"/>
          <p:cNvSpPr>
            <a:spLocks noGrp="1" noRot="1" noChangeAspect="1" noChangeArrowheads="1" noTextEdit="1"/>
          </p:cNvSpPr>
          <p:nvPr>
            <p:ph type="sldImg"/>
          </p:nvPr>
        </p:nvSpPr>
        <p:spPr>
          <a:xfrm>
            <a:off x="3263900" y="509588"/>
            <a:ext cx="3398838" cy="2549525"/>
          </a:xfrm>
          <a:ln/>
        </p:spPr>
      </p:sp>
      <p:sp>
        <p:nvSpPr>
          <p:cNvPr id="370692" name="Rectangle 3"/>
          <p:cNvSpPr>
            <a:spLocks noGrp="1" noChangeArrowheads="1"/>
          </p:cNvSpPr>
          <p:nvPr>
            <p:ph type="body" idx="1"/>
          </p:nvPr>
        </p:nvSpPr>
        <p:spPr>
          <a:noFill/>
        </p:spPr>
        <p:txBody>
          <a:bodyPr/>
          <a:lstStyle/>
          <a:p>
            <a:pPr marL="228600" indent="-228600" eaLnBrk="1" hangingPunct="1"/>
            <a:r>
              <a:rPr lang="en-GB" dirty="0" smtClean="0"/>
              <a:t>As your Endnote Library becomes larger, you may wish to search for references rather than scrolling</a:t>
            </a:r>
            <a:r>
              <a:rPr lang="en-GB" baseline="0" dirty="0" smtClean="0"/>
              <a:t> </a:t>
            </a:r>
            <a:r>
              <a:rPr lang="en-GB" dirty="0" smtClean="0"/>
              <a:t>through lists.  You can either search your whole Library or a group of references.</a:t>
            </a:r>
          </a:p>
          <a:p>
            <a:pPr marL="228600" indent="-228600" eaLnBrk="1" hangingPunct="1"/>
            <a:r>
              <a:rPr lang="en-GB" dirty="0" smtClean="0"/>
              <a:t>If you just want to search your whole library quickly, use the </a:t>
            </a:r>
            <a:r>
              <a:rPr lang="en-GB" b="1" dirty="0" smtClean="0"/>
              <a:t>Quick Search </a:t>
            </a:r>
            <a:r>
              <a:rPr lang="en-GB" dirty="0" smtClean="0"/>
              <a:t>box on the Main toolbar.</a:t>
            </a:r>
          </a:p>
          <a:p>
            <a:pPr marL="228600" indent="-228600" eaLnBrk="1" hangingPunct="1"/>
            <a:r>
              <a:rPr lang="en-GB" dirty="0" smtClean="0"/>
              <a:t>For a more sophisticated search, or to search a group, select the </a:t>
            </a:r>
            <a:r>
              <a:rPr lang="en-GB" b="1" dirty="0" smtClean="0"/>
              <a:t>Search</a:t>
            </a:r>
            <a:r>
              <a:rPr lang="en-GB" dirty="0" smtClean="0"/>
              <a:t> tab.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Search any field in the EndNote record, attached PDFs or sticky notes added to PDFs.</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80</a:t>
            </a:fld>
            <a:endParaRPr lang="en-GB"/>
          </a:p>
        </p:txBody>
      </p:sp>
    </p:spTree>
    <p:extLst>
      <p:ext uri="{BB962C8B-B14F-4D97-AF65-F5344CB8AC3E}">
        <p14:creationId xmlns:p14="http://schemas.microsoft.com/office/powerpoint/2010/main" val="3553499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447B426-48C3-4BB4-A796-B1FD07E8645F}" type="slidenum">
              <a:rPr lang="en-GB" smtClean="0"/>
              <a:pPr eaLnBrk="1" hangingPunct="1"/>
              <a:t>81</a:t>
            </a:fld>
            <a:endParaRPr lang="en-GB" smtClean="0"/>
          </a:p>
        </p:txBody>
      </p:sp>
      <p:sp>
        <p:nvSpPr>
          <p:cNvPr id="371715" name="Rectangle 2"/>
          <p:cNvSpPr>
            <a:spLocks noGrp="1" noRot="1" noChangeAspect="1" noChangeArrowheads="1" noTextEdit="1"/>
          </p:cNvSpPr>
          <p:nvPr>
            <p:ph type="sldImg"/>
          </p:nvPr>
        </p:nvSpPr>
        <p:spPr>
          <a:xfrm>
            <a:off x="3263900" y="509588"/>
            <a:ext cx="3398838" cy="2549525"/>
          </a:xfrm>
          <a:ln/>
        </p:spPr>
      </p:sp>
      <p:sp>
        <p:nvSpPr>
          <p:cNvPr id="371716" name="Rectangle 3"/>
          <p:cNvSpPr>
            <a:spLocks noGrp="1" noChangeArrowheads="1"/>
          </p:cNvSpPr>
          <p:nvPr>
            <p:ph type="body" idx="1"/>
          </p:nvPr>
        </p:nvSpPr>
        <p:spPr>
          <a:noFill/>
        </p:spPr>
        <p:txBody>
          <a:bodyPr/>
          <a:lstStyle/>
          <a:p>
            <a:pPr marL="228600" indent="-228600" eaLnBrk="1" hangingPunct="1"/>
            <a:r>
              <a:rPr lang="en-US" dirty="0" smtClean="0"/>
              <a:t>The Search Tab enables you either to search all words in your references using </a:t>
            </a:r>
            <a:r>
              <a:rPr lang="en-US" b="1" dirty="0" smtClean="0"/>
              <a:t>Any Field </a:t>
            </a:r>
            <a:r>
              <a:rPr lang="en-US" dirty="0" smtClean="0"/>
              <a:t>or to search specific fields, such as Author,</a:t>
            </a:r>
            <a:r>
              <a:rPr lang="en-US" baseline="0" dirty="0" smtClean="0"/>
              <a:t> </a:t>
            </a:r>
            <a:r>
              <a:rPr lang="en-US" dirty="0" smtClean="0"/>
              <a:t>Title or Keywords. Add extra search boxes if required, using the </a:t>
            </a:r>
            <a:r>
              <a:rPr lang="en-US" b="1" dirty="0" smtClean="0"/>
              <a:t>+</a:t>
            </a:r>
            <a:r>
              <a:rPr lang="en-US" dirty="0" smtClean="0"/>
              <a:t> symbols on the right.</a:t>
            </a:r>
          </a:p>
          <a:p>
            <a:pPr marL="228600" indent="-228600" eaLnBrk="1" hangingPunct="1"/>
            <a:r>
              <a:rPr lang="en-US" dirty="0" smtClean="0"/>
              <a:t>Create more complex searches using the Boolean operators, </a:t>
            </a:r>
            <a:r>
              <a:rPr lang="en-US" i="1" dirty="0" smtClean="0"/>
              <a:t>And</a:t>
            </a:r>
            <a:r>
              <a:rPr lang="en-US" dirty="0" smtClean="0"/>
              <a:t>, </a:t>
            </a:r>
            <a:r>
              <a:rPr lang="en-US" i="1" dirty="0" smtClean="0"/>
              <a:t>Or</a:t>
            </a:r>
            <a:r>
              <a:rPr lang="en-US" dirty="0" smtClean="0"/>
              <a:t> and </a:t>
            </a:r>
            <a:r>
              <a:rPr lang="en-US" i="1" dirty="0" smtClean="0"/>
              <a:t>Not</a:t>
            </a:r>
            <a:r>
              <a:rPr lang="en-US" dirty="0" smtClean="0"/>
              <a:t>. Other limiters are</a:t>
            </a:r>
            <a:r>
              <a:rPr lang="en-US" baseline="0" dirty="0" smtClean="0"/>
              <a:t> available, </a:t>
            </a:r>
            <a:r>
              <a:rPr lang="en-US" dirty="0" smtClean="0"/>
              <a:t>such as </a:t>
            </a:r>
            <a:r>
              <a:rPr lang="en-US" i="1" dirty="0" smtClean="0"/>
              <a:t>Greater than</a:t>
            </a:r>
            <a:r>
              <a:rPr lang="en-US" dirty="0" smtClean="0"/>
              <a:t>, </a:t>
            </a:r>
            <a:r>
              <a:rPr lang="en-US" i="1" dirty="0" smtClean="0"/>
              <a:t>Less than</a:t>
            </a:r>
            <a:r>
              <a:rPr lang="en-US" dirty="0" smtClean="0"/>
              <a:t>, and others. Click </a:t>
            </a:r>
            <a:r>
              <a:rPr lang="en-US" b="1" dirty="0" smtClean="0"/>
              <a:t>Search</a:t>
            </a:r>
            <a:r>
              <a:rPr lang="en-US" baseline="0" dirty="0" smtClean="0"/>
              <a:t> when all choices have been made.</a:t>
            </a:r>
            <a:r>
              <a:rPr lang="en-US" dirty="0" smtClean="0"/>
              <a:t> </a:t>
            </a:r>
          </a:p>
          <a:p>
            <a:pPr marL="228600" indent="-228600" eaLnBrk="1" hangingPunct="1"/>
            <a:endParaRPr lang="en-US" dirty="0" smtClean="0"/>
          </a:p>
          <a:p>
            <a:pPr marL="228600" indent="-228600" eaLnBrk="1" hangingPunct="1"/>
            <a:endParaRPr lang="en-GB"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B55C43D-0697-4AF9-8E83-50CB8E8E86FD}" type="slidenum">
              <a:rPr lang="en-GB" smtClean="0"/>
              <a:pPr eaLnBrk="1" hangingPunct="1"/>
              <a:t>82</a:t>
            </a:fld>
            <a:endParaRPr lang="en-GB" smtClean="0"/>
          </a:p>
        </p:txBody>
      </p:sp>
      <p:sp>
        <p:nvSpPr>
          <p:cNvPr id="372739" name="Rectangle 2"/>
          <p:cNvSpPr>
            <a:spLocks noGrp="1" noRot="1" noChangeAspect="1" noChangeArrowheads="1" noTextEdit="1"/>
          </p:cNvSpPr>
          <p:nvPr>
            <p:ph type="sldImg"/>
          </p:nvPr>
        </p:nvSpPr>
        <p:spPr>
          <a:xfrm>
            <a:off x="3263900" y="509588"/>
            <a:ext cx="3398838" cy="2549525"/>
          </a:xfrm>
          <a:ln/>
        </p:spPr>
      </p:sp>
      <p:sp>
        <p:nvSpPr>
          <p:cNvPr id="372740" name="Rectangle 3"/>
          <p:cNvSpPr>
            <a:spLocks noGrp="1" noChangeArrowheads="1"/>
          </p:cNvSpPr>
          <p:nvPr>
            <p:ph type="body" idx="1"/>
          </p:nvPr>
        </p:nvSpPr>
        <p:spPr>
          <a:noFill/>
        </p:spPr>
        <p:txBody>
          <a:bodyPr/>
          <a:lstStyle/>
          <a:p>
            <a:pPr eaLnBrk="1" hangingPunct="1"/>
            <a:r>
              <a:rPr lang="en-GB" dirty="0" smtClean="0"/>
              <a:t>To search the whole Library, select </a:t>
            </a:r>
            <a:r>
              <a:rPr lang="en-GB" b="1" dirty="0" smtClean="0"/>
              <a:t>All References</a:t>
            </a:r>
            <a:r>
              <a:rPr lang="en-GB" b="0" dirty="0" smtClean="0"/>
              <a:t>.</a:t>
            </a:r>
            <a:endParaRPr lang="en-GB" dirty="0" smtClean="0"/>
          </a:p>
          <a:p>
            <a:pPr eaLnBrk="1" hangingPunct="1"/>
            <a:r>
              <a:rPr lang="en-GB" dirty="0" smtClean="0"/>
              <a:t>Make sure the search is set to </a:t>
            </a:r>
            <a:r>
              <a:rPr lang="en-GB" b="1" dirty="0" smtClean="0"/>
              <a:t>Search Whole Library</a:t>
            </a:r>
            <a:r>
              <a:rPr lang="en-GB" b="0" dirty="0" smtClean="0"/>
              <a:t>.</a:t>
            </a:r>
            <a:endParaRPr lang="en-GB" dirty="0" smtClean="0"/>
          </a:p>
          <a:p>
            <a:pPr eaLnBrk="1" hangingPunct="1"/>
            <a:r>
              <a:rPr lang="en-GB" dirty="0" smtClean="0"/>
              <a:t>Enter the</a:t>
            </a:r>
            <a:r>
              <a:rPr lang="en-GB" baseline="0" dirty="0" smtClean="0"/>
              <a:t> </a:t>
            </a:r>
            <a:r>
              <a:rPr lang="en-GB" dirty="0" smtClean="0"/>
              <a:t>search terms, select the fields to search and any Boolean operators or limiters required.</a:t>
            </a:r>
          </a:p>
          <a:p>
            <a:pPr eaLnBrk="1" hangingPunct="1"/>
            <a:endParaRPr lang="en-GB" dirty="0" smtClean="0"/>
          </a:p>
          <a:p>
            <a:pPr eaLnBrk="1" hangingPunct="1"/>
            <a:endParaRPr lang="en-GB"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1BD8CA5-597F-4D05-B034-9E23E84E9957}" type="slidenum">
              <a:rPr lang="en-GB" smtClean="0"/>
              <a:pPr eaLnBrk="1" hangingPunct="1"/>
              <a:t>83</a:t>
            </a:fld>
            <a:endParaRPr lang="en-GB" smtClean="0"/>
          </a:p>
        </p:txBody>
      </p:sp>
      <p:sp>
        <p:nvSpPr>
          <p:cNvPr id="373763" name="Rectangle 2"/>
          <p:cNvSpPr>
            <a:spLocks noGrp="1" noRot="1" noChangeAspect="1" noChangeArrowheads="1" noTextEdit="1"/>
          </p:cNvSpPr>
          <p:nvPr>
            <p:ph type="sldImg"/>
          </p:nvPr>
        </p:nvSpPr>
        <p:spPr>
          <a:xfrm>
            <a:off x="3263900" y="509588"/>
            <a:ext cx="3398838" cy="2549525"/>
          </a:xfrm>
          <a:ln/>
        </p:spPr>
      </p:sp>
      <p:sp>
        <p:nvSpPr>
          <p:cNvPr id="373764" name="Rectangle 3"/>
          <p:cNvSpPr>
            <a:spLocks noGrp="1" noChangeArrowheads="1"/>
          </p:cNvSpPr>
          <p:nvPr>
            <p:ph type="body" idx="1"/>
          </p:nvPr>
        </p:nvSpPr>
        <p:spPr>
          <a:noFill/>
        </p:spPr>
        <p:txBody>
          <a:bodyPr/>
          <a:lstStyle/>
          <a:p>
            <a:pPr eaLnBrk="1" hangingPunct="1"/>
            <a:r>
              <a:rPr lang="en-GB" dirty="0" smtClean="0"/>
              <a:t>Click on </a:t>
            </a:r>
            <a:r>
              <a:rPr lang="en-GB" b="1" dirty="0" smtClean="0"/>
              <a:t>Search</a:t>
            </a:r>
            <a:r>
              <a:rPr lang="en-GB" dirty="0" smtClean="0"/>
              <a:t> to run the search.</a:t>
            </a:r>
          </a:p>
          <a:p>
            <a:pPr eaLnBrk="1" hangingPunct="1"/>
            <a:r>
              <a:rPr lang="en-GB" dirty="0" smtClean="0"/>
              <a:t>The search results will appear in a new folder called </a:t>
            </a:r>
            <a:r>
              <a:rPr lang="en-GB" b="1" dirty="0" smtClean="0"/>
              <a:t>Search Results</a:t>
            </a:r>
            <a:r>
              <a:rPr lang="en-GB" dirty="0" smtClean="0"/>
              <a:t> and be displayed in the main window.  The Search Results folder is only temporary and will be over-written at the next search.  To save the research results as a group, create a new group and drag the results into it.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EB96C94-BA08-4709-96D6-8C7CF9DF1D00}" type="slidenum">
              <a:rPr lang="en-GB" smtClean="0"/>
              <a:pPr eaLnBrk="1" hangingPunct="1"/>
              <a:t>84</a:t>
            </a:fld>
            <a:endParaRPr lang="en-GB" smtClean="0"/>
          </a:p>
        </p:txBody>
      </p:sp>
      <p:sp>
        <p:nvSpPr>
          <p:cNvPr id="374787" name="Rectangle 2"/>
          <p:cNvSpPr>
            <a:spLocks noGrp="1" noRot="1" noChangeAspect="1" noChangeArrowheads="1" noTextEdit="1"/>
          </p:cNvSpPr>
          <p:nvPr>
            <p:ph type="sldImg"/>
          </p:nvPr>
        </p:nvSpPr>
        <p:spPr>
          <a:xfrm>
            <a:off x="3263900" y="509588"/>
            <a:ext cx="3398838" cy="2549525"/>
          </a:xfrm>
          <a:ln/>
        </p:spPr>
      </p:sp>
      <p:sp>
        <p:nvSpPr>
          <p:cNvPr id="374788" name="Rectangle 3"/>
          <p:cNvSpPr>
            <a:spLocks noGrp="1" noChangeArrowheads="1"/>
          </p:cNvSpPr>
          <p:nvPr>
            <p:ph type="body" idx="1"/>
          </p:nvPr>
        </p:nvSpPr>
        <p:spPr>
          <a:noFill/>
        </p:spPr>
        <p:txBody>
          <a:bodyPr/>
          <a:lstStyle/>
          <a:p>
            <a:pPr eaLnBrk="1" hangingPunct="1"/>
            <a:r>
              <a:rPr lang="en-GB" dirty="0" smtClean="0"/>
              <a:t>To search a group, select the relevant group.</a:t>
            </a:r>
          </a:p>
          <a:p>
            <a:pPr eaLnBrk="1" hangingPunct="1"/>
            <a:r>
              <a:rPr lang="en-GB" dirty="0" smtClean="0"/>
              <a:t>Make sure the search is set to </a:t>
            </a:r>
            <a:r>
              <a:rPr lang="en-GB" b="1" dirty="0" smtClean="0"/>
              <a:t>Search Whole Group</a:t>
            </a:r>
            <a:endParaRPr lang="en-GB" dirty="0" smtClean="0"/>
          </a:p>
          <a:p>
            <a:pPr eaLnBrk="1" hangingPunct="1"/>
            <a:r>
              <a:rPr lang="en-GB" dirty="0" smtClean="0"/>
              <a:t>As before, enter the search terms, select the fields to search and any Boolean operators or limiters needed.  Then click </a:t>
            </a:r>
            <a:r>
              <a:rPr lang="en-GB" b="1" dirty="0" smtClean="0"/>
              <a:t>Search</a:t>
            </a:r>
            <a:r>
              <a:rPr lang="en-GB" dirty="0" smtClean="0"/>
              <a:t>.</a:t>
            </a:r>
          </a:p>
          <a:p>
            <a:pPr eaLnBrk="1" hangingPunct="1"/>
            <a:endParaRPr lang="en-GB"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Again, search results are displayed as a temporary group.</a:t>
            </a:r>
          </a:p>
          <a:p>
            <a:pPr eaLnBrk="1" hangingPunct="1"/>
            <a:endParaRPr lang="en-GB" dirty="0" smtClean="0"/>
          </a:p>
          <a:p>
            <a:pPr eaLnBrk="1" hangingPunct="1"/>
            <a:endParaRPr lang="en-GB"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DFA8793-1548-4E48-9E55-02639E8BB817}" type="slidenum">
              <a:rPr lang="en-GB" smtClean="0"/>
              <a:pPr eaLnBrk="1" hangingPunct="1"/>
              <a:t>86</a:t>
            </a:fld>
            <a:endParaRPr lang="en-GB" smtClean="0"/>
          </a:p>
        </p:txBody>
      </p:sp>
      <p:sp>
        <p:nvSpPr>
          <p:cNvPr id="375811" name="Rectangle 7"/>
          <p:cNvSpPr txBox="1">
            <a:spLocks noGrp="1" noChangeArrowheads="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57D43665-8534-48CD-80E6-0E0C12938C32}" type="slidenum">
              <a:rPr lang="en-GB" sz="1200"/>
              <a:pPr algn="r" eaLnBrk="1" hangingPunct="1"/>
              <a:t>86</a:t>
            </a:fld>
            <a:endParaRPr lang="en-GB" sz="1200"/>
          </a:p>
        </p:txBody>
      </p:sp>
      <p:sp>
        <p:nvSpPr>
          <p:cNvPr id="375812" name="Rectangle 2"/>
          <p:cNvSpPr>
            <a:spLocks noGrp="1" noRot="1" noChangeAspect="1" noChangeArrowheads="1" noTextEdit="1"/>
          </p:cNvSpPr>
          <p:nvPr>
            <p:ph type="sldImg"/>
          </p:nvPr>
        </p:nvSpPr>
        <p:spPr>
          <a:xfrm>
            <a:off x="3263900" y="509588"/>
            <a:ext cx="3398838" cy="2549525"/>
          </a:xfrm>
          <a:ln/>
        </p:spPr>
      </p:sp>
      <p:sp>
        <p:nvSpPr>
          <p:cNvPr id="375813" name="Rectangle 3"/>
          <p:cNvSpPr>
            <a:spLocks noGrp="1" noChangeArrowheads="1"/>
          </p:cNvSpPr>
          <p:nvPr>
            <p:ph type="body" idx="1"/>
          </p:nvPr>
        </p:nvSpPr>
        <p:spPr>
          <a:noFill/>
        </p:spPr>
        <p:txBody>
          <a:bodyPr/>
          <a:lstStyle/>
          <a:p>
            <a:pPr eaLnBrk="1" hangingPunct="1"/>
            <a:r>
              <a:rPr lang="en-US" dirty="0" smtClean="0"/>
              <a:t>Note that if required, a figure may have</a:t>
            </a:r>
            <a:r>
              <a:rPr lang="en-US" baseline="0" dirty="0" smtClean="0"/>
              <a:t> its own EndNote record</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E0F7FC5-E5AF-4003-93C3-4E71887FDD3A}" type="slidenum">
              <a:rPr lang="en-GB" smtClean="0"/>
              <a:pPr eaLnBrk="1" hangingPunct="1"/>
              <a:t>10</a:t>
            </a:fld>
            <a:endParaRPr lang="en-GB" smtClean="0"/>
          </a:p>
        </p:txBody>
      </p:sp>
      <p:sp>
        <p:nvSpPr>
          <p:cNvPr id="335875" name="Rectangle 2"/>
          <p:cNvSpPr>
            <a:spLocks noGrp="1" noRot="1" noChangeAspect="1" noChangeArrowheads="1" noTextEdit="1"/>
          </p:cNvSpPr>
          <p:nvPr>
            <p:ph type="sldImg"/>
          </p:nvPr>
        </p:nvSpPr>
        <p:spPr>
          <a:xfrm>
            <a:off x="3263900" y="509588"/>
            <a:ext cx="3398838" cy="2549525"/>
          </a:xfrm>
          <a:ln/>
        </p:spPr>
      </p:sp>
      <p:sp>
        <p:nvSpPr>
          <p:cNvPr id="335876" name="Rectangle 3"/>
          <p:cNvSpPr>
            <a:spLocks noGrp="1" noChangeArrowheads="1"/>
          </p:cNvSpPr>
          <p:nvPr>
            <p:ph type="body" idx="1"/>
          </p:nvPr>
        </p:nvSpPr>
        <p:spPr>
          <a:noFill/>
        </p:spPr>
        <p:txBody>
          <a:bodyPr/>
          <a:lstStyle/>
          <a:p>
            <a:pPr eaLnBrk="1" hangingPunct="1"/>
            <a:r>
              <a:rPr lang="en-GB" smtClean="0"/>
              <a:t>You will be prompted to save the edited style with a new name.</a:t>
            </a:r>
          </a:p>
          <a:p>
            <a:pPr eaLnBrk="1" hangingPunct="1"/>
            <a:endParaRPr lang="en-GB"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ADBD66B-C82F-4D43-9A14-9CA3C6BA6947}" type="slidenum">
              <a:rPr lang="en-GB" smtClean="0"/>
              <a:pPr eaLnBrk="1" hangingPunct="1"/>
              <a:t>87</a:t>
            </a:fld>
            <a:endParaRPr lang="en-GB" smtClean="0"/>
          </a:p>
        </p:txBody>
      </p:sp>
      <p:sp>
        <p:nvSpPr>
          <p:cNvPr id="376835" name="Rectangle 7"/>
          <p:cNvSpPr txBox="1">
            <a:spLocks noGrp="1" noChangeArrowheads="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22F1E8F5-84B6-47C1-AF43-F515F061064E}" type="slidenum">
              <a:rPr lang="en-GB" sz="1200"/>
              <a:pPr algn="r" eaLnBrk="1" hangingPunct="1"/>
              <a:t>87</a:t>
            </a:fld>
            <a:endParaRPr lang="en-GB" sz="1200"/>
          </a:p>
        </p:txBody>
      </p:sp>
      <p:sp>
        <p:nvSpPr>
          <p:cNvPr id="376836" name="Rectangle 2"/>
          <p:cNvSpPr>
            <a:spLocks noGrp="1" noRot="1" noChangeAspect="1" noChangeArrowheads="1" noTextEdit="1"/>
          </p:cNvSpPr>
          <p:nvPr>
            <p:ph type="sldImg"/>
          </p:nvPr>
        </p:nvSpPr>
        <p:spPr>
          <a:xfrm>
            <a:off x="3263900" y="509588"/>
            <a:ext cx="3398838" cy="2549525"/>
          </a:xfrm>
          <a:ln/>
        </p:spPr>
      </p:sp>
      <p:sp>
        <p:nvSpPr>
          <p:cNvPr id="376837" name="Rectangle 3"/>
          <p:cNvSpPr>
            <a:spLocks noGrp="1" noChangeArrowheads="1"/>
          </p:cNvSpPr>
          <p:nvPr>
            <p:ph type="body" idx="1"/>
          </p:nvPr>
        </p:nvSpPr>
        <p:spPr>
          <a:noFill/>
        </p:spPr>
        <p:txBody>
          <a:bodyPr/>
          <a:lstStyle/>
          <a:p>
            <a:pPr eaLnBrk="1" hangingPunct="1"/>
            <a:r>
              <a:rPr lang="en-GB" dirty="0" smtClean="0"/>
              <a:t>This image is to be attached to the reference for </a:t>
            </a:r>
            <a:r>
              <a:rPr lang="en-GB" dirty="0" err="1" smtClean="0"/>
              <a:t>Patchin</a:t>
            </a:r>
            <a:r>
              <a:rPr lang="en-GB" dirty="0" smtClean="0"/>
              <a:t>.  Open the reference by double-clicking on the entry for </a:t>
            </a:r>
            <a:r>
              <a:rPr lang="en-GB" dirty="0" err="1" smtClean="0"/>
              <a:t>Patchin</a:t>
            </a:r>
            <a:r>
              <a:rPr lang="en-GB" dirty="0" smtClean="0"/>
              <a:t>.</a:t>
            </a:r>
          </a:p>
          <a:p>
            <a:pPr eaLnBrk="1" hangingPunct="1"/>
            <a:endParaRPr lang="en-GB"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40B21F6-1DA7-4300-B642-66E77A7FABD3}" type="slidenum">
              <a:rPr lang="en-GB" smtClean="0"/>
              <a:pPr eaLnBrk="1" hangingPunct="1"/>
              <a:t>88</a:t>
            </a:fld>
            <a:endParaRPr lang="en-GB" smtClean="0"/>
          </a:p>
        </p:txBody>
      </p:sp>
      <p:sp>
        <p:nvSpPr>
          <p:cNvPr id="377859" name="Rectangle 7"/>
          <p:cNvSpPr txBox="1">
            <a:spLocks noGrp="1" noChangeArrowheads="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CCD69217-C8D9-462B-A3D6-AA0F68E55A43}" type="slidenum">
              <a:rPr lang="en-GB" sz="1200"/>
              <a:pPr algn="r" eaLnBrk="1" hangingPunct="1"/>
              <a:t>88</a:t>
            </a:fld>
            <a:endParaRPr lang="en-GB" sz="1200"/>
          </a:p>
        </p:txBody>
      </p:sp>
      <p:sp>
        <p:nvSpPr>
          <p:cNvPr id="377860" name="Rectangle 2"/>
          <p:cNvSpPr>
            <a:spLocks noGrp="1" noRot="1" noChangeAspect="1" noChangeArrowheads="1" noTextEdit="1"/>
          </p:cNvSpPr>
          <p:nvPr>
            <p:ph type="sldImg"/>
          </p:nvPr>
        </p:nvSpPr>
        <p:spPr>
          <a:xfrm>
            <a:off x="3263900" y="509588"/>
            <a:ext cx="3398838" cy="2549525"/>
          </a:xfrm>
          <a:ln/>
        </p:spPr>
      </p:sp>
      <p:sp>
        <p:nvSpPr>
          <p:cNvPr id="377861" name="Rectangle 3"/>
          <p:cNvSpPr>
            <a:spLocks noGrp="1" noChangeArrowheads="1"/>
          </p:cNvSpPr>
          <p:nvPr>
            <p:ph type="body" idx="1"/>
          </p:nvPr>
        </p:nvSpPr>
        <p:spPr>
          <a:noFill/>
        </p:spPr>
        <p:txBody>
          <a:bodyPr/>
          <a:lstStyle/>
          <a:p>
            <a:pPr eaLnBrk="1" hangingPunct="1"/>
            <a:r>
              <a:rPr lang="en-GB" dirty="0" smtClean="0"/>
              <a:t>In the EndNote Library record, scroll down to the </a:t>
            </a:r>
            <a:r>
              <a:rPr lang="en-GB" b="1" dirty="0" smtClean="0"/>
              <a:t>Figure</a:t>
            </a:r>
            <a:r>
              <a:rPr lang="en-GB" dirty="0" smtClean="0"/>
              <a:t> field.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AE36E59-85D5-4CEE-9822-00FEF764EF9C}" type="slidenum">
              <a:rPr lang="en-GB" smtClean="0"/>
              <a:pPr eaLnBrk="1" hangingPunct="1"/>
              <a:t>89</a:t>
            </a:fld>
            <a:endParaRPr lang="en-GB" smtClean="0"/>
          </a:p>
        </p:txBody>
      </p:sp>
      <p:sp>
        <p:nvSpPr>
          <p:cNvPr id="378883" name="Rectangle 7"/>
          <p:cNvSpPr txBox="1">
            <a:spLocks noGrp="1" noChangeArrowheads="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0FCC35FA-F245-4AED-91AF-F29E96AEF8B5}" type="slidenum">
              <a:rPr lang="en-GB" sz="1200"/>
              <a:pPr algn="r" eaLnBrk="1" hangingPunct="1"/>
              <a:t>89</a:t>
            </a:fld>
            <a:endParaRPr lang="en-GB" sz="1200"/>
          </a:p>
        </p:txBody>
      </p:sp>
      <p:sp>
        <p:nvSpPr>
          <p:cNvPr id="378884" name="Rectangle 2"/>
          <p:cNvSpPr>
            <a:spLocks noGrp="1" noRot="1" noChangeAspect="1" noChangeArrowheads="1" noTextEdit="1"/>
          </p:cNvSpPr>
          <p:nvPr>
            <p:ph type="sldImg"/>
          </p:nvPr>
        </p:nvSpPr>
        <p:spPr>
          <a:xfrm>
            <a:off x="3263900" y="509588"/>
            <a:ext cx="3398838" cy="2549525"/>
          </a:xfrm>
          <a:ln/>
        </p:spPr>
      </p:sp>
      <p:sp>
        <p:nvSpPr>
          <p:cNvPr id="378885" name="Rectangle 3"/>
          <p:cNvSpPr>
            <a:spLocks noGrp="1" noChangeArrowheads="1"/>
          </p:cNvSpPr>
          <p:nvPr>
            <p:ph type="body" idx="1"/>
          </p:nvPr>
        </p:nvSpPr>
        <p:spPr>
          <a:noFill/>
        </p:spPr>
        <p:txBody>
          <a:bodyPr/>
          <a:lstStyle/>
          <a:p>
            <a:pPr eaLnBrk="1" hangingPunct="1"/>
            <a:r>
              <a:rPr lang="en-GB" dirty="0" smtClean="0"/>
              <a:t>Go to the </a:t>
            </a:r>
            <a:r>
              <a:rPr lang="en-GB" b="1" dirty="0" smtClean="0"/>
              <a:t>References</a:t>
            </a:r>
            <a:r>
              <a:rPr lang="en-GB" dirty="0" smtClean="0"/>
              <a:t> dropdown menu or 'ctrl + click' in the </a:t>
            </a:r>
            <a:r>
              <a:rPr lang="en-GB" b="1" dirty="0" smtClean="0"/>
              <a:t>Figure</a:t>
            </a:r>
            <a:r>
              <a:rPr lang="en-GB" dirty="0" smtClean="0"/>
              <a:t> field.  Select </a:t>
            </a:r>
            <a:r>
              <a:rPr lang="en-GB" b="1" dirty="0" smtClean="0"/>
              <a:t>Figure</a:t>
            </a:r>
            <a:r>
              <a:rPr lang="en-GB" dirty="0" smtClean="0"/>
              <a:t> and </a:t>
            </a:r>
            <a:r>
              <a:rPr lang="en-GB" b="1" dirty="0" smtClean="0"/>
              <a:t>Attach Figure</a:t>
            </a:r>
            <a:r>
              <a:rPr lang="en-GB" b="0" dirty="0" smtClean="0"/>
              <a:t>.</a:t>
            </a:r>
            <a:endParaRPr lang="en-GB"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251BC80-7DDA-4330-88A5-3797B100AE1D}" type="slidenum">
              <a:rPr lang="en-GB" smtClean="0"/>
              <a:pPr eaLnBrk="1" hangingPunct="1"/>
              <a:t>90</a:t>
            </a:fld>
            <a:endParaRPr lang="en-GB" smtClean="0"/>
          </a:p>
        </p:txBody>
      </p:sp>
      <p:sp>
        <p:nvSpPr>
          <p:cNvPr id="379907" name="Rectangle 7"/>
          <p:cNvSpPr txBox="1">
            <a:spLocks noGrp="1" noChangeArrowheads="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2D1006D0-AC0C-4ED9-9C33-F1A07C19540A}" type="slidenum">
              <a:rPr lang="en-GB" sz="1200"/>
              <a:pPr algn="r" eaLnBrk="1" hangingPunct="1"/>
              <a:t>90</a:t>
            </a:fld>
            <a:endParaRPr lang="en-GB" sz="1200"/>
          </a:p>
        </p:txBody>
      </p:sp>
      <p:sp>
        <p:nvSpPr>
          <p:cNvPr id="379908" name="Rectangle 2"/>
          <p:cNvSpPr>
            <a:spLocks noGrp="1" noRot="1" noChangeAspect="1" noChangeArrowheads="1" noTextEdit="1"/>
          </p:cNvSpPr>
          <p:nvPr>
            <p:ph type="sldImg"/>
          </p:nvPr>
        </p:nvSpPr>
        <p:spPr>
          <a:xfrm>
            <a:off x="3263900" y="509588"/>
            <a:ext cx="3398838" cy="2549525"/>
          </a:xfrm>
          <a:ln/>
        </p:spPr>
      </p:sp>
      <p:sp>
        <p:nvSpPr>
          <p:cNvPr id="379909" name="Rectangle 3"/>
          <p:cNvSpPr>
            <a:spLocks noGrp="1" noChangeArrowheads="1"/>
          </p:cNvSpPr>
          <p:nvPr>
            <p:ph type="body" idx="1"/>
          </p:nvPr>
        </p:nvSpPr>
        <p:spPr>
          <a:noFill/>
        </p:spPr>
        <p:txBody>
          <a:bodyPr/>
          <a:lstStyle/>
          <a:p>
            <a:pPr eaLnBrk="1" hangingPunct="1"/>
            <a:r>
              <a:rPr lang="en-GB" dirty="0" smtClean="0"/>
              <a:t>In the </a:t>
            </a:r>
            <a:r>
              <a:rPr lang="en-GB" b="1" dirty="0" smtClean="0"/>
              <a:t>Attach Figure</a:t>
            </a:r>
            <a:r>
              <a:rPr lang="en-GB" dirty="0" smtClean="0"/>
              <a:t> window, find the image by clicking on the </a:t>
            </a:r>
            <a:r>
              <a:rPr lang="en-GB" b="1" dirty="0" smtClean="0"/>
              <a:t>Choose File…</a:t>
            </a:r>
            <a:r>
              <a:rPr lang="en-GB" dirty="0" smtClean="0"/>
              <a:t> button.  </a:t>
            </a:r>
            <a:endParaRPr lang="en-GB" b="1"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9147D97-FD7C-4612-B5ED-664842E1D639}" type="slidenum">
              <a:rPr lang="en-GB" smtClean="0"/>
              <a:pPr eaLnBrk="1" hangingPunct="1"/>
              <a:t>91</a:t>
            </a:fld>
            <a:endParaRPr lang="en-GB" smtClean="0"/>
          </a:p>
        </p:txBody>
      </p:sp>
      <p:sp>
        <p:nvSpPr>
          <p:cNvPr id="380931" name="Rectangle 7"/>
          <p:cNvSpPr txBox="1">
            <a:spLocks noGrp="1" noChangeArrowheads="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F4BD9772-C2B4-4B9D-ADEC-0811C3C18B1F}" type="slidenum">
              <a:rPr lang="en-GB" sz="1200"/>
              <a:pPr algn="r" eaLnBrk="1" hangingPunct="1"/>
              <a:t>91</a:t>
            </a:fld>
            <a:endParaRPr lang="en-GB" sz="1200"/>
          </a:p>
        </p:txBody>
      </p:sp>
      <p:sp>
        <p:nvSpPr>
          <p:cNvPr id="380932" name="Rectangle 2"/>
          <p:cNvSpPr>
            <a:spLocks noGrp="1" noRot="1" noChangeAspect="1" noChangeArrowheads="1" noTextEdit="1"/>
          </p:cNvSpPr>
          <p:nvPr>
            <p:ph type="sldImg"/>
          </p:nvPr>
        </p:nvSpPr>
        <p:spPr>
          <a:xfrm>
            <a:off x="3263900" y="509588"/>
            <a:ext cx="3398838" cy="2549525"/>
          </a:xfrm>
          <a:ln/>
        </p:spPr>
      </p:sp>
      <p:sp>
        <p:nvSpPr>
          <p:cNvPr id="380933" name="Rectangle 3"/>
          <p:cNvSpPr>
            <a:spLocks noGrp="1" noChangeArrowheads="1"/>
          </p:cNvSpPr>
          <p:nvPr>
            <p:ph type="body" idx="1"/>
          </p:nvPr>
        </p:nvSpPr>
        <p:spPr>
          <a:noFill/>
        </p:spPr>
        <p:txBody>
          <a:bodyPr/>
          <a:lstStyle/>
          <a:p>
            <a:pPr eaLnBrk="1" hangingPunct="1"/>
            <a:r>
              <a:rPr lang="en-GB" dirty="0" smtClean="0"/>
              <a:t>Locate the image and then click </a:t>
            </a:r>
            <a:r>
              <a:rPr lang="en-GB" b="1" dirty="0" smtClean="0"/>
              <a:t>Open</a:t>
            </a:r>
            <a:r>
              <a:rPr lang="en-GB" dirty="0" smtClean="0"/>
              <a: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C7931EE-CD82-4EC3-B7C1-5B10ECD66FF8}" type="slidenum">
              <a:rPr lang="en-GB" smtClean="0"/>
              <a:pPr eaLnBrk="1" hangingPunct="1"/>
              <a:t>92</a:t>
            </a:fld>
            <a:endParaRPr lang="en-GB" smtClean="0"/>
          </a:p>
        </p:txBody>
      </p:sp>
      <p:sp>
        <p:nvSpPr>
          <p:cNvPr id="381955" name="Rectangle 7"/>
          <p:cNvSpPr txBox="1">
            <a:spLocks noGrp="1" noChangeArrowheads="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6442D2CA-2AD8-4AB5-BC48-02F0636A6C53}" type="slidenum">
              <a:rPr lang="en-GB" sz="1200"/>
              <a:pPr algn="r" eaLnBrk="1" hangingPunct="1"/>
              <a:t>92</a:t>
            </a:fld>
            <a:endParaRPr lang="en-GB" sz="1200"/>
          </a:p>
        </p:txBody>
      </p:sp>
      <p:sp>
        <p:nvSpPr>
          <p:cNvPr id="381956" name="Rectangle 2"/>
          <p:cNvSpPr>
            <a:spLocks noGrp="1" noRot="1" noChangeAspect="1" noChangeArrowheads="1" noTextEdit="1"/>
          </p:cNvSpPr>
          <p:nvPr>
            <p:ph type="sldImg"/>
          </p:nvPr>
        </p:nvSpPr>
        <p:spPr>
          <a:xfrm>
            <a:off x="3263900" y="509588"/>
            <a:ext cx="3398838" cy="2549525"/>
          </a:xfrm>
          <a:ln/>
        </p:spPr>
      </p:sp>
      <p:sp>
        <p:nvSpPr>
          <p:cNvPr id="381957" name="Rectangle 3"/>
          <p:cNvSpPr>
            <a:spLocks noGrp="1" noChangeArrowheads="1"/>
          </p:cNvSpPr>
          <p:nvPr>
            <p:ph type="body" idx="1"/>
          </p:nvPr>
        </p:nvSpPr>
        <p:spPr>
          <a:noFill/>
        </p:spPr>
        <p:txBody>
          <a:bodyPr/>
          <a:lstStyle/>
          <a:p>
            <a:pPr eaLnBrk="1" hangingPunct="1"/>
            <a:r>
              <a:rPr lang="en-GB" dirty="0" smtClean="0"/>
              <a:t>A thumbnail of the image is then added to the figure field.  Only one figure can be attached to a reference.  If you attempt to add any more, the original image will be deleted.</a:t>
            </a:r>
          </a:p>
          <a:p>
            <a:pPr eaLnBrk="1" hangingPunct="1"/>
            <a:endParaRPr lang="en-GB" dirty="0" smtClean="0"/>
          </a:p>
          <a:p>
            <a:pPr eaLnBrk="1" hangingPunct="1"/>
            <a:r>
              <a:rPr lang="en-GB" dirty="0" smtClean="0"/>
              <a:t>Always enter some text in the </a:t>
            </a:r>
            <a:r>
              <a:rPr lang="en-GB" b="1" dirty="0" smtClean="0"/>
              <a:t>Caption</a:t>
            </a:r>
            <a:r>
              <a:rPr lang="en-GB" dirty="0" smtClean="0"/>
              <a:t> field.  This will be included if the image is cited in a Word document.</a:t>
            </a:r>
          </a:p>
          <a:p>
            <a:pPr eaLnBrk="1" hangingPunct="1"/>
            <a:endParaRPr lang="en-GB"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You will be prompted to save changes to the record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93</a:t>
            </a:fld>
            <a:endParaRPr lang="en-GB"/>
          </a:p>
        </p:txBody>
      </p:sp>
    </p:spTree>
    <p:extLst>
      <p:ext uri="{BB962C8B-B14F-4D97-AF65-F5344CB8AC3E}">
        <p14:creationId xmlns:p14="http://schemas.microsoft.com/office/powerpoint/2010/main" val="3078540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D1272D4-8287-4542-8610-4174470F0AC7}" type="slidenum">
              <a:rPr lang="en-GB" smtClean="0"/>
              <a:pPr eaLnBrk="1" hangingPunct="1"/>
              <a:t>95</a:t>
            </a:fld>
            <a:endParaRPr lang="en-GB" smtClean="0"/>
          </a:p>
        </p:txBody>
      </p:sp>
      <p:sp>
        <p:nvSpPr>
          <p:cNvPr id="382979" name="Slide Image Placeholder 1"/>
          <p:cNvSpPr>
            <a:spLocks noGrp="1" noRot="1" noChangeAspect="1" noTextEdit="1"/>
          </p:cNvSpPr>
          <p:nvPr>
            <p:ph type="sldImg"/>
          </p:nvPr>
        </p:nvSpPr>
        <p:spPr>
          <a:xfrm>
            <a:off x="3263900" y="509588"/>
            <a:ext cx="3398838" cy="2549525"/>
          </a:xfrm>
          <a:ln/>
        </p:spPr>
      </p:sp>
      <p:sp>
        <p:nvSpPr>
          <p:cNvPr id="382980" name="Notes Placeholder 2"/>
          <p:cNvSpPr>
            <a:spLocks noGrp="1"/>
          </p:cNvSpPr>
          <p:nvPr>
            <p:ph type="body" idx="1"/>
          </p:nvPr>
        </p:nvSpPr>
        <p:spPr>
          <a:noFill/>
        </p:spPr>
        <p:txBody>
          <a:bodyPr/>
          <a:lstStyle/>
          <a:p>
            <a:pPr eaLnBrk="1" hangingPunct="1"/>
            <a:r>
              <a:rPr lang="en-GB" dirty="0" smtClean="0"/>
              <a:t>Figures are inserted in a similar way to text references.  Insert the Facebook image into this Word document as an in-text citation.  </a:t>
            </a:r>
          </a:p>
          <a:p>
            <a:pPr eaLnBrk="1" hangingPunct="1"/>
            <a:endParaRPr lang="en-GB" dirty="0" smtClean="0"/>
          </a:p>
          <a:p>
            <a:pPr eaLnBrk="1" hangingPunct="1"/>
            <a:r>
              <a:rPr lang="en-GB" dirty="0" smtClean="0"/>
              <a:t>Put the cursor at the point in the text for the citation to appear.  Then click the </a:t>
            </a:r>
            <a:r>
              <a:rPr lang="en-GB" b="1" dirty="0" smtClean="0"/>
              <a:t>CWYW</a:t>
            </a:r>
            <a:r>
              <a:rPr lang="en-GB" b="1" baseline="0" dirty="0" smtClean="0"/>
              <a:t> Tools</a:t>
            </a:r>
            <a:r>
              <a:rPr lang="en-GB" b="1" dirty="0" smtClean="0"/>
              <a:t> </a:t>
            </a:r>
            <a:r>
              <a:rPr lang="en-GB" b="0" dirty="0" smtClean="0"/>
              <a:t>tab</a:t>
            </a:r>
            <a:r>
              <a:rPr lang="en-GB" b="0" baseline="0" dirty="0" smtClean="0"/>
              <a:t> </a:t>
            </a:r>
            <a:r>
              <a:rPr lang="en-GB" dirty="0" smtClean="0"/>
              <a:t>on the EndNote</a:t>
            </a:r>
            <a:r>
              <a:rPr lang="en-GB" baseline="0" dirty="0" smtClean="0"/>
              <a:t> toolbar.</a:t>
            </a:r>
            <a:endParaRPr lang="en-GB" dirty="0" smtClean="0"/>
          </a:p>
          <a:p>
            <a:pPr eaLnBrk="1" hangingPunct="1"/>
            <a:endParaRPr lang="en-GB" dirty="0" smtClean="0"/>
          </a:p>
        </p:txBody>
      </p:sp>
      <p:sp>
        <p:nvSpPr>
          <p:cNvPr id="382981" name="Slide Number Placeholder 3"/>
          <p:cNvSpPr txBox="1">
            <a:spLocks noGrp="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5CECB18D-9469-4806-8099-AE6BEC78E9AB}" type="slidenum">
              <a:rPr lang="en-GB" sz="1200"/>
              <a:pPr algn="r" eaLnBrk="1" hangingPunct="1"/>
              <a:t>95</a:t>
            </a:fld>
            <a:endParaRPr lang="en-GB"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D5FBBAE-A9BA-4BB4-8234-0708A120544A}" type="slidenum">
              <a:rPr lang="en-GB" smtClean="0"/>
              <a:pPr eaLnBrk="1" hangingPunct="1"/>
              <a:t>96</a:t>
            </a:fld>
            <a:endParaRPr lang="en-GB" smtClean="0"/>
          </a:p>
        </p:txBody>
      </p:sp>
      <p:sp>
        <p:nvSpPr>
          <p:cNvPr id="384003" name="Slide Image Placeholder 1"/>
          <p:cNvSpPr>
            <a:spLocks noGrp="1" noRot="1" noChangeAspect="1" noTextEdit="1"/>
          </p:cNvSpPr>
          <p:nvPr>
            <p:ph type="sldImg"/>
          </p:nvPr>
        </p:nvSpPr>
        <p:spPr>
          <a:xfrm>
            <a:off x="3263900" y="509588"/>
            <a:ext cx="3398838" cy="2549525"/>
          </a:xfrm>
          <a:ln/>
        </p:spPr>
      </p:sp>
      <p:sp>
        <p:nvSpPr>
          <p:cNvPr id="384004" name="Notes Placeholder 2"/>
          <p:cNvSpPr>
            <a:spLocks noGrp="1"/>
          </p:cNvSpPr>
          <p:nvPr>
            <p:ph type="body" idx="1"/>
          </p:nvPr>
        </p:nvSpPr>
        <p:spPr>
          <a:noFill/>
        </p:spPr>
        <p:txBody>
          <a:bodyPr/>
          <a:lstStyle/>
          <a:p>
            <a:pPr eaLnBrk="1" hangingPunct="1"/>
            <a:r>
              <a:rPr lang="en-GB" dirty="0" smtClean="0"/>
              <a:t>Select </a:t>
            </a:r>
            <a:r>
              <a:rPr lang="en-GB" b="1" dirty="0" smtClean="0"/>
              <a:t>Find Figure(s) </a:t>
            </a:r>
            <a:r>
              <a:rPr lang="en-GB" dirty="0" smtClean="0"/>
              <a:t>from the drop-down menu.</a:t>
            </a:r>
            <a:endParaRPr lang="en-GB" b="1" dirty="0" smtClean="0"/>
          </a:p>
        </p:txBody>
      </p:sp>
      <p:sp>
        <p:nvSpPr>
          <p:cNvPr id="384005" name="Slide Number Placeholder 3"/>
          <p:cNvSpPr txBox="1">
            <a:spLocks noGrp="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515068E9-7C83-48BA-861B-6DE341045897}" type="slidenum">
              <a:rPr lang="en-GB" sz="1200"/>
              <a:pPr algn="r" eaLnBrk="1" hangingPunct="1"/>
              <a:t>96</a:t>
            </a:fld>
            <a:endParaRPr lang="en-GB"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A244D8E-5342-48C1-8561-490CFC6D11ED}" type="slidenum">
              <a:rPr lang="en-GB" smtClean="0"/>
              <a:pPr eaLnBrk="1" hangingPunct="1"/>
              <a:t>97</a:t>
            </a:fld>
            <a:endParaRPr lang="en-GB" smtClean="0"/>
          </a:p>
        </p:txBody>
      </p:sp>
      <p:sp>
        <p:nvSpPr>
          <p:cNvPr id="385027" name="Slide Image Placeholder 1"/>
          <p:cNvSpPr>
            <a:spLocks noGrp="1" noRot="1" noChangeAspect="1" noTextEdit="1"/>
          </p:cNvSpPr>
          <p:nvPr>
            <p:ph type="sldImg"/>
          </p:nvPr>
        </p:nvSpPr>
        <p:spPr>
          <a:xfrm>
            <a:off x="3263900" y="509588"/>
            <a:ext cx="3398838" cy="2549525"/>
          </a:xfrm>
          <a:ln/>
        </p:spPr>
      </p:sp>
      <p:sp>
        <p:nvSpPr>
          <p:cNvPr id="385028" name="Notes Placeholder 2"/>
          <p:cNvSpPr>
            <a:spLocks noGrp="1"/>
          </p:cNvSpPr>
          <p:nvPr>
            <p:ph type="body" idx="1"/>
          </p:nvPr>
        </p:nvSpPr>
        <p:spPr>
          <a:noFill/>
        </p:spPr>
        <p:txBody>
          <a:bodyPr/>
          <a:lstStyle/>
          <a:p>
            <a:pPr eaLnBrk="1" hangingPunct="1"/>
            <a:r>
              <a:rPr lang="en-GB" dirty="0" smtClean="0"/>
              <a:t>Enter part of the Caption Name that was given to the image in the Endnote Library and press </a:t>
            </a:r>
            <a:r>
              <a:rPr lang="en-GB" b="1" dirty="0" smtClean="0"/>
              <a:t>Enter</a:t>
            </a:r>
            <a:r>
              <a:rPr lang="en-GB" dirty="0" smtClean="0"/>
              <a:t>.</a:t>
            </a:r>
          </a:p>
        </p:txBody>
      </p:sp>
      <p:sp>
        <p:nvSpPr>
          <p:cNvPr id="385029" name="Slide Number Placeholder 3"/>
          <p:cNvSpPr txBox="1">
            <a:spLocks noGrp="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94DC565F-1855-4FC9-8168-DD67AB86F24E}" type="slidenum">
              <a:rPr lang="en-GB" sz="1200"/>
              <a:pPr algn="r" eaLnBrk="1" hangingPunct="1"/>
              <a:t>97</a:t>
            </a:fld>
            <a:endParaRPr lang="en-GB"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C8087ED-8000-4FA7-9BD5-057FEB2A7ED3}" type="slidenum">
              <a:rPr lang="en-GB" smtClean="0"/>
              <a:pPr eaLnBrk="1" hangingPunct="1"/>
              <a:t>11</a:t>
            </a:fld>
            <a:endParaRPr lang="en-GB" smtClean="0"/>
          </a:p>
        </p:txBody>
      </p:sp>
      <p:sp>
        <p:nvSpPr>
          <p:cNvPr id="336899" name="Rectangle 2"/>
          <p:cNvSpPr>
            <a:spLocks noGrp="1" noRot="1" noChangeAspect="1" noChangeArrowheads="1" noTextEdit="1"/>
          </p:cNvSpPr>
          <p:nvPr>
            <p:ph type="sldImg"/>
          </p:nvPr>
        </p:nvSpPr>
        <p:spPr>
          <a:xfrm>
            <a:off x="3263900" y="509588"/>
            <a:ext cx="3398838" cy="2549525"/>
          </a:xfrm>
          <a:ln/>
        </p:spPr>
      </p:sp>
      <p:sp>
        <p:nvSpPr>
          <p:cNvPr id="336900" name="Rectangle 3"/>
          <p:cNvSpPr>
            <a:spLocks noGrp="1" noChangeArrowheads="1"/>
          </p:cNvSpPr>
          <p:nvPr>
            <p:ph type="body" idx="1"/>
          </p:nvPr>
        </p:nvSpPr>
        <p:spPr>
          <a:noFill/>
        </p:spPr>
        <p:txBody>
          <a:bodyPr/>
          <a:lstStyle/>
          <a:p>
            <a:pPr eaLnBrk="1" hangingPunct="1"/>
            <a:r>
              <a:rPr lang="en-GB" dirty="0" smtClean="0"/>
              <a:t>The original reference style remains unchanged, but a variation is created.</a:t>
            </a:r>
          </a:p>
          <a:p>
            <a:pPr eaLnBrk="1" hangingPunct="1"/>
            <a:r>
              <a:rPr lang="en-GB" dirty="0" smtClean="0"/>
              <a:t>This edited style will then appear in EndNote's reference style list and can be applied to any EndNote library. This style is stored in your EndNote Styles folder</a:t>
            </a:r>
          </a:p>
          <a:p>
            <a:pPr eaLnBrk="1" hangingPunct="1"/>
            <a:endParaRPr lang="en-GB"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4811DF9-82FF-4724-8AEC-92D5FA954B1B}" type="slidenum">
              <a:rPr lang="en-GB" smtClean="0"/>
              <a:pPr eaLnBrk="1" hangingPunct="1"/>
              <a:t>98</a:t>
            </a:fld>
            <a:endParaRPr lang="en-GB" smtClean="0"/>
          </a:p>
        </p:txBody>
      </p:sp>
      <p:sp>
        <p:nvSpPr>
          <p:cNvPr id="386051" name="Slide Image Placeholder 1"/>
          <p:cNvSpPr>
            <a:spLocks noGrp="1" noRot="1" noChangeAspect="1" noTextEdit="1"/>
          </p:cNvSpPr>
          <p:nvPr>
            <p:ph type="sldImg"/>
          </p:nvPr>
        </p:nvSpPr>
        <p:spPr>
          <a:xfrm>
            <a:off x="3263900" y="509588"/>
            <a:ext cx="3398838" cy="2549525"/>
          </a:xfrm>
          <a:ln/>
        </p:spPr>
      </p:sp>
      <p:sp>
        <p:nvSpPr>
          <p:cNvPr id="386052" name="Notes Placeholder 2"/>
          <p:cNvSpPr>
            <a:spLocks noGrp="1"/>
          </p:cNvSpPr>
          <p:nvPr>
            <p:ph type="body" idx="1"/>
          </p:nvPr>
        </p:nvSpPr>
        <p:spPr>
          <a:noFill/>
        </p:spPr>
        <p:txBody>
          <a:bodyPr/>
          <a:lstStyle/>
          <a:p>
            <a:pPr eaLnBrk="1" hangingPunct="1"/>
            <a:r>
              <a:rPr lang="en-GB" dirty="0" smtClean="0"/>
              <a:t>Select the correct image from the list that appears and then click </a:t>
            </a:r>
            <a:r>
              <a:rPr lang="en-GB" b="1" dirty="0" smtClean="0"/>
              <a:t>Insert</a:t>
            </a:r>
            <a:r>
              <a:rPr lang="en-GB" dirty="0" smtClean="0"/>
              <a:t>.</a:t>
            </a:r>
          </a:p>
        </p:txBody>
      </p:sp>
      <p:sp>
        <p:nvSpPr>
          <p:cNvPr id="386053" name="Slide Number Placeholder 3"/>
          <p:cNvSpPr txBox="1">
            <a:spLocks noGrp="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93AC4993-933E-4F59-B3B9-39A0CF9F2595}" type="slidenum">
              <a:rPr lang="en-GB" sz="1200"/>
              <a:pPr algn="r" eaLnBrk="1" hangingPunct="1"/>
              <a:t>98</a:t>
            </a:fld>
            <a:endParaRPr lang="en-GB" sz="12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AE95E1A-0F8B-4561-B7A3-0E0C3683CDEE}" type="slidenum">
              <a:rPr lang="en-GB" smtClean="0"/>
              <a:pPr eaLnBrk="1" hangingPunct="1"/>
              <a:t>99</a:t>
            </a:fld>
            <a:endParaRPr lang="en-GB" smtClean="0"/>
          </a:p>
        </p:txBody>
      </p:sp>
      <p:sp>
        <p:nvSpPr>
          <p:cNvPr id="387075" name="Slide Image Placeholder 1"/>
          <p:cNvSpPr>
            <a:spLocks noGrp="1" noRot="1" noChangeAspect="1" noTextEdit="1"/>
          </p:cNvSpPr>
          <p:nvPr>
            <p:ph type="sldImg"/>
          </p:nvPr>
        </p:nvSpPr>
        <p:spPr>
          <a:xfrm>
            <a:off x="3263900" y="509588"/>
            <a:ext cx="3398838" cy="2549525"/>
          </a:xfrm>
          <a:ln/>
        </p:spPr>
      </p:sp>
      <p:sp>
        <p:nvSpPr>
          <p:cNvPr id="387076" name="Notes Placeholder 2"/>
          <p:cNvSpPr>
            <a:spLocks noGrp="1"/>
          </p:cNvSpPr>
          <p:nvPr>
            <p:ph type="body" idx="1"/>
          </p:nvPr>
        </p:nvSpPr>
        <p:spPr>
          <a:noFill/>
        </p:spPr>
        <p:txBody>
          <a:bodyPr/>
          <a:lstStyle/>
          <a:p>
            <a:pPr eaLnBrk="1" hangingPunct="1"/>
            <a:r>
              <a:rPr lang="en-GB" dirty="0" smtClean="0"/>
              <a:t>The image is then inserted in the next paragraph break just under the insertion point.  The output style for this document is Harvard; other output styles may place the image at the end of the document in a 'List of Figures'. Make choices about location for a given Reference Style using the EndNote</a:t>
            </a:r>
            <a:r>
              <a:rPr lang="en-GB" baseline="0" dirty="0" smtClean="0"/>
              <a:t> 'Edit Style' function.</a:t>
            </a:r>
            <a:r>
              <a:rPr lang="en-GB" dirty="0" smtClean="0"/>
              <a:t> A list of figures can also be created using tools on the EndNote tab in Word.</a:t>
            </a:r>
          </a:p>
        </p:txBody>
      </p:sp>
      <p:sp>
        <p:nvSpPr>
          <p:cNvPr id="387077" name="Slide Number Placeholder 3"/>
          <p:cNvSpPr txBox="1">
            <a:spLocks noGrp="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F9159236-CDC2-4EDC-9ABB-578ED392732A}" type="slidenum">
              <a:rPr lang="en-GB" sz="1200"/>
              <a:pPr algn="r" eaLnBrk="1" hangingPunct="1"/>
              <a:t>99</a:t>
            </a:fld>
            <a:endParaRPr lang="en-GB" sz="12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3D9ADC9-446F-4211-87EC-4CC68FE920D5}" type="slidenum">
              <a:rPr lang="en-GB" smtClean="0"/>
              <a:pPr eaLnBrk="1" hangingPunct="1"/>
              <a:t>101</a:t>
            </a:fld>
            <a:endParaRPr lang="en-GB" smtClean="0"/>
          </a:p>
        </p:txBody>
      </p:sp>
      <p:sp>
        <p:nvSpPr>
          <p:cNvPr id="388099" name="Rectangle 7"/>
          <p:cNvSpPr txBox="1">
            <a:spLocks noGrp="1" noChangeArrowheads="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A605E359-AF65-4C5B-94A2-AF1EA9E8900F}" type="slidenum">
              <a:rPr lang="en-GB" sz="1200"/>
              <a:pPr algn="r" eaLnBrk="1" hangingPunct="1"/>
              <a:t>101</a:t>
            </a:fld>
            <a:endParaRPr lang="en-GB" sz="1200"/>
          </a:p>
        </p:txBody>
      </p:sp>
      <p:sp>
        <p:nvSpPr>
          <p:cNvPr id="388100" name="Rectangle 2"/>
          <p:cNvSpPr>
            <a:spLocks noGrp="1" noRot="1" noChangeAspect="1" noChangeArrowheads="1" noTextEdit="1"/>
          </p:cNvSpPr>
          <p:nvPr>
            <p:ph type="sldImg"/>
          </p:nvPr>
        </p:nvSpPr>
        <p:spPr>
          <a:xfrm>
            <a:off x="3263900" y="509588"/>
            <a:ext cx="3398838" cy="2549525"/>
          </a:xfrm>
          <a:ln/>
        </p:spPr>
      </p:sp>
      <p:sp>
        <p:nvSpPr>
          <p:cNvPr id="388101" name="Rectangle 3"/>
          <p:cNvSpPr>
            <a:spLocks noGrp="1" noChangeArrowheads="1"/>
          </p:cNvSpPr>
          <p:nvPr>
            <p:ph type="body" idx="1"/>
          </p:nvPr>
        </p:nvSpPr>
        <p:spPr>
          <a:noFill/>
        </p:spPr>
        <p:txBody>
          <a:bodyPr/>
          <a:lstStyle/>
          <a:p>
            <a:pPr eaLnBrk="1" hangingPunct="1"/>
            <a:endParaRPr lang="en-GB" smtClean="0"/>
          </a:p>
          <a:p>
            <a:pPr eaLnBrk="1" hangingPunct="1"/>
            <a:endParaRPr lang="en-GB"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06F7803-5369-4F13-B0E4-4039D69EFF49}" type="slidenum">
              <a:rPr lang="en-GB" smtClean="0"/>
              <a:pPr eaLnBrk="1" hangingPunct="1"/>
              <a:t>102</a:t>
            </a:fld>
            <a:endParaRPr lang="en-GB" smtClean="0"/>
          </a:p>
        </p:txBody>
      </p:sp>
      <p:sp>
        <p:nvSpPr>
          <p:cNvPr id="389123" name="Rectangle 2"/>
          <p:cNvSpPr>
            <a:spLocks noGrp="1" noRot="1" noChangeAspect="1" noChangeArrowheads="1" noTextEdit="1"/>
          </p:cNvSpPr>
          <p:nvPr>
            <p:ph type="sldImg"/>
          </p:nvPr>
        </p:nvSpPr>
        <p:spPr>
          <a:xfrm>
            <a:off x="3263900" y="509588"/>
            <a:ext cx="3398838" cy="2549525"/>
          </a:xfrm>
          <a:ln/>
        </p:spPr>
      </p:sp>
      <p:sp>
        <p:nvSpPr>
          <p:cNvPr id="389124" name="Rectangle 3"/>
          <p:cNvSpPr>
            <a:spLocks noGrp="1" noChangeArrowheads="1"/>
          </p:cNvSpPr>
          <p:nvPr>
            <p:ph type="body" idx="1"/>
          </p:nvPr>
        </p:nvSpPr>
        <p:spPr>
          <a:noFill/>
        </p:spPr>
        <p:txBody>
          <a:bodyPr/>
          <a:lstStyle/>
          <a:p>
            <a:pPr eaLnBrk="1" hangingPunct="1"/>
            <a:r>
              <a:rPr lang="en-GB" dirty="0" smtClean="0"/>
              <a:t>This pie chart is stored in an Excel file.  Add a separate record for this to the Endnote Library.  First of all click the</a:t>
            </a:r>
            <a:r>
              <a:rPr lang="en-GB" b="1" dirty="0" smtClean="0"/>
              <a:t> New Reference</a:t>
            </a:r>
            <a:r>
              <a:rPr lang="en-GB" dirty="0" smtClean="0"/>
              <a:t> button.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116A678-8D96-4A68-A669-216EDC7A6E86}" type="slidenum">
              <a:rPr lang="en-GB" smtClean="0"/>
              <a:pPr eaLnBrk="1" hangingPunct="1"/>
              <a:t>103</a:t>
            </a:fld>
            <a:endParaRPr lang="en-GB" smtClean="0"/>
          </a:p>
        </p:txBody>
      </p:sp>
      <p:sp>
        <p:nvSpPr>
          <p:cNvPr id="390147" name="Rectangle 2"/>
          <p:cNvSpPr>
            <a:spLocks noGrp="1" noRot="1" noChangeAspect="1" noChangeArrowheads="1" noTextEdit="1"/>
          </p:cNvSpPr>
          <p:nvPr>
            <p:ph type="sldImg"/>
          </p:nvPr>
        </p:nvSpPr>
        <p:spPr>
          <a:xfrm>
            <a:off x="3263900" y="509588"/>
            <a:ext cx="3398838" cy="2549525"/>
          </a:xfrm>
          <a:ln/>
        </p:spPr>
      </p:sp>
      <p:sp>
        <p:nvSpPr>
          <p:cNvPr id="390148" name="Rectangle 3"/>
          <p:cNvSpPr>
            <a:spLocks noGrp="1" noChangeArrowheads="1"/>
          </p:cNvSpPr>
          <p:nvPr>
            <p:ph type="body" idx="1"/>
          </p:nvPr>
        </p:nvSpPr>
        <p:spPr>
          <a:noFill/>
        </p:spPr>
        <p:txBody>
          <a:bodyPr/>
          <a:lstStyle/>
          <a:p>
            <a:pPr eaLnBrk="1" hangingPunct="1"/>
            <a:r>
              <a:rPr lang="en-GB" dirty="0" smtClean="0"/>
              <a:t>Choose the reference type </a:t>
            </a:r>
            <a:r>
              <a:rPr lang="en-GB" b="1" dirty="0" smtClean="0"/>
              <a:t>Chart or Table</a:t>
            </a:r>
            <a:r>
              <a:rPr lang="en-GB" dirty="0" smtClean="0"/>
              <a: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0059059-04D1-4923-9450-A9715147C6E5}" type="slidenum">
              <a:rPr lang="en-GB" smtClean="0"/>
              <a:pPr eaLnBrk="1" hangingPunct="1"/>
              <a:t>104</a:t>
            </a:fld>
            <a:endParaRPr lang="en-GB" smtClean="0"/>
          </a:p>
        </p:txBody>
      </p:sp>
      <p:sp>
        <p:nvSpPr>
          <p:cNvPr id="391171" name="Rectangle 2"/>
          <p:cNvSpPr>
            <a:spLocks noGrp="1" noRot="1" noChangeAspect="1" noChangeArrowheads="1" noTextEdit="1"/>
          </p:cNvSpPr>
          <p:nvPr>
            <p:ph type="sldImg"/>
          </p:nvPr>
        </p:nvSpPr>
        <p:spPr>
          <a:xfrm>
            <a:off x="3263900" y="509588"/>
            <a:ext cx="3398838" cy="2549525"/>
          </a:xfrm>
          <a:ln/>
        </p:spPr>
      </p:sp>
      <p:sp>
        <p:nvSpPr>
          <p:cNvPr id="391172" name="Rectangle 3"/>
          <p:cNvSpPr>
            <a:spLocks noGrp="1" noChangeArrowheads="1"/>
          </p:cNvSpPr>
          <p:nvPr>
            <p:ph type="body" idx="1"/>
          </p:nvPr>
        </p:nvSpPr>
        <p:spPr>
          <a:noFill/>
        </p:spPr>
        <p:txBody>
          <a:bodyPr/>
          <a:lstStyle/>
          <a:p>
            <a:pPr eaLnBrk="1" hangingPunct="1"/>
            <a:r>
              <a:rPr lang="en-GB" dirty="0" smtClean="0"/>
              <a:t>Enter as much information as possible about the chart.  Then insert the Excel file using the </a:t>
            </a:r>
            <a:r>
              <a:rPr lang="en-GB" b="1" dirty="0" smtClean="0"/>
              <a:t>Attach Figure</a:t>
            </a:r>
            <a:r>
              <a:rPr lang="en-GB" dirty="0" smtClean="0"/>
              <a:t> button.</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5F45499-3E8F-4486-A452-9A298E2FF61D}" type="slidenum">
              <a:rPr lang="en-GB" smtClean="0"/>
              <a:pPr eaLnBrk="1" hangingPunct="1"/>
              <a:t>105</a:t>
            </a:fld>
            <a:endParaRPr lang="en-GB" smtClean="0"/>
          </a:p>
        </p:txBody>
      </p:sp>
      <p:sp>
        <p:nvSpPr>
          <p:cNvPr id="392195" name="Rectangle 2"/>
          <p:cNvSpPr>
            <a:spLocks noGrp="1" noRot="1" noChangeAspect="1" noChangeArrowheads="1" noTextEdit="1"/>
          </p:cNvSpPr>
          <p:nvPr>
            <p:ph type="sldImg"/>
          </p:nvPr>
        </p:nvSpPr>
        <p:spPr>
          <a:xfrm>
            <a:off x="3263900" y="509588"/>
            <a:ext cx="3398838" cy="2549525"/>
          </a:xfrm>
          <a:ln/>
        </p:spPr>
      </p:sp>
      <p:sp>
        <p:nvSpPr>
          <p:cNvPr id="392196" name="Rectangle 3"/>
          <p:cNvSpPr>
            <a:spLocks noGrp="1" noChangeArrowheads="1"/>
          </p:cNvSpPr>
          <p:nvPr>
            <p:ph type="body" idx="1"/>
          </p:nvPr>
        </p:nvSpPr>
        <p:spPr>
          <a:noFill/>
        </p:spPr>
        <p:txBody>
          <a:bodyPr/>
          <a:lstStyle/>
          <a:p>
            <a:pPr eaLnBrk="1" hangingPunct="1"/>
            <a:r>
              <a:rPr lang="en-GB" dirty="0" smtClean="0"/>
              <a:t>In the popup window, find the file by clicking on the </a:t>
            </a:r>
            <a:r>
              <a:rPr lang="en-GB" b="1" dirty="0" smtClean="0"/>
              <a:t>Choose File…</a:t>
            </a:r>
            <a:r>
              <a:rPr lang="en-GB" dirty="0" smtClean="0"/>
              <a:t> button.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A7FCE62-8B35-415D-BE6A-68D0A2B200A6}" type="slidenum">
              <a:rPr lang="en-GB" smtClean="0"/>
              <a:pPr eaLnBrk="1" hangingPunct="1"/>
              <a:t>106</a:t>
            </a:fld>
            <a:endParaRPr lang="en-GB" smtClean="0"/>
          </a:p>
        </p:txBody>
      </p:sp>
      <p:sp>
        <p:nvSpPr>
          <p:cNvPr id="393219" name="Rectangle 2"/>
          <p:cNvSpPr>
            <a:spLocks noGrp="1" noRot="1" noChangeAspect="1" noChangeArrowheads="1" noTextEdit="1"/>
          </p:cNvSpPr>
          <p:nvPr>
            <p:ph type="sldImg"/>
          </p:nvPr>
        </p:nvSpPr>
        <p:spPr>
          <a:xfrm>
            <a:off x="3263900" y="509588"/>
            <a:ext cx="3398838" cy="2549525"/>
          </a:xfrm>
          <a:ln/>
        </p:spPr>
      </p:sp>
      <p:sp>
        <p:nvSpPr>
          <p:cNvPr id="393220" name="Rectangle 3"/>
          <p:cNvSpPr>
            <a:spLocks noGrp="1" noChangeArrowheads="1"/>
          </p:cNvSpPr>
          <p:nvPr>
            <p:ph type="body" idx="1"/>
          </p:nvPr>
        </p:nvSpPr>
        <p:spPr>
          <a:noFill/>
        </p:spPr>
        <p:txBody>
          <a:bodyPr/>
          <a:lstStyle/>
          <a:p>
            <a:pPr eaLnBrk="1" hangingPunct="1"/>
            <a:r>
              <a:rPr lang="en-GB" dirty="0" smtClean="0"/>
              <a:t>Locate the file containing the chart and click </a:t>
            </a:r>
            <a:r>
              <a:rPr lang="en-GB" b="1" dirty="0" smtClean="0"/>
              <a:t>Open</a:t>
            </a:r>
            <a:r>
              <a:rPr lang="en-GB" dirty="0" smtClean="0"/>
              <a: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A63FF61-8903-48D6-A1D2-9B12EA189769}" type="slidenum">
              <a:rPr lang="en-GB" smtClean="0"/>
              <a:pPr eaLnBrk="1" hangingPunct="1"/>
              <a:t>107</a:t>
            </a:fld>
            <a:endParaRPr lang="en-GB" smtClean="0"/>
          </a:p>
        </p:txBody>
      </p:sp>
      <p:sp>
        <p:nvSpPr>
          <p:cNvPr id="394243" name="Rectangle 2"/>
          <p:cNvSpPr>
            <a:spLocks noGrp="1" noRot="1" noChangeAspect="1" noChangeArrowheads="1" noTextEdit="1"/>
          </p:cNvSpPr>
          <p:nvPr>
            <p:ph type="sldImg"/>
          </p:nvPr>
        </p:nvSpPr>
        <p:spPr>
          <a:xfrm>
            <a:off x="3263900" y="509588"/>
            <a:ext cx="3398838" cy="2549525"/>
          </a:xfrm>
          <a:ln/>
        </p:spPr>
      </p:sp>
      <p:sp>
        <p:nvSpPr>
          <p:cNvPr id="394244" name="Rectangle 3"/>
          <p:cNvSpPr>
            <a:spLocks noGrp="1" noChangeArrowheads="1"/>
          </p:cNvSpPr>
          <p:nvPr>
            <p:ph type="body" idx="1"/>
          </p:nvPr>
        </p:nvSpPr>
        <p:spPr>
          <a:noFill/>
        </p:spPr>
        <p:txBody>
          <a:bodyPr/>
          <a:lstStyle/>
          <a:p>
            <a:pPr eaLnBrk="1" hangingPunct="1"/>
            <a:r>
              <a:rPr lang="en-GB" dirty="0" smtClean="0"/>
              <a:t>The file is added to the </a:t>
            </a:r>
            <a:r>
              <a:rPr lang="en-GB" b="1" dirty="0" smtClean="0"/>
              <a:t>Figure</a:t>
            </a:r>
            <a:r>
              <a:rPr lang="en-GB" dirty="0" smtClean="0"/>
              <a:t> field. Only one table or chart can be attached to a reference. Each new table or chart must be saved as a separate EndNote record.</a:t>
            </a:r>
          </a:p>
          <a:p>
            <a:pPr eaLnBrk="1" hangingPunct="1"/>
            <a:endParaRPr lang="en-GB" dirty="0" smtClean="0"/>
          </a:p>
          <a:p>
            <a:pPr eaLnBrk="1" hangingPunct="1"/>
            <a:r>
              <a:rPr lang="en-GB" dirty="0" smtClean="0"/>
              <a:t>Always enter a piece of text in the </a:t>
            </a:r>
            <a:r>
              <a:rPr lang="en-GB" b="1" dirty="0" smtClean="0"/>
              <a:t>Caption</a:t>
            </a:r>
            <a:r>
              <a:rPr lang="en-GB" dirty="0" smtClean="0"/>
              <a:t> field.  This label will make it easier to identify the chart to add to a Word document at a later stage.   </a:t>
            </a:r>
          </a:p>
          <a:p>
            <a:pPr eaLnBrk="1" hangingPunct="1"/>
            <a:endParaRPr lang="en-GB" dirty="0" smtClean="0"/>
          </a:p>
          <a:p>
            <a:pPr eaLnBrk="1" hangingPunct="1"/>
            <a:endParaRPr lang="en-GB"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You will be prompted to save changes to the record.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108</a:t>
            </a:fld>
            <a:endParaRPr lang="en-GB"/>
          </a:p>
        </p:txBody>
      </p:sp>
    </p:spTree>
    <p:extLst>
      <p:ext uri="{BB962C8B-B14F-4D97-AF65-F5344CB8AC3E}">
        <p14:creationId xmlns:p14="http://schemas.microsoft.com/office/powerpoint/2010/main" val="2042468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E4A16B1-6098-4826-9CE3-4A8B8B1BA772}" type="slidenum">
              <a:rPr lang="en-GB" smtClean="0"/>
              <a:pPr eaLnBrk="1" hangingPunct="1"/>
              <a:t>13</a:t>
            </a:fld>
            <a:endParaRPr lang="en-GB" smtClean="0"/>
          </a:p>
        </p:txBody>
      </p:sp>
      <p:sp>
        <p:nvSpPr>
          <p:cNvPr id="337923" name="Rectangle 2"/>
          <p:cNvSpPr>
            <a:spLocks noGrp="1" noRot="1" noChangeAspect="1" noChangeArrowheads="1" noTextEdit="1"/>
          </p:cNvSpPr>
          <p:nvPr>
            <p:ph type="sldImg"/>
          </p:nvPr>
        </p:nvSpPr>
        <p:spPr>
          <a:xfrm>
            <a:off x="3263900" y="509588"/>
            <a:ext cx="3398838" cy="2549525"/>
          </a:xfrm>
          <a:ln/>
        </p:spPr>
      </p:sp>
      <p:sp>
        <p:nvSpPr>
          <p:cNvPr id="337924" name="Rectangle 3"/>
          <p:cNvSpPr>
            <a:spLocks noGrp="1" noChangeArrowheads="1"/>
          </p:cNvSpPr>
          <p:nvPr>
            <p:ph type="body" idx="1"/>
          </p:nvPr>
        </p:nvSpPr>
        <p:spPr>
          <a:noFill/>
        </p:spPr>
        <p:txBody>
          <a:bodyPr/>
          <a:lstStyle/>
          <a:p>
            <a:pPr eaLnBrk="1" hangingPunct="1"/>
            <a:r>
              <a:rPr lang="en-GB" dirty="0" smtClean="0"/>
              <a:t>Changes to the Referencing Style are not automatically applied to the EndNote Library.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The chart or table will need to be included in your bibliography</a:t>
            </a:r>
            <a:r>
              <a:rPr lang="en-GB" baseline="0" dirty="0" smtClean="0"/>
              <a:t> if the source is not already listed. Check the Reference style </a:t>
            </a:r>
            <a:r>
              <a:rPr lang="en-GB" baseline="0" dirty="0" err="1" smtClean="0"/>
              <a:t>detaisl</a:t>
            </a:r>
            <a:r>
              <a:rPr lang="en-GB" baseline="0" dirty="0" smtClean="0"/>
              <a:t>: go to </a:t>
            </a:r>
            <a:r>
              <a:rPr lang="en-GB" b="1" baseline="0" dirty="0" smtClean="0"/>
              <a:t>Edit, Output Styles, Edit "Style"</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109</a:t>
            </a:fld>
            <a:endParaRPr lang="en-GB"/>
          </a:p>
        </p:txBody>
      </p:sp>
    </p:spTree>
    <p:extLst>
      <p:ext uri="{BB962C8B-B14F-4D97-AF65-F5344CB8AC3E}">
        <p14:creationId xmlns:p14="http://schemas.microsoft.com/office/powerpoint/2010/main" val="30723492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Check the list of bibliographic templates: Generic is not appropriate for this Reference type.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110</a:t>
            </a:fld>
            <a:endParaRPr lang="en-GB"/>
          </a:p>
        </p:txBody>
      </p:sp>
    </p:spTree>
    <p:extLst>
      <p:ext uri="{BB962C8B-B14F-4D97-AF65-F5344CB8AC3E}">
        <p14:creationId xmlns:p14="http://schemas.microsoft.com/office/powerpoint/2010/main" val="3368315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Go to</a:t>
            </a:r>
            <a:r>
              <a:rPr lang="en-GB" baseline="0" dirty="0" smtClean="0"/>
              <a:t> </a:t>
            </a:r>
            <a:r>
              <a:rPr lang="en-GB" b="1" baseline="0" dirty="0" smtClean="0"/>
              <a:t>Bibliography, Templates, Chart or Table</a:t>
            </a:r>
            <a:endParaRPr lang="en-GB" b="1"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111</a:t>
            </a:fld>
            <a:endParaRPr lang="en-GB"/>
          </a:p>
        </p:txBody>
      </p:sp>
    </p:spTree>
    <p:extLst>
      <p:ext uri="{BB962C8B-B14F-4D97-AF65-F5344CB8AC3E}">
        <p14:creationId xmlns:p14="http://schemas.microsoft.com/office/powerpoint/2010/main" val="19057453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Create a new reference type.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112</a:t>
            </a:fld>
            <a:endParaRPr lang="en-GB"/>
          </a:p>
        </p:txBody>
      </p:sp>
    </p:spTree>
    <p:extLst>
      <p:ext uri="{BB962C8B-B14F-4D97-AF65-F5344CB8AC3E}">
        <p14:creationId xmlns:p14="http://schemas.microsoft.com/office/powerpoint/2010/main" val="32824039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Changes to the reference</a:t>
            </a:r>
            <a:r>
              <a:rPr lang="en-GB" baseline="0" dirty="0" smtClean="0"/>
              <a:t> types will be saved in the copy style file.</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113</a:t>
            </a:fld>
            <a:endParaRPr lang="en-GB"/>
          </a:p>
        </p:txBody>
      </p:sp>
    </p:spTree>
    <p:extLst>
      <p:ext uri="{BB962C8B-B14F-4D97-AF65-F5344CB8AC3E}">
        <p14:creationId xmlns:p14="http://schemas.microsoft.com/office/powerpoint/2010/main" val="34203425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569A73B-24C7-4066-8E8D-A0E0188038FB}" type="slidenum">
              <a:rPr lang="en-GB" smtClean="0"/>
              <a:pPr eaLnBrk="1" hangingPunct="1"/>
              <a:t>114</a:t>
            </a:fld>
            <a:endParaRPr lang="en-GB" smtClean="0"/>
          </a:p>
        </p:txBody>
      </p:sp>
      <p:sp>
        <p:nvSpPr>
          <p:cNvPr id="395267" name="Slide Image Placeholder 1"/>
          <p:cNvSpPr>
            <a:spLocks noGrp="1" noRot="1" noChangeAspect="1" noTextEdit="1"/>
          </p:cNvSpPr>
          <p:nvPr>
            <p:ph type="sldImg"/>
          </p:nvPr>
        </p:nvSpPr>
        <p:spPr>
          <a:xfrm>
            <a:off x="3263900" y="509588"/>
            <a:ext cx="3398838" cy="2549525"/>
          </a:xfrm>
          <a:ln/>
        </p:spPr>
      </p:sp>
      <p:sp>
        <p:nvSpPr>
          <p:cNvPr id="395268" name="Notes Placeholder 2"/>
          <p:cNvSpPr>
            <a:spLocks noGrp="1"/>
          </p:cNvSpPr>
          <p:nvPr>
            <p:ph type="body" idx="1"/>
          </p:nvPr>
        </p:nvSpPr>
        <p:spPr>
          <a:noFill/>
        </p:spPr>
        <p:txBody>
          <a:bodyPr/>
          <a:lstStyle/>
          <a:p>
            <a:pPr eaLnBrk="1" hangingPunct="1"/>
            <a:r>
              <a:rPr lang="en-GB" dirty="0" smtClean="0"/>
              <a:t>Table and charts are inserted in a similar way to text references.  </a:t>
            </a:r>
          </a:p>
          <a:p>
            <a:pPr eaLnBrk="1" hangingPunct="1"/>
            <a:r>
              <a:rPr lang="en-GB" dirty="0" smtClean="0"/>
              <a:t>Locate the cursor at the chosen insertion point in the text. Click the </a:t>
            </a:r>
            <a:r>
              <a:rPr lang="en-GB" b="1" dirty="0" smtClean="0"/>
              <a:t>CWYW Tools </a:t>
            </a:r>
            <a:r>
              <a:rPr lang="en-GB" dirty="0" smtClean="0"/>
              <a:t>tab to display EndNote tools.</a:t>
            </a:r>
          </a:p>
        </p:txBody>
      </p:sp>
      <p:sp>
        <p:nvSpPr>
          <p:cNvPr id="395269" name="Slide Number Placeholder 3"/>
          <p:cNvSpPr txBox="1">
            <a:spLocks noGrp="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C1EAB6CD-8BA4-4A58-8A21-42DA639D5D80}" type="slidenum">
              <a:rPr lang="en-GB" sz="1200"/>
              <a:pPr algn="r" eaLnBrk="1" hangingPunct="1"/>
              <a:t>114</a:t>
            </a:fld>
            <a:endParaRPr lang="en-GB" sz="120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641FAF9-13CF-4A5B-B6FD-C33EB7030E51}" type="slidenum">
              <a:rPr lang="en-GB" smtClean="0"/>
              <a:pPr eaLnBrk="1" hangingPunct="1"/>
              <a:t>115</a:t>
            </a:fld>
            <a:endParaRPr lang="en-GB" smtClean="0"/>
          </a:p>
        </p:txBody>
      </p:sp>
      <p:sp>
        <p:nvSpPr>
          <p:cNvPr id="396291" name="Slide Image Placeholder 1"/>
          <p:cNvSpPr>
            <a:spLocks noGrp="1" noRot="1" noChangeAspect="1" noTextEdit="1"/>
          </p:cNvSpPr>
          <p:nvPr>
            <p:ph type="sldImg"/>
          </p:nvPr>
        </p:nvSpPr>
        <p:spPr>
          <a:xfrm>
            <a:off x="3263900" y="509588"/>
            <a:ext cx="3398838" cy="2549525"/>
          </a:xfrm>
          <a:ln/>
        </p:spPr>
      </p:sp>
      <p:sp>
        <p:nvSpPr>
          <p:cNvPr id="396292" name="Notes Placeholder 2"/>
          <p:cNvSpPr>
            <a:spLocks noGrp="1"/>
          </p:cNvSpPr>
          <p:nvPr>
            <p:ph type="body" idx="1"/>
          </p:nvPr>
        </p:nvSpPr>
        <p:spPr>
          <a:noFill/>
        </p:spPr>
        <p:txBody>
          <a:bodyPr/>
          <a:lstStyle/>
          <a:p>
            <a:pPr eaLnBrk="1" hangingPunct="1"/>
            <a:r>
              <a:rPr lang="en-GB" dirty="0" smtClean="0"/>
              <a:t>Select </a:t>
            </a:r>
            <a:r>
              <a:rPr lang="en-GB" b="1" dirty="0" smtClean="0"/>
              <a:t>Find Figure(s)… </a:t>
            </a:r>
            <a:r>
              <a:rPr lang="en-GB" dirty="0" smtClean="0"/>
              <a:t>from the drop-down menu.</a:t>
            </a:r>
            <a:endParaRPr lang="en-GB" b="1" dirty="0" smtClean="0"/>
          </a:p>
          <a:p>
            <a:pPr eaLnBrk="1" hangingPunct="1"/>
            <a:endParaRPr lang="en-GB" dirty="0" smtClean="0"/>
          </a:p>
        </p:txBody>
      </p:sp>
      <p:sp>
        <p:nvSpPr>
          <p:cNvPr id="396293" name="Slide Number Placeholder 3"/>
          <p:cNvSpPr txBox="1">
            <a:spLocks noGrp="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535A0D96-39FD-4827-AC3E-ABE4F855A3BE}" type="slidenum">
              <a:rPr lang="en-GB" sz="1200"/>
              <a:pPr algn="r" eaLnBrk="1" hangingPunct="1"/>
              <a:t>115</a:t>
            </a:fld>
            <a:endParaRPr lang="en-GB" sz="120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59EF370-7BA8-4579-ABEE-795C6DBC178F}" type="slidenum">
              <a:rPr lang="en-GB" smtClean="0"/>
              <a:pPr eaLnBrk="1" hangingPunct="1"/>
              <a:t>116</a:t>
            </a:fld>
            <a:endParaRPr lang="en-GB" smtClean="0"/>
          </a:p>
        </p:txBody>
      </p:sp>
      <p:sp>
        <p:nvSpPr>
          <p:cNvPr id="398339" name="Slide Image Placeholder 1"/>
          <p:cNvSpPr>
            <a:spLocks noGrp="1" noRot="1" noChangeAspect="1" noTextEdit="1"/>
          </p:cNvSpPr>
          <p:nvPr>
            <p:ph type="sldImg"/>
          </p:nvPr>
        </p:nvSpPr>
        <p:spPr>
          <a:xfrm>
            <a:off x="3263900" y="509588"/>
            <a:ext cx="3398838" cy="2549525"/>
          </a:xfrm>
          <a:ln/>
        </p:spPr>
      </p:sp>
      <p:sp>
        <p:nvSpPr>
          <p:cNvPr id="398340" name="Notes Placeholder 2"/>
          <p:cNvSpPr>
            <a:spLocks noGrp="1"/>
          </p:cNvSpPr>
          <p:nvPr>
            <p:ph type="body" idx="1"/>
          </p:nvPr>
        </p:nvSpPr>
        <p:spPr>
          <a:noFill/>
        </p:spPr>
        <p:txBody>
          <a:bodyPr/>
          <a:lstStyle/>
          <a:p>
            <a:pPr eaLnBrk="1" hangingPunct="1"/>
            <a:r>
              <a:rPr lang="en-GB" dirty="0" smtClean="0"/>
              <a:t>Enter part of the Caption Name that was given to the image in the Endnote Library and click </a:t>
            </a:r>
            <a:r>
              <a:rPr lang="en-GB" b="1" dirty="0" smtClean="0"/>
              <a:t>Enter</a:t>
            </a:r>
            <a:r>
              <a:rPr lang="en-GB" dirty="0" smtClean="0"/>
              <a:t>.</a:t>
            </a:r>
          </a:p>
          <a:p>
            <a:pPr eaLnBrk="1" hangingPunct="1"/>
            <a:r>
              <a:rPr lang="en-GB" dirty="0" smtClean="0"/>
              <a:t>Select the correct entry from the list that appears and then click  </a:t>
            </a:r>
            <a:r>
              <a:rPr lang="en-GB" b="1" dirty="0" smtClean="0"/>
              <a:t>Insert</a:t>
            </a:r>
            <a:r>
              <a:rPr lang="en-GB" dirty="0" smtClean="0"/>
              <a:t>.</a:t>
            </a:r>
          </a:p>
          <a:p>
            <a:pPr eaLnBrk="1" hangingPunct="1"/>
            <a:endParaRPr lang="en-GB" dirty="0" smtClean="0"/>
          </a:p>
        </p:txBody>
      </p:sp>
      <p:sp>
        <p:nvSpPr>
          <p:cNvPr id="398341" name="Slide Number Placeholder 3"/>
          <p:cNvSpPr txBox="1">
            <a:spLocks noGrp="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6AC61863-7002-4334-A644-59BF5BF79CC0}" type="slidenum">
              <a:rPr lang="en-GB" sz="1200"/>
              <a:pPr algn="r" eaLnBrk="1" hangingPunct="1"/>
              <a:t>116</a:t>
            </a:fld>
            <a:endParaRPr lang="en-GB" sz="12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28F27D-F9AB-49E2-AA4A-D95AC61B54DE}" type="slidenum">
              <a:rPr lang="en-GB" smtClean="0"/>
              <a:pPr eaLnBrk="1" hangingPunct="1"/>
              <a:t>117</a:t>
            </a:fld>
            <a:endParaRPr lang="en-GB" smtClean="0"/>
          </a:p>
        </p:txBody>
      </p:sp>
      <p:sp>
        <p:nvSpPr>
          <p:cNvPr id="399363" name="Slide Image Placeholder 1"/>
          <p:cNvSpPr>
            <a:spLocks noGrp="1" noRot="1" noChangeAspect="1" noTextEdit="1"/>
          </p:cNvSpPr>
          <p:nvPr>
            <p:ph type="sldImg"/>
          </p:nvPr>
        </p:nvSpPr>
        <p:spPr>
          <a:xfrm>
            <a:off x="3263900" y="509588"/>
            <a:ext cx="3398838" cy="2549525"/>
          </a:xfrm>
          <a:ln/>
        </p:spPr>
      </p:sp>
      <p:sp>
        <p:nvSpPr>
          <p:cNvPr id="399364" name="Notes Placeholder 2"/>
          <p:cNvSpPr>
            <a:spLocks noGrp="1"/>
          </p:cNvSpPr>
          <p:nvPr>
            <p:ph type="body" idx="1"/>
          </p:nvPr>
        </p:nvSpPr>
        <p:spPr>
          <a:noFill/>
        </p:spPr>
        <p:txBody>
          <a:bodyPr/>
          <a:lstStyle/>
          <a:p>
            <a:pPr eaLnBrk="1" hangingPunct="1"/>
            <a:r>
              <a:rPr lang="en-GB" dirty="0" smtClean="0"/>
              <a:t>The chart is then inserted in the next paragraph break just under the insertion point.   The output style for this document is Harvard, but other output styles may place the image at the end of the document in a ‘List of Figures’. Manage the location of the caption using the Edit (Style)</a:t>
            </a:r>
            <a:r>
              <a:rPr lang="en-GB" baseline="0" dirty="0" smtClean="0"/>
              <a:t> function in EndNote. Reference details appear in the Bibliography.</a:t>
            </a:r>
            <a:endParaRPr lang="en-GB" dirty="0" smtClean="0"/>
          </a:p>
          <a:p>
            <a:pPr eaLnBrk="1" hangingPunct="1"/>
            <a:endParaRPr lang="en-GB" dirty="0" smtClean="0"/>
          </a:p>
        </p:txBody>
      </p:sp>
      <p:sp>
        <p:nvSpPr>
          <p:cNvPr id="399365" name="Slide Number Placeholder 3"/>
          <p:cNvSpPr txBox="1">
            <a:spLocks noGrp="1"/>
          </p:cNvSpPr>
          <p:nvPr/>
        </p:nvSpPr>
        <p:spPr bwMode="auto">
          <a:xfrm>
            <a:off x="5621696" y="6456378"/>
            <a:ext cx="4302625" cy="34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35AAB323-610B-4D94-B805-90F933017B58}" type="slidenum">
              <a:rPr lang="en-GB" sz="1200"/>
              <a:pPr algn="r" eaLnBrk="1" hangingPunct="1"/>
              <a:t>117</a:t>
            </a:fld>
            <a:endParaRPr lang="en-GB" sz="120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smtClean="0"/>
              <a:t>On the </a:t>
            </a:r>
            <a:r>
              <a:rPr lang="en-GB" b="1" dirty="0" smtClean="0"/>
              <a:t>Edit</a:t>
            </a:r>
            <a:r>
              <a:rPr lang="en-GB" b="1" baseline="0" dirty="0" smtClean="0"/>
              <a:t> </a:t>
            </a:r>
            <a:r>
              <a:rPr lang="en-GB" baseline="0" dirty="0" smtClean="0"/>
              <a:t>dropdown menu, go to </a:t>
            </a:r>
            <a:r>
              <a:rPr lang="en-GB" b="1" baseline="0" dirty="0" smtClean="0"/>
              <a:t>Output Styles, Edit "Style", </a:t>
            </a:r>
            <a:r>
              <a:rPr lang="en-GB" baseline="0" dirty="0" smtClean="0"/>
              <a:t>in this case a version of Harvard.</a:t>
            </a:r>
            <a:endParaRPr lang="en-GB" dirty="0"/>
          </a:p>
        </p:txBody>
      </p:sp>
      <p:sp>
        <p:nvSpPr>
          <p:cNvPr id="4" name="Slide Number Placeholder 3"/>
          <p:cNvSpPr>
            <a:spLocks noGrp="1"/>
          </p:cNvSpPr>
          <p:nvPr>
            <p:ph type="sldNum" sz="quarter" idx="10"/>
          </p:nvPr>
        </p:nvSpPr>
        <p:spPr/>
        <p:txBody>
          <a:bodyPr/>
          <a:lstStyle/>
          <a:p>
            <a:pPr>
              <a:defRPr/>
            </a:pPr>
            <a:fld id="{23AD9711-4945-4BD4-AB0F-1E65317FCEA2}" type="slidenum">
              <a:rPr lang="en-GB" smtClean="0"/>
              <a:pPr>
                <a:defRPr/>
              </a:pPr>
              <a:t>119</a:t>
            </a:fld>
            <a:endParaRPr lang="en-GB"/>
          </a:p>
        </p:txBody>
      </p:sp>
    </p:spTree>
    <p:extLst>
      <p:ext uri="{BB962C8B-B14F-4D97-AF65-F5344CB8AC3E}">
        <p14:creationId xmlns:p14="http://schemas.microsoft.com/office/powerpoint/2010/main" val="109314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 name="Group 3"/>
          <p:cNvGrpSpPr>
            <a:grpSpLocks/>
          </p:cNvGrpSpPr>
          <p:nvPr/>
        </p:nvGrpSpPr>
        <p:grpSpPr bwMode="auto">
          <a:xfrm>
            <a:off x="6051550" y="368300"/>
            <a:ext cx="2697163" cy="585788"/>
            <a:chOff x="1610" y="2863"/>
            <a:chExt cx="3221" cy="699"/>
          </a:xfrm>
        </p:grpSpPr>
        <p:sp>
          <p:nvSpPr>
            <p:cNvPr id="4" name="Freeform 4"/>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 name="Freeform 5"/>
            <p:cNvSpPr>
              <a:spLocks noEditPoints="1"/>
            </p:cNvSpPr>
            <p:nvPr/>
          </p:nvSpPr>
          <p:spPr bwMode="auto">
            <a:xfrm>
              <a:off x="1900" y="3110"/>
              <a:ext cx="281" cy="310"/>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56 h 310"/>
                <a:gd name="T16" fmla="*/ 281 w 281"/>
                <a:gd name="T17" fmla="*/ 174 h 310"/>
                <a:gd name="T18" fmla="*/ 272 w 281"/>
                <a:gd name="T19" fmla="*/ 210 h 310"/>
                <a:gd name="T20" fmla="*/ 264 w 281"/>
                <a:gd name="T21" fmla="*/ 230 h 310"/>
                <a:gd name="T22" fmla="*/ 241 w 281"/>
                <a:gd name="T23" fmla="*/ 262 h 310"/>
                <a:gd name="T24" fmla="*/ 213 w 281"/>
                <a:gd name="T25" fmla="*/ 290 h 310"/>
                <a:gd name="T26" fmla="*/ 196 w 281"/>
                <a:gd name="T27" fmla="*/ 299 h 310"/>
                <a:gd name="T28" fmla="*/ 159 w 281"/>
                <a:gd name="T29" fmla="*/ 310 h 310"/>
                <a:gd name="T30" fmla="*/ 139 w 281"/>
                <a:gd name="T31" fmla="*/ 310 h 310"/>
                <a:gd name="T32" fmla="*/ 93 w 281"/>
                <a:gd name="T33" fmla="*/ 304 h 310"/>
                <a:gd name="T34" fmla="*/ 65 w 281"/>
                <a:gd name="T35" fmla="*/ 293 h 310"/>
                <a:gd name="T36" fmla="*/ 45 w 281"/>
                <a:gd name="T37" fmla="*/ 273 h 310"/>
                <a:gd name="T38" fmla="*/ 34 w 281"/>
                <a:gd name="T39" fmla="*/ 264 h 310"/>
                <a:gd name="T40" fmla="*/ 8 w 281"/>
                <a:gd name="T41" fmla="*/ 213 h 310"/>
                <a:gd name="T42" fmla="*/ 0 w 281"/>
                <a:gd name="T43" fmla="*/ 156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59 h 310"/>
                <a:gd name="T72" fmla="*/ 65 w 281"/>
                <a:gd name="T73" fmla="*/ 210 h 310"/>
                <a:gd name="T74" fmla="*/ 82 w 281"/>
                <a:gd name="T75" fmla="*/ 250 h 310"/>
                <a:gd name="T76" fmla="*/ 96 w 281"/>
                <a:gd name="T77" fmla="*/ 267 h 310"/>
                <a:gd name="T78" fmla="*/ 128 w 281"/>
                <a:gd name="T79" fmla="*/ 284 h 310"/>
                <a:gd name="T80" fmla="*/ 145 w 281"/>
                <a:gd name="T81" fmla="*/ 284 h 310"/>
                <a:gd name="T82" fmla="*/ 179 w 281"/>
                <a:gd name="T83" fmla="*/ 273 h 310"/>
                <a:gd name="T84" fmla="*/ 204 w 281"/>
                <a:gd name="T85" fmla="*/ 245 h 310"/>
                <a:gd name="T86" fmla="*/ 213 w 281"/>
                <a:gd name="T87" fmla="*/ 225 h 310"/>
                <a:gd name="T88" fmla="*/ 224 w 281"/>
                <a:gd name="T89" fmla="*/ 179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6"/>
            <p:cNvSpPr>
              <a:spLocks/>
            </p:cNvSpPr>
            <p:nvPr/>
          </p:nvSpPr>
          <p:spPr bwMode="auto">
            <a:xfrm>
              <a:off x="2493" y="3059"/>
              <a:ext cx="182" cy="361"/>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67 h 361"/>
                <a:gd name="T12" fmla="*/ 83 w 182"/>
                <a:gd name="T13" fmla="*/ 267 h 361"/>
                <a:gd name="T14" fmla="*/ 83 w 182"/>
                <a:gd name="T15" fmla="*/ 284 h 361"/>
                <a:gd name="T16" fmla="*/ 86 w 182"/>
                <a:gd name="T17" fmla="*/ 296 h 361"/>
                <a:gd name="T18" fmla="*/ 91 w 182"/>
                <a:gd name="T19" fmla="*/ 307 h 361"/>
                <a:gd name="T20" fmla="*/ 97 w 182"/>
                <a:gd name="T21" fmla="*/ 318 h 361"/>
                <a:gd name="T22" fmla="*/ 105 w 182"/>
                <a:gd name="T23" fmla="*/ 324 h 361"/>
                <a:gd name="T24" fmla="*/ 117 w 182"/>
                <a:gd name="T25" fmla="*/ 330 h 361"/>
                <a:gd name="T26" fmla="*/ 128 w 182"/>
                <a:gd name="T27" fmla="*/ 333 h 361"/>
                <a:gd name="T28" fmla="*/ 142 w 182"/>
                <a:gd name="T29" fmla="*/ 335 h 361"/>
                <a:gd name="T30" fmla="*/ 142 w 182"/>
                <a:gd name="T31" fmla="*/ 335 h 361"/>
                <a:gd name="T32" fmla="*/ 157 w 182"/>
                <a:gd name="T33" fmla="*/ 333 h 361"/>
                <a:gd name="T34" fmla="*/ 165 w 182"/>
                <a:gd name="T35" fmla="*/ 330 h 361"/>
                <a:gd name="T36" fmla="*/ 165 w 182"/>
                <a:gd name="T37" fmla="*/ 330 h 361"/>
                <a:gd name="T38" fmla="*/ 182 w 182"/>
                <a:gd name="T39" fmla="*/ 318 h 361"/>
                <a:gd name="T40" fmla="*/ 182 w 182"/>
                <a:gd name="T41" fmla="*/ 318 h 361"/>
                <a:gd name="T42" fmla="*/ 182 w 182"/>
                <a:gd name="T43" fmla="*/ 324 h 361"/>
                <a:gd name="T44" fmla="*/ 179 w 182"/>
                <a:gd name="T45" fmla="*/ 333 h 361"/>
                <a:gd name="T46" fmla="*/ 162 w 182"/>
                <a:gd name="T47" fmla="*/ 347 h 361"/>
                <a:gd name="T48" fmla="*/ 162 w 182"/>
                <a:gd name="T49" fmla="*/ 347 h 361"/>
                <a:gd name="T50" fmla="*/ 154 w 182"/>
                <a:gd name="T51" fmla="*/ 352 h 361"/>
                <a:gd name="T52" fmla="*/ 142 w 182"/>
                <a:gd name="T53" fmla="*/ 358 h 361"/>
                <a:gd name="T54" fmla="*/ 131 w 182"/>
                <a:gd name="T55" fmla="*/ 361 h 361"/>
                <a:gd name="T56" fmla="*/ 117 w 182"/>
                <a:gd name="T57" fmla="*/ 361 h 361"/>
                <a:gd name="T58" fmla="*/ 117 w 182"/>
                <a:gd name="T59" fmla="*/ 361 h 361"/>
                <a:gd name="T60" fmla="*/ 100 w 182"/>
                <a:gd name="T61" fmla="*/ 361 h 361"/>
                <a:gd name="T62" fmla="*/ 83 w 182"/>
                <a:gd name="T63" fmla="*/ 355 h 361"/>
                <a:gd name="T64" fmla="*/ 66 w 182"/>
                <a:gd name="T65" fmla="*/ 347 h 361"/>
                <a:gd name="T66" fmla="*/ 54 w 182"/>
                <a:gd name="T67" fmla="*/ 335 h 361"/>
                <a:gd name="T68" fmla="*/ 54 w 182"/>
                <a:gd name="T69" fmla="*/ 335 h 361"/>
                <a:gd name="T70" fmla="*/ 43 w 182"/>
                <a:gd name="T71" fmla="*/ 324 h 361"/>
                <a:gd name="T72" fmla="*/ 34 w 182"/>
                <a:gd name="T73" fmla="*/ 307 h 361"/>
                <a:gd name="T74" fmla="*/ 29 w 182"/>
                <a:gd name="T75" fmla="*/ 290 h 361"/>
                <a:gd name="T76" fmla="*/ 29 w 182"/>
                <a:gd name="T77" fmla="*/ 267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 name="Freeform 7"/>
            <p:cNvSpPr>
              <a:spLocks/>
            </p:cNvSpPr>
            <p:nvPr/>
          </p:nvSpPr>
          <p:spPr bwMode="auto">
            <a:xfrm>
              <a:off x="2695"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8"/>
            <p:cNvSpPr>
              <a:spLocks/>
            </p:cNvSpPr>
            <p:nvPr/>
          </p:nvSpPr>
          <p:spPr bwMode="auto">
            <a:xfrm>
              <a:off x="3274" y="3110"/>
              <a:ext cx="475" cy="304"/>
            </a:xfrm>
            <a:custGeom>
              <a:avLst/>
              <a:gdLst>
                <a:gd name="T0" fmla="*/ 364 w 475"/>
                <a:gd name="T1" fmla="*/ 0 h 304"/>
                <a:gd name="T2" fmla="*/ 398 w 475"/>
                <a:gd name="T3" fmla="*/ 6 h 304"/>
                <a:gd name="T4" fmla="*/ 429 w 475"/>
                <a:gd name="T5" fmla="*/ 23 h 304"/>
                <a:gd name="T6" fmla="*/ 444 w 475"/>
                <a:gd name="T7" fmla="*/ 37 h 304"/>
                <a:gd name="T8" fmla="*/ 458 w 475"/>
                <a:gd name="T9" fmla="*/ 68 h 304"/>
                <a:gd name="T10" fmla="*/ 458 w 475"/>
                <a:gd name="T11" fmla="*/ 282 h 304"/>
                <a:gd name="T12" fmla="*/ 461 w 475"/>
                <a:gd name="T13" fmla="*/ 287 h 304"/>
                <a:gd name="T14" fmla="*/ 463 w 475"/>
                <a:gd name="T15" fmla="*/ 293 h 304"/>
                <a:gd name="T16" fmla="*/ 387 w 475"/>
                <a:gd name="T17" fmla="*/ 304 h 304"/>
                <a:gd name="T18" fmla="*/ 392 w 475"/>
                <a:gd name="T19" fmla="*/ 299 h 304"/>
                <a:gd name="T20" fmla="*/ 404 w 475"/>
                <a:gd name="T21" fmla="*/ 287 h 304"/>
                <a:gd name="T22" fmla="*/ 404 w 475"/>
                <a:gd name="T23" fmla="*/ 108 h 304"/>
                <a:gd name="T24" fmla="*/ 404 w 475"/>
                <a:gd name="T25" fmla="*/ 91 h 304"/>
                <a:gd name="T26" fmla="*/ 395 w 475"/>
                <a:gd name="T27" fmla="*/ 66 h 304"/>
                <a:gd name="T28" fmla="*/ 387 w 475"/>
                <a:gd name="T29" fmla="*/ 57 h 304"/>
                <a:gd name="T30" fmla="*/ 367 w 475"/>
                <a:gd name="T31" fmla="*/ 43 h 304"/>
                <a:gd name="T32" fmla="*/ 336 w 475"/>
                <a:gd name="T33" fmla="*/ 37 h 304"/>
                <a:gd name="T34" fmla="*/ 316 w 475"/>
                <a:gd name="T35" fmla="*/ 40 h 304"/>
                <a:gd name="T36" fmla="*/ 282 w 475"/>
                <a:gd name="T37" fmla="*/ 60 h 304"/>
                <a:gd name="T38" fmla="*/ 267 w 475"/>
                <a:gd name="T39" fmla="*/ 77 h 304"/>
                <a:gd name="T40" fmla="*/ 267 w 475"/>
                <a:gd name="T41" fmla="*/ 282 h 304"/>
                <a:gd name="T42" fmla="*/ 270 w 475"/>
                <a:gd name="T43" fmla="*/ 287 h 304"/>
                <a:gd name="T44" fmla="*/ 273 w 475"/>
                <a:gd name="T45" fmla="*/ 293 h 304"/>
                <a:gd name="T46" fmla="*/ 194 w 475"/>
                <a:gd name="T47" fmla="*/ 304 h 304"/>
                <a:gd name="T48" fmla="*/ 202 w 475"/>
                <a:gd name="T49" fmla="*/ 299 h 304"/>
                <a:gd name="T50" fmla="*/ 211 w 475"/>
                <a:gd name="T51" fmla="*/ 287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2 h 304"/>
                <a:gd name="T70" fmla="*/ 83 w 475"/>
                <a:gd name="T71" fmla="*/ 293 h 304"/>
                <a:gd name="T72" fmla="*/ 97 w 475"/>
                <a:gd name="T73" fmla="*/ 304 h 304"/>
                <a:gd name="T74" fmla="*/ 6 w 475"/>
                <a:gd name="T75" fmla="*/ 304 h 304"/>
                <a:gd name="T76" fmla="*/ 20 w 475"/>
                <a:gd name="T77" fmla="*/ 293 h 304"/>
                <a:gd name="T78" fmla="*/ 23 w 475"/>
                <a:gd name="T79" fmla="*/ 282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9 w 475"/>
                <a:gd name="T103" fmla="*/ 23 h 304"/>
                <a:gd name="T104" fmla="*/ 256 w 475"/>
                <a:gd name="T105" fmla="*/ 43 h 304"/>
                <a:gd name="T106" fmla="*/ 262 w 475"/>
                <a:gd name="T107" fmla="*/ 57 h 304"/>
                <a:gd name="T108" fmla="*/ 307 w 475"/>
                <a:gd name="T109" fmla="*/ 17 h 304"/>
                <a:gd name="T110" fmla="*/ 321 w 475"/>
                <a:gd name="T111" fmla="*/ 9 h 304"/>
                <a:gd name="T112" fmla="*/ 350 w 475"/>
                <a:gd name="T113" fmla="*/ 0 h 304"/>
                <a:gd name="T114" fmla="*/ 364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9"/>
            <p:cNvSpPr>
              <a:spLocks/>
            </p:cNvSpPr>
            <p:nvPr/>
          </p:nvSpPr>
          <p:spPr bwMode="auto">
            <a:xfrm>
              <a:off x="4070" y="3059"/>
              <a:ext cx="184" cy="361"/>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67 h 361"/>
                <a:gd name="T12" fmla="*/ 82 w 184"/>
                <a:gd name="T13" fmla="*/ 267 h 361"/>
                <a:gd name="T14" fmla="*/ 85 w 184"/>
                <a:gd name="T15" fmla="*/ 284 h 361"/>
                <a:gd name="T16" fmla="*/ 88 w 184"/>
                <a:gd name="T17" fmla="*/ 296 h 361"/>
                <a:gd name="T18" fmla="*/ 91 w 184"/>
                <a:gd name="T19" fmla="*/ 307 h 361"/>
                <a:gd name="T20" fmla="*/ 99 w 184"/>
                <a:gd name="T21" fmla="*/ 318 h 361"/>
                <a:gd name="T22" fmla="*/ 105 w 184"/>
                <a:gd name="T23" fmla="*/ 324 h 361"/>
                <a:gd name="T24" fmla="*/ 116 w 184"/>
                <a:gd name="T25" fmla="*/ 330 h 361"/>
                <a:gd name="T26" fmla="*/ 128 w 184"/>
                <a:gd name="T27" fmla="*/ 333 h 361"/>
                <a:gd name="T28" fmla="*/ 142 w 184"/>
                <a:gd name="T29" fmla="*/ 335 h 361"/>
                <a:gd name="T30" fmla="*/ 142 w 184"/>
                <a:gd name="T31" fmla="*/ 335 h 361"/>
                <a:gd name="T32" fmla="*/ 156 w 184"/>
                <a:gd name="T33" fmla="*/ 333 h 361"/>
                <a:gd name="T34" fmla="*/ 165 w 184"/>
                <a:gd name="T35" fmla="*/ 330 h 361"/>
                <a:gd name="T36" fmla="*/ 165 w 184"/>
                <a:gd name="T37" fmla="*/ 330 h 361"/>
                <a:gd name="T38" fmla="*/ 184 w 184"/>
                <a:gd name="T39" fmla="*/ 318 h 361"/>
                <a:gd name="T40" fmla="*/ 184 w 184"/>
                <a:gd name="T41" fmla="*/ 318 h 361"/>
                <a:gd name="T42" fmla="*/ 182 w 184"/>
                <a:gd name="T43" fmla="*/ 324 h 361"/>
                <a:gd name="T44" fmla="*/ 179 w 184"/>
                <a:gd name="T45" fmla="*/ 333 h 361"/>
                <a:gd name="T46" fmla="*/ 162 w 184"/>
                <a:gd name="T47" fmla="*/ 347 h 361"/>
                <a:gd name="T48" fmla="*/ 162 w 184"/>
                <a:gd name="T49" fmla="*/ 347 h 361"/>
                <a:gd name="T50" fmla="*/ 153 w 184"/>
                <a:gd name="T51" fmla="*/ 352 h 361"/>
                <a:gd name="T52" fmla="*/ 142 w 184"/>
                <a:gd name="T53" fmla="*/ 358 h 361"/>
                <a:gd name="T54" fmla="*/ 130 w 184"/>
                <a:gd name="T55" fmla="*/ 361 h 361"/>
                <a:gd name="T56" fmla="*/ 119 w 184"/>
                <a:gd name="T57" fmla="*/ 361 h 361"/>
                <a:gd name="T58" fmla="*/ 119 w 184"/>
                <a:gd name="T59" fmla="*/ 361 h 361"/>
                <a:gd name="T60" fmla="*/ 99 w 184"/>
                <a:gd name="T61" fmla="*/ 361 h 361"/>
                <a:gd name="T62" fmla="*/ 82 w 184"/>
                <a:gd name="T63" fmla="*/ 355 h 361"/>
                <a:gd name="T64" fmla="*/ 65 w 184"/>
                <a:gd name="T65" fmla="*/ 347 h 361"/>
                <a:gd name="T66" fmla="*/ 54 w 184"/>
                <a:gd name="T67" fmla="*/ 335 h 361"/>
                <a:gd name="T68" fmla="*/ 54 w 184"/>
                <a:gd name="T69" fmla="*/ 335 h 361"/>
                <a:gd name="T70" fmla="*/ 42 w 184"/>
                <a:gd name="T71" fmla="*/ 324 h 361"/>
                <a:gd name="T72" fmla="*/ 34 w 184"/>
                <a:gd name="T73" fmla="*/ 307 h 361"/>
                <a:gd name="T74" fmla="*/ 31 w 184"/>
                <a:gd name="T75" fmla="*/ 290 h 361"/>
                <a:gd name="T76" fmla="*/ 28 w 184"/>
                <a:gd name="T77" fmla="*/ 267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10"/>
            <p:cNvSpPr>
              <a:spLocks noEditPoints="1"/>
            </p:cNvSpPr>
            <p:nvPr/>
          </p:nvSpPr>
          <p:spPr bwMode="auto">
            <a:xfrm>
              <a:off x="4252" y="3110"/>
              <a:ext cx="284" cy="310"/>
            </a:xfrm>
            <a:custGeom>
              <a:avLst/>
              <a:gdLst>
                <a:gd name="T0" fmla="*/ 144 w 284"/>
                <a:gd name="T1" fmla="*/ 0 h 310"/>
                <a:gd name="T2" fmla="*/ 184 w 284"/>
                <a:gd name="T3" fmla="*/ 6 h 310"/>
                <a:gd name="T4" fmla="*/ 221 w 284"/>
                <a:gd name="T5" fmla="*/ 23 h 310"/>
                <a:gd name="T6" fmla="*/ 235 w 284"/>
                <a:gd name="T7" fmla="*/ 34 h 310"/>
                <a:gd name="T8" fmla="*/ 261 w 284"/>
                <a:gd name="T9" fmla="*/ 63 h 310"/>
                <a:gd name="T10" fmla="*/ 269 w 284"/>
                <a:gd name="T11" fmla="*/ 80 h 310"/>
                <a:gd name="T12" fmla="*/ 281 w 284"/>
                <a:gd name="T13" fmla="*/ 117 h 310"/>
                <a:gd name="T14" fmla="*/ 284 w 284"/>
                <a:gd name="T15" fmla="*/ 156 h 310"/>
                <a:gd name="T16" fmla="*/ 284 w 284"/>
                <a:gd name="T17" fmla="*/ 174 h 310"/>
                <a:gd name="T18" fmla="*/ 272 w 284"/>
                <a:gd name="T19" fmla="*/ 210 h 310"/>
                <a:gd name="T20" fmla="*/ 267 w 284"/>
                <a:gd name="T21" fmla="*/ 230 h 310"/>
                <a:gd name="T22" fmla="*/ 244 w 284"/>
                <a:gd name="T23" fmla="*/ 262 h 310"/>
                <a:gd name="T24" fmla="*/ 215 w 284"/>
                <a:gd name="T25" fmla="*/ 290 h 310"/>
                <a:gd name="T26" fmla="*/ 198 w 284"/>
                <a:gd name="T27" fmla="*/ 299 h 310"/>
                <a:gd name="T28" fmla="*/ 161 w 284"/>
                <a:gd name="T29" fmla="*/ 310 h 310"/>
                <a:gd name="T30" fmla="*/ 142 w 284"/>
                <a:gd name="T31" fmla="*/ 310 h 310"/>
                <a:gd name="T32" fmla="*/ 93 w 284"/>
                <a:gd name="T33" fmla="*/ 304 h 310"/>
                <a:gd name="T34" fmla="*/ 68 w 284"/>
                <a:gd name="T35" fmla="*/ 293 h 310"/>
                <a:gd name="T36" fmla="*/ 45 w 284"/>
                <a:gd name="T37" fmla="*/ 273 h 310"/>
                <a:gd name="T38" fmla="*/ 36 w 284"/>
                <a:gd name="T39" fmla="*/ 264 h 310"/>
                <a:gd name="T40" fmla="*/ 11 w 284"/>
                <a:gd name="T41" fmla="*/ 213 h 310"/>
                <a:gd name="T42" fmla="*/ 0 w 284"/>
                <a:gd name="T43" fmla="*/ 156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85 w 284"/>
                <a:gd name="T55" fmla="*/ 12 h 310"/>
                <a:gd name="T56" fmla="*/ 122 w 284"/>
                <a:gd name="T57" fmla="*/ 0 h 310"/>
                <a:gd name="T58" fmla="*/ 144 w 284"/>
                <a:gd name="T59" fmla="*/ 0 h 310"/>
                <a:gd name="T60" fmla="*/ 139 w 284"/>
                <a:gd name="T61" fmla="*/ 23 h 310"/>
                <a:gd name="T62" fmla="*/ 102 w 284"/>
                <a:gd name="T63" fmla="*/ 34 h 310"/>
                <a:gd name="T64" fmla="*/ 76 w 284"/>
                <a:gd name="T65" fmla="*/ 66 h 310"/>
                <a:gd name="T66" fmla="*/ 68 w 284"/>
                <a:gd name="T67" fmla="*/ 85 h 310"/>
                <a:gd name="T68" fmla="*/ 59 w 284"/>
                <a:gd name="T69" fmla="*/ 131 h 310"/>
                <a:gd name="T70" fmla="*/ 59 w 284"/>
                <a:gd name="T71" fmla="*/ 159 h 310"/>
                <a:gd name="T72" fmla="*/ 68 w 284"/>
                <a:gd name="T73" fmla="*/ 210 h 310"/>
                <a:gd name="T74" fmla="*/ 85 w 284"/>
                <a:gd name="T75" fmla="*/ 250 h 310"/>
                <a:gd name="T76" fmla="*/ 96 w 284"/>
                <a:gd name="T77" fmla="*/ 267 h 310"/>
                <a:gd name="T78" fmla="*/ 127 w 284"/>
                <a:gd name="T79" fmla="*/ 284 h 310"/>
                <a:gd name="T80" fmla="*/ 147 w 284"/>
                <a:gd name="T81" fmla="*/ 284 h 310"/>
                <a:gd name="T82" fmla="*/ 181 w 284"/>
                <a:gd name="T83" fmla="*/ 273 h 310"/>
                <a:gd name="T84" fmla="*/ 207 w 284"/>
                <a:gd name="T85" fmla="*/ 245 h 310"/>
                <a:gd name="T86" fmla="*/ 215 w 284"/>
                <a:gd name="T87" fmla="*/ 225 h 310"/>
                <a:gd name="T88" fmla="*/ 224 w 284"/>
                <a:gd name="T89" fmla="*/ 179 h 310"/>
                <a:gd name="T90" fmla="*/ 224 w 284"/>
                <a:gd name="T91" fmla="*/ 151 h 310"/>
                <a:gd name="T92" fmla="*/ 213 w 284"/>
                <a:gd name="T93" fmla="*/ 85 h 310"/>
                <a:gd name="T94" fmla="*/ 201 w 284"/>
                <a:gd name="T95" fmla="*/ 60 h 310"/>
                <a:gd name="T96" fmla="*/ 184 w 284"/>
                <a:gd name="T97" fmla="*/ 40 h 310"/>
                <a:gd name="T98" fmla="*/ 164 w 284"/>
                <a:gd name="T99" fmla="*/ 29 h 310"/>
                <a:gd name="T100" fmla="*/ 139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11"/>
            <p:cNvSpPr>
              <a:spLocks/>
            </p:cNvSpPr>
            <p:nvPr/>
          </p:nvSpPr>
          <p:spPr bwMode="auto">
            <a:xfrm>
              <a:off x="4547" y="3110"/>
              <a:ext cx="284" cy="304"/>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2 h 304"/>
                <a:gd name="T14" fmla="*/ 270 w 284"/>
                <a:gd name="T15" fmla="*/ 293 h 304"/>
                <a:gd name="T16" fmla="*/ 284 w 284"/>
                <a:gd name="T17" fmla="*/ 304 h 304"/>
                <a:gd name="T18" fmla="*/ 196 w 284"/>
                <a:gd name="T19" fmla="*/ 304 h 304"/>
                <a:gd name="T20" fmla="*/ 207 w 284"/>
                <a:gd name="T21" fmla="*/ 293 h 304"/>
                <a:gd name="T22" fmla="*/ 213 w 284"/>
                <a:gd name="T23" fmla="*/ 282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2 h 304"/>
                <a:gd name="T42" fmla="*/ 82 w 284"/>
                <a:gd name="T43" fmla="*/ 293 h 304"/>
                <a:gd name="T44" fmla="*/ 97 w 284"/>
                <a:gd name="T45" fmla="*/ 304 h 304"/>
                <a:gd name="T46" fmla="*/ 6 w 284"/>
                <a:gd name="T47" fmla="*/ 304 h 304"/>
                <a:gd name="T48" fmla="*/ 17 w 284"/>
                <a:gd name="T49" fmla="*/ 293 h 304"/>
                <a:gd name="T50" fmla="*/ 23 w 284"/>
                <a:gd name="T51" fmla="*/ 282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2"/>
            <p:cNvSpPr>
              <a:spLocks/>
            </p:cNvSpPr>
            <p:nvPr/>
          </p:nvSpPr>
          <p:spPr bwMode="auto">
            <a:xfrm>
              <a:off x="3763" y="3110"/>
              <a:ext cx="293" cy="452"/>
            </a:xfrm>
            <a:custGeom>
              <a:avLst/>
              <a:gdLst>
                <a:gd name="T0" fmla="*/ 281 w 293"/>
                <a:gd name="T1" fmla="*/ 85 h 452"/>
                <a:gd name="T2" fmla="*/ 250 w 293"/>
                <a:gd name="T3" fmla="*/ 37 h 452"/>
                <a:gd name="T4" fmla="*/ 230 w 293"/>
                <a:gd name="T5" fmla="*/ 20 h 452"/>
                <a:gd name="T6" fmla="*/ 210 w 293"/>
                <a:gd name="T7" fmla="*/ 9 h 452"/>
                <a:gd name="T8" fmla="*/ 165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26 h 452"/>
                <a:gd name="T24" fmla="*/ 20 w 293"/>
                <a:gd name="T25" fmla="*/ 435 h 452"/>
                <a:gd name="T26" fmla="*/ 11 w 293"/>
                <a:gd name="T27" fmla="*/ 449 h 452"/>
                <a:gd name="T28" fmla="*/ 94 w 293"/>
                <a:gd name="T29" fmla="*/ 452 h 452"/>
                <a:gd name="T30" fmla="*/ 88 w 293"/>
                <a:gd name="T31" fmla="*/ 449 h 452"/>
                <a:gd name="T32" fmla="*/ 80 w 293"/>
                <a:gd name="T33" fmla="*/ 435 h 452"/>
                <a:gd name="T34" fmla="*/ 77 w 293"/>
                <a:gd name="T35" fmla="*/ 68 h 452"/>
                <a:gd name="T36" fmla="*/ 91 w 293"/>
                <a:gd name="T37" fmla="*/ 54 h 452"/>
                <a:gd name="T38" fmla="*/ 105 w 293"/>
                <a:gd name="T39" fmla="*/ 46 h 452"/>
                <a:gd name="T40" fmla="*/ 142 w 293"/>
                <a:gd name="T41" fmla="*/ 34 h 452"/>
                <a:gd name="T42" fmla="*/ 159 w 293"/>
                <a:gd name="T43" fmla="*/ 37 h 452"/>
                <a:gd name="T44" fmla="*/ 190 w 293"/>
                <a:gd name="T45" fmla="*/ 51 h 452"/>
                <a:gd name="T46" fmla="*/ 205 w 293"/>
                <a:gd name="T47" fmla="*/ 63 h 452"/>
                <a:gd name="T48" fmla="*/ 224 w 293"/>
                <a:gd name="T49" fmla="*/ 100 h 452"/>
                <a:gd name="T50" fmla="*/ 230 w 293"/>
                <a:gd name="T51" fmla="*/ 156 h 452"/>
                <a:gd name="T52" fmla="*/ 230 w 293"/>
                <a:gd name="T53" fmla="*/ 185 h 452"/>
                <a:gd name="T54" fmla="*/ 216 w 293"/>
                <a:gd name="T55" fmla="*/ 233 h 452"/>
                <a:gd name="T56" fmla="*/ 205 w 293"/>
                <a:gd name="T57" fmla="*/ 250 h 452"/>
                <a:gd name="T58" fmla="*/ 176 w 293"/>
                <a:gd name="T59" fmla="*/ 276 h 452"/>
                <a:gd name="T60" fmla="*/ 136 w 293"/>
                <a:gd name="T61" fmla="*/ 284 h 452"/>
                <a:gd name="T62" fmla="*/ 122 w 293"/>
                <a:gd name="T63" fmla="*/ 284 h 452"/>
                <a:gd name="T64" fmla="*/ 99 w 293"/>
                <a:gd name="T65" fmla="*/ 276 h 452"/>
                <a:gd name="T66" fmla="*/ 102 w 293"/>
                <a:gd name="T67" fmla="*/ 304 h 452"/>
                <a:gd name="T68" fmla="*/ 122 w 293"/>
                <a:gd name="T69" fmla="*/ 310 h 452"/>
                <a:gd name="T70" fmla="*/ 145 w 293"/>
                <a:gd name="T71" fmla="*/ 310 h 452"/>
                <a:gd name="T72" fmla="*/ 190 w 293"/>
                <a:gd name="T73" fmla="*/ 304 h 452"/>
                <a:gd name="T74" fmla="*/ 219 w 293"/>
                <a:gd name="T75" fmla="*/ 290 h 452"/>
                <a:gd name="T76" fmla="*/ 241 w 293"/>
                <a:gd name="T77" fmla="*/ 273 h 452"/>
                <a:gd name="T78" fmla="*/ 253 w 293"/>
                <a:gd name="T79" fmla="*/ 262 h 452"/>
                <a:gd name="T80" fmla="*/ 281 w 293"/>
                <a:gd name="T81" fmla="*/ 210 h 452"/>
                <a:gd name="T82" fmla="*/ 293 w 293"/>
                <a:gd name="T83" fmla="*/ 154 h 452"/>
                <a:gd name="T84" fmla="*/ 290 w 293"/>
                <a:gd name="T85" fmla="*/ 117 h 452"/>
                <a:gd name="T86" fmla="*/ 281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13"/>
            <p:cNvSpPr>
              <a:spLocks/>
            </p:cNvSpPr>
            <p:nvPr/>
          </p:nvSpPr>
          <p:spPr bwMode="auto">
            <a:xfrm>
              <a:off x="2192" y="3110"/>
              <a:ext cx="208" cy="310"/>
            </a:xfrm>
            <a:custGeom>
              <a:avLst/>
              <a:gdLst>
                <a:gd name="T0" fmla="*/ 182 w 208"/>
                <a:gd name="T1" fmla="*/ 264 h 310"/>
                <a:gd name="T2" fmla="*/ 182 w 208"/>
                <a:gd name="T3" fmla="*/ 264 h 310"/>
                <a:gd name="T4" fmla="*/ 165 w 208"/>
                <a:gd name="T5" fmla="*/ 270 h 310"/>
                <a:gd name="T6" fmla="*/ 145 w 208"/>
                <a:gd name="T7" fmla="*/ 273 h 310"/>
                <a:gd name="T8" fmla="*/ 145 w 208"/>
                <a:gd name="T9" fmla="*/ 273 h 310"/>
                <a:gd name="T10" fmla="*/ 131 w 208"/>
                <a:gd name="T11" fmla="*/ 273 h 310"/>
                <a:gd name="T12" fmla="*/ 120 w 208"/>
                <a:gd name="T13" fmla="*/ 267 h 310"/>
                <a:gd name="T14" fmla="*/ 108 w 208"/>
                <a:gd name="T15" fmla="*/ 262 h 310"/>
                <a:gd name="T16" fmla="*/ 100 w 208"/>
                <a:gd name="T17" fmla="*/ 250 h 310"/>
                <a:gd name="T18" fmla="*/ 100 w 208"/>
                <a:gd name="T19" fmla="*/ 250 h 310"/>
                <a:gd name="T20" fmla="*/ 91 w 208"/>
                <a:gd name="T21" fmla="*/ 239 h 310"/>
                <a:gd name="T22" fmla="*/ 83 w 208"/>
                <a:gd name="T23" fmla="*/ 225 h 310"/>
                <a:gd name="T24" fmla="*/ 80 w 208"/>
                <a:gd name="T25" fmla="*/ 208 h 310"/>
                <a:gd name="T26" fmla="*/ 80 w 208"/>
                <a:gd name="T27" fmla="*/ 191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1 h 310"/>
                <a:gd name="T44" fmla="*/ 23 w 208"/>
                <a:gd name="T45" fmla="*/ 191 h 310"/>
                <a:gd name="T46" fmla="*/ 26 w 208"/>
                <a:gd name="T47" fmla="*/ 219 h 310"/>
                <a:gd name="T48" fmla="*/ 32 w 208"/>
                <a:gd name="T49" fmla="*/ 245 h 310"/>
                <a:gd name="T50" fmla="*/ 40 w 208"/>
                <a:gd name="T51" fmla="*/ 264 h 310"/>
                <a:gd name="T52" fmla="*/ 54 w 208"/>
                <a:gd name="T53" fmla="*/ 282 h 310"/>
                <a:gd name="T54" fmla="*/ 54 w 208"/>
                <a:gd name="T55" fmla="*/ 282 h 310"/>
                <a:gd name="T56" fmla="*/ 71 w 208"/>
                <a:gd name="T57" fmla="*/ 296 h 310"/>
                <a:gd name="T58" fmla="*/ 85 w 208"/>
                <a:gd name="T59" fmla="*/ 304 h 310"/>
                <a:gd name="T60" fmla="*/ 103 w 208"/>
                <a:gd name="T61" fmla="*/ 310 h 310"/>
                <a:gd name="T62" fmla="*/ 122 w 208"/>
                <a:gd name="T63" fmla="*/ 310 h 310"/>
                <a:gd name="T64" fmla="*/ 122 w 208"/>
                <a:gd name="T65" fmla="*/ 310 h 310"/>
                <a:gd name="T66" fmla="*/ 142 w 208"/>
                <a:gd name="T67" fmla="*/ 310 h 310"/>
                <a:gd name="T68" fmla="*/ 162 w 208"/>
                <a:gd name="T69" fmla="*/ 304 h 310"/>
                <a:gd name="T70" fmla="*/ 179 w 208"/>
                <a:gd name="T71" fmla="*/ 296 h 310"/>
                <a:gd name="T72" fmla="*/ 196 w 208"/>
                <a:gd name="T73" fmla="*/ 282 h 310"/>
                <a:gd name="T74" fmla="*/ 208 w 208"/>
                <a:gd name="T75" fmla="*/ 245 h 310"/>
                <a:gd name="T76" fmla="*/ 208 w 208"/>
                <a:gd name="T77" fmla="*/ 245 h 310"/>
                <a:gd name="T78" fmla="*/ 196 w 208"/>
                <a:gd name="T79" fmla="*/ 256 h 310"/>
                <a:gd name="T80" fmla="*/ 182 w 208"/>
                <a:gd name="T81" fmla="*/ 264 h 310"/>
                <a:gd name="T82" fmla="*/ 182 w 208"/>
                <a:gd name="T83" fmla="*/ 264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4"/>
            <p:cNvSpPr>
              <a:spLocks/>
            </p:cNvSpPr>
            <p:nvPr/>
          </p:nvSpPr>
          <p:spPr bwMode="auto">
            <a:xfrm>
              <a:off x="2383" y="3110"/>
              <a:ext cx="105" cy="310"/>
            </a:xfrm>
            <a:custGeom>
              <a:avLst/>
              <a:gdLst>
                <a:gd name="T0" fmla="*/ 79 w 105"/>
                <a:gd name="T1" fmla="*/ 253 h 310"/>
                <a:gd name="T2" fmla="*/ 79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39 h 310"/>
                <a:gd name="T20" fmla="*/ 25 w 105"/>
                <a:gd name="T21" fmla="*/ 264 h 310"/>
                <a:gd name="T22" fmla="*/ 25 w 105"/>
                <a:gd name="T23" fmla="*/ 264 h 310"/>
                <a:gd name="T24" fmla="*/ 25 w 105"/>
                <a:gd name="T25" fmla="*/ 264 h 310"/>
                <a:gd name="T26" fmla="*/ 25 w 105"/>
                <a:gd name="T27" fmla="*/ 264 h 310"/>
                <a:gd name="T28" fmla="*/ 25 w 105"/>
                <a:gd name="T29" fmla="*/ 282 h 310"/>
                <a:gd name="T30" fmla="*/ 31 w 105"/>
                <a:gd name="T31" fmla="*/ 293 h 310"/>
                <a:gd name="T32" fmla="*/ 31 w 105"/>
                <a:gd name="T33" fmla="*/ 293 h 310"/>
                <a:gd name="T34" fmla="*/ 37 w 105"/>
                <a:gd name="T35" fmla="*/ 301 h 310"/>
                <a:gd name="T36" fmla="*/ 48 w 105"/>
                <a:gd name="T37" fmla="*/ 310 h 310"/>
                <a:gd name="T38" fmla="*/ 105 w 105"/>
                <a:gd name="T39" fmla="*/ 290 h 310"/>
                <a:gd name="T40" fmla="*/ 105 w 105"/>
                <a:gd name="T41" fmla="*/ 290 h 310"/>
                <a:gd name="T42" fmla="*/ 93 w 105"/>
                <a:gd name="T43" fmla="*/ 287 h 310"/>
                <a:gd name="T44" fmla="*/ 85 w 105"/>
                <a:gd name="T45" fmla="*/ 279 h 310"/>
                <a:gd name="T46" fmla="*/ 79 w 105"/>
                <a:gd name="T47" fmla="*/ 267 h 310"/>
                <a:gd name="T48" fmla="*/ 79 w 105"/>
                <a:gd name="T49" fmla="*/ 253 h 310"/>
                <a:gd name="T50" fmla="*/ 79 w 105"/>
                <a:gd name="T51" fmla="*/ 253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 name="Freeform 15"/>
            <p:cNvSpPr>
              <a:spLocks/>
            </p:cNvSpPr>
            <p:nvPr/>
          </p:nvSpPr>
          <p:spPr bwMode="auto">
            <a:xfrm>
              <a:off x="3010" y="3110"/>
              <a:ext cx="250" cy="310"/>
            </a:xfrm>
            <a:custGeom>
              <a:avLst/>
              <a:gdLst>
                <a:gd name="T0" fmla="*/ 233 w 250"/>
                <a:gd name="T1" fmla="*/ 279 h 310"/>
                <a:gd name="T2" fmla="*/ 230 w 250"/>
                <a:gd name="T3" fmla="*/ 259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59 h 310"/>
                <a:gd name="T52" fmla="*/ 23 w 250"/>
                <a:gd name="T53" fmla="*/ 174 h 310"/>
                <a:gd name="T54" fmla="*/ 3 w 250"/>
                <a:gd name="T55" fmla="*/ 210 h 310"/>
                <a:gd name="T56" fmla="*/ 0 w 250"/>
                <a:gd name="T57" fmla="*/ 233 h 310"/>
                <a:gd name="T58" fmla="*/ 6 w 250"/>
                <a:gd name="T59" fmla="*/ 259 h 310"/>
                <a:gd name="T60" fmla="*/ 20 w 250"/>
                <a:gd name="T61" fmla="*/ 284 h 310"/>
                <a:gd name="T62" fmla="*/ 32 w 250"/>
                <a:gd name="T63" fmla="*/ 296 h 310"/>
                <a:gd name="T64" fmla="*/ 60 w 250"/>
                <a:gd name="T65" fmla="*/ 310 h 310"/>
                <a:gd name="T66" fmla="*/ 77 w 250"/>
                <a:gd name="T67" fmla="*/ 310 h 310"/>
                <a:gd name="T68" fmla="*/ 120 w 250"/>
                <a:gd name="T69" fmla="*/ 304 h 310"/>
                <a:gd name="T70" fmla="*/ 159 w 250"/>
                <a:gd name="T71" fmla="*/ 279 h 310"/>
                <a:gd name="T72" fmla="*/ 171 w 250"/>
                <a:gd name="T73" fmla="*/ 247 h 310"/>
                <a:gd name="T74" fmla="*/ 139 w 250"/>
                <a:gd name="T75" fmla="*/ 267 h 310"/>
                <a:gd name="T76" fmla="*/ 103 w 250"/>
                <a:gd name="T77" fmla="*/ 273 h 310"/>
                <a:gd name="T78" fmla="*/ 94 w 250"/>
                <a:gd name="T79" fmla="*/ 273 h 310"/>
                <a:gd name="T80" fmla="*/ 74 w 250"/>
                <a:gd name="T81" fmla="*/ 267 h 310"/>
                <a:gd name="T82" fmla="*/ 68 w 250"/>
                <a:gd name="T83" fmla="*/ 259 h 310"/>
                <a:gd name="T84" fmla="*/ 57 w 250"/>
                <a:gd name="T85" fmla="*/ 242 h 310"/>
                <a:gd name="T86" fmla="*/ 54 w 250"/>
                <a:gd name="T87" fmla="*/ 222 h 310"/>
                <a:gd name="T88" fmla="*/ 54 w 250"/>
                <a:gd name="T89" fmla="*/ 210 h 310"/>
                <a:gd name="T90" fmla="*/ 63 w 250"/>
                <a:gd name="T91" fmla="*/ 193 h 310"/>
                <a:gd name="T92" fmla="*/ 68 w 250"/>
                <a:gd name="T93" fmla="*/ 185 h 310"/>
                <a:gd name="T94" fmla="*/ 108 w 250"/>
                <a:gd name="T95" fmla="*/ 162 h 310"/>
                <a:gd name="T96" fmla="*/ 154 w 250"/>
                <a:gd name="T97" fmla="*/ 148 h 310"/>
                <a:gd name="T98" fmla="*/ 176 w 250"/>
                <a:gd name="T99" fmla="*/ 242 h 310"/>
                <a:gd name="T100" fmla="*/ 176 w 250"/>
                <a:gd name="T101" fmla="*/ 262 h 310"/>
                <a:gd name="T102" fmla="*/ 179 w 250"/>
                <a:gd name="T103" fmla="*/ 282 h 310"/>
                <a:gd name="T104" fmla="*/ 182 w 250"/>
                <a:gd name="T105" fmla="*/ 293 h 310"/>
                <a:gd name="T106" fmla="*/ 199 w 250"/>
                <a:gd name="T107" fmla="*/ 310 h 310"/>
                <a:gd name="T108" fmla="*/ 250 w 250"/>
                <a:gd name="T109" fmla="*/ 290 h 310"/>
                <a:gd name="T110" fmla="*/ 233 w 250"/>
                <a:gd name="T111" fmla="*/ 279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6"/>
            <p:cNvSpPr>
              <a:spLocks/>
            </p:cNvSpPr>
            <p:nvPr/>
          </p:nvSpPr>
          <p:spPr bwMode="auto">
            <a:xfrm>
              <a:off x="2871" y="2866"/>
              <a:ext cx="136" cy="170"/>
            </a:xfrm>
            <a:custGeom>
              <a:avLst/>
              <a:gdLst>
                <a:gd name="T0" fmla="*/ 31 w 136"/>
                <a:gd name="T1" fmla="*/ 11 h 170"/>
                <a:gd name="T2" fmla="*/ 31 w 136"/>
                <a:gd name="T3" fmla="*/ 116 h 170"/>
                <a:gd name="T4" fmla="*/ 31 w 136"/>
                <a:gd name="T5" fmla="*/ 116 h 170"/>
                <a:gd name="T6" fmla="*/ 34 w 136"/>
                <a:gd name="T7" fmla="*/ 131 h 170"/>
                <a:gd name="T8" fmla="*/ 40 w 136"/>
                <a:gd name="T9" fmla="*/ 142 h 170"/>
                <a:gd name="T10" fmla="*/ 46 w 136"/>
                <a:gd name="T11" fmla="*/ 150 h 170"/>
                <a:gd name="T12" fmla="*/ 51 w 136"/>
                <a:gd name="T13" fmla="*/ 153 h 170"/>
                <a:gd name="T14" fmla="*/ 63 w 136"/>
                <a:gd name="T15" fmla="*/ 156 h 170"/>
                <a:gd name="T16" fmla="*/ 74 w 136"/>
                <a:gd name="T17" fmla="*/ 159 h 170"/>
                <a:gd name="T18" fmla="*/ 74 w 136"/>
                <a:gd name="T19" fmla="*/ 159 h 170"/>
                <a:gd name="T20" fmla="*/ 85 w 136"/>
                <a:gd name="T21" fmla="*/ 159 h 170"/>
                <a:gd name="T22" fmla="*/ 94 w 136"/>
                <a:gd name="T23" fmla="*/ 156 h 170"/>
                <a:gd name="T24" fmla="*/ 102 w 136"/>
                <a:gd name="T25" fmla="*/ 150 h 170"/>
                <a:gd name="T26" fmla="*/ 108 w 136"/>
                <a:gd name="T27" fmla="*/ 145 h 170"/>
                <a:gd name="T28" fmla="*/ 111 w 136"/>
                <a:gd name="T29" fmla="*/ 139 h 170"/>
                <a:gd name="T30" fmla="*/ 114 w 136"/>
                <a:gd name="T31" fmla="*/ 131 h 170"/>
                <a:gd name="T32" fmla="*/ 117 w 136"/>
                <a:gd name="T33" fmla="*/ 116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14 h 170"/>
                <a:gd name="T52" fmla="*/ 128 w 136"/>
                <a:gd name="T53" fmla="*/ 114 h 170"/>
                <a:gd name="T54" fmla="*/ 128 w 136"/>
                <a:gd name="T55" fmla="*/ 128 h 170"/>
                <a:gd name="T56" fmla="*/ 125 w 136"/>
                <a:gd name="T57" fmla="*/ 139 h 170"/>
                <a:gd name="T58" fmla="*/ 119 w 136"/>
                <a:gd name="T59" fmla="*/ 150 h 170"/>
                <a:gd name="T60" fmla="*/ 111 w 136"/>
                <a:gd name="T61" fmla="*/ 156 h 170"/>
                <a:gd name="T62" fmla="*/ 102 w 136"/>
                <a:gd name="T63" fmla="*/ 162 h 170"/>
                <a:gd name="T64" fmla="*/ 94 w 136"/>
                <a:gd name="T65" fmla="*/ 167 h 170"/>
                <a:gd name="T66" fmla="*/ 71 w 136"/>
                <a:gd name="T67" fmla="*/ 170 h 170"/>
                <a:gd name="T68" fmla="*/ 71 w 136"/>
                <a:gd name="T69" fmla="*/ 170 h 170"/>
                <a:gd name="T70" fmla="*/ 51 w 136"/>
                <a:gd name="T71" fmla="*/ 167 h 170"/>
                <a:gd name="T72" fmla="*/ 40 w 136"/>
                <a:gd name="T73" fmla="*/ 165 h 170"/>
                <a:gd name="T74" fmla="*/ 31 w 136"/>
                <a:gd name="T75" fmla="*/ 159 h 170"/>
                <a:gd name="T76" fmla="*/ 20 w 136"/>
                <a:gd name="T77" fmla="*/ 150 h 170"/>
                <a:gd name="T78" fmla="*/ 14 w 136"/>
                <a:gd name="T79" fmla="*/ 142 h 170"/>
                <a:gd name="T80" fmla="*/ 9 w 136"/>
                <a:gd name="T81" fmla="*/ 128 h 170"/>
                <a:gd name="T82" fmla="*/ 9 w 136"/>
                <a:gd name="T83" fmla="*/ 114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Freeform 17"/>
            <p:cNvSpPr>
              <a:spLocks/>
            </p:cNvSpPr>
            <p:nvPr/>
          </p:nvSpPr>
          <p:spPr bwMode="auto">
            <a:xfrm>
              <a:off x="3022" y="2866"/>
              <a:ext cx="153" cy="173"/>
            </a:xfrm>
            <a:custGeom>
              <a:avLst/>
              <a:gdLst>
                <a:gd name="T0" fmla="*/ 133 w 153"/>
                <a:gd name="T1" fmla="*/ 11 h 173"/>
                <a:gd name="T2" fmla="*/ 133 w 153"/>
                <a:gd name="T3" fmla="*/ 11 h 173"/>
                <a:gd name="T4" fmla="*/ 133 w 153"/>
                <a:gd name="T5" fmla="*/ 3 h 173"/>
                <a:gd name="T6" fmla="*/ 127 w 153"/>
                <a:gd name="T7" fmla="*/ 0 h 173"/>
                <a:gd name="T8" fmla="*/ 153 w 153"/>
                <a:gd name="T9" fmla="*/ 0 h 173"/>
                <a:gd name="T10" fmla="*/ 153 w 153"/>
                <a:gd name="T11" fmla="*/ 0 h 173"/>
                <a:gd name="T12" fmla="*/ 147 w 153"/>
                <a:gd name="T13" fmla="*/ 3 h 173"/>
                <a:gd name="T14" fmla="*/ 147 w 153"/>
                <a:gd name="T15" fmla="*/ 11 h 173"/>
                <a:gd name="T16" fmla="*/ 147 w 153"/>
                <a:gd name="T17" fmla="*/ 173 h 173"/>
                <a:gd name="T18" fmla="*/ 147 w 153"/>
                <a:gd name="T19" fmla="*/ 173 h 173"/>
                <a:gd name="T20" fmla="*/ 88 w 153"/>
                <a:gd name="T21" fmla="*/ 99 h 173"/>
                <a:gd name="T22" fmla="*/ 28 w 153"/>
                <a:gd name="T23" fmla="*/ 25 h 173"/>
                <a:gd name="T24" fmla="*/ 28 w 153"/>
                <a:gd name="T25" fmla="*/ 156 h 173"/>
                <a:gd name="T26" fmla="*/ 28 w 153"/>
                <a:gd name="T27" fmla="*/ 156 h 173"/>
                <a:gd name="T28" fmla="*/ 31 w 153"/>
                <a:gd name="T29" fmla="*/ 165 h 173"/>
                <a:gd name="T30" fmla="*/ 34 w 153"/>
                <a:gd name="T31" fmla="*/ 167 h 173"/>
                <a:gd name="T32" fmla="*/ 8 w 153"/>
                <a:gd name="T33" fmla="*/ 167 h 173"/>
                <a:gd name="T34" fmla="*/ 8 w 153"/>
                <a:gd name="T35" fmla="*/ 167 h 173"/>
                <a:gd name="T36" fmla="*/ 14 w 153"/>
                <a:gd name="T37" fmla="*/ 165 h 173"/>
                <a:gd name="T38" fmla="*/ 14 w 153"/>
                <a:gd name="T39" fmla="*/ 156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33 w 153"/>
                <a:gd name="T57" fmla="*/ 119 h 173"/>
                <a:gd name="T58" fmla="*/ 133 w 153"/>
                <a:gd name="T59" fmla="*/ 11 h 173"/>
                <a:gd name="T60" fmla="*/ 133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18"/>
            <p:cNvSpPr>
              <a:spLocks/>
            </p:cNvSpPr>
            <p:nvPr/>
          </p:nvSpPr>
          <p:spPr bwMode="auto">
            <a:xfrm>
              <a:off x="3201" y="2866"/>
              <a:ext cx="37" cy="167"/>
            </a:xfrm>
            <a:custGeom>
              <a:avLst/>
              <a:gdLst>
                <a:gd name="T0" fmla="*/ 37 w 37"/>
                <a:gd name="T1" fmla="*/ 0 h 167"/>
                <a:gd name="T2" fmla="*/ 37 w 37"/>
                <a:gd name="T3" fmla="*/ 0 h 167"/>
                <a:gd name="T4" fmla="*/ 31 w 37"/>
                <a:gd name="T5" fmla="*/ 3 h 167"/>
                <a:gd name="T6" fmla="*/ 28 w 37"/>
                <a:gd name="T7" fmla="*/ 11 h 167"/>
                <a:gd name="T8" fmla="*/ 28 w 37"/>
                <a:gd name="T9" fmla="*/ 156 h 167"/>
                <a:gd name="T10" fmla="*/ 28 w 37"/>
                <a:gd name="T11" fmla="*/ 156 h 167"/>
                <a:gd name="T12" fmla="*/ 31 w 37"/>
                <a:gd name="T13" fmla="*/ 165 h 167"/>
                <a:gd name="T14" fmla="*/ 37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37 w 37"/>
                <a:gd name="T33" fmla="*/ 0 h 167"/>
                <a:gd name="T34" fmla="*/ 37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 name="Freeform 19"/>
            <p:cNvSpPr>
              <a:spLocks/>
            </p:cNvSpPr>
            <p:nvPr/>
          </p:nvSpPr>
          <p:spPr bwMode="auto">
            <a:xfrm>
              <a:off x="3249" y="2866"/>
              <a:ext cx="153" cy="173"/>
            </a:xfrm>
            <a:custGeom>
              <a:avLst/>
              <a:gdLst>
                <a:gd name="T0" fmla="*/ 131 w 153"/>
                <a:gd name="T1" fmla="*/ 11 h 173"/>
                <a:gd name="T2" fmla="*/ 131 w 153"/>
                <a:gd name="T3" fmla="*/ 11 h 173"/>
                <a:gd name="T4" fmla="*/ 131 w 153"/>
                <a:gd name="T5" fmla="*/ 3 h 173"/>
                <a:gd name="T6" fmla="*/ 125 w 153"/>
                <a:gd name="T7" fmla="*/ 0 h 173"/>
                <a:gd name="T8" fmla="*/ 153 w 153"/>
                <a:gd name="T9" fmla="*/ 0 h 173"/>
                <a:gd name="T10" fmla="*/ 153 w 153"/>
                <a:gd name="T11" fmla="*/ 0 h 173"/>
                <a:gd name="T12" fmla="*/ 148 w 153"/>
                <a:gd name="T13" fmla="*/ 6 h 173"/>
                <a:gd name="T14" fmla="*/ 142 w 153"/>
                <a:gd name="T15" fmla="*/ 11 h 173"/>
                <a:gd name="T16" fmla="*/ 142 w 153"/>
                <a:gd name="T17" fmla="*/ 11 h 173"/>
                <a:gd name="T18" fmla="*/ 82 w 153"/>
                <a:gd name="T19" fmla="*/ 173 h 173"/>
                <a:gd name="T20" fmla="*/ 82 w 153"/>
                <a:gd name="T21" fmla="*/ 173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85 w 153"/>
                <a:gd name="T43" fmla="*/ 128 h 173"/>
                <a:gd name="T44" fmla="*/ 85 w 153"/>
                <a:gd name="T45" fmla="*/ 128 h 173"/>
                <a:gd name="T46" fmla="*/ 131 w 153"/>
                <a:gd name="T47" fmla="*/ 11 h 173"/>
                <a:gd name="T48" fmla="*/ 131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 name="Freeform 20"/>
            <p:cNvSpPr>
              <a:spLocks/>
            </p:cNvSpPr>
            <p:nvPr/>
          </p:nvSpPr>
          <p:spPr bwMode="auto">
            <a:xfrm>
              <a:off x="3411" y="2866"/>
              <a:ext cx="105" cy="167"/>
            </a:xfrm>
            <a:custGeom>
              <a:avLst/>
              <a:gdLst>
                <a:gd name="T0" fmla="*/ 94 w 105"/>
                <a:gd name="T1" fmla="*/ 23 h 167"/>
                <a:gd name="T2" fmla="*/ 94 w 105"/>
                <a:gd name="T3" fmla="*/ 23 h 167"/>
                <a:gd name="T4" fmla="*/ 85 w 105"/>
                <a:gd name="T5" fmla="*/ 14 h 167"/>
                <a:gd name="T6" fmla="*/ 74 w 105"/>
                <a:gd name="T7" fmla="*/ 11 h 167"/>
                <a:gd name="T8" fmla="*/ 74 w 105"/>
                <a:gd name="T9" fmla="*/ 11 h 167"/>
                <a:gd name="T10" fmla="*/ 31 w 105"/>
                <a:gd name="T11" fmla="*/ 11 h 167"/>
                <a:gd name="T12" fmla="*/ 31 w 105"/>
                <a:gd name="T13" fmla="*/ 68 h 167"/>
                <a:gd name="T14" fmla="*/ 71 w 105"/>
                <a:gd name="T15" fmla="*/ 68 h 167"/>
                <a:gd name="T16" fmla="*/ 71 w 105"/>
                <a:gd name="T17" fmla="*/ 68 h 167"/>
                <a:gd name="T18" fmla="*/ 76 w 105"/>
                <a:gd name="T19" fmla="*/ 65 h 167"/>
                <a:gd name="T20" fmla="*/ 79 w 105"/>
                <a:gd name="T21" fmla="*/ 62 h 167"/>
                <a:gd name="T22" fmla="*/ 79 w 105"/>
                <a:gd name="T23" fmla="*/ 88 h 167"/>
                <a:gd name="T24" fmla="*/ 79 w 105"/>
                <a:gd name="T25" fmla="*/ 88 h 167"/>
                <a:gd name="T26" fmla="*/ 76 w 105"/>
                <a:gd name="T27" fmla="*/ 82 h 167"/>
                <a:gd name="T28" fmla="*/ 71 w 105"/>
                <a:gd name="T29" fmla="*/ 82 h 167"/>
                <a:gd name="T30" fmla="*/ 31 w 105"/>
                <a:gd name="T31" fmla="*/ 82 h 167"/>
                <a:gd name="T32" fmla="*/ 31 w 105"/>
                <a:gd name="T33" fmla="*/ 153 h 167"/>
                <a:gd name="T34" fmla="*/ 31 w 105"/>
                <a:gd name="T35" fmla="*/ 153 h 167"/>
                <a:gd name="T36" fmla="*/ 59 w 105"/>
                <a:gd name="T37" fmla="*/ 156 h 167"/>
                <a:gd name="T38" fmla="*/ 59 w 105"/>
                <a:gd name="T39" fmla="*/ 156 h 167"/>
                <a:gd name="T40" fmla="*/ 76 w 105"/>
                <a:gd name="T41" fmla="*/ 156 h 167"/>
                <a:gd name="T42" fmla="*/ 88 w 105"/>
                <a:gd name="T43" fmla="*/ 153 h 167"/>
                <a:gd name="T44" fmla="*/ 96 w 105"/>
                <a:gd name="T45" fmla="*/ 148 h 167"/>
                <a:gd name="T46" fmla="*/ 105 w 105"/>
                <a:gd name="T47" fmla="*/ 139 h 167"/>
                <a:gd name="T48" fmla="*/ 99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94 w 105"/>
                <a:gd name="T67" fmla="*/ 0 h 167"/>
                <a:gd name="T68" fmla="*/ 94 w 105"/>
                <a:gd name="T69" fmla="*/ 23 h 167"/>
                <a:gd name="T70" fmla="*/ 94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 name="Freeform 21"/>
            <p:cNvSpPr>
              <a:spLocks noEditPoints="1"/>
            </p:cNvSpPr>
            <p:nvPr/>
          </p:nvSpPr>
          <p:spPr bwMode="auto">
            <a:xfrm>
              <a:off x="3527" y="2866"/>
              <a:ext cx="145" cy="167"/>
            </a:xfrm>
            <a:custGeom>
              <a:avLst/>
              <a:gdLst>
                <a:gd name="T0" fmla="*/ 68 w 145"/>
                <a:gd name="T1" fmla="*/ 82 h 167"/>
                <a:gd name="T2" fmla="*/ 85 w 145"/>
                <a:gd name="T3" fmla="*/ 91 h 167"/>
                <a:gd name="T4" fmla="*/ 94 w 145"/>
                <a:gd name="T5" fmla="*/ 102 h 167"/>
                <a:gd name="T6" fmla="*/ 120 w 145"/>
                <a:gd name="T7" fmla="*/ 145 h 167"/>
                <a:gd name="T8" fmla="*/ 131 w 145"/>
                <a:gd name="T9" fmla="*/ 159 h 167"/>
                <a:gd name="T10" fmla="*/ 145 w 145"/>
                <a:gd name="T11" fmla="*/ 167 h 167"/>
                <a:gd name="T12" fmla="*/ 120 w 145"/>
                <a:gd name="T13" fmla="*/ 167 h 167"/>
                <a:gd name="T14" fmla="*/ 108 w 145"/>
                <a:gd name="T15" fmla="*/ 165 h 167"/>
                <a:gd name="T16" fmla="*/ 100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88 w 145"/>
                <a:gd name="T41" fmla="*/ 8 h 167"/>
                <a:gd name="T42" fmla="*/ 103 w 145"/>
                <a:gd name="T43" fmla="*/ 20 h 167"/>
                <a:gd name="T44" fmla="*/ 108 w 145"/>
                <a:gd name="T45" fmla="*/ 40 h 167"/>
                <a:gd name="T46" fmla="*/ 108 w 145"/>
                <a:gd name="T47" fmla="*/ 51 h 167"/>
                <a:gd name="T48" fmla="*/ 100 w 145"/>
                <a:gd name="T49" fmla="*/ 65 h 167"/>
                <a:gd name="T50" fmla="*/ 83 w 145"/>
                <a:gd name="T51" fmla="*/ 79 h 167"/>
                <a:gd name="T52" fmla="*/ 68 w 145"/>
                <a:gd name="T53" fmla="*/ 82 h 167"/>
                <a:gd name="T54" fmla="*/ 32 w 145"/>
                <a:gd name="T55" fmla="*/ 77 h 167"/>
                <a:gd name="T56" fmla="*/ 46 w 145"/>
                <a:gd name="T57" fmla="*/ 77 h 167"/>
                <a:gd name="T58" fmla="*/ 60 w 145"/>
                <a:gd name="T59" fmla="*/ 77 h 167"/>
                <a:gd name="T60" fmla="*/ 77 w 145"/>
                <a:gd name="T61" fmla="*/ 65 h 167"/>
                <a:gd name="T62" fmla="*/ 83 w 145"/>
                <a:gd name="T63" fmla="*/ 51 h 167"/>
                <a:gd name="T64" fmla="*/ 83 w 145"/>
                <a:gd name="T65" fmla="*/ 42 h 167"/>
                <a:gd name="T66" fmla="*/ 77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2"/>
            <p:cNvSpPr>
              <a:spLocks/>
            </p:cNvSpPr>
            <p:nvPr/>
          </p:nvSpPr>
          <p:spPr bwMode="auto">
            <a:xfrm>
              <a:off x="3672" y="2863"/>
              <a:ext cx="102" cy="173"/>
            </a:xfrm>
            <a:custGeom>
              <a:avLst/>
              <a:gdLst>
                <a:gd name="T0" fmla="*/ 102 w 102"/>
                <a:gd name="T1" fmla="*/ 122 h 173"/>
                <a:gd name="T2" fmla="*/ 97 w 102"/>
                <a:gd name="T3" fmla="*/ 142 h 173"/>
                <a:gd name="T4" fmla="*/ 85 w 102"/>
                <a:gd name="T5" fmla="*/ 159 h 173"/>
                <a:gd name="T6" fmla="*/ 68 w 102"/>
                <a:gd name="T7" fmla="*/ 170 h 173"/>
                <a:gd name="T8" fmla="*/ 48 w 102"/>
                <a:gd name="T9" fmla="*/ 173 h 173"/>
                <a:gd name="T10" fmla="*/ 34 w 102"/>
                <a:gd name="T11" fmla="*/ 170 h 173"/>
                <a:gd name="T12" fmla="*/ 3 w 102"/>
                <a:gd name="T13" fmla="*/ 159 h 173"/>
                <a:gd name="T14" fmla="*/ 0 w 102"/>
                <a:gd name="T15" fmla="*/ 122 h 173"/>
                <a:gd name="T16" fmla="*/ 14 w 102"/>
                <a:gd name="T17" fmla="*/ 148 h 173"/>
                <a:gd name="T18" fmla="*/ 37 w 102"/>
                <a:gd name="T19" fmla="*/ 162 h 173"/>
                <a:gd name="T20" fmla="*/ 46 w 102"/>
                <a:gd name="T21" fmla="*/ 162 h 173"/>
                <a:gd name="T22" fmla="*/ 63 w 102"/>
                <a:gd name="T23" fmla="*/ 159 h 173"/>
                <a:gd name="T24" fmla="*/ 74 w 102"/>
                <a:gd name="T25" fmla="*/ 151 h 173"/>
                <a:gd name="T26" fmla="*/ 80 w 102"/>
                <a:gd name="T27" fmla="*/ 131 h 173"/>
                <a:gd name="T28" fmla="*/ 80 w 102"/>
                <a:gd name="T29" fmla="*/ 122 h 173"/>
                <a:gd name="T30" fmla="*/ 68 w 102"/>
                <a:gd name="T31" fmla="*/ 105 h 173"/>
                <a:gd name="T32" fmla="*/ 37 w 102"/>
                <a:gd name="T33" fmla="*/ 88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54 w 102"/>
                <a:gd name="T45" fmla="*/ 0 h 173"/>
                <a:gd name="T46" fmla="*/ 71 w 102"/>
                <a:gd name="T47" fmla="*/ 3 h 173"/>
                <a:gd name="T48" fmla="*/ 88 w 102"/>
                <a:gd name="T49" fmla="*/ 9 h 173"/>
                <a:gd name="T50" fmla="*/ 91 w 102"/>
                <a:gd name="T51" fmla="*/ 43 h 173"/>
                <a:gd name="T52" fmla="*/ 77 w 102"/>
                <a:gd name="T53" fmla="*/ 23 h 173"/>
                <a:gd name="T54" fmla="*/ 57 w 102"/>
                <a:gd name="T55" fmla="*/ 11 h 173"/>
                <a:gd name="T56" fmla="*/ 48 w 102"/>
                <a:gd name="T57" fmla="*/ 11 h 173"/>
                <a:gd name="T58" fmla="*/ 29 w 102"/>
                <a:gd name="T59" fmla="*/ 20 h 173"/>
                <a:gd name="T60" fmla="*/ 23 w 102"/>
                <a:gd name="T61" fmla="*/ 37 h 173"/>
                <a:gd name="T62" fmla="*/ 23 w 102"/>
                <a:gd name="T63" fmla="*/ 45 h 173"/>
                <a:gd name="T64" fmla="*/ 40 w 102"/>
                <a:gd name="T65" fmla="*/ 63 h 173"/>
                <a:gd name="T66" fmla="*/ 57 w 102"/>
                <a:gd name="T67" fmla="*/ 68 h 173"/>
                <a:gd name="T68" fmla="*/ 88 w 102"/>
                <a:gd name="T69" fmla="*/ 88 h 173"/>
                <a:gd name="T70" fmla="*/ 100 w 102"/>
                <a:gd name="T71" fmla="*/ 102 h 173"/>
                <a:gd name="T72" fmla="*/ 102 w 102"/>
                <a:gd name="T73" fmla="*/ 122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 name="Freeform 23"/>
            <p:cNvSpPr>
              <a:spLocks/>
            </p:cNvSpPr>
            <p:nvPr/>
          </p:nvSpPr>
          <p:spPr bwMode="auto">
            <a:xfrm>
              <a:off x="3791" y="2866"/>
              <a:ext cx="37" cy="167"/>
            </a:xfrm>
            <a:custGeom>
              <a:avLst/>
              <a:gdLst>
                <a:gd name="T0" fmla="*/ 37 w 37"/>
                <a:gd name="T1" fmla="*/ 0 h 167"/>
                <a:gd name="T2" fmla="*/ 37 w 37"/>
                <a:gd name="T3" fmla="*/ 0 h 167"/>
                <a:gd name="T4" fmla="*/ 32 w 37"/>
                <a:gd name="T5" fmla="*/ 3 h 167"/>
                <a:gd name="T6" fmla="*/ 29 w 37"/>
                <a:gd name="T7" fmla="*/ 11 h 167"/>
                <a:gd name="T8" fmla="*/ 29 w 37"/>
                <a:gd name="T9" fmla="*/ 156 h 167"/>
                <a:gd name="T10" fmla="*/ 29 w 37"/>
                <a:gd name="T11" fmla="*/ 156 h 167"/>
                <a:gd name="T12" fmla="*/ 32 w 37"/>
                <a:gd name="T13" fmla="*/ 165 h 167"/>
                <a:gd name="T14" fmla="*/ 37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37 w 37"/>
                <a:gd name="T33" fmla="*/ 0 h 167"/>
                <a:gd name="T34" fmla="*/ 37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4"/>
            <p:cNvSpPr>
              <a:spLocks/>
            </p:cNvSpPr>
            <p:nvPr/>
          </p:nvSpPr>
          <p:spPr bwMode="auto">
            <a:xfrm>
              <a:off x="3840" y="2866"/>
              <a:ext cx="130" cy="167"/>
            </a:xfrm>
            <a:custGeom>
              <a:avLst/>
              <a:gdLst>
                <a:gd name="T0" fmla="*/ 79 w 130"/>
                <a:gd name="T1" fmla="*/ 11 h 167"/>
                <a:gd name="T2" fmla="*/ 79 w 130"/>
                <a:gd name="T3" fmla="*/ 156 h 167"/>
                <a:gd name="T4" fmla="*/ 79 w 130"/>
                <a:gd name="T5" fmla="*/ 156 h 167"/>
                <a:gd name="T6" fmla="*/ 79 w 130"/>
                <a:gd name="T7" fmla="*/ 165 h 167"/>
                <a:gd name="T8" fmla="*/ 85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0 w 130"/>
                <a:gd name="T35" fmla="*/ 0 h 167"/>
                <a:gd name="T36" fmla="*/ 130 w 130"/>
                <a:gd name="T37" fmla="*/ 23 h 167"/>
                <a:gd name="T38" fmla="*/ 130 w 130"/>
                <a:gd name="T39" fmla="*/ 23 h 167"/>
                <a:gd name="T40" fmla="*/ 128 w 130"/>
                <a:gd name="T41" fmla="*/ 17 h 167"/>
                <a:gd name="T42" fmla="*/ 119 w 130"/>
                <a:gd name="T43" fmla="*/ 14 h 167"/>
                <a:gd name="T44" fmla="*/ 119 w 130"/>
                <a:gd name="T45" fmla="*/ 14 h 167"/>
                <a:gd name="T46" fmla="*/ 79 w 130"/>
                <a:gd name="T47" fmla="*/ 11 h 167"/>
                <a:gd name="T48" fmla="*/ 79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 name="Freeform 25"/>
            <p:cNvSpPr>
              <a:spLocks/>
            </p:cNvSpPr>
            <p:nvPr/>
          </p:nvSpPr>
          <p:spPr bwMode="auto">
            <a:xfrm>
              <a:off x="3976" y="2866"/>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 name="Freeform 26"/>
            <p:cNvSpPr>
              <a:spLocks noEditPoints="1"/>
            </p:cNvSpPr>
            <p:nvPr/>
          </p:nvSpPr>
          <p:spPr bwMode="auto">
            <a:xfrm>
              <a:off x="4192" y="2863"/>
              <a:ext cx="156" cy="173"/>
            </a:xfrm>
            <a:custGeom>
              <a:avLst/>
              <a:gdLst>
                <a:gd name="T0" fmla="*/ 77 w 156"/>
                <a:gd name="T1" fmla="*/ 173 h 173"/>
                <a:gd name="T2" fmla="*/ 48 w 156"/>
                <a:gd name="T3" fmla="*/ 165 h 173"/>
                <a:gd name="T4" fmla="*/ 23 w 156"/>
                <a:gd name="T5" fmla="*/ 148 h 173"/>
                <a:gd name="T6" fmla="*/ 6 w 156"/>
                <a:gd name="T7" fmla="*/ 119 h 173"/>
                <a:gd name="T8" fmla="*/ 0 w 156"/>
                <a:gd name="T9" fmla="*/ 85 h 173"/>
                <a:gd name="T10" fmla="*/ 3 w 156"/>
                <a:gd name="T11" fmla="*/ 68 h 173"/>
                <a:gd name="T12" fmla="*/ 14 w 156"/>
                <a:gd name="T13" fmla="*/ 40 h 173"/>
                <a:gd name="T14" fmla="*/ 34 w 156"/>
                <a:gd name="T15" fmla="*/ 14 h 173"/>
                <a:gd name="T16" fmla="*/ 62 w 156"/>
                <a:gd name="T17" fmla="*/ 3 h 173"/>
                <a:gd name="T18" fmla="*/ 82 w 156"/>
                <a:gd name="T19" fmla="*/ 0 h 173"/>
                <a:gd name="T20" fmla="*/ 108 w 156"/>
                <a:gd name="T21" fmla="*/ 6 h 173"/>
                <a:gd name="T22" fmla="*/ 133 w 156"/>
                <a:gd name="T23" fmla="*/ 23 h 173"/>
                <a:gd name="T24" fmla="*/ 150 w 156"/>
                <a:gd name="T25" fmla="*/ 51 h 173"/>
                <a:gd name="T26" fmla="*/ 156 w 156"/>
                <a:gd name="T27" fmla="*/ 88 h 173"/>
                <a:gd name="T28" fmla="*/ 156 w 156"/>
                <a:gd name="T29" fmla="*/ 108 h 173"/>
                <a:gd name="T30" fmla="*/ 142 w 156"/>
                <a:gd name="T31" fmla="*/ 139 h 173"/>
                <a:gd name="T32" fmla="*/ 119 w 156"/>
                <a:gd name="T33" fmla="*/ 162 h 173"/>
                <a:gd name="T34" fmla="*/ 91 w 156"/>
                <a:gd name="T35" fmla="*/ 173 h 173"/>
                <a:gd name="T36" fmla="*/ 77 w 156"/>
                <a:gd name="T37" fmla="*/ 173 h 173"/>
                <a:gd name="T38" fmla="*/ 25 w 156"/>
                <a:gd name="T39" fmla="*/ 82 h 173"/>
                <a:gd name="T40" fmla="*/ 31 w 156"/>
                <a:gd name="T41" fmla="*/ 119 h 173"/>
                <a:gd name="T42" fmla="*/ 43 w 156"/>
                <a:gd name="T43" fmla="*/ 142 h 173"/>
                <a:gd name="T44" fmla="*/ 60 w 156"/>
                <a:gd name="T45" fmla="*/ 156 h 173"/>
                <a:gd name="T46" fmla="*/ 79 w 156"/>
                <a:gd name="T47" fmla="*/ 162 h 173"/>
                <a:gd name="T48" fmla="*/ 91 w 156"/>
                <a:gd name="T49" fmla="*/ 159 h 173"/>
                <a:gd name="T50" fmla="*/ 111 w 156"/>
                <a:gd name="T51" fmla="*/ 151 h 173"/>
                <a:gd name="T52" fmla="*/ 122 w 156"/>
                <a:gd name="T53" fmla="*/ 131 h 173"/>
                <a:gd name="T54" fmla="*/ 131 w 156"/>
                <a:gd name="T55" fmla="*/ 105 h 173"/>
                <a:gd name="T56" fmla="*/ 131 w 156"/>
                <a:gd name="T57" fmla="*/ 88 h 173"/>
                <a:gd name="T58" fmla="*/ 128 w 156"/>
                <a:gd name="T59" fmla="*/ 57 h 173"/>
                <a:gd name="T60" fmla="*/ 116 w 156"/>
                <a:gd name="T61" fmla="*/ 31 h 173"/>
                <a:gd name="T62" fmla="*/ 102 w 156"/>
                <a:gd name="T63" fmla="*/ 17 h 173"/>
                <a:gd name="T64" fmla="*/ 79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 name="Freeform 27"/>
            <p:cNvSpPr>
              <a:spLocks/>
            </p:cNvSpPr>
            <p:nvPr/>
          </p:nvSpPr>
          <p:spPr bwMode="auto">
            <a:xfrm>
              <a:off x="4365" y="2866"/>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8" name="Text Box 28"/>
          <p:cNvSpPr txBox="1">
            <a:spLocks noChangeArrowheads="1"/>
          </p:cNvSpPr>
          <p:nvPr/>
        </p:nvSpPr>
        <p:spPr bwMode="auto">
          <a:xfrm>
            <a:off x="323850" y="4941888"/>
            <a:ext cx="83518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GB" sz="3200" b="1" dirty="0" err="1" smtClean="0">
                <a:solidFill>
                  <a:schemeClr val="tx2"/>
                </a:solidFill>
                <a:latin typeface="Lucida Sans" pitchFamily="34" charset="0"/>
              </a:rPr>
              <a:t>UoS</a:t>
            </a:r>
            <a:r>
              <a:rPr lang="en-GB" sz="3200" b="1" dirty="0" smtClean="0">
                <a:solidFill>
                  <a:schemeClr val="tx2"/>
                </a:solidFill>
                <a:latin typeface="Lucida Sans" pitchFamily="34" charset="0"/>
              </a:rPr>
              <a:t> Libraries</a:t>
            </a:r>
          </a:p>
          <a:p>
            <a:pPr eaLnBrk="1" hangingPunct="1">
              <a:defRPr/>
            </a:pPr>
            <a:r>
              <a:rPr lang="en-GB" sz="3200" b="1" dirty="0" smtClean="0">
                <a:solidFill>
                  <a:schemeClr val="tx2"/>
                </a:solidFill>
                <a:latin typeface="Lucida Sans" pitchFamily="34" charset="0"/>
              </a:rPr>
              <a:t>2012</a:t>
            </a:r>
            <a:endParaRPr lang="en-GB" sz="3200" b="1" dirty="0" smtClean="0">
              <a:latin typeface="Lucida Sans" pitchFamily="34" charset="0"/>
            </a:endParaRPr>
          </a:p>
        </p:txBody>
      </p:sp>
      <p:sp>
        <p:nvSpPr>
          <p:cNvPr id="6146" name="Rectangle 2"/>
          <p:cNvSpPr>
            <a:spLocks noGrp="1" noChangeArrowheads="1"/>
          </p:cNvSpPr>
          <p:nvPr>
            <p:ph type="ctrTitle"/>
          </p:nvPr>
        </p:nvSpPr>
        <p:spPr>
          <a:xfrm>
            <a:off x="358775" y="1700213"/>
            <a:ext cx="8426450" cy="1873250"/>
          </a:xfrm>
        </p:spPr>
        <p:txBody>
          <a:bodyPr anchor="t"/>
          <a:lstStyle>
            <a:lvl1pPr>
              <a:lnSpc>
                <a:spcPct val="90000"/>
              </a:lnSpc>
              <a:defRPr sz="6000" b="0">
                <a:solidFill>
                  <a:schemeClr val="tx1"/>
                </a:solidFill>
              </a:defRPr>
            </a:lvl1pPr>
          </a:lstStyle>
          <a:p>
            <a:pPr lvl="0"/>
            <a:r>
              <a:rPr lang="en-GB" noProof="0" smtClean="0"/>
              <a:t>Click to edit Master title style</a:t>
            </a:r>
          </a:p>
        </p:txBody>
      </p:sp>
    </p:spTree>
    <p:extLst>
      <p:ext uri="{BB962C8B-B14F-4D97-AF65-F5344CB8AC3E}">
        <p14:creationId xmlns:p14="http://schemas.microsoft.com/office/powerpoint/2010/main" val="259428030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1125E52-0922-4FE9-B09D-72E0AD9FC786}" type="slidenum">
              <a:rPr lang="en-GB"/>
              <a:pPr>
                <a:defRPr/>
              </a:pPr>
              <a:t>‹#›</a:t>
            </a:fld>
            <a:endParaRPr lang="en-GB"/>
          </a:p>
        </p:txBody>
      </p:sp>
    </p:spTree>
    <p:extLst>
      <p:ext uri="{BB962C8B-B14F-4D97-AF65-F5344CB8AC3E}">
        <p14:creationId xmlns:p14="http://schemas.microsoft.com/office/powerpoint/2010/main" val="194225237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0"/>
            <a:ext cx="2106612" cy="62023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8775" y="0"/>
            <a:ext cx="6167438"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1EF5F47-499A-4BCF-B26A-47904535E3E6}" type="slidenum">
              <a:rPr lang="en-GB"/>
              <a:pPr>
                <a:defRPr/>
              </a:pPr>
              <a:t>‹#›</a:t>
            </a:fld>
            <a:endParaRPr lang="en-GB"/>
          </a:p>
        </p:txBody>
      </p:sp>
    </p:spTree>
    <p:extLst>
      <p:ext uri="{BB962C8B-B14F-4D97-AF65-F5344CB8AC3E}">
        <p14:creationId xmlns:p14="http://schemas.microsoft.com/office/powerpoint/2010/main" val="191961618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D301E55-8B28-403B-853B-55A575A79EE4}" type="slidenum">
              <a:rPr lang="en-GB"/>
              <a:pPr>
                <a:defRPr/>
              </a:pPr>
              <a:t>‹#›</a:t>
            </a:fld>
            <a:endParaRPr lang="en-GB"/>
          </a:p>
        </p:txBody>
      </p:sp>
    </p:spTree>
    <p:extLst>
      <p:ext uri="{BB962C8B-B14F-4D97-AF65-F5344CB8AC3E}">
        <p14:creationId xmlns:p14="http://schemas.microsoft.com/office/powerpoint/2010/main" val="255442160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6F4FF67-0715-457E-A292-BED9EF4BF38B}" type="slidenum">
              <a:rPr lang="en-GB"/>
              <a:pPr>
                <a:defRPr/>
              </a:pPr>
              <a:t>‹#›</a:t>
            </a:fld>
            <a:endParaRPr lang="en-GB"/>
          </a:p>
        </p:txBody>
      </p:sp>
    </p:spTree>
    <p:extLst>
      <p:ext uri="{BB962C8B-B14F-4D97-AF65-F5344CB8AC3E}">
        <p14:creationId xmlns:p14="http://schemas.microsoft.com/office/powerpoint/2010/main" val="160244856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8775" y="1700213"/>
            <a:ext cx="4137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37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C64D627-2026-4279-817A-25FEA51BA8BA}" type="slidenum">
              <a:rPr lang="en-GB"/>
              <a:pPr>
                <a:defRPr/>
              </a:pPr>
              <a:t>‹#›</a:t>
            </a:fld>
            <a:endParaRPr lang="en-GB"/>
          </a:p>
        </p:txBody>
      </p:sp>
    </p:spTree>
    <p:extLst>
      <p:ext uri="{BB962C8B-B14F-4D97-AF65-F5344CB8AC3E}">
        <p14:creationId xmlns:p14="http://schemas.microsoft.com/office/powerpoint/2010/main" val="116235122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08E81549-5B87-45E8-814A-367AE586D758}" type="slidenum">
              <a:rPr lang="en-GB"/>
              <a:pPr>
                <a:defRPr/>
              </a:pPr>
              <a:t>‹#›</a:t>
            </a:fld>
            <a:endParaRPr lang="en-GB"/>
          </a:p>
        </p:txBody>
      </p:sp>
    </p:spTree>
    <p:extLst>
      <p:ext uri="{BB962C8B-B14F-4D97-AF65-F5344CB8AC3E}">
        <p14:creationId xmlns:p14="http://schemas.microsoft.com/office/powerpoint/2010/main" val="131829514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9E6E7F8-8A35-4CBD-9A04-5EF83203E7C0}" type="slidenum">
              <a:rPr lang="en-GB"/>
              <a:pPr>
                <a:defRPr/>
              </a:pPr>
              <a:t>‹#›</a:t>
            </a:fld>
            <a:endParaRPr lang="en-GB"/>
          </a:p>
        </p:txBody>
      </p:sp>
    </p:spTree>
    <p:extLst>
      <p:ext uri="{BB962C8B-B14F-4D97-AF65-F5344CB8AC3E}">
        <p14:creationId xmlns:p14="http://schemas.microsoft.com/office/powerpoint/2010/main" val="358631525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FC4F85A5-0503-43E3-A158-C4C7E54C0F27}" type="slidenum">
              <a:rPr lang="en-GB"/>
              <a:pPr>
                <a:defRPr/>
              </a:pPr>
              <a:t>‹#›</a:t>
            </a:fld>
            <a:endParaRPr lang="en-GB"/>
          </a:p>
        </p:txBody>
      </p:sp>
    </p:spTree>
    <p:extLst>
      <p:ext uri="{BB962C8B-B14F-4D97-AF65-F5344CB8AC3E}">
        <p14:creationId xmlns:p14="http://schemas.microsoft.com/office/powerpoint/2010/main" val="250887387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FDC19E4-766C-46EE-A434-A8361B296602}" type="slidenum">
              <a:rPr lang="en-GB"/>
              <a:pPr>
                <a:defRPr/>
              </a:pPr>
              <a:t>‹#›</a:t>
            </a:fld>
            <a:endParaRPr lang="en-GB"/>
          </a:p>
        </p:txBody>
      </p:sp>
    </p:spTree>
    <p:extLst>
      <p:ext uri="{BB962C8B-B14F-4D97-AF65-F5344CB8AC3E}">
        <p14:creationId xmlns:p14="http://schemas.microsoft.com/office/powerpoint/2010/main" val="141366702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9B8C9ED-D802-4C71-A6F2-08EE59AD41C5}" type="slidenum">
              <a:rPr lang="en-GB"/>
              <a:pPr>
                <a:defRPr/>
              </a:pPr>
              <a:t>‹#›</a:t>
            </a:fld>
            <a:endParaRPr lang="en-GB"/>
          </a:p>
        </p:txBody>
      </p:sp>
    </p:spTree>
    <p:extLst>
      <p:ext uri="{BB962C8B-B14F-4D97-AF65-F5344CB8AC3E}">
        <p14:creationId xmlns:p14="http://schemas.microsoft.com/office/powerpoint/2010/main" val="183910053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124"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eaLnBrk="0" hangingPunct="0">
              <a:defRPr sz="1400">
                <a:latin typeface="+mn-lt"/>
                <a:ea typeface="+mn-ea"/>
              </a:defRPr>
            </a:lvl1pPr>
          </a:lstStyle>
          <a:p>
            <a:pPr>
              <a:defRPr/>
            </a:pPr>
            <a:endParaRPr lang="en-GB"/>
          </a:p>
        </p:txBody>
      </p:sp>
      <p:sp>
        <p:nvSpPr>
          <p:cNvPr id="5125"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latin typeface="+mn-lt"/>
                <a:ea typeface="+mn-ea"/>
              </a:defRPr>
            </a:lvl1pPr>
          </a:lstStyle>
          <a:p>
            <a:pPr>
              <a:defRPr/>
            </a:pPr>
            <a:endParaRPr lang="en-GB"/>
          </a:p>
        </p:txBody>
      </p:sp>
      <p:sp>
        <p:nvSpPr>
          <p:cNvPr id="5126"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latin typeface="+mn-lt"/>
                <a:ea typeface="+mn-ea"/>
              </a:defRPr>
            </a:lvl1pPr>
          </a:lstStyle>
          <a:p>
            <a:pPr>
              <a:defRPr/>
            </a:pPr>
            <a:fld id="{2EC35D18-EA91-46E2-BEBF-4500A8138E13}"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741"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0243"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D334161C-400A-4EAD-A285-40CA2F6695E5}"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1267"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597AEA52-5FBC-4C2F-A505-5F556AAFB25E}"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2291"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63C3ED77-CA6C-4CD4-A65E-D7F163307070}"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D4DCB308-C5DD-4485-B1EF-8C4BF8725D1F}"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3075"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EFC5D721-664F-4448-B070-DC468A434295}"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4099"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1727164D-E3F8-4019-AAC7-D1D2525F56EF}"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5123"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4E0F64B9-66E4-481D-8078-2E9E5992B152}"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6147"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A39758A6-8928-488A-B0B8-CC8F5CD8B36E}"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7171"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50D98100-49CA-4F7E-85C6-976DB45A72B4}"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8195"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508FAB10-46EB-4F36-A0F9-01F1450D23CE}"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9219"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a:solidFill>
                  <a:srgbClr val="FFFFFF"/>
                </a:solidFill>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ctr" eaLnBrk="0" hangingPunct="0">
              <a:defRPr sz="1400">
                <a:solidFill>
                  <a:srgbClr val="FFFFFF"/>
                </a:solidFill>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a:solidFill>
                  <a:srgbClr val="FFFFFF"/>
                </a:solidFill>
                <a:latin typeface="+mn-lt"/>
                <a:ea typeface="+mn-ea"/>
              </a:defRPr>
            </a:lvl1pPr>
          </a:lstStyle>
          <a:p>
            <a:pPr>
              <a:defRPr/>
            </a:pPr>
            <a:fld id="{96F7E746-D20D-4A56-948A-B1B0373208C1}" type="slidenum">
              <a:rPr lang="en-GB"/>
              <a:pPr>
                <a:defRPr/>
              </a:pPr>
              <a:t>‹#›</a:t>
            </a:fld>
            <a:endParaRPr lang="en-GB"/>
          </a:p>
        </p:txBody>
      </p:sp>
    </p:spTree>
  </p:cSld>
  <p:clrMap bg1="dk2" tx1="lt1" bg2="dk1" tx2="lt2" accent1="accent1" accent2="accent2" accent3="accent3" accent4="accent4" accent5="accent5" accent6="accent6" hlink="hlink" folHlink="folHlink"/>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2.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22.png"/></Relationships>
</file>

<file path=ppt/slides/_rels/slide1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7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7.xml"/><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8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18.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8.png"/></Relationships>
</file>

<file path=ppt/slides/_rels/slide270.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43.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4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56.xm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59.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60.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61.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6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63.xml"/><Relationship Id="rId1" Type="http://schemas.openxmlformats.org/officeDocument/2006/relationships/slideLayout" Target="../slideLayouts/slideLayout6.xml"/></Relationships>
</file>

<file path=ppt/slides/_rels/slide30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68.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69.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55.png"/></Relationships>
</file>

<file path=ppt/slides/_rels/slide313.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73.xml"/><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77.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7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79.xml"/><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280.xml"/><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81.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82.xml"/><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83.xml"/><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8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90.xml"/><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291.xml"/><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29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4.png"/></Relationships>
</file>

<file path=ppt/slides/_rels/slide340.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97.xml"/><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98.xml"/><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299.xml"/><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300.xml"/><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302.xml"/><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303.xml"/><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304.xml"/><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305.xml"/><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30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307.xml"/><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308.xml"/><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309.xml"/><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310.xml"/><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311.xml"/><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312.xml"/><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313.xml"/><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314.xml"/><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315.xml"/><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hyperlink" Target="http://www.edshare.soton.ac.uk/" TargetMode="External"/><Relationship Id="rId4" Type="http://schemas.openxmlformats.org/officeDocument/2006/relationships/hyperlink" Target="http://www.soton.ac.uk/library/infoskills/bibliographic/endnote/endnotetraining.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p:txBody>
          <a:bodyPr/>
          <a:lstStyle/>
          <a:p>
            <a:pPr eaLnBrk="1" hangingPunct="1"/>
            <a:r>
              <a:rPr lang="en-GB" b="1" dirty="0" smtClean="0"/>
              <a:t>EndNote X6 - </a:t>
            </a:r>
            <a:r>
              <a:rPr lang="en-GB" sz="2000" b="1" dirty="0" smtClean="0"/>
              <a:t/>
            </a:r>
            <a:br>
              <a:rPr lang="en-GB" sz="2000" b="1" dirty="0" smtClean="0"/>
            </a:br>
            <a:r>
              <a:rPr lang="en-GB" sz="2000" b="1" dirty="0" smtClean="0"/>
              <a:t/>
            </a:r>
            <a:br>
              <a:rPr lang="en-GB" sz="2000" b="1" dirty="0" smtClean="0"/>
            </a:br>
            <a:r>
              <a:rPr lang="en-GB" sz="5400" b="1" dirty="0" smtClean="0"/>
              <a:t>advanced graduate session - Mac</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4-11 at 15.54.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988840"/>
            <a:ext cx="5765800" cy="1955800"/>
          </a:xfrm>
          <a:prstGeom prst="rect">
            <a:avLst/>
          </a:prstGeom>
          <a:ln>
            <a:solidFill>
              <a:srgbClr val="000090"/>
            </a:solidFill>
          </a:ln>
        </p:spPr>
      </p:pic>
      <p:sp>
        <p:nvSpPr>
          <p:cNvPr id="27651" name="Line 3"/>
          <p:cNvSpPr>
            <a:spLocks noChangeShapeType="1"/>
          </p:cNvSpPr>
          <p:nvPr/>
        </p:nvSpPr>
        <p:spPr bwMode="auto">
          <a:xfrm flipV="1">
            <a:off x="6300217" y="3789536"/>
            <a:ext cx="431800" cy="108108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52" name="Text Box 4"/>
          <p:cNvSpPr txBox="1">
            <a:spLocks noChangeArrowheads="1"/>
          </p:cNvSpPr>
          <p:nvPr/>
        </p:nvSpPr>
        <p:spPr bwMode="auto">
          <a:xfrm>
            <a:off x="4499992" y="4653136"/>
            <a:ext cx="30972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a:t>
            </a:r>
            <a:r>
              <a:rPr lang="en-GB" sz="2400" b="1" dirty="0" smtClean="0">
                <a:solidFill>
                  <a:srgbClr val="000000"/>
                </a:solidFill>
                <a:latin typeface="Lucida Sans" pitchFamily="34" charset="0"/>
              </a:rPr>
              <a:t>'Save' </a:t>
            </a:r>
            <a:r>
              <a:rPr lang="en-GB" sz="2400" b="1" dirty="0">
                <a:solidFill>
                  <a:srgbClr val="000000"/>
                </a:solidFill>
                <a:latin typeface="Lucida Sans" pitchFamily="34" charset="0"/>
              </a:rPr>
              <a:t>to save changes</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2000"/>
                                        <p:tgtEl>
                                          <p:spTgt spid="276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7651"/>
                                        </p:tgtEl>
                                        <p:attrNameLst>
                                          <p:attrName>style.visibility</p:attrName>
                                        </p:attrNameLst>
                                      </p:cBhvr>
                                      <p:to>
                                        <p:strVal val="visible"/>
                                      </p:to>
                                    </p:set>
                                    <p:animEffect transition="in" filter="fade">
                                      <p:cBhvr>
                                        <p:cTn id="11"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GB" smtClean="0"/>
              <a:t>Working with tables and charts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100</a:t>
            </a:fld>
            <a:endParaRPr lang="en-GB"/>
          </a:p>
        </p:txBody>
      </p:sp>
    </p:spTree>
  </p:cSld>
  <p:clrMapOvr>
    <a:masterClrMapping/>
  </p:clrMapOvr>
  <p:transition spd="med">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7BF62BC4-38F0-4F69-B619-1D6B7B0A3143}" type="slidenum">
              <a:rPr lang="en-GB" sz="1400">
                <a:latin typeface="Lucida Sans" pitchFamily="34" charset="0"/>
              </a:rPr>
              <a:pPr algn="r"/>
              <a:t>101</a:t>
            </a:fld>
            <a:endParaRPr lang="en-GB" sz="1400">
              <a:latin typeface="Lucida Sans" pitchFamily="34" charset="0"/>
            </a:endParaRPr>
          </a:p>
        </p:txBody>
      </p:sp>
      <p:sp>
        <p:nvSpPr>
          <p:cNvPr id="156676" name="Rectangle 11"/>
          <p:cNvSpPr>
            <a:spLocks noGrp="1" noChangeArrowheads="1"/>
          </p:cNvSpPr>
          <p:nvPr>
            <p:ph type="body" idx="4294967295"/>
          </p:nvPr>
        </p:nvSpPr>
        <p:spPr>
          <a:xfrm>
            <a:off x="358775" y="2205038"/>
            <a:ext cx="8426450" cy="3997325"/>
          </a:xfrm>
        </p:spPr>
        <p:txBody>
          <a:bodyPr/>
          <a:lstStyle/>
          <a:p>
            <a:pPr eaLnBrk="1" hangingPunct="1"/>
            <a:r>
              <a:rPr lang="en-GB" sz="3200" dirty="0" smtClean="0"/>
              <a:t>Charts or tables cannot be inserted into existing references in Endnote</a:t>
            </a:r>
          </a:p>
          <a:p>
            <a:pPr eaLnBrk="1" hangingPunct="1">
              <a:buFont typeface="Wingdings" pitchFamily="2" charset="2"/>
              <a:buNone/>
            </a:pPr>
            <a:endParaRPr lang="en-GB" sz="3200" dirty="0" smtClean="0"/>
          </a:p>
          <a:p>
            <a:pPr eaLnBrk="1" hangingPunct="1"/>
            <a:r>
              <a:rPr lang="en-GB" sz="3200" dirty="0" smtClean="0"/>
              <a:t> A separate reference must be created for each table or chart that you want to add.</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676">
                                            <p:txEl>
                                              <p:pRg st="0" end="0"/>
                                            </p:txEl>
                                          </p:spTgt>
                                        </p:tgtEl>
                                        <p:attrNameLst>
                                          <p:attrName>style.visibility</p:attrName>
                                        </p:attrNameLst>
                                      </p:cBhvr>
                                      <p:to>
                                        <p:strVal val="visible"/>
                                      </p:to>
                                    </p:set>
                                    <p:animEffect transition="in" filter="fade">
                                      <p:cBhvr>
                                        <p:cTn id="7" dur="2000"/>
                                        <p:tgtEl>
                                          <p:spTgt spid="156676">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6676">
                                            <p:txEl>
                                              <p:pRg st="2" end="2"/>
                                            </p:txEl>
                                          </p:spTgt>
                                        </p:tgtEl>
                                        <p:attrNameLst>
                                          <p:attrName>style.visibility</p:attrName>
                                        </p:attrNameLst>
                                      </p:cBhvr>
                                      <p:to>
                                        <p:strVal val="visible"/>
                                      </p:to>
                                    </p:set>
                                    <p:animEffect transition="in" filter="fade">
                                      <p:cBhvr>
                                        <p:cTn id="11" dur="2000"/>
                                        <p:tgtEl>
                                          <p:spTgt spid="1566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5.19.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 y="448401"/>
            <a:ext cx="9144000" cy="6060339"/>
          </a:xfrm>
          <a:prstGeom prst="rect">
            <a:avLst/>
          </a:prstGeom>
        </p:spPr>
      </p:pic>
      <p:sp>
        <p:nvSpPr>
          <p:cNvPr id="29709" name="Line 13"/>
          <p:cNvSpPr>
            <a:spLocks noChangeShapeType="1"/>
          </p:cNvSpPr>
          <p:nvPr/>
        </p:nvSpPr>
        <p:spPr bwMode="auto">
          <a:xfrm flipH="1" flipV="1">
            <a:off x="1403648" y="764702"/>
            <a:ext cx="396044" cy="152061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58726" name="Text Box 6"/>
          <p:cNvSpPr txBox="1">
            <a:spLocks noChangeArrowheads="1"/>
          </p:cNvSpPr>
          <p:nvPr/>
        </p:nvSpPr>
        <p:spPr bwMode="auto">
          <a:xfrm>
            <a:off x="1403648" y="1859863"/>
            <a:ext cx="216024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a:t>
            </a:r>
            <a:r>
              <a:rPr lang="en-GB" sz="2400" b="1" dirty="0" smtClean="0">
                <a:solidFill>
                  <a:srgbClr val="000000"/>
                </a:solidFill>
                <a:latin typeface="Lucida Sans" pitchFamily="34" charset="0"/>
              </a:rPr>
              <a:t>'New </a:t>
            </a:r>
            <a:r>
              <a:rPr lang="en-GB" sz="2400" b="1" dirty="0">
                <a:solidFill>
                  <a:srgbClr val="000000"/>
                </a:solidFill>
                <a:latin typeface="Lucida Sans" pitchFamily="34" charset="0"/>
              </a:rPr>
              <a:t>Reference'</a:t>
            </a:r>
            <a:endParaRPr lang="en-GB" sz="2400" b="1" dirty="0">
              <a:latin typeface="Lucida Sans" pitchFamily="34" charset="0"/>
            </a:endParaRPr>
          </a:p>
        </p:txBody>
      </p:sp>
      <p:sp>
        <p:nvSpPr>
          <p:cNvPr id="158728" name="Text Box 8"/>
          <p:cNvSpPr txBox="1">
            <a:spLocks noChangeArrowheads="1"/>
          </p:cNvSpPr>
          <p:nvPr/>
        </p:nvSpPr>
        <p:spPr bwMode="auto">
          <a:xfrm>
            <a:off x="1619672" y="4725144"/>
            <a:ext cx="360040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This pie chart is in an Excel </a:t>
            </a:r>
            <a:r>
              <a:rPr lang="en-GB" sz="2400" b="1" dirty="0" err="1">
                <a:solidFill>
                  <a:srgbClr val="000000"/>
                </a:solidFill>
                <a:latin typeface="Lucida Sans" pitchFamily="34" charset="0"/>
              </a:rPr>
              <a:t>spreadsheet</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102</a:t>
            </a:fld>
            <a:endParaRPr lang="en-GB"/>
          </a:p>
        </p:txBody>
      </p:sp>
      <p:pic>
        <p:nvPicPr>
          <p:cNvPr id="4" name="Picture 3" descr="Screen Shot 2012-04-12 at 12.55.33.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12160" y="3284984"/>
            <a:ext cx="2222297" cy="2473308"/>
          </a:xfrm>
          <a:prstGeom prst="rect">
            <a:avLst/>
          </a:prstGeom>
          <a:ln>
            <a:solidFill>
              <a:srgbClr val="000090"/>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8728"/>
                                        </p:tgtEl>
                                        <p:attrNameLst>
                                          <p:attrName>style.visibility</p:attrName>
                                        </p:attrNameLst>
                                      </p:cBhvr>
                                      <p:to>
                                        <p:strVal val="visible"/>
                                      </p:to>
                                    </p:set>
                                    <p:animEffect transition="in" filter="fade">
                                      <p:cBhvr>
                                        <p:cTn id="7" dur="2000"/>
                                        <p:tgtEl>
                                          <p:spTgt spid="15872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8726"/>
                                        </p:tgtEl>
                                        <p:attrNameLst>
                                          <p:attrName>style.visibility</p:attrName>
                                        </p:attrNameLst>
                                      </p:cBhvr>
                                      <p:to>
                                        <p:strVal val="visible"/>
                                      </p:to>
                                    </p:set>
                                    <p:animEffect transition="in" filter="fade">
                                      <p:cBhvr>
                                        <p:cTn id="11" dur="2000"/>
                                        <p:tgtEl>
                                          <p:spTgt spid="158726"/>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9709"/>
                                        </p:tgtEl>
                                        <p:attrNameLst>
                                          <p:attrName>style.visibility</p:attrName>
                                        </p:attrNameLst>
                                      </p:cBhvr>
                                      <p:to>
                                        <p:strVal val="visible"/>
                                      </p:to>
                                    </p:set>
                                    <p:animEffect transition="in" filter="fade">
                                      <p:cBhvr>
                                        <p:cTn id="15" dur="2000"/>
                                        <p:tgtEl>
                                          <p:spTgt spid="29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nimBg="1"/>
      <p:bldP spid="158726" grpId="0" animBg="1"/>
      <p:bldP spid="15872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5.20.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39" y="-2732"/>
            <a:ext cx="7764684" cy="6858000"/>
          </a:xfrm>
          <a:prstGeom prst="rect">
            <a:avLst/>
          </a:prstGeom>
        </p:spPr>
      </p:pic>
      <p:sp>
        <p:nvSpPr>
          <p:cNvPr id="160772" name="Line 6"/>
          <p:cNvSpPr>
            <a:spLocks noChangeShapeType="1"/>
          </p:cNvSpPr>
          <p:nvPr/>
        </p:nvSpPr>
        <p:spPr bwMode="auto">
          <a:xfrm flipH="1" flipV="1">
            <a:off x="2771849" y="1783659"/>
            <a:ext cx="1079500" cy="5048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60773" name="Text Box 5"/>
          <p:cNvSpPr txBox="1">
            <a:spLocks noChangeArrowheads="1"/>
          </p:cNvSpPr>
          <p:nvPr/>
        </p:nvSpPr>
        <p:spPr bwMode="auto">
          <a:xfrm>
            <a:off x="3779912" y="1928121"/>
            <a:ext cx="367188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Choose the Reference Type 'Chart or Table'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0773"/>
                                        </p:tgtEl>
                                        <p:attrNameLst>
                                          <p:attrName>style.visibility</p:attrName>
                                        </p:attrNameLst>
                                      </p:cBhvr>
                                      <p:to>
                                        <p:strVal val="visible"/>
                                      </p:to>
                                    </p:set>
                                    <p:animEffect transition="in" filter="fade">
                                      <p:cBhvr>
                                        <p:cTn id="7" dur="2000"/>
                                        <p:tgtEl>
                                          <p:spTgt spid="16077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0772"/>
                                        </p:tgtEl>
                                        <p:attrNameLst>
                                          <p:attrName>style.visibility</p:attrName>
                                        </p:attrNameLst>
                                      </p:cBhvr>
                                      <p:to>
                                        <p:strVal val="visible"/>
                                      </p:to>
                                    </p:set>
                                    <p:animEffect transition="in" filter="fade">
                                      <p:cBhvr>
                                        <p:cTn id="11" dur="2000"/>
                                        <p:tgtEl>
                                          <p:spTgt spid="160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2" grpId="0" animBg="1"/>
      <p:bldP spid="16077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5.22.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2343"/>
            <a:ext cx="7458075" cy="6858000"/>
          </a:xfrm>
          <a:prstGeom prst="rect">
            <a:avLst/>
          </a:prstGeom>
        </p:spPr>
      </p:pic>
      <p:sp>
        <p:nvSpPr>
          <p:cNvPr id="162821" name="Line 17"/>
          <p:cNvSpPr>
            <a:spLocks noChangeShapeType="1"/>
          </p:cNvSpPr>
          <p:nvPr/>
        </p:nvSpPr>
        <p:spPr bwMode="auto">
          <a:xfrm flipH="1" flipV="1">
            <a:off x="4860032" y="404663"/>
            <a:ext cx="1799902" cy="118759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62823" name="Text Box 7"/>
          <p:cNvSpPr txBox="1">
            <a:spLocks noChangeArrowheads="1"/>
          </p:cNvSpPr>
          <p:nvPr/>
        </p:nvSpPr>
        <p:spPr bwMode="auto">
          <a:xfrm>
            <a:off x="4175918" y="1583332"/>
            <a:ext cx="3528169"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to attach figure</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104</a:t>
            </a:fld>
            <a:endParaRPr lang="en-GB"/>
          </a:p>
        </p:txBody>
      </p:sp>
      <p:sp>
        <p:nvSpPr>
          <p:cNvPr id="3" name="TextBox 2"/>
          <p:cNvSpPr txBox="1"/>
          <p:nvPr/>
        </p:nvSpPr>
        <p:spPr bwMode="auto">
          <a:xfrm>
            <a:off x="3563888" y="3068960"/>
            <a:ext cx="41764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Insert the bibliographic details</a:t>
            </a:r>
            <a:endParaRPr lang="en-GB" sz="2400" b="1" dirty="0">
              <a:solidFill>
                <a:srgbClr val="000000"/>
              </a:solidFill>
              <a:latin typeface="Lucida Sans"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2823"/>
                                        </p:tgtEl>
                                        <p:attrNameLst>
                                          <p:attrName>style.visibility</p:attrName>
                                        </p:attrNameLst>
                                      </p:cBhvr>
                                      <p:to>
                                        <p:strVal val="visible"/>
                                      </p:to>
                                    </p:set>
                                    <p:animEffect transition="in" filter="fade">
                                      <p:cBhvr>
                                        <p:cTn id="11" dur="2000"/>
                                        <p:tgtEl>
                                          <p:spTgt spid="162823"/>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2821"/>
                                        </p:tgtEl>
                                        <p:attrNameLst>
                                          <p:attrName>style.visibility</p:attrName>
                                        </p:attrNameLst>
                                      </p:cBhvr>
                                      <p:to>
                                        <p:strVal val="visible"/>
                                      </p:to>
                                    </p:set>
                                    <p:animEffect transition="in" filter="fade">
                                      <p:cBhvr>
                                        <p:cTn id="15" dur="2000"/>
                                        <p:tgtEl>
                                          <p:spTgt spid="162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animBg="1"/>
      <p:bldP spid="162823" grpId="0" animBg="1"/>
      <p:bldP spid="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4-12 at 12.43.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844824"/>
            <a:ext cx="5753100" cy="2260600"/>
          </a:xfrm>
          <a:prstGeom prst="rect">
            <a:avLst/>
          </a:prstGeom>
          <a:ln>
            <a:solidFill>
              <a:srgbClr val="000090"/>
            </a:solidFill>
          </a:ln>
        </p:spPr>
      </p:pic>
      <p:sp>
        <p:nvSpPr>
          <p:cNvPr id="38918" name="Line 6"/>
          <p:cNvSpPr>
            <a:spLocks noChangeShapeType="1"/>
          </p:cNvSpPr>
          <p:nvPr/>
        </p:nvSpPr>
        <p:spPr bwMode="auto">
          <a:xfrm flipH="1" flipV="1">
            <a:off x="6084168" y="2708920"/>
            <a:ext cx="647898" cy="248466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64869" name="Text Box 5"/>
          <p:cNvSpPr txBox="1">
            <a:spLocks noChangeArrowheads="1"/>
          </p:cNvSpPr>
          <p:nvPr/>
        </p:nvSpPr>
        <p:spPr bwMode="auto">
          <a:xfrm>
            <a:off x="5508104" y="4941168"/>
            <a:ext cx="29146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Browse to locate  the file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4869"/>
                                        </p:tgtEl>
                                        <p:attrNameLst>
                                          <p:attrName>style.visibility</p:attrName>
                                        </p:attrNameLst>
                                      </p:cBhvr>
                                      <p:to>
                                        <p:strVal val="visible"/>
                                      </p:to>
                                    </p:set>
                                    <p:animEffect transition="in" filter="fade">
                                      <p:cBhvr>
                                        <p:cTn id="7" dur="2000"/>
                                        <p:tgtEl>
                                          <p:spTgt spid="16486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8918"/>
                                        </p:tgtEl>
                                        <p:attrNameLst>
                                          <p:attrName>style.visibility</p:attrName>
                                        </p:attrNameLst>
                                      </p:cBhvr>
                                      <p:to>
                                        <p:strVal val="visible"/>
                                      </p:to>
                                    </p:set>
                                    <p:animEffect transition="in" filter="fade">
                                      <p:cBhvr>
                                        <p:cTn id="11" dur="20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animBg="1"/>
      <p:bldP spid="16486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5.23.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656"/>
            <a:ext cx="9144000" cy="5841076"/>
          </a:xfrm>
          <a:prstGeom prst="rect">
            <a:avLst/>
          </a:prstGeom>
        </p:spPr>
      </p:pic>
      <p:sp>
        <p:nvSpPr>
          <p:cNvPr id="166916" name="Line 4"/>
          <p:cNvSpPr>
            <a:spLocks noChangeShapeType="1"/>
          </p:cNvSpPr>
          <p:nvPr/>
        </p:nvSpPr>
        <p:spPr bwMode="auto">
          <a:xfrm flipV="1">
            <a:off x="3203848" y="3253194"/>
            <a:ext cx="1368152" cy="153736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66917" name="Line 5"/>
          <p:cNvSpPr>
            <a:spLocks noChangeShapeType="1"/>
          </p:cNvSpPr>
          <p:nvPr/>
        </p:nvSpPr>
        <p:spPr bwMode="auto">
          <a:xfrm>
            <a:off x="5364088" y="5013176"/>
            <a:ext cx="3024336" cy="72008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66918" name="Text Box 6"/>
          <p:cNvSpPr txBox="1">
            <a:spLocks noChangeArrowheads="1"/>
          </p:cNvSpPr>
          <p:nvPr/>
        </p:nvSpPr>
        <p:spPr bwMode="auto">
          <a:xfrm>
            <a:off x="1903894" y="4365104"/>
            <a:ext cx="43910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Locate the file containing the chart, and click 'Open'</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6918"/>
                                        </p:tgtEl>
                                        <p:attrNameLst>
                                          <p:attrName>style.visibility</p:attrName>
                                        </p:attrNameLst>
                                      </p:cBhvr>
                                      <p:to>
                                        <p:strVal val="visible"/>
                                      </p:to>
                                    </p:set>
                                    <p:animEffect transition="in" filter="fade">
                                      <p:cBhvr>
                                        <p:cTn id="7" dur="2000"/>
                                        <p:tgtEl>
                                          <p:spTgt spid="16691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6916"/>
                                        </p:tgtEl>
                                        <p:attrNameLst>
                                          <p:attrName>style.visibility</p:attrName>
                                        </p:attrNameLst>
                                      </p:cBhvr>
                                      <p:to>
                                        <p:strVal val="visible"/>
                                      </p:to>
                                    </p:set>
                                    <p:animEffect transition="in" filter="fade">
                                      <p:cBhvr>
                                        <p:cTn id="11" dur="2000"/>
                                        <p:tgtEl>
                                          <p:spTgt spid="166916"/>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6917"/>
                                        </p:tgtEl>
                                        <p:attrNameLst>
                                          <p:attrName>style.visibility</p:attrName>
                                        </p:attrNameLst>
                                      </p:cBhvr>
                                      <p:to>
                                        <p:strVal val="visible"/>
                                      </p:to>
                                    </p:set>
                                    <p:animEffect transition="in" filter="fade">
                                      <p:cBhvr>
                                        <p:cTn id="15" dur="20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animBg="1"/>
      <p:bldP spid="166917" grpId="0" animBg="1"/>
      <p:bldP spid="16691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5.24.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77" y="0"/>
            <a:ext cx="7448550" cy="6858000"/>
          </a:xfrm>
          <a:prstGeom prst="rect">
            <a:avLst/>
          </a:prstGeom>
        </p:spPr>
      </p:pic>
      <p:cxnSp>
        <p:nvCxnSpPr>
          <p:cNvPr id="4" name="Straight Arrow Connector 3"/>
          <p:cNvCxnSpPr/>
          <p:nvPr/>
        </p:nvCxnSpPr>
        <p:spPr>
          <a:xfrm flipH="1">
            <a:off x="1043608" y="2407692"/>
            <a:ext cx="3816424" cy="216024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68967" name="Text Box 7"/>
          <p:cNvSpPr txBox="1">
            <a:spLocks noChangeArrowheads="1"/>
          </p:cNvSpPr>
          <p:nvPr/>
        </p:nvSpPr>
        <p:spPr bwMode="auto">
          <a:xfrm>
            <a:off x="3779912" y="2119660"/>
            <a:ext cx="323840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 file is added to the 'Figure' field</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107</a:t>
            </a:fld>
            <a:endParaRPr lang="en-GB"/>
          </a:p>
        </p:txBody>
      </p:sp>
      <p:cxnSp>
        <p:nvCxnSpPr>
          <p:cNvPr id="7" name="Straight Arrow Connector 6"/>
          <p:cNvCxnSpPr/>
          <p:nvPr/>
        </p:nvCxnSpPr>
        <p:spPr>
          <a:xfrm flipH="1" flipV="1">
            <a:off x="2267744" y="5085184"/>
            <a:ext cx="2160240" cy="43204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68968" name="Text Box 8"/>
          <p:cNvSpPr txBox="1">
            <a:spLocks noChangeArrowheads="1"/>
          </p:cNvSpPr>
          <p:nvPr/>
        </p:nvSpPr>
        <p:spPr bwMode="auto">
          <a:xfrm>
            <a:off x="3779912" y="5229200"/>
            <a:ext cx="360040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Enter descriptive text in the 'Caption' field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8967"/>
                                        </p:tgtEl>
                                        <p:attrNameLst>
                                          <p:attrName>style.visibility</p:attrName>
                                        </p:attrNameLst>
                                      </p:cBhvr>
                                      <p:to>
                                        <p:strVal val="visible"/>
                                      </p:to>
                                    </p:set>
                                    <p:animEffect transition="in" filter="fade">
                                      <p:cBhvr>
                                        <p:cTn id="7" dur="2000"/>
                                        <p:tgtEl>
                                          <p:spTgt spid="16896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8968"/>
                                        </p:tgtEl>
                                        <p:attrNameLst>
                                          <p:attrName>style.visibility</p:attrName>
                                        </p:attrNameLst>
                                      </p:cBhvr>
                                      <p:to>
                                        <p:strVal val="visible"/>
                                      </p:to>
                                    </p:set>
                                    <p:animEffect transition="in" filter="fade">
                                      <p:cBhvr>
                                        <p:cTn id="15" dur="2000"/>
                                        <p:tgtEl>
                                          <p:spTgt spid="16896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7" grpId="0" animBg="1"/>
      <p:bldP spid="16896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108</a:t>
            </a:fld>
            <a:endParaRPr lang="en-GB"/>
          </a:p>
        </p:txBody>
      </p:sp>
      <p:pic>
        <p:nvPicPr>
          <p:cNvPr id="3" name="Picture 2" descr="Screen Shot 2012-11-13 at 15.24.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685630"/>
            <a:ext cx="6400800" cy="2311400"/>
          </a:xfrm>
          <a:prstGeom prst="rect">
            <a:avLst/>
          </a:prstGeom>
        </p:spPr>
      </p:pic>
    </p:spTree>
    <p:extLst>
      <p:ext uri="{BB962C8B-B14F-4D97-AF65-F5344CB8AC3E}">
        <p14:creationId xmlns:p14="http://schemas.microsoft.com/office/powerpoint/2010/main" val="1465991893"/>
      </p:ext>
    </p:extLst>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109</a:t>
            </a:fld>
            <a:endParaRPr lang="en-GB"/>
          </a:p>
        </p:txBody>
      </p:sp>
      <p:pic>
        <p:nvPicPr>
          <p:cNvPr id="3" name="Picture 2" descr="Screen Shot 2012-11-13 at 15.25.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0"/>
            <a:ext cx="8550613" cy="6858000"/>
          </a:xfrm>
          <a:prstGeom prst="rect">
            <a:avLst/>
          </a:prstGeom>
        </p:spPr>
      </p:pic>
      <p:sp>
        <p:nvSpPr>
          <p:cNvPr id="4" name="Oval 3"/>
          <p:cNvSpPr/>
          <p:nvPr/>
        </p:nvSpPr>
        <p:spPr>
          <a:xfrm>
            <a:off x="3059832" y="2492896"/>
            <a:ext cx="2016224"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bwMode="auto">
          <a:xfrm>
            <a:off x="4932040" y="4653136"/>
            <a:ext cx="374441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a:t>
            </a:r>
            <a:r>
              <a:rPr lang="en-GB" sz="2400" b="1" dirty="0" smtClean="0">
                <a:solidFill>
                  <a:srgbClr val="000000"/>
                </a:solidFill>
                <a:latin typeface="Lucida Sans" pitchFamily="34" charset="0"/>
                <a:sym typeface="Wingdings"/>
              </a:rPr>
              <a:t> Output Styles  Edit 'Style''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65988675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
          <p:cNvSpPr txBox="1">
            <a:spLocks noChangeArrowheads="1"/>
          </p:cNvSpPr>
          <p:nvPr/>
        </p:nvSpPr>
        <p:spPr bwMode="auto">
          <a:xfrm>
            <a:off x="4643438" y="90805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Save with the default Style name or use your own</a:t>
            </a:r>
            <a:endParaRPr lang="en-GB" sz="2400" b="1">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11</a:t>
            </a:fld>
            <a:endParaRPr lang="en-GB"/>
          </a:p>
        </p:txBody>
      </p:sp>
      <p:pic>
        <p:nvPicPr>
          <p:cNvPr id="3" name="Picture 2" descr="Screen Shot 2012-04-11 at 15.55.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2564904"/>
            <a:ext cx="6083300" cy="1689100"/>
          </a:xfrm>
          <a:prstGeom prst="rect">
            <a:avLst/>
          </a:prstGeom>
          <a:ln>
            <a:solidFill>
              <a:srgbClr val="000090"/>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fade">
                                      <p:cBhvr>
                                        <p:cTn id="7" dur="20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110</a:t>
            </a:fld>
            <a:endParaRPr lang="en-GB"/>
          </a:p>
        </p:txBody>
      </p:sp>
      <p:pic>
        <p:nvPicPr>
          <p:cNvPr id="3" name="Picture 2" descr="Screen Shot 2012-11-13 at 15.26.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75669"/>
          </a:xfrm>
          <a:prstGeom prst="rect">
            <a:avLst/>
          </a:prstGeom>
        </p:spPr>
      </p:pic>
      <p:sp>
        <p:nvSpPr>
          <p:cNvPr id="4" name="TextBox 3"/>
          <p:cNvSpPr txBox="1"/>
          <p:nvPr/>
        </p:nvSpPr>
        <p:spPr bwMode="auto">
          <a:xfrm>
            <a:off x="4751512" y="1196752"/>
            <a:ext cx="399695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Check the bibliographic templates</a:t>
            </a:r>
            <a:endParaRPr lang="en-GB" sz="2400" b="1" dirty="0">
              <a:solidFill>
                <a:srgbClr val="000000"/>
              </a:solidFill>
              <a:latin typeface="Lucida Sans" pitchFamily="34" charset="0"/>
            </a:endParaRPr>
          </a:p>
        </p:txBody>
      </p:sp>
      <p:sp>
        <p:nvSpPr>
          <p:cNvPr id="5" name="Oval 4"/>
          <p:cNvSpPr/>
          <p:nvPr/>
        </p:nvSpPr>
        <p:spPr>
          <a:xfrm>
            <a:off x="35068" y="1955741"/>
            <a:ext cx="1944216" cy="465147"/>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8157972"/>
      </p:ext>
    </p:extLst>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111</a:t>
            </a:fld>
            <a:endParaRPr lang="en-GB"/>
          </a:p>
        </p:txBody>
      </p:sp>
      <p:pic>
        <p:nvPicPr>
          <p:cNvPr id="3" name="Picture 2" descr="Screen Shot 2012-11-13 at 15.26.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949"/>
            <a:ext cx="9144000" cy="6779051"/>
          </a:xfrm>
          <a:prstGeom prst="rect">
            <a:avLst/>
          </a:prstGeom>
        </p:spPr>
      </p:pic>
      <p:sp>
        <p:nvSpPr>
          <p:cNvPr id="4" name="TextBox 3"/>
          <p:cNvSpPr txBox="1"/>
          <p:nvPr/>
        </p:nvSpPr>
        <p:spPr bwMode="auto">
          <a:xfrm>
            <a:off x="5076056" y="2348880"/>
            <a:ext cx="230425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'Chart or Table'</a:t>
            </a:r>
            <a:endParaRPr lang="en-GB" sz="2400" b="1" dirty="0">
              <a:solidFill>
                <a:srgbClr val="000000"/>
              </a:solidFill>
              <a:latin typeface="Lucida Sans" pitchFamily="34" charset="0"/>
            </a:endParaRPr>
          </a:p>
        </p:txBody>
      </p:sp>
      <p:sp>
        <p:nvSpPr>
          <p:cNvPr id="5" name="Oval 4"/>
          <p:cNvSpPr/>
          <p:nvPr/>
        </p:nvSpPr>
        <p:spPr>
          <a:xfrm>
            <a:off x="1835696" y="2060848"/>
            <a:ext cx="1800200"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2479976"/>
      </p:ext>
    </p:extLst>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112</a:t>
            </a:fld>
            <a:endParaRPr lang="en-GB"/>
          </a:p>
        </p:txBody>
      </p:sp>
      <p:pic>
        <p:nvPicPr>
          <p:cNvPr id="3" name="Picture 2" descr="Screen Shot 2012-11-13 at 15.28.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2"/>
            <a:ext cx="9144000" cy="6782676"/>
          </a:xfrm>
          <a:prstGeom prst="rect">
            <a:avLst/>
          </a:prstGeom>
        </p:spPr>
      </p:pic>
      <p:sp>
        <p:nvSpPr>
          <p:cNvPr id="4" name="TextBox 3"/>
          <p:cNvSpPr txBox="1"/>
          <p:nvPr/>
        </p:nvSpPr>
        <p:spPr bwMode="auto">
          <a:xfrm>
            <a:off x="5292080" y="5301207"/>
            <a:ext cx="270030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Create a new reference type</a:t>
            </a:r>
            <a:endParaRPr lang="en-GB" sz="2400" b="1" dirty="0">
              <a:solidFill>
                <a:srgbClr val="000000"/>
              </a:solidFill>
              <a:latin typeface="Lucida Sans" pitchFamily="34" charset="0"/>
            </a:endParaRPr>
          </a:p>
        </p:txBody>
      </p:sp>
      <p:cxnSp>
        <p:nvCxnSpPr>
          <p:cNvPr id="6" name="Straight Arrow Connector 5"/>
          <p:cNvCxnSpPr/>
          <p:nvPr/>
        </p:nvCxnSpPr>
        <p:spPr>
          <a:xfrm flipH="1">
            <a:off x="3131840" y="5517232"/>
            <a:ext cx="2160240" cy="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235768"/>
      </p:ext>
    </p:extLst>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113</a:t>
            </a:fld>
            <a:endParaRPr lang="en-GB"/>
          </a:p>
        </p:txBody>
      </p:sp>
      <p:pic>
        <p:nvPicPr>
          <p:cNvPr id="3" name="Picture 2" descr="Screen Shot 2012-11-13 at 15.29.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2396369"/>
            <a:ext cx="5778500" cy="1955800"/>
          </a:xfrm>
          <a:prstGeom prst="rect">
            <a:avLst/>
          </a:prstGeom>
        </p:spPr>
      </p:pic>
      <p:sp>
        <p:nvSpPr>
          <p:cNvPr id="4" name="Oval 3"/>
          <p:cNvSpPr/>
          <p:nvPr/>
        </p:nvSpPr>
        <p:spPr>
          <a:xfrm>
            <a:off x="5940152" y="3645024"/>
            <a:ext cx="1458020" cy="70714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8896659"/>
      </p:ext>
    </p:extLst>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5.32.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8895"/>
            <a:ext cx="9012758" cy="6858000"/>
          </a:xfrm>
          <a:prstGeom prst="rect">
            <a:avLst/>
          </a:prstGeom>
        </p:spPr>
      </p:pic>
      <p:sp>
        <p:nvSpPr>
          <p:cNvPr id="114690" name="Slide Number Placeholder 3"/>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50009B92-283B-416B-869D-50D5BF5555A6}" type="slidenum">
              <a:rPr lang="en-GB" sz="1400">
                <a:latin typeface="Lucida Sans" pitchFamily="34" charset="0"/>
              </a:rPr>
              <a:pPr algn="r"/>
              <a:t>114</a:t>
            </a:fld>
            <a:endParaRPr lang="en-GB" sz="1400">
              <a:latin typeface="Lucida Sans" pitchFamily="34" charset="0"/>
            </a:endParaRPr>
          </a:p>
        </p:txBody>
      </p:sp>
      <p:sp>
        <p:nvSpPr>
          <p:cNvPr id="9224" name="Line 8"/>
          <p:cNvSpPr>
            <a:spLocks noChangeShapeType="1"/>
          </p:cNvSpPr>
          <p:nvPr/>
        </p:nvSpPr>
        <p:spPr bwMode="auto">
          <a:xfrm flipH="1" flipV="1">
            <a:off x="5796136" y="1587202"/>
            <a:ext cx="288751" cy="104427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71014" name="Text Box 6"/>
          <p:cNvSpPr txBox="1">
            <a:spLocks noChangeArrowheads="1"/>
          </p:cNvSpPr>
          <p:nvPr/>
        </p:nvSpPr>
        <p:spPr bwMode="auto">
          <a:xfrm>
            <a:off x="5651500" y="2452095"/>
            <a:ext cx="3168650"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a:t>
            </a:r>
            <a:r>
              <a:rPr lang="en-GB" sz="2400" b="1" dirty="0" smtClean="0">
                <a:solidFill>
                  <a:srgbClr val="000000"/>
                </a:solidFill>
                <a:latin typeface="Lucida Sans" pitchFamily="34" charset="0"/>
              </a:rPr>
              <a:t>CWYW tools</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1014"/>
                                        </p:tgtEl>
                                        <p:attrNameLst>
                                          <p:attrName>style.visibility</p:attrName>
                                        </p:attrNameLst>
                                      </p:cBhvr>
                                      <p:to>
                                        <p:strVal val="visible"/>
                                      </p:to>
                                    </p:set>
                                    <p:animEffect transition="in" filter="fade">
                                      <p:cBhvr>
                                        <p:cTn id="7" dur="2000"/>
                                        <p:tgtEl>
                                          <p:spTgt spid="17101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24"/>
                                        </p:tgtEl>
                                        <p:attrNameLst>
                                          <p:attrName>style.visibility</p:attrName>
                                        </p:attrNameLst>
                                      </p:cBhvr>
                                      <p:to>
                                        <p:strVal val="visible"/>
                                      </p:to>
                                    </p:set>
                                    <p:animEffect transition="in" filter="fade">
                                      <p:cBhvr>
                                        <p:cTn id="11" dur="20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p:bldP spid="17101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5.32.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84" y="25868"/>
            <a:ext cx="9019916" cy="6858000"/>
          </a:xfrm>
          <a:prstGeom prst="rect">
            <a:avLst/>
          </a:prstGeom>
        </p:spPr>
      </p:pic>
      <p:sp>
        <p:nvSpPr>
          <p:cNvPr id="115715"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FDA59CF7-DC9A-425F-A049-68F857E810C0}" type="slidenum">
              <a:rPr lang="en-GB" sz="1400">
                <a:latin typeface="Lucida Sans" pitchFamily="34" charset="0"/>
              </a:rPr>
              <a:pPr algn="r"/>
              <a:t>115</a:t>
            </a:fld>
            <a:endParaRPr lang="en-GB" sz="1400">
              <a:latin typeface="Lucida Sans" pitchFamily="34" charset="0"/>
            </a:endParaRPr>
          </a:p>
        </p:txBody>
      </p:sp>
      <p:sp>
        <p:nvSpPr>
          <p:cNvPr id="173063" name="Text Box 7"/>
          <p:cNvSpPr txBox="1">
            <a:spLocks noChangeArrowheads="1"/>
          </p:cNvSpPr>
          <p:nvPr/>
        </p:nvSpPr>
        <p:spPr bwMode="auto">
          <a:xfrm>
            <a:off x="3635896" y="4221088"/>
            <a:ext cx="39596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a:t>
            </a:r>
            <a:r>
              <a:rPr lang="en-GB" sz="2400" b="1" dirty="0" smtClean="0">
                <a:solidFill>
                  <a:srgbClr val="000000"/>
                </a:solidFill>
                <a:latin typeface="Lucida Sans" pitchFamily="34" charset="0"/>
              </a:rPr>
              <a:t>'</a:t>
            </a:r>
            <a:r>
              <a:rPr lang="en-GB" sz="2400" b="1" dirty="0">
                <a:solidFill>
                  <a:srgbClr val="000000"/>
                </a:solidFill>
                <a:latin typeface="Lucida Sans" pitchFamily="34" charset="0"/>
              </a:rPr>
              <a:t>Find </a:t>
            </a:r>
            <a:r>
              <a:rPr lang="en-GB" sz="2400" b="1" dirty="0" smtClean="0">
                <a:solidFill>
                  <a:srgbClr val="000000"/>
                </a:solidFill>
                <a:latin typeface="Lucida Sans" pitchFamily="34" charset="0"/>
              </a:rPr>
              <a:t>Figure(s)…</a:t>
            </a:r>
            <a:r>
              <a:rPr lang="en-GB" sz="2400" b="1" dirty="0">
                <a:solidFill>
                  <a:srgbClr val="000000"/>
                </a:solidFill>
                <a:latin typeface="Lucida Sans" pitchFamily="34" charset="0"/>
              </a:rPr>
              <a:t>' from the dropdown list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115</a:t>
            </a:fld>
            <a:endParaRPr lang="en-GB"/>
          </a:p>
        </p:txBody>
      </p:sp>
      <p:sp>
        <p:nvSpPr>
          <p:cNvPr id="3" name="Oval 2"/>
          <p:cNvSpPr/>
          <p:nvPr/>
        </p:nvSpPr>
        <p:spPr>
          <a:xfrm>
            <a:off x="5245724" y="2348880"/>
            <a:ext cx="2349868"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3063"/>
                                        </p:tgtEl>
                                        <p:attrNameLst>
                                          <p:attrName>style.visibility</p:attrName>
                                        </p:attrNameLst>
                                      </p:cBhvr>
                                      <p:to>
                                        <p:strVal val="visible"/>
                                      </p:to>
                                    </p:set>
                                    <p:animEffect transition="in" filter="fade">
                                      <p:cBhvr>
                                        <p:cTn id="7" dur="2000"/>
                                        <p:tgtEl>
                                          <p:spTgt spid="17306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3" grpId="0" animBg="1"/>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5.34.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90500"/>
            <a:ext cx="6210300" cy="6667500"/>
          </a:xfrm>
          <a:prstGeom prst="rect">
            <a:avLst/>
          </a:prstGeom>
        </p:spPr>
      </p:pic>
      <p:sp>
        <p:nvSpPr>
          <p:cNvPr id="117763"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63924B9E-6316-4334-A616-F7E26D92BC65}" type="slidenum">
              <a:rPr lang="en-GB" sz="1400">
                <a:latin typeface="Lucida Sans" pitchFamily="34" charset="0"/>
              </a:rPr>
              <a:pPr algn="r"/>
              <a:t>116</a:t>
            </a:fld>
            <a:endParaRPr lang="en-GB" sz="140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116</a:t>
            </a:fld>
            <a:endParaRPr lang="en-GB"/>
          </a:p>
        </p:txBody>
      </p:sp>
      <p:cxnSp>
        <p:nvCxnSpPr>
          <p:cNvPr id="4" name="Straight Arrow Connector 3"/>
          <p:cNvCxnSpPr/>
          <p:nvPr/>
        </p:nvCxnSpPr>
        <p:spPr>
          <a:xfrm flipV="1">
            <a:off x="2339752" y="908720"/>
            <a:ext cx="792088" cy="194421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 Box 7"/>
          <p:cNvSpPr txBox="1">
            <a:spLocks noChangeArrowheads="1"/>
          </p:cNvSpPr>
          <p:nvPr/>
        </p:nvSpPr>
        <p:spPr bwMode="auto">
          <a:xfrm>
            <a:off x="467544" y="2564904"/>
            <a:ext cx="43910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Enter part of the Caption name, and click 'Find'</a:t>
            </a:r>
          </a:p>
        </p:txBody>
      </p:sp>
      <p:cxnSp>
        <p:nvCxnSpPr>
          <p:cNvPr id="6" name="Straight Arrow Connector 5"/>
          <p:cNvCxnSpPr/>
          <p:nvPr/>
        </p:nvCxnSpPr>
        <p:spPr>
          <a:xfrm flipH="1" flipV="1">
            <a:off x="5364088" y="1484784"/>
            <a:ext cx="1152128" cy="216024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588224" y="3858441"/>
            <a:ext cx="160238" cy="2162847"/>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77159" name="Text Box 7"/>
          <p:cNvSpPr txBox="1">
            <a:spLocks noChangeArrowheads="1"/>
          </p:cNvSpPr>
          <p:nvPr/>
        </p:nvSpPr>
        <p:spPr bwMode="auto">
          <a:xfrm>
            <a:off x="4896644" y="3432991"/>
            <a:ext cx="3960812"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the correct entry, and click 'Insert'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77159"/>
                                        </p:tgtEl>
                                        <p:attrNameLst>
                                          <p:attrName>style.visibility</p:attrName>
                                        </p:attrNameLst>
                                      </p:cBhvr>
                                      <p:to>
                                        <p:strVal val="visible"/>
                                      </p:to>
                                    </p:set>
                                    <p:animEffect transition="in" filter="fade">
                                      <p:cBhvr>
                                        <p:cTn id="15" dur="2000"/>
                                        <p:tgtEl>
                                          <p:spTgt spid="177159"/>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715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5.46.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02" y="0"/>
            <a:ext cx="8975283" cy="6858000"/>
          </a:xfrm>
          <a:prstGeom prst="rect">
            <a:avLst/>
          </a:prstGeom>
        </p:spPr>
      </p:pic>
      <p:sp>
        <p:nvSpPr>
          <p:cNvPr id="118787"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645E70CE-830B-4B86-848A-6D00B352A37C}" type="slidenum">
              <a:rPr lang="en-GB" sz="1400">
                <a:latin typeface="Lucida Sans" pitchFamily="34" charset="0"/>
              </a:rPr>
              <a:pPr algn="r"/>
              <a:t>117</a:t>
            </a:fld>
            <a:endParaRPr lang="en-GB" sz="1400">
              <a:latin typeface="Lucida Sans" pitchFamily="34" charset="0"/>
            </a:endParaRPr>
          </a:p>
        </p:txBody>
      </p:sp>
      <p:sp>
        <p:nvSpPr>
          <p:cNvPr id="179207" name="Text Box 7"/>
          <p:cNvSpPr txBox="1">
            <a:spLocks noChangeArrowheads="1"/>
          </p:cNvSpPr>
          <p:nvPr/>
        </p:nvSpPr>
        <p:spPr bwMode="auto">
          <a:xfrm>
            <a:off x="4427984" y="836712"/>
            <a:ext cx="4529906"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The chart is inserted at the next paragraph break beyond the insertion point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7"/>
                                        </p:tgtEl>
                                        <p:attrNameLst>
                                          <p:attrName>style.visibility</p:attrName>
                                        </p:attrNameLst>
                                      </p:cBhvr>
                                      <p:to>
                                        <p:strVal val="visible"/>
                                      </p:to>
                                    </p:set>
                                    <p:animEffect transition="in" filter="fade">
                                      <p:cBhvr>
                                        <p:cTn id="7" dur="2000"/>
                                        <p:tgtEl>
                                          <p:spTgt spid="179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Manage caption layout for tables and figures</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118</a:t>
            </a:fld>
            <a:endParaRPr lang="en-GB"/>
          </a:p>
        </p:txBody>
      </p:sp>
    </p:spTree>
    <p:extLst>
      <p:ext uri="{BB962C8B-B14F-4D97-AF65-F5344CB8AC3E}">
        <p14:creationId xmlns:p14="http://schemas.microsoft.com/office/powerpoint/2010/main" val="3349902956"/>
      </p:ext>
    </p:extLst>
  </p:cSld>
  <p:clrMapOvr>
    <a:masterClrMapping/>
  </p:clrMapOvr>
  <p:transition spd="med">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3 at 15.47.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52" y="0"/>
            <a:ext cx="8139088"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119</a:t>
            </a:fld>
            <a:endParaRPr lang="en-GB"/>
          </a:p>
        </p:txBody>
      </p:sp>
      <p:sp>
        <p:nvSpPr>
          <p:cNvPr id="3" name="TextBox 2"/>
          <p:cNvSpPr txBox="1"/>
          <p:nvPr/>
        </p:nvSpPr>
        <p:spPr bwMode="auto">
          <a:xfrm>
            <a:off x="5580112" y="3573016"/>
            <a:ext cx="331236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a:t>
            </a:r>
            <a:r>
              <a:rPr lang="en-GB" sz="2400" b="1" dirty="0" smtClean="0">
                <a:solidFill>
                  <a:srgbClr val="000000"/>
                </a:solidFill>
                <a:latin typeface="Lucida Sans" pitchFamily="34" charset="0"/>
                <a:sym typeface="Wingdings"/>
              </a:rPr>
              <a:t> Output Style  Edit </a:t>
            </a:r>
            <a:r>
              <a:rPr lang="en-GB" sz="2400" b="1" dirty="0">
                <a:solidFill>
                  <a:srgbClr val="000000"/>
                </a:solidFill>
                <a:latin typeface="Lucida Sans" pitchFamily="34" charset="0"/>
                <a:sym typeface="Wingdings"/>
              </a:rPr>
              <a:t>"</a:t>
            </a:r>
            <a:r>
              <a:rPr lang="en-GB" sz="2400" b="1" dirty="0" smtClean="0">
                <a:solidFill>
                  <a:srgbClr val="000000"/>
                </a:solidFill>
                <a:latin typeface="Lucida Sans" pitchFamily="34" charset="0"/>
                <a:sym typeface="Wingdings"/>
              </a:rPr>
              <a:t>Style"'</a:t>
            </a:r>
            <a:endParaRPr lang="en-GB" sz="2400" b="1" dirty="0">
              <a:solidFill>
                <a:srgbClr val="000000"/>
              </a:solidFill>
              <a:latin typeface="Lucida Sans" pitchFamily="34" charset="0"/>
            </a:endParaRPr>
          </a:p>
        </p:txBody>
      </p:sp>
      <p:sp>
        <p:nvSpPr>
          <p:cNvPr id="4" name="Oval 3"/>
          <p:cNvSpPr/>
          <p:nvPr/>
        </p:nvSpPr>
        <p:spPr>
          <a:xfrm>
            <a:off x="3203848" y="2492896"/>
            <a:ext cx="1944216"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0310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GB" smtClean="0"/>
              <a:t>Apply an edited reference style</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12</a:t>
            </a:fld>
            <a:endParaRPr lang="en-GB"/>
          </a:p>
        </p:txBody>
      </p:sp>
    </p:spTree>
  </p:cSld>
  <p:clrMapOvr>
    <a:masterClrMapping/>
  </p:clrMapOvr>
  <p:transition spd="med">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3 at 15.47.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7" y="41165"/>
            <a:ext cx="9144000" cy="6775669"/>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120</a:t>
            </a:fld>
            <a:endParaRPr lang="en-GB"/>
          </a:p>
        </p:txBody>
      </p:sp>
      <p:cxnSp>
        <p:nvCxnSpPr>
          <p:cNvPr id="5" name="Straight Arrow Connector 4"/>
          <p:cNvCxnSpPr/>
          <p:nvPr/>
        </p:nvCxnSpPr>
        <p:spPr>
          <a:xfrm flipH="1">
            <a:off x="1403648" y="4797152"/>
            <a:ext cx="2016224" cy="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3059832" y="4365104"/>
            <a:ext cx="388843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'Figures' or 'Tables' option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2008794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3 at 15.47.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032"/>
            <a:ext cx="9144000" cy="6761655"/>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121</a:t>
            </a:fld>
            <a:endParaRPr lang="en-GB"/>
          </a:p>
        </p:txBody>
      </p:sp>
      <p:cxnSp>
        <p:nvCxnSpPr>
          <p:cNvPr id="6" name="Straight Arrow Connector 5"/>
          <p:cNvCxnSpPr/>
          <p:nvPr/>
        </p:nvCxnSpPr>
        <p:spPr>
          <a:xfrm flipH="1" flipV="1">
            <a:off x="4572000" y="836342"/>
            <a:ext cx="1008112" cy="432047"/>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5202912" y="1085835"/>
            <a:ext cx="33123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location for the figure</a:t>
            </a:r>
            <a:endParaRPr lang="en-GB" sz="2400" b="1" dirty="0">
              <a:solidFill>
                <a:srgbClr val="000000"/>
              </a:solidFill>
              <a:latin typeface="Lucida Sans" pitchFamily="34" charset="0"/>
            </a:endParaRPr>
          </a:p>
        </p:txBody>
      </p:sp>
      <p:cxnSp>
        <p:nvCxnSpPr>
          <p:cNvPr id="8" name="Straight Arrow Connector 7"/>
          <p:cNvCxnSpPr/>
          <p:nvPr/>
        </p:nvCxnSpPr>
        <p:spPr>
          <a:xfrm flipH="1" flipV="1">
            <a:off x="4554840" y="2026737"/>
            <a:ext cx="1584176" cy="77553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5202912" y="2381979"/>
            <a:ext cx="33123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location for the caption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517667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2-11-13 at 15.48.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 y="27261"/>
            <a:ext cx="9144000" cy="6775669"/>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122</a:t>
            </a:fld>
            <a:endParaRPr lang="en-GB"/>
          </a:p>
        </p:txBody>
      </p:sp>
      <p:cxnSp>
        <p:nvCxnSpPr>
          <p:cNvPr id="4" name="Straight Arrow Connector 3"/>
          <p:cNvCxnSpPr/>
          <p:nvPr/>
        </p:nvCxnSpPr>
        <p:spPr>
          <a:xfrm flipH="1" flipV="1">
            <a:off x="4577114" y="1083137"/>
            <a:ext cx="1224136" cy="61767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bwMode="auto">
          <a:xfrm>
            <a:off x="5153178" y="1515185"/>
            <a:ext cx="33123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location for the table</a:t>
            </a:r>
            <a:endParaRPr lang="en-GB" sz="2400" b="1" dirty="0">
              <a:solidFill>
                <a:srgbClr val="000000"/>
              </a:solidFill>
              <a:latin typeface="Lucida Sans" pitchFamily="34" charset="0"/>
            </a:endParaRPr>
          </a:p>
        </p:txBody>
      </p:sp>
      <p:cxnSp>
        <p:nvCxnSpPr>
          <p:cNvPr id="6" name="Straight Arrow Connector 5"/>
          <p:cNvCxnSpPr/>
          <p:nvPr/>
        </p:nvCxnSpPr>
        <p:spPr>
          <a:xfrm flipH="1" flipV="1">
            <a:off x="4283968" y="2132857"/>
            <a:ext cx="1224136" cy="102196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bwMode="auto">
          <a:xfrm>
            <a:off x="5153178" y="2883337"/>
            <a:ext cx="33123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location for the caption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6519841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GB" smtClean="0"/>
              <a:t>Attach PDF files to records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123</a:t>
            </a:fld>
            <a:endParaRPr lang="en-GB"/>
          </a:p>
        </p:txBody>
      </p:sp>
    </p:spTree>
  </p:cSld>
  <p:clrMapOvr>
    <a:masterClrMapping/>
  </p:clrMapOvr>
  <p:transition spd="med">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3.01.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664"/>
            <a:ext cx="9144000" cy="5319252"/>
          </a:xfrm>
          <a:prstGeom prst="rect">
            <a:avLst/>
          </a:prstGeom>
          <a:ln>
            <a:solidFill>
              <a:srgbClr val="000066"/>
            </a:solidFill>
          </a:ln>
        </p:spPr>
      </p:pic>
      <p:sp>
        <p:nvSpPr>
          <p:cNvPr id="26643" name="Oval 19"/>
          <p:cNvSpPr>
            <a:spLocks noChangeArrowheads="1"/>
          </p:cNvSpPr>
          <p:nvPr/>
        </p:nvSpPr>
        <p:spPr bwMode="auto">
          <a:xfrm>
            <a:off x="1835298" y="1772816"/>
            <a:ext cx="5400997" cy="43204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0" name="Text Box 6"/>
          <p:cNvSpPr txBox="1">
            <a:spLocks noChangeArrowheads="1"/>
          </p:cNvSpPr>
          <p:nvPr/>
        </p:nvSpPr>
        <p:spPr bwMode="auto">
          <a:xfrm>
            <a:off x="3419475" y="3284538"/>
            <a:ext cx="46815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'File </a:t>
            </a:r>
            <a:r>
              <a:rPr lang="en-GB" sz="2400" b="1" dirty="0" smtClean="0">
                <a:solidFill>
                  <a:srgbClr val="000000"/>
                </a:solidFill>
                <a:latin typeface="Lucida Sans" pitchFamily="34" charset="0"/>
              </a:rPr>
              <a:t>Attachments </a:t>
            </a:r>
            <a:r>
              <a:rPr lang="en-GB" sz="2400" b="1" dirty="0">
                <a:solidFill>
                  <a:srgbClr val="000000"/>
                </a:solidFill>
                <a:latin typeface="Lucida Sans" pitchFamily="34" charset="0"/>
                <a:sym typeface="Wingdings 3" pitchFamily="18" charset="2"/>
              </a:rPr>
              <a:t> </a:t>
            </a:r>
            <a:r>
              <a:rPr lang="en-GB" sz="2400" b="1" dirty="0" smtClean="0">
                <a:solidFill>
                  <a:srgbClr val="000000"/>
                </a:solidFill>
                <a:latin typeface="Lucida Sans" pitchFamily="34" charset="0"/>
                <a:sym typeface="Wingdings 3" pitchFamily="18" charset="2"/>
              </a:rPr>
              <a:t>Attach </a:t>
            </a:r>
            <a:r>
              <a:rPr lang="en-GB" sz="2400" b="1" dirty="0">
                <a:solidFill>
                  <a:srgbClr val="000000"/>
                </a:solidFill>
                <a:latin typeface="Lucida Sans" pitchFamily="34" charset="0"/>
                <a:sym typeface="Wingdings 3" pitchFamily="18" charset="2"/>
              </a:rPr>
              <a:t>File…'</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124</a:t>
            </a:fld>
            <a:endParaRPr lang="en-GB"/>
          </a:p>
        </p:txBody>
      </p:sp>
    </p:spTree>
    <p:extLst>
      <p:ext uri="{BB962C8B-B14F-4D97-AF65-F5344CB8AC3E}">
        <p14:creationId xmlns:p14="http://schemas.microsoft.com/office/powerpoint/2010/main" val="36475800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2000"/>
                                        <p:tgtEl>
                                          <p:spTgt spid="2663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6643"/>
                                        </p:tgtEl>
                                        <p:attrNameLst>
                                          <p:attrName>style.visibility</p:attrName>
                                        </p:attrNameLst>
                                      </p:cBhvr>
                                      <p:to>
                                        <p:strVal val="visible"/>
                                      </p:to>
                                    </p:set>
                                    <p:animEffect transition="in" filter="fade">
                                      <p:cBhvr>
                                        <p:cTn id="11" dur="2000"/>
                                        <p:tgtEl>
                                          <p:spTgt spid="26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animBg="1"/>
      <p:bldP spid="2663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125</a:t>
            </a:fld>
            <a:endParaRPr lang="en-GB"/>
          </a:p>
        </p:txBody>
      </p:sp>
      <p:pic>
        <p:nvPicPr>
          <p:cNvPr id="3" name="Picture 2" descr="Screen Shot 2012-11-12 at 13.09.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680"/>
            <a:ext cx="9144000" cy="5586153"/>
          </a:xfrm>
          <a:prstGeom prst="rect">
            <a:avLst/>
          </a:prstGeom>
          <a:ln>
            <a:solidFill>
              <a:srgbClr val="000066"/>
            </a:solidFill>
          </a:ln>
        </p:spPr>
      </p:pic>
      <p:sp>
        <p:nvSpPr>
          <p:cNvPr id="4" name="Oval 3"/>
          <p:cNvSpPr/>
          <p:nvPr/>
        </p:nvSpPr>
        <p:spPr>
          <a:xfrm>
            <a:off x="7812360" y="5517232"/>
            <a:ext cx="1331640" cy="617601"/>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8917882"/>
      </p:ext>
    </p:extLst>
  </p:cSld>
  <p:clrMapOvr>
    <a:masterClrMapping/>
  </p:clrMapOvr>
  <p:transition spd="med">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2 at 13.10.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16632"/>
            <a:ext cx="7882253" cy="6597417"/>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126</a:t>
            </a:fld>
            <a:endParaRPr lang="en-GB"/>
          </a:p>
        </p:txBody>
      </p:sp>
    </p:spTree>
    <p:extLst>
      <p:ext uri="{BB962C8B-B14F-4D97-AF65-F5344CB8AC3E}">
        <p14:creationId xmlns:p14="http://schemas.microsoft.com/office/powerpoint/2010/main" val="971449576"/>
      </p:ext>
    </p:extLst>
  </p:cSld>
  <p:clrMapOvr>
    <a:masterClrMapping/>
  </p:clrMapOvr>
  <p:transition spd="med">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127</a:t>
            </a:fld>
            <a:endParaRPr lang="en-GB"/>
          </a:p>
        </p:txBody>
      </p:sp>
      <p:pic>
        <p:nvPicPr>
          <p:cNvPr id="3" name="Picture 2" descr="Screen Shot 2012-11-12 at 13.13.04.png"/>
          <p:cNvPicPr>
            <a:picLocks noChangeAspect="1"/>
          </p:cNvPicPr>
          <p:nvPr/>
        </p:nvPicPr>
        <p:blipFill rotWithShape="1">
          <a:blip r:embed="rId3">
            <a:extLst>
              <a:ext uri="{28A0092B-C50C-407E-A947-70E740481C1C}">
                <a14:useLocalDpi xmlns:a14="http://schemas.microsoft.com/office/drawing/2010/main" val="0"/>
              </a:ext>
            </a:extLst>
          </a:blip>
          <a:srcRect l="4449" r="4756" b="60397"/>
          <a:stretch/>
        </p:blipFill>
        <p:spPr>
          <a:xfrm>
            <a:off x="1547664" y="1146747"/>
            <a:ext cx="6295868" cy="2293495"/>
          </a:xfrm>
          <a:prstGeom prst="rect">
            <a:avLst/>
          </a:prstGeom>
          <a:ln>
            <a:solidFill>
              <a:srgbClr val="000066"/>
            </a:solidFill>
          </a:ln>
        </p:spPr>
      </p:pic>
      <p:sp>
        <p:nvSpPr>
          <p:cNvPr id="4" name="TextBox 3"/>
          <p:cNvSpPr txBox="1"/>
          <p:nvPr/>
        </p:nvSpPr>
        <p:spPr bwMode="auto">
          <a:xfrm>
            <a:off x="2411760" y="4437112"/>
            <a:ext cx="496855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Save changes to attach the </a:t>
            </a:r>
            <a:r>
              <a:rPr lang="en-GB" sz="2400" b="1" dirty="0" err="1" smtClean="0">
                <a:solidFill>
                  <a:srgbClr val="000000"/>
                </a:solidFill>
                <a:latin typeface="Lucida Sans" pitchFamily="34" charset="0"/>
              </a:rPr>
              <a:t>pdf</a:t>
            </a:r>
            <a:r>
              <a:rPr lang="en-GB" sz="2400" b="1" dirty="0" smtClean="0">
                <a:solidFill>
                  <a:srgbClr val="000000"/>
                </a:solidFill>
                <a:latin typeface="Lucida Sans" pitchFamily="34" charset="0"/>
              </a:rPr>
              <a:t> permanently</a:t>
            </a:r>
            <a:endParaRPr lang="en-GB" sz="2400" b="1" dirty="0">
              <a:solidFill>
                <a:srgbClr val="000000"/>
              </a:solidFill>
              <a:latin typeface="Lucida Sans" pitchFamily="34" charset="0"/>
            </a:endParaRPr>
          </a:p>
        </p:txBody>
      </p:sp>
      <p:sp>
        <p:nvSpPr>
          <p:cNvPr id="5" name="Oval 4"/>
          <p:cNvSpPr/>
          <p:nvPr/>
        </p:nvSpPr>
        <p:spPr>
          <a:xfrm>
            <a:off x="6300192" y="2780928"/>
            <a:ext cx="1728192" cy="65931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0878405"/>
      </p:ext>
    </p:extLst>
  </p:cSld>
  <p:clrMapOvr>
    <a:masterClrMapping/>
  </p:clrMapOvr>
  <p:transition spd="med">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128</a:t>
            </a:fld>
            <a:endParaRPr lang="en-GB"/>
          </a:p>
        </p:txBody>
      </p:sp>
      <p:pic>
        <p:nvPicPr>
          <p:cNvPr id="3" name="Picture 2" descr="Screen Shot 2012-11-12 at 13.13.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0"/>
            <a:ext cx="6964161" cy="6858000"/>
          </a:xfrm>
          <a:prstGeom prst="rect">
            <a:avLst/>
          </a:prstGeom>
          <a:ln>
            <a:solidFill>
              <a:srgbClr val="000066"/>
            </a:solidFill>
          </a:ln>
        </p:spPr>
      </p:pic>
      <p:sp>
        <p:nvSpPr>
          <p:cNvPr id="4" name="Oval 3"/>
          <p:cNvSpPr/>
          <p:nvPr/>
        </p:nvSpPr>
        <p:spPr>
          <a:xfrm>
            <a:off x="2339752" y="1772816"/>
            <a:ext cx="504056" cy="36004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bwMode="auto">
          <a:xfrm>
            <a:off x="4067944" y="2492896"/>
            <a:ext cx="43924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a:t>
            </a:r>
            <a:r>
              <a:rPr lang="en-GB" sz="2400" b="1" dirty="0" err="1" smtClean="0">
                <a:solidFill>
                  <a:srgbClr val="000000"/>
                </a:solidFill>
                <a:latin typeface="Lucida Sans" pitchFamily="34" charset="0"/>
              </a:rPr>
              <a:t>pdf</a:t>
            </a:r>
            <a:r>
              <a:rPr lang="en-GB" sz="2400" b="1" dirty="0" smtClean="0">
                <a:solidFill>
                  <a:srgbClr val="000000"/>
                </a:solidFill>
                <a:latin typeface="Lucida Sans" pitchFamily="34" charset="0"/>
              </a:rPr>
              <a:t> shows in the record and in the </a:t>
            </a:r>
            <a:r>
              <a:rPr lang="en-GB" sz="2400" b="1" dirty="0" err="1" smtClean="0">
                <a:solidFill>
                  <a:srgbClr val="000000"/>
                </a:solidFill>
                <a:latin typeface="Lucida Sans" pitchFamily="34" charset="0"/>
              </a:rPr>
              <a:t>pdf</a:t>
            </a:r>
            <a:r>
              <a:rPr lang="en-GB" sz="2400" b="1" dirty="0" smtClean="0">
                <a:solidFill>
                  <a:srgbClr val="000000"/>
                </a:solidFill>
                <a:latin typeface="Lucida Sans" pitchFamily="34" charset="0"/>
              </a:rPr>
              <a:t> pane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876140942"/>
      </p:ext>
    </p:extLst>
  </p:cSld>
  <p:clrMapOvr>
    <a:masterClrMapping/>
  </p:clrMapOvr>
  <p:transition spd="med">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3.16.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6" y="332656"/>
            <a:ext cx="9144000" cy="5871055"/>
          </a:xfrm>
          <a:prstGeom prst="rect">
            <a:avLst/>
          </a:prstGeom>
          <a:ln>
            <a:solidFill>
              <a:srgbClr val="000066"/>
            </a:solidFill>
          </a:ln>
        </p:spPr>
      </p:pic>
      <p:sp>
        <p:nvSpPr>
          <p:cNvPr id="165893" name="Line 5"/>
          <p:cNvSpPr>
            <a:spLocks noChangeShapeType="1"/>
          </p:cNvSpPr>
          <p:nvPr/>
        </p:nvSpPr>
        <p:spPr bwMode="auto">
          <a:xfrm flipV="1">
            <a:off x="3996485" y="5589239"/>
            <a:ext cx="2663747" cy="61447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5894" name="Text Box 6"/>
          <p:cNvSpPr txBox="1">
            <a:spLocks noChangeArrowheads="1"/>
          </p:cNvSpPr>
          <p:nvPr/>
        </p:nvSpPr>
        <p:spPr bwMode="auto">
          <a:xfrm>
            <a:off x="971600" y="5373216"/>
            <a:ext cx="468153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Select and drag the PDF file on to the record in main library view</a:t>
            </a:r>
            <a:endParaRPr lang="en-GB" sz="2400" b="1">
              <a:latin typeface="Lucida Sans" pitchFamily="34" charset="0"/>
            </a:endParaRPr>
          </a:p>
        </p:txBody>
      </p:sp>
      <p:sp>
        <p:nvSpPr>
          <p:cNvPr id="165895" name="Line 7"/>
          <p:cNvSpPr>
            <a:spLocks noChangeShapeType="1"/>
          </p:cNvSpPr>
          <p:nvPr/>
        </p:nvSpPr>
        <p:spPr bwMode="auto">
          <a:xfrm flipH="1" flipV="1">
            <a:off x="3707903" y="1916833"/>
            <a:ext cx="2952328" cy="3456383"/>
          </a:xfrm>
          <a:prstGeom prst="line">
            <a:avLst/>
          </a:prstGeom>
          <a:noFill/>
          <a:ln w="57150">
            <a:solidFill>
              <a:srgbClr val="FF0066"/>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129</a:t>
            </a:fld>
            <a:endParaRPr lang="en-GB"/>
          </a:p>
        </p:txBody>
      </p:sp>
    </p:spTree>
    <p:extLst>
      <p:ext uri="{BB962C8B-B14F-4D97-AF65-F5344CB8AC3E}">
        <p14:creationId xmlns:p14="http://schemas.microsoft.com/office/powerpoint/2010/main" val="23465201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5894"/>
                                        </p:tgtEl>
                                        <p:attrNameLst>
                                          <p:attrName>style.visibility</p:attrName>
                                        </p:attrNameLst>
                                      </p:cBhvr>
                                      <p:to>
                                        <p:strVal val="visible"/>
                                      </p:to>
                                    </p:set>
                                    <p:animEffect transition="in" filter="fade">
                                      <p:cBhvr>
                                        <p:cTn id="7" dur="2000"/>
                                        <p:tgtEl>
                                          <p:spTgt spid="165894"/>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165893"/>
                                        </p:tgtEl>
                                        <p:attrNameLst>
                                          <p:attrName>style.visibility</p:attrName>
                                        </p:attrNameLst>
                                      </p:cBhvr>
                                      <p:to>
                                        <p:strVal val="visible"/>
                                      </p:to>
                                    </p:set>
                                    <p:animEffect transition="in" filter="wipe(down)">
                                      <p:cBhvr>
                                        <p:cTn id="11" dur="2000"/>
                                        <p:tgtEl>
                                          <p:spTgt spid="165893"/>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65895"/>
                                        </p:tgtEl>
                                        <p:attrNameLst>
                                          <p:attrName>style.visibility</p:attrName>
                                        </p:attrNameLst>
                                      </p:cBhvr>
                                      <p:to>
                                        <p:strVal val="visible"/>
                                      </p:to>
                                    </p:set>
                                    <p:animEffect transition="in" filter="wipe(left)">
                                      <p:cBhvr>
                                        <p:cTn id="15" dur="2000"/>
                                        <p:tgtEl>
                                          <p:spTgt spid="165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P spid="165894" grpId="0" animBg="1"/>
      <p:bldP spid="16589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30.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7996"/>
            <a:ext cx="9144000" cy="6142631"/>
          </a:xfrm>
          <a:prstGeom prst="rect">
            <a:avLst/>
          </a:prstGeom>
        </p:spPr>
      </p:pic>
      <p:sp>
        <p:nvSpPr>
          <p:cNvPr id="40965" name="Text Box 5"/>
          <p:cNvSpPr txBox="1">
            <a:spLocks noChangeArrowheads="1"/>
          </p:cNvSpPr>
          <p:nvPr/>
        </p:nvSpPr>
        <p:spPr bwMode="auto">
          <a:xfrm>
            <a:off x="4716463" y="278130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Changes to a Reference Style are not automatically applied:</a:t>
            </a:r>
            <a:endParaRPr lang="en-GB"/>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fade">
                                      <p:cBhvr>
                                        <p:cTn id="7" dur="20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3.18.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712"/>
            <a:ext cx="9144000" cy="4712567"/>
          </a:xfrm>
          <a:prstGeom prst="rect">
            <a:avLst/>
          </a:prstGeom>
          <a:ln>
            <a:solidFill>
              <a:srgbClr val="000066"/>
            </a:solidFill>
          </a:ln>
        </p:spPr>
      </p:pic>
      <p:sp>
        <p:nvSpPr>
          <p:cNvPr id="166917" name="Line 5"/>
          <p:cNvSpPr>
            <a:spLocks noChangeShapeType="1"/>
          </p:cNvSpPr>
          <p:nvPr/>
        </p:nvSpPr>
        <p:spPr bwMode="auto">
          <a:xfrm flipH="1">
            <a:off x="1259631" y="1766217"/>
            <a:ext cx="2592287" cy="108012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6918" name="Text Box 6"/>
          <p:cNvSpPr txBox="1">
            <a:spLocks noChangeArrowheads="1"/>
          </p:cNvSpPr>
          <p:nvPr/>
        </p:nvSpPr>
        <p:spPr bwMode="auto">
          <a:xfrm>
            <a:off x="3131840" y="1262162"/>
            <a:ext cx="46815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file attachment symbol displays in the record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130</a:t>
            </a:fld>
            <a:endParaRPr lang="en-GB"/>
          </a:p>
        </p:txBody>
      </p:sp>
    </p:spTree>
    <p:extLst>
      <p:ext uri="{BB962C8B-B14F-4D97-AF65-F5344CB8AC3E}">
        <p14:creationId xmlns:p14="http://schemas.microsoft.com/office/powerpoint/2010/main" val="11513169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6918"/>
                                        </p:tgtEl>
                                        <p:attrNameLst>
                                          <p:attrName>style.visibility</p:attrName>
                                        </p:attrNameLst>
                                      </p:cBhvr>
                                      <p:to>
                                        <p:strVal val="visible"/>
                                      </p:to>
                                    </p:set>
                                    <p:animEffect transition="in" filter="fade">
                                      <p:cBhvr>
                                        <p:cTn id="7" dur="2000"/>
                                        <p:tgtEl>
                                          <p:spTgt spid="16691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6917"/>
                                        </p:tgtEl>
                                        <p:attrNameLst>
                                          <p:attrName>style.visibility</p:attrName>
                                        </p:attrNameLst>
                                      </p:cBhvr>
                                      <p:to>
                                        <p:strVal val="visible"/>
                                      </p:to>
                                    </p:set>
                                    <p:animEffect transition="in" filter="fade">
                                      <p:cBhvr>
                                        <p:cTn id="11" dur="20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nimBg="1"/>
      <p:bldP spid="166918"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GB" smtClean="0"/>
              <a:t>Importing references from </a:t>
            </a:r>
            <a:br>
              <a:rPr lang="en-GB" smtClean="0"/>
            </a:br>
            <a:r>
              <a:rPr lang="en-GB" smtClean="0"/>
              <a:t>PDF files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131</a:t>
            </a:fld>
            <a:endParaRPr lang="en-GB"/>
          </a:p>
        </p:txBody>
      </p:sp>
    </p:spTree>
  </p:cSld>
  <p:clrMapOvr>
    <a:masterClrMapping/>
  </p:clrMapOvr>
  <p:transition spd="med">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5.49.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 y="188640"/>
            <a:ext cx="9144000" cy="6228287"/>
          </a:xfrm>
          <a:prstGeom prst="rect">
            <a:avLst/>
          </a:prstGeom>
        </p:spPr>
      </p:pic>
      <p:sp>
        <p:nvSpPr>
          <p:cNvPr id="198659" name="Oval 3"/>
          <p:cNvSpPr>
            <a:spLocks noChangeArrowheads="1"/>
          </p:cNvSpPr>
          <p:nvPr/>
        </p:nvSpPr>
        <p:spPr bwMode="auto">
          <a:xfrm>
            <a:off x="971600" y="1711005"/>
            <a:ext cx="2520280" cy="576064"/>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98660" name="Text Box 4"/>
          <p:cNvSpPr txBox="1">
            <a:spLocks noChangeArrowheads="1"/>
          </p:cNvSpPr>
          <p:nvPr/>
        </p:nvSpPr>
        <p:spPr bwMode="auto">
          <a:xfrm>
            <a:off x="5076825" y="5157788"/>
            <a:ext cx="2807543" cy="415498"/>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dirty="0">
                <a:solidFill>
                  <a:srgbClr val="000000"/>
                </a:solidFill>
                <a:latin typeface="Lucida Sans" pitchFamily="34" charset="0"/>
              </a:rPr>
              <a:t>Choose </a:t>
            </a:r>
            <a:r>
              <a:rPr lang="en-GB" sz="2400" b="1" dirty="0" smtClean="0">
                <a:solidFill>
                  <a:srgbClr val="000000"/>
                </a:solidFill>
                <a:latin typeface="Lucida Sans" pitchFamily="34" charset="0"/>
              </a:rPr>
              <a:t>'Import</a:t>
            </a:r>
            <a:r>
              <a:rPr lang="en-GB" sz="2400" b="1" dirty="0">
                <a:solidFill>
                  <a:srgbClr val="000000"/>
                </a:solidFill>
                <a:latin typeface="Lucida Sans" pitchFamily="34" charset="0"/>
              </a:rPr>
              <a:t> </a:t>
            </a:r>
            <a:r>
              <a:rPr lang="en-GB" sz="2400" b="1" dirty="0" smtClean="0">
                <a:solidFill>
                  <a:srgbClr val="000000"/>
                </a:solidFill>
                <a:latin typeface="Lucida Sans" pitchFamily="34" charset="0"/>
                <a:sym typeface="Wingdings 3" pitchFamily="18" charset="2"/>
              </a:rPr>
              <a:t>'</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8660"/>
                                        </p:tgtEl>
                                        <p:attrNameLst>
                                          <p:attrName>style.visibility</p:attrName>
                                        </p:attrNameLst>
                                      </p:cBhvr>
                                      <p:to>
                                        <p:strVal val="visible"/>
                                      </p:to>
                                    </p:set>
                                    <p:animEffect transition="in" filter="fade">
                                      <p:cBhvr>
                                        <p:cTn id="7" dur="2000"/>
                                        <p:tgtEl>
                                          <p:spTgt spid="19866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8659"/>
                                        </p:tgtEl>
                                        <p:attrNameLst>
                                          <p:attrName>style.visibility</p:attrName>
                                        </p:attrNameLst>
                                      </p:cBhvr>
                                      <p:to>
                                        <p:strVal val="visible"/>
                                      </p:to>
                                    </p:set>
                                    <p:animEffect transition="in" filter="fade">
                                      <p:cBhvr>
                                        <p:cTn id="11" dur="2000"/>
                                        <p:tgtEl>
                                          <p:spTgt spid="198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animBg="1"/>
      <p:bldP spid="19866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5.50.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6" y="348467"/>
            <a:ext cx="9144000" cy="5815894"/>
          </a:xfrm>
          <a:prstGeom prst="rect">
            <a:avLst/>
          </a:prstGeom>
        </p:spPr>
      </p:pic>
      <p:sp>
        <p:nvSpPr>
          <p:cNvPr id="200710" name="Oval 6"/>
          <p:cNvSpPr>
            <a:spLocks noChangeArrowheads="1"/>
          </p:cNvSpPr>
          <p:nvPr/>
        </p:nvSpPr>
        <p:spPr bwMode="auto">
          <a:xfrm>
            <a:off x="8028384" y="5445224"/>
            <a:ext cx="936625" cy="719137"/>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200712" name="Text Box 8"/>
          <p:cNvSpPr txBox="1">
            <a:spLocks noChangeArrowheads="1"/>
          </p:cNvSpPr>
          <p:nvPr/>
        </p:nvSpPr>
        <p:spPr bwMode="auto">
          <a:xfrm>
            <a:off x="107504" y="5589240"/>
            <a:ext cx="4392488" cy="1154162"/>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dirty="0">
                <a:solidFill>
                  <a:srgbClr val="000000"/>
                </a:solidFill>
                <a:latin typeface="Lucida Sans" pitchFamily="34" charset="0"/>
              </a:rPr>
              <a:t>Locate the required file, and choose the Import Option '</a:t>
            </a:r>
            <a:r>
              <a:rPr lang="en-GB" sz="2400" b="1" dirty="0" smtClean="0">
                <a:solidFill>
                  <a:srgbClr val="000000"/>
                </a:solidFill>
                <a:latin typeface="Lucida Sans" pitchFamily="34" charset="0"/>
              </a:rPr>
              <a:t>PDF File or Folder'</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133</a:t>
            </a:fld>
            <a:endParaRPr lang="en-GB"/>
          </a:p>
        </p:txBody>
      </p:sp>
      <p:sp>
        <p:nvSpPr>
          <p:cNvPr id="3" name="Oval 2"/>
          <p:cNvSpPr/>
          <p:nvPr/>
        </p:nvSpPr>
        <p:spPr>
          <a:xfrm>
            <a:off x="1187624" y="908720"/>
            <a:ext cx="2664296" cy="59479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0712"/>
                                        </p:tgtEl>
                                        <p:attrNameLst>
                                          <p:attrName>style.visibility</p:attrName>
                                        </p:attrNameLst>
                                      </p:cBhvr>
                                      <p:to>
                                        <p:strVal val="visible"/>
                                      </p:to>
                                    </p:set>
                                    <p:animEffect transition="in" filter="fade">
                                      <p:cBhvr>
                                        <p:cTn id="7" dur="2000"/>
                                        <p:tgtEl>
                                          <p:spTgt spid="20071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00710"/>
                                        </p:tgtEl>
                                        <p:attrNameLst>
                                          <p:attrName>style.visibility</p:attrName>
                                        </p:attrNameLst>
                                      </p:cBhvr>
                                      <p:to>
                                        <p:strVal val="visible"/>
                                      </p:to>
                                    </p:set>
                                    <p:animEffect transition="in" filter="fade">
                                      <p:cBhvr>
                                        <p:cTn id="15" dur="2000"/>
                                        <p:tgtEl>
                                          <p:spTgt spid="20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0" grpId="0" animBg="1"/>
      <p:bldP spid="200712" grpId="0" animBg="1"/>
      <p:bldP spid="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5.51.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9510"/>
            <a:ext cx="9144000" cy="5589896"/>
          </a:xfrm>
          <a:prstGeom prst="rect">
            <a:avLst/>
          </a:prstGeom>
        </p:spPr>
      </p:pic>
      <p:sp>
        <p:nvSpPr>
          <p:cNvPr id="202756" name="Text Box 4"/>
          <p:cNvSpPr txBox="1">
            <a:spLocks noChangeArrowheads="1"/>
          </p:cNvSpPr>
          <p:nvPr/>
        </p:nvSpPr>
        <p:spPr bwMode="auto">
          <a:xfrm>
            <a:off x="323528" y="4509120"/>
            <a:ext cx="4968552" cy="784830"/>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dirty="0">
                <a:solidFill>
                  <a:srgbClr val="000000"/>
                </a:solidFill>
                <a:latin typeface="Lucida Sans" pitchFamily="34" charset="0"/>
              </a:rPr>
              <a:t>An EndNote record is created with the </a:t>
            </a:r>
            <a:r>
              <a:rPr lang="en-GB" sz="2400" b="1" dirty="0" err="1">
                <a:solidFill>
                  <a:srgbClr val="000000"/>
                </a:solidFill>
                <a:latin typeface="Lucida Sans" pitchFamily="34" charset="0"/>
              </a:rPr>
              <a:t>pdf</a:t>
            </a:r>
            <a:r>
              <a:rPr lang="en-GB" sz="2400" b="1" dirty="0">
                <a:solidFill>
                  <a:srgbClr val="000000"/>
                </a:solidFill>
                <a:latin typeface="Lucida Sans" pitchFamily="34" charset="0"/>
              </a:rPr>
              <a:t> file attached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134</a:t>
            </a:fld>
            <a:endParaRPr lang="en-GB"/>
          </a:p>
        </p:txBody>
      </p:sp>
      <p:sp>
        <p:nvSpPr>
          <p:cNvPr id="6" name="TextBox 5"/>
          <p:cNvSpPr txBox="1"/>
          <p:nvPr/>
        </p:nvSpPr>
        <p:spPr bwMode="auto">
          <a:xfrm>
            <a:off x="1907704" y="3068960"/>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a:t>
            </a:r>
            <a:r>
              <a:rPr lang="en-GB" sz="2400" b="1" dirty="0" err="1" smtClean="0">
                <a:solidFill>
                  <a:srgbClr val="000000"/>
                </a:solidFill>
                <a:latin typeface="Lucida Sans" pitchFamily="34" charset="0"/>
              </a:rPr>
              <a:t>pdf</a:t>
            </a:r>
            <a:r>
              <a:rPr lang="en-GB" sz="2400" b="1" dirty="0" smtClean="0">
                <a:solidFill>
                  <a:srgbClr val="000000"/>
                </a:solidFill>
                <a:latin typeface="Lucida Sans" pitchFamily="34" charset="0"/>
              </a:rPr>
              <a:t> appears in 'File Attachments' </a:t>
            </a:r>
            <a:endParaRPr lang="en-GB" sz="2400" b="1" dirty="0">
              <a:solidFill>
                <a:srgbClr val="000000"/>
              </a:solidFill>
              <a:latin typeface="Lucida Sans"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2756"/>
                                        </p:tgtEl>
                                        <p:attrNameLst>
                                          <p:attrName>style.visibility</p:attrName>
                                        </p:attrNameLst>
                                      </p:cBhvr>
                                      <p:to>
                                        <p:strVal val="visible"/>
                                      </p:to>
                                    </p:set>
                                    <p:animEffect transition="in" filter="fade">
                                      <p:cBhvr>
                                        <p:cTn id="7" dur="2000"/>
                                        <p:tgtEl>
                                          <p:spTgt spid="20275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animBg="1"/>
      <p:bldP spid="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GB" smtClean="0"/>
              <a:t>Importing files from a pdf folder containing pdf files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135</a:t>
            </a:fld>
            <a:endParaRPr lang="en-GB"/>
          </a:p>
        </p:txBody>
      </p:sp>
    </p:spTree>
  </p:cSld>
  <p:clrMapOvr>
    <a:masterClrMapping/>
  </p:clrMapOvr>
  <p:transition spd="med">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30 at 08.3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44016"/>
            <a:ext cx="9035798" cy="6597352"/>
          </a:xfrm>
          <a:prstGeom prst="rect">
            <a:avLst/>
          </a:prstGeom>
        </p:spPr>
      </p:pic>
      <p:sp>
        <p:nvSpPr>
          <p:cNvPr id="198659" name="Oval 3"/>
          <p:cNvSpPr>
            <a:spLocks noChangeArrowheads="1"/>
          </p:cNvSpPr>
          <p:nvPr/>
        </p:nvSpPr>
        <p:spPr bwMode="auto">
          <a:xfrm>
            <a:off x="1587704" y="2996952"/>
            <a:ext cx="3024336" cy="576064"/>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98660" name="Text Box 4"/>
          <p:cNvSpPr txBox="1">
            <a:spLocks noChangeArrowheads="1"/>
          </p:cNvSpPr>
          <p:nvPr/>
        </p:nvSpPr>
        <p:spPr bwMode="auto">
          <a:xfrm>
            <a:off x="5076825" y="5157788"/>
            <a:ext cx="2807543" cy="415498"/>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dirty="0">
                <a:solidFill>
                  <a:srgbClr val="000000"/>
                </a:solidFill>
                <a:latin typeface="Lucida Sans" pitchFamily="34" charset="0"/>
              </a:rPr>
              <a:t>Choose </a:t>
            </a:r>
            <a:r>
              <a:rPr lang="en-GB" sz="2400" b="1" dirty="0" smtClean="0">
                <a:solidFill>
                  <a:srgbClr val="000000"/>
                </a:solidFill>
                <a:latin typeface="Lucida Sans" pitchFamily="34" charset="0"/>
              </a:rPr>
              <a:t>'Import</a:t>
            </a:r>
            <a:r>
              <a:rPr lang="en-GB" sz="2400" b="1" dirty="0">
                <a:solidFill>
                  <a:srgbClr val="000000"/>
                </a:solidFill>
                <a:latin typeface="Lucida Sans" pitchFamily="34" charset="0"/>
              </a:rPr>
              <a:t> </a:t>
            </a:r>
            <a:r>
              <a:rPr lang="en-GB" sz="2400" b="1" dirty="0" smtClean="0">
                <a:solidFill>
                  <a:srgbClr val="000000"/>
                </a:solidFill>
                <a:latin typeface="Lucida Sans" pitchFamily="34" charset="0"/>
                <a:sym typeface="Wingdings 3" pitchFamily="18" charset="2"/>
              </a:rPr>
              <a:t>'</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136</a:t>
            </a:fld>
            <a:endParaRPr lang="en-GB"/>
          </a:p>
        </p:txBody>
      </p:sp>
    </p:spTree>
    <p:extLst>
      <p:ext uri="{BB962C8B-B14F-4D97-AF65-F5344CB8AC3E}">
        <p14:creationId xmlns:p14="http://schemas.microsoft.com/office/powerpoint/2010/main" val="36785451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8660"/>
                                        </p:tgtEl>
                                        <p:attrNameLst>
                                          <p:attrName>style.visibility</p:attrName>
                                        </p:attrNameLst>
                                      </p:cBhvr>
                                      <p:to>
                                        <p:strVal val="visible"/>
                                      </p:to>
                                    </p:set>
                                    <p:animEffect transition="in" filter="fade">
                                      <p:cBhvr>
                                        <p:cTn id="7" dur="2000"/>
                                        <p:tgtEl>
                                          <p:spTgt spid="19866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8659"/>
                                        </p:tgtEl>
                                        <p:attrNameLst>
                                          <p:attrName>style.visibility</p:attrName>
                                        </p:attrNameLst>
                                      </p:cBhvr>
                                      <p:to>
                                        <p:strVal val="visible"/>
                                      </p:to>
                                    </p:set>
                                    <p:animEffect transition="in" filter="fade">
                                      <p:cBhvr>
                                        <p:cTn id="11" dur="2000"/>
                                        <p:tgtEl>
                                          <p:spTgt spid="198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animBg="1"/>
      <p:bldP spid="198660"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30 at 08.31.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4" y="471433"/>
            <a:ext cx="9144000" cy="5705314"/>
          </a:xfrm>
          <a:prstGeom prst="rect">
            <a:avLst/>
          </a:prstGeom>
        </p:spPr>
      </p:pic>
      <p:sp>
        <p:nvSpPr>
          <p:cNvPr id="208902" name="Oval 6"/>
          <p:cNvSpPr>
            <a:spLocks noChangeArrowheads="1"/>
          </p:cNvSpPr>
          <p:nvPr/>
        </p:nvSpPr>
        <p:spPr bwMode="auto">
          <a:xfrm>
            <a:off x="3630283" y="1988840"/>
            <a:ext cx="2592288" cy="544341"/>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208904" name="Oval 8"/>
          <p:cNvSpPr>
            <a:spLocks noChangeArrowheads="1"/>
          </p:cNvSpPr>
          <p:nvPr/>
        </p:nvSpPr>
        <p:spPr bwMode="auto">
          <a:xfrm>
            <a:off x="8099871" y="5589240"/>
            <a:ext cx="936625" cy="719137"/>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208905" name="Text Box 9"/>
          <p:cNvSpPr txBox="1">
            <a:spLocks noChangeArrowheads="1"/>
          </p:cNvSpPr>
          <p:nvPr/>
        </p:nvSpPr>
        <p:spPr bwMode="auto">
          <a:xfrm>
            <a:off x="467544" y="5589240"/>
            <a:ext cx="4679752" cy="1154162"/>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dirty="0">
                <a:solidFill>
                  <a:srgbClr val="000000"/>
                </a:solidFill>
                <a:latin typeface="Lucida Sans" pitchFamily="34" charset="0"/>
              </a:rPr>
              <a:t>Locate the required folder, and choose the Import Option '</a:t>
            </a:r>
            <a:r>
              <a:rPr lang="en-GB" sz="2400" b="1" dirty="0" smtClean="0">
                <a:solidFill>
                  <a:srgbClr val="000000"/>
                </a:solidFill>
                <a:latin typeface="Lucida Sans" pitchFamily="34" charset="0"/>
              </a:rPr>
              <a:t>PDF File or Folder'</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8905"/>
                                        </p:tgtEl>
                                        <p:attrNameLst>
                                          <p:attrName>style.visibility</p:attrName>
                                        </p:attrNameLst>
                                      </p:cBhvr>
                                      <p:to>
                                        <p:strVal val="visible"/>
                                      </p:to>
                                    </p:set>
                                    <p:animEffect transition="in" filter="fade">
                                      <p:cBhvr>
                                        <p:cTn id="7" dur="2000"/>
                                        <p:tgtEl>
                                          <p:spTgt spid="20890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8902"/>
                                        </p:tgtEl>
                                        <p:attrNameLst>
                                          <p:attrName>style.visibility</p:attrName>
                                        </p:attrNameLst>
                                      </p:cBhvr>
                                      <p:to>
                                        <p:strVal val="visible"/>
                                      </p:to>
                                    </p:set>
                                    <p:animEffect transition="in" filter="fade">
                                      <p:cBhvr>
                                        <p:cTn id="11" dur="2000"/>
                                        <p:tgtEl>
                                          <p:spTgt spid="208902"/>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08904"/>
                                        </p:tgtEl>
                                        <p:attrNameLst>
                                          <p:attrName>style.visibility</p:attrName>
                                        </p:attrNameLst>
                                      </p:cBhvr>
                                      <p:to>
                                        <p:strVal val="visible"/>
                                      </p:to>
                                    </p:set>
                                    <p:animEffect transition="in" filter="fade">
                                      <p:cBhvr>
                                        <p:cTn id="15" dur="2000"/>
                                        <p:tgtEl>
                                          <p:spTgt spid="208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2" grpId="0" animBg="1"/>
      <p:bldP spid="208904" grpId="0" animBg="1"/>
      <p:bldP spid="20890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30 at 08.33.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0"/>
            <a:ext cx="7031357" cy="6858000"/>
          </a:xfrm>
          <a:prstGeom prst="rect">
            <a:avLst/>
          </a:prstGeom>
        </p:spPr>
      </p:pic>
      <p:sp>
        <p:nvSpPr>
          <p:cNvPr id="210947" name="Text Box 3"/>
          <p:cNvSpPr txBox="1">
            <a:spLocks noChangeArrowheads="1"/>
          </p:cNvSpPr>
          <p:nvPr/>
        </p:nvSpPr>
        <p:spPr bwMode="auto">
          <a:xfrm>
            <a:off x="1259632" y="5445224"/>
            <a:ext cx="3600450" cy="1154113"/>
          </a:xfrm>
          <a:prstGeom prst="rect">
            <a:avLst/>
          </a:prstGeom>
          <a:solidFill>
            <a:srgbClr val="FFFF99"/>
          </a:solidFill>
          <a:ln w="12700" algn="ctr">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GB" sz="2400" b="1" dirty="0">
                <a:solidFill>
                  <a:srgbClr val="000000"/>
                </a:solidFill>
                <a:latin typeface="Lucida Sans" pitchFamily="34" charset="0"/>
              </a:rPr>
              <a:t>EndNote records are created with the PDF files attached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0947"/>
                                        </p:tgtEl>
                                        <p:attrNameLst>
                                          <p:attrName>style.visibility</p:attrName>
                                        </p:attrNameLst>
                                      </p:cBhvr>
                                      <p:to>
                                        <p:strVal val="visible"/>
                                      </p:to>
                                    </p:set>
                                    <p:animEffect transition="in" filter="fade">
                                      <p:cBhvr>
                                        <p:cTn id="7" dur="2000"/>
                                        <p:tgtEl>
                                          <p:spTgt spid="210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GB" smtClean="0"/>
              <a:t>Use EndNote with Word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139</a:t>
            </a:fld>
            <a:endParaRPr lang="en-GB"/>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3.31.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640"/>
            <a:ext cx="9144000" cy="6144717"/>
          </a:xfrm>
          <a:prstGeom prst="rect">
            <a:avLst/>
          </a:prstGeom>
        </p:spPr>
      </p:pic>
      <p:sp>
        <p:nvSpPr>
          <p:cNvPr id="43013" name="Text Box 5"/>
          <p:cNvSpPr txBox="1">
            <a:spLocks noChangeArrowheads="1"/>
          </p:cNvSpPr>
          <p:nvPr/>
        </p:nvSpPr>
        <p:spPr bwMode="auto">
          <a:xfrm>
            <a:off x="4716463" y="2852738"/>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Go to the Reference Style dropdown menu and choose 'Select Another Style'</a:t>
            </a:r>
            <a:endParaRPr lang="en-GB"/>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14</a:t>
            </a:fld>
            <a:endParaRPr lang="en-GB"/>
          </a:p>
        </p:txBody>
      </p:sp>
      <p:sp>
        <p:nvSpPr>
          <p:cNvPr id="3" name="Oval 2"/>
          <p:cNvSpPr/>
          <p:nvPr/>
        </p:nvSpPr>
        <p:spPr>
          <a:xfrm>
            <a:off x="899592" y="3933056"/>
            <a:ext cx="2088232"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fade">
                                      <p:cBhvr>
                                        <p:cTn id="7" dur="2000"/>
                                        <p:tgtEl>
                                          <p:spTgt spid="4301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P spid="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Insert footnote references into Word</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140</a:t>
            </a:fld>
            <a:endParaRPr lang="en-GB"/>
          </a:p>
        </p:txBody>
      </p:sp>
    </p:spTree>
    <p:extLst>
      <p:ext uri="{BB962C8B-B14F-4D97-AF65-F5344CB8AC3E}">
        <p14:creationId xmlns:p14="http://schemas.microsoft.com/office/powerpoint/2010/main" val="2937985361"/>
      </p:ext>
    </p:extLst>
  </p:cSld>
  <p:clrMapOvr>
    <a:masterClrMapping/>
  </p:clrMapOvr>
  <p:transition spd="med">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4-12 at 13.59.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0"/>
            <a:ext cx="7589711" cy="6858000"/>
          </a:xfrm>
          <a:prstGeom prst="rect">
            <a:avLst/>
          </a:prstGeom>
          <a:ln>
            <a:solidFill>
              <a:srgbClr val="000090"/>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141</a:t>
            </a:fld>
            <a:endParaRPr lang="en-GB"/>
          </a:p>
        </p:txBody>
      </p:sp>
      <p:sp>
        <p:nvSpPr>
          <p:cNvPr id="3" name="TextBox 2"/>
          <p:cNvSpPr txBox="1"/>
          <p:nvPr/>
        </p:nvSpPr>
        <p:spPr bwMode="auto">
          <a:xfrm>
            <a:off x="2843808" y="3429000"/>
            <a:ext cx="417646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On the 'Document Elements' tab, go to 'Footnote'</a:t>
            </a:r>
            <a:endParaRPr lang="en-GB" sz="2400" b="1" dirty="0">
              <a:solidFill>
                <a:srgbClr val="000000"/>
              </a:solidFill>
              <a:latin typeface="Lucida Sans" pitchFamily="34" charset="0"/>
            </a:endParaRPr>
          </a:p>
        </p:txBody>
      </p:sp>
      <p:sp>
        <p:nvSpPr>
          <p:cNvPr id="4" name="Oval 3"/>
          <p:cNvSpPr/>
          <p:nvPr/>
        </p:nvSpPr>
        <p:spPr>
          <a:xfrm>
            <a:off x="4478422" y="692696"/>
            <a:ext cx="741649"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75599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5 at 10.30.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214" y="0"/>
            <a:ext cx="8265841"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142</a:t>
            </a:fld>
            <a:endParaRPr lang="en-GB"/>
          </a:p>
        </p:txBody>
      </p:sp>
      <p:sp>
        <p:nvSpPr>
          <p:cNvPr id="3" name="TextBox 2"/>
          <p:cNvSpPr txBox="1"/>
          <p:nvPr/>
        </p:nvSpPr>
        <p:spPr bwMode="auto">
          <a:xfrm>
            <a:off x="539552" y="3140968"/>
            <a:ext cx="381642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 footnote location is created at the bottom of the current page</a:t>
            </a:r>
            <a:endParaRPr lang="en-GB" sz="2400" b="1" dirty="0">
              <a:solidFill>
                <a:srgbClr val="000000"/>
              </a:solidFill>
              <a:latin typeface="Lucida Sans" pitchFamily="34" charset="0"/>
            </a:endParaRPr>
          </a:p>
        </p:txBody>
      </p:sp>
      <p:cxnSp>
        <p:nvCxnSpPr>
          <p:cNvPr id="6" name="Straight Arrow Connector 5"/>
          <p:cNvCxnSpPr/>
          <p:nvPr/>
        </p:nvCxnSpPr>
        <p:spPr>
          <a:xfrm flipH="1">
            <a:off x="3419872" y="4149080"/>
            <a:ext cx="1944216" cy="187220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148064" y="1916832"/>
            <a:ext cx="1476164" cy="182430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4716016" y="3510300"/>
            <a:ext cx="381642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in the footnote then 'Go to EndNote'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0172243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5 at 10.33.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648"/>
            <a:ext cx="9144000" cy="6366647"/>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143</a:t>
            </a:fld>
            <a:endParaRPr lang="en-GB"/>
          </a:p>
        </p:txBody>
      </p:sp>
      <p:sp>
        <p:nvSpPr>
          <p:cNvPr id="4" name="TextBox 3"/>
          <p:cNvSpPr txBox="1"/>
          <p:nvPr/>
        </p:nvSpPr>
        <p:spPr bwMode="auto">
          <a:xfrm>
            <a:off x="2915816" y="3861048"/>
            <a:ext cx="482453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Select the reference to be inserted in the footnote, and click the 'Insert' icon</a:t>
            </a:r>
            <a:endParaRPr lang="en-GB" sz="2400" b="1" dirty="0">
              <a:solidFill>
                <a:srgbClr val="000000"/>
              </a:solidFill>
              <a:latin typeface="Lucida Sans" pitchFamily="34" charset="0"/>
            </a:endParaRPr>
          </a:p>
        </p:txBody>
      </p:sp>
      <p:sp>
        <p:nvSpPr>
          <p:cNvPr id="5" name="Oval 4"/>
          <p:cNvSpPr/>
          <p:nvPr/>
        </p:nvSpPr>
        <p:spPr>
          <a:xfrm>
            <a:off x="4103948" y="1196752"/>
            <a:ext cx="324036"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01725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5 at 10.34.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23" y="0"/>
            <a:ext cx="8436769"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144</a:t>
            </a:fld>
            <a:endParaRPr lang="en-GB"/>
          </a:p>
        </p:txBody>
      </p:sp>
      <p:sp>
        <p:nvSpPr>
          <p:cNvPr id="3" name="TextBox 2"/>
          <p:cNvSpPr txBox="1"/>
          <p:nvPr/>
        </p:nvSpPr>
        <p:spPr bwMode="auto">
          <a:xfrm>
            <a:off x="2051719" y="3013501"/>
            <a:ext cx="51845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citation is inserted in the footnote in the required format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5871403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2-04-12 at 14.08.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916832"/>
            <a:ext cx="3534972" cy="4628604"/>
          </a:xfrm>
          <a:prstGeom prst="rect">
            <a:avLst/>
          </a:prstGeom>
          <a:ln>
            <a:solidFill>
              <a:srgbClr val="000090"/>
            </a:solidFill>
          </a:ln>
        </p:spPr>
      </p:pic>
      <p:pic>
        <p:nvPicPr>
          <p:cNvPr id="3" name="Picture 2" descr="Screen Shot 2012-04-12 at 14.08.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302" y="495309"/>
            <a:ext cx="2362200" cy="41148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145</a:t>
            </a:fld>
            <a:endParaRPr lang="en-GB"/>
          </a:p>
        </p:txBody>
      </p:sp>
      <p:cxnSp>
        <p:nvCxnSpPr>
          <p:cNvPr id="4" name="Straight Arrow Connector 3"/>
          <p:cNvCxnSpPr>
            <a:endCxn id="3" idx="3"/>
          </p:cNvCxnSpPr>
          <p:nvPr/>
        </p:nvCxnSpPr>
        <p:spPr>
          <a:xfrm flipH="1">
            <a:off x="3028502" y="1124744"/>
            <a:ext cx="1687514" cy="1427965"/>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bwMode="auto">
          <a:xfrm>
            <a:off x="3347864" y="188640"/>
            <a:ext cx="2689412"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Open the Insert menu to format footnotes and endnotes</a:t>
            </a:r>
            <a:endParaRPr lang="en-GB" sz="2400" b="1" dirty="0">
              <a:solidFill>
                <a:srgbClr val="000000"/>
              </a:solidFill>
              <a:latin typeface="Lucida Sans" pitchFamily="34" charset="0"/>
            </a:endParaRPr>
          </a:p>
        </p:txBody>
      </p:sp>
      <p:sp>
        <p:nvSpPr>
          <p:cNvPr id="8" name="TextBox 7"/>
          <p:cNvSpPr txBox="1"/>
          <p:nvPr/>
        </p:nvSpPr>
        <p:spPr bwMode="auto">
          <a:xfrm>
            <a:off x="362992" y="4780603"/>
            <a:ext cx="3704952"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An end of document bibliography may also be created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039207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GB" smtClean="0"/>
              <a:t>Manage the bibliography layout</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146</a:t>
            </a:fld>
            <a:endParaRPr lang="en-GB"/>
          </a:p>
        </p:txBody>
      </p:sp>
    </p:spTree>
  </p:cSld>
  <p:clrMapOvr>
    <a:masterClrMapping/>
  </p:clrMapOvr>
  <p:transition spd="med">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4-11 at 13.28.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5372"/>
            <a:ext cx="8930702" cy="6858000"/>
          </a:xfrm>
          <a:prstGeom prst="rect">
            <a:avLst/>
          </a:prstGeom>
          <a:ln>
            <a:solidFill>
              <a:srgbClr val="002060"/>
            </a:solidFill>
          </a:ln>
        </p:spPr>
      </p:pic>
      <p:sp>
        <p:nvSpPr>
          <p:cNvPr id="24588" name="Text Box 12"/>
          <p:cNvSpPr txBox="1">
            <a:spLocks noChangeArrowheads="1"/>
          </p:cNvSpPr>
          <p:nvPr/>
        </p:nvSpPr>
        <p:spPr bwMode="auto">
          <a:xfrm>
            <a:off x="4283968" y="3717032"/>
            <a:ext cx="446405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Go to 'CWYW Tools' </a:t>
            </a:r>
            <a:r>
              <a:rPr lang="en-GB" sz="2400" b="1" dirty="0" smtClean="0">
                <a:solidFill>
                  <a:srgbClr val="000000"/>
                </a:solidFill>
                <a:latin typeface="Lucida Sans" pitchFamily="34" charset="0"/>
                <a:sym typeface="Wingdings 3" pitchFamily="18" charset="2"/>
              </a:rPr>
              <a:t> 'Bibliography Settings…'</a:t>
            </a:r>
            <a:endParaRPr lang="en-GB" sz="2400"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147</a:t>
            </a:fld>
            <a:endParaRPr lang="en-GB"/>
          </a:p>
        </p:txBody>
      </p:sp>
      <p:pic>
        <p:nvPicPr>
          <p:cNvPr id="4" name="Picture 3" descr="Screen Shot 2012-11-13 at 13.05.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986838" cy="6858000"/>
          </a:xfrm>
          <a:prstGeom prst="rect">
            <a:avLst/>
          </a:prstGeom>
        </p:spPr>
      </p:pic>
      <p:sp>
        <p:nvSpPr>
          <p:cNvPr id="5" name="Oval 4"/>
          <p:cNvSpPr/>
          <p:nvPr/>
        </p:nvSpPr>
        <p:spPr bwMode="auto">
          <a:xfrm>
            <a:off x="5076056" y="1412776"/>
            <a:ext cx="2664296" cy="576064"/>
          </a:xfrm>
          <a:prstGeom prst="ellips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GB"/>
          </a:p>
        </p:txBody>
      </p:sp>
    </p:spTree>
    <p:extLst>
      <p:ext uri="{BB962C8B-B14F-4D97-AF65-F5344CB8AC3E}">
        <p14:creationId xmlns:p14="http://schemas.microsoft.com/office/powerpoint/2010/main" val="16106170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fade">
                                      <p:cBhvr>
                                        <p:cTn id="7" dur="2000"/>
                                        <p:tgtEl>
                                          <p:spTgt spid="2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8"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05.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692696"/>
            <a:ext cx="6908800" cy="5257800"/>
          </a:xfrm>
          <a:prstGeom prst="rect">
            <a:avLst/>
          </a:prstGeom>
          <a:ln>
            <a:solidFill>
              <a:srgbClr val="000066"/>
            </a:solidFill>
          </a:ln>
        </p:spPr>
      </p:pic>
      <p:sp>
        <p:nvSpPr>
          <p:cNvPr id="315398" name="Line 6"/>
          <p:cNvSpPr>
            <a:spLocks noChangeShapeType="1"/>
          </p:cNvSpPr>
          <p:nvPr/>
        </p:nvSpPr>
        <p:spPr bwMode="auto">
          <a:xfrm flipH="1">
            <a:off x="5863478" y="2036109"/>
            <a:ext cx="1368425" cy="288897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399" name="Text Box 7"/>
          <p:cNvSpPr txBox="1">
            <a:spLocks noChangeArrowheads="1"/>
          </p:cNvSpPr>
          <p:nvPr/>
        </p:nvSpPr>
        <p:spPr bwMode="auto">
          <a:xfrm>
            <a:off x="4279154" y="1388409"/>
            <a:ext cx="47529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Insert a line space between references if required …</a:t>
            </a:r>
            <a:endParaRPr lang="en-GB" dirty="0"/>
          </a:p>
        </p:txBody>
      </p:sp>
      <p:sp>
        <p:nvSpPr>
          <p:cNvPr id="315400" name="Line 8"/>
          <p:cNvSpPr>
            <a:spLocks noChangeShapeType="1"/>
          </p:cNvSpPr>
          <p:nvPr/>
        </p:nvSpPr>
        <p:spPr bwMode="auto">
          <a:xfrm>
            <a:off x="1474591" y="2116791"/>
            <a:ext cx="1369218" cy="268036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401" name="Text Box 9"/>
          <p:cNvSpPr txBox="1">
            <a:spLocks noChangeArrowheads="1"/>
          </p:cNvSpPr>
          <p:nvPr/>
        </p:nvSpPr>
        <p:spPr bwMode="auto">
          <a:xfrm>
            <a:off x="539552" y="1469091"/>
            <a:ext cx="28813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 or remove the hanging indent</a:t>
            </a:r>
            <a:endParaRPr lang="en-GB" dirty="0"/>
          </a:p>
        </p:txBody>
      </p:sp>
      <p:sp>
        <p:nvSpPr>
          <p:cNvPr id="315402" name="Text Box 10"/>
          <p:cNvSpPr txBox="1">
            <a:spLocks noChangeArrowheads="1"/>
          </p:cNvSpPr>
          <p:nvPr/>
        </p:nvSpPr>
        <p:spPr bwMode="auto">
          <a:xfrm>
            <a:off x="1043608" y="5373216"/>
            <a:ext cx="403244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OK when all choices have been made</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148</a:t>
            </a:fld>
            <a:endParaRPr lang="en-GB"/>
          </a:p>
        </p:txBody>
      </p:sp>
    </p:spTree>
    <p:extLst>
      <p:ext uri="{BB962C8B-B14F-4D97-AF65-F5344CB8AC3E}">
        <p14:creationId xmlns:p14="http://schemas.microsoft.com/office/powerpoint/2010/main" val="19784925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5399"/>
                                        </p:tgtEl>
                                        <p:attrNameLst>
                                          <p:attrName>style.visibility</p:attrName>
                                        </p:attrNameLst>
                                      </p:cBhvr>
                                      <p:to>
                                        <p:strVal val="visible"/>
                                      </p:to>
                                    </p:set>
                                    <p:animEffect transition="in" filter="fade">
                                      <p:cBhvr>
                                        <p:cTn id="7" dur="2000"/>
                                        <p:tgtEl>
                                          <p:spTgt spid="31539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15398"/>
                                        </p:tgtEl>
                                        <p:attrNameLst>
                                          <p:attrName>style.visibility</p:attrName>
                                        </p:attrNameLst>
                                      </p:cBhvr>
                                      <p:to>
                                        <p:strVal val="visible"/>
                                      </p:to>
                                    </p:set>
                                    <p:animEffect transition="in" filter="fade">
                                      <p:cBhvr>
                                        <p:cTn id="11" dur="2000"/>
                                        <p:tgtEl>
                                          <p:spTgt spid="31539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15401"/>
                                        </p:tgtEl>
                                        <p:attrNameLst>
                                          <p:attrName>style.visibility</p:attrName>
                                        </p:attrNameLst>
                                      </p:cBhvr>
                                      <p:to>
                                        <p:strVal val="visible"/>
                                      </p:to>
                                    </p:set>
                                    <p:animEffect transition="in" filter="fade">
                                      <p:cBhvr>
                                        <p:cTn id="15" dur="2000"/>
                                        <p:tgtEl>
                                          <p:spTgt spid="315401"/>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15400"/>
                                        </p:tgtEl>
                                        <p:attrNameLst>
                                          <p:attrName>style.visibility</p:attrName>
                                        </p:attrNameLst>
                                      </p:cBhvr>
                                      <p:to>
                                        <p:strVal val="visible"/>
                                      </p:to>
                                    </p:set>
                                    <p:animEffect transition="in" filter="fade">
                                      <p:cBhvr>
                                        <p:cTn id="19" dur="2000"/>
                                        <p:tgtEl>
                                          <p:spTgt spid="315400"/>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15402"/>
                                        </p:tgtEl>
                                        <p:attrNameLst>
                                          <p:attrName>style.visibility</p:attrName>
                                        </p:attrNameLst>
                                      </p:cBhvr>
                                      <p:to>
                                        <p:strVal val="visible"/>
                                      </p:to>
                                    </p:set>
                                    <p:animEffect transition="in" filter="fade">
                                      <p:cBhvr>
                                        <p:cTn id="23" dur="2000"/>
                                        <p:tgtEl>
                                          <p:spTgt spid="315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8" grpId="0" animBg="1"/>
      <p:bldP spid="315399" grpId="0" animBg="1"/>
      <p:bldP spid="315400" grpId="0" animBg="1"/>
      <p:bldP spid="315401" grpId="0" animBg="1"/>
      <p:bldP spid="31540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149</a:t>
            </a:fld>
            <a:endParaRPr lang="en-GB"/>
          </a:p>
        </p:txBody>
      </p:sp>
      <p:pic>
        <p:nvPicPr>
          <p:cNvPr id="4" name="Picture 3" descr="Screen Shot 2012-11-13 at 13.06.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0"/>
            <a:ext cx="9003360" cy="6858000"/>
          </a:xfrm>
          <a:prstGeom prst="rect">
            <a:avLst/>
          </a:prstGeom>
        </p:spPr>
      </p:pic>
    </p:spTree>
    <p:extLst>
      <p:ext uri="{BB962C8B-B14F-4D97-AF65-F5344CB8AC3E}">
        <p14:creationId xmlns:p14="http://schemas.microsoft.com/office/powerpoint/2010/main" val="121584880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3.31.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35" y="0"/>
            <a:ext cx="5975181" cy="6858000"/>
          </a:xfrm>
          <a:prstGeom prst="rect">
            <a:avLst/>
          </a:prstGeom>
        </p:spPr>
      </p:pic>
      <p:sp>
        <p:nvSpPr>
          <p:cNvPr id="31747" name="Line 6"/>
          <p:cNvSpPr>
            <a:spLocks noChangeShapeType="1"/>
          </p:cNvSpPr>
          <p:nvPr/>
        </p:nvSpPr>
        <p:spPr bwMode="auto">
          <a:xfrm flipH="1">
            <a:off x="4499992" y="1989138"/>
            <a:ext cx="1367408" cy="14398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31748" name="Text Box 10"/>
          <p:cNvSpPr txBox="1">
            <a:spLocks noChangeArrowheads="1"/>
          </p:cNvSpPr>
          <p:nvPr/>
        </p:nvSpPr>
        <p:spPr bwMode="auto">
          <a:xfrm>
            <a:off x="4067175" y="1628775"/>
            <a:ext cx="475297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Choose the saved style to apply to the EndNote library</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a:t>
            </a:fld>
            <a:endParaRPr lang="en-GB"/>
          </a:p>
        </p:txBody>
      </p:sp>
      <p:sp>
        <p:nvSpPr>
          <p:cNvPr id="3" name="Oval 2"/>
          <p:cNvSpPr/>
          <p:nvPr/>
        </p:nvSpPr>
        <p:spPr>
          <a:xfrm>
            <a:off x="5724128" y="5946123"/>
            <a:ext cx="1079574"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2000"/>
                                        <p:tgtEl>
                                          <p:spTgt spid="3174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1747"/>
                                        </p:tgtEl>
                                        <p:attrNameLst>
                                          <p:attrName>style.visibility</p:attrName>
                                        </p:attrNameLst>
                                      </p:cBhvr>
                                      <p:to>
                                        <p:strVal val="visible"/>
                                      </p:to>
                                    </p:set>
                                    <p:animEffect transition="in" filter="fade">
                                      <p:cBhvr>
                                        <p:cTn id="11" dur="2000"/>
                                        <p:tgtEl>
                                          <p:spTgt spid="3174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p:bldP spid="31748" grpId="0" animBg="1"/>
      <p:bldP spid="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4-12 at 14.23.58.png"/>
          <p:cNvPicPr>
            <a:picLocks noChangeAspect="1"/>
          </p:cNvPicPr>
          <p:nvPr/>
        </p:nvPicPr>
        <p:blipFill rotWithShape="1">
          <a:blip r:embed="rId4">
            <a:extLst>
              <a:ext uri="{28A0092B-C50C-407E-A947-70E740481C1C}">
                <a14:useLocalDpi xmlns:a14="http://schemas.microsoft.com/office/drawing/2010/main" val="0"/>
              </a:ext>
            </a:extLst>
          </a:blip>
          <a:srcRect t="5423"/>
          <a:stretch/>
        </p:blipFill>
        <p:spPr>
          <a:xfrm>
            <a:off x="899592" y="856033"/>
            <a:ext cx="6934200" cy="4960609"/>
          </a:xfrm>
          <a:prstGeom prst="rect">
            <a:avLst/>
          </a:prstGeom>
          <a:ln>
            <a:solidFill>
              <a:srgbClr val="000090"/>
            </a:solidFill>
          </a:ln>
        </p:spPr>
      </p:pic>
      <p:sp>
        <p:nvSpPr>
          <p:cNvPr id="592901" name="Line 5"/>
          <p:cNvSpPr>
            <a:spLocks noChangeShapeType="1"/>
          </p:cNvSpPr>
          <p:nvPr/>
        </p:nvSpPr>
        <p:spPr bwMode="auto">
          <a:xfrm flipH="1" flipV="1">
            <a:off x="6732239" y="2564904"/>
            <a:ext cx="359123" cy="216108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2902" name="Text Box 6"/>
          <p:cNvSpPr txBox="1">
            <a:spLocks noChangeArrowheads="1"/>
          </p:cNvSpPr>
          <p:nvPr/>
        </p:nvSpPr>
        <p:spPr bwMode="auto">
          <a:xfrm>
            <a:off x="6300788" y="4005263"/>
            <a:ext cx="25923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'Browse' to select a new reference style</a:t>
            </a:r>
            <a:endParaRPr lang="en-GB" dirty="0"/>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150</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2902"/>
                                        </p:tgtEl>
                                        <p:attrNameLst>
                                          <p:attrName>style.visibility</p:attrName>
                                        </p:attrNameLst>
                                      </p:cBhvr>
                                      <p:to>
                                        <p:strVal val="visible"/>
                                      </p:to>
                                    </p:set>
                                    <p:animEffect transition="in" filter="fade">
                                      <p:cBhvr>
                                        <p:cTn id="7" dur="2000"/>
                                        <p:tgtEl>
                                          <p:spTgt spid="59290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92901"/>
                                        </p:tgtEl>
                                        <p:attrNameLst>
                                          <p:attrName>style.visibility</p:attrName>
                                        </p:attrNameLst>
                                      </p:cBhvr>
                                      <p:to>
                                        <p:strVal val="visible"/>
                                      </p:to>
                                    </p:set>
                                    <p:animEffect transition="in" filter="fade">
                                      <p:cBhvr>
                                        <p:cTn id="11" dur="2000"/>
                                        <p:tgtEl>
                                          <p:spTgt spid="592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901" grpId="0" animBg="1"/>
      <p:bldP spid="592902"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4-12 at 14.24.44.png"/>
          <p:cNvPicPr>
            <a:picLocks noChangeAspect="1"/>
          </p:cNvPicPr>
          <p:nvPr/>
        </p:nvPicPr>
        <p:blipFill rotWithShape="1">
          <a:blip r:embed="rId3">
            <a:extLst>
              <a:ext uri="{28A0092B-C50C-407E-A947-70E740481C1C}">
                <a14:useLocalDpi xmlns:a14="http://schemas.microsoft.com/office/drawing/2010/main" val="0"/>
              </a:ext>
            </a:extLst>
          </a:blip>
          <a:srcRect t="5475"/>
          <a:stretch/>
        </p:blipFill>
        <p:spPr>
          <a:xfrm>
            <a:off x="899592" y="836578"/>
            <a:ext cx="6972300" cy="4969901"/>
          </a:xfrm>
          <a:prstGeom prst="rect">
            <a:avLst/>
          </a:prstGeom>
          <a:ln>
            <a:solidFill>
              <a:srgbClr val="000090"/>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151</a:t>
            </a:fld>
            <a:endParaRPr lang="en-GB"/>
          </a:p>
        </p:txBody>
      </p:sp>
      <p:cxnSp>
        <p:nvCxnSpPr>
          <p:cNvPr id="5" name="Straight Arrow Connector 4"/>
          <p:cNvCxnSpPr/>
          <p:nvPr/>
        </p:nvCxnSpPr>
        <p:spPr>
          <a:xfrm flipH="1" flipV="1">
            <a:off x="6660232" y="2492896"/>
            <a:ext cx="144017" cy="187220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5724128" y="3573016"/>
            <a:ext cx="28083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a new referencing system…</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276601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4-12 at 14.25.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9283"/>
            <a:ext cx="7843004" cy="6858000"/>
          </a:xfrm>
          <a:prstGeom prst="rect">
            <a:avLst/>
          </a:prstGeom>
          <a:ln>
            <a:solidFill>
              <a:srgbClr val="000090"/>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152</a:t>
            </a:fld>
            <a:endParaRPr lang="en-GB"/>
          </a:p>
        </p:txBody>
      </p:sp>
      <p:sp>
        <p:nvSpPr>
          <p:cNvPr id="3" name="TextBox 2"/>
          <p:cNvSpPr txBox="1"/>
          <p:nvPr/>
        </p:nvSpPr>
        <p:spPr bwMode="auto">
          <a:xfrm>
            <a:off x="2627784" y="4869160"/>
            <a:ext cx="3816424"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document displays in the selected reference style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139367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r>
              <a:rPr lang="en-GB" smtClean="0"/>
              <a:t>Remove field codes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153</a:t>
            </a:fld>
            <a:endParaRPr lang="en-GB"/>
          </a:p>
        </p:txBody>
      </p:sp>
    </p:spTree>
  </p:cSld>
  <p:clrMapOvr>
    <a:masterClrMapping/>
  </p:clrMapOvr>
  <p:transition spd="med">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GB" smtClean="0"/>
              <a:t>Create a plain text document</a:t>
            </a:r>
          </a:p>
        </p:txBody>
      </p:sp>
      <p:sp>
        <p:nvSpPr>
          <p:cNvPr id="604163" name="Rectangle 3"/>
          <p:cNvSpPr>
            <a:spLocks noGrp="1" noChangeArrowheads="1"/>
          </p:cNvSpPr>
          <p:nvPr>
            <p:ph type="body" idx="1"/>
          </p:nvPr>
        </p:nvSpPr>
        <p:spPr>
          <a:xfrm>
            <a:off x="323850" y="2420938"/>
            <a:ext cx="8426450" cy="3817937"/>
          </a:xfrm>
        </p:spPr>
        <p:txBody>
          <a:bodyPr/>
          <a:lstStyle/>
          <a:p>
            <a:pPr eaLnBrk="1" hangingPunct="1">
              <a:lnSpc>
                <a:spcPct val="90000"/>
              </a:lnSpc>
            </a:pPr>
            <a:r>
              <a:rPr lang="en-GB" smtClean="0"/>
              <a:t>A completed Word document carries all EndNote field codes</a:t>
            </a:r>
          </a:p>
          <a:p>
            <a:pPr eaLnBrk="1" hangingPunct="1">
              <a:lnSpc>
                <a:spcPct val="90000"/>
              </a:lnSpc>
            </a:pPr>
            <a:r>
              <a:rPr lang="en-GB" smtClean="0"/>
              <a:t>For publication, a 'plain copy' is required</a:t>
            </a:r>
          </a:p>
          <a:p>
            <a:pPr eaLnBrk="1" hangingPunct="1">
              <a:lnSpc>
                <a:spcPct val="90000"/>
              </a:lnSpc>
            </a:pPr>
            <a:r>
              <a:rPr lang="en-GB" smtClean="0"/>
              <a:t>Make a copy of the Word document before creating the plain text version - if you make a mistake there is no way back to the original</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4163">
                                            <p:txEl>
                                              <p:pRg st="0" end="0"/>
                                            </p:txEl>
                                          </p:spTgt>
                                        </p:tgtEl>
                                        <p:attrNameLst>
                                          <p:attrName>style.visibility</p:attrName>
                                        </p:attrNameLst>
                                      </p:cBhvr>
                                      <p:to>
                                        <p:strVal val="visible"/>
                                      </p:to>
                                    </p:set>
                                    <p:animEffect transition="in" filter="fade">
                                      <p:cBhvr>
                                        <p:cTn id="7" dur="2000"/>
                                        <p:tgtEl>
                                          <p:spTgt spid="604163">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04163">
                                            <p:txEl>
                                              <p:pRg st="1" end="1"/>
                                            </p:txEl>
                                          </p:spTgt>
                                        </p:tgtEl>
                                        <p:attrNameLst>
                                          <p:attrName>style.visibility</p:attrName>
                                        </p:attrNameLst>
                                      </p:cBhvr>
                                      <p:to>
                                        <p:strVal val="visible"/>
                                      </p:to>
                                    </p:set>
                                    <p:animEffect transition="in" filter="fade">
                                      <p:cBhvr>
                                        <p:cTn id="11" dur="2000"/>
                                        <p:tgtEl>
                                          <p:spTgt spid="604163">
                                            <p:txEl>
                                              <p:pRg st="1" end="1"/>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04163">
                                            <p:txEl>
                                              <p:pRg st="2" end="2"/>
                                            </p:txEl>
                                          </p:spTgt>
                                        </p:tgtEl>
                                        <p:attrNameLst>
                                          <p:attrName>style.visibility</p:attrName>
                                        </p:attrNameLst>
                                      </p:cBhvr>
                                      <p:to>
                                        <p:strVal val="visible"/>
                                      </p:to>
                                    </p:set>
                                    <p:animEffect transition="in" filter="fade">
                                      <p:cBhvr>
                                        <p:cTn id="15" dur="2000"/>
                                        <p:tgtEl>
                                          <p:spTgt spid="6041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6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5 at 11.03.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36" y="1403960"/>
            <a:ext cx="6527800" cy="3378200"/>
          </a:xfrm>
          <a:prstGeom prst="rect">
            <a:avLst/>
          </a:prstGeom>
        </p:spPr>
      </p:pic>
      <p:sp>
        <p:nvSpPr>
          <p:cNvPr id="606213" name="Line 5"/>
          <p:cNvSpPr>
            <a:spLocks noChangeShapeType="1"/>
          </p:cNvSpPr>
          <p:nvPr/>
        </p:nvSpPr>
        <p:spPr bwMode="auto">
          <a:xfrm flipH="1" flipV="1">
            <a:off x="4932040" y="3284983"/>
            <a:ext cx="720081" cy="201622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6214" name="Text Box 6"/>
          <p:cNvSpPr txBox="1">
            <a:spLocks noChangeArrowheads="1"/>
          </p:cNvSpPr>
          <p:nvPr/>
        </p:nvSpPr>
        <p:spPr bwMode="auto">
          <a:xfrm>
            <a:off x="3275856" y="5013176"/>
            <a:ext cx="4968875"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a:t>
            </a:r>
            <a:r>
              <a:rPr lang="en-GB" sz="2400" b="1" dirty="0" smtClean="0">
                <a:solidFill>
                  <a:srgbClr val="000000"/>
                </a:solidFill>
                <a:latin typeface="Lucida Sans" pitchFamily="34" charset="0"/>
              </a:rPr>
              <a:t>'</a:t>
            </a:r>
            <a:r>
              <a:rPr lang="en-GB" sz="2400" b="1" dirty="0">
                <a:solidFill>
                  <a:srgbClr val="000000"/>
                </a:solidFill>
                <a:latin typeface="Lucida Sans" pitchFamily="34" charset="0"/>
              </a:rPr>
              <a:t>C</a:t>
            </a:r>
            <a:r>
              <a:rPr lang="en-GB" sz="2400" b="1" dirty="0" smtClean="0">
                <a:solidFill>
                  <a:srgbClr val="000000"/>
                </a:solidFill>
                <a:latin typeface="Lucida Sans" pitchFamily="34" charset="0"/>
              </a:rPr>
              <a:t>WYW Tools' </a:t>
            </a:r>
            <a:r>
              <a:rPr lang="en-GB" sz="2400" b="1" dirty="0">
                <a:solidFill>
                  <a:srgbClr val="000000"/>
                </a:solidFill>
                <a:latin typeface="Lucida Sans" pitchFamily="34" charset="0"/>
              </a:rPr>
              <a:t>and choose the 'Convert to Plain Text' option</a:t>
            </a:r>
            <a:endParaRPr lang="en-GB" dirty="0"/>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155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6214"/>
                                        </p:tgtEl>
                                        <p:attrNameLst>
                                          <p:attrName>style.visibility</p:attrName>
                                        </p:attrNameLst>
                                      </p:cBhvr>
                                      <p:to>
                                        <p:strVal val="visible"/>
                                      </p:to>
                                    </p:set>
                                    <p:animEffect transition="in" filter="fade">
                                      <p:cBhvr>
                                        <p:cTn id="7" dur="2000"/>
                                        <p:tgtEl>
                                          <p:spTgt spid="60621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06213"/>
                                        </p:tgtEl>
                                        <p:attrNameLst>
                                          <p:attrName>style.visibility</p:attrName>
                                        </p:attrNameLst>
                                      </p:cBhvr>
                                      <p:to>
                                        <p:strVal val="visible"/>
                                      </p:to>
                                    </p:set>
                                    <p:animEffect transition="in" filter="fade">
                                      <p:cBhvr>
                                        <p:cTn id="11" dur="2000"/>
                                        <p:tgtEl>
                                          <p:spTgt spid="606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3" grpId="0" animBg="1"/>
      <p:bldP spid="60621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p:txBody>
          <a:bodyPr/>
          <a:lstStyle/>
          <a:p>
            <a:pPr eaLnBrk="1" hangingPunct="1"/>
            <a:r>
              <a:rPr lang="en-GB" smtClean="0"/>
              <a:t>Creating a subject bibliography</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156</a:t>
            </a:fld>
            <a:endParaRPr lang="en-GB"/>
          </a:p>
        </p:txBody>
      </p:sp>
    </p:spTree>
  </p:cSld>
  <p:clrMapOvr>
    <a:masterClrMapping/>
  </p:clrMapOvr>
  <p:transition spd="med">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0.38.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449"/>
            <a:ext cx="9144000" cy="6351251"/>
          </a:xfrm>
          <a:prstGeom prst="rect">
            <a:avLst/>
          </a:prstGeom>
        </p:spPr>
      </p:pic>
      <p:sp>
        <p:nvSpPr>
          <p:cNvPr id="149507"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9B3A3AEF-C6FD-4F98-877E-3FA167AB4B8C}" type="slidenum">
              <a:rPr lang="en-GB" sz="1400">
                <a:latin typeface="Lucida Sans" pitchFamily="34" charset="0"/>
              </a:rPr>
              <a:pPr algn="r"/>
              <a:t>157</a:t>
            </a:fld>
            <a:endParaRPr lang="en-GB" sz="1400">
              <a:latin typeface="Lucida Sans" pitchFamily="34" charset="0"/>
            </a:endParaRPr>
          </a:p>
        </p:txBody>
      </p:sp>
      <p:sp>
        <p:nvSpPr>
          <p:cNvPr id="612359" name="Text Box 10"/>
          <p:cNvSpPr txBox="1">
            <a:spLocks noChangeArrowheads="1"/>
          </p:cNvSpPr>
          <p:nvPr/>
        </p:nvSpPr>
        <p:spPr bwMode="auto">
          <a:xfrm>
            <a:off x="4283968" y="3933056"/>
            <a:ext cx="4427537" cy="115411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 the references to be included in the Subject Bibliography</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2359"/>
                                        </p:tgtEl>
                                        <p:attrNameLst>
                                          <p:attrName>style.visibility</p:attrName>
                                        </p:attrNameLst>
                                      </p:cBhvr>
                                      <p:to>
                                        <p:strVal val="visible"/>
                                      </p:to>
                                    </p:set>
                                    <p:animEffect transition="in" filter="fade">
                                      <p:cBhvr>
                                        <p:cTn id="7" dur="2000"/>
                                        <p:tgtEl>
                                          <p:spTgt spid="612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9"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0.38.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3" y="188268"/>
            <a:ext cx="9144000" cy="6351251"/>
          </a:xfrm>
          <a:prstGeom prst="rect">
            <a:avLst/>
          </a:prstGeom>
        </p:spPr>
      </p:pic>
      <p:sp>
        <p:nvSpPr>
          <p:cNvPr id="150531"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2ECBF4BF-3472-430C-ADD0-97C6DF1D83EF}" type="slidenum">
              <a:rPr lang="en-GB" sz="1400">
                <a:latin typeface="Lucida Sans" pitchFamily="34" charset="0"/>
              </a:rPr>
              <a:pPr algn="r"/>
              <a:t>158</a:t>
            </a:fld>
            <a:endParaRPr lang="en-GB" sz="1400">
              <a:latin typeface="Lucida Sans" pitchFamily="34" charset="0"/>
            </a:endParaRPr>
          </a:p>
        </p:txBody>
      </p:sp>
      <p:sp>
        <p:nvSpPr>
          <p:cNvPr id="614405" name="Line 6"/>
          <p:cNvSpPr>
            <a:spLocks noChangeShapeType="1"/>
          </p:cNvSpPr>
          <p:nvPr/>
        </p:nvSpPr>
        <p:spPr bwMode="auto">
          <a:xfrm flipH="1" flipV="1">
            <a:off x="2987823" y="2348879"/>
            <a:ext cx="1512167" cy="172819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14406" name="Text Box 10"/>
          <p:cNvSpPr txBox="1">
            <a:spLocks noChangeArrowheads="1"/>
          </p:cNvSpPr>
          <p:nvPr/>
        </p:nvSpPr>
        <p:spPr bwMode="auto">
          <a:xfrm>
            <a:off x="4355976" y="3861048"/>
            <a:ext cx="3671888"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'Show Selected References'</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406"/>
                                        </p:tgtEl>
                                        <p:attrNameLst>
                                          <p:attrName>style.visibility</p:attrName>
                                        </p:attrNameLst>
                                      </p:cBhvr>
                                      <p:to>
                                        <p:strVal val="visible"/>
                                      </p:to>
                                    </p:set>
                                    <p:animEffect transition="in" filter="fade">
                                      <p:cBhvr>
                                        <p:cTn id="7" dur="2000"/>
                                        <p:tgtEl>
                                          <p:spTgt spid="61440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4405"/>
                                        </p:tgtEl>
                                        <p:attrNameLst>
                                          <p:attrName>style.visibility</p:attrName>
                                        </p:attrNameLst>
                                      </p:cBhvr>
                                      <p:to>
                                        <p:strVal val="visible"/>
                                      </p:to>
                                    </p:set>
                                    <p:animEffect transition="in" filter="fade">
                                      <p:cBhvr>
                                        <p:cTn id="11" dur="2000"/>
                                        <p:tgtEl>
                                          <p:spTgt spid="614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5" grpId="0" animBg="1"/>
      <p:bldP spid="614406"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0.38.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9" y="332656"/>
            <a:ext cx="9144000" cy="6222553"/>
          </a:xfrm>
          <a:prstGeom prst="rect">
            <a:avLst/>
          </a:prstGeom>
        </p:spPr>
      </p:pic>
      <p:sp>
        <p:nvSpPr>
          <p:cNvPr id="151555" name="Rectangle 3"/>
          <p:cNvSpPr>
            <a:spLocks noGrp="1" noChangeArrowheads="1"/>
          </p:cNvSpPr>
          <p:nvPr>
            <p:ph type="body" idx="4294967295"/>
          </p:nvPr>
        </p:nvSpPr>
        <p:spPr/>
        <p:txBody>
          <a:bodyPr/>
          <a:lstStyle/>
          <a:p>
            <a:pPr eaLnBrk="1" hangingPunct="1">
              <a:spcBef>
                <a:spcPct val="0"/>
              </a:spcBef>
              <a:buClrTx/>
              <a:buFontTx/>
              <a:buNone/>
            </a:pPr>
            <a:endParaRPr lang="en-GB" b="0" smtClean="0">
              <a:solidFill>
                <a:srgbClr val="000000"/>
              </a:solidFill>
            </a:endParaRPr>
          </a:p>
          <a:p>
            <a:pPr eaLnBrk="1" hangingPunct="1"/>
            <a:endParaRPr lang="en-US" smtClean="0"/>
          </a:p>
        </p:txBody>
      </p:sp>
      <p:sp>
        <p:nvSpPr>
          <p:cNvPr id="616453" name="Text Box 10"/>
          <p:cNvSpPr txBox="1">
            <a:spLocks noChangeArrowheads="1"/>
          </p:cNvSpPr>
          <p:nvPr/>
        </p:nvSpPr>
        <p:spPr bwMode="auto">
          <a:xfrm>
            <a:off x="3203848" y="3049438"/>
            <a:ext cx="327660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Selected references are displayed</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159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6453"/>
                                        </p:tgtEl>
                                        <p:attrNameLst>
                                          <p:attrName>style.visibility</p:attrName>
                                        </p:attrNameLst>
                                      </p:cBhvr>
                                      <p:to>
                                        <p:strVal val="visible"/>
                                      </p:to>
                                    </p:set>
                                    <p:animEffect transition="in" filter="fade">
                                      <p:cBhvr>
                                        <p:cTn id="7" dur="2000"/>
                                        <p:tgtEl>
                                          <p:spTgt spid="616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3 at 13.32.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349"/>
            <a:ext cx="9144000" cy="6142534"/>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a:t>
            </a:fld>
            <a:endParaRPr lang="en-GB"/>
          </a:p>
        </p:txBody>
      </p:sp>
      <p:sp>
        <p:nvSpPr>
          <p:cNvPr id="3" name="Text Box 5"/>
          <p:cNvSpPr txBox="1">
            <a:spLocks noChangeArrowheads="1"/>
          </p:cNvSpPr>
          <p:nvPr/>
        </p:nvSpPr>
        <p:spPr bwMode="auto">
          <a:xfrm>
            <a:off x="251520" y="3573016"/>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Changes to the Referencing Style are applied</a:t>
            </a:r>
            <a:endParaRPr lang="en-GB" dirty="0"/>
          </a:p>
        </p:txBody>
      </p:sp>
      <p:sp>
        <p:nvSpPr>
          <p:cNvPr id="4" name="Text Box 6"/>
          <p:cNvSpPr txBox="1">
            <a:spLocks noChangeArrowheads="1"/>
          </p:cNvSpPr>
          <p:nvPr/>
        </p:nvSpPr>
        <p:spPr bwMode="auto">
          <a:xfrm>
            <a:off x="4860032" y="3576331"/>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Further edits to the style can be made at any time</a:t>
            </a:r>
            <a:endParaRPr lang="en-GB" dirty="0"/>
          </a:p>
        </p:txBody>
      </p:sp>
    </p:spTree>
    <p:extLst>
      <p:ext uri="{BB962C8B-B14F-4D97-AF65-F5344CB8AC3E}">
        <p14:creationId xmlns:p14="http://schemas.microsoft.com/office/powerpoint/2010/main" val="3909062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0.38.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2" y="157188"/>
            <a:ext cx="9144000" cy="6351251"/>
          </a:xfrm>
          <a:prstGeom prst="rect">
            <a:avLst/>
          </a:prstGeom>
        </p:spPr>
      </p:pic>
      <p:sp>
        <p:nvSpPr>
          <p:cNvPr id="152580" name="Slide Number Placeholder 3"/>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4F703F48-FB82-45CB-B8A0-86206F3E5804}" type="slidenum">
              <a:rPr lang="en-GB" sz="1400">
                <a:latin typeface="Lucida Sans" pitchFamily="34" charset="0"/>
              </a:rPr>
              <a:pPr algn="r"/>
              <a:t>160</a:t>
            </a:fld>
            <a:endParaRPr lang="en-GB" sz="1400">
              <a:latin typeface="Lucida Sans" pitchFamily="34" charset="0"/>
            </a:endParaRPr>
          </a:p>
        </p:txBody>
      </p:sp>
      <p:sp>
        <p:nvSpPr>
          <p:cNvPr id="618502" name="Line 6"/>
          <p:cNvSpPr>
            <a:spLocks noChangeShapeType="1"/>
          </p:cNvSpPr>
          <p:nvPr/>
        </p:nvSpPr>
        <p:spPr bwMode="auto">
          <a:xfrm flipH="1" flipV="1">
            <a:off x="3923926" y="2420887"/>
            <a:ext cx="915391" cy="71001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18503" name="Text Box 10"/>
          <p:cNvSpPr txBox="1">
            <a:spLocks noChangeArrowheads="1"/>
          </p:cNvSpPr>
          <p:nvPr/>
        </p:nvSpPr>
        <p:spPr bwMode="auto">
          <a:xfrm>
            <a:off x="4767882" y="3130904"/>
            <a:ext cx="2843212"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'Subject Bibliography'</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8503"/>
                                        </p:tgtEl>
                                        <p:attrNameLst>
                                          <p:attrName>style.visibility</p:attrName>
                                        </p:attrNameLst>
                                      </p:cBhvr>
                                      <p:to>
                                        <p:strVal val="visible"/>
                                      </p:to>
                                    </p:set>
                                    <p:animEffect transition="in" filter="fade">
                                      <p:cBhvr>
                                        <p:cTn id="7" dur="2000"/>
                                        <p:tgtEl>
                                          <p:spTgt spid="61850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8502"/>
                                        </p:tgtEl>
                                        <p:attrNameLst>
                                          <p:attrName>style.visibility</p:attrName>
                                        </p:attrNameLst>
                                      </p:cBhvr>
                                      <p:to>
                                        <p:strVal val="visible"/>
                                      </p:to>
                                    </p:set>
                                    <p:animEffect transition="in" filter="fade">
                                      <p:cBhvr>
                                        <p:cTn id="11" dur="2000"/>
                                        <p:tgtEl>
                                          <p:spTgt spid="618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02" grpId="0" animBg="1"/>
      <p:bldP spid="618503"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0.39.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137" y="535560"/>
            <a:ext cx="6731000" cy="5664200"/>
          </a:xfrm>
          <a:prstGeom prst="rect">
            <a:avLst/>
          </a:prstGeom>
        </p:spPr>
      </p:pic>
      <p:sp>
        <p:nvSpPr>
          <p:cNvPr id="153602"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C3221904-AA6B-448D-9BB3-8320D8569C42}" type="slidenum">
              <a:rPr lang="en-GB" sz="1400">
                <a:latin typeface="Lucida Sans" pitchFamily="34" charset="0"/>
              </a:rPr>
              <a:pPr algn="r"/>
              <a:t>161</a:t>
            </a:fld>
            <a:endParaRPr lang="en-GB" sz="1400">
              <a:latin typeface="Lucida Sans" pitchFamily="34" charset="0"/>
            </a:endParaRPr>
          </a:p>
        </p:txBody>
      </p:sp>
      <p:sp>
        <p:nvSpPr>
          <p:cNvPr id="620548" name="Line 6"/>
          <p:cNvSpPr>
            <a:spLocks noChangeShapeType="1"/>
          </p:cNvSpPr>
          <p:nvPr/>
        </p:nvSpPr>
        <p:spPr bwMode="auto">
          <a:xfrm flipH="1" flipV="1">
            <a:off x="4427984" y="1556792"/>
            <a:ext cx="1656184" cy="100811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0549" name="Text Box 10"/>
          <p:cNvSpPr txBox="1">
            <a:spLocks noChangeArrowheads="1"/>
          </p:cNvSpPr>
          <p:nvPr/>
        </p:nvSpPr>
        <p:spPr bwMode="auto">
          <a:xfrm>
            <a:off x="5508104" y="2204864"/>
            <a:ext cx="3348038"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the subject field</a:t>
            </a:r>
          </a:p>
        </p:txBody>
      </p:sp>
      <p:sp>
        <p:nvSpPr>
          <p:cNvPr id="620550" name="Line 6"/>
          <p:cNvSpPr>
            <a:spLocks noChangeShapeType="1"/>
          </p:cNvSpPr>
          <p:nvPr/>
        </p:nvSpPr>
        <p:spPr bwMode="auto">
          <a:xfrm flipH="1">
            <a:off x="7380310" y="4005064"/>
            <a:ext cx="648073" cy="158417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0551" name="Text Box 10"/>
          <p:cNvSpPr txBox="1">
            <a:spLocks noChangeArrowheads="1"/>
          </p:cNvSpPr>
          <p:nvPr/>
        </p:nvSpPr>
        <p:spPr bwMode="auto">
          <a:xfrm>
            <a:off x="7164288" y="3573016"/>
            <a:ext cx="161925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…then click OK</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0549"/>
                                        </p:tgtEl>
                                        <p:attrNameLst>
                                          <p:attrName>style.visibility</p:attrName>
                                        </p:attrNameLst>
                                      </p:cBhvr>
                                      <p:to>
                                        <p:strVal val="visible"/>
                                      </p:to>
                                    </p:set>
                                    <p:animEffect transition="in" filter="fade">
                                      <p:cBhvr>
                                        <p:cTn id="7" dur="2000"/>
                                        <p:tgtEl>
                                          <p:spTgt spid="62054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20548"/>
                                        </p:tgtEl>
                                        <p:attrNameLst>
                                          <p:attrName>style.visibility</p:attrName>
                                        </p:attrNameLst>
                                      </p:cBhvr>
                                      <p:to>
                                        <p:strVal val="visible"/>
                                      </p:to>
                                    </p:set>
                                    <p:animEffect transition="in" filter="fade">
                                      <p:cBhvr>
                                        <p:cTn id="11" dur="2000"/>
                                        <p:tgtEl>
                                          <p:spTgt spid="62054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20551"/>
                                        </p:tgtEl>
                                        <p:attrNameLst>
                                          <p:attrName>style.visibility</p:attrName>
                                        </p:attrNameLst>
                                      </p:cBhvr>
                                      <p:to>
                                        <p:strVal val="visible"/>
                                      </p:to>
                                    </p:set>
                                    <p:animEffect transition="in" filter="fade">
                                      <p:cBhvr>
                                        <p:cTn id="15" dur="2000"/>
                                        <p:tgtEl>
                                          <p:spTgt spid="620551"/>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20550"/>
                                        </p:tgtEl>
                                        <p:attrNameLst>
                                          <p:attrName>style.visibility</p:attrName>
                                        </p:attrNameLst>
                                      </p:cBhvr>
                                      <p:to>
                                        <p:strVal val="visible"/>
                                      </p:to>
                                    </p:set>
                                    <p:animEffect transition="in" filter="fade">
                                      <p:cBhvr>
                                        <p:cTn id="19" dur="2000"/>
                                        <p:tgtEl>
                                          <p:spTgt spid="620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8" grpId="0" animBg="1"/>
      <p:bldP spid="620549" grpId="0" animBg="1"/>
      <p:bldP spid="620550" grpId="0" animBg="1"/>
      <p:bldP spid="620551"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0.41.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237" y="595065"/>
            <a:ext cx="6819900" cy="5651500"/>
          </a:xfrm>
          <a:prstGeom prst="rect">
            <a:avLst/>
          </a:prstGeom>
        </p:spPr>
      </p:pic>
      <p:sp>
        <p:nvSpPr>
          <p:cNvPr id="154626"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420DD1AD-E15E-43C4-8B9D-5EF33360EC73}" type="slidenum">
              <a:rPr lang="en-GB" sz="1400">
                <a:latin typeface="Lucida Sans" pitchFamily="34" charset="0"/>
              </a:rPr>
              <a:pPr algn="r"/>
              <a:t>162</a:t>
            </a:fld>
            <a:endParaRPr lang="en-GB" sz="1400">
              <a:latin typeface="Lucida Sans" pitchFamily="34" charset="0"/>
            </a:endParaRPr>
          </a:p>
        </p:txBody>
      </p:sp>
      <p:sp>
        <p:nvSpPr>
          <p:cNvPr id="622597" name="Text Box 10"/>
          <p:cNvSpPr txBox="1">
            <a:spLocks noChangeArrowheads="1"/>
          </p:cNvSpPr>
          <p:nvPr/>
        </p:nvSpPr>
        <p:spPr bwMode="auto">
          <a:xfrm>
            <a:off x="3563888" y="3882044"/>
            <a:ext cx="3455988"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'Select All'</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162</a:t>
            </a:fld>
            <a:endParaRPr lang="en-GB"/>
          </a:p>
        </p:txBody>
      </p:sp>
      <p:sp>
        <p:nvSpPr>
          <p:cNvPr id="5" name="Oval 4"/>
          <p:cNvSpPr/>
          <p:nvPr/>
        </p:nvSpPr>
        <p:spPr>
          <a:xfrm>
            <a:off x="5724128" y="1340768"/>
            <a:ext cx="1872208"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fade">
                                      <p:cBhvr>
                                        <p:cTn id="7" dur="2000"/>
                                        <p:tgtEl>
                                          <p:spTgt spid="622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0.41.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60"/>
            <a:ext cx="9144000" cy="6464440"/>
          </a:xfrm>
          <a:prstGeom prst="rect">
            <a:avLst/>
          </a:prstGeom>
        </p:spPr>
      </p:pic>
      <p:sp>
        <p:nvSpPr>
          <p:cNvPr id="155650"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035FF210-FD77-4222-9DE3-D7B720EF390D}" type="slidenum">
              <a:rPr lang="en-GB" sz="1400">
                <a:latin typeface="Lucida Sans" pitchFamily="34" charset="0"/>
              </a:rPr>
              <a:pPr algn="r"/>
              <a:t>163</a:t>
            </a:fld>
            <a:endParaRPr lang="en-GB" sz="1400">
              <a:latin typeface="Lucida Sans" pitchFamily="34" charset="0"/>
            </a:endParaRPr>
          </a:p>
        </p:txBody>
      </p:sp>
      <p:sp>
        <p:nvSpPr>
          <p:cNvPr id="624644" name="Line 6"/>
          <p:cNvSpPr>
            <a:spLocks noChangeShapeType="1"/>
          </p:cNvSpPr>
          <p:nvPr/>
        </p:nvSpPr>
        <p:spPr bwMode="auto">
          <a:xfrm flipH="1" flipV="1">
            <a:off x="3347864" y="764704"/>
            <a:ext cx="2304256" cy="93610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4646" name="Text Box 10"/>
          <p:cNvSpPr txBox="1">
            <a:spLocks noChangeArrowheads="1"/>
          </p:cNvSpPr>
          <p:nvPr/>
        </p:nvSpPr>
        <p:spPr bwMode="auto">
          <a:xfrm>
            <a:off x="5508104" y="1052736"/>
            <a:ext cx="3492054" cy="11541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Change the 'Output Style' and 'Layout' if needed</a:t>
            </a:r>
          </a:p>
        </p:txBody>
      </p:sp>
      <p:sp>
        <p:nvSpPr>
          <p:cNvPr id="624647" name="Line 6"/>
          <p:cNvSpPr>
            <a:spLocks noChangeShapeType="1"/>
          </p:cNvSpPr>
          <p:nvPr/>
        </p:nvSpPr>
        <p:spPr bwMode="auto">
          <a:xfrm>
            <a:off x="7524328" y="4869160"/>
            <a:ext cx="720080" cy="12961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4648" name="Line 6"/>
          <p:cNvSpPr>
            <a:spLocks noChangeShapeType="1"/>
          </p:cNvSpPr>
          <p:nvPr/>
        </p:nvSpPr>
        <p:spPr bwMode="auto">
          <a:xfrm flipH="1">
            <a:off x="5940151" y="4941168"/>
            <a:ext cx="1728465" cy="122413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24649" name="Text Box 10"/>
          <p:cNvSpPr txBox="1">
            <a:spLocks noChangeArrowheads="1"/>
          </p:cNvSpPr>
          <p:nvPr/>
        </p:nvSpPr>
        <p:spPr bwMode="auto">
          <a:xfrm>
            <a:off x="6372200" y="4581128"/>
            <a:ext cx="2663825"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Print or Save…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4646"/>
                                        </p:tgtEl>
                                        <p:attrNameLst>
                                          <p:attrName>style.visibility</p:attrName>
                                        </p:attrNameLst>
                                      </p:cBhvr>
                                      <p:to>
                                        <p:strVal val="visible"/>
                                      </p:to>
                                    </p:set>
                                    <p:animEffect transition="in" filter="fade">
                                      <p:cBhvr>
                                        <p:cTn id="7" dur="2000"/>
                                        <p:tgtEl>
                                          <p:spTgt spid="6246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4644"/>
                                        </p:tgtEl>
                                        <p:attrNameLst>
                                          <p:attrName>style.visibility</p:attrName>
                                        </p:attrNameLst>
                                      </p:cBhvr>
                                      <p:to>
                                        <p:strVal val="visible"/>
                                      </p:to>
                                    </p:set>
                                    <p:animEffect transition="in" filter="fade">
                                      <p:cBhvr>
                                        <p:cTn id="10" dur="2000"/>
                                        <p:tgtEl>
                                          <p:spTgt spid="624644"/>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624649"/>
                                        </p:tgtEl>
                                        <p:attrNameLst>
                                          <p:attrName>style.visibility</p:attrName>
                                        </p:attrNameLst>
                                      </p:cBhvr>
                                      <p:to>
                                        <p:strVal val="visible"/>
                                      </p:to>
                                    </p:set>
                                    <p:animEffect transition="in" filter="fade">
                                      <p:cBhvr>
                                        <p:cTn id="14" dur="2000"/>
                                        <p:tgtEl>
                                          <p:spTgt spid="624649"/>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624647"/>
                                        </p:tgtEl>
                                        <p:attrNameLst>
                                          <p:attrName>style.visibility</p:attrName>
                                        </p:attrNameLst>
                                      </p:cBhvr>
                                      <p:to>
                                        <p:strVal val="visible"/>
                                      </p:to>
                                    </p:set>
                                    <p:animEffect transition="in" filter="fade">
                                      <p:cBhvr>
                                        <p:cTn id="18" dur="2000"/>
                                        <p:tgtEl>
                                          <p:spTgt spid="6246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24648"/>
                                        </p:tgtEl>
                                        <p:attrNameLst>
                                          <p:attrName>style.visibility</p:attrName>
                                        </p:attrNameLst>
                                      </p:cBhvr>
                                      <p:to>
                                        <p:strVal val="visible"/>
                                      </p:to>
                                    </p:set>
                                    <p:animEffect transition="in" filter="fade">
                                      <p:cBhvr>
                                        <p:cTn id="21" dur="2000"/>
                                        <p:tgtEl>
                                          <p:spTgt spid="624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animBg="1"/>
      <p:bldP spid="624646" grpId="0" animBg="1"/>
      <p:bldP spid="624647" grpId="0" animBg="1"/>
      <p:bldP spid="624648" grpId="0" animBg="1"/>
      <p:bldP spid="624649"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5 at 10.42.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53" y="0"/>
            <a:ext cx="679731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164</a:t>
            </a:fld>
            <a:endParaRPr lang="en-GB"/>
          </a:p>
        </p:txBody>
      </p:sp>
      <p:sp>
        <p:nvSpPr>
          <p:cNvPr id="3" name="TextBox 2"/>
          <p:cNvSpPr txBox="1"/>
          <p:nvPr/>
        </p:nvSpPr>
        <p:spPr bwMode="auto">
          <a:xfrm>
            <a:off x="683568" y="4941168"/>
            <a:ext cx="540060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Control the subject bibliography layout by using the tabs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2567024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5 at 10.42.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5" y="-3198"/>
            <a:ext cx="679731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165</a:t>
            </a:fld>
            <a:endParaRPr lang="en-GB"/>
          </a:p>
        </p:txBody>
      </p:sp>
    </p:spTree>
    <p:extLst>
      <p:ext uri="{BB962C8B-B14F-4D97-AF65-F5344CB8AC3E}">
        <p14:creationId xmlns:p14="http://schemas.microsoft.com/office/powerpoint/2010/main" val="4266328534"/>
      </p:ext>
    </p:extLst>
  </p:cSld>
  <p:clrMapOvr>
    <a:masterClrMapping/>
  </p:clrMapOvr>
  <p:transition spd="med">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GB" smtClean="0"/>
              <a:t>Use abbreviated journal titles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166</a:t>
            </a:fld>
            <a:endParaRPr lang="en-GB"/>
          </a:p>
        </p:txBody>
      </p:sp>
    </p:spTree>
  </p:cSld>
  <p:clrMapOvr>
    <a:masterClrMapping/>
  </p:clrMapOvr>
  <p:transition spd="med">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5 at 10.43.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647"/>
            <a:ext cx="9144000" cy="6346785"/>
          </a:xfrm>
          <a:prstGeom prst="rect">
            <a:avLst/>
          </a:prstGeom>
        </p:spPr>
      </p:pic>
      <p:sp>
        <p:nvSpPr>
          <p:cNvPr id="654341" name="Line 5"/>
          <p:cNvSpPr>
            <a:spLocks noChangeShapeType="1"/>
          </p:cNvSpPr>
          <p:nvPr/>
        </p:nvSpPr>
        <p:spPr bwMode="auto">
          <a:xfrm flipH="1" flipV="1">
            <a:off x="5148063" y="1556792"/>
            <a:ext cx="576063" cy="295232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4342" name="Text Box 6"/>
          <p:cNvSpPr txBox="1">
            <a:spLocks noChangeArrowheads="1"/>
          </p:cNvSpPr>
          <p:nvPr/>
        </p:nvSpPr>
        <p:spPr bwMode="auto">
          <a:xfrm>
            <a:off x="4788024" y="4221088"/>
            <a:ext cx="3313112"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'Tools </a:t>
            </a:r>
            <a:r>
              <a:rPr lang="en-GB" sz="2400" b="1" dirty="0">
                <a:solidFill>
                  <a:srgbClr val="000000"/>
                </a:solidFill>
                <a:latin typeface="Lucida Sans" pitchFamily="34" charset="0"/>
                <a:sym typeface="Wingdings 3" pitchFamily="18" charset="2"/>
              </a:rPr>
              <a:t> Open Term Lists  Journals Term List'</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167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4342"/>
                                        </p:tgtEl>
                                        <p:attrNameLst>
                                          <p:attrName>style.visibility</p:attrName>
                                        </p:attrNameLst>
                                      </p:cBhvr>
                                      <p:to>
                                        <p:strVal val="visible"/>
                                      </p:to>
                                    </p:set>
                                    <p:animEffect transition="in" filter="fade">
                                      <p:cBhvr>
                                        <p:cTn id="7" dur="2000"/>
                                        <p:tgtEl>
                                          <p:spTgt spid="65434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54341"/>
                                        </p:tgtEl>
                                        <p:attrNameLst>
                                          <p:attrName>style.visibility</p:attrName>
                                        </p:attrNameLst>
                                      </p:cBhvr>
                                      <p:to>
                                        <p:strVal val="visible"/>
                                      </p:to>
                                    </p:set>
                                    <p:animEffect transition="in" filter="fade">
                                      <p:cBhvr>
                                        <p:cTn id="11" dur="2000"/>
                                        <p:tgtEl>
                                          <p:spTgt spid="65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41" grpId="0" animBg="1"/>
      <p:bldP spid="654342"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0.44.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462802"/>
            <a:ext cx="6870700" cy="5422900"/>
          </a:xfrm>
          <a:prstGeom prst="rect">
            <a:avLst/>
          </a:prstGeom>
        </p:spPr>
      </p:pic>
      <p:sp>
        <p:nvSpPr>
          <p:cNvPr id="656390" name="Text Box 6"/>
          <p:cNvSpPr txBox="1">
            <a:spLocks noChangeArrowheads="1"/>
          </p:cNvSpPr>
          <p:nvPr/>
        </p:nvSpPr>
        <p:spPr bwMode="auto">
          <a:xfrm>
            <a:off x="3635375" y="5013325"/>
            <a:ext cx="5186363"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Go to the 'Terms' tab: titles of journals currently listed in the EndNote Library are displayed - these must be deleted</a:t>
            </a:r>
            <a:endParaRPr lang="en-GB" sz="2400" b="1">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168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6390"/>
                                        </p:tgtEl>
                                        <p:attrNameLst>
                                          <p:attrName>style.visibility</p:attrName>
                                        </p:attrNameLst>
                                      </p:cBhvr>
                                      <p:to>
                                        <p:strVal val="visible"/>
                                      </p:to>
                                    </p:set>
                                    <p:animEffect transition="in" filter="fade">
                                      <p:cBhvr>
                                        <p:cTn id="7" dur="2000"/>
                                        <p:tgtEl>
                                          <p:spTgt spid="65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90"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0.44.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421" y="620688"/>
            <a:ext cx="6858000" cy="5397500"/>
          </a:xfrm>
          <a:prstGeom prst="rect">
            <a:avLst/>
          </a:prstGeom>
        </p:spPr>
      </p:pic>
      <p:sp>
        <p:nvSpPr>
          <p:cNvPr id="658438" name="Text Box 6"/>
          <p:cNvSpPr txBox="1">
            <a:spLocks noChangeArrowheads="1"/>
          </p:cNvSpPr>
          <p:nvPr/>
        </p:nvSpPr>
        <p:spPr bwMode="auto">
          <a:xfrm>
            <a:off x="4604366" y="5085705"/>
            <a:ext cx="3313112"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a single title, </a:t>
            </a:r>
            <a:r>
              <a:rPr lang="en-GB" sz="2400" b="1" dirty="0" smtClean="0">
                <a:solidFill>
                  <a:srgbClr val="000000"/>
                </a:solidFill>
                <a:latin typeface="Lucida Sans" pitchFamily="34" charset="0"/>
              </a:rPr>
              <a:t>go to Edit and choose </a:t>
            </a:r>
            <a:r>
              <a:rPr lang="en-GB" sz="2400" b="1" dirty="0">
                <a:solidFill>
                  <a:srgbClr val="000000"/>
                </a:solidFill>
                <a:latin typeface="Lucida Sans" pitchFamily="34" charset="0"/>
              </a:rPr>
              <a:t>'Select All'</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169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8438"/>
                                        </p:tgtEl>
                                        <p:attrNameLst>
                                          <p:attrName>style.visibility</p:attrName>
                                        </p:attrNameLst>
                                      </p:cBhvr>
                                      <p:to>
                                        <p:strVal val="visible"/>
                                      </p:to>
                                    </p:set>
                                    <p:animEffect transition="in" filter="fade">
                                      <p:cBhvr>
                                        <p:cTn id="7" dur="2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GB" smtClean="0"/>
              <a:t>Templates - how they work</a:t>
            </a:r>
          </a:p>
        </p:txBody>
      </p:sp>
      <p:sp>
        <p:nvSpPr>
          <p:cNvPr id="46083"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17</a:t>
            </a:fld>
            <a:endParaRPr lang="en-GB"/>
          </a:p>
        </p:txBody>
      </p:sp>
    </p:spTree>
    <p:extLst>
      <p:ext uri="{BB962C8B-B14F-4D97-AF65-F5344CB8AC3E}">
        <p14:creationId xmlns:p14="http://schemas.microsoft.com/office/powerpoint/2010/main" val="4118439505"/>
      </p:ext>
    </p:extLst>
  </p:cSld>
  <p:clrMapOvr>
    <a:masterClrMapping/>
  </p:clrMapOvr>
  <p:transition spd="med">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5 at 10.44.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944" y="658242"/>
            <a:ext cx="6858000" cy="5397500"/>
          </a:xfrm>
          <a:prstGeom prst="rect">
            <a:avLst/>
          </a:prstGeom>
        </p:spPr>
      </p:pic>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170</a:t>
            </a:fld>
            <a:endParaRPr lang="en-GB"/>
          </a:p>
        </p:txBody>
      </p:sp>
      <p:sp>
        <p:nvSpPr>
          <p:cNvPr id="7" name="Text Box 6"/>
          <p:cNvSpPr txBox="1">
            <a:spLocks noChangeArrowheads="1"/>
          </p:cNvSpPr>
          <p:nvPr/>
        </p:nvSpPr>
        <p:spPr bwMode="auto">
          <a:xfrm>
            <a:off x="5822919" y="4365104"/>
            <a:ext cx="216098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smtClean="0">
                <a:solidFill>
                  <a:srgbClr val="000000"/>
                </a:solidFill>
                <a:latin typeface="Lucida Sans" pitchFamily="34" charset="0"/>
              </a:rPr>
              <a:t>Click 'Delete Term'</a:t>
            </a:r>
            <a:endParaRPr lang="en-GB" sz="2400" b="1" dirty="0">
              <a:latin typeface="Lucida Sans" pitchFamily="34" charset="0"/>
              <a:sym typeface="Wingdings 3" pitchFamily="18" charset="2"/>
            </a:endParaRPr>
          </a:p>
        </p:txBody>
      </p:sp>
      <p:sp>
        <p:nvSpPr>
          <p:cNvPr id="8" name="Oval 7"/>
          <p:cNvSpPr/>
          <p:nvPr/>
        </p:nvSpPr>
        <p:spPr>
          <a:xfrm>
            <a:off x="5796136" y="2564904"/>
            <a:ext cx="1800200"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0.45.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503" y="548680"/>
            <a:ext cx="6858000" cy="5384800"/>
          </a:xfrm>
          <a:prstGeom prst="rect">
            <a:avLst/>
          </a:prstGeom>
        </p:spPr>
      </p:pic>
      <p:sp>
        <p:nvSpPr>
          <p:cNvPr id="631813" name="Line 5"/>
          <p:cNvSpPr>
            <a:spLocks noChangeShapeType="1"/>
          </p:cNvSpPr>
          <p:nvPr/>
        </p:nvSpPr>
        <p:spPr bwMode="auto">
          <a:xfrm flipV="1">
            <a:off x="3851920" y="4365103"/>
            <a:ext cx="1656184" cy="72007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1814" name="Text Box 6"/>
          <p:cNvSpPr txBox="1">
            <a:spLocks noChangeArrowheads="1"/>
          </p:cNvSpPr>
          <p:nvPr/>
        </p:nvSpPr>
        <p:spPr bwMode="auto">
          <a:xfrm>
            <a:off x="971601" y="4797152"/>
            <a:ext cx="367240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Now go to the 'Lists' tab: click 'Import List'</a:t>
            </a:r>
            <a:endParaRPr lang="en-GB" sz="2400" b="1">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171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1814"/>
                                        </p:tgtEl>
                                        <p:attrNameLst>
                                          <p:attrName>style.visibility</p:attrName>
                                        </p:attrNameLst>
                                      </p:cBhvr>
                                      <p:to>
                                        <p:strVal val="visible"/>
                                      </p:to>
                                    </p:set>
                                    <p:animEffect transition="in" filter="fade">
                                      <p:cBhvr>
                                        <p:cTn id="7" dur="2000"/>
                                        <p:tgtEl>
                                          <p:spTgt spid="63181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31813"/>
                                        </p:tgtEl>
                                        <p:attrNameLst>
                                          <p:attrName>style.visibility</p:attrName>
                                        </p:attrNameLst>
                                      </p:cBhvr>
                                      <p:to>
                                        <p:strVal val="visible"/>
                                      </p:to>
                                    </p:set>
                                    <p:animEffect transition="in" filter="fade">
                                      <p:cBhvr>
                                        <p:cTn id="11" dur="2000"/>
                                        <p:tgtEl>
                                          <p:spTgt spid="631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13" grpId="0" animBg="1"/>
      <p:bldP spid="63181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5 at 10.46.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226"/>
            <a:ext cx="9144000" cy="5295861"/>
          </a:xfrm>
          <a:prstGeom prst="rect">
            <a:avLst/>
          </a:prstGeom>
        </p:spPr>
      </p:pic>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172</a:t>
            </a:fld>
            <a:endParaRPr lang="en-GB"/>
          </a:p>
        </p:txBody>
      </p:sp>
      <p:sp>
        <p:nvSpPr>
          <p:cNvPr id="6" name="Text Box 6"/>
          <p:cNvSpPr txBox="1">
            <a:spLocks noChangeArrowheads="1"/>
          </p:cNvSpPr>
          <p:nvPr/>
        </p:nvSpPr>
        <p:spPr bwMode="auto">
          <a:xfrm>
            <a:off x="4788024" y="4365104"/>
            <a:ext cx="367240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a:t>
            </a:r>
            <a:r>
              <a:rPr lang="en-GB" sz="2400" b="1" dirty="0" smtClean="0">
                <a:solidFill>
                  <a:srgbClr val="000000"/>
                </a:solidFill>
                <a:latin typeface="Lucida Sans" pitchFamily="34" charset="0"/>
              </a:rPr>
              <a:t>'Applications </a:t>
            </a:r>
            <a:r>
              <a:rPr lang="en-GB" sz="2400" b="1" dirty="0">
                <a:solidFill>
                  <a:srgbClr val="000000"/>
                </a:solidFill>
                <a:latin typeface="Lucida Sans" pitchFamily="34" charset="0"/>
                <a:sym typeface="Wingdings 3" pitchFamily="18" charset="2"/>
              </a:rPr>
              <a:t> </a:t>
            </a:r>
            <a:r>
              <a:rPr lang="en-GB" sz="2400" b="1" dirty="0" smtClean="0">
                <a:solidFill>
                  <a:srgbClr val="000000"/>
                </a:solidFill>
                <a:latin typeface="Lucida Sans" pitchFamily="34" charset="0"/>
                <a:sym typeface="Wingdings 3" pitchFamily="18" charset="2"/>
              </a:rPr>
              <a:t>EndNote X6  Terms'</a:t>
            </a:r>
            <a:endParaRPr lang="en-GB" sz="2400" b="1" dirty="0">
              <a:solidFill>
                <a:srgbClr val="000000"/>
              </a:solidFill>
              <a:latin typeface="Lucida Sans" pitchFamily="34" charset="0"/>
              <a:sym typeface="Wingdings 3" pitchFamily="18" charset="2"/>
            </a:endParaRPr>
          </a:p>
        </p:txBody>
      </p:sp>
      <p:sp>
        <p:nvSpPr>
          <p:cNvPr id="5" name="Oval 4"/>
          <p:cNvSpPr/>
          <p:nvPr/>
        </p:nvSpPr>
        <p:spPr>
          <a:xfrm>
            <a:off x="3059832" y="3356992"/>
            <a:ext cx="2304256"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0.46.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1228"/>
            <a:ext cx="9144000" cy="5295861"/>
          </a:xfrm>
          <a:prstGeom prst="rect">
            <a:avLst/>
          </a:prstGeom>
        </p:spPr>
      </p:pic>
      <p:sp>
        <p:nvSpPr>
          <p:cNvPr id="635909" name="Text Box 5"/>
          <p:cNvSpPr txBox="1">
            <a:spLocks noChangeArrowheads="1"/>
          </p:cNvSpPr>
          <p:nvPr/>
        </p:nvSpPr>
        <p:spPr bwMode="auto">
          <a:xfrm>
            <a:off x="291419" y="933539"/>
            <a:ext cx="403269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the Terms List for the relevant subject area, and click </a:t>
            </a:r>
            <a:r>
              <a:rPr lang="en-GB" sz="2400" b="1" dirty="0" smtClean="0">
                <a:solidFill>
                  <a:srgbClr val="000000"/>
                </a:solidFill>
                <a:latin typeface="Lucida Sans" pitchFamily="34" charset="0"/>
              </a:rPr>
              <a:t>'Choose'</a:t>
            </a:r>
            <a:endParaRPr lang="en-GB" sz="2400" b="1" dirty="0">
              <a:latin typeface="Lucida Sans" pitchFamily="34" charset="0"/>
              <a:sym typeface="Wingdings 3" pitchFamily="18" charset="2"/>
            </a:endParaRPr>
          </a:p>
        </p:txBody>
      </p:sp>
      <p:sp>
        <p:nvSpPr>
          <p:cNvPr id="635910" name="Oval 6"/>
          <p:cNvSpPr>
            <a:spLocks noChangeArrowheads="1"/>
          </p:cNvSpPr>
          <p:nvPr/>
        </p:nvSpPr>
        <p:spPr bwMode="auto">
          <a:xfrm>
            <a:off x="5004048" y="2170591"/>
            <a:ext cx="2305050" cy="576263"/>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35911" name="Oval 7"/>
          <p:cNvSpPr>
            <a:spLocks noChangeArrowheads="1"/>
          </p:cNvSpPr>
          <p:nvPr/>
        </p:nvSpPr>
        <p:spPr bwMode="auto">
          <a:xfrm>
            <a:off x="8117445" y="5254320"/>
            <a:ext cx="1008112" cy="576262"/>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173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5909"/>
                                        </p:tgtEl>
                                        <p:attrNameLst>
                                          <p:attrName>style.visibility</p:attrName>
                                        </p:attrNameLst>
                                      </p:cBhvr>
                                      <p:to>
                                        <p:strVal val="visible"/>
                                      </p:to>
                                    </p:set>
                                    <p:animEffect transition="in" filter="fade">
                                      <p:cBhvr>
                                        <p:cTn id="7" dur="2000"/>
                                        <p:tgtEl>
                                          <p:spTgt spid="63590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35910"/>
                                        </p:tgtEl>
                                        <p:attrNameLst>
                                          <p:attrName>style.visibility</p:attrName>
                                        </p:attrNameLst>
                                      </p:cBhvr>
                                      <p:to>
                                        <p:strVal val="visible"/>
                                      </p:to>
                                    </p:set>
                                    <p:animEffect transition="in" filter="fade">
                                      <p:cBhvr>
                                        <p:cTn id="11" dur="2000"/>
                                        <p:tgtEl>
                                          <p:spTgt spid="635910"/>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35911"/>
                                        </p:tgtEl>
                                        <p:attrNameLst>
                                          <p:attrName>style.visibility</p:attrName>
                                        </p:attrNameLst>
                                      </p:cBhvr>
                                      <p:to>
                                        <p:strVal val="visible"/>
                                      </p:to>
                                    </p:set>
                                    <p:animEffect transition="in" filter="fade">
                                      <p:cBhvr>
                                        <p:cTn id="15" dur="2000"/>
                                        <p:tgtEl>
                                          <p:spTgt spid="635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9" grpId="0" animBg="1"/>
      <p:bldP spid="635910" grpId="0" animBg="1"/>
      <p:bldP spid="635911"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7" name="Text Box 5"/>
          <p:cNvSpPr txBox="1">
            <a:spLocks noChangeArrowheads="1"/>
          </p:cNvSpPr>
          <p:nvPr/>
        </p:nvSpPr>
        <p:spPr bwMode="auto">
          <a:xfrm>
            <a:off x="1731888" y="4378300"/>
            <a:ext cx="3313112"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A new 'Journals' term list is created</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174</a:t>
            </a:fld>
            <a:endParaRPr lang="en-GB"/>
          </a:p>
        </p:txBody>
      </p:sp>
      <p:pic>
        <p:nvPicPr>
          <p:cNvPr id="4" name="Picture 3" descr="Screen Shot 2012-11-15 at 10.47.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888" y="1916832"/>
            <a:ext cx="5346700" cy="19558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7957"/>
                                        </p:tgtEl>
                                        <p:attrNameLst>
                                          <p:attrName>style.visibility</p:attrName>
                                        </p:attrNameLst>
                                      </p:cBhvr>
                                      <p:to>
                                        <p:strVal val="visible"/>
                                      </p:to>
                                    </p:set>
                                    <p:animEffect transition="in" filter="fade">
                                      <p:cBhvr>
                                        <p:cTn id="7" dur="2000"/>
                                        <p:tgtEl>
                                          <p:spTgt spid="637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95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0.48.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53" y="260648"/>
            <a:ext cx="8089900" cy="5981700"/>
          </a:xfrm>
          <a:prstGeom prst="rect">
            <a:avLst/>
          </a:prstGeom>
        </p:spPr>
      </p:pic>
      <p:sp>
        <p:nvSpPr>
          <p:cNvPr id="640005" name="Text Box 5"/>
          <p:cNvSpPr txBox="1">
            <a:spLocks noChangeArrowheads="1"/>
          </p:cNvSpPr>
          <p:nvPr/>
        </p:nvSpPr>
        <p:spPr bwMode="auto">
          <a:xfrm>
            <a:off x="5364163" y="5084763"/>
            <a:ext cx="3313112"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The Journals Term List now includes abbreviations as well as full titles</a:t>
            </a:r>
            <a:endParaRPr lang="en-GB" sz="2400" b="1">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175</a:t>
            </a:fld>
            <a:endParaRPr lang="en-GB"/>
          </a:p>
        </p:txBody>
      </p:sp>
      <p:sp>
        <p:nvSpPr>
          <p:cNvPr id="5" name="Oval 4"/>
          <p:cNvSpPr/>
          <p:nvPr/>
        </p:nvSpPr>
        <p:spPr>
          <a:xfrm>
            <a:off x="3563888" y="476672"/>
            <a:ext cx="1296144"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0005"/>
                                        </p:tgtEl>
                                        <p:attrNameLst>
                                          <p:attrName>style.visibility</p:attrName>
                                        </p:attrNameLst>
                                      </p:cBhvr>
                                      <p:to>
                                        <p:strVal val="visible"/>
                                      </p:to>
                                    </p:set>
                                    <p:animEffect transition="in" filter="fade">
                                      <p:cBhvr>
                                        <p:cTn id="7" dur="2000"/>
                                        <p:tgtEl>
                                          <p:spTgt spid="640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5"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0.49.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 y="266762"/>
            <a:ext cx="9144000" cy="6357686"/>
          </a:xfrm>
          <a:prstGeom prst="rect">
            <a:avLst/>
          </a:prstGeom>
        </p:spPr>
      </p:pic>
      <p:sp>
        <p:nvSpPr>
          <p:cNvPr id="642053" name="Line 5"/>
          <p:cNvSpPr>
            <a:spLocks noChangeShapeType="1"/>
          </p:cNvSpPr>
          <p:nvPr/>
        </p:nvSpPr>
        <p:spPr bwMode="auto">
          <a:xfrm flipH="1" flipV="1">
            <a:off x="3563888" y="2867892"/>
            <a:ext cx="1296144" cy="216023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2054" name="Text Box 6"/>
          <p:cNvSpPr txBox="1">
            <a:spLocks noChangeArrowheads="1"/>
          </p:cNvSpPr>
          <p:nvPr/>
        </p:nvSpPr>
        <p:spPr bwMode="auto">
          <a:xfrm>
            <a:off x="3203848" y="5013176"/>
            <a:ext cx="5617195"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To apply the abbreviations to the current referencing style and library, go to  'Edit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Output Styles </a:t>
            </a:r>
            <a:r>
              <a:rPr lang="en-GB" sz="2400" b="1" dirty="0">
                <a:solidFill>
                  <a:srgbClr val="000000"/>
                </a:solidFill>
                <a:latin typeface="Lucida Sans" pitchFamily="34" charset="0"/>
                <a:sym typeface="Wingdings 3" pitchFamily="18" charset="2"/>
              </a:rPr>
              <a:t></a:t>
            </a:r>
            <a:r>
              <a:rPr lang="en-GB" sz="2400" b="1" dirty="0">
                <a:solidFill>
                  <a:srgbClr val="000000"/>
                </a:solidFill>
                <a:latin typeface="Lucida Sans" pitchFamily="34" charset="0"/>
              </a:rPr>
              <a:t> Edit '(Reference Style)'</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176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2054"/>
                                        </p:tgtEl>
                                        <p:attrNameLst>
                                          <p:attrName>style.visibility</p:attrName>
                                        </p:attrNameLst>
                                      </p:cBhvr>
                                      <p:to>
                                        <p:strVal val="visible"/>
                                      </p:to>
                                    </p:set>
                                    <p:animEffect transition="in" filter="fade">
                                      <p:cBhvr>
                                        <p:cTn id="7" dur="2000"/>
                                        <p:tgtEl>
                                          <p:spTgt spid="64205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42053"/>
                                        </p:tgtEl>
                                        <p:attrNameLst>
                                          <p:attrName>style.visibility</p:attrName>
                                        </p:attrNameLst>
                                      </p:cBhvr>
                                      <p:to>
                                        <p:strVal val="visible"/>
                                      </p:to>
                                    </p:set>
                                    <p:animEffect transition="in" filter="fade">
                                      <p:cBhvr>
                                        <p:cTn id="11" dur="2000"/>
                                        <p:tgtEl>
                                          <p:spTgt spid="64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3" grpId="0" animBg="1"/>
      <p:bldP spid="642054"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0.49.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4" y="837579"/>
            <a:ext cx="9144000" cy="4761948"/>
          </a:xfrm>
          <a:prstGeom prst="rect">
            <a:avLst/>
          </a:prstGeom>
        </p:spPr>
      </p:pic>
      <p:sp>
        <p:nvSpPr>
          <p:cNvPr id="644101" name="Line 5"/>
          <p:cNvSpPr>
            <a:spLocks noChangeShapeType="1"/>
          </p:cNvSpPr>
          <p:nvPr/>
        </p:nvSpPr>
        <p:spPr bwMode="auto">
          <a:xfrm flipH="1" flipV="1">
            <a:off x="1259681" y="2160587"/>
            <a:ext cx="1296987" cy="24479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4102" name="Text Box 6"/>
          <p:cNvSpPr txBox="1">
            <a:spLocks noChangeArrowheads="1"/>
          </p:cNvSpPr>
          <p:nvPr/>
        </p:nvSpPr>
        <p:spPr bwMode="auto">
          <a:xfrm>
            <a:off x="2340768" y="4176712"/>
            <a:ext cx="3743325"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'Journal Names'</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177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4102"/>
                                        </p:tgtEl>
                                        <p:attrNameLst>
                                          <p:attrName>style.visibility</p:attrName>
                                        </p:attrNameLst>
                                      </p:cBhvr>
                                      <p:to>
                                        <p:strVal val="visible"/>
                                      </p:to>
                                    </p:set>
                                    <p:animEffect transition="in" filter="fade">
                                      <p:cBhvr>
                                        <p:cTn id="7" dur="2000"/>
                                        <p:tgtEl>
                                          <p:spTgt spid="64410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44101"/>
                                        </p:tgtEl>
                                        <p:attrNameLst>
                                          <p:attrName>style.visibility</p:attrName>
                                        </p:attrNameLst>
                                      </p:cBhvr>
                                      <p:to>
                                        <p:strVal val="visible"/>
                                      </p:to>
                                    </p:set>
                                    <p:animEffect transition="in" filter="fade">
                                      <p:cBhvr>
                                        <p:cTn id="11" dur="2000"/>
                                        <p:tgtEl>
                                          <p:spTgt spid="64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101" grpId="0" animBg="1"/>
      <p:bldP spid="644102"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2-11-15 at 10.49.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4" y="837579"/>
            <a:ext cx="9144000" cy="4761948"/>
          </a:xfrm>
          <a:prstGeom prst="rect">
            <a:avLst/>
          </a:prstGeom>
        </p:spPr>
      </p:pic>
      <p:pic>
        <p:nvPicPr>
          <p:cNvPr id="6" name="Picture 5" descr="Screen Shot 2012-11-15 at 10.50.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362" y="4460974"/>
            <a:ext cx="5778500" cy="1968500"/>
          </a:xfrm>
          <a:prstGeom prst="rect">
            <a:avLst/>
          </a:prstGeom>
        </p:spPr>
      </p:pic>
      <p:sp>
        <p:nvSpPr>
          <p:cNvPr id="646149" name="Line 5"/>
          <p:cNvSpPr>
            <a:spLocks noChangeShapeType="1"/>
          </p:cNvSpPr>
          <p:nvPr/>
        </p:nvSpPr>
        <p:spPr bwMode="auto">
          <a:xfrm flipH="1" flipV="1">
            <a:off x="3500429" y="2007147"/>
            <a:ext cx="1655762" cy="79057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6150" name="Text Box 6"/>
          <p:cNvSpPr txBox="1">
            <a:spLocks noChangeArrowheads="1"/>
          </p:cNvSpPr>
          <p:nvPr/>
        </p:nvSpPr>
        <p:spPr bwMode="auto">
          <a:xfrm>
            <a:off x="4868854" y="2654847"/>
            <a:ext cx="42481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Choose 'Abbreviation 1' and save changes to the reference style</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178</a:t>
            </a:fld>
            <a:endParaRPr lang="en-GB"/>
          </a:p>
        </p:txBody>
      </p:sp>
      <p:sp>
        <p:nvSpPr>
          <p:cNvPr id="5" name="Oval 4"/>
          <p:cNvSpPr/>
          <p:nvPr/>
        </p:nvSpPr>
        <p:spPr>
          <a:xfrm>
            <a:off x="5508104" y="5733256"/>
            <a:ext cx="1368152"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6150"/>
                                        </p:tgtEl>
                                        <p:attrNameLst>
                                          <p:attrName>style.visibility</p:attrName>
                                        </p:attrNameLst>
                                      </p:cBhvr>
                                      <p:to>
                                        <p:strVal val="visible"/>
                                      </p:to>
                                    </p:set>
                                    <p:animEffect transition="in" filter="fade">
                                      <p:cBhvr>
                                        <p:cTn id="7" dur="2000"/>
                                        <p:tgtEl>
                                          <p:spTgt spid="64615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46149"/>
                                        </p:tgtEl>
                                        <p:attrNameLst>
                                          <p:attrName>style.visibility</p:attrName>
                                        </p:attrNameLst>
                                      </p:cBhvr>
                                      <p:to>
                                        <p:strVal val="visible"/>
                                      </p:to>
                                    </p:set>
                                    <p:animEffect transition="in" filter="fade">
                                      <p:cBhvr>
                                        <p:cTn id="11" dur="2000"/>
                                        <p:tgtEl>
                                          <p:spTgt spid="64614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49" grpId="0" animBg="1"/>
      <p:bldP spid="646150" grpId="0" animBg="1"/>
      <p:bldP spid="5"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0.52.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592"/>
            <a:ext cx="9144000" cy="6765408"/>
          </a:xfrm>
          <a:prstGeom prst="rect">
            <a:avLst/>
          </a:prstGeom>
        </p:spPr>
      </p:pic>
      <p:sp>
        <p:nvSpPr>
          <p:cNvPr id="648197" name="Text Box 5"/>
          <p:cNvSpPr txBox="1">
            <a:spLocks noChangeArrowheads="1"/>
          </p:cNvSpPr>
          <p:nvPr/>
        </p:nvSpPr>
        <p:spPr bwMode="auto">
          <a:xfrm>
            <a:off x="4588733" y="4581128"/>
            <a:ext cx="4464522" cy="1938992"/>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When this reference style is applied to the library, journal titles will show in the Preview pane in abbreviated form</a:t>
            </a:r>
            <a:endParaRPr lang="en-GB" sz="2400" b="1">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179</a:t>
            </a:fld>
            <a:endParaRPr lang="en-GB"/>
          </a:p>
        </p:txBody>
      </p:sp>
      <p:sp>
        <p:nvSpPr>
          <p:cNvPr id="7" name="Line 5"/>
          <p:cNvSpPr>
            <a:spLocks noChangeShapeType="1"/>
          </p:cNvSpPr>
          <p:nvPr/>
        </p:nvSpPr>
        <p:spPr bwMode="auto">
          <a:xfrm>
            <a:off x="3203848" y="980729"/>
            <a:ext cx="3744416" cy="122413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6"/>
          <p:cNvSpPr txBox="1">
            <a:spLocks noChangeArrowheads="1"/>
          </p:cNvSpPr>
          <p:nvPr/>
        </p:nvSpPr>
        <p:spPr bwMode="auto">
          <a:xfrm>
            <a:off x="700115" y="548680"/>
            <a:ext cx="388861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 journal title will appear in full in the EndNote Library record</a:t>
            </a:r>
            <a:endParaRPr lang="en-GB" sz="2400" b="1" dirty="0">
              <a:latin typeface="Lucida Sans" pitchFamily="34" charset="0"/>
              <a:sym typeface="Wingdings 3" pitchFamily="18" charset="2"/>
            </a:endParaRPr>
          </a:p>
        </p:txBody>
      </p:sp>
      <p:sp>
        <p:nvSpPr>
          <p:cNvPr id="5" name="Oval 4"/>
          <p:cNvSpPr/>
          <p:nvPr/>
        </p:nvSpPr>
        <p:spPr>
          <a:xfrm>
            <a:off x="1835696" y="5550624"/>
            <a:ext cx="1152128" cy="3266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8197"/>
                                        </p:tgtEl>
                                        <p:attrNameLst>
                                          <p:attrName>style.visibility</p:attrName>
                                        </p:attrNameLst>
                                      </p:cBhvr>
                                      <p:to>
                                        <p:strVal val="visible"/>
                                      </p:to>
                                    </p:set>
                                    <p:animEffect transition="in" filter="fade">
                                      <p:cBhvr>
                                        <p:cTn id="7" dur="2000"/>
                                        <p:tgtEl>
                                          <p:spTgt spid="64819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7" grpId="0" animBg="1"/>
      <p:bldP spid="7"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19.30.png"/>
          <p:cNvPicPr>
            <a:picLocks noChangeAspect="1"/>
          </p:cNvPicPr>
          <p:nvPr/>
        </p:nvPicPr>
        <p:blipFill rotWithShape="1">
          <a:blip r:embed="rId3">
            <a:extLst>
              <a:ext uri="{28A0092B-C50C-407E-A947-70E740481C1C}">
                <a14:useLocalDpi xmlns:a14="http://schemas.microsoft.com/office/drawing/2010/main" val="0"/>
              </a:ext>
            </a:extLst>
          </a:blip>
          <a:srcRect r="18196" b="23852"/>
          <a:stretch/>
        </p:blipFill>
        <p:spPr>
          <a:xfrm>
            <a:off x="0" y="-32899"/>
            <a:ext cx="9144000" cy="6307248"/>
          </a:xfrm>
          <a:prstGeom prst="rect">
            <a:avLst/>
          </a:prstGeom>
          <a:ln>
            <a:solidFill>
              <a:srgbClr val="000066"/>
            </a:solidFill>
          </a:ln>
        </p:spPr>
      </p:pic>
      <p:sp>
        <p:nvSpPr>
          <p:cNvPr id="46085" name="Text Box 5"/>
          <p:cNvSpPr txBox="1">
            <a:spLocks noChangeArrowheads="1"/>
          </p:cNvSpPr>
          <p:nvPr/>
        </p:nvSpPr>
        <p:spPr bwMode="auto">
          <a:xfrm>
            <a:off x="4716463" y="2205038"/>
            <a:ext cx="4248025" cy="92333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A number of templates are already created: use the Reference Types list to create others</a:t>
            </a:r>
            <a:endParaRPr lang="en-GB" dirty="0"/>
          </a:p>
        </p:txBody>
      </p:sp>
      <p:sp>
        <p:nvSpPr>
          <p:cNvPr id="46086" name="Text Box 6"/>
          <p:cNvSpPr txBox="1">
            <a:spLocks noChangeArrowheads="1"/>
          </p:cNvSpPr>
          <p:nvPr/>
        </p:nvSpPr>
        <p:spPr bwMode="auto">
          <a:xfrm>
            <a:off x="4333262" y="4149080"/>
            <a:ext cx="4608512"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Generic is used if there is no template for a given reference type</a:t>
            </a:r>
            <a:endParaRPr lang="en-GB" dirty="0"/>
          </a:p>
        </p:txBody>
      </p:sp>
      <p:sp>
        <p:nvSpPr>
          <p:cNvPr id="46092" name="Text Box 12"/>
          <p:cNvSpPr txBox="1">
            <a:spLocks noChangeArrowheads="1"/>
          </p:cNvSpPr>
          <p:nvPr/>
        </p:nvSpPr>
        <p:spPr bwMode="auto">
          <a:xfrm>
            <a:off x="4716463" y="476250"/>
            <a:ext cx="4248025"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Templates control the appearance of the bibliographic record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18</a:t>
            </a:fld>
            <a:endParaRPr lang="en-GB"/>
          </a:p>
        </p:txBody>
      </p:sp>
    </p:spTree>
    <p:extLst>
      <p:ext uri="{BB962C8B-B14F-4D97-AF65-F5344CB8AC3E}">
        <p14:creationId xmlns:p14="http://schemas.microsoft.com/office/powerpoint/2010/main" val="37009373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092"/>
                                        </p:tgtEl>
                                        <p:attrNameLst>
                                          <p:attrName>style.visibility</p:attrName>
                                        </p:attrNameLst>
                                      </p:cBhvr>
                                      <p:to>
                                        <p:strVal val="visible"/>
                                      </p:to>
                                    </p:set>
                                    <p:animEffect transition="in" filter="fade">
                                      <p:cBhvr>
                                        <p:cTn id="7" dur="2000"/>
                                        <p:tgtEl>
                                          <p:spTgt spid="4609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6085"/>
                                        </p:tgtEl>
                                        <p:attrNameLst>
                                          <p:attrName>style.visibility</p:attrName>
                                        </p:attrNameLst>
                                      </p:cBhvr>
                                      <p:to>
                                        <p:strVal val="visible"/>
                                      </p:to>
                                    </p:set>
                                    <p:animEffect transition="in" filter="fade">
                                      <p:cBhvr>
                                        <p:cTn id="11" dur="2000"/>
                                        <p:tgtEl>
                                          <p:spTgt spid="4608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6086"/>
                                        </p:tgtEl>
                                        <p:attrNameLst>
                                          <p:attrName>style.visibility</p:attrName>
                                        </p:attrNameLst>
                                      </p:cBhvr>
                                      <p:to>
                                        <p:strVal val="visible"/>
                                      </p:to>
                                    </p:set>
                                    <p:animEffect transition="in" filter="fade">
                                      <p:cBhvr>
                                        <p:cTn id="15" dur="20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P spid="46086" grpId="0" animBg="1"/>
      <p:bldP spid="46092"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Combine chapters into a single document</a:t>
            </a:r>
            <a:endParaRPr lang="en-GB" dirty="0"/>
          </a:p>
        </p:txBody>
      </p:sp>
      <p:sp>
        <p:nvSpPr>
          <p:cNvPr id="3" name="Content Placeholder 2"/>
          <p:cNvSpPr>
            <a:spLocks noGrp="1"/>
          </p:cNvSpPr>
          <p:nvPr>
            <p:ph idx="1"/>
          </p:nvPr>
        </p:nvSpPr>
        <p:spPr/>
        <p:txBody>
          <a:bodyPr/>
          <a:lstStyle/>
          <a:p>
            <a:r>
              <a:rPr lang="en-GB" dirty="0" smtClean="0"/>
              <a:t>Separate Word documents with their own reference list can be combined into a single document</a:t>
            </a:r>
          </a:p>
          <a:p>
            <a:r>
              <a:rPr lang="en-GB" dirty="0" smtClean="0"/>
              <a:t>Choose whether to have:</a:t>
            </a:r>
          </a:p>
          <a:p>
            <a:pPr lvl="1"/>
            <a:r>
              <a:rPr lang="en-GB" dirty="0"/>
              <a:t>a</a:t>
            </a:r>
            <a:r>
              <a:rPr lang="en-GB" dirty="0" smtClean="0"/>
              <a:t> reference list at the end of each chapter</a:t>
            </a:r>
          </a:p>
          <a:p>
            <a:pPr lvl="1"/>
            <a:r>
              <a:rPr lang="en-GB" dirty="0"/>
              <a:t>a</a:t>
            </a:r>
            <a:r>
              <a:rPr lang="en-GB" dirty="0" smtClean="0"/>
              <a:t> combined reference list at the end of the complete new document</a:t>
            </a:r>
          </a:p>
          <a:p>
            <a:pPr lvl="1"/>
            <a:r>
              <a:rPr lang="en-GB" dirty="0" smtClean="0"/>
              <a:t>or both!</a:t>
            </a:r>
            <a:endParaRPr lang="en-GB"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180</a:t>
            </a:fld>
            <a:endParaRPr lang="en-GB"/>
          </a:p>
        </p:txBody>
      </p:sp>
    </p:spTree>
    <p:extLst>
      <p:ext uri="{BB962C8B-B14F-4D97-AF65-F5344CB8AC3E}">
        <p14:creationId xmlns:p14="http://schemas.microsoft.com/office/powerpoint/2010/main" val="4104722891"/>
      </p:ext>
    </p:extLst>
  </p:cSld>
  <p:clrMapOvr>
    <a:masterClrMapping/>
  </p:clrMapOvr>
  <p:transition spd="med">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4-13 at 12.48.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0"/>
            <a:ext cx="8450438" cy="6858000"/>
          </a:xfrm>
          <a:prstGeom prst="rect">
            <a:avLst/>
          </a:prstGeom>
          <a:ln>
            <a:solidFill>
              <a:srgbClr val="000090"/>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181</a:t>
            </a:fld>
            <a:endParaRPr lang="en-GB"/>
          </a:p>
        </p:txBody>
      </p:sp>
      <p:sp>
        <p:nvSpPr>
          <p:cNvPr id="3" name="TextBox 2"/>
          <p:cNvSpPr txBox="1"/>
          <p:nvPr/>
        </p:nvSpPr>
        <p:spPr bwMode="auto">
          <a:xfrm>
            <a:off x="3419872" y="2852935"/>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First create a new Word document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5178587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182</a:t>
            </a:fld>
            <a:endParaRPr lang="en-GB"/>
          </a:p>
        </p:txBody>
      </p:sp>
      <p:sp>
        <p:nvSpPr>
          <p:cNvPr id="3" name="TextBox 2"/>
          <p:cNvSpPr txBox="1"/>
          <p:nvPr/>
        </p:nvSpPr>
        <p:spPr bwMode="auto">
          <a:xfrm>
            <a:off x="2267744" y="5013176"/>
            <a:ext cx="4323047"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These chapters currently have separate reference lists</a:t>
            </a:r>
            <a:endParaRPr lang="en-GB" sz="2400" b="1" dirty="0">
              <a:solidFill>
                <a:srgbClr val="000000"/>
              </a:solidFill>
              <a:latin typeface="Lucida Sans" pitchFamily="34" charset="0"/>
            </a:endParaRPr>
          </a:p>
        </p:txBody>
      </p:sp>
      <p:pic>
        <p:nvPicPr>
          <p:cNvPr id="5" name="Picture 4" descr="Screen Shot 2012-04-13 at 12.34.43.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33357" y="404664"/>
            <a:ext cx="4404271" cy="3943921"/>
          </a:xfrm>
          <a:prstGeom prst="rect">
            <a:avLst/>
          </a:prstGeom>
          <a:ln>
            <a:solidFill>
              <a:srgbClr val="000090"/>
            </a:solidFill>
          </a:ln>
        </p:spPr>
      </p:pic>
      <p:pic>
        <p:nvPicPr>
          <p:cNvPr id="6" name="Picture 5" descr="Screen Shot 2012-04-13 at 12.34.21.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703" y="404664"/>
            <a:ext cx="4464556" cy="3943921"/>
          </a:xfrm>
          <a:prstGeom prst="rect">
            <a:avLst/>
          </a:prstGeom>
          <a:ln>
            <a:solidFill>
              <a:srgbClr val="000090"/>
            </a:solidFill>
          </a:ln>
        </p:spPr>
      </p:pic>
    </p:spTree>
    <p:extLst>
      <p:ext uri="{BB962C8B-B14F-4D97-AF65-F5344CB8AC3E}">
        <p14:creationId xmlns:p14="http://schemas.microsoft.com/office/powerpoint/2010/main" val="41408113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4-13 at 12.36.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0"/>
            <a:ext cx="6604695" cy="6858000"/>
          </a:xfrm>
          <a:prstGeom prst="rect">
            <a:avLst/>
          </a:prstGeom>
          <a:ln>
            <a:solidFill>
              <a:srgbClr val="000090"/>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183</a:t>
            </a:fld>
            <a:endParaRPr lang="en-GB"/>
          </a:p>
        </p:txBody>
      </p:sp>
      <p:sp>
        <p:nvSpPr>
          <p:cNvPr id="3" name="TextBox 2"/>
          <p:cNvSpPr txBox="1"/>
          <p:nvPr/>
        </p:nvSpPr>
        <p:spPr bwMode="auto">
          <a:xfrm>
            <a:off x="4860032" y="4869160"/>
            <a:ext cx="3888432"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Copy and paste the text from each chapter in turn into the new Word document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0886612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4-13 at 12.38.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0"/>
            <a:ext cx="8010890" cy="6858000"/>
          </a:xfrm>
          <a:prstGeom prst="rect">
            <a:avLst/>
          </a:prstGeom>
          <a:ln>
            <a:solidFill>
              <a:srgbClr val="000090"/>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184</a:t>
            </a:fld>
            <a:endParaRPr lang="en-GB"/>
          </a:p>
        </p:txBody>
      </p:sp>
      <p:sp>
        <p:nvSpPr>
          <p:cNvPr id="3" name="TextBox 2"/>
          <p:cNvSpPr txBox="1"/>
          <p:nvPr/>
        </p:nvSpPr>
        <p:spPr bwMode="auto">
          <a:xfrm>
            <a:off x="1043608" y="4797152"/>
            <a:ext cx="475252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Insert a section break at the end of each chapter text</a:t>
            </a:r>
            <a:endParaRPr lang="en-GB" sz="2400" b="1" dirty="0">
              <a:solidFill>
                <a:srgbClr val="000000"/>
              </a:solidFill>
              <a:latin typeface="Lucida Sans" pitchFamily="34" charset="0"/>
            </a:endParaRPr>
          </a:p>
        </p:txBody>
      </p:sp>
      <p:cxnSp>
        <p:nvCxnSpPr>
          <p:cNvPr id="6" name="Straight Arrow Connector 5"/>
          <p:cNvCxnSpPr/>
          <p:nvPr/>
        </p:nvCxnSpPr>
        <p:spPr>
          <a:xfrm flipH="1" flipV="1">
            <a:off x="5220072" y="2636912"/>
            <a:ext cx="1817948" cy="100811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5220072" y="3405193"/>
            <a:ext cx="36358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'Layout </a:t>
            </a:r>
            <a:r>
              <a:rPr lang="en-GB" sz="2400" b="1" dirty="0" smtClean="0">
                <a:solidFill>
                  <a:srgbClr val="000000"/>
                </a:solidFill>
                <a:latin typeface="Lucida Sans" pitchFamily="34" charset="0"/>
                <a:sym typeface="Wingdings"/>
              </a:rPr>
              <a:t> Page Breaks  Next Page'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4185342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4-13 at 12.39.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12" y="0"/>
            <a:ext cx="7524247" cy="6858000"/>
          </a:xfrm>
          <a:prstGeom prst="rect">
            <a:avLst/>
          </a:prstGeom>
          <a:ln>
            <a:solidFill>
              <a:srgbClr val="000090"/>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185</a:t>
            </a:fld>
            <a:endParaRPr lang="en-GB"/>
          </a:p>
        </p:txBody>
      </p:sp>
      <p:sp>
        <p:nvSpPr>
          <p:cNvPr id="3" name="TextBox 2"/>
          <p:cNvSpPr txBox="1"/>
          <p:nvPr/>
        </p:nvSpPr>
        <p:spPr bwMode="auto">
          <a:xfrm>
            <a:off x="3851920" y="5661248"/>
            <a:ext cx="424847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Repeat for each chapter</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5809098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5 at 10.58.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89"/>
            <a:ext cx="9144000" cy="6535372"/>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186</a:t>
            </a:fld>
            <a:endParaRPr lang="en-GB"/>
          </a:p>
        </p:txBody>
      </p:sp>
      <p:sp>
        <p:nvSpPr>
          <p:cNvPr id="3" name="Oval 2"/>
          <p:cNvSpPr/>
          <p:nvPr/>
        </p:nvSpPr>
        <p:spPr>
          <a:xfrm>
            <a:off x="2689421" y="2519612"/>
            <a:ext cx="1872208"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4860032" y="4149080"/>
            <a:ext cx="3682415"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'Edit </a:t>
            </a:r>
            <a:r>
              <a:rPr lang="en-GB" sz="2400" b="1" dirty="0" smtClean="0">
                <a:solidFill>
                  <a:srgbClr val="000000"/>
                </a:solidFill>
                <a:latin typeface="Lucida Sans" pitchFamily="34" charset="0"/>
                <a:sym typeface="Wingdings"/>
              </a:rPr>
              <a:t> Output Styles  Edit </a:t>
            </a:r>
            <a:r>
              <a:rPr lang="en-GB" sz="2400" b="1" dirty="0">
                <a:solidFill>
                  <a:srgbClr val="000000"/>
                </a:solidFill>
                <a:latin typeface="Lucida Sans" pitchFamily="34" charset="0"/>
                <a:sym typeface="Wingdings"/>
              </a:rPr>
              <a:t>"</a:t>
            </a:r>
            <a:r>
              <a:rPr lang="en-GB" sz="2400" b="1" dirty="0" smtClean="0">
                <a:solidFill>
                  <a:srgbClr val="000000"/>
                </a:solidFill>
                <a:latin typeface="Lucida Sans" pitchFamily="34" charset="0"/>
                <a:sym typeface="Wingdings"/>
              </a:rPr>
              <a:t>Reference Style"'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4183681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0.59.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664"/>
            <a:ext cx="9144000" cy="5723551"/>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187</a:t>
            </a:fld>
            <a:endParaRPr lang="en-GB"/>
          </a:p>
        </p:txBody>
      </p:sp>
      <p:cxnSp>
        <p:nvCxnSpPr>
          <p:cNvPr id="5" name="Straight Arrow Connector 4"/>
          <p:cNvCxnSpPr/>
          <p:nvPr/>
        </p:nvCxnSpPr>
        <p:spPr>
          <a:xfrm flipH="1">
            <a:off x="2843808" y="1997274"/>
            <a:ext cx="2448272" cy="216024"/>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3959932" y="1581775"/>
            <a:ext cx="26642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the 'Sections' tab</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1617998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5 at 11.05.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2257959"/>
            <a:ext cx="5753100" cy="19939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188</a:t>
            </a:fld>
            <a:endParaRPr lang="en-GB"/>
          </a:p>
        </p:txBody>
      </p:sp>
      <p:sp>
        <p:nvSpPr>
          <p:cNvPr id="4" name="TextBox 3"/>
          <p:cNvSpPr txBox="1"/>
          <p:nvPr/>
        </p:nvSpPr>
        <p:spPr bwMode="auto">
          <a:xfrm>
            <a:off x="4716016" y="404664"/>
            <a:ext cx="381642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Save changes to the reference style</a:t>
            </a:r>
            <a:endParaRPr lang="en-GB" sz="2400" b="1" dirty="0">
              <a:solidFill>
                <a:srgbClr val="000000"/>
              </a:solidFill>
              <a:latin typeface="Lucida Sans" pitchFamily="34" charset="0"/>
            </a:endParaRPr>
          </a:p>
        </p:txBody>
      </p:sp>
      <p:sp>
        <p:nvSpPr>
          <p:cNvPr id="5" name="Oval 4"/>
          <p:cNvSpPr/>
          <p:nvPr/>
        </p:nvSpPr>
        <p:spPr>
          <a:xfrm>
            <a:off x="5868144" y="3465004"/>
            <a:ext cx="1512168" cy="79208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49983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4-13 at 12.41.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4163"/>
            <a:ext cx="8256309" cy="6858000"/>
          </a:xfrm>
          <a:prstGeom prst="rect">
            <a:avLst/>
          </a:prstGeom>
          <a:ln>
            <a:solidFill>
              <a:srgbClr val="000090"/>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189</a:t>
            </a:fld>
            <a:endParaRPr lang="en-GB"/>
          </a:p>
        </p:txBody>
      </p:sp>
      <p:sp>
        <p:nvSpPr>
          <p:cNvPr id="3" name="TextBox 2"/>
          <p:cNvSpPr txBox="1"/>
          <p:nvPr/>
        </p:nvSpPr>
        <p:spPr bwMode="auto">
          <a:xfrm>
            <a:off x="3995936" y="5301208"/>
            <a:ext cx="3384376"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'CWYW Tools </a:t>
            </a:r>
            <a:r>
              <a:rPr lang="en-GB" sz="2400" b="1" dirty="0" smtClean="0">
                <a:solidFill>
                  <a:srgbClr val="000000"/>
                </a:solidFill>
                <a:latin typeface="Lucida Sans" pitchFamily="34" charset="0"/>
                <a:sym typeface="Wingdings"/>
              </a:rPr>
              <a:t> Bibliography Settings…'</a:t>
            </a:r>
            <a:r>
              <a:rPr lang="en-GB" sz="2400" b="1" dirty="0" smtClean="0">
                <a:solidFill>
                  <a:srgbClr val="000000"/>
                </a:solidFill>
                <a:latin typeface="Lucida Sans" pitchFamily="34" charset="0"/>
              </a:rPr>
              <a:t> </a:t>
            </a:r>
            <a:endParaRPr lang="en-GB" sz="2400" b="1" dirty="0">
              <a:solidFill>
                <a:srgbClr val="000000"/>
              </a:solidFill>
              <a:latin typeface="Lucida Sans" pitchFamily="34" charset="0"/>
            </a:endParaRPr>
          </a:p>
        </p:txBody>
      </p:sp>
      <p:sp>
        <p:nvSpPr>
          <p:cNvPr id="4" name="Oval 3"/>
          <p:cNvSpPr/>
          <p:nvPr/>
        </p:nvSpPr>
        <p:spPr>
          <a:xfrm>
            <a:off x="5508104" y="332656"/>
            <a:ext cx="2808312" cy="36004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03523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2 at 11.21.27.png"/>
          <p:cNvPicPr>
            <a:picLocks noChangeAspect="1"/>
          </p:cNvPicPr>
          <p:nvPr/>
        </p:nvPicPr>
        <p:blipFill rotWithShape="1">
          <a:blip r:embed="rId3">
            <a:extLst>
              <a:ext uri="{28A0092B-C50C-407E-A947-70E740481C1C}">
                <a14:useLocalDpi xmlns:a14="http://schemas.microsoft.com/office/drawing/2010/main" val="0"/>
              </a:ext>
            </a:extLst>
          </a:blip>
          <a:srcRect t="-1" r="29736" b="29491"/>
          <a:stretch/>
        </p:blipFill>
        <p:spPr>
          <a:xfrm>
            <a:off x="0" y="0"/>
            <a:ext cx="9196849" cy="6858000"/>
          </a:xfrm>
          <a:prstGeom prst="rect">
            <a:avLst/>
          </a:prstGeom>
        </p:spPr>
      </p:pic>
      <p:sp>
        <p:nvSpPr>
          <p:cNvPr id="115717" name="Text Box 5"/>
          <p:cNvSpPr txBox="1">
            <a:spLocks noChangeArrowheads="1"/>
          </p:cNvSpPr>
          <p:nvPr/>
        </p:nvSpPr>
        <p:spPr bwMode="auto">
          <a:xfrm>
            <a:off x="3285513" y="764704"/>
            <a:ext cx="5616872"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a:solidFill>
                  <a:srgbClr val="000000"/>
                </a:solidFill>
                <a:latin typeface="Lucida Sans" pitchFamily="34" charset="0"/>
              </a:rPr>
              <a:t>Field Names are replaced by the contents of that field in the individual EndNote record</a:t>
            </a:r>
            <a:endParaRPr lang="en-GB"/>
          </a:p>
        </p:txBody>
      </p:sp>
      <p:sp>
        <p:nvSpPr>
          <p:cNvPr id="115718" name="Text Box 6"/>
          <p:cNvSpPr txBox="1">
            <a:spLocks noChangeArrowheads="1"/>
          </p:cNvSpPr>
          <p:nvPr/>
        </p:nvSpPr>
        <p:spPr bwMode="auto">
          <a:xfrm>
            <a:off x="4067944" y="4869160"/>
            <a:ext cx="4680198" cy="369332"/>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Other characters are displayed 'as is'</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19</a:t>
            </a:fld>
            <a:endParaRPr lang="en-GB"/>
          </a:p>
        </p:txBody>
      </p:sp>
    </p:spTree>
    <p:extLst>
      <p:ext uri="{BB962C8B-B14F-4D97-AF65-F5344CB8AC3E}">
        <p14:creationId xmlns:p14="http://schemas.microsoft.com/office/powerpoint/2010/main" val="4502796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fade">
                                      <p:cBhvr>
                                        <p:cTn id="7" dur="2000"/>
                                        <p:tgtEl>
                                          <p:spTgt spid="11571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5718"/>
                                        </p:tgtEl>
                                        <p:attrNameLst>
                                          <p:attrName>style.visibility</p:attrName>
                                        </p:attrNameLst>
                                      </p:cBhvr>
                                      <p:to>
                                        <p:strVal val="visible"/>
                                      </p:to>
                                    </p:set>
                                    <p:animEffect transition="in" filter="fade">
                                      <p:cBhvr>
                                        <p:cTn id="11" dur="2000"/>
                                        <p:tgtEl>
                                          <p:spTgt spid="115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nimBg="1"/>
      <p:bldP spid="115718"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5 at 11.03.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910" y="558322"/>
            <a:ext cx="6896100" cy="52451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190</a:t>
            </a:fld>
            <a:endParaRPr lang="en-GB"/>
          </a:p>
        </p:txBody>
      </p:sp>
      <p:sp>
        <p:nvSpPr>
          <p:cNvPr id="4" name="TextBox 3"/>
          <p:cNvSpPr txBox="1"/>
          <p:nvPr/>
        </p:nvSpPr>
        <p:spPr bwMode="auto">
          <a:xfrm>
            <a:off x="1763688" y="5373216"/>
            <a:ext cx="403244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OK to reformat the current Word document</a:t>
            </a:r>
            <a:endParaRPr lang="en-GB" sz="2400" b="1" dirty="0">
              <a:solidFill>
                <a:srgbClr val="000000"/>
              </a:solidFill>
              <a:latin typeface="Lucida Sans" pitchFamily="34" charset="0"/>
            </a:endParaRPr>
          </a:p>
        </p:txBody>
      </p:sp>
      <p:sp>
        <p:nvSpPr>
          <p:cNvPr id="5" name="Oval 4"/>
          <p:cNvSpPr/>
          <p:nvPr/>
        </p:nvSpPr>
        <p:spPr>
          <a:xfrm>
            <a:off x="6444208" y="5085184"/>
            <a:ext cx="1656184"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4145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11.04.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0"/>
            <a:ext cx="8454873"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191</a:t>
            </a:fld>
            <a:endParaRPr lang="en-GB"/>
          </a:p>
        </p:txBody>
      </p:sp>
    </p:spTree>
    <p:extLst>
      <p:ext uri="{BB962C8B-B14F-4D97-AF65-F5344CB8AC3E}">
        <p14:creationId xmlns:p14="http://schemas.microsoft.com/office/powerpoint/2010/main" val="3294891566"/>
      </p:ext>
    </p:extLst>
  </p:cSld>
  <p:clrMapOvr>
    <a:masterClrMapping/>
  </p:clrMapOvr>
  <p:transition spd="med">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5 at 11.05.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189"/>
            <a:ext cx="9144000" cy="6066692"/>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192</a:t>
            </a:fld>
            <a:endParaRPr lang="en-GB"/>
          </a:p>
        </p:txBody>
      </p:sp>
      <p:cxnSp>
        <p:nvCxnSpPr>
          <p:cNvPr id="5" name="Straight Arrow Connector 4"/>
          <p:cNvCxnSpPr/>
          <p:nvPr/>
        </p:nvCxnSpPr>
        <p:spPr>
          <a:xfrm flipH="1">
            <a:off x="3743908" y="2852935"/>
            <a:ext cx="1152128" cy="170409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2807804" y="2252771"/>
            <a:ext cx="496855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Use this option to create both section and end of document bibliographies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5381405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193</a:t>
            </a:fld>
            <a:endParaRPr lang="en-GB"/>
          </a:p>
        </p:txBody>
      </p:sp>
      <p:pic>
        <p:nvPicPr>
          <p:cNvPr id="3" name="Picture 2" descr="Screen Shot 2012-11-15 at 11.05.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2144276"/>
            <a:ext cx="5753100" cy="1993900"/>
          </a:xfrm>
          <a:prstGeom prst="rect">
            <a:avLst/>
          </a:prstGeom>
        </p:spPr>
      </p:pic>
      <p:sp>
        <p:nvSpPr>
          <p:cNvPr id="4" name="Oval 3"/>
          <p:cNvSpPr/>
          <p:nvPr/>
        </p:nvSpPr>
        <p:spPr>
          <a:xfrm>
            <a:off x="5868144" y="3356992"/>
            <a:ext cx="1728192" cy="78118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9400479"/>
      </p:ext>
    </p:extLst>
  </p:cSld>
  <p:clrMapOvr>
    <a:masterClrMapping/>
  </p:clrMapOvr>
  <p:transition spd="med">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194</a:t>
            </a:fld>
            <a:endParaRPr lang="en-GB"/>
          </a:p>
        </p:txBody>
      </p:sp>
      <p:pic>
        <p:nvPicPr>
          <p:cNvPr id="3" name="Picture 2" descr="Screen Shot 2012-11-15 at 11.06.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476672"/>
            <a:ext cx="6921500" cy="5245100"/>
          </a:xfrm>
          <a:prstGeom prst="rect">
            <a:avLst/>
          </a:prstGeom>
        </p:spPr>
      </p:pic>
    </p:spTree>
    <p:extLst>
      <p:ext uri="{BB962C8B-B14F-4D97-AF65-F5344CB8AC3E}">
        <p14:creationId xmlns:p14="http://schemas.microsoft.com/office/powerpoint/2010/main" val="1986206693"/>
      </p:ext>
    </p:extLst>
  </p:cSld>
  <p:clrMapOvr>
    <a:masterClrMapping/>
  </p:clrMapOvr>
  <p:transition spd="med">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5 at 11.10.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82" y="0"/>
            <a:ext cx="8451056"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195</a:t>
            </a:fld>
            <a:endParaRPr lang="en-GB"/>
          </a:p>
        </p:txBody>
      </p:sp>
      <p:sp>
        <p:nvSpPr>
          <p:cNvPr id="3" name="TextBox 2"/>
          <p:cNvSpPr txBox="1"/>
          <p:nvPr/>
        </p:nvSpPr>
        <p:spPr bwMode="auto">
          <a:xfrm>
            <a:off x="323528" y="5301208"/>
            <a:ext cx="4320480"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End of section and end of text bibliographies are created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662306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Export the EndNote Library</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196</a:t>
            </a:fld>
            <a:endParaRPr lang="en-GB"/>
          </a:p>
        </p:txBody>
      </p:sp>
    </p:spTree>
    <p:extLst>
      <p:ext uri="{BB962C8B-B14F-4D97-AF65-F5344CB8AC3E}">
        <p14:creationId xmlns:p14="http://schemas.microsoft.com/office/powerpoint/2010/main" val="2981319066"/>
      </p:ext>
    </p:extLst>
  </p:cSld>
  <p:clrMapOvr>
    <a:masterClrMapping/>
  </p:clrMapOvr>
  <p:transition spd="med">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5 at 11.11.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764704"/>
            <a:ext cx="7645400" cy="4826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197</a:t>
            </a:fld>
            <a:endParaRPr lang="en-GB"/>
          </a:p>
        </p:txBody>
      </p:sp>
      <p:sp>
        <p:nvSpPr>
          <p:cNvPr id="3" name="TextBox 2"/>
          <p:cNvSpPr txBox="1"/>
          <p:nvPr/>
        </p:nvSpPr>
        <p:spPr bwMode="auto">
          <a:xfrm>
            <a:off x="3563888" y="5301208"/>
            <a:ext cx="43924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File </a:t>
            </a:r>
            <a:r>
              <a:rPr lang="en-GB" sz="2400" b="1" dirty="0" smtClean="0">
                <a:solidFill>
                  <a:srgbClr val="000000"/>
                </a:solidFill>
                <a:latin typeface="Lucida Sans" pitchFamily="34" charset="0"/>
                <a:sym typeface="Wingdings"/>
              </a:rPr>
              <a:t> Compressed Library (.</a:t>
            </a:r>
            <a:r>
              <a:rPr lang="en-GB" sz="2400" b="1" dirty="0" err="1" smtClean="0">
                <a:solidFill>
                  <a:srgbClr val="000000"/>
                </a:solidFill>
                <a:latin typeface="Lucida Sans" pitchFamily="34" charset="0"/>
                <a:sym typeface="Wingdings"/>
              </a:rPr>
              <a:t>enlx</a:t>
            </a:r>
            <a:r>
              <a:rPr lang="en-GB" sz="2400" b="1" dirty="0" smtClean="0">
                <a:solidFill>
                  <a:srgbClr val="000000"/>
                </a:solidFill>
                <a:latin typeface="Lucida Sans" pitchFamily="34" charset="0"/>
                <a:sym typeface="Wingdings"/>
              </a:rPr>
              <a: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3095979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5 at 11.11.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268760"/>
            <a:ext cx="6718300" cy="34417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198</a:t>
            </a:fld>
            <a:endParaRPr lang="en-GB"/>
          </a:p>
        </p:txBody>
      </p:sp>
      <p:sp>
        <p:nvSpPr>
          <p:cNvPr id="3" name="TextBox 2"/>
          <p:cNvSpPr txBox="1"/>
          <p:nvPr/>
        </p:nvSpPr>
        <p:spPr bwMode="auto">
          <a:xfrm>
            <a:off x="3203848" y="5013176"/>
            <a:ext cx="360040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to export all or part of the library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3404467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5 at 11.12.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860" y="1390291"/>
            <a:ext cx="6680200" cy="34544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199</a:t>
            </a:fld>
            <a:endParaRPr lang="en-GB"/>
          </a:p>
        </p:txBody>
      </p:sp>
      <p:sp>
        <p:nvSpPr>
          <p:cNvPr id="3" name="TextBox 2"/>
          <p:cNvSpPr txBox="1"/>
          <p:nvPr/>
        </p:nvSpPr>
        <p:spPr bwMode="auto">
          <a:xfrm>
            <a:off x="4572000" y="5301208"/>
            <a:ext cx="30935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Single groups can be selected</a:t>
            </a:r>
            <a:endParaRPr lang="en-GB" sz="2400" b="1" dirty="0">
              <a:solidFill>
                <a:srgbClr val="000000"/>
              </a:solidFill>
              <a:latin typeface="Lucida Sans" pitchFamily="34" charset="0"/>
            </a:endParaRPr>
          </a:p>
        </p:txBody>
      </p:sp>
      <p:sp>
        <p:nvSpPr>
          <p:cNvPr id="4" name="Oval 3"/>
          <p:cNvSpPr/>
          <p:nvPr/>
        </p:nvSpPr>
        <p:spPr>
          <a:xfrm>
            <a:off x="4217572" y="3645024"/>
            <a:ext cx="3090731"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05112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GB" smtClean="0"/>
              <a:t>Work with the EndNote Library</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a:t>
            </a:fld>
            <a:endParaRPr lang="en-GB"/>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23.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30626" cy="6858000"/>
          </a:xfrm>
          <a:prstGeom prst="rect">
            <a:avLst/>
          </a:prstGeom>
        </p:spPr>
      </p:pic>
      <p:sp>
        <p:nvSpPr>
          <p:cNvPr id="116741" name="Text Box 5"/>
          <p:cNvSpPr txBox="1">
            <a:spLocks noChangeArrowheads="1"/>
          </p:cNvSpPr>
          <p:nvPr/>
        </p:nvSpPr>
        <p:spPr bwMode="auto">
          <a:xfrm>
            <a:off x="4787900" y="4652963"/>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Fields are displayed with the format used for the Field Name</a:t>
            </a:r>
            <a:endParaRPr lang="en-GB"/>
          </a:p>
        </p:txBody>
      </p:sp>
      <p:sp>
        <p:nvSpPr>
          <p:cNvPr id="116742" name="Line 6"/>
          <p:cNvSpPr>
            <a:spLocks noChangeShapeType="1"/>
          </p:cNvSpPr>
          <p:nvPr/>
        </p:nvSpPr>
        <p:spPr bwMode="auto">
          <a:xfrm flipH="1" flipV="1">
            <a:off x="1835696" y="2204864"/>
            <a:ext cx="0" cy="309634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6743" name="Text Box 7"/>
          <p:cNvSpPr txBox="1">
            <a:spLocks noChangeArrowheads="1"/>
          </p:cNvSpPr>
          <p:nvPr/>
        </p:nvSpPr>
        <p:spPr bwMode="auto">
          <a:xfrm>
            <a:off x="323528" y="4293096"/>
            <a:ext cx="3887787" cy="1938992"/>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Apply Bold, Italic Underline, Superscript or Subscript to the Field Name using </a:t>
            </a:r>
            <a:r>
              <a:rPr lang="en-GB" sz="2400" b="1" dirty="0" smtClean="0">
                <a:solidFill>
                  <a:srgbClr val="000000"/>
                </a:solidFill>
                <a:latin typeface="Lucida Sans" pitchFamily="34" charset="0"/>
              </a:rPr>
              <a:t>'Edit </a:t>
            </a:r>
            <a:r>
              <a:rPr lang="en-GB" sz="2400" b="1" dirty="0">
                <a:solidFill>
                  <a:srgbClr val="000000"/>
                </a:solidFill>
                <a:latin typeface="Lucida Sans" pitchFamily="34" charset="0"/>
                <a:sym typeface="Wingdings 3" pitchFamily="18" charset="2"/>
              </a:rPr>
              <a:t></a:t>
            </a:r>
            <a:r>
              <a:rPr lang="en-GB" sz="2400" b="1" dirty="0" smtClean="0">
                <a:solidFill>
                  <a:srgbClr val="000000"/>
                </a:solidFill>
                <a:latin typeface="Lucida Sans" pitchFamily="34" charset="0"/>
              </a:rPr>
              <a:t> Font …'</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20</a:t>
            </a:fld>
            <a:endParaRPr lang="en-GB"/>
          </a:p>
        </p:txBody>
      </p:sp>
    </p:spTree>
    <p:extLst>
      <p:ext uri="{BB962C8B-B14F-4D97-AF65-F5344CB8AC3E}">
        <p14:creationId xmlns:p14="http://schemas.microsoft.com/office/powerpoint/2010/main" val="36390491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741"/>
                                        </p:tgtEl>
                                        <p:attrNameLst>
                                          <p:attrName>style.visibility</p:attrName>
                                        </p:attrNameLst>
                                      </p:cBhvr>
                                      <p:to>
                                        <p:strVal val="visible"/>
                                      </p:to>
                                    </p:set>
                                    <p:animEffect transition="in" filter="fade">
                                      <p:cBhvr>
                                        <p:cTn id="7" dur="2000"/>
                                        <p:tgtEl>
                                          <p:spTgt spid="11674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6743"/>
                                        </p:tgtEl>
                                        <p:attrNameLst>
                                          <p:attrName>style.visibility</p:attrName>
                                        </p:attrNameLst>
                                      </p:cBhvr>
                                      <p:to>
                                        <p:strVal val="visible"/>
                                      </p:to>
                                    </p:set>
                                    <p:animEffect transition="in" filter="fade">
                                      <p:cBhvr>
                                        <p:cTn id="11" dur="2000"/>
                                        <p:tgtEl>
                                          <p:spTgt spid="11674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16742"/>
                                        </p:tgtEl>
                                        <p:attrNameLst>
                                          <p:attrName>style.visibility</p:attrName>
                                        </p:attrNameLst>
                                      </p:cBhvr>
                                      <p:to>
                                        <p:strVal val="visible"/>
                                      </p:to>
                                    </p:set>
                                    <p:animEffect transition="in" filter="fade">
                                      <p:cBhvr>
                                        <p:cTn id="15" dur="2000"/>
                                        <p:tgtEl>
                                          <p:spTgt spid="116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animBg="1"/>
      <p:bldP spid="116742" grpId="0" animBg="1"/>
      <p:bldP spid="116743"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5 at 11.13.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78" y="188640"/>
            <a:ext cx="7442200" cy="64389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200</a:t>
            </a:fld>
            <a:endParaRPr lang="en-GB"/>
          </a:p>
        </p:txBody>
      </p:sp>
      <p:sp>
        <p:nvSpPr>
          <p:cNvPr id="4" name="TextBox 3"/>
          <p:cNvSpPr txBox="1"/>
          <p:nvPr/>
        </p:nvSpPr>
        <p:spPr bwMode="auto">
          <a:xfrm>
            <a:off x="539552" y="5517232"/>
            <a:ext cx="4896544"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a location for the Compressed Library and click 'Save'</a:t>
            </a:r>
            <a:endParaRPr lang="en-GB" sz="2400" b="1" dirty="0">
              <a:solidFill>
                <a:srgbClr val="000000"/>
              </a:solidFill>
              <a:latin typeface="Lucida Sans" pitchFamily="34" charset="0"/>
            </a:endParaRPr>
          </a:p>
        </p:txBody>
      </p:sp>
      <p:sp>
        <p:nvSpPr>
          <p:cNvPr id="5" name="Oval 4"/>
          <p:cNvSpPr/>
          <p:nvPr/>
        </p:nvSpPr>
        <p:spPr>
          <a:xfrm>
            <a:off x="6876256" y="6021288"/>
            <a:ext cx="1368152"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93715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5 at 11.14.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4" y="404664"/>
            <a:ext cx="9144000" cy="5966223"/>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201</a:t>
            </a:fld>
            <a:endParaRPr lang="en-GB"/>
          </a:p>
        </p:txBody>
      </p:sp>
      <p:sp>
        <p:nvSpPr>
          <p:cNvPr id="4" name="Oval 3"/>
          <p:cNvSpPr/>
          <p:nvPr/>
        </p:nvSpPr>
        <p:spPr>
          <a:xfrm>
            <a:off x="7884368" y="5733590"/>
            <a:ext cx="1259632" cy="79208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9164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5 at 11.15.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279" y="218826"/>
            <a:ext cx="7429500" cy="64516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202</a:t>
            </a:fld>
            <a:endParaRPr lang="en-GB"/>
          </a:p>
        </p:txBody>
      </p:sp>
      <p:sp>
        <p:nvSpPr>
          <p:cNvPr id="4" name="Oval 3"/>
          <p:cNvSpPr/>
          <p:nvPr/>
        </p:nvSpPr>
        <p:spPr>
          <a:xfrm>
            <a:off x="6876256" y="6022354"/>
            <a:ext cx="1296144"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411760" y="4797152"/>
            <a:ext cx="648072"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40974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GB" smtClean="0"/>
              <a:t>Export references from external databases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203</a:t>
            </a:fld>
            <a:endParaRPr lang="en-GB"/>
          </a:p>
        </p:txBody>
      </p:sp>
      <p:pic>
        <p:nvPicPr>
          <p:cNvPr id="3" name="Picture 2" descr="Screen Shot 2012-11-16 at 14.46.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852" y="1899454"/>
            <a:ext cx="2946400" cy="2667000"/>
          </a:xfrm>
          <a:prstGeom prst="rect">
            <a:avLst/>
          </a:prstGeom>
        </p:spPr>
      </p:pic>
    </p:spTree>
  </p:cSld>
  <p:clrMapOvr>
    <a:masterClrMapping/>
  </p:clrMapOvr>
  <p:transition spd="med">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Export from OVID databases</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204</a:t>
            </a:fld>
            <a:endParaRPr lang="en-GB"/>
          </a:p>
        </p:txBody>
      </p:sp>
    </p:spTree>
    <p:extLst>
      <p:ext uri="{BB962C8B-B14F-4D97-AF65-F5344CB8AC3E}">
        <p14:creationId xmlns:p14="http://schemas.microsoft.com/office/powerpoint/2010/main" val="1208687611"/>
      </p:ext>
    </p:extLst>
  </p:cSld>
  <p:clrMapOvr>
    <a:masterClrMapping/>
  </p:clrMapOvr>
  <p:transition spd="med">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4.48.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1393"/>
            <a:ext cx="9144000" cy="6147335"/>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205</a:t>
            </a:fld>
            <a:endParaRPr lang="en-GB"/>
          </a:p>
        </p:txBody>
      </p:sp>
      <p:sp>
        <p:nvSpPr>
          <p:cNvPr id="4" name="TextBox 3"/>
          <p:cNvSpPr txBox="1"/>
          <p:nvPr/>
        </p:nvSpPr>
        <p:spPr bwMode="auto">
          <a:xfrm>
            <a:off x="5020353" y="908719"/>
            <a:ext cx="345638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This is the Medline home page</a:t>
            </a:r>
            <a:endParaRPr lang="en-GB" sz="2400" b="1" dirty="0">
              <a:solidFill>
                <a:srgbClr val="000000"/>
              </a:solidFill>
              <a:latin typeface="Lucida Sans" pitchFamily="34" charset="0"/>
            </a:endParaRPr>
          </a:p>
        </p:txBody>
      </p:sp>
      <p:sp>
        <p:nvSpPr>
          <p:cNvPr id="5" name="TextBox 4"/>
          <p:cNvSpPr txBox="1"/>
          <p:nvPr/>
        </p:nvSpPr>
        <p:spPr bwMode="auto">
          <a:xfrm>
            <a:off x="5004048" y="3393389"/>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Carry out a simple search for 'diabetes'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4410027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1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6 at 14.5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17" y="332656"/>
            <a:ext cx="9144000" cy="6151652"/>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206</a:t>
            </a:fld>
            <a:endParaRPr lang="en-GB"/>
          </a:p>
        </p:txBody>
      </p:sp>
      <p:cxnSp>
        <p:nvCxnSpPr>
          <p:cNvPr id="5" name="Straight Arrow Connector 4"/>
          <p:cNvCxnSpPr/>
          <p:nvPr/>
        </p:nvCxnSpPr>
        <p:spPr>
          <a:xfrm flipH="1" flipV="1">
            <a:off x="2627784" y="4077072"/>
            <a:ext cx="3501182" cy="576627"/>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5840934" y="4238201"/>
            <a:ext cx="288032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Check boxes for required papers</a:t>
            </a:r>
            <a:endParaRPr lang="en-GB" sz="2400" b="1" dirty="0">
              <a:solidFill>
                <a:srgbClr val="000000"/>
              </a:solidFill>
              <a:latin typeface="Lucida Sans" pitchFamily="34" charset="0"/>
            </a:endParaRPr>
          </a:p>
        </p:txBody>
      </p:sp>
      <p:cxnSp>
        <p:nvCxnSpPr>
          <p:cNvPr id="8" name="Straight Arrow Connector 7"/>
          <p:cNvCxnSpPr/>
          <p:nvPr/>
        </p:nvCxnSpPr>
        <p:spPr>
          <a:xfrm flipV="1">
            <a:off x="5364088" y="1417497"/>
            <a:ext cx="504056" cy="115212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bwMode="auto">
          <a:xfrm>
            <a:off x="4622904" y="2337051"/>
            <a:ext cx="41764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When all selections have been made, go to 'Export'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8637220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6 at 14.50.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54" y="0"/>
            <a:ext cx="5978151"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207</a:t>
            </a:fld>
            <a:endParaRPr lang="en-GB"/>
          </a:p>
        </p:txBody>
      </p:sp>
      <p:sp>
        <p:nvSpPr>
          <p:cNvPr id="4" name="TextBox 3"/>
          <p:cNvSpPr txBox="1"/>
          <p:nvPr/>
        </p:nvSpPr>
        <p:spPr bwMode="auto">
          <a:xfrm>
            <a:off x="5796136" y="3789040"/>
            <a:ext cx="25922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'Export to EndNote'</a:t>
            </a:r>
            <a:endParaRPr lang="en-GB" sz="2400" b="1" dirty="0">
              <a:solidFill>
                <a:srgbClr val="000000"/>
              </a:solidFill>
              <a:latin typeface="Lucida Sans" pitchFamily="34" charset="0"/>
            </a:endParaRPr>
          </a:p>
        </p:txBody>
      </p:sp>
      <p:sp>
        <p:nvSpPr>
          <p:cNvPr id="5" name="Oval 4"/>
          <p:cNvSpPr/>
          <p:nvPr/>
        </p:nvSpPr>
        <p:spPr>
          <a:xfrm>
            <a:off x="1475656" y="2068460"/>
            <a:ext cx="2448272" cy="703531"/>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35726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6 at 14.52.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369475"/>
            <a:ext cx="6324600" cy="6096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208</a:t>
            </a:fld>
            <a:endParaRPr lang="en-GB"/>
          </a:p>
        </p:txBody>
      </p:sp>
      <p:sp>
        <p:nvSpPr>
          <p:cNvPr id="4" name="TextBox 3"/>
          <p:cNvSpPr txBox="1"/>
          <p:nvPr/>
        </p:nvSpPr>
        <p:spPr bwMode="auto">
          <a:xfrm>
            <a:off x="539552" y="5229200"/>
            <a:ext cx="352839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Then choose the 'Complete Reference' option</a:t>
            </a:r>
            <a:endParaRPr lang="en-GB" sz="2400" b="1" dirty="0">
              <a:solidFill>
                <a:srgbClr val="000000"/>
              </a:solidFill>
              <a:latin typeface="Lucida Sans" pitchFamily="34" charset="0"/>
            </a:endParaRPr>
          </a:p>
        </p:txBody>
      </p:sp>
      <p:sp>
        <p:nvSpPr>
          <p:cNvPr id="5" name="Oval 4"/>
          <p:cNvSpPr/>
          <p:nvPr/>
        </p:nvSpPr>
        <p:spPr>
          <a:xfrm>
            <a:off x="1979712" y="3776357"/>
            <a:ext cx="2736304"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9001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4.52.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361412"/>
            <a:ext cx="6324600" cy="6096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209</a:t>
            </a:fld>
            <a:endParaRPr lang="en-GB"/>
          </a:p>
        </p:txBody>
      </p:sp>
      <p:sp>
        <p:nvSpPr>
          <p:cNvPr id="4" name="TextBox 3"/>
          <p:cNvSpPr txBox="1"/>
          <p:nvPr/>
        </p:nvSpPr>
        <p:spPr bwMode="auto">
          <a:xfrm>
            <a:off x="5276844" y="1700808"/>
            <a:ext cx="3528392"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Select the 'Include URL' option and click 'Export Citation(s)</a:t>
            </a:r>
            <a:endParaRPr lang="en-GB" sz="2400" b="1" dirty="0">
              <a:solidFill>
                <a:srgbClr val="000000"/>
              </a:solidFill>
              <a:latin typeface="Lucida Sans" pitchFamily="34" charset="0"/>
            </a:endParaRPr>
          </a:p>
        </p:txBody>
      </p:sp>
      <p:sp>
        <p:nvSpPr>
          <p:cNvPr id="5" name="Oval 4"/>
          <p:cNvSpPr/>
          <p:nvPr/>
        </p:nvSpPr>
        <p:spPr>
          <a:xfrm>
            <a:off x="5148064" y="5733256"/>
            <a:ext cx="2436168" cy="7241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59906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Special characters in templates</a:t>
            </a:r>
            <a:endParaRPr lang="en-GB" dirty="0"/>
          </a:p>
        </p:txBody>
      </p:sp>
      <p:sp>
        <p:nvSpPr>
          <p:cNvPr id="3" name="Content Placeholder 2"/>
          <p:cNvSpPr>
            <a:spLocks noGrp="1"/>
          </p:cNvSpPr>
          <p:nvPr>
            <p:ph idx="1"/>
          </p:nvPr>
        </p:nvSpPr>
        <p:spPr/>
        <p:txBody>
          <a:bodyPr/>
          <a:lstStyle/>
          <a:p>
            <a:r>
              <a:rPr lang="en-GB" dirty="0" smtClean="0"/>
              <a:t>EndNote uses special characters to force particular actions within templates</a:t>
            </a:r>
          </a:p>
          <a:p>
            <a:r>
              <a:rPr lang="en-GB" dirty="0" smtClean="0"/>
              <a:t>These can be found on the keyboard, or accessed from the 'Insert Field' dropdown menu</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21</a:t>
            </a:fld>
            <a:endParaRPr lang="en-GB"/>
          </a:p>
        </p:txBody>
      </p:sp>
      <p:pic>
        <p:nvPicPr>
          <p:cNvPr id="8" name="Picture 7" descr="Screen Shot 2012-04-04 at 11.02.20.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512" y="4581128"/>
            <a:ext cx="8568329" cy="1477054"/>
          </a:xfrm>
          <a:prstGeom prst="rect">
            <a:avLst/>
          </a:prstGeom>
          <a:ln>
            <a:solidFill>
              <a:srgbClr val="000090"/>
            </a:solidFill>
          </a:ln>
        </p:spPr>
      </p:pic>
      <p:sp>
        <p:nvSpPr>
          <p:cNvPr id="7" name="Line 6"/>
          <p:cNvSpPr>
            <a:spLocks noChangeShapeType="1"/>
          </p:cNvSpPr>
          <p:nvPr/>
        </p:nvSpPr>
        <p:spPr bwMode="auto">
          <a:xfrm flipV="1">
            <a:off x="5076056" y="5733256"/>
            <a:ext cx="1512167"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7061690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500"/>
                                        <p:tgtEl>
                                          <p:spTgt spid="8"/>
                                        </p:tgtEl>
                                      </p:cBhvr>
                                    </p:animEffect>
                                  </p:childTnLst>
                                </p:cTn>
                              </p:par>
                            </p:childTnLst>
                          </p:cTn>
                        </p:par>
                        <p:par>
                          <p:cTn id="16" fill="hold">
                            <p:stCondLst>
                              <p:cond delay="5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6 at 14.53.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648"/>
            <a:ext cx="9144000" cy="6350183"/>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210</a:t>
            </a:fld>
            <a:endParaRPr lang="en-GB"/>
          </a:p>
        </p:txBody>
      </p:sp>
      <p:sp>
        <p:nvSpPr>
          <p:cNvPr id="6" name="Oval 5"/>
          <p:cNvSpPr/>
          <p:nvPr/>
        </p:nvSpPr>
        <p:spPr>
          <a:xfrm>
            <a:off x="0" y="764704"/>
            <a:ext cx="2088232"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bwMode="auto">
          <a:xfrm>
            <a:off x="3923928" y="2614877"/>
            <a:ext cx="41764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References are imported as a temporary group</a:t>
            </a:r>
            <a:endParaRPr lang="en-GB" sz="2400" b="1" dirty="0">
              <a:solidFill>
                <a:srgbClr val="000000"/>
              </a:solidFill>
              <a:latin typeface="Lucida Sans" pitchFamily="34" charset="0"/>
            </a:endParaRPr>
          </a:p>
        </p:txBody>
      </p:sp>
      <p:sp>
        <p:nvSpPr>
          <p:cNvPr id="8" name="TextBox 7"/>
          <p:cNvSpPr txBox="1"/>
          <p:nvPr/>
        </p:nvSpPr>
        <p:spPr bwMode="auto">
          <a:xfrm>
            <a:off x="3923928" y="4293096"/>
            <a:ext cx="417646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any entry to view full details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361145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4.56.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414329"/>
            <a:ext cx="6934200" cy="57912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211</a:t>
            </a:fld>
            <a:endParaRPr lang="en-GB"/>
          </a:p>
        </p:txBody>
      </p:sp>
      <p:cxnSp>
        <p:nvCxnSpPr>
          <p:cNvPr id="5" name="Straight Arrow Connector 4"/>
          <p:cNvCxnSpPr/>
          <p:nvPr/>
        </p:nvCxnSpPr>
        <p:spPr>
          <a:xfrm flipH="1">
            <a:off x="3779912" y="3669124"/>
            <a:ext cx="2376264" cy="76798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5292080" y="3068960"/>
            <a:ext cx="316835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Follow the link to the full Medline database record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6809657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Web of Knowledge</a:t>
            </a:r>
            <a:endParaRPr lang="en-US" dirty="0"/>
          </a:p>
        </p:txBody>
      </p:sp>
      <p:sp>
        <p:nvSpPr>
          <p:cNvPr id="3" name="Slide Number Placeholder 2"/>
          <p:cNvSpPr>
            <a:spLocks noGrp="1"/>
          </p:cNvSpPr>
          <p:nvPr>
            <p:ph type="sldNum" sz="quarter" idx="12"/>
          </p:nvPr>
        </p:nvSpPr>
        <p:spPr/>
        <p:txBody>
          <a:bodyPr/>
          <a:lstStyle/>
          <a:p>
            <a:pPr>
              <a:defRPr/>
            </a:pPr>
            <a:fld id="{69E6E7F8-8A35-4CBD-9A04-5EF83203E7C0}" type="slidenum">
              <a:rPr lang="en-GB" smtClean="0"/>
              <a:pPr>
                <a:defRPr/>
              </a:pPr>
              <a:t>212</a:t>
            </a:fld>
            <a:endParaRPr lang="en-GB"/>
          </a:p>
        </p:txBody>
      </p:sp>
    </p:spTree>
    <p:extLst>
      <p:ext uri="{BB962C8B-B14F-4D97-AF65-F5344CB8AC3E}">
        <p14:creationId xmlns:p14="http://schemas.microsoft.com/office/powerpoint/2010/main" val="3516149806"/>
      </p:ext>
    </p:extLst>
  </p:cSld>
  <p:clrMapOvr>
    <a:masterClrMapping/>
  </p:clrMapOvr>
  <p:transition spd="med">
    <p:fad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213</a:t>
            </a:fld>
            <a:endParaRPr lang="en-GB"/>
          </a:p>
        </p:txBody>
      </p:sp>
      <p:pic>
        <p:nvPicPr>
          <p:cNvPr id="3" name="Picture 2" descr="Screen Shot 2012-11-16 at 14.58.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7898"/>
            <a:ext cx="9144000" cy="6147335"/>
          </a:xfrm>
          <a:prstGeom prst="rect">
            <a:avLst/>
          </a:prstGeom>
        </p:spPr>
      </p:pic>
      <p:sp>
        <p:nvSpPr>
          <p:cNvPr id="4" name="TextBox 3"/>
          <p:cNvSpPr txBox="1"/>
          <p:nvPr/>
        </p:nvSpPr>
        <p:spPr bwMode="auto">
          <a:xfrm>
            <a:off x="5148064" y="908720"/>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This is  the Web of Science home page</a:t>
            </a:r>
            <a:endParaRPr lang="en-GB" sz="2400" b="1" dirty="0">
              <a:solidFill>
                <a:srgbClr val="000000"/>
              </a:solidFill>
              <a:latin typeface="Lucida Sans" pitchFamily="34" charset="0"/>
            </a:endParaRPr>
          </a:p>
        </p:txBody>
      </p:sp>
      <p:sp>
        <p:nvSpPr>
          <p:cNvPr id="5" name="TextBox 4"/>
          <p:cNvSpPr txBox="1"/>
          <p:nvPr/>
        </p:nvSpPr>
        <p:spPr bwMode="auto">
          <a:xfrm>
            <a:off x="5148064" y="4077072"/>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Carry out a simple search for 'diabetes'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121566574"/>
      </p:ext>
    </p:extLst>
  </p:cSld>
  <p:clrMapOvr>
    <a:masterClrMapping/>
  </p:clrMapOvr>
  <p:transition spd="med">
    <p:fade/>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214</a:t>
            </a:fld>
            <a:endParaRPr lang="en-GB"/>
          </a:p>
        </p:txBody>
      </p:sp>
      <p:pic>
        <p:nvPicPr>
          <p:cNvPr id="3" name="Picture 2" descr="Screen Shot 2012-11-16 at 14.59.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24" y="332656"/>
            <a:ext cx="9144000" cy="6153752"/>
          </a:xfrm>
          <a:prstGeom prst="rect">
            <a:avLst/>
          </a:prstGeom>
        </p:spPr>
      </p:pic>
      <p:cxnSp>
        <p:nvCxnSpPr>
          <p:cNvPr id="6" name="Straight Arrow Connector 5"/>
          <p:cNvCxnSpPr/>
          <p:nvPr/>
        </p:nvCxnSpPr>
        <p:spPr>
          <a:xfrm flipH="1" flipV="1">
            <a:off x="4355976" y="1484784"/>
            <a:ext cx="864096" cy="108012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4139952" y="2276872"/>
            <a:ext cx="432048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Mark the items required and go to 'Marked List'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529134138"/>
      </p:ext>
    </p:extLst>
  </p:cSld>
  <p:clrMapOvr>
    <a:masterClrMapping/>
  </p:clrMapOvr>
  <p:transition spd="med">
    <p:fad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215</a:t>
            </a:fld>
            <a:endParaRPr lang="en-GB"/>
          </a:p>
        </p:txBody>
      </p:sp>
      <p:pic>
        <p:nvPicPr>
          <p:cNvPr id="3" name="Picture 2" descr="Screen Shot 2012-11-16 at 15.00.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66876"/>
          </a:xfrm>
          <a:prstGeom prst="rect">
            <a:avLst/>
          </a:prstGeom>
        </p:spPr>
      </p:pic>
      <p:cxnSp>
        <p:nvCxnSpPr>
          <p:cNvPr id="6" name="Straight Arrow Connector 5"/>
          <p:cNvCxnSpPr/>
          <p:nvPr/>
        </p:nvCxnSpPr>
        <p:spPr>
          <a:xfrm flipH="1" flipV="1">
            <a:off x="4860032" y="3133438"/>
            <a:ext cx="432048" cy="108765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4067944" y="4005064"/>
            <a:ext cx="33123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to export to EndNote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580453859"/>
      </p:ext>
    </p:extLst>
  </p:cSld>
  <p:clrMapOvr>
    <a:masterClrMapping/>
  </p:clrMapOvr>
  <p:transition spd="med">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216</a:t>
            </a:fld>
            <a:endParaRPr lang="en-GB"/>
          </a:p>
        </p:txBody>
      </p:sp>
      <p:pic>
        <p:nvPicPr>
          <p:cNvPr id="3" name="Picture 2" descr="Screen Shot 2012-11-16 at 15.01.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836712"/>
            <a:ext cx="5651500" cy="4787900"/>
          </a:xfrm>
          <a:prstGeom prst="rect">
            <a:avLst/>
          </a:prstGeom>
        </p:spPr>
      </p:pic>
      <p:cxnSp>
        <p:nvCxnSpPr>
          <p:cNvPr id="6" name="Straight Arrow Connector 5"/>
          <p:cNvCxnSpPr/>
          <p:nvPr/>
        </p:nvCxnSpPr>
        <p:spPr>
          <a:xfrm flipH="1" flipV="1">
            <a:off x="4283968" y="3230662"/>
            <a:ext cx="1152128" cy="82986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4517430" y="4060522"/>
            <a:ext cx="372697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Select an application to open the file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125699036"/>
      </p:ext>
    </p:extLst>
  </p:cSld>
  <p:clrMapOvr>
    <a:masterClrMapping/>
  </p:clrMapOvr>
  <p:transition spd="med">
    <p:fade/>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217</a:t>
            </a:fld>
            <a:endParaRPr lang="en-GB"/>
          </a:p>
        </p:txBody>
      </p:sp>
      <p:pic>
        <p:nvPicPr>
          <p:cNvPr id="3" name="Picture 2" descr="Screen Shot 2012-11-16 at 15.01.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9479"/>
            <a:ext cx="9144000" cy="4349637"/>
          </a:xfrm>
          <a:prstGeom prst="rect">
            <a:avLst/>
          </a:prstGeom>
        </p:spPr>
      </p:pic>
      <p:sp>
        <p:nvSpPr>
          <p:cNvPr id="4" name="TextBox 3"/>
          <p:cNvSpPr txBox="1"/>
          <p:nvPr/>
        </p:nvSpPr>
        <p:spPr bwMode="auto">
          <a:xfrm>
            <a:off x="467544" y="2944297"/>
            <a:ext cx="525658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'Applications </a:t>
            </a:r>
            <a:r>
              <a:rPr lang="en-GB" sz="2400" b="1" dirty="0" smtClean="0">
                <a:solidFill>
                  <a:srgbClr val="000000"/>
                </a:solidFill>
                <a:latin typeface="Lucida Sans" pitchFamily="34" charset="0"/>
                <a:sym typeface="Wingdings"/>
              </a:rPr>
              <a:t> EndNote X6  EndNote X6 </a:t>
            </a:r>
            <a:endParaRPr lang="en-GB" sz="2400" b="1" dirty="0">
              <a:solidFill>
                <a:srgbClr val="000000"/>
              </a:solidFill>
              <a:latin typeface="Lucida Sans" pitchFamily="34" charset="0"/>
            </a:endParaRPr>
          </a:p>
        </p:txBody>
      </p:sp>
      <p:sp>
        <p:nvSpPr>
          <p:cNvPr id="5" name="Oval 4"/>
          <p:cNvSpPr/>
          <p:nvPr/>
        </p:nvSpPr>
        <p:spPr>
          <a:xfrm>
            <a:off x="3491880" y="1700808"/>
            <a:ext cx="2592288"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7956376" y="4509120"/>
            <a:ext cx="1187624" cy="60999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bwMode="auto">
          <a:xfrm>
            <a:off x="6588224" y="5445224"/>
            <a:ext cx="2322004"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'Open'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11792802"/>
      </p:ext>
    </p:extLst>
  </p:cSld>
  <p:clrMapOvr>
    <a:masterClrMapping/>
  </p:clrMapOvr>
  <p:transition spd="med">
    <p:fad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218</a:t>
            </a:fld>
            <a:endParaRPr lang="en-GB"/>
          </a:p>
        </p:txBody>
      </p:sp>
      <p:pic>
        <p:nvPicPr>
          <p:cNvPr id="3" name="Picture 2" descr="Screen Shot 2012-11-16 at 15.02.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836712"/>
            <a:ext cx="5664200" cy="4762500"/>
          </a:xfrm>
          <a:prstGeom prst="rect">
            <a:avLst/>
          </a:prstGeom>
        </p:spPr>
      </p:pic>
      <p:sp>
        <p:nvSpPr>
          <p:cNvPr id="4" name="Oval 3"/>
          <p:cNvSpPr/>
          <p:nvPr/>
        </p:nvSpPr>
        <p:spPr>
          <a:xfrm>
            <a:off x="5652120" y="4869160"/>
            <a:ext cx="1872208" cy="73005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9969846"/>
      </p:ext>
    </p:extLst>
  </p:cSld>
  <p:clrMapOvr>
    <a:masterClrMapping/>
  </p:clrMapOvr>
  <p:transition spd="med">
    <p:fade/>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219</a:t>
            </a:fld>
            <a:endParaRPr lang="en-GB"/>
          </a:p>
        </p:txBody>
      </p:sp>
      <p:pic>
        <p:nvPicPr>
          <p:cNvPr id="3" name="Picture 2" descr="Screen Shot 2012-11-16 at 15.03.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1" y="260648"/>
            <a:ext cx="9144000" cy="6354751"/>
          </a:xfrm>
          <a:prstGeom prst="rect">
            <a:avLst/>
          </a:prstGeom>
        </p:spPr>
      </p:pic>
      <p:sp>
        <p:nvSpPr>
          <p:cNvPr id="4" name="TextBox 3"/>
          <p:cNvSpPr txBox="1"/>
          <p:nvPr/>
        </p:nvSpPr>
        <p:spPr bwMode="auto">
          <a:xfrm>
            <a:off x="4067944" y="2492896"/>
            <a:ext cx="482453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References are downloaded as a temporary group  </a:t>
            </a:r>
            <a:endParaRPr lang="en-GB" sz="2400" b="1" dirty="0">
              <a:solidFill>
                <a:srgbClr val="000000"/>
              </a:solidFill>
              <a:latin typeface="Lucida Sans" pitchFamily="34" charset="0"/>
            </a:endParaRPr>
          </a:p>
        </p:txBody>
      </p:sp>
      <p:sp>
        <p:nvSpPr>
          <p:cNvPr id="5" name="Oval 4"/>
          <p:cNvSpPr/>
          <p:nvPr/>
        </p:nvSpPr>
        <p:spPr>
          <a:xfrm>
            <a:off x="0" y="764704"/>
            <a:ext cx="2267744"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414312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2 at 11.24.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52"/>
            <a:ext cx="9144000" cy="6775669"/>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22</a:t>
            </a:fld>
            <a:endParaRPr lang="en-GB"/>
          </a:p>
        </p:txBody>
      </p:sp>
      <p:pic>
        <p:nvPicPr>
          <p:cNvPr id="8" name="Picture 7" descr="Screen Shot 2012-11-12 at 11.24.34.png"/>
          <p:cNvPicPr>
            <a:picLocks noChangeAspect="1"/>
          </p:cNvPicPr>
          <p:nvPr/>
        </p:nvPicPr>
        <p:blipFill rotWithShape="1">
          <a:blip r:embed="rId3">
            <a:extLst>
              <a:ext uri="{28A0092B-C50C-407E-A947-70E740481C1C}">
                <a14:useLocalDpi xmlns:a14="http://schemas.microsoft.com/office/drawing/2010/main" val="0"/>
              </a:ext>
            </a:extLst>
          </a:blip>
          <a:srcRect l="22789" t="18519" r="54422" b="76171"/>
          <a:stretch/>
        </p:blipFill>
        <p:spPr>
          <a:xfrm>
            <a:off x="2024406" y="514240"/>
            <a:ext cx="5356776" cy="924815"/>
          </a:xfrm>
          <a:prstGeom prst="rect">
            <a:avLst/>
          </a:prstGeom>
          <a:ln>
            <a:solidFill>
              <a:srgbClr val="000000"/>
            </a:solidFill>
          </a:ln>
        </p:spPr>
      </p:pic>
      <p:sp>
        <p:nvSpPr>
          <p:cNvPr id="5" name="Line 6"/>
          <p:cNvSpPr>
            <a:spLocks noChangeShapeType="1"/>
          </p:cNvSpPr>
          <p:nvPr/>
        </p:nvSpPr>
        <p:spPr bwMode="auto">
          <a:xfrm flipV="1">
            <a:off x="5004048" y="1268760"/>
            <a:ext cx="720080" cy="295232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5148064" y="1268760"/>
            <a:ext cx="2628292" cy="232073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2015854" y="3589495"/>
            <a:ext cx="4608512" cy="646331"/>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smtClean="0">
                <a:solidFill>
                  <a:srgbClr val="000000"/>
                </a:solidFill>
                <a:latin typeface="Lucida Sans" pitchFamily="34" charset="0"/>
              </a:rPr>
              <a:t>A forced separation  |  ties following punctuation to the next field</a:t>
            </a:r>
            <a:endParaRPr lang="en-GB" dirty="0"/>
          </a:p>
        </p:txBody>
      </p:sp>
    </p:spTree>
    <p:extLst>
      <p:ext uri="{BB962C8B-B14F-4D97-AF65-F5344CB8AC3E}">
        <p14:creationId xmlns:p14="http://schemas.microsoft.com/office/powerpoint/2010/main" val="32209547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220</a:t>
            </a:fld>
            <a:endParaRPr lang="en-GB"/>
          </a:p>
        </p:txBody>
      </p:sp>
      <p:pic>
        <p:nvPicPr>
          <p:cNvPr id="3" name="Picture 2" descr="Screen Shot 2012-11-16 at 15.03.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415536"/>
            <a:ext cx="6959600" cy="5803900"/>
          </a:xfrm>
          <a:prstGeom prst="rect">
            <a:avLst/>
          </a:prstGeom>
        </p:spPr>
      </p:pic>
      <p:sp>
        <p:nvSpPr>
          <p:cNvPr id="4" name="TextBox 3"/>
          <p:cNvSpPr txBox="1"/>
          <p:nvPr/>
        </p:nvSpPr>
        <p:spPr bwMode="auto">
          <a:xfrm>
            <a:off x="3707904" y="3933056"/>
            <a:ext cx="360040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URL links to the Database page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040912874"/>
      </p:ext>
    </p:extLst>
  </p:cSld>
  <p:clrMapOvr>
    <a:masterClrMapping/>
  </p:clrMapOvr>
  <p:transition spd="med">
    <p:fade/>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Export from EBSCO databases</a:t>
            </a:r>
            <a:endParaRPr lang="en-GB"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221</a:t>
            </a:fld>
            <a:endParaRPr lang="en-GB"/>
          </a:p>
        </p:txBody>
      </p:sp>
    </p:spTree>
    <p:extLst>
      <p:ext uri="{BB962C8B-B14F-4D97-AF65-F5344CB8AC3E}">
        <p14:creationId xmlns:p14="http://schemas.microsoft.com/office/powerpoint/2010/main" val="36792000"/>
      </p:ext>
    </p:extLst>
  </p:cSld>
  <p:clrMapOvr>
    <a:masterClrMapping/>
  </p:clrMapOvr>
  <p:transition spd="med">
    <p:fade/>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5.04.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7" y="223950"/>
            <a:ext cx="9144000" cy="6138719"/>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222</a:t>
            </a:fld>
            <a:endParaRPr lang="en-GB"/>
          </a:p>
        </p:txBody>
      </p:sp>
      <p:sp>
        <p:nvSpPr>
          <p:cNvPr id="3" name="TextBox 2"/>
          <p:cNvSpPr txBox="1"/>
          <p:nvPr/>
        </p:nvSpPr>
        <p:spPr bwMode="auto">
          <a:xfrm>
            <a:off x="-3874" y="476672"/>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This is the CINAHL home page</a:t>
            </a:r>
            <a:endParaRPr lang="en-GB" sz="2400" b="1" dirty="0">
              <a:solidFill>
                <a:srgbClr val="000000"/>
              </a:solidFill>
              <a:latin typeface="Lucida Sans" pitchFamily="34" charset="0"/>
            </a:endParaRPr>
          </a:p>
        </p:txBody>
      </p:sp>
      <p:sp>
        <p:nvSpPr>
          <p:cNvPr id="5" name="TextBox 4"/>
          <p:cNvSpPr txBox="1"/>
          <p:nvPr/>
        </p:nvSpPr>
        <p:spPr bwMode="auto">
          <a:xfrm>
            <a:off x="4067944" y="3284984"/>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Carry out a simple search for 'depression'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9233787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5.05.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7520"/>
            <a:ext cx="9144000" cy="613442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223</a:t>
            </a:fld>
            <a:endParaRPr lang="en-GB"/>
          </a:p>
        </p:txBody>
      </p:sp>
      <p:cxnSp>
        <p:nvCxnSpPr>
          <p:cNvPr id="5" name="Straight Arrow Connector 4"/>
          <p:cNvCxnSpPr/>
          <p:nvPr/>
        </p:nvCxnSpPr>
        <p:spPr>
          <a:xfrm>
            <a:off x="864096" y="957994"/>
            <a:ext cx="1691680" cy="211096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0" y="332656"/>
            <a:ext cx="349188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to add/remove items in Folder</a:t>
            </a:r>
            <a:endParaRPr lang="en-GB" sz="2400" b="1" dirty="0">
              <a:solidFill>
                <a:srgbClr val="000000"/>
              </a:solidFill>
              <a:latin typeface="Lucida Sans" pitchFamily="34" charset="0"/>
            </a:endParaRPr>
          </a:p>
        </p:txBody>
      </p:sp>
      <p:cxnSp>
        <p:nvCxnSpPr>
          <p:cNvPr id="9" name="Straight Arrow Connector 8"/>
          <p:cNvCxnSpPr/>
          <p:nvPr/>
        </p:nvCxnSpPr>
        <p:spPr>
          <a:xfrm flipV="1">
            <a:off x="7740352" y="1914871"/>
            <a:ext cx="504056" cy="252028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bwMode="auto">
          <a:xfrm>
            <a:off x="6084168" y="4003103"/>
            <a:ext cx="288032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to view selected records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4642136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5.06.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 y="339685"/>
            <a:ext cx="9144000" cy="6140918"/>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224</a:t>
            </a:fld>
            <a:endParaRPr lang="en-GB"/>
          </a:p>
        </p:txBody>
      </p:sp>
      <p:cxnSp>
        <p:nvCxnSpPr>
          <p:cNvPr id="4" name="Straight Arrow Connector 3"/>
          <p:cNvCxnSpPr/>
          <p:nvPr/>
        </p:nvCxnSpPr>
        <p:spPr>
          <a:xfrm flipV="1">
            <a:off x="7308304" y="2982504"/>
            <a:ext cx="864096" cy="116693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bwMode="auto">
          <a:xfrm>
            <a:off x="5580112" y="3918608"/>
            <a:ext cx="244827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'Export'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2225502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5.06.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656"/>
            <a:ext cx="9144000" cy="6140918"/>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225</a:t>
            </a:fld>
            <a:endParaRPr lang="en-GB"/>
          </a:p>
        </p:txBody>
      </p:sp>
      <p:cxnSp>
        <p:nvCxnSpPr>
          <p:cNvPr id="5" name="Straight Arrow Connector 4"/>
          <p:cNvCxnSpPr/>
          <p:nvPr/>
        </p:nvCxnSpPr>
        <p:spPr>
          <a:xfrm flipV="1">
            <a:off x="3419872" y="3017261"/>
            <a:ext cx="1008112" cy="108012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467544" y="3953365"/>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'Direct Export in RIS format' and click 'Save'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4808726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5.07.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860" y="715094"/>
            <a:ext cx="5664200" cy="43053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226</a:t>
            </a:fld>
            <a:endParaRPr lang="en-GB"/>
          </a:p>
        </p:txBody>
      </p:sp>
      <p:cxnSp>
        <p:nvCxnSpPr>
          <p:cNvPr id="4" name="Straight Arrow Connector 3"/>
          <p:cNvCxnSpPr/>
          <p:nvPr/>
        </p:nvCxnSpPr>
        <p:spPr>
          <a:xfrm flipH="1" flipV="1">
            <a:off x="3995936" y="3068960"/>
            <a:ext cx="2088232" cy="73488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bwMode="auto">
          <a:xfrm>
            <a:off x="4211960" y="3573016"/>
            <a:ext cx="3744416"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'Choose</a:t>
            </a:r>
            <a:r>
              <a:rPr lang="en-GB" sz="2400" b="1" dirty="0" smtClean="0">
                <a:solidFill>
                  <a:srgbClr val="000000"/>
                </a:solidFill>
                <a:latin typeface="Lucida Sans" pitchFamily="34" charset="0"/>
                <a:sym typeface="Wingdings"/>
              </a:rPr>
              <a:t>'</a:t>
            </a:r>
            <a:r>
              <a:rPr lang="en-GB" sz="2400" b="1" dirty="0" smtClean="0">
                <a:solidFill>
                  <a:srgbClr val="000000"/>
                </a:solidFill>
                <a:latin typeface="Lucida Sans" pitchFamily="34" charset="0"/>
              </a:rPr>
              <a:t> </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330072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6 at 15.07.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4784"/>
            <a:ext cx="9144000" cy="4354286"/>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227</a:t>
            </a:fld>
            <a:endParaRPr lang="en-GB"/>
          </a:p>
        </p:txBody>
      </p:sp>
      <p:sp>
        <p:nvSpPr>
          <p:cNvPr id="4" name="TextBox 3"/>
          <p:cNvSpPr txBox="1"/>
          <p:nvPr/>
        </p:nvSpPr>
        <p:spPr bwMode="auto">
          <a:xfrm>
            <a:off x="755576" y="404664"/>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'Applications </a:t>
            </a:r>
            <a:r>
              <a:rPr lang="en-GB" sz="2400" b="1" dirty="0" smtClean="0">
                <a:solidFill>
                  <a:srgbClr val="000000"/>
                </a:solidFill>
                <a:latin typeface="Lucida Sans" pitchFamily="34" charset="0"/>
                <a:sym typeface="Wingdings"/>
              </a:rPr>
              <a:t> EndNote X6  EndNote X6</a:t>
            </a:r>
            <a:endParaRPr lang="en-GB" sz="2400" b="1" dirty="0">
              <a:solidFill>
                <a:srgbClr val="000000"/>
              </a:solidFill>
              <a:latin typeface="Lucida Sans" pitchFamily="34" charset="0"/>
            </a:endParaRPr>
          </a:p>
        </p:txBody>
      </p:sp>
      <p:sp>
        <p:nvSpPr>
          <p:cNvPr id="6" name="Oval 5"/>
          <p:cNvSpPr/>
          <p:nvPr/>
        </p:nvSpPr>
        <p:spPr>
          <a:xfrm>
            <a:off x="7965785" y="5243620"/>
            <a:ext cx="1187624"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bwMode="auto">
          <a:xfrm>
            <a:off x="4572001" y="5963700"/>
            <a:ext cx="223224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'Open'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622445673"/>
      </p:ext>
    </p:extLst>
  </p:cSld>
  <p:clrMapOvr>
    <a:masterClrMapping/>
  </p:clrMapOvr>
  <p:transition spd="med">
    <p:fade/>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5.07.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692696"/>
            <a:ext cx="5638800" cy="47625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228</a:t>
            </a:fld>
            <a:endParaRPr lang="en-GB"/>
          </a:p>
        </p:txBody>
      </p:sp>
      <p:cxnSp>
        <p:nvCxnSpPr>
          <p:cNvPr id="3" name="Straight Arrow Connector 2"/>
          <p:cNvCxnSpPr/>
          <p:nvPr/>
        </p:nvCxnSpPr>
        <p:spPr>
          <a:xfrm flipV="1">
            <a:off x="1907704" y="4005064"/>
            <a:ext cx="144016" cy="1450131"/>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395536" y="4855031"/>
            <a:ext cx="374441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Check the 'Do this automatically …' box and click 'OK'</a:t>
            </a:r>
            <a:endParaRPr lang="en-GB" sz="2400" b="1" dirty="0">
              <a:solidFill>
                <a:srgbClr val="000000"/>
              </a:solidFill>
              <a:latin typeface="Lucida Sans" pitchFamily="34" charset="0"/>
            </a:endParaRPr>
          </a:p>
        </p:txBody>
      </p:sp>
      <p:sp>
        <p:nvSpPr>
          <p:cNvPr id="8" name="Oval 7"/>
          <p:cNvSpPr/>
          <p:nvPr/>
        </p:nvSpPr>
        <p:spPr>
          <a:xfrm>
            <a:off x="5868144" y="4730129"/>
            <a:ext cx="1390328" cy="72506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53320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5.08.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3" y="188640"/>
            <a:ext cx="9144000" cy="6379076"/>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229</a:t>
            </a:fld>
            <a:endParaRPr lang="en-GB"/>
          </a:p>
        </p:txBody>
      </p:sp>
      <p:cxnSp>
        <p:nvCxnSpPr>
          <p:cNvPr id="3" name="Straight Arrow Connector 2"/>
          <p:cNvCxnSpPr/>
          <p:nvPr/>
        </p:nvCxnSpPr>
        <p:spPr>
          <a:xfrm flipV="1">
            <a:off x="3410356" y="1612765"/>
            <a:ext cx="0" cy="144016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458028" y="2908909"/>
            <a:ext cx="4464496"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any record to view</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1573568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2 at 11.24.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 y="0"/>
            <a:ext cx="9144000" cy="6775669"/>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23</a:t>
            </a:fld>
            <a:endParaRPr lang="en-GB"/>
          </a:p>
        </p:txBody>
      </p:sp>
      <p:sp>
        <p:nvSpPr>
          <p:cNvPr id="5" name="Line 6"/>
          <p:cNvSpPr>
            <a:spLocks noChangeShapeType="1"/>
          </p:cNvSpPr>
          <p:nvPr/>
        </p:nvSpPr>
        <p:spPr bwMode="auto">
          <a:xfrm flipH="1" flipV="1">
            <a:off x="5148063" y="1798221"/>
            <a:ext cx="1800199" cy="294963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6588224" y="1320604"/>
            <a:ext cx="1152128" cy="36004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2843808" y="4344940"/>
            <a:ext cx="46085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'Link Adjacent Text'  </a:t>
            </a:r>
            <a:r>
              <a:rPr lang="en-GB" sz="2400" b="1" dirty="0" smtClean="0">
                <a:solidFill>
                  <a:srgbClr val="000000"/>
                </a:solidFill>
                <a:latin typeface="Lucida Sans" pitchFamily="34" charset="0"/>
                <a:sym typeface="Wingdings 2"/>
              </a:rPr>
              <a:t>  to tie a word or phrase to the following field</a:t>
            </a:r>
            <a:endParaRPr lang="en-GB" dirty="0"/>
          </a:p>
        </p:txBody>
      </p:sp>
      <p:pic>
        <p:nvPicPr>
          <p:cNvPr id="8" name="Picture 7" descr="Screen Shot 2012-11-12 at 11.24.34.png"/>
          <p:cNvPicPr>
            <a:picLocks noChangeAspect="1"/>
          </p:cNvPicPr>
          <p:nvPr/>
        </p:nvPicPr>
        <p:blipFill rotWithShape="1">
          <a:blip r:embed="rId3">
            <a:extLst>
              <a:ext uri="{28A0092B-C50C-407E-A947-70E740481C1C}">
                <a14:useLocalDpi xmlns:a14="http://schemas.microsoft.com/office/drawing/2010/main" val="0"/>
              </a:ext>
            </a:extLst>
          </a:blip>
          <a:srcRect l="22914" t="32042" r="53198" b="62870"/>
          <a:stretch/>
        </p:blipFill>
        <p:spPr>
          <a:xfrm>
            <a:off x="1865169" y="1052736"/>
            <a:ext cx="4723055" cy="745486"/>
          </a:xfrm>
          <a:prstGeom prst="rect">
            <a:avLst/>
          </a:prstGeom>
          <a:ln>
            <a:solidFill>
              <a:srgbClr val="000000"/>
            </a:solidFill>
          </a:ln>
        </p:spPr>
      </p:pic>
    </p:spTree>
    <p:extLst>
      <p:ext uri="{BB962C8B-B14F-4D97-AF65-F5344CB8AC3E}">
        <p14:creationId xmlns:p14="http://schemas.microsoft.com/office/powerpoint/2010/main" val="3735319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230</a:t>
            </a:fld>
            <a:endParaRPr lang="en-GB"/>
          </a:p>
        </p:txBody>
      </p:sp>
      <p:pic>
        <p:nvPicPr>
          <p:cNvPr id="3" name="Picture 2" descr="Screen Shot 2012-11-16 at 15.08.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60648"/>
            <a:ext cx="6934200" cy="5803900"/>
          </a:xfrm>
          <a:prstGeom prst="rect">
            <a:avLst/>
          </a:prstGeom>
        </p:spPr>
      </p:pic>
      <p:cxnSp>
        <p:nvCxnSpPr>
          <p:cNvPr id="6" name="Straight Arrow Connector 5"/>
          <p:cNvCxnSpPr/>
          <p:nvPr/>
        </p:nvCxnSpPr>
        <p:spPr>
          <a:xfrm flipH="1" flipV="1">
            <a:off x="4067944" y="3501008"/>
            <a:ext cx="1512168" cy="99156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3275856" y="4077072"/>
            <a:ext cx="410445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to return to the EBSCO database record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436280286"/>
      </p:ext>
    </p:extLst>
  </p:cSld>
  <p:clrMapOvr>
    <a:masterClrMapping/>
  </p:clrMapOvr>
  <p:transition spd="med">
    <p:fade/>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idx="4294967295"/>
          </p:nvPr>
        </p:nvSpPr>
        <p:spPr/>
        <p:txBody>
          <a:bodyPr/>
          <a:lstStyle/>
          <a:p>
            <a:pPr eaLnBrk="1" hangingPunct="1"/>
            <a:r>
              <a:rPr lang="en-GB" smtClean="0"/>
              <a:t>Exporting from the Cochrane Library</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231</a:t>
            </a:fld>
            <a:endParaRPr lang="en-GB"/>
          </a:p>
        </p:txBody>
      </p:sp>
    </p:spTree>
  </p:cSld>
  <p:clrMapOvr>
    <a:masterClrMapping/>
  </p:clrMapOvr>
  <p:transition spd="med">
    <p:fade/>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6 at 15.10.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4" y="1532"/>
            <a:ext cx="7739855" cy="6858000"/>
          </a:xfrm>
          <a:prstGeom prst="rect">
            <a:avLst/>
          </a:prstGeom>
        </p:spPr>
      </p:pic>
      <p:sp>
        <p:nvSpPr>
          <p:cNvPr id="187394"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AA5B3208-03F7-4905-B53D-38FD6EA05236}" type="slidenum">
              <a:rPr lang="en-GB" sz="1400">
                <a:latin typeface="Lucida Sans" pitchFamily="34" charset="0"/>
              </a:rPr>
              <a:pPr algn="r"/>
              <a:t>232</a:t>
            </a:fld>
            <a:endParaRPr lang="en-GB" sz="1400">
              <a:latin typeface="Lucida Sans" pitchFamily="34" charset="0"/>
            </a:endParaRPr>
          </a:p>
        </p:txBody>
      </p:sp>
      <p:sp>
        <p:nvSpPr>
          <p:cNvPr id="698372" name="Line 6"/>
          <p:cNvSpPr>
            <a:spLocks noChangeShapeType="1"/>
          </p:cNvSpPr>
          <p:nvPr/>
        </p:nvSpPr>
        <p:spPr bwMode="auto">
          <a:xfrm flipH="1" flipV="1">
            <a:off x="2483767" y="3140967"/>
            <a:ext cx="2771002" cy="100811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698373" name="Line 5"/>
          <p:cNvSpPr>
            <a:spLocks noChangeShapeType="1"/>
          </p:cNvSpPr>
          <p:nvPr/>
        </p:nvSpPr>
        <p:spPr bwMode="auto">
          <a:xfrm flipH="1">
            <a:off x="2483766" y="3933056"/>
            <a:ext cx="2843010" cy="158417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8374" name="Text Box 10"/>
          <p:cNvSpPr txBox="1">
            <a:spLocks noChangeArrowheads="1"/>
          </p:cNvSpPr>
          <p:nvPr/>
        </p:nvSpPr>
        <p:spPr bwMode="auto">
          <a:xfrm>
            <a:off x="4966739" y="3645024"/>
            <a:ext cx="3168650"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 the required results</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8374"/>
                                        </p:tgtEl>
                                        <p:attrNameLst>
                                          <p:attrName>style.visibility</p:attrName>
                                        </p:attrNameLst>
                                      </p:cBhvr>
                                      <p:to>
                                        <p:strVal val="visible"/>
                                      </p:to>
                                    </p:set>
                                    <p:animEffect transition="in" filter="fade">
                                      <p:cBhvr>
                                        <p:cTn id="7" dur="2000"/>
                                        <p:tgtEl>
                                          <p:spTgt spid="69837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98372"/>
                                        </p:tgtEl>
                                        <p:attrNameLst>
                                          <p:attrName>style.visibility</p:attrName>
                                        </p:attrNameLst>
                                      </p:cBhvr>
                                      <p:to>
                                        <p:strVal val="visible"/>
                                      </p:to>
                                    </p:set>
                                    <p:animEffect transition="in" filter="fade">
                                      <p:cBhvr>
                                        <p:cTn id="11" dur="2000"/>
                                        <p:tgtEl>
                                          <p:spTgt spid="69837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98373"/>
                                        </p:tgtEl>
                                        <p:attrNameLst>
                                          <p:attrName>style.visibility</p:attrName>
                                        </p:attrNameLst>
                                      </p:cBhvr>
                                      <p:to>
                                        <p:strVal val="visible"/>
                                      </p:to>
                                    </p:set>
                                    <p:animEffect transition="in" filter="fade">
                                      <p:cBhvr>
                                        <p:cTn id="14" dur="2000"/>
                                        <p:tgtEl>
                                          <p:spTgt spid="698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2" grpId="0" animBg="1"/>
      <p:bldP spid="698373" grpId="0" animBg="1"/>
      <p:bldP spid="698374"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6 at 15.10.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97" y="0"/>
            <a:ext cx="7739855" cy="6858000"/>
          </a:xfrm>
          <a:prstGeom prst="rect">
            <a:avLst/>
          </a:prstGeom>
        </p:spPr>
      </p:pic>
      <p:sp>
        <p:nvSpPr>
          <p:cNvPr id="700419" name="Line 6"/>
          <p:cNvSpPr>
            <a:spLocks noChangeShapeType="1"/>
          </p:cNvSpPr>
          <p:nvPr/>
        </p:nvSpPr>
        <p:spPr bwMode="auto">
          <a:xfrm flipH="1" flipV="1">
            <a:off x="4355976" y="2960948"/>
            <a:ext cx="2592287" cy="93610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00420" name="Text Box 10"/>
          <p:cNvSpPr txBox="1">
            <a:spLocks noChangeArrowheads="1"/>
          </p:cNvSpPr>
          <p:nvPr/>
        </p:nvSpPr>
        <p:spPr bwMode="auto">
          <a:xfrm>
            <a:off x="5004047" y="3429000"/>
            <a:ext cx="3069203"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Choose </a:t>
            </a:r>
            <a:r>
              <a:rPr lang="en-GB" sz="2400" b="1" dirty="0">
                <a:solidFill>
                  <a:srgbClr val="000000"/>
                </a:solidFill>
                <a:latin typeface="Lucida Sans" pitchFamily="34" charset="0"/>
              </a:rPr>
              <a:t>'Export </a:t>
            </a:r>
            <a:r>
              <a:rPr lang="en-GB" sz="2400" b="1" dirty="0" smtClean="0">
                <a:solidFill>
                  <a:srgbClr val="000000"/>
                </a:solidFill>
                <a:latin typeface="Lucida Sans" pitchFamily="34" charset="0"/>
              </a:rPr>
              <a:t>Selected'</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0420"/>
                                        </p:tgtEl>
                                        <p:attrNameLst>
                                          <p:attrName>style.visibility</p:attrName>
                                        </p:attrNameLst>
                                      </p:cBhvr>
                                      <p:to>
                                        <p:strVal val="visible"/>
                                      </p:to>
                                    </p:set>
                                    <p:animEffect transition="in" filter="fade">
                                      <p:cBhvr>
                                        <p:cTn id="7" dur="2000"/>
                                        <p:tgtEl>
                                          <p:spTgt spid="70042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00419"/>
                                        </p:tgtEl>
                                        <p:attrNameLst>
                                          <p:attrName>style.visibility</p:attrName>
                                        </p:attrNameLst>
                                      </p:cBhvr>
                                      <p:to>
                                        <p:strVal val="visible"/>
                                      </p:to>
                                    </p:set>
                                    <p:animEffect transition="in" filter="fade">
                                      <p:cBhvr>
                                        <p:cTn id="11" dur="2000"/>
                                        <p:tgtEl>
                                          <p:spTgt spid="70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419" grpId="0" animBg="1"/>
      <p:bldP spid="700420"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9" name="Line 6"/>
          <p:cNvSpPr>
            <a:spLocks noChangeShapeType="1"/>
          </p:cNvSpPr>
          <p:nvPr/>
        </p:nvSpPr>
        <p:spPr bwMode="auto">
          <a:xfrm flipH="1" flipV="1">
            <a:off x="3851919" y="1916831"/>
            <a:ext cx="1584176" cy="108012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234</a:t>
            </a:fld>
            <a:endParaRPr lang="en-GB"/>
          </a:p>
        </p:txBody>
      </p:sp>
      <p:sp>
        <p:nvSpPr>
          <p:cNvPr id="702470" name="Text Box 10"/>
          <p:cNvSpPr txBox="1">
            <a:spLocks noChangeArrowheads="1"/>
          </p:cNvSpPr>
          <p:nvPr/>
        </p:nvSpPr>
        <p:spPr bwMode="auto">
          <a:xfrm>
            <a:off x="1043608" y="4581128"/>
            <a:ext cx="6408712"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the 'Abstract and citation' </a:t>
            </a:r>
            <a:r>
              <a:rPr lang="en-GB" sz="2400" b="1" dirty="0" smtClean="0">
                <a:solidFill>
                  <a:srgbClr val="000000"/>
                </a:solidFill>
                <a:latin typeface="Lucida Sans" pitchFamily="34" charset="0"/>
              </a:rPr>
              <a:t>and 'Mac' options </a:t>
            </a:r>
            <a:r>
              <a:rPr lang="en-GB" sz="2400" b="1" dirty="0">
                <a:solidFill>
                  <a:srgbClr val="000000"/>
                </a:solidFill>
                <a:latin typeface="Lucida Sans" pitchFamily="34" charset="0"/>
              </a:rPr>
              <a:t>and click to export</a:t>
            </a:r>
          </a:p>
        </p:txBody>
      </p:sp>
      <p:pic>
        <p:nvPicPr>
          <p:cNvPr id="5" name="Picture 4" descr="Screen Shot 2012-11-16 at 15.11.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720" y="1772816"/>
            <a:ext cx="5054600" cy="1828800"/>
          </a:xfrm>
          <a:prstGeom prst="rect">
            <a:avLst/>
          </a:prstGeom>
        </p:spPr>
      </p:pic>
      <p:sp>
        <p:nvSpPr>
          <p:cNvPr id="6" name="Oval 5"/>
          <p:cNvSpPr/>
          <p:nvPr/>
        </p:nvSpPr>
        <p:spPr>
          <a:xfrm>
            <a:off x="5724128" y="2852936"/>
            <a:ext cx="1728192" cy="7486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2470"/>
                                        </p:tgtEl>
                                        <p:attrNameLst>
                                          <p:attrName>style.visibility</p:attrName>
                                        </p:attrNameLst>
                                      </p:cBhvr>
                                      <p:to>
                                        <p:strVal val="visible"/>
                                      </p:to>
                                    </p:set>
                                    <p:animEffect transition="in" filter="fade">
                                      <p:cBhvr>
                                        <p:cTn id="7" dur="2000"/>
                                        <p:tgtEl>
                                          <p:spTgt spid="7024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02469"/>
                                        </p:tgtEl>
                                        <p:attrNameLst>
                                          <p:attrName>style.visibility</p:attrName>
                                        </p:attrNameLst>
                                      </p:cBhvr>
                                      <p:to>
                                        <p:strVal val="visible"/>
                                      </p:to>
                                    </p:set>
                                    <p:animEffect transition="in" filter="fade">
                                      <p:cBhvr>
                                        <p:cTn id="11" dur="2000"/>
                                        <p:tgtEl>
                                          <p:spTgt spid="70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9" grpId="0" animBg="1"/>
      <p:bldP spid="702470"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6 at 15.11.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891242"/>
            <a:ext cx="5626100" cy="4330700"/>
          </a:xfrm>
          <a:prstGeom prst="rect">
            <a:avLst/>
          </a:prstGeom>
        </p:spPr>
      </p:pic>
      <p:cxnSp>
        <p:nvCxnSpPr>
          <p:cNvPr id="6" name="Straight Arrow Connector 5"/>
          <p:cNvCxnSpPr/>
          <p:nvPr/>
        </p:nvCxnSpPr>
        <p:spPr>
          <a:xfrm flipV="1">
            <a:off x="3563888" y="3356992"/>
            <a:ext cx="3024336" cy="259228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704516" name="Text Box 10"/>
          <p:cNvSpPr txBox="1">
            <a:spLocks noChangeArrowheads="1"/>
          </p:cNvSpPr>
          <p:nvPr/>
        </p:nvSpPr>
        <p:spPr bwMode="auto">
          <a:xfrm>
            <a:off x="791580" y="5445224"/>
            <a:ext cx="4968552"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Go to the dropdown to choose the application</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235</a:t>
            </a:fld>
            <a:endParaRPr lang="en-GB"/>
          </a:p>
        </p:txBody>
      </p:sp>
    </p:spTree>
  </p:cSld>
  <p:clrMapOvr>
    <a:masterClrMapping/>
  </p:clrMapOvr>
  <p:transition spd="med">
    <p:fade/>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6 at 15.07.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4784"/>
            <a:ext cx="9144000" cy="4354286"/>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236</a:t>
            </a:fld>
            <a:endParaRPr lang="en-GB"/>
          </a:p>
        </p:txBody>
      </p:sp>
      <p:sp>
        <p:nvSpPr>
          <p:cNvPr id="4" name="TextBox 3"/>
          <p:cNvSpPr txBox="1"/>
          <p:nvPr/>
        </p:nvSpPr>
        <p:spPr bwMode="auto">
          <a:xfrm>
            <a:off x="755576" y="404664"/>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'Applications </a:t>
            </a:r>
            <a:r>
              <a:rPr lang="en-GB" sz="2400" b="1" dirty="0" smtClean="0">
                <a:solidFill>
                  <a:srgbClr val="000000"/>
                </a:solidFill>
                <a:latin typeface="Lucida Sans" pitchFamily="34" charset="0"/>
                <a:sym typeface="Wingdings"/>
              </a:rPr>
              <a:t> EndNote X6  EndNote X6</a:t>
            </a:r>
            <a:endParaRPr lang="en-GB" sz="2400" b="1" dirty="0">
              <a:solidFill>
                <a:srgbClr val="000000"/>
              </a:solidFill>
              <a:latin typeface="Lucida Sans" pitchFamily="34" charset="0"/>
            </a:endParaRPr>
          </a:p>
        </p:txBody>
      </p:sp>
      <p:sp>
        <p:nvSpPr>
          <p:cNvPr id="6" name="Oval 5"/>
          <p:cNvSpPr/>
          <p:nvPr/>
        </p:nvSpPr>
        <p:spPr>
          <a:xfrm>
            <a:off x="7965785" y="5243620"/>
            <a:ext cx="1187624"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bwMode="auto">
          <a:xfrm>
            <a:off x="4572001" y="5963700"/>
            <a:ext cx="223224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'Open'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642348290"/>
      </p:ext>
    </p:extLst>
  </p:cSld>
  <p:clrMapOvr>
    <a:masterClrMapping/>
  </p:clrMapOvr>
  <p:transition spd="med">
    <p:fade/>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6 at 15.12.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819" y="798443"/>
            <a:ext cx="5638800" cy="4749800"/>
          </a:xfrm>
          <a:prstGeom prst="rect">
            <a:avLst/>
          </a:prstGeom>
        </p:spPr>
      </p:pic>
      <p:sp>
        <p:nvSpPr>
          <p:cNvPr id="708611" name="Line 6"/>
          <p:cNvSpPr>
            <a:spLocks noChangeShapeType="1"/>
          </p:cNvSpPr>
          <p:nvPr/>
        </p:nvSpPr>
        <p:spPr bwMode="auto">
          <a:xfrm flipV="1">
            <a:off x="2338854" y="4077072"/>
            <a:ext cx="144913" cy="165583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08612" name="Text Box 10"/>
          <p:cNvSpPr txBox="1">
            <a:spLocks noChangeArrowheads="1"/>
          </p:cNvSpPr>
          <p:nvPr/>
        </p:nvSpPr>
        <p:spPr bwMode="auto">
          <a:xfrm>
            <a:off x="1187624" y="5155828"/>
            <a:ext cx="3240360" cy="11541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Check the 'Do this automatically… box and click OK</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237</a:t>
            </a:fld>
            <a:endParaRPr lang="en-GB"/>
          </a:p>
        </p:txBody>
      </p:sp>
      <p:sp>
        <p:nvSpPr>
          <p:cNvPr id="5" name="Oval 4"/>
          <p:cNvSpPr/>
          <p:nvPr/>
        </p:nvSpPr>
        <p:spPr>
          <a:xfrm>
            <a:off x="6228184" y="4904990"/>
            <a:ext cx="1425435" cy="643253"/>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8612"/>
                                        </p:tgtEl>
                                        <p:attrNameLst>
                                          <p:attrName>style.visibility</p:attrName>
                                        </p:attrNameLst>
                                      </p:cBhvr>
                                      <p:to>
                                        <p:strVal val="visible"/>
                                      </p:to>
                                    </p:set>
                                    <p:animEffect transition="in" filter="fade">
                                      <p:cBhvr>
                                        <p:cTn id="7" dur="2000"/>
                                        <p:tgtEl>
                                          <p:spTgt spid="70861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08611"/>
                                        </p:tgtEl>
                                        <p:attrNameLst>
                                          <p:attrName>style.visibility</p:attrName>
                                        </p:attrNameLst>
                                      </p:cBhvr>
                                      <p:to>
                                        <p:strVal val="visible"/>
                                      </p:to>
                                    </p:set>
                                    <p:animEffect transition="in" filter="fade">
                                      <p:cBhvr>
                                        <p:cTn id="11" dur="2000"/>
                                        <p:tgtEl>
                                          <p:spTgt spid="70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611" grpId="0" animBg="1"/>
      <p:bldP spid="708612"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6 at 15.12.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690"/>
            <a:ext cx="9144000" cy="6510739"/>
          </a:xfrm>
          <a:prstGeom prst="rect">
            <a:avLst/>
          </a:prstGeom>
        </p:spPr>
      </p:pic>
      <p:sp>
        <p:nvSpPr>
          <p:cNvPr id="718851" name="Line 6"/>
          <p:cNvSpPr>
            <a:spLocks noChangeShapeType="1"/>
          </p:cNvSpPr>
          <p:nvPr/>
        </p:nvSpPr>
        <p:spPr bwMode="auto">
          <a:xfrm flipH="1" flipV="1">
            <a:off x="1187449" y="1125538"/>
            <a:ext cx="1584350" cy="165539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18852" name="Text Box 10"/>
          <p:cNvSpPr txBox="1">
            <a:spLocks noChangeArrowheads="1"/>
          </p:cNvSpPr>
          <p:nvPr/>
        </p:nvSpPr>
        <p:spPr bwMode="auto">
          <a:xfrm>
            <a:off x="2555776" y="2492896"/>
            <a:ext cx="3456037" cy="115411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Imported references are displayed as a separate group </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8852"/>
                                        </p:tgtEl>
                                        <p:attrNameLst>
                                          <p:attrName>style.visibility</p:attrName>
                                        </p:attrNameLst>
                                      </p:cBhvr>
                                      <p:to>
                                        <p:strVal val="visible"/>
                                      </p:to>
                                    </p:set>
                                    <p:animEffect transition="in" filter="fade">
                                      <p:cBhvr>
                                        <p:cTn id="7" dur="2000"/>
                                        <p:tgtEl>
                                          <p:spTgt spid="7188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18851"/>
                                        </p:tgtEl>
                                        <p:attrNameLst>
                                          <p:attrName>style.visibility</p:attrName>
                                        </p:attrNameLst>
                                      </p:cBhvr>
                                      <p:to>
                                        <p:strVal val="visible"/>
                                      </p:to>
                                    </p:set>
                                    <p:animEffect transition="in" filter="fade">
                                      <p:cBhvr>
                                        <p:cTn id="11" dur="2000"/>
                                        <p:tgtEl>
                                          <p:spTgt spid="718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1" grpId="0" animBg="1"/>
      <p:bldP spid="718852"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5.13.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517" y="332656"/>
            <a:ext cx="6946900" cy="58166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239</a:t>
            </a:fld>
            <a:endParaRPr lang="en-GB"/>
          </a:p>
        </p:txBody>
      </p:sp>
      <p:sp>
        <p:nvSpPr>
          <p:cNvPr id="4" name="Line 6"/>
          <p:cNvSpPr>
            <a:spLocks noChangeShapeType="1"/>
          </p:cNvSpPr>
          <p:nvPr/>
        </p:nvSpPr>
        <p:spPr bwMode="auto">
          <a:xfrm flipH="1">
            <a:off x="4139952" y="4293096"/>
            <a:ext cx="1512168" cy="64807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5076056" y="3789040"/>
            <a:ext cx="2232248"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Follow the hyperlink…</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6048851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2 at 11.24.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 y="-27842"/>
            <a:ext cx="9144000" cy="6775669"/>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24</a:t>
            </a:fld>
            <a:endParaRPr lang="en-GB"/>
          </a:p>
        </p:txBody>
      </p:sp>
      <p:pic>
        <p:nvPicPr>
          <p:cNvPr id="9" name="Picture 8" descr="Screen Shot 2012-11-12 at 11.24.34.png"/>
          <p:cNvPicPr>
            <a:picLocks noChangeAspect="1"/>
          </p:cNvPicPr>
          <p:nvPr/>
        </p:nvPicPr>
        <p:blipFill rotWithShape="1">
          <a:blip r:embed="rId3">
            <a:extLst>
              <a:ext uri="{28A0092B-C50C-407E-A947-70E740481C1C}">
                <a14:useLocalDpi xmlns:a14="http://schemas.microsoft.com/office/drawing/2010/main" val="0"/>
              </a:ext>
            </a:extLst>
          </a:blip>
          <a:srcRect l="22874" t="44179" r="49925" b="50000"/>
          <a:stretch/>
        </p:blipFill>
        <p:spPr>
          <a:xfrm>
            <a:off x="2248525" y="3117953"/>
            <a:ext cx="4231687" cy="671087"/>
          </a:xfrm>
          <a:prstGeom prst="rect">
            <a:avLst/>
          </a:prstGeom>
          <a:ln>
            <a:solidFill>
              <a:srgbClr val="000000"/>
            </a:solidFill>
          </a:ln>
        </p:spPr>
      </p:pic>
      <p:sp>
        <p:nvSpPr>
          <p:cNvPr id="5" name="Line 6"/>
          <p:cNvSpPr>
            <a:spLocks noChangeShapeType="1"/>
          </p:cNvSpPr>
          <p:nvPr/>
        </p:nvSpPr>
        <p:spPr bwMode="auto">
          <a:xfrm flipH="1">
            <a:off x="3203847" y="1498141"/>
            <a:ext cx="2304255" cy="186185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5148064" y="1412776"/>
            <a:ext cx="2664296" cy="8536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2123728" y="548680"/>
            <a:ext cx="410445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Singular/Plural ^ to choose text for editors or pages</a:t>
            </a:r>
            <a:endParaRPr lang="en-GB" dirty="0"/>
          </a:p>
        </p:txBody>
      </p:sp>
    </p:spTree>
    <p:extLst>
      <p:ext uri="{BB962C8B-B14F-4D97-AF65-F5344CB8AC3E}">
        <p14:creationId xmlns:p14="http://schemas.microsoft.com/office/powerpoint/2010/main" val="4715028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Export from Emerald</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240</a:t>
            </a:fld>
            <a:endParaRPr lang="en-GB"/>
          </a:p>
        </p:txBody>
      </p:sp>
    </p:spTree>
    <p:extLst>
      <p:ext uri="{BB962C8B-B14F-4D97-AF65-F5344CB8AC3E}">
        <p14:creationId xmlns:p14="http://schemas.microsoft.com/office/powerpoint/2010/main" val="2264250918"/>
      </p:ext>
    </p:extLst>
  </p:cSld>
  <p:clrMapOvr>
    <a:masterClrMapping/>
  </p:clrMapOvr>
  <p:transition spd="med">
    <p:fade/>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5.48.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0"/>
            <a:ext cx="8185584"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241</a:t>
            </a:fld>
            <a:endParaRPr lang="en-GB"/>
          </a:p>
        </p:txBody>
      </p:sp>
      <p:sp>
        <p:nvSpPr>
          <p:cNvPr id="4" name="Line 6"/>
          <p:cNvSpPr>
            <a:spLocks noChangeShapeType="1"/>
          </p:cNvSpPr>
          <p:nvPr/>
        </p:nvSpPr>
        <p:spPr bwMode="auto">
          <a:xfrm flipV="1">
            <a:off x="5940152" y="908720"/>
            <a:ext cx="864096" cy="172819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5220072" y="2420888"/>
            <a:ext cx="1728192" cy="462755"/>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46800" anchor="ctr" anchorCtr="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Aft>
                <a:spcPts val="1000"/>
              </a:spcAft>
            </a:pPr>
            <a:r>
              <a:rPr lang="en-GB" sz="2400" b="1" dirty="0" smtClean="0">
                <a:solidFill>
                  <a:srgbClr val="000000"/>
                </a:solidFill>
                <a:latin typeface="Lucida Sans" pitchFamily="34" charset="0"/>
              </a:rPr>
              <a:t>Register</a:t>
            </a:r>
          </a:p>
        </p:txBody>
      </p:sp>
    </p:spTree>
    <p:extLst>
      <p:ext uri="{BB962C8B-B14F-4D97-AF65-F5344CB8AC3E}">
        <p14:creationId xmlns:p14="http://schemas.microsoft.com/office/powerpoint/2010/main" val="13983661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6 at 15.48.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829" y="29666"/>
            <a:ext cx="8036719"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242</a:t>
            </a:fld>
            <a:endParaRPr lang="en-GB"/>
          </a:p>
        </p:txBody>
      </p:sp>
      <p:sp>
        <p:nvSpPr>
          <p:cNvPr id="5" name="Text Box 10"/>
          <p:cNvSpPr txBox="1">
            <a:spLocks noChangeArrowheads="1"/>
          </p:cNvSpPr>
          <p:nvPr/>
        </p:nvSpPr>
        <p:spPr bwMode="auto">
          <a:xfrm>
            <a:off x="5508104" y="3861048"/>
            <a:ext cx="3024336"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Complete profile details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5722787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6 at 15.49.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8" y="1022684"/>
            <a:ext cx="9144000" cy="4236567"/>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243</a:t>
            </a:fld>
            <a:endParaRPr lang="en-GB"/>
          </a:p>
        </p:txBody>
      </p:sp>
      <p:sp>
        <p:nvSpPr>
          <p:cNvPr id="4" name="Text Box 10"/>
          <p:cNvSpPr txBox="1">
            <a:spLocks noChangeArrowheads="1"/>
          </p:cNvSpPr>
          <p:nvPr/>
        </p:nvSpPr>
        <p:spPr bwMode="auto">
          <a:xfrm>
            <a:off x="5508104" y="3140968"/>
            <a:ext cx="3024336"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Complete profile details</a:t>
            </a:r>
            <a:endParaRPr lang="en-GB" sz="2400" b="1" dirty="0">
              <a:solidFill>
                <a:srgbClr val="000000"/>
              </a:solidFill>
              <a:latin typeface="Lucida Sans" pitchFamily="34" charset="0"/>
            </a:endParaRPr>
          </a:p>
        </p:txBody>
      </p:sp>
      <p:sp>
        <p:nvSpPr>
          <p:cNvPr id="5" name="Rectangle 4"/>
          <p:cNvSpPr/>
          <p:nvPr/>
        </p:nvSpPr>
        <p:spPr>
          <a:xfrm>
            <a:off x="1979712" y="2204864"/>
            <a:ext cx="2160240" cy="720080"/>
          </a:xfrm>
          <a:prstGeom prst="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670724" y="3709774"/>
            <a:ext cx="1152128"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2833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5.50.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15" y="0"/>
            <a:ext cx="8070345"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244</a:t>
            </a:fld>
            <a:endParaRPr lang="en-GB"/>
          </a:p>
        </p:txBody>
      </p:sp>
      <p:sp>
        <p:nvSpPr>
          <p:cNvPr id="4" name="Line 6"/>
          <p:cNvSpPr>
            <a:spLocks noChangeShapeType="1"/>
          </p:cNvSpPr>
          <p:nvPr/>
        </p:nvSpPr>
        <p:spPr bwMode="auto">
          <a:xfrm flipH="1" flipV="1">
            <a:off x="1043608" y="3284983"/>
            <a:ext cx="2160240" cy="172920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2555776" y="4437112"/>
            <a:ext cx="2232248" cy="11541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Go to the 'Marked lists' link</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5766720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5.50.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06" y="0"/>
            <a:ext cx="804758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245</a:t>
            </a:fld>
            <a:endParaRPr lang="en-GB"/>
          </a:p>
        </p:txBody>
      </p:sp>
      <p:sp>
        <p:nvSpPr>
          <p:cNvPr id="4" name="Line 6"/>
          <p:cNvSpPr>
            <a:spLocks noChangeShapeType="1"/>
          </p:cNvSpPr>
          <p:nvPr/>
        </p:nvSpPr>
        <p:spPr bwMode="auto">
          <a:xfrm>
            <a:off x="3707904" y="1505759"/>
            <a:ext cx="2664295" cy="72008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1619672" y="1001703"/>
            <a:ext cx="3168352"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Enter the </a:t>
            </a:r>
            <a:r>
              <a:rPr lang="en-GB" sz="2400" b="1" dirty="0" err="1" smtClean="0">
                <a:solidFill>
                  <a:srgbClr val="000000"/>
                </a:solidFill>
                <a:latin typeface="Lucida Sans" pitchFamily="34" charset="0"/>
              </a:rPr>
              <a:t>listname</a:t>
            </a:r>
            <a:r>
              <a:rPr lang="en-GB" sz="2400" b="1" dirty="0" smtClean="0">
                <a:solidFill>
                  <a:srgbClr val="000000"/>
                </a:solidFill>
                <a:latin typeface="Lucida Sans" pitchFamily="34" charset="0"/>
              </a:rPr>
              <a:t> and click 'Add'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1437435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5.51.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640"/>
            <a:ext cx="9144000" cy="6331712"/>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246</a:t>
            </a:fld>
            <a:endParaRPr lang="en-GB"/>
          </a:p>
        </p:txBody>
      </p:sp>
      <p:sp>
        <p:nvSpPr>
          <p:cNvPr id="4" name="Line 6"/>
          <p:cNvSpPr>
            <a:spLocks noChangeShapeType="1"/>
          </p:cNvSpPr>
          <p:nvPr/>
        </p:nvSpPr>
        <p:spPr bwMode="auto">
          <a:xfrm flipH="1" flipV="1">
            <a:off x="1547664" y="3226927"/>
            <a:ext cx="3456384" cy="28803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3563888" y="2938895"/>
            <a:ext cx="2808312"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Go to 'Advanced search'</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7971044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6 at 15.52.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51" y="-27534"/>
            <a:ext cx="805225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247</a:t>
            </a:fld>
            <a:endParaRPr lang="en-GB"/>
          </a:p>
        </p:txBody>
      </p:sp>
      <p:sp>
        <p:nvSpPr>
          <p:cNvPr id="5" name="Text Box 10"/>
          <p:cNvSpPr txBox="1">
            <a:spLocks noChangeArrowheads="1"/>
          </p:cNvSpPr>
          <p:nvPr/>
        </p:nvSpPr>
        <p:spPr bwMode="auto">
          <a:xfrm>
            <a:off x="899592" y="4024080"/>
            <a:ext cx="3744416" cy="11541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Search for 'internet shopping' and 'consumer behaviour'</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832398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5.52.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0"/>
            <a:ext cx="8476518"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248</a:t>
            </a:fld>
            <a:endParaRPr lang="en-GB"/>
          </a:p>
        </p:txBody>
      </p:sp>
      <p:sp>
        <p:nvSpPr>
          <p:cNvPr id="4" name="Line 6"/>
          <p:cNvSpPr>
            <a:spLocks noChangeShapeType="1"/>
          </p:cNvSpPr>
          <p:nvPr/>
        </p:nvSpPr>
        <p:spPr bwMode="auto">
          <a:xfrm flipH="1" flipV="1">
            <a:off x="3203848" y="3068960"/>
            <a:ext cx="3240360" cy="12961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6084168" y="4221088"/>
            <a:ext cx="2232248"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Click to view all results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9659715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2-11-16 at 15.52.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73" y="0"/>
            <a:ext cx="851963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249</a:t>
            </a:fld>
            <a:endParaRPr lang="en-GB"/>
          </a:p>
        </p:txBody>
      </p:sp>
      <p:sp>
        <p:nvSpPr>
          <p:cNvPr id="4" name="Line 6"/>
          <p:cNvSpPr>
            <a:spLocks noChangeShapeType="1"/>
          </p:cNvSpPr>
          <p:nvPr/>
        </p:nvSpPr>
        <p:spPr bwMode="auto">
          <a:xfrm flipH="1" flipV="1">
            <a:off x="2771800" y="4437112"/>
            <a:ext cx="2160240" cy="14401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4572000" y="4293096"/>
            <a:ext cx="3816424"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Check boxes for items to be added to the list</a:t>
            </a:r>
            <a:endParaRPr lang="en-GB" sz="2400" b="1" dirty="0">
              <a:solidFill>
                <a:srgbClr val="000000"/>
              </a:solidFill>
              <a:latin typeface="Lucida Sans" pitchFamily="34" charset="0"/>
            </a:endParaRPr>
          </a:p>
        </p:txBody>
      </p:sp>
      <p:sp>
        <p:nvSpPr>
          <p:cNvPr id="6" name="Line 6"/>
          <p:cNvSpPr>
            <a:spLocks noChangeShapeType="1"/>
          </p:cNvSpPr>
          <p:nvPr/>
        </p:nvSpPr>
        <p:spPr bwMode="auto">
          <a:xfrm flipH="1">
            <a:off x="6012160" y="692696"/>
            <a:ext cx="1584175" cy="230425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 name="Text Box 10"/>
          <p:cNvSpPr txBox="1">
            <a:spLocks noChangeArrowheads="1"/>
          </p:cNvSpPr>
          <p:nvPr/>
        </p:nvSpPr>
        <p:spPr bwMode="auto">
          <a:xfrm>
            <a:off x="4211960" y="332656"/>
            <a:ext cx="4752528" cy="11541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When all items required from the current page have been selected, click 'Go'</a:t>
            </a:r>
            <a:endParaRPr lang="en-GB" sz="2400" b="1" dirty="0">
              <a:solidFill>
                <a:srgbClr val="000000"/>
              </a:solidFill>
              <a:latin typeface="Lucida Sans" pitchFamily="34" charset="0"/>
            </a:endParaRPr>
          </a:p>
        </p:txBody>
      </p:sp>
      <p:sp>
        <p:nvSpPr>
          <p:cNvPr id="8" name="Line 6"/>
          <p:cNvSpPr>
            <a:spLocks noChangeShapeType="1"/>
          </p:cNvSpPr>
          <p:nvPr/>
        </p:nvSpPr>
        <p:spPr bwMode="auto">
          <a:xfrm>
            <a:off x="3059832" y="1484784"/>
            <a:ext cx="1800200" cy="151216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 name="Text Box 10"/>
          <p:cNvSpPr txBox="1">
            <a:spLocks noChangeArrowheads="1"/>
          </p:cNvSpPr>
          <p:nvPr/>
        </p:nvSpPr>
        <p:spPr bwMode="auto">
          <a:xfrm>
            <a:off x="827584" y="1052736"/>
            <a:ext cx="2736304"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Choose the destination list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627181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2 at 11.21.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4" y="0"/>
            <a:ext cx="9144000" cy="6794890"/>
          </a:xfrm>
          <a:prstGeom prst="rect">
            <a:avLst/>
          </a:prstGeom>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25</a:t>
            </a:fld>
            <a:endParaRPr lang="en-GB"/>
          </a:p>
        </p:txBody>
      </p:sp>
      <p:pic>
        <p:nvPicPr>
          <p:cNvPr id="9" name="Picture 8" descr="Screen Shot 2012-11-12 at 11.21.27.png"/>
          <p:cNvPicPr>
            <a:picLocks noChangeAspect="1"/>
          </p:cNvPicPr>
          <p:nvPr/>
        </p:nvPicPr>
        <p:blipFill rotWithShape="1">
          <a:blip r:embed="rId3">
            <a:extLst>
              <a:ext uri="{28A0092B-C50C-407E-A947-70E740481C1C}">
                <a14:useLocalDpi xmlns:a14="http://schemas.microsoft.com/office/drawing/2010/main" val="0"/>
              </a:ext>
            </a:extLst>
          </a:blip>
          <a:srcRect l="22511" t="62175" r="39128" b="32751"/>
          <a:stretch/>
        </p:blipFill>
        <p:spPr>
          <a:xfrm>
            <a:off x="1641929" y="2492896"/>
            <a:ext cx="6593425" cy="648072"/>
          </a:xfrm>
          <a:prstGeom prst="rect">
            <a:avLst/>
          </a:prstGeom>
          <a:ln>
            <a:solidFill>
              <a:srgbClr val="000066"/>
            </a:solidFill>
          </a:ln>
        </p:spPr>
      </p:pic>
      <p:sp>
        <p:nvSpPr>
          <p:cNvPr id="5" name="Line 6"/>
          <p:cNvSpPr>
            <a:spLocks noChangeShapeType="1"/>
          </p:cNvSpPr>
          <p:nvPr/>
        </p:nvSpPr>
        <p:spPr bwMode="auto">
          <a:xfrm flipH="1" flipV="1">
            <a:off x="4427984" y="2996951"/>
            <a:ext cx="1440160" cy="264010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3563888" y="5175394"/>
            <a:ext cx="4608512" cy="92333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smtClean="0">
                <a:solidFill>
                  <a:srgbClr val="000000"/>
                </a:solidFill>
                <a:latin typeface="Lucida Sans" pitchFamily="34" charset="0"/>
              </a:rPr>
              <a:t>Use accent grave  `  at start and end of text which might be confused with a field name</a:t>
            </a:r>
            <a:endParaRPr lang="en-GB" dirty="0"/>
          </a:p>
        </p:txBody>
      </p:sp>
    </p:spTree>
    <p:extLst>
      <p:ext uri="{BB962C8B-B14F-4D97-AF65-F5344CB8AC3E}">
        <p14:creationId xmlns:p14="http://schemas.microsoft.com/office/powerpoint/2010/main" val="3250966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5.53.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86" y="0"/>
            <a:ext cx="8070345"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250</a:t>
            </a:fld>
            <a:endParaRPr lang="en-GB"/>
          </a:p>
        </p:txBody>
      </p:sp>
      <p:sp>
        <p:nvSpPr>
          <p:cNvPr id="4" name="Line 6"/>
          <p:cNvSpPr>
            <a:spLocks noChangeShapeType="1"/>
          </p:cNvSpPr>
          <p:nvPr/>
        </p:nvSpPr>
        <p:spPr bwMode="auto">
          <a:xfrm flipH="1" flipV="1">
            <a:off x="1490384" y="3272622"/>
            <a:ext cx="2217520" cy="94846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3203848" y="3416638"/>
            <a:ext cx="4680520" cy="11541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When all required items have been selected, click the 'Marked lists' link</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6497329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6 at 15.54.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8662"/>
            <a:ext cx="8493369"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251</a:t>
            </a:fld>
            <a:endParaRPr lang="en-GB"/>
          </a:p>
        </p:txBody>
      </p:sp>
      <p:sp>
        <p:nvSpPr>
          <p:cNvPr id="4" name="Line 6"/>
          <p:cNvSpPr>
            <a:spLocks noChangeShapeType="1"/>
          </p:cNvSpPr>
          <p:nvPr/>
        </p:nvSpPr>
        <p:spPr bwMode="auto">
          <a:xfrm flipV="1">
            <a:off x="5292081" y="3068960"/>
            <a:ext cx="1296143" cy="165618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3779912" y="4437112"/>
            <a:ext cx="3384376"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Choose the required list and click 'Select'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6625240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6 at 15.55.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95" y="0"/>
            <a:ext cx="8495168"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252</a:t>
            </a:fld>
            <a:endParaRPr lang="en-GB"/>
          </a:p>
        </p:txBody>
      </p:sp>
      <p:sp>
        <p:nvSpPr>
          <p:cNvPr id="4" name="Line 6"/>
          <p:cNvSpPr>
            <a:spLocks noChangeShapeType="1"/>
          </p:cNvSpPr>
          <p:nvPr/>
        </p:nvSpPr>
        <p:spPr bwMode="auto">
          <a:xfrm flipV="1">
            <a:off x="3707904" y="3789038"/>
            <a:ext cx="2232248" cy="5160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1907704" y="3912687"/>
            <a:ext cx="2880319"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Choose 'Export options'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3775265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6 at 15.55.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2261501"/>
            <a:ext cx="6883400" cy="23241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253</a:t>
            </a:fld>
            <a:endParaRPr lang="en-GB"/>
          </a:p>
        </p:txBody>
      </p:sp>
      <p:sp>
        <p:nvSpPr>
          <p:cNvPr id="5" name="Text Box 10"/>
          <p:cNvSpPr txBox="1">
            <a:spLocks noChangeArrowheads="1"/>
          </p:cNvSpPr>
          <p:nvPr/>
        </p:nvSpPr>
        <p:spPr bwMode="auto">
          <a:xfrm>
            <a:off x="2361072" y="908720"/>
            <a:ext cx="3795104"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sym typeface="Wingdings 3" pitchFamily="18" charset="2"/>
              </a:rPr>
              <a:t>Go to 'Export a text file… Download file'</a:t>
            </a:r>
            <a:endParaRPr lang="en-GB" sz="2400" b="1" dirty="0">
              <a:solidFill>
                <a:srgbClr val="000000"/>
              </a:solidFill>
              <a:latin typeface="Lucida Sans" pitchFamily="34" charset="0"/>
            </a:endParaRPr>
          </a:p>
        </p:txBody>
      </p:sp>
      <p:sp>
        <p:nvSpPr>
          <p:cNvPr id="6" name="Oval 5"/>
          <p:cNvSpPr/>
          <p:nvPr/>
        </p:nvSpPr>
        <p:spPr>
          <a:xfrm>
            <a:off x="673945" y="3717032"/>
            <a:ext cx="2232248"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84695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6 at 15.56.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1523628"/>
            <a:ext cx="5638800" cy="25146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254</a:t>
            </a:fld>
            <a:endParaRPr lang="en-GB"/>
          </a:p>
        </p:txBody>
      </p:sp>
      <p:sp>
        <p:nvSpPr>
          <p:cNvPr id="5" name="Text Box 10"/>
          <p:cNvSpPr txBox="1">
            <a:spLocks noChangeArrowheads="1"/>
          </p:cNvSpPr>
          <p:nvPr/>
        </p:nvSpPr>
        <p:spPr bwMode="auto">
          <a:xfrm>
            <a:off x="971600" y="4869160"/>
            <a:ext cx="2952327"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Click to save the file</a:t>
            </a:r>
            <a:endParaRPr lang="en-GB" sz="2400" b="1" dirty="0">
              <a:solidFill>
                <a:srgbClr val="000000"/>
              </a:solidFill>
              <a:latin typeface="Lucida Sans" pitchFamily="34" charset="0"/>
            </a:endParaRPr>
          </a:p>
        </p:txBody>
      </p:sp>
      <p:sp>
        <p:nvSpPr>
          <p:cNvPr id="7" name="Oval 6"/>
          <p:cNvSpPr/>
          <p:nvPr/>
        </p:nvSpPr>
        <p:spPr>
          <a:xfrm>
            <a:off x="5580112" y="3140968"/>
            <a:ext cx="1606352" cy="89726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4864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6 at 15.57.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4" y="980728"/>
            <a:ext cx="9144000" cy="3795623"/>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255</a:t>
            </a:fld>
            <a:endParaRPr lang="en-GB"/>
          </a:p>
        </p:txBody>
      </p:sp>
      <p:sp>
        <p:nvSpPr>
          <p:cNvPr id="5" name="Text Box 10"/>
          <p:cNvSpPr txBox="1">
            <a:spLocks noChangeArrowheads="1"/>
          </p:cNvSpPr>
          <p:nvPr/>
        </p:nvSpPr>
        <p:spPr bwMode="auto">
          <a:xfrm>
            <a:off x="323528" y="5589240"/>
            <a:ext cx="4752528"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sym typeface="Wingdings 3" pitchFamily="18" charset="2"/>
              </a:rPr>
              <a:t>Open the download file and choose an application</a:t>
            </a:r>
            <a:endParaRPr lang="en-GB" sz="2400" b="1" dirty="0">
              <a:solidFill>
                <a:srgbClr val="000000"/>
              </a:solidFill>
              <a:latin typeface="Lucida Sans" pitchFamily="34" charset="0"/>
            </a:endParaRPr>
          </a:p>
        </p:txBody>
      </p:sp>
      <p:sp>
        <p:nvSpPr>
          <p:cNvPr id="6" name="Oval 5"/>
          <p:cNvSpPr/>
          <p:nvPr/>
        </p:nvSpPr>
        <p:spPr>
          <a:xfrm>
            <a:off x="5580111" y="1916832"/>
            <a:ext cx="3540635"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6365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6 at 15.07.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4784"/>
            <a:ext cx="9144000" cy="4354286"/>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256</a:t>
            </a:fld>
            <a:endParaRPr lang="en-GB"/>
          </a:p>
        </p:txBody>
      </p:sp>
      <p:sp>
        <p:nvSpPr>
          <p:cNvPr id="4" name="TextBox 3"/>
          <p:cNvSpPr txBox="1"/>
          <p:nvPr/>
        </p:nvSpPr>
        <p:spPr bwMode="auto">
          <a:xfrm>
            <a:off x="755576" y="404664"/>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'Applications </a:t>
            </a:r>
            <a:r>
              <a:rPr lang="en-GB" sz="2400" b="1" dirty="0" smtClean="0">
                <a:solidFill>
                  <a:srgbClr val="000000"/>
                </a:solidFill>
                <a:latin typeface="Lucida Sans" pitchFamily="34" charset="0"/>
                <a:sym typeface="Wingdings"/>
              </a:rPr>
              <a:t> EndNote X6  EndNote X6</a:t>
            </a:r>
            <a:endParaRPr lang="en-GB" sz="2400" b="1" dirty="0">
              <a:solidFill>
                <a:srgbClr val="000000"/>
              </a:solidFill>
              <a:latin typeface="Lucida Sans" pitchFamily="34" charset="0"/>
            </a:endParaRPr>
          </a:p>
        </p:txBody>
      </p:sp>
      <p:sp>
        <p:nvSpPr>
          <p:cNvPr id="6" name="Oval 5"/>
          <p:cNvSpPr/>
          <p:nvPr/>
        </p:nvSpPr>
        <p:spPr>
          <a:xfrm>
            <a:off x="7965785" y="5243620"/>
            <a:ext cx="1187624"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bwMode="auto">
          <a:xfrm>
            <a:off x="4572001" y="5963700"/>
            <a:ext cx="223224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'Open'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9737941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6 at 15.58.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1052736"/>
            <a:ext cx="3683000" cy="3937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257</a:t>
            </a:fld>
            <a:endParaRPr lang="en-GB"/>
          </a:p>
        </p:txBody>
      </p:sp>
      <p:sp>
        <p:nvSpPr>
          <p:cNvPr id="5" name="TextBox 4"/>
          <p:cNvSpPr txBox="1"/>
          <p:nvPr/>
        </p:nvSpPr>
        <p:spPr bwMode="auto">
          <a:xfrm>
            <a:off x="899592" y="5301208"/>
            <a:ext cx="432048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Check the 'Remember…' box and click OK</a:t>
            </a:r>
            <a:endParaRPr lang="en-GB" sz="2400" b="1" dirty="0">
              <a:solidFill>
                <a:srgbClr val="000000"/>
              </a:solidFill>
              <a:latin typeface="Lucida Sans" pitchFamily="34" charset="0"/>
            </a:endParaRPr>
          </a:p>
        </p:txBody>
      </p:sp>
      <p:sp>
        <p:nvSpPr>
          <p:cNvPr id="6" name="Oval 5"/>
          <p:cNvSpPr/>
          <p:nvPr/>
        </p:nvSpPr>
        <p:spPr>
          <a:xfrm>
            <a:off x="4499992" y="4221088"/>
            <a:ext cx="1522760" cy="7686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7300972"/>
      </p:ext>
    </p:extLst>
  </p:cSld>
  <p:clrMapOvr>
    <a:masterClrMapping/>
  </p:clrMapOvr>
  <p:transition spd="med">
    <p:fade/>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258</a:t>
            </a:fld>
            <a:endParaRPr lang="en-GB"/>
          </a:p>
        </p:txBody>
      </p:sp>
      <p:pic>
        <p:nvPicPr>
          <p:cNvPr id="3" name="Picture 2" descr="Screen Shot 2012-11-16 at 15.58.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0"/>
            <a:ext cx="8175756" cy="6858000"/>
          </a:xfrm>
          <a:prstGeom prst="rect">
            <a:avLst/>
          </a:prstGeom>
        </p:spPr>
      </p:pic>
    </p:spTree>
    <p:extLst>
      <p:ext uri="{BB962C8B-B14F-4D97-AF65-F5344CB8AC3E}">
        <p14:creationId xmlns:p14="http://schemas.microsoft.com/office/powerpoint/2010/main" val="2475126469"/>
      </p:ext>
    </p:extLst>
  </p:cSld>
  <p:clrMapOvr>
    <a:masterClrMapping/>
  </p:clrMapOvr>
  <p:transition spd="med">
    <p:fade/>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259</a:t>
            </a:fld>
            <a:endParaRPr lang="en-GB"/>
          </a:p>
        </p:txBody>
      </p:sp>
      <p:pic>
        <p:nvPicPr>
          <p:cNvPr id="3" name="Picture 2" descr="Screen Shot 2012-11-16 at 15.59.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32656"/>
            <a:ext cx="6972300" cy="5791200"/>
          </a:xfrm>
          <a:prstGeom prst="rect">
            <a:avLst/>
          </a:prstGeom>
        </p:spPr>
      </p:pic>
      <p:cxnSp>
        <p:nvCxnSpPr>
          <p:cNvPr id="6" name="Straight Arrow Connector 5"/>
          <p:cNvCxnSpPr/>
          <p:nvPr/>
        </p:nvCxnSpPr>
        <p:spPr>
          <a:xfrm flipH="1">
            <a:off x="2627784" y="3789040"/>
            <a:ext cx="1613942" cy="64807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3347864" y="3228256"/>
            <a:ext cx="396044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Follow the hyperlink to the record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2626533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GB" smtClean="0"/>
              <a:t>Set some EndNote preferences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a:t>
            </a:fld>
            <a:endParaRPr lang="en-GB"/>
          </a:p>
        </p:txBody>
      </p:sp>
    </p:spTree>
  </p:cSld>
  <p:clrMapOvr>
    <a:masterClrMapping/>
  </p:clrMapOvr>
  <p:transition spd="med">
    <p:fade/>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eaLnBrk="1" hangingPunct="1"/>
            <a:r>
              <a:rPr lang="en-GB" smtClean="0"/>
              <a:t>Export references from Engineering Village databases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260</a:t>
            </a:fld>
            <a:endParaRPr lang="en-GB"/>
          </a:p>
        </p:txBody>
      </p:sp>
    </p:spTree>
  </p:cSld>
  <p:clrMapOvr>
    <a:masterClrMapping/>
  </p:clrMapOvr>
  <p:transition spd="med">
    <p:fade/>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9 at 11.05.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8350"/>
            <a:ext cx="8059401" cy="6858000"/>
          </a:xfrm>
          <a:prstGeom prst="rect">
            <a:avLst/>
          </a:prstGeom>
        </p:spPr>
      </p:pic>
      <p:sp>
        <p:nvSpPr>
          <p:cNvPr id="780292" name="Text Box 10"/>
          <p:cNvSpPr txBox="1">
            <a:spLocks noChangeArrowheads="1"/>
          </p:cNvSpPr>
          <p:nvPr/>
        </p:nvSpPr>
        <p:spPr bwMode="auto">
          <a:xfrm>
            <a:off x="5148064" y="2492896"/>
            <a:ext cx="3457153"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Select the databases to search</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0292"/>
                                        </p:tgtEl>
                                        <p:attrNameLst>
                                          <p:attrName>style.visibility</p:attrName>
                                        </p:attrNameLst>
                                      </p:cBhvr>
                                      <p:to>
                                        <p:strVal val="visible"/>
                                      </p:to>
                                    </p:set>
                                    <p:animEffect transition="in" filter="fade">
                                      <p:cBhvr>
                                        <p:cTn id="7" dur="2000"/>
                                        <p:tgtEl>
                                          <p:spTgt spid="78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292"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9 at 11.06.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9" y="703362"/>
            <a:ext cx="9144000" cy="5304234"/>
          </a:xfrm>
          <a:prstGeom prst="rect">
            <a:avLst/>
          </a:prstGeom>
        </p:spPr>
      </p:pic>
      <p:sp>
        <p:nvSpPr>
          <p:cNvPr id="782339" name="Oval 3"/>
          <p:cNvSpPr>
            <a:spLocks noChangeArrowheads="1"/>
          </p:cNvSpPr>
          <p:nvPr/>
        </p:nvSpPr>
        <p:spPr bwMode="auto">
          <a:xfrm>
            <a:off x="971600" y="2132856"/>
            <a:ext cx="2880320" cy="1043360"/>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782340" name="Oval 4"/>
          <p:cNvSpPr>
            <a:spLocks noChangeArrowheads="1"/>
          </p:cNvSpPr>
          <p:nvPr/>
        </p:nvSpPr>
        <p:spPr bwMode="auto">
          <a:xfrm>
            <a:off x="5652120" y="2924188"/>
            <a:ext cx="864096" cy="504056"/>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782342" name="Text Box 10"/>
          <p:cNvSpPr txBox="1">
            <a:spLocks noChangeArrowheads="1"/>
          </p:cNvSpPr>
          <p:nvPr/>
        </p:nvSpPr>
        <p:spPr bwMode="auto">
          <a:xfrm>
            <a:off x="3924300" y="5516563"/>
            <a:ext cx="4752975"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This is a search of GEOBASE</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2342"/>
                                        </p:tgtEl>
                                        <p:attrNameLst>
                                          <p:attrName>style.visibility</p:attrName>
                                        </p:attrNameLst>
                                      </p:cBhvr>
                                      <p:to>
                                        <p:strVal val="visible"/>
                                      </p:to>
                                    </p:set>
                                    <p:animEffect transition="in" filter="fade">
                                      <p:cBhvr>
                                        <p:cTn id="7" dur="2000"/>
                                        <p:tgtEl>
                                          <p:spTgt spid="78234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82339"/>
                                        </p:tgtEl>
                                        <p:attrNameLst>
                                          <p:attrName>style.visibility</p:attrName>
                                        </p:attrNameLst>
                                      </p:cBhvr>
                                      <p:to>
                                        <p:strVal val="visible"/>
                                      </p:to>
                                    </p:set>
                                    <p:animEffect transition="in" filter="fade">
                                      <p:cBhvr>
                                        <p:cTn id="11" dur="2000"/>
                                        <p:tgtEl>
                                          <p:spTgt spid="78233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82340"/>
                                        </p:tgtEl>
                                        <p:attrNameLst>
                                          <p:attrName>style.visibility</p:attrName>
                                        </p:attrNameLst>
                                      </p:cBhvr>
                                      <p:to>
                                        <p:strVal val="visible"/>
                                      </p:to>
                                    </p:set>
                                    <p:animEffect transition="in" filter="fade">
                                      <p:cBhvr>
                                        <p:cTn id="15" dur="2000"/>
                                        <p:tgtEl>
                                          <p:spTgt spid="782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animBg="1"/>
      <p:bldP spid="782340" grpId="0" animBg="1"/>
      <p:bldP spid="782342"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9 at 11.07.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28" y="0"/>
            <a:ext cx="8042629" cy="6858000"/>
          </a:xfrm>
          <a:prstGeom prst="rect">
            <a:avLst/>
          </a:prstGeom>
        </p:spPr>
      </p:pic>
      <p:cxnSp>
        <p:nvCxnSpPr>
          <p:cNvPr id="10" name="Straight Arrow Connector 9"/>
          <p:cNvCxnSpPr/>
          <p:nvPr/>
        </p:nvCxnSpPr>
        <p:spPr>
          <a:xfrm flipH="1" flipV="1">
            <a:off x="3957782" y="2552863"/>
            <a:ext cx="828092" cy="79208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784393" name="Text Box 10"/>
          <p:cNvSpPr txBox="1">
            <a:spLocks noChangeArrowheads="1"/>
          </p:cNvSpPr>
          <p:nvPr/>
        </p:nvSpPr>
        <p:spPr bwMode="auto">
          <a:xfrm>
            <a:off x="4497842" y="3128927"/>
            <a:ext cx="3026486" cy="41549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 </a:t>
            </a:r>
            <a:r>
              <a:rPr lang="en-GB" sz="2400" b="1" dirty="0" smtClean="0">
                <a:solidFill>
                  <a:srgbClr val="000000"/>
                </a:solidFill>
                <a:latin typeface="Lucida Sans" pitchFamily="34" charset="0"/>
              </a:rPr>
              <a:t>'Download</a:t>
            </a:r>
            <a:r>
              <a:rPr lang="en-GB" sz="2400" b="1" dirty="0">
                <a:solidFill>
                  <a:srgbClr val="000000"/>
                </a:solidFill>
                <a:latin typeface="Lucida Sans" pitchFamily="34" charset="0"/>
              </a:rPr>
              <a:t>'</a:t>
            </a:r>
          </a:p>
        </p:txBody>
      </p:sp>
      <p:sp>
        <p:nvSpPr>
          <p:cNvPr id="784394" name="Line 6"/>
          <p:cNvSpPr>
            <a:spLocks noChangeShapeType="1"/>
          </p:cNvSpPr>
          <p:nvPr/>
        </p:nvSpPr>
        <p:spPr bwMode="auto">
          <a:xfrm flipH="1" flipV="1">
            <a:off x="2303475" y="4149080"/>
            <a:ext cx="2088778" cy="21694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84395" name="Text Box 10"/>
          <p:cNvSpPr txBox="1">
            <a:spLocks noChangeArrowheads="1"/>
          </p:cNvSpPr>
          <p:nvPr/>
        </p:nvSpPr>
        <p:spPr bwMode="auto">
          <a:xfrm>
            <a:off x="3201475" y="4045619"/>
            <a:ext cx="4322854"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Mark the required records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4395"/>
                                        </p:tgtEl>
                                        <p:attrNameLst>
                                          <p:attrName>style.visibility</p:attrName>
                                        </p:attrNameLst>
                                      </p:cBhvr>
                                      <p:to>
                                        <p:strVal val="visible"/>
                                      </p:to>
                                    </p:set>
                                    <p:animEffect transition="in" filter="fade">
                                      <p:cBhvr>
                                        <p:cTn id="7" dur="2000"/>
                                        <p:tgtEl>
                                          <p:spTgt spid="78439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84394"/>
                                        </p:tgtEl>
                                        <p:attrNameLst>
                                          <p:attrName>style.visibility</p:attrName>
                                        </p:attrNameLst>
                                      </p:cBhvr>
                                      <p:to>
                                        <p:strVal val="visible"/>
                                      </p:to>
                                    </p:set>
                                    <p:animEffect transition="in" filter="fade">
                                      <p:cBhvr>
                                        <p:cTn id="11" dur="2000"/>
                                        <p:tgtEl>
                                          <p:spTgt spid="78439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84393"/>
                                        </p:tgtEl>
                                        <p:attrNameLst>
                                          <p:attrName>style.visibility</p:attrName>
                                        </p:attrNameLst>
                                      </p:cBhvr>
                                      <p:to>
                                        <p:strVal val="visible"/>
                                      </p:to>
                                    </p:set>
                                    <p:animEffect transition="in" filter="fade">
                                      <p:cBhvr>
                                        <p:cTn id="15" dur="2000"/>
                                        <p:tgtEl>
                                          <p:spTgt spid="78439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393" grpId="0" animBg="1"/>
      <p:bldP spid="784394" grpId="0" animBg="1"/>
      <p:bldP spid="784395"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9 at 11.08.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264" y="0"/>
            <a:ext cx="7181152" cy="6858000"/>
          </a:xfrm>
          <a:prstGeom prst="rect">
            <a:avLst/>
          </a:prstGeom>
        </p:spPr>
      </p:pic>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264</a:t>
            </a:fld>
            <a:endParaRPr lang="en-GB"/>
          </a:p>
        </p:txBody>
      </p:sp>
      <p:sp>
        <p:nvSpPr>
          <p:cNvPr id="10" name="Oval 9"/>
          <p:cNvSpPr/>
          <p:nvPr/>
        </p:nvSpPr>
        <p:spPr>
          <a:xfrm>
            <a:off x="1947208" y="3933056"/>
            <a:ext cx="2984831"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4"/>
          <p:cNvSpPr>
            <a:spLocks noChangeArrowheads="1"/>
          </p:cNvSpPr>
          <p:nvPr/>
        </p:nvSpPr>
        <p:spPr bwMode="auto">
          <a:xfrm>
            <a:off x="2053034" y="5013176"/>
            <a:ext cx="1366838" cy="503238"/>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8" name="Text Box 10"/>
          <p:cNvSpPr txBox="1">
            <a:spLocks noChangeArrowheads="1"/>
          </p:cNvSpPr>
          <p:nvPr/>
        </p:nvSpPr>
        <p:spPr bwMode="auto">
          <a:xfrm>
            <a:off x="3243028" y="5680359"/>
            <a:ext cx="475297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the 'RIS, EndNote…' option and click 'Download'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8"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9 at 11.09.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503" y="915941"/>
            <a:ext cx="5626100" cy="47879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265</a:t>
            </a:fld>
            <a:endParaRPr lang="en-GB"/>
          </a:p>
        </p:txBody>
      </p:sp>
      <p:sp>
        <p:nvSpPr>
          <p:cNvPr id="10" name="TextBox 9"/>
          <p:cNvSpPr txBox="1"/>
          <p:nvPr/>
        </p:nvSpPr>
        <p:spPr bwMode="auto">
          <a:xfrm>
            <a:off x="2377273" y="5011343"/>
            <a:ext cx="2520280"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US" sz="2400" b="1" dirty="0" smtClean="0">
                <a:solidFill>
                  <a:srgbClr val="000000"/>
                </a:solidFill>
                <a:latin typeface="Lucida Sans" pitchFamily="34" charset="0"/>
              </a:rPr>
              <a:t>Click 'Choose'</a:t>
            </a:r>
            <a:endParaRPr lang="en-US" sz="2400" b="1" dirty="0">
              <a:solidFill>
                <a:srgbClr val="000000"/>
              </a:solidFill>
              <a:latin typeface="Lucida Sans" pitchFamily="34" charset="0"/>
            </a:endParaRPr>
          </a:p>
        </p:txBody>
      </p:sp>
      <p:sp>
        <p:nvSpPr>
          <p:cNvPr id="11" name="Oval 10"/>
          <p:cNvSpPr/>
          <p:nvPr/>
        </p:nvSpPr>
        <p:spPr>
          <a:xfrm>
            <a:off x="6264187" y="5054846"/>
            <a:ext cx="1446415"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1648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6 at 15.07.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4784"/>
            <a:ext cx="9144000" cy="4354286"/>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266</a:t>
            </a:fld>
            <a:endParaRPr lang="en-GB"/>
          </a:p>
        </p:txBody>
      </p:sp>
      <p:sp>
        <p:nvSpPr>
          <p:cNvPr id="4" name="TextBox 3"/>
          <p:cNvSpPr txBox="1"/>
          <p:nvPr/>
        </p:nvSpPr>
        <p:spPr bwMode="auto">
          <a:xfrm>
            <a:off x="755576" y="404664"/>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'Applications </a:t>
            </a:r>
            <a:r>
              <a:rPr lang="en-GB" sz="2400" b="1" dirty="0" smtClean="0">
                <a:solidFill>
                  <a:srgbClr val="000000"/>
                </a:solidFill>
                <a:latin typeface="Lucida Sans" pitchFamily="34" charset="0"/>
                <a:sym typeface="Wingdings"/>
              </a:rPr>
              <a:t> EndNote X6  EndNote X6</a:t>
            </a:r>
            <a:endParaRPr lang="en-GB" sz="2400" b="1" dirty="0">
              <a:solidFill>
                <a:srgbClr val="000000"/>
              </a:solidFill>
              <a:latin typeface="Lucida Sans" pitchFamily="34" charset="0"/>
            </a:endParaRPr>
          </a:p>
        </p:txBody>
      </p:sp>
      <p:sp>
        <p:nvSpPr>
          <p:cNvPr id="6" name="Oval 5"/>
          <p:cNvSpPr/>
          <p:nvPr/>
        </p:nvSpPr>
        <p:spPr>
          <a:xfrm>
            <a:off x="7965785" y="5243620"/>
            <a:ext cx="1187624"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bwMode="auto">
          <a:xfrm>
            <a:off x="4572001" y="5963700"/>
            <a:ext cx="223224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'Open'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466066185"/>
      </p:ext>
    </p:extLst>
  </p:cSld>
  <p:clrMapOvr>
    <a:masterClrMapping/>
  </p:clrMapOvr>
  <p:transition spd="med">
    <p:fade/>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267</a:t>
            </a:fld>
            <a:endParaRPr lang="en-GB"/>
          </a:p>
        </p:txBody>
      </p:sp>
      <p:pic>
        <p:nvPicPr>
          <p:cNvPr id="3" name="Picture 2" descr="Screen Shot 2012-11-19 at 11.10.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704298"/>
            <a:ext cx="5638800" cy="4787900"/>
          </a:xfrm>
          <a:prstGeom prst="rect">
            <a:avLst/>
          </a:prstGeom>
        </p:spPr>
      </p:pic>
      <p:cxnSp>
        <p:nvCxnSpPr>
          <p:cNvPr id="6" name="Straight Arrow Connector 5"/>
          <p:cNvCxnSpPr/>
          <p:nvPr/>
        </p:nvCxnSpPr>
        <p:spPr>
          <a:xfrm flipH="1" flipV="1">
            <a:off x="2339752" y="3933056"/>
            <a:ext cx="72008" cy="144016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771800" y="5229200"/>
            <a:ext cx="3312368" cy="14401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755576" y="5085184"/>
            <a:ext cx="25922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Check the box and click 'OK'</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035184405"/>
      </p:ext>
    </p:extLst>
  </p:cSld>
  <p:clrMapOvr>
    <a:masterClrMapping/>
  </p:clrMapOvr>
  <p:transition spd="med">
    <p:fade/>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9 at 11.10.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1233"/>
            <a:ext cx="8185584" cy="6858000"/>
          </a:xfrm>
          <a:prstGeom prst="rect">
            <a:avLst/>
          </a:prstGeom>
        </p:spPr>
      </p:pic>
      <p:sp>
        <p:nvSpPr>
          <p:cNvPr id="792579" name="Line 6"/>
          <p:cNvSpPr>
            <a:spLocks noChangeShapeType="1"/>
          </p:cNvSpPr>
          <p:nvPr/>
        </p:nvSpPr>
        <p:spPr bwMode="auto">
          <a:xfrm flipH="1" flipV="1">
            <a:off x="1907704" y="980726"/>
            <a:ext cx="2724640" cy="180091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92580" name="Text Box 10"/>
          <p:cNvSpPr txBox="1">
            <a:spLocks noChangeArrowheads="1"/>
          </p:cNvSpPr>
          <p:nvPr/>
        </p:nvSpPr>
        <p:spPr bwMode="auto">
          <a:xfrm>
            <a:off x="3779689" y="2276872"/>
            <a:ext cx="4752975" cy="151923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References are displayed as a temporary group of imported references, and are added to the main library</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268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2580"/>
                                        </p:tgtEl>
                                        <p:attrNameLst>
                                          <p:attrName>style.visibility</p:attrName>
                                        </p:attrNameLst>
                                      </p:cBhvr>
                                      <p:to>
                                        <p:strVal val="visible"/>
                                      </p:to>
                                    </p:set>
                                    <p:animEffect transition="in" filter="fade">
                                      <p:cBhvr>
                                        <p:cTn id="7" dur="2000"/>
                                        <p:tgtEl>
                                          <p:spTgt spid="79258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92579"/>
                                        </p:tgtEl>
                                        <p:attrNameLst>
                                          <p:attrName>style.visibility</p:attrName>
                                        </p:attrNameLst>
                                      </p:cBhvr>
                                      <p:to>
                                        <p:strVal val="visible"/>
                                      </p:to>
                                    </p:set>
                                    <p:animEffect transition="in" filter="fade">
                                      <p:cBhvr>
                                        <p:cTn id="11" dur="2000"/>
                                        <p:tgtEl>
                                          <p:spTgt spid="792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579" grpId="0" animBg="1"/>
      <p:bldP spid="792580"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9 at 11.11.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353" y="332656"/>
            <a:ext cx="6959600" cy="57912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269</a:t>
            </a:fld>
            <a:endParaRPr lang="en-GB"/>
          </a:p>
        </p:txBody>
      </p:sp>
      <p:sp>
        <p:nvSpPr>
          <p:cNvPr id="4" name="Line 6"/>
          <p:cNvSpPr>
            <a:spLocks noChangeShapeType="1"/>
          </p:cNvSpPr>
          <p:nvPr/>
        </p:nvSpPr>
        <p:spPr bwMode="auto">
          <a:xfrm flipH="1">
            <a:off x="3564432" y="2995936"/>
            <a:ext cx="1115579" cy="216125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3564432" y="2418854"/>
            <a:ext cx="3743325" cy="11541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Imported references contain a hyperlink to the database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7625861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34.4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7" y="260648"/>
            <a:ext cx="9144000" cy="6221950"/>
          </a:xfrm>
          <a:prstGeom prst="rect">
            <a:avLst/>
          </a:prstGeom>
        </p:spPr>
      </p:pic>
      <p:sp>
        <p:nvSpPr>
          <p:cNvPr id="49157" name="Oval 5"/>
          <p:cNvSpPr>
            <a:spLocks noChangeArrowheads="1"/>
          </p:cNvSpPr>
          <p:nvPr/>
        </p:nvSpPr>
        <p:spPr bwMode="auto">
          <a:xfrm>
            <a:off x="107504" y="404664"/>
            <a:ext cx="1512168"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8" name="Text Box 6"/>
          <p:cNvSpPr txBox="1">
            <a:spLocks noChangeArrowheads="1"/>
          </p:cNvSpPr>
          <p:nvPr/>
        </p:nvSpPr>
        <p:spPr bwMode="auto">
          <a:xfrm>
            <a:off x="3851920" y="2927350"/>
            <a:ext cx="4752331"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To manage the appearance of the EndNote Library, go to </a:t>
            </a:r>
            <a:r>
              <a:rPr lang="en-GB" sz="2400" b="1" dirty="0" smtClean="0">
                <a:solidFill>
                  <a:srgbClr val="000000"/>
                </a:solidFill>
                <a:latin typeface="Lucida Sans" pitchFamily="34" charset="0"/>
              </a:rPr>
              <a:t>EndNote X6 </a:t>
            </a:r>
            <a:r>
              <a:rPr lang="en-GB" sz="2400" b="1" dirty="0">
                <a:solidFill>
                  <a:srgbClr val="000000"/>
                </a:solidFill>
                <a:latin typeface="Lucida Sans" pitchFamily="34" charset="0"/>
                <a:sym typeface="Wingdings 3" pitchFamily="18" charset="2"/>
              </a:rPr>
              <a:t> Preferences…</a:t>
            </a:r>
            <a:endParaRPr lang="en-GB" dirty="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27</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158"/>
                                        </p:tgtEl>
                                        <p:attrNameLst>
                                          <p:attrName>style.visibility</p:attrName>
                                        </p:attrNameLst>
                                      </p:cBhvr>
                                      <p:to>
                                        <p:strVal val="visible"/>
                                      </p:to>
                                    </p:set>
                                    <p:animEffect transition="in" filter="fade">
                                      <p:cBhvr>
                                        <p:cTn id="7" dur="2000"/>
                                        <p:tgtEl>
                                          <p:spTgt spid="491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9157"/>
                                        </p:tgtEl>
                                        <p:attrNameLst>
                                          <p:attrName>style.visibility</p:attrName>
                                        </p:attrNameLst>
                                      </p:cBhvr>
                                      <p:to>
                                        <p:strVal val="visible"/>
                                      </p:to>
                                    </p:set>
                                    <p:animEffect transition="in" filter="fade">
                                      <p:cBhvr>
                                        <p:cTn id="11" dur="2000"/>
                                        <p:tgtEl>
                                          <p:spTgt spid="49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animBg="1"/>
      <p:bldP spid="49158"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1.11.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0"/>
            <a:ext cx="8470760"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270</a:t>
            </a:fld>
            <a:endParaRPr lang="en-GB"/>
          </a:p>
        </p:txBody>
      </p:sp>
    </p:spTree>
    <p:extLst>
      <p:ext uri="{BB962C8B-B14F-4D97-AF65-F5344CB8AC3E}">
        <p14:creationId xmlns:p14="http://schemas.microsoft.com/office/powerpoint/2010/main" val="2308541760"/>
      </p:ext>
    </p:extLst>
  </p:cSld>
  <p:clrMapOvr>
    <a:masterClrMapping/>
  </p:clrMapOvr>
  <p:transition spd="med">
    <p:fade/>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Export from IBSS (</a:t>
            </a:r>
            <a:r>
              <a:rPr lang="en-US" dirty="0" err="1" smtClean="0"/>
              <a:t>Proquest</a:t>
            </a:r>
            <a:r>
              <a:rPr lang="en-US" dirty="0" smtClean="0"/>
              <a:t>)</a:t>
            </a:r>
            <a:endParaRPr lang="en-US" dirty="0"/>
          </a:p>
        </p:txBody>
      </p:sp>
      <p:sp>
        <p:nvSpPr>
          <p:cNvPr id="3" name="Slide Number Placeholder 2"/>
          <p:cNvSpPr>
            <a:spLocks noGrp="1"/>
          </p:cNvSpPr>
          <p:nvPr>
            <p:ph type="sldNum" sz="quarter" idx="12"/>
          </p:nvPr>
        </p:nvSpPr>
        <p:spPr/>
        <p:txBody>
          <a:bodyPr/>
          <a:lstStyle/>
          <a:p>
            <a:pPr>
              <a:defRPr/>
            </a:pPr>
            <a:fld id="{69E6E7F8-8A35-4CBD-9A04-5EF83203E7C0}" type="slidenum">
              <a:rPr lang="en-GB" smtClean="0"/>
              <a:pPr>
                <a:defRPr/>
              </a:pPr>
              <a:t>271</a:t>
            </a:fld>
            <a:endParaRPr lang="en-GB"/>
          </a:p>
        </p:txBody>
      </p:sp>
    </p:spTree>
    <p:extLst>
      <p:ext uri="{BB962C8B-B14F-4D97-AF65-F5344CB8AC3E}">
        <p14:creationId xmlns:p14="http://schemas.microsoft.com/office/powerpoint/2010/main" val="2490340847"/>
      </p:ext>
    </p:extLst>
  </p:cSld>
  <p:clrMapOvr>
    <a:masterClrMapping/>
  </p:clrMapOvr>
  <p:transition spd="med">
    <p:fade/>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9 at 11.13.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26684"/>
            <a:ext cx="8053497"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272</a:t>
            </a:fld>
            <a:endParaRPr lang="en-GB"/>
          </a:p>
        </p:txBody>
      </p:sp>
      <p:sp>
        <p:nvSpPr>
          <p:cNvPr id="4" name="Line 6"/>
          <p:cNvSpPr>
            <a:spLocks noChangeShapeType="1"/>
          </p:cNvSpPr>
          <p:nvPr/>
        </p:nvSpPr>
        <p:spPr bwMode="auto">
          <a:xfrm flipV="1">
            <a:off x="5508104" y="3501007"/>
            <a:ext cx="1440159" cy="64807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1979712" y="3645024"/>
            <a:ext cx="3743325"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Enter search terms and click 'Search'</a:t>
            </a:r>
            <a:endParaRPr lang="en-GB" sz="2400" b="1" dirty="0">
              <a:solidFill>
                <a:srgbClr val="000000"/>
              </a:solidFill>
              <a:latin typeface="Lucida Sans" pitchFamily="34" charset="0"/>
            </a:endParaRPr>
          </a:p>
        </p:txBody>
      </p:sp>
      <p:sp>
        <p:nvSpPr>
          <p:cNvPr id="6" name="Text Box 10"/>
          <p:cNvSpPr txBox="1">
            <a:spLocks noChangeArrowheads="1"/>
          </p:cNvSpPr>
          <p:nvPr/>
        </p:nvSpPr>
        <p:spPr bwMode="auto">
          <a:xfrm>
            <a:off x="750967" y="1268760"/>
            <a:ext cx="3743325"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This is the Advanced Search page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3487615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9 at 11.14.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0"/>
            <a:ext cx="8078796"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273</a:t>
            </a:fld>
            <a:endParaRPr lang="en-GB"/>
          </a:p>
        </p:txBody>
      </p:sp>
      <p:sp>
        <p:nvSpPr>
          <p:cNvPr id="4" name="Line 6"/>
          <p:cNvSpPr>
            <a:spLocks noChangeShapeType="1"/>
          </p:cNvSpPr>
          <p:nvPr/>
        </p:nvSpPr>
        <p:spPr bwMode="auto">
          <a:xfrm flipV="1">
            <a:off x="5364088" y="908720"/>
            <a:ext cx="1800200" cy="136815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1619672" y="1628800"/>
            <a:ext cx="3959349"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Select required records and click 'Export/Save'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8661250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9 at 11.14.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0"/>
            <a:ext cx="8085977"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274</a:t>
            </a:fld>
            <a:endParaRPr lang="en-GB"/>
          </a:p>
        </p:txBody>
      </p:sp>
      <p:sp>
        <p:nvSpPr>
          <p:cNvPr id="4" name="Line 6"/>
          <p:cNvSpPr>
            <a:spLocks noChangeShapeType="1"/>
          </p:cNvSpPr>
          <p:nvPr/>
        </p:nvSpPr>
        <p:spPr bwMode="auto">
          <a:xfrm flipV="1">
            <a:off x="3923928" y="908721"/>
            <a:ext cx="1872208" cy="50405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1907704" y="1340768"/>
            <a:ext cx="2232248"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Choose 'EndNote'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459761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1.15.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1" y="338708"/>
            <a:ext cx="9139969" cy="6291147"/>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275</a:t>
            </a:fld>
            <a:endParaRPr lang="en-GB"/>
          </a:p>
        </p:txBody>
      </p:sp>
      <p:sp>
        <p:nvSpPr>
          <p:cNvPr id="6" name="Line 6"/>
          <p:cNvSpPr>
            <a:spLocks noChangeShapeType="1"/>
          </p:cNvSpPr>
          <p:nvPr/>
        </p:nvSpPr>
        <p:spPr bwMode="auto">
          <a:xfrm>
            <a:off x="5364088" y="4437112"/>
            <a:ext cx="1728191" cy="136815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 name="Text Box 10"/>
          <p:cNvSpPr txBox="1">
            <a:spLocks noChangeArrowheads="1"/>
          </p:cNvSpPr>
          <p:nvPr/>
        </p:nvSpPr>
        <p:spPr bwMode="auto">
          <a:xfrm>
            <a:off x="3779912" y="4149080"/>
            <a:ext cx="2232248"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Go to Continue'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2844824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2-11-19 at 11.15.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682723"/>
            <a:ext cx="6048672" cy="5085767"/>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276</a:t>
            </a:fld>
            <a:endParaRPr lang="en-GB"/>
          </a:p>
        </p:txBody>
      </p:sp>
      <p:sp>
        <p:nvSpPr>
          <p:cNvPr id="7" name="Oval 6"/>
          <p:cNvSpPr/>
          <p:nvPr/>
        </p:nvSpPr>
        <p:spPr>
          <a:xfrm>
            <a:off x="2843808" y="3009582"/>
            <a:ext cx="1800200"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bwMode="auto">
          <a:xfrm>
            <a:off x="1453417" y="5537657"/>
            <a:ext cx="2376264"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US" sz="2400" b="1" dirty="0" smtClean="0">
                <a:solidFill>
                  <a:srgbClr val="000000"/>
                </a:solidFill>
                <a:latin typeface="Lucida Sans" pitchFamily="34" charset="0"/>
              </a:rPr>
              <a:t>Click 'Choose'</a:t>
            </a:r>
            <a:endParaRPr lang="en-US" sz="2400" b="1" dirty="0">
              <a:solidFill>
                <a:srgbClr val="000000"/>
              </a:solidFill>
              <a:latin typeface="Lucida Sans" pitchFamily="34" charset="0"/>
            </a:endParaRPr>
          </a:p>
        </p:txBody>
      </p:sp>
    </p:spTree>
    <p:extLst>
      <p:ext uri="{BB962C8B-B14F-4D97-AF65-F5344CB8AC3E}">
        <p14:creationId xmlns:p14="http://schemas.microsoft.com/office/powerpoint/2010/main" val="32772457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6 at 15.07.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4784"/>
            <a:ext cx="9144000" cy="4354286"/>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277</a:t>
            </a:fld>
            <a:endParaRPr lang="en-GB"/>
          </a:p>
        </p:txBody>
      </p:sp>
      <p:sp>
        <p:nvSpPr>
          <p:cNvPr id="4" name="TextBox 3"/>
          <p:cNvSpPr txBox="1"/>
          <p:nvPr/>
        </p:nvSpPr>
        <p:spPr bwMode="auto">
          <a:xfrm>
            <a:off x="755576" y="404664"/>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'Applications </a:t>
            </a:r>
            <a:r>
              <a:rPr lang="en-GB" sz="2400" b="1" dirty="0" smtClean="0">
                <a:solidFill>
                  <a:srgbClr val="000000"/>
                </a:solidFill>
                <a:latin typeface="Lucida Sans" pitchFamily="34" charset="0"/>
                <a:sym typeface="Wingdings"/>
              </a:rPr>
              <a:t> EndNote X6  EndNote X6</a:t>
            </a:r>
            <a:endParaRPr lang="en-GB" sz="2400" b="1" dirty="0">
              <a:solidFill>
                <a:srgbClr val="000000"/>
              </a:solidFill>
              <a:latin typeface="Lucida Sans" pitchFamily="34" charset="0"/>
            </a:endParaRPr>
          </a:p>
        </p:txBody>
      </p:sp>
      <p:sp>
        <p:nvSpPr>
          <p:cNvPr id="6" name="Oval 5"/>
          <p:cNvSpPr/>
          <p:nvPr/>
        </p:nvSpPr>
        <p:spPr>
          <a:xfrm>
            <a:off x="7965785" y="5243620"/>
            <a:ext cx="1187624"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bwMode="auto">
          <a:xfrm>
            <a:off x="4572001" y="5963700"/>
            <a:ext cx="223224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'Open'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78154388"/>
      </p:ext>
    </p:extLst>
  </p:cSld>
  <p:clrMapOvr>
    <a:masterClrMapping/>
  </p:clrMapOvr>
  <p:transition spd="med">
    <p:fade/>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278</a:t>
            </a:fld>
            <a:endParaRPr lang="en-GB"/>
          </a:p>
        </p:txBody>
      </p:sp>
      <p:pic>
        <p:nvPicPr>
          <p:cNvPr id="3" name="Picture 2" descr="Screen Shot 2012-11-19 at 11.16.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764704"/>
            <a:ext cx="5651500" cy="4762500"/>
          </a:xfrm>
          <a:prstGeom prst="rect">
            <a:avLst/>
          </a:prstGeom>
        </p:spPr>
      </p:pic>
      <p:cxnSp>
        <p:nvCxnSpPr>
          <p:cNvPr id="6" name="Straight Arrow Connector 5"/>
          <p:cNvCxnSpPr/>
          <p:nvPr/>
        </p:nvCxnSpPr>
        <p:spPr>
          <a:xfrm flipV="1">
            <a:off x="2411760" y="4005064"/>
            <a:ext cx="0" cy="122413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627784" y="5229200"/>
            <a:ext cx="3600400" cy="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467544" y="4869160"/>
            <a:ext cx="324036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Check the 'Do this automatically…' box and click 'OK'</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398248906"/>
      </p:ext>
    </p:extLst>
  </p:cSld>
  <p:clrMapOvr>
    <a:masterClrMapping/>
  </p:clrMapOvr>
  <p:transition spd="med">
    <p:fade/>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279</a:t>
            </a:fld>
            <a:endParaRPr lang="en-GB"/>
          </a:p>
        </p:txBody>
      </p:sp>
      <p:pic>
        <p:nvPicPr>
          <p:cNvPr id="3" name="Picture 2" descr="Screen Shot 2012-11-19 at 11.18.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8739"/>
            <a:ext cx="8170027" cy="6858000"/>
          </a:xfrm>
          <a:prstGeom prst="rect">
            <a:avLst/>
          </a:prstGeom>
        </p:spPr>
      </p:pic>
      <p:sp>
        <p:nvSpPr>
          <p:cNvPr id="4" name="TextBox 3"/>
          <p:cNvSpPr txBox="1"/>
          <p:nvPr/>
        </p:nvSpPr>
        <p:spPr bwMode="auto">
          <a:xfrm>
            <a:off x="3419872" y="2132856"/>
            <a:ext cx="396044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Selected references are imported</a:t>
            </a:r>
            <a:endParaRPr lang="en-GB" sz="2400" b="1" dirty="0">
              <a:solidFill>
                <a:srgbClr val="000000"/>
              </a:solidFill>
              <a:latin typeface="Lucida Sans" pitchFamily="34" charset="0"/>
            </a:endParaRPr>
          </a:p>
        </p:txBody>
      </p:sp>
      <p:sp>
        <p:nvSpPr>
          <p:cNvPr id="5" name="Text Box 10"/>
          <p:cNvSpPr txBox="1">
            <a:spLocks noChangeArrowheads="1"/>
          </p:cNvSpPr>
          <p:nvPr/>
        </p:nvSpPr>
        <p:spPr bwMode="auto">
          <a:xfrm>
            <a:off x="3419872" y="3212976"/>
            <a:ext cx="3024336"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Click any entry to view full details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6828120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3.35.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66" y="149182"/>
            <a:ext cx="9144000" cy="6592186"/>
          </a:xfrm>
          <a:prstGeom prst="rect">
            <a:avLst/>
          </a:prstGeom>
        </p:spPr>
      </p:pic>
      <p:sp>
        <p:nvSpPr>
          <p:cNvPr id="51202" name="Text Box 2"/>
          <p:cNvSpPr txBox="1">
            <a:spLocks noChangeArrowheads="1"/>
          </p:cNvSpPr>
          <p:nvPr/>
        </p:nvSpPr>
        <p:spPr bwMode="auto">
          <a:xfrm>
            <a:off x="107504" y="4941168"/>
            <a:ext cx="4464496"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The 'Display Fields' option controls the order and selection for display within the EndNote library</a:t>
            </a:r>
            <a:endParaRPr lang="en-GB"/>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28</a:t>
            </a:fld>
            <a:endParaRPr lang="en-GB"/>
          </a:p>
        </p:txBody>
      </p:sp>
      <p:sp>
        <p:nvSpPr>
          <p:cNvPr id="3" name="Oval 2"/>
          <p:cNvSpPr/>
          <p:nvPr/>
        </p:nvSpPr>
        <p:spPr>
          <a:xfrm>
            <a:off x="107504" y="836712"/>
            <a:ext cx="2520280"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2000"/>
                                        <p:tgtEl>
                                          <p:spTgt spid="5120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p:bldP spid="3"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9 at 11.18.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480999"/>
            <a:ext cx="6946900" cy="57912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280</a:t>
            </a:fld>
            <a:endParaRPr lang="en-GB"/>
          </a:p>
        </p:txBody>
      </p:sp>
      <p:sp>
        <p:nvSpPr>
          <p:cNvPr id="4" name="Line 6"/>
          <p:cNvSpPr>
            <a:spLocks noChangeShapeType="1"/>
          </p:cNvSpPr>
          <p:nvPr/>
        </p:nvSpPr>
        <p:spPr bwMode="auto">
          <a:xfrm flipH="1">
            <a:off x="3635896" y="3376598"/>
            <a:ext cx="1728191" cy="170858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3347864" y="2939664"/>
            <a:ext cx="4032448"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Follow the URL link to the full database record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8155363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281</a:t>
            </a:fld>
            <a:endParaRPr lang="en-GB"/>
          </a:p>
        </p:txBody>
      </p:sp>
      <p:pic>
        <p:nvPicPr>
          <p:cNvPr id="3" name="Picture 2" descr="Screen Shot 2012-11-19 at 11.19.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7190"/>
            <a:ext cx="8054746" cy="6858000"/>
          </a:xfrm>
          <a:prstGeom prst="rect">
            <a:avLst/>
          </a:prstGeom>
        </p:spPr>
      </p:pic>
    </p:spTree>
    <p:extLst>
      <p:ext uri="{BB962C8B-B14F-4D97-AF65-F5344CB8AC3E}">
        <p14:creationId xmlns:p14="http://schemas.microsoft.com/office/powerpoint/2010/main" val="693297246"/>
      </p:ext>
    </p:extLst>
  </p:cSld>
  <p:clrMapOvr>
    <a:masterClrMapping/>
  </p:clrMapOvr>
  <p:transition spd="med">
    <p:fade/>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eaLnBrk="1" hangingPunct="1"/>
            <a:r>
              <a:rPr lang="en-GB" smtClean="0"/>
              <a:t>Export from IEEE Explore</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282</a:t>
            </a:fld>
            <a:endParaRPr lang="en-GB"/>
          </a:p>
        </p:txBody>
      </p:sp>
    </p:spTree>
  </p:cSld>
  <p:clrMapOvr>
    <a:masterClrMapping/>
  </p:clrMapOvr>
  <p:transition spd="med">
    <p:fade/>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1.2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65" y="0"/>
            <a:ext cx="8053497" cy="6858000"/>
          </a:xfrm>
          <a:prstGeom prst="rect">
            <a:avLst/>
          </a:prstGeom>
        </p:spPr>
      </p:pic>
      <p:sp>
        <p:nvSpPr>
          <p:cNvPr id="815107" name="Oval 3"/>
          <p:cNvSpPr>
            <a:spLocks noChangeArrowheads="1"/>
          </p:cNvSpPr>
          <p:nvPr/>
        </p:nvSpPr>
        <p:spPr bwMode="auto">
          <a:xfrm>
            <a:off x="3486801" y="2810324"/>
            <a:ext cx="1152525" cy="433388"/>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815109" name="Text Box 10"/>
          <p:cNvSpPr txBox="1">
            <a:spLocks noChangeArrowheads="1"/>
          </p:cNvSpPr>
          <p:nvPr/>
        </p:nvSpPr>
        <p:spPr bwMode="auto">
          <a:xfrm>
            <a:off x="971600" y="5513388"/>
            <a:ext cx="475297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Follow the 'Advanced Search' link</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283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5109"/>
                                        </p:tgtEl>
                                        <p:attrNameLst>
                                          <p:attrName>style.visibility</p:attrName>
                                        </p:attrNameLst>
                                      </p:cBhvr>
                                      <p:to>
                                        <p:strVal val="visible"/>
                                      </p:to>
                                    </p:set>
                                    <p:animEffect transition="in" filter="fade">
                                      <p:cBhvr>
                                        <p:cTn id="7" dur="2000"/>
                                        <p:tgtEl>
                                          <p:spTgt spid="81510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15107"/>
                                        </p:tgtEl>
                                        <p:attrNameLst>
                                          <p:attrName>style.visibility</p:attrName>
                                        </p:attrNameLst>
                                      </p:cBhvr>
                                      <p:to>
                                        <p:strVal val="visible"/>
                                      </p:to>
                                    </p:set>
                                    <p:animEffect transition="in" filter="fade">
                                      <p:cBhvr>
                                        <p:cTn id="11" dur="2000"/>
                                        <p:tgtEl>
                                          <p:spTgt spid="815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107" grpId="0" animBg="1"/>
      <p:bldP spid="815109"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1.45.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0"/>
            <a:ext cx="8070345" cy="6858000"/>
          </a:xfrm>
          <a:prstGeom prst="rect">
            <a:avLst/>
          </a:prstGeom>
        </p:spPr>
      </p:pic>
      <p:sp>
        <p:nvSpPr>
          <p:cNvPr id="817156" name="Text Box 10"/>
          <p:cNvSpPr txBox="1">
            <a:spLocks noChangeArrowheads="1"/>
          </p:cNvSpPr>
          <p:nvPr/>
        </p:nvSpPr>
        <p:spPr bwMode="auto">
          <a:xfrm>
            <a:off x="3807262" y="4869160"/>
            <a:ext cx="4464050"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Build a focused search and limit results as required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284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7156"/>
                                        </p:tgtEl>
                                        <p:attrNameLst>
                                          <p:attrName>style.visibility</p:attrName>
                                        </p:attrNameLst>
                                      </p:cBhvr>
                                      <p:to>
                                        <p:strVal val="visible"/>
                                      </p:to>
                                    </p:set>
                                    <p:animEffect transition="in" filter="fade">
                                      <p:cBhvr>
                                        <p:cTn id="7" dur="2000"/>
                                        <p:tgtEl>
                                          <p:spTgt spid="817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56"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1.46.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316" y="0"/>
            <a:ext cx="8076245" cy="6858000"/>
          </a:xfrm>
          <a:prstGeom prst="rect">
            <a:avLst/>
          </a:prstGeom>
        </p:spPr>
      </p:pic>
      <p:sp>
        <p:nvSpPr>
          <p:cNvPr id="819204" name="Oval 4"/>
          <p:cNvSpPr>
            <a:spLocks noChangeArrowheads="1"/>
          </p:cNvSpPr>
          <p:nvPr/>
        </p:nvSpPr>
        <p:spPr bwMode="auto">
          <a:xfrm>
            <a:off x="2627647" y="3933056"/>
            <a:ext cx="431825" cy="432048"/>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819205" name="Oval 5"/>
          <p:cNvSpPr>
            <a:spLocks noChangeArrowheads="1"/>
          </p:cNvSpPr>
          <p:nvPr/>
        </p:nvSpPr>
        <p:spPr bwMode="auto">
          <a:xfrm>
            <a:off x="2627672" y="5877024"/>
            <a:ext cx="431800" cy="431800"/>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819207" name="Line 6"/>
          <p:cNvSpPr>
            <a:spLocks noChangeShapeType="1"/>
          </p:cNvSpPr>
          <p:nvPr/>
        </p:nvSpPr>
        <p:spPr bwMode="auto">
          <a:xfrm flipH="1">
            <a:off x="3563888" y="2890490"/>
            <a:ext cx="1268058" cy="82654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19208" name="Text Box 10"/>
          <p:cNvSpPr txBox="1">
            <a:spLocks noChangeArrowheads="1"/>
          </p:cNvSpPr>
          <p:nvPr/>
        </p:nvSpPr>
        <p:spPr bwMode="auto">
          <a:xfrm>
            <a:off x="3707904" y="2420888"/>
            <a:ext cx="507682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Mark the required results and click </a:t>
            </a:r>
            <a:r>
              <a:rPr lang="en-GB" sz="2400" b="1" dirty="0" smtClean="0">
                <a:solidFill>
                  <a:srgbClr val="000000"/>
                </a:solidFill>
                <a:latin typeface="Lucida Sans" pitchFamily="34" charset="0"/>
              </a:rPr>
              <a:t>'Download </a:t>
            </a:r>
            <a:r>
              <a:rPr lang="en-GB" sz="2400" b="1" dirty="0">
                <a:solidFill>
                  <a:srgbClr val="000000"/>
                </a:solidFill>
                <a:latin typeface="Lucida Sans" pitchFamily="34" charset="0"/>
              </a:rPr>
              <a:t>Citations'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285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208"/>
                                        </p:tgtEl>
                                        <p:attrNameLst>
                                          <p:attrName>style.visibility</p:attrName>
                                        </p:attrNameLst>
                                      </p:cBhvr>
                                      <p:to>
                                        <p:strVal val="visible"/>
                                      </p:to>
                                    </p:set>
                                    <p:animEffect transition="in" filter="fade">
                                      <p:cBhvr>
                                        <p:cTn id="7" dur="2000"/>
                                        <p:tgtEl>
                                          <p:spTgt spid="8192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9204"/>
                                        </p:tgtEl>
                                        <p:attrNameLst>
                                          <p:attrName>style.visibility</p:attrName>
                                        </p:attrNameLst>
                                      </p:cBhvr>
                                      <p:to>
                                        <p:strVal val="visible"/>
                                      </p:to>
                                    </p:set>
                                    <p:animEffect transition="in" filter="fade">
                                      <p:cBhvr>
                                        <p:cTn id="10" dur="2000"/>
                                        <p:tgtEl>
                                          <p:spTgt spid="81920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9205"/>
                                        </p:tgtEl>
                                        <p:attrNameLst>
                                          <p:attrName>style.visibility</p:attrName>
                                        </p:attrNameLst>
                                      </p:cBhvr>
                                      <p:to>
                                        <p:strVal val="visible"/>
                                      </p:to>
                                    </p:set>
                                    <p:animEffect transition="in" filter="fade">
                                      <p:cBhvr>
                                        <p:cTn id="13" dur="2000"/>
                                        <p:tgtEl>
                                          <p:spTgt spid="819205"/>
                                        </p:tgtEl>
                                      </p:cBhvr>
                                    </p:animEffect>
                                  </p:childTnLst>
                                </p:cTn>
                              </p:par>
                            </p:childTnLst>
                          </p:cTn>
                        </p:par>
                        <p:par>
                          <p:cTn id="14" fill="hold" nodeType="afterGroup">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819207"/>
                                        </p:tgtEl>
                                        <p:attrNameLst>
                                          <p:attrName>style.visibility</p:attrName>
                                        </p:attrNameLst>
                                      </p:cBhvr>
                                      <p:to>
                                        <p:strVal val="visible"/>
                                      </p:to>
                                    </p:set>
                                    <p:animEffect transition="in" filter="fade">
                                      <p:cBhvr>
                                        <p:cTn id="17" dur="2000"/>
                                        <p:tgtEl>
                                          <p:spTgt spid="819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04" grpId="0" animBg="1"/>
      <p:bldP spid="819205" grpId="0" animBg="1"/>
      <p:bldP spid="819207" grpId="0" animBg="1"/>
      <p:bldP spid="819208"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4-17 at 11.52.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1124744"/>
            <a:ext cx="5051979" cy="3897719"/>
          </a:xfrm>
          <a:prstGeom prst="rect">
            <a:avLst/>
          </a:prstGeom>
          <a:ln>
            <a:solidFill>
              <a:srgbClr val="000090"/>
            </a:solidFill>
          </a:ln>
        </p:spPr>
      </p:pic>
      <p:sp>
        <p:nvSpPr>
          <p:cNvPr id="821251" name="Oval 3"/>
          <p:cNvSpPr>
            <a:spLocks noChangeArrowheads="1"/>
          </p:cNvSpPr>
          <p:nvPr/>
        </p:nvSpPr>
        <p:spPr bwMode="auto">
          <a:xfrm>
            <a:off x="1475656" y="2492896"/>
            <a:ext cx="2304256" cy="503238"/>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821252" name="Oval 4"/>
          <p:cNvSpPr>
            <a:spLocks noChangeArrowheads="1"/>
          </p:cNvSpPr>
          <p:nvPr/>
        </p:nvSpPr>
        <p:spPr bwMode="auto">
          <a:xfrm>
            <a:off x="3923928" y="3284984"/>
            <a:ext cx="2398330" cy="720080"/>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821253" name="Oval 5"/>
          <p:cNvSpPr>
            <a:spLocks noChangeArrowheads="1"/>
          </p:cNvSpPr>
          <p:nvPr/>
        </p:nvSpPr>
        <p:spPr bwMode="auto">
          <a:xfrm>
            <a:off x="1691680" y="4077072"/>
            <a:ext cx="2016125" cy="792088"/>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821257" name="Text Box 10"/>
          <p:cNvSpPr txBox="1">
            <a:spLocks noChangeArrowheads="1"/>
          </p:cNvSpPr>
          <p:nvPr/>
        </p:nvSpPr>
        <p:spPr bwMode="auto">
          <a:xfrm>
            <a:off x="3275856" y="5157192"/>
            <a:ext cx="4752975" cy="115411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Choose </a:t>
            </a:r>
            <a:r>
              <a:rPr lang="en-GB" sz="2400" b="1" dirty="0">
                <a:solidFill>
                  <a:srgbClr val="000000"/>
                </a:solidFill>
                <a:latin typeface="Lucida Sans" pitchFamily="34" charset="0"/>
              </a:rPr>
              <a:t>'Citation &amp; Abstract', 'EndNote..' format, and click 'Download Citation'</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286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1257"/>
                                        </p:tgtEl>
                                        <p:attrNameLst>
                                          <p:attrName>style.visibility</p:attrName>
                                        </p:attrNameLst>
                                      </p:cBhvr>
                                      <p:to>
                                        <p:strVal val="visible"/>
                                      </p:to>
                                    </p:set>
                                    <p:animEffect transition="in" filter="fade">
                                      <p:cBhvr>
                                        <p:cTn id="7" dur="2000"/>
                                        <p:tgtEl>
                                          <p:spTgt spid="821257"/>
                                        </p:tgtEl>
                                      </p:cBhvr>
                                    </p:animEffect>
                                  </p:childTnLst>
                                </p:cTn>
                              </p:par>
                            </p:childTnLst>
                          </p:cTn>
                        </p:par>
                        <p:par>
                          <p:cTn id="8" fill="hold" nodeType="afterGroup">
                            <p:stCondLst>
                              <p:cond delay="2000"/>
                            </p:stCondLst>
                            <p:childTnLst>
                              <p:par>
                                <p:cTn id="9" presetID="10" presetClass="entr" presetSubtype="0" fill="hold" grpId="0" nodeType="afterEffect">
                                  <p:stCondLst>
                                    <p:cond delay="400"/>
                                  </p:stCondLst>
                                  <p:childTnLst>
                                    <p:set>
                                      <p:cBhvr>
                                        <p:cTn id="10" dur="1" fill="hold">
                                          <p:stCondLst>
                                            <p:cond delay="0"/>
                                          </p:stCondLst>
                                        </p:cTn>
                                        <p:tgtEl>
                                          <p:spTgt spid="821251"/>
                                        </p:tgtEl>
                                        <p:attrNameLst>
                                          <p:attrName>style.visibility</p:attrName>
                                        </p:attrNameLst>
                                      </p:cBhvr>
                                      <p:to>
                                        <p:strVal val="visible"/>
                                      </p:to>
                                    </p:set>
                                    <p:animEffect transition="in" filter="fade">
                                      <p:cBhvr>
                                        <p:cTn id="11" dur="2000"/>
                                        <p:tgtEl>
                                          <p:spTgt spid="821251"/>
                                        </p:tgtEl>
                                      </p:cBhvr>
                                    </p:animEffect>
                                  </p:childTnLst>
                                </p:cTn>
                              </p:par>
                              <p:par>
                                <p:cTn id="12" presetID="10" presetClass="entr" presetSubtype="0" fill="hold" grpId="0" nodeType="withEffect">
                                  <p:stCondLst>
                                    <p:cond delay="400"/>
                                  </p:stCondLst>
                                  <p:childTnLst>
                                    <p:set>
                                      <p:cBhvr>
                                        <p:cTn id="13" dur="1" fill="hold">
                                          <p:stCondLst>
                                            <p:cond delay="0"/>
                                          </p:stCondLst>
                                        </p:cTn>
                                        <p:tgtEl>
                                          <p:spTgt spid="821252"/>
                                        </p:tgtEl>
                                        <p:attrNameLst>
                                          <p:attrName>style.visibility</p:attrName>
                                        </p:attrNameLst>
                                      </p:cBhvr>
                                      <p:to>
                                        <p:strVal val="visible"/>
                                      </p:to>
                                    </p:set>
                                    <p:animEffect transition="in" filter="fade">
                                      <p:cBhvr>
                                        <p:cTn id="14" dur="2000"/>
                                        <p:tgtEl>
                                          <p:spTgt spid="821252"/>
                                        </p:tgtEl>
                                      </p:cBhvr>
                                    </p:animEffect>
                                  </p:childTnLst>
                                </p:cTn>
                              </p:par>
                              <p:par>
                                <p:cTn id="15" presetID="10" presetClass="entr" presetSubtype="0" fill="hold" grpId="0" nodeType="withEffect">
                                  <p:stCondLst>
                                    <p:cond delay="400"/>
                                  </p:stCondLst>
                                  <p:childTnLst>
                                    <p:set>
                                      <p:cBhvr>
                                        <p:cTn id="16" dur="1" fill="hold">
                                          <p:stCondLst>
                                            <p:cond delay="0"/>
                                          </p:stCondLst>
                                        </p:cTn>
                                        <p:tgtEl>
                                          <p:spTgt spid="821253"/>
                                        </p:tgtEl>
                                        <p:attrNameLst>
                                          <p:attrName>style.visibility</p:attrName>
                                        </p:attrNameLst>
                                      </p:cBhvr>
                                      <p:to>
                                        <p:strVal val="visible"/>
                                      </p:to>
                                    </p:set>
                                    <p:animEffect transition="in" filter="fade">
                                      <p:cBhvr>
                                        <p:cTn id="17" dur="2000"/>
                                        <p:tgtEl>
                                          <p:spTgt spid="821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251" grpId="0" animBg="1"/>
      <p:bldP spid="821252" grpId="0" animBg="1"/>
      <p:bldP spid="821253" grpId="0" animBg="1"/>
      <p:bldP spid="821257" grpId="0"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9 at 11.46.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836" y="692696"/>
            <a:ext cx="5638800" cy="47752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287</a:t>
            </a:fld>
            <a:endParaRPr lang="en-GB"/>
          </a:p>
        </p:txBody>
      </p:sp>
      <p:sp>
        <p:nvSpPr>
          <p:cNvPr id="4" name="Line 6"/>
          <p:cNvSpPr>
            <a:spLocks noChangeShapeType="1"/>
          </p:cNvSpPr>
          <p:nvPr/>
        </p:nvSpPr>
        <p:spPr bwMode="auto">
          <a:xfrm flipH="1" flipV="1">
            <a:off x="4355975" y="3249414"/>
            <a:ext cx="1152127" cy="104411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4499992" y="4081197"/>
            <a:ext cx="2808312" cy="41549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Go to 'Choose</a:t>
            </a:r>
            <a:r>
              <a:rPr lang="en-GB" sz="2400" b="1" dirty="0" smtClean="0">
                <a:solidFill>
                  <a:srgbClr val="000000"/>
                </a:solidFill>
                <a:latin typeface="Lucida Sans" pitchFamily="34" charset="0"/>
                <a:sym typeface="Wingdings 3" pitchFamily="18" charset="2"/>
              </a:rPr>
              <a:t>'</a:t>
            </a:r>
            <a:r>
              <a:rPr lang="en-GB" sz="2400" b="1" dirty="0" smtClean="0">
                <a:solidFill>
                  <a:srgbClr val="000000"/>
                </a:solidFill>
                <a:latin typeface="Lucida Sans" pitchFamily="34" charset="0"/>
              </a:rPr>
              <a:t> </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4458301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6 at 15.07.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4784"/>
            <a:ext cx="9144000" cy="4354286"/>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288</a:t>
            </a:fld>
            <a:endParaRPr lang="en-GB"/>
          </a:p>
        </p:txBody>
      </p:sp>
      <p:sp>
        <p:nvSpPr>
          <p:cNvPr id="4" name="TextBox 3"/>
          <p:cNvSpPr txBox="1"/>
          <p:nvPr/>
        </p:nvSpPr>
        <p:spPr bwMode="auto">
          <a:xfrm>
            <a:off x="755576" y="404664"/>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'Applications </a:t>
            </a:r>
            <a:r>
              <a:rPr lang="en-GB" sz="2400" b="1" dirty="0" smtClean="0">
                <a:solidFill>
                  <a:srgbClr val="000000"/>
                </a:solidFill>
                <a:latin typeface="Lucida Sans" pitchFamily="34" charset="0"/>
                <a:sym typeface="Wingdings"/>
              </a:rPr>
              <a:t> EndNote X6  EndNote X6</a:t>
            </a:r>
            <a:endParaRPr lang="en-GB" sz="2400" b="1" dirty="0">
              <a:solidFill>
                <a:srgbClr val="000000"/>
              </a:solidFill>
              <a:latin typeface="Lucida Sans" pitchFamily="34" charset="0"/>
            </a:endParaRPr>
          </a:p>
        </p:txBody>
      </p:sp>
      <p:sp>
        <p:nvSpPr>
          <p:cNvPr id="6" name="Oval 5"/>
          <p:cNvSpPr/>
          <p:nvPr/>
        </p:nvSpPr>
        <p:spPr>
          <a:xfrm>
            <a:off x="7965785" y="5243620"/>
            <a:ext cx="1187624"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bwMode="auto">
          <a:xfrm>
            <a:off x="4572001" y="5963700"/>
            <a:ext cx="223224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'Open'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89910652"/>
      </p:ext>
    </p:extLst>
  </p:cSld>
  <p:clrMapOvr>
    <a:masterClrMapping/>
  </p:clrMapOvr>
  <p:transition spd="med">
    <p:fade/>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9 at 11.47.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536" y="736435"/>
            <a:ext cx="5638800" cy="48006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289</a:t>
            </a:fld>
            <a:endParaRPr lang="en-GB"/>
          </a:p>
        </p:txBody>
      </p:sp>
      <p:sp>
        <p:nvSpPr>
          <p:cNvPr id="4" name="Line 6"/>
          <p:cNvSpPr>
            <a:spLocks noChangeShapeType="1"/>
          </p:cNvSpPr>
          <p:nvPr/>
        </p:nvSpPr>
        <p:spPr bwMode="auto">
          <a:xfrm flipH="1" flipV="1">
            <a:off x="2375755" y="3933055"/>
            <a:ext cx="900102" cy="100942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7" name="Line 6"/>
          <p:cNvSpPr>
            <a:spLocks noChangeShapeType="1"/>
          </p:cNvSpPr>
          <p:nvPr/>
        </p:nvSpPr>
        <p:spPr bwMode="auto">
          <a:xfrm flipV="1">
            <a:off x="3428256" y="5094881"/>
            <a:ext cx="2871935"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5" name="Text Box 10"/>
          <p:cNvSpPr txBox="1">
            <a:spLocks noChangeArrowheads="1"/>
          </p:cNvSpPr>
          <p:nvPr/>
        </p:nvSpPr>
        <p:spPr bwMode="auto">
          <a:xfrm>
            <a:off x="2375754" y="4550068"/>
            <a:ext cx="3384376"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Check the box and click 'OK'</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8085484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3.35.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632"/>
            <a:ext cx="9144000" cy="6597728"/>
          </a:xfrm>
          <a:prstGeom prst="rect">
            <a:avLst/>
          </a:prstGeom>
        </p:spPr>
      </p:pic>
      <p:sp>
        <p:nvSpPr>
          <p:cNvPr id="53250" name="Text Box 2"/>
          <p:cNvSpPr txBox="1">
            <a:spLocks noChangeArrowheads="1"/>
          </p:cNvSpPr>
          <p:nvPr/>
        </p:nvSpPr>
        <p:spPr bwMode="auto">
          <a:xfrm>
            <a:off x="539552" y="4869160"/>
            <a:ext cx="7921575"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Use the 'Change Case' option to keep abbreviations in all upper case, or for any names with </a:t>
            </a:r>
            <a:r>
              <a:rPr lang="en-GB" sz="2400" b="1" dirty="0" smtClean="0">
                <a:solidFill>
                  <a:srgbClr val="000000"/>
                </a:solidFill>
                <a:latin typeface="Lucida Sans" pitchFamily="34" charset="0"/>
              </a:rPr>
              <a:t>irregular characters </a:t>
            </a:r>
            <a:r>
              <a:rPr lang="en-GB" sz="2400" b="1" dirty="0">
                <a:solidFill>
                  <a:srgbClr val="000000"/>
                </a:solidFill>
                <a:latin typeface="Lucida Sans" pitchFamily="34" charset="0"/>
              </a:rPr>
              <a:t>or non-standard capitalisation</a:t>
            </a:r>
            <a:endParaRPr lang="en-GB" dirty="0"/>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29</a:t>
            </a:fld>
            <a:endParaRPr lang="en-GB"/>
          </a:p>
        </p:txBody>
      </p:sp>
      <p:sp>
        <p:nvSpPr>
          <p:cNvPr id="3" name="Oval 2"/>
          <p:cNvSpPr/>
          <p:nvPr/>
        </p:nvSpPr>
        <p:spPr>
          <a:xfrm>
            <a:off x="179512" y="332656"/>
            <a:ext cx="2520280"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fade">
                                      <p:cBhvr>
                                        <p:cTn id="7" dur="2000"/>
                                        <p:tgtEl>
                                          <p:spTgt spid="5325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3"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1.48.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416"/>
            <a:ext cx="9144000" cy="6570016"/>
          </a:xfrm>
          <a:prstGeom prst="rect">
            <a:avLst/>
          </a:prstGeom>
        </p:spPr>
      </p:pic>
      <p:sp>
        <p:nvSpPr>
          <p:cNvPr id="823299" name="Line 6"/>
          <p:cNvSpPr>
            <a:spLocks noChangeShapeType="1"/>
          </p:cNvSpPr>
          <p:nvPr/>
        </p:nvSpPr>
        <p:spPr bwMode="auto">
          <a:xfrm flipH="1" flipV="1">
            <a:off x="1476375" y="1555750"/>
            <a:ext cx="2303463" cy="13684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23300" name="Text Box 10"/>
          <p:cNvSpPr txBox="1">
            <a:spLocks noChangeArrowheads="1"/>
          </p:cNvSpPr>
          <p:nvPr/>
        </p:nvSpPr>
        <p:spPr bwMode="auto">
          <a:xfrm>
            <a:off x="3563938" y="2276475"/>
            <a:ext cx="5184775" cy="151923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The selected references appear as a temporary group of imported references and are added to the main library</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290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3300"/>
                                        </p:tgtEl>
                                        <p:attrNameLst>
                                          <p:attrName>style.visibility</p:attrName>
                                        </p:attrNameLst>
                                      </p:cBhvr>
                                      <p:to>
                                        <p:strVal val="visible"/>
                                      </p:to>
                                    </p:set>
                                    <p:animEffect transition="in" filter="fade">
                                      <p:cBhvr>
                                        <p:cTn id="7" dur="2000"/>
                                        <p:tgtEl>
                                          <p:spTgt spid="82330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3299"/>
                                        </p:tgtEl>
                                        <p:attrNameLst>
                                          <p:attrName>style.visibility</p:attrName>
                                        </p:attrNameLst>
                                      </p:cBhvr>
                                      <p:to>
                                        <p:strVal val="visible"/>
                                      </p:to>
                                    </p:set>
                                    <p:animEffect transition="in" filter="fade">
                                      <p:cBhvr>
                                        <p:cTn id="11" dur="2000"/>
                                        <p:tgtEl>
                                          <p:spTgt spid="823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299" grpId="0" animBg="1"/>
      <p:bldP spid="823300"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r>
              <a:rPr lang="en-GB" sz="3200" smtClean="0"/>
              <a:t>Exporting from JSTOR</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291</a:t>
            </a:fld>
            <a:endParaRPr lang="en-GB"/>
          </a:p>
        </p:txBody>
      </p:sp>
    </p:spTree>
  </p:cSld>
  <p:clrMapOvr>
    <a:masterClrMapping/>
  </p:clrMapOvr>
  <p:transition spd="med">
    <p:fade/>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9 at 11.49.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066"/>
            <a:ext cx="6498343"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292</a:t>
            </a:fld>
            <a:endParaRPr lang="en-GB"/>
          </a:p>
        </p:txBody>
      </p:sp>
      <p:sp>
        <p:nvSpPr>
          <p:cNvPr id="4" name="TextBox 3"/>
          <p:cNvSpPr txBox="1"/>
          <p:nvPr/>
        </p:nvSpPr>
        <p:spPr bwMode="auto">
          <a:xfrm>
            <a:off x="4292779" y="5157192"/>
            <a:ext cx="3663597"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Use the 'Advanced Search' option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93786868"/>
      </p:ext>
    </p:extLst>
  </p:cSld>
  <p:clrMapOvr>
    <a:masterClrMapping/>
  </p:clrMapOvr>
  <p:transition spd="med">
    <p:fade/>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9 at 11.50.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0"/>
            <a:ext cx="8061912"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293</a:t>
            </a:fld>
            <a:endParaRPr lang="en-GB"/>
          </a:p>
        </p:txBody>
      </p:sp>
      <p:sp>
        <p:nvSpPr>
          <p:cNvPr id="3" name="TextBox 2"/>
          <p:cNvSpPr txBox="1"/>
          <p:nvPr/>
        </p:nvSpPr>
        <p:spPr bwMode="auto">
          <a:xfrm>
            <a:off x="4788024" y="3573016"/>
            <a:ext cx="252028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Search for 'human rights'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9394873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9 at 11.52.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56" y="0"/>
            <a:ext cx="8078796" cy="6858000"/>
          </a:xfrm>
          <a:prstGeom prst="rect">
            <a:avLst/>
          </a:prstGeom>
        </p:spPr>
      </p:pic>
      <p:sp>
        <p:nvSpPr>
          <p:cNvPr id="6162" name="Text Box 18"/>
          <p:cNvSpPr txBox="1">
            <a:spLocks noChangeArrowheads="1"/>
          </p:cNvSpPr>
          <p:nvPr/>
        </p:nvSpPr>
        <p:spPr bwMode="auto">
          <a:xfrm>
            <a:off x="3563888" y="5013176"/>
            <a:ext cx="2952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smtClean="0">
                <a:solidFill>
                  <a:srgbClr val="000000"/>
                </a:solidFill>
                <a:latin typeface="Lucida Sans" pitchFamily="34" charset="0"/>
              </a:rPr>
              <a:t>Select </a:t>
            </a:r>
            <a:r>
              <a:rPr lang="en-GB" sz="2400" b="1" dirty="0">
                <a:solidFill>
                  <a:srgbClr val="000000"/>
                </a:solidFill>
                <a:latin typeface="Lucida Sans" pitchFamily="34" charset="0"/>
              </a:rPr>
              <a:t>references for export</a:t>
            </a:r>
          </a:p>
        </p:txBody>
      </p:sp>
      <p:sp>
        <p:nvSpPr>
          <p:cNvPr id="6163" name="Oval 19"/>
          <p:cNvSpPr>
            <a:spLocks noChangeArrowheads="1"/>
          </p:cNvSpPr>
          <p:nvPr/>
        </p:nvSpPr>
        <p:spPr bwMode="auto">
          <a:xfrm>
            <a:off x="611361" y="4149080"/>
            <a:ext cx="576263"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cxnSp>
        <p:nvCxnSpPr>
          <p:cNvPr id="4" name="Straight Arrow Connector 3"/>
          <p:cNvCxnSpPr/>
          <p:nvPr/>
        </p:nvCxnSpPr>
        <p:spPr>
          <a:xfrm flipH="1">
            <a:off x="2339752" y="1556792"/>
            <a:ext cx="2952328" cy="100811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6164" name="Text Box 20"/>
          <p:cNvSpPr txBox="1">
            <a:spLocks noChangeArrowheads="1"/>
          </p:cNvSpPr>
          <p:nvPr/>
        </p:nvSpPr>
        <p:spPr bwMode="auto">
          <a:xfrm>
            <a:off x="4788024" y="980728"/>
            <a:ext cx="2879551"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on </a:t>
            </a:r>
            <a:r>
              <a:rPr lang="en-GB" sz="2400" b="1" dirty="0" smtClean="0">
                <a:solidFill>
                  <a:srgbClr val="000000"/>
                </a:solidFill>
                <a:latin typeface="Lucida Sans" pitchFamily="34" charset="0"/>
              </a:rPr>
              <a:t>'Export' </a:t>
            </a:r>
            <a:endParaRPr lang="en-GB" sz="2400" b="1" dirty="0">
              <a:solidFill>
                <a:srgbClr val="000000"/>
              </a:solidFill>
              <a:latin typeface="Lucida Sans" pitchFamily="34" charset="0"/>
            </a:endParaRPr>
          </a:p>
        </p:txBody>
      </p:sp>
      <p:sp>
        <p:nvSpPr>
          <p:cNvPr id="6166" name="Oval 22"/>
          <p:cNvSpPr>
            <a:spLocks noChangeArrowheads="1"/>
          </p:cNvSpPr>
          <p:nvPr/>
        </p:nvSpPr>
        <p:spPr bwMode="auto">
          <a:xfrm>
            <a:off x="611361" y="4940399"/>
            <a:ext cx="576263"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6167" name="Oval 23"/>
          <p:cNvSpPr>
            <a:spLocks noChangeArrowheads="1"/>
          </p:cNvSpPr>
          <p:nvPr/>
        </p:nvSpPr>
        <p:spPr bwMode="auto">
          <a:xfrm>
            <a:off x="611362" y="5733256"/>
            <a:ext cx="576262"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62"/>
                                        </p:tgtEl>
                                        <p:attrNameLst>
                                          <p:attrName>style.visibility</p:attrName>
                                        </p:attrNameLst>
                                      </p:cBhvr>
                                      <p:to>
                                        <p:strVal val="visible"/>
                                      </p:to>
                                    </p:set>
                                    <p:animEffect transition="in" filter="fade">
                                      <p:cBhvr>
                                        <p:cTn id="7" dur="2000"/>
                                        <p:tgtEl>
                                          <p:spTgt spid="616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63"/>
                                        </p:tgtEl>
                                        <p:attrNameLst>
                                          <p:attrName>style.visibility</p:attrName>
                                        </p:attrNameLst>
                                      </p:cBhvr>
                                      <p:to>
                                        <p:strVal val="visible"/>
                                      </p:to>
                                    </p:set>
                                    <p:animEffect transition="in" filter="fade">
                                      <p:cBhvr>
                                        <p:cTn id="11" dur="2000"/>
                                        <p:tgtEl>
                                          <p:spTgt spid="616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166"/>
                                        </p:tgtEl>
                                        <p:attrNameLst>
                                          <p:attrName>style.visibility</p:attrName>
                                        </p:attrNameLst>
                                      </p:cBhvr>
                                      <p:to>
                                        <p:strVal val="visible"/>
                                      </p:to>
                                    </p:set>
                                    <p:animEffect transition="in" filter="fade">
                                      <p:cBhvr>
                                        <p:cTn id="14" dur="2000"/>
                                        <p:tgtEl>
                                          <p:spTgt spid="616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167"/>
                                        </p:tgtEl>
                                        <p:attrNameLst>
                                          <p:attrName>style.visibility</p:attrName>
                                        </p:attrNameLst>
                                      </p:cBhvr>
                                      <p:to>
                                        <p:strVal val="visible"/>
                                      </p:to>
                                    </p:set>
                                    <p:animEffect transition="in" filter="fade">
                                      <p:cBhvr>
                                        <p:cTn id="17" dur="2000"/>
                                        <p:tgtEl>
                                          <p:spTgt spid="6167"/>
                                        </p:tgtEl>
                                      </p:cBhvr>
                                    </p:animEffect>
                                  </p:childTnLst>
                                </p:cTn>
                              </p:par>
                            </p:childTnLst>
                          </p:cTn>
                        </p:par>
                        <p:par>
                          <p:cTn id="18" fill="hold" nodeType="withGroup">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6164"/>
                                        </p:tgtEl>
                                        <p:attrNameLst>
                                          <p:attrName>style.visibility</p:attrName>
                                        </p:attrNameLst>
                                      </p:cBhvr>
                                      <p:to>
                                        <p:strVal val="visible"/>
                                      </p:to>
                                    </p:set>
                                    <p:animEffect transition="in" filter="fade">
                                      <p:cBhvr>
                                        <p:cTn id="21" dur="2000"/>
                                        <p:tgtEl>
                                          <p:spTgt spid="6164"/>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2" grpId="0" animBg="1"/>
      <p:bldP spid="6163" grpId="0" animBg="1"/>
      <p:bldP spid="6164" grpId="0" animBg="1"/>
      <p:bldP spid="6166" grpId="0" animBg="1"/>
      <p:bldP spid="6167"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1.53.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21821"/>
            <a:ext cx="8074973" cy="6858000"/>
          </a:xfrm>
          <a:prstGeom prst="rect">
            <a:avLst/>
          </a:prstGeom>
        </p:spPr>
      </p:pic>
      <p:sp>
        <p:nvSpPr>
          <p:cNvPr id="8195" name="Oval 3"/>
          <p:cNvSpPr>
            <a:spLocks noChangeArrowheads="1"/>
          </p:cNvSpPr>
          <p:nvPr/>
        </p:nvSpPr>
        <p:spPr bwMode="auto">
          <a:xfrm>
            <a:off x="467544" y="1988840"/>
            <a:ext cx="2304256" cy="43204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 name="Text Box 4"/>
          <p:cNvSpPr txBox="1">
            <a:spLocks noChangeArrowheads="1"/>
          </p:cNvSpPr>
          <p:nvPr/>
        </p:nvSpPr>
        <p:spPr bwMode="auto">
          <a:xfrm>
            <a:off x="4716016" y="1844824"/>
            <a:ext cx="280828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Choose the 'RIS file' option</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295</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2000"/>
                                        <p:tgtEl>
                                          <p:spTgt spid="819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195"/>
                                        </p:tgtEl>
                                        <p:attrNameLst>
                                          <p:attrName>style.visibility</p:attrName>
                                        </p:attrNameLst>
                                      </p:cBhvr>
                                      <p:to>
                                        <p:strVal val="visible"/>
                                      </p:to>
                                    </p:set>
                                    <p:animEffect transition="in" filter="fade">
                                      <p:cBhvr>
                                        <p:cTn id="11"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P spid="8196"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9 at 11.53.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646" y="692696"/>
            <a:ext cx="5600700" cy="47625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296</a:t>
            </a:fld>
            <a:endParaRPr lang="en-GB"/>
          </a:p>
        </p:txBody>
      </p:sp>
      <p:sp>
        <p:nvSpPr>
          <p:cNvPr id="5" name="Text Box 10"/>
          <p:cNvSpPr txBox="1">
            <a:spLocks noChangeArrowheads="1"/>
          </p:cNvSpPr>
          <p:nvPr/>
        </p:nvSpPr>
        <p:spPr bwMode="auto">
          <a:xfrm>
            <a:off x="5148064" y="2866197"/>
            <a:ext cx="2520280" cy="41549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Click 'Choose'</a:t>
            </a:r>
            <a:endParaRPr lang="en-GB" sz="2400" b="1" dirty="0">
              <a:solidFill>
                <a:srgbClr val="000000"/>
              </a:solidFill>
              <a:latin typeface="Lucida Sans" pitchFamily="34" charset="0"/>
            </a:endParaRPr>
          </a:p>
        </p:txBody>
      </p:sp>
      <p:sp>
        <p:nvSpPr>
          <p:cNvPr id="3" name="Oval 2"/>
          <p:cNvSpPr/>
          <p:nvPr/>
        </p:nvSpPr>
        <p:spPr>
          <a:xfrm>
            <a:off x="3059832" y="2866197"/>
            <a:ext cx="1476164" cy="41549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3742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6 at 15.07.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4784"/>
            <a:ext cx="9144000" cy="4354286"/>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297</a:t>
            </a:fld>
            <a:endParaRPr lang="en-GB"/>
          </a:p>
        </p:txBody>
      </p:sp>
      <p:sp>
        <p:nvSpPr>
          <p:cNvPr id="4" name="TextBox 3"/>
          <p:cNvSpPr txBox="1"/>
          <p:nvPr/>
        </p:nvSpPr>
        <p:spPr bwMode="auto">
          <a:xfrm>
            <a:off x="755576" y="404664"/>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'Applications </a:t>
            </a:r>
            <a:r>
              <a:rPr lang="en-GB" sz="2400" b="1" dirty="0" smtClean="0">
                <a:solidFill>
                  <a:srgbClr val="000000"/>
                </a:solidFill>
                <a:latin typeface="Lucida Sans" pitchFamily="34" charset="0"/>
                <a:sym typeface="Wingdings"/>
              </a:rPr>
              <a:t> EndNote X6  EndNote X6</a:t>
            </a:r>
            <a:endParaRPr lang="en-GB" sz="2400" b="1" dirty="0">
              <a:solidFill>
                <a:srgbClr val="000000"/>
              </a:solidFill>
              <a:latin typeface="Lucida Sans" pitchFamily="34" charset="0"/>
            </a:endParaRPr>
          </a:p>
        </p:txBody>
      </p:sp>
      <p:sp>
        <p:nvSpPr>
          <p:cNvPr id="6" name="Oval 5"/>
          <p:cNvSpPr/>
          <p:nvPr/>
        </p:nvSpPr>
        <p:spPr>
          <a:xfrm>
            <a:off x="7965785" y="5243620"/>
            <a:ext cx="1187624"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bwMode="auto">
          <a:xfrm>
            <a:off x="4572001" y="5963700"/>
            <a:ext cx="223224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'Open'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382742858"/>
      </p:ext>
    </p:extLst>
  </p:cSld>
  <p:clrMapOvr>
    <a:masterClrMapping/>
  </p:clrMapOvr>
  <p:transition spd="med">
    <p:fade/>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9 at 11.54.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2343"/>
            <a:ext cx="8201173"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298</a:t>
            </a:fld>
            <a:endParaRPr lang="en-GB"/>
          </a:p>
        </p:txBody>
      </p:sp>
      <p:sp>
        <p:nvSpPr>
          <p:cNvPr id="3" name="TextBox 2"/>
          <p:cNvSpPr txBox="1"/>
          <p:nvPr/>
        </p:nvSpPr>
        <p:spPr bwMode="auto">
          <a:xfrm>
            <a:off x="4427984" y="1700808"/>
            <a:ext cx="403244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Records are imported to the EndNote Library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6243021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1.54.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404664"/>
            <a:ext cx="6934200" cy="58166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299</a:t>
            </a:fld>
            <a:endParaRPr lang="en-GB"/>
          </a:p>
        </p:txBody>
      </p:sp>
      <p:sp>
        <p:nvSpPr>
          <p:cNvPr id="3" name="TextBox 2"/>
          <p:cNvSpPr txBox="1"/>
          <p:nvPr/>
        </p:nvSpPr>
        <p:spPr bwMode="auto">
          <a:xfrm>
            <a:off x="3707904" y="4005064"/>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to view JSTOR record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288513560"/>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GB" smtClean="0"/>
              <a:t>Edit the reference style - footnotes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a:t>
            </a:fld>
            <a:endParaRPr lang="en-GB"/>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3 at 13.36.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9144000" cy="6599149"/>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30</a:t>
            </a:fld>
            <a:endParaRPr lang="en-GB"/>
          </a:p>
        </p:txBody>
      </p:sp>
      <p:sp>
        <p:nvSpPr>
          <p:cNvPr id="3" name="Oval 2"/>
          <p:cNvSpPr/>
          <p:nvPr/>
        </p:nvSpPr>
        <p:spPr>
          <a:xfrm>
            <a:off x="20362" y="1124744"/>
            <a:ext cx="2607421"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TextBox 3"/>
          <p:cNvSpPr txBox="1"/>
          <p:nvPr/>
        </p:nvSpPr>
        <p:spPr bwMode="auto">
          <a:xfrm>
            <a:off x="672769" y="4622927"/>
            <a:ext cx="784887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Use the 'Duplicates' option to set criteria for comparing records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1853335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9 at 11.54.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8060656"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300</a:t>
            </a:fld>
            <a:endParaRPr lang="en-GB"/>
          </a:p>
        </p:txBody>
      </p:sp>
    </p:spTree>
    <p:extLst>
      <p:ext uri="{BB962C8B-B14F-4D97-AF65-F5344CB8AC3E}">
        <p14:creationId xmlns:p14="http://schemas.microsoft.com/office/powerpoint/2010/main" val="4170139973"/>
      </p:ext>
    </p:extLst>
  </p:cSld>
  <p:clrMapOvr>
    <a:masterClrMapping/>
  </p:clrMapOvr>
  <p:transition spd="med">
    <p:fade/>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Import references from </a:t>
            </a:r>
            <a:r>
              <a:rPr lang="en-GB" smtClean="0"/>
              <a:t>Google Scholar</a:t>
            </a:r>
            <a:endParaRPr lang="en-GB"/>
          </a:p>
        </p:txBody>
      </p:sp>
      <p:sp>
        <p:nvSpPr>
          <p:cNvPr id="3" name="Slide Number Placeholder 2"/>
          <p:cNvSpPr>
            <a:spLocks noGrp="1"/>
          </p:cNvSpPr>
          <p:nvPr>
            <p:ph type="sldNum" sz="quarter" idx="12"/>
          </p:nvPr>
        </p:nvSpPr>
        <p:spPr/>
        <p:txBody>
          <a:bodyPr/>
          <a:lstStyle/>
          <a:p>
            <a:pPr>
              <a:defRPr/>
            </a:pPr>
            <a:fld id="{69E6E7F8-8A35-4CBD-9A04-5EF83203E7C0}" type="slidenum">
              <a:rPr lang="en-GB" smtClean="0"/>
              <a:pPr>
                <a:defRPr/>
              </a:pPr>
              <a:t>301</a:t>
            </a:fld>
            <a:endParaRPr lang="en-GB"/>
          </a:p>
        </p:txBody>
      </p:sp>
    </p:spTree>
    <p:extLst>
      <p:ext uri="{BB962C8B-B14F-4D97-AF65-F5344CB8AC3E}">
        <p14:creationId xmlns:p14="http://schemas.microsoft.com/office/powerpoint/2010/main" val="352700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2.45.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0"/>
            <a:ext cx="8071615" cy="6858000"/>
          </a:xfrm>
          <a:prstGeom prst="rect">
            <a:avLst/>
          </a:prstGeom>
        </p:spPr>
      </p:pic>
      <p:sp>
        <p:nvSpPr>
          <p:cNvPr id="825348" name="Line 4"/>
          <p:cNvSpPr>
            <a:spLocks noChangeShapeType="1"/>
          </p:cNvSpPr>
          <p:nvPr/>
        </p:nvSpPr>
        <p:spPr bwMode="auto">
          <a:xfrm flipV="1">
            <a:off x="7404855" y="1028438"/>
            <a:ext cx="252027" cy="100811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25354" name="Text Box 10"/>
          <p:cNvSpPr txBox="1">
            <a:spLocks noChangeArrowheads="1"/>
          </p:cNvSpPr>
          <p:nvPr/>
        </p:nvSpPr>
        <p:spPr bwMode="auto">
          <a:xfrm>
            <a:off x="6156175" y="1611100"/>
            <a:ext cx="2725465"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smtClean="0">
                <a:solidFill>
                  <a:srgbClr val="000000"/>
                </a:solidFill>
                <a:latin typeface="Lucida Sans" pitchFamily="34" charset="0"/>
              </a:rPr>
              <a:t>Go to 'Settings'</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69E6E7F8-8A35-4CBD-9A04-5EF83203E7C0}" type="slidenum">
              <a:rPr lang="en-GB" smtClean="0"/>
              <a:pPr>
                <a:defRPr/>
              </a:pPr>
              <a:t>302</a:t>
            </a:fld>
            <a:endParaRPr lang="en-GB"/>
          </a:p>
        </p:txBody>
      </p:sp>
    </p:spTree>
    <p:extLst>
      <p:ext uri="{BB962C8B-B14F-4D97-AF65-F5344CB8AC3E}">
        <p14:creationId xmlns:p14="http://schemas.microsoft.com/office/powerpoint/2010/main" val="3293405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5354"/>
                                        </p:tgtEl>
                                        <p:attrNameLst>
                                          <p:attrName>style.visibility</p:attrName>
                                        </p:attrNameLst>
                                      </p:cBhvr>
                                      <p:to>
                                        <p:strVal val="visible"/>
                                      </p:to>
                                    </p:set>
                                    <p:animEffect transition="in" filter="fade">
                                      <p:cBhvr>
                                        <p:cTn id="7" dur="2000"/>
                                        <p:tgtEl>
                                          <p:spTgt spid="82535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5348"/>
                                        </p:tgtEl>
                                        <p:attrNameLst>
                                          <p:attrName>style.visibility</p:attrName>
                                        </p:attrNameLst>
                                      </p:cBhvr>
                                      <p:to>
                                        <p:strVal val="visible"/>
                                      </p:to>
                                    </p:set>
                                    <p:animEffect transition="in" filter="fade">
                                      <p:cBhvr>
                                        <p:cTn id="11" dur="2000"/>
                                        <p:tgtEl>
                                          <p:spTgt spid="825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348" grpId="0" animBg="1"/>
      <p:bldP spid="825354"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2.46.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59" y="0"/>
            <a:ext cx="8070345" cy="6858000"/>
          </a:xfrm>
          <a:prstGeom prst="rect">
            <a:avLst/>
          </a:prstGeom>
        </p:spPr>
      </p:pic>
      <p:sp>
        <p:nvSpPr>
          <p:cNvPr id="827398" name="Oval 6"/>
          <p:cNvSpPr>
            <a:spLocks noChangeArrowheads="1"/>
          </p:cNvSpPr>
          <p:nvPr/>
        </p:nvSpPr>
        <p:spPr bwMode="auto">
          <a:xfrm>
            <a:off x="2988593" y="4832871"/>
            <a:ext cx="1295499" cy="576262"/>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7401" name="Text Box 10"/>
          <p:cNvSpPr txBox="1">
            <a:spLocks noChangeArrowheads="1"/>
          </p:cNvSpPr>
          <p:nvPr/>
        </p:nvSpPr>
        <p:spPr bwMode="auto">
          <a:xfrm>
            <a:off x="1187624" y="3066926"/>
            <a:ext cx="4897438" cy="11541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In the Bibliography Manager, select 'Show links </a:t>
            </a:r>
            <a:r>
              <a:rPr lang="en-GB" sz="2400" b="1" dirty="0" smtClean="0">
                <a:solidFill>
                  <a:srgbClr val="000000"/>
                </a:solidFill>
                <a:latin typeface="Lucida Sans" pitchFamily="34" charset="0"/>
              </a:rPr>
              <a:t>to import citations into EndNote'</a:t>
            </a:r>
            <a:endParaRPr lang="en-GB" sz="2400" b="1" dirty="0">
              <a:solidFill>
                <a:srgbClr val="000000"/>
              </a:solidFill>
              <a:latin typeface="Lucida Sans" pitchFamily="34" charset="0"/>
            </a:endParaRPr>
          </a:p>
        </p:txBody>
      </p:sp>
      <p:sp>
        <p:nvSpPr>
          <p:cNvPr id="827402" name="Line 6"/>
          <p:cNvSpPr>
            <a:spLocks noChangeShapeType="1"/>
          </p:cNvSpPr>
          <p:nvPr/>
        </p:nvSpPr>
        <p:spPr bwMode="auto">
          <a:xfrm flipH="1">
            <a:off x="5652121" y="4428837"/>
            <a:ext cx="1368151" cy="87237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27403" name="Text Box 10"/>
          <p:cNvSpPr txBox="1">
            <a:spLocks noChangeArrowheads="1"/>
          </p:cNvSpPr>
          <p:nvPr/>
        </p:nvSpPr>
        <p:spPr bwMode="auto">
          <a:xfrm>
            <a:off x="6301983" y="4221088"/>
            <a:ext cx="2160588" cy="41549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Click </a:t>
            </a:r>
            <a:r>
              <a:rPr lang="en-GB" sz="2400" b="1" dirty="0" smtClean="0">
                <a:solidFill>
                  <a:srgbClr val="000000"/>
                </a:solidFill>
                <a:latin typeface="Lucida Sans" pitchFamily="34" charset="0"/>
              </a:rPr>
              <a:t>'Save'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303</a:t>
            </a:fld>
            <a:endParaRPr lang="en-GB"/>
          </a:p>
        </p:txBody>
      </p:sp>
    </p:spTree>
    <p:extLst>
      <p:ext uri="{BB962C8B-B14F-4D97-AF65-F5344CB8AC3E}">
        <p14:creationId xmlns:p14="http://schemas.microsoft.com/office/powerpoint/2010/main" val="2427229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7401"/>
                                        </p:tgtEl>
                                        <p:attrNameLst>
                                          <p:attrName>style.visibility</p:attrName>
                                        </p:attrNameLst>
                                      </p:cBhvr>
                                      <p:to>
                                        <p:strVal val="visible"/>
                                      </p:to>
                                    </p:set>
                                    <p:animEffect transition="in" filter="fade">
                                      <p:cBhvr>
                                        <p:cTn id="7" dur="2000"/>
                                        <p:tgtEl>
                                          <p:spTgt spid="82740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7398"/>
                                        </p:tgtEl>
                                        <p:attrNameLst>
                                          <p:attrName>style.visibility</p:attrName>
                                        </p:attrNameLst>
                                      </p:cBhvr>
                                      <p:to>
                                        <p:strVal val="visible"/>
                                      </p:to>
                                    </p:set>
                                    <p:animEffect transition="in" filter="fade">
                                      <p:cBhvr>
                                        <p:cTn id="11" dur="2000"/>
                                        <p:tgtEl>
                                          <p:spTgt spid="82739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27403"/>
                                        </p:tgtEl>
                                        <p:attrNameLst>
                                          <p:attrName>style.visibility</p:attrName>
                                        </p:attrNameLst>
                                      </p:cBhvr>
                                      <p:to>
                                        <p:strVal val="visible"/>
                                      </p:to>
                                    </p:set>
                                    <p:animEffect transition="in" filter="fade">
                                      <p:cBhvr>
                                        <p:cTn id="15" dur="2000"/>
                                        <p:tgtEl>
                                          <p:spTgt spid="827403"/>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27402"/>
                                        </p:tgtEl>
                                        <p:attrNameLst>
                                          <p:attrName>style.visibility</p:attrName>
                                        </p:attrNameLst>
                                      </p:cBhvr>
                                      <p:to>
                                        <p:strVal val="visible"/>
                                      </p:to>
                                    </p:set>
                                    <p:animEffect transition="in" filter="fade">
                                      <p:cBhvr>
                                        <p:cTn id="19" dur="2000"/>
                                        <p:tgtEl>
                                          <p:spTgt spid="827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398" grpId="0" animBg="1"/>
      <p:bldP spid="827401" grpId="0" animBg="1"/>
      <p:bldP spid="827402" grpId="0" animBg="1"/>
      <p:bldP spid="827403"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2.46.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64" y="0"/>
            <a:ext cx="8070345" cy="6858000"/>
          </a:xfrm>
          <a:prstGeom prst="rect">
            <a:avLst/>
          </a:prstGeom>
        </p:spPr>
      </p:pic>
      <p:sp>
        <p:nvSpPr>
          <p:cNvPr id="829446" name="Text Box 10"/>
          <p:cNvSpPr txBox="1">
            <a:spLocks noChangeArrowheads="1"/>
          </p:cNvSpPr>
          <p:nvPr/>
        </p:nvSpPr>
        <p:spPr bwMode="auto">
          <a:xfrm>
            <a:off x="1835150" y="5013325"/>
            <a:ext cx="5761038"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Open  the EndNote Library, and perform the Google Scholar search</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304</a:t>
            </a:fld>
            <a:endParaRPr lang="en-GB"/>
          </a:p>
        </p:txBody>
      </p:sp>
    </p:spTree>
    <p:extLst>
      <p:ext uri="{BB962C8B-B14F-4D97-AF65-F5344CB8AC3E}">
        <p14:creationId xmlns:p14="http://schemas.microsoft.com/office/powerpoint/2010/main" val="192826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9446"/>
                                        </p:tgtEl>
                                        <p:attrNameLst>
                                          <p:attrName>style.visibility</p:attrName>
                                        </p:attrNameLst>
                                      </p:cBhvr>
                                      <p:to>
                                        <p:strVal val="visible"/>
                                      </p:to>
                                    </p:set>
                                    <p:animEffect transition="in" filter="fade">
                                      <p:cBhvr>
                                        <p:cTn id="7" dur="2000"/>
                                        <p:tgtEl>
                                          <p:spTgt spid="829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46" grpId="0" animBg="1"/>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2.4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0"/>
            <a:ext cx="8074973" cy="6858000"/>
          </a:xfrm>
          <a:prstGeom prst="rect">
            <a:avLst/>
          </a:prstGeom>
        </p:spPr>
      </p:pic>
      <p:sp>
        <p:nvSpPr>
          <p:cNvPr id="831494" name="Line 6"/>
          <p:cNvSpPr>
            <a:spLocks noChangeShapeType="1"/>
          </p:cNvSpPr>
          <p:nvPr/>
        </p:nvSpPr>
        <p:spPr bwMode="auto">
          <a:xfrm flipH="1">
            <a:off x="4433022" y="1988840"/>
            <a:ext cx="858240" cy="144015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31495" name="Text Box 10"/>
          <p:cNvSpPr txBox="1">
            <a:spLocks noChangeArrowheads="1"/>
          </p:cNvSpPr>
          <p:nvPr/>
        </p:nvSpPr>
        <p:spPr bwMode="auto">
          <a:xfrm>
            <a:off x="4572000" y="1556792"/>
            <a:ext cx="360045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Click the 'Import into EndNote' option</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305</a:t>
            </a:fld>
            <a:endParaRPr lang="en-GB"/>
          </a:p>
        </p:txBody>
      </p:sp>
    </p:spTree>
    <p:extLst>
      <p:ext uri="{BB962C8B-B14F-4D97-AF65-F5344CB8AC3E}">
        <p14:creationId xmlns:p14="http://schemas.microsoft.com/office/powerpoint/2010/main" val="2968124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1495"/>
                                        </p:tgtEl>
                                        <p:attrNameLst>
                                          <p:attrName>style.visibility</p:attrName>
                                        </p:attrNameLst>
                                      </p:cBhvr>
                                      <p:to>
                                        <p:strVal val="visible"/>
                                      </p:to>
                                    </p:set>
                                    <p:animEffect transition="in" filter="fade">
                                      <p:cBhvr>
                                        <p:cTn id="7" dur="2000"/>
                                        <p:tgtEl>
                                          <p:spTgt spid="83149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31494"/>
                                        </p:tgtEl>
                                        <p:attrNameLst>
                                          <p:attrName>style.visibility</p:attrName>
                                        </p:attrNameLst>
                                      </p:cBhvr>
                                      <p:to>
                                        <p:strVal val="visible"/>
                                      </p:to>
                                    </p:set>
                                    <p:animEffect transition="in" filter="fade">
                                      <p:cBhvr>
                                        <p:cTn id="11" dur="2000"/>
                                        <p:tgtEl>
                                          <p:spTgt spid="831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494" grpId="0" animBg="1"/>
      <p:bldP spid="831495"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2.47.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557" y="1214542"/>
            <a:ext cx="5626100" cy="4318000"/>
          </a:xfrm>
          <a:prstGeom prst="rect">
            <a:avLst/>
          </a:prstGeom>
        </p:spPr>
      </p:pic>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306</a:t>
            </a:fld>
            <a:endParaRPr lang="en-GB"/>
          </a:p>
        </p:txBody>
      </p:sp>
      <p:sp>
        <p:nvSpPr>
          <p:cNvPr id="8" name="Text Box 10"/>
          <p:cNvSpPr txBox="1">
            <a:spLocks noChangeArrowheads="1"/>
          </p:cNvSpPr>
          <p:nvPr/>
        </p:nvSpPr>
        <p:spPr bwMode="auto">
          <a:xfrm>
            <a:off x="5148064" y="3581291"/>
            <a:ext cx="2601764" cy="41549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Click 'Choose'</a:t>
            </a:r>
            <a:endParaRPr lang="en-GB" sz="2400" b="1" dirty="0">
              <a:solidFill>
                <a:srgbClr val="000000"/>
              </a:solidFill>
              <a:latin typeface="Lucida Sans" pitchFamily="34" charset="0"/>
            </a:endParaRPr>
          </a:p>
        </p:txBody>
      </p:sp>
      <p:sp>
        <p:nvSpPr>
          <p:cNvPr id="3" name="Oval 2"/>
          <p:cNvSpPr/>
          <p:nvPr/>
        </p:nvSpPr>
        <p:spPr>
          <a:xfrm>
            <a:off x="2915816" y="3373542"/>
            <a:ext cx="1444791" cy="41549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7994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6 at 15.07.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4784"/>
            <a:ext cx="9144000" cy="4354286"/>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307</a:t>
            </a:fld>
            <a:endParaRPr lang="en-GB"/>
          </a:p>
        </p:txBody>
      </p:sp>
      <p:sp>
        <p:nvSpPr>
          <p:cNvPr id="4" name="TextBox 3"/>
          <p:cNvSpPr txBox="1"/>
          <p:nvPr/>
        </p:nvSpPr>
        <p:spPr bwMode="auto">
          <a:xfrm>
            <a:off x="755576" y="404664"/>
            <a:ext cx="446449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'Applications </a:t>
            </a:r>
            <a:r>
              <a:rPr lang="en-GB" sz="2400" b="1" dirty="0" smtClean="0">
                <a:solidFill>
                  <a:srgbClr val="000000"/>
                </a:solidFill>
                <a:latin typeface="Lucida Sans" pitchFamily="34" charset="0"/>
                <a:sym typeface="Wingdings"/>
              </a:rPr>
              <a:t> EndNote X6  EndNote X6</a:t>
            </a:r>
            <a:endParaRPr lang="en-GB" sz="2400" b="1" dirty="0">
              <a:solidFill>
                <a:srgbClr val="000000"/>
              </a:solidFill>
              <a:latin typeface="Lucida Sans" pitchFamily="34" charset="0"/>
            </a:endParaRPr>
          </a:p>
        </p:txBody>
      </p:sp>
      <p:sp>
        <p:nvSpPr>
          <p:cNvPr id="6" name="Oval 5"/>
          <p:cNvSpPr/>
          <p:nvPr/>
        </p:nvSpPr>
        <p:spPr>
          <a:xfrm>
            <a:off x="7965785" y="5243620"/>
            <a:ext cx="1187624"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bwMode="auto">
          <a:xfrm>
            <a:off x="4572001" y="5963700"/>
            <a:ext cx="223224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'Open'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386180345"/>
      </p:ext>
    </p:extLst>
  </p:cSld>
  <p:clrMapOvr>
    <a:masterClrMapping/>
  </p:clrMapOvr>
  <p:transition spd="med">
    <p:fade/>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9 at 12.48.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952842"/>
            <a:ext cx="5638800" cy="47752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308</a:t>
            </a:fld>
            <a:endParaRPr lang="en-GB"/>
          </a:p>
        </p:txBody>
      </p:sp>
      <p:sp>
        <p:nvSpPr>
          <p:cNvPr id="4" name="TextBox 3"/>
          <p:cNvSpPr txBox="1"/>
          <p:nvPr/>
        </p:nvSpPr>
        <p:spPr bwMode="auto">
          <a:xfrm>
            <a:off x="5191793" y="1700808"/>
            <a:ext cx="288032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US" sz="2400" b="1" dirty="0" smtClean="0">
                <a:solidFill>
                  <a:srgbClr val="000000"/>
                </a:solidFill>
                <a:latin typeface="Lucida Sans" pitchFamily="34" charset="0"/>
              </a:rPr>
              <a:t>Check the 'Do this…' box and click OK</a:t>
            </a:r>
            <a:endParaRPr lang="en-US" sz="2400" b="1" dirty="0">
              <a:solidFill>
                <a:srgbClr val="000000"/>
              </a:solidFill>
              <a:latin typeface="Lucida Sans" pitchFamily="34" charset="0"/>
            </a:endParaRPr>
          </a:p>
        </p:txBody>
      </p:sp>
      <p:sp>
        <p:nvSpPr>
          <p:cNvPr id="5" name="Oval 4"/>
          <p:cNvSpPr/>
          <p:nvPr/>
        </p:nvSpPr>
        <p:spPr>
          <a:xfrm>
            <a:off x="5652120" y="5085184"/>
            <a:ext cx="1534344"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901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2.49.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29" y="0"/>
            <a:ext cx="8162935" cy="6858000"/>
          </a:xfrm>
          <a:prstGeom prst="rect">
            <a:avLst/>
          </a:prstGeom>
        </p:spPr>
      </p:pic>
      <p:sp>
        <p:nvSpPr>
          <p:cNvPr id="835590" name="Line 6"/>
          <p:cNvSpPr>
            <a:spLocks noChangeShapeType="1"/>
          </p:cNvSpPr>
          <p:nvPr/>
        </p:nvSpPr>
        <p:spPr bwMode="auto">
          <a:xfrm flipH="1" flipV="1">
            <a:off x="1908175" y="1268413"/>
            <a:ext cx="2376488" cy="187325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35591" name="Text Box 10"/>
          <p:cNvSpPr txBox="1">
            <a:spLocks noChangeArrowheads="1"/>
          </p:cNvSpPr>
          <p:nvPr/>
        </p:nvSpPr>
        <p:spPr bwMode="auto">
          <a:xfrm>
            <a:off x="3059113" y="2205038"/>
            <a:ext cx="4752975" cy="151923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The record is imported as a temporary group and is added to the main library of all references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309</a:t>
            </a:fld>
            <a:endParaRPr lang="en-GB"/>
          </a:p>
        </p:txBody>
      </p:sp>
    </p:spTree>
    <p:extLst>
      <p:ext uri="{BB962C8B-B14F-4D97-AF65-F5344CB8AC3E}">
        <p14:creationId xmlns:p14="http://schemas.microsoft.com/office/powerpoint/2010/main" val="211592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5591"/>
                                        </p:tgtEl>
                                        <p:attrNameLst>
                                          <p:attrName>style.visibility</p:attrName>
                                        </p:attrNameLst>
                                      </p:cBhvr>
                                      <p:to>
                                        <p:strVal val="visible"/>
                                      </p:to>
                                    </p:set>
                                    <p:animEffect transition="in" filter="fade">
                                      <p:cBhvr>
                                        <p:cTn id="7" dur="2000"/>
                                        <p:tgtEl>
                                          <p:spTgt spid="83559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35590"/>
                                        </p:tgtEl>
                                        <p:attrNameLst>
                                          <p:attrName>style.visibility</p:attrName>
                                        </p:attrNameLst>
                                      </p:cBhvr>
                                      <p:to>
                                        <p:strVal val="visible"/>
                                      </p:to>
                                    </p:set>
                                    <p:animEffect transition="in" filter="fade">
                                      <p:cBhvr>
                                        <p:cTn id="11" dur="2000"/>
                                        <p:tgtEl>
                                          <p:spTgt spid="835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90" grpId="0" animBg="1"/>
      <p:bldP spid="83559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31</a:t>
            </a:fld>
            <a:endParaRPr lang="en-GB"/>
          </a:p>
        </p:txBody>
      </p:sp>
      <p:pic>
        <p:nvPicPr>
          <p:cNvPr id="3" name="Picture 2" descr="Screen Shot 2012-11-13 at 13.36.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244"/>
            <a:ext cx="9144000" cy="6567168"/>
          </a:xfrm>
          <a:prstGeom prst="rect">
            <a:avLst/>
          </a:prstGeom>
        </p:spPr>
      </p:pic>
      <p:sp>
        <p:nvSpPr>
          <p:cNvPr id="4" name="Oval 3"/>
          <p:cNvSpPr/>
          <p:nvPr/>
        </p:nvSpPr>
        <p:spPr>
          <a:xfrm>
            <a:off x="179512" y="1412776"/>
            <a:ext cx="2520280"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p:nvPr/>
        </p:nvCxnSpPr>
        <p:spPr>
          <a:xfrm flipH="1" flipV="1">
            <a:off x="3059832" y="2708920"/>
            <a:ext cx="1512168" cy="641908"/>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bwMode="auto">
          <a:xfrm>
            <a:off x="4283968" y="3174067"/>
            <a:ext cx="388843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Check the PubMed option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219869889"/>
      </p:ext>
    </p:extLst>
  </p:cSld>
  <p:clrMapOvr>
    <a:masterClrMapping/>
  </p:clrMapOvr>
  <p:transition spd="med">
    <p:fade/>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9 at 12.50.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0"/>
            <a:ext cx="8061912" cy="6858000"/>
          </a:xfrm>
          <a:prstGeom prst="rect">
            <a:avLst/>
          </a:prstGeom>
        </p:spPr>
      </p:pic>
      <p:cxnSp>
        <p:nvCxnSpPr>
          <p:cNvPr id="4" name="Straight Arrow Connector 3"/>
          <p:cNvCxnSpPr/>
          <p:nvPr/>
        </p:nvCxnSpPr>
        <p:spPr>
          <a:xfrm flipH="1">
            <a:off x="4498500" y="2565896"/>
            <a:ext cx="965562" cy="1583184"/>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839687" name="Text Box 10"/>
          <p:cNvSpPr txBox="1">
            <a:spLocks noChangeArrowheads="1"/>
          </p:cNvSpPr>
          <p:nvPr/>
        </p:nvSpPr>
        <p:spPr bwMode="auto">
          <a:xfrm>
            <a:off x="3923928" y="1988840"/>
            <a:ext cx="4752975" cy="115411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Note that only one record at a time can be exported from Google Scholar</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310</a:t>
            </a:fld>
            <a:endParaRPr lang="en-GB"/>
          </a:p>
        </p:txBody>
      </p:sp>
    </p:spTree>
    <p:extLst>
      <p:ext uri="{BB962C8B-B14F-4D97-AF65-F5344CB8AC3E}">
        <p14:creationId xmlns:p14="http://schemas.microsoft.com/office/powerpoint/2010/main" val="3389293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9687"/>
                                        </p:tgtEl>
                                        <p:attrNameLst>
                                          <p:attrName>style.visibility</p:attrName>
                                        </p:attrNameLst>
                                      </p:cBhvr>
                                      <p:to>
                                        <p:strVal val="visible"/>
                                      </p:to>
                                    </p:set>
                                    <p:animEffect transition="in" filter="fade">
                                      <p:cBhvr>
                                        <p:cTn id="7" dur="2000"/>
                                        <p:tgtEl>
                                          <p:spTgt spid="83968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687"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normAutofit/>
          </a:bodyPr>
          <a:lstStyle/>
          <a:p>
            <a:pPr eaLnBrk="1" hangingPunct="1"/>
            <a:r>
              <a:rPr lang="en-GB" smtClean="0"/>
              <a:t>Search and export from library catalogues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311</a:t>
            </a:fld>
            <a:endParaRPr lang="en-GB"/>
          </a:p>
        </p:txBody>
      </p:sp>
    </p:spTree>
    <p:extLst>
      <p:ext uri="{BB962C8B-B14F-4D97-AF65-F5344CB8AC3E}">
        <p14:creationId xmlns:p14="http://schemas.microsoft.com/office/powerpoint/2010/main" val="1496873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27 at 16.06.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486" y="0"/>
            <a:ext cx="8148751" cy="6858000"/>
          </a:xfrm>
          <a:prstGeom prst="rect">
            <a:avLst/>
          </a:prstGeom>
        </p:spPr>
      </p:pic>
      <p:sp>
        <p:nvSpPr>
          <p:cNvPr id="867333" name="Line 5"/>
          <p:cNvSpPr>
            <a:spLocks noChangeShapeType="1"/>
          </p:cNvSpPr>
          <p:nvPr/>
        </p:nvSpPr>
        <p:spPr bwMode="auto">
          <a:xfrm flipH="1" flipV="1">
            <a:off x="827336" y="5233476"/>
            <a:ext cx="360362" cy="78833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7334" name="Text Box 6"/>
          <p:cNvSpPr txBox="1">
            <a:spLocks noChangeArrowheads="1"/>
          </p:cNvSpPr>
          <p:nvPr/>
        </p:nvSpPr>
        <p:spPr bwMode="auto">
          <a:xfrm>
            <a:off x="611560" y="5823190"/>
            <a:ext cx="3632525"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In the 'Online Search' pane, click 'more'</a:t>
            </a:r>
            <a:endParaRPr lang="en-GB" sz="2400" b="1" dirty="0">
              <a:latin typeface="Lucida Sans" pitchFamily="34" charset="0"/>
            </a:endParaRPr>
          </a:p>
        </p:txBody>
      </p:sp>
      <p:sp>
        <p:nvSpPr>
          <p:cNvPr id="867337" name="Text Box 9"/>
          <p:cNvSpPr txBox="1">
            <a:spLocks noChangeArrowheads="1"/>
          </p:cNvSpPr>
          <p:nvPr/>
        </p:nvSpPr>
        <p:spPr bwMode="auto">
          <a:xfrm>
            <a:off x="3779911" y="4019697"/>
            <a:ext cx="46815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Use the same procedure for other library catalogues</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312</a:t>
            </a:fld>
            <a:endParaRPr lang="en-GB"/>
          </a:p>
        </p:txBody>
      </p:sp>
    </p:spTree>
    <p:custDataLst>
      <p:tags r:id="rId1"/>
    </p:custDataLst>
    <p:extLst>
      <p:ext uri="{BB962C8B-B14F-4D97-AF65-F5344CB8AC3E}">
        <p14:creationId xmlns:p14="http://schemas.microsoft.com/office/powerpoint/2010/main" val="1941265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7334"/>
                                        </p:tgtEl>
                                        <p:attrNameLst>
                                          <p:attrName>style.visibility</p:attrName>
                                        </p:attrNameLst>
                                      </p:cBhvr>
                                      <p:to>
                                        <p:strVal val="visible"/>
                                      </p:to>
                                    </p:set>
                                    <p:animEffect transition="in" filter="fade">
                                      <p:cBhvr>
                                        <p:cTn id="7" dur="2000"/>
                                        <p:tgtEl>
                                          <p:spTgt spid="86733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67333"/>
                                        </p:tgtEl>
                                        <p:attrNameLst>
                                          <p:attrName>style.visibility</p:attrName>
                                        </p:attrNameLst>
                                      </p:cBhvr>
                                      <p:to>
                                        <p:strVal val="visible"/>
                                      </p:to>
                                    </p:set>
                                    <p:animEffect transition="in" filter="fade">
                                      <p:cBhvr>
                                        <p:cTn id="11" dur="2000"/>
                                        <p:tgtEl>
                                          <p:spTgt spid="86733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67337"/>
                                        </p:tgtEl>
                                        <p:attrNameLst>
                                          <p:attrName>style.visibility</p:attrName>
                                        </p:attrNameLst>
                                      </p:cBhvr>
                                      <p:to>
                                        <p:strVal val="visible"/>
                                      </p:to>
                                    </p:set>
                                    <p:animEffect transition="in" filter="fade">
                                      <p:cBhvr>
                                        <p:cTn id="15" dur="2000"/>
                                        <p:tgtEl>
                                          <p:spTgt spid="867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333" grpId="0" animBg="1"/>
      <p:bldP spid="867334" grpId="0" animBg="1"/>
      <p:bldP spid="867337" grpId="0" animBg="1"/>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2-11-27 at 16.07.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529" y="0"/>
            <a:ext cx="5941443"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313</a:t>
            </a:fld>
            <a:endParaRPr lang="en-GB"/>
          </a:p>
        </p:txBody>
      </p:sp>
      <p:sp>
        <p:nvSpPr>
          <p:cNvPr id="4" name="Line 7"/>
          <p:cNvSpPr>
            <a:spLocks noChangeShapeType="1"/>
          </p:cNvSpPr>
          <p:nvPr/>
        </p:nvSpPr>
        <p:spPr bwMode="auto">
          <a:xfrm flipH="1">
            <a:off x="5940149" y="2852936"/>
            <a:ext cx="1152127" cy="165618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Text Box 8"/>
          <p:cNvSpPr txBox="1">
            <a:spLocks noChangeArrowheads="1"/>
          </p:cNvSpPr>
          <p:nvPr/>
        </p:nvSpPr>
        <p:spPr bwMode="auto">
          <a:xfrm>
            <a:off x="5004048" y="2190254"/>
            <a:ext cx="388910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'U Southampton' and click 'Choose'</a:t>
            </a:r>
            <a:endParaRPr lang="en-GB" sz="2400" b="1" dirty="0">
              <a:latin typeface="Lucida Sans" pitchFamily="34" charset="0"/>
            </a:endParaRPr>
          </a:p>
        </p:txBody>
      </p:sp>
      <p:sp>
        <p:nvSpPr>
          <p:cNvPr id="6" name="Oval 10"/>
          <p:cNvSpPr>
            <a:spLocks noChangeArrowheads="1"/>
          </p:cNvSpPr>
          <p:nvPr/>
        </p:nvSpPr>
        <p:spPr bwMode="auto">
          <a:xfrm>
            <a:off x="6156176" y="5946647"/>
            <a:ext cx="1224136" cy="576064"/>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497933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27 at 16.07.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0"/>
            <a:ext cx="8175756" cy="6858000"/>
          </a:xfrm>
          <a:prstGeom prst="rect">
            <a:avLst/>
          </a:prstGeom>
        </p:spPr>
      </p:pic>
      <p:sp>
        <p:nvSpPr>
          <p:cNvPr id="869379" name="Line 3"/>
          <p:cNvSpPr>
            <a:spLocks noChangeShapeType="1"/>
          </p:cNvSpPr>
          <p:nvPr/>
        </p:nvSpPr>
        <p:spPr bwMode="auto">
          <a:xfrm flipH="1" flipV="1">
            <a:off x="4139951" y="1052735"/>
            <a:ext cx="900097" cy="157963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9380" name="Line 4"/>
          <p:cNvSpPr>
            <a:spLocks noChangeShapeType="1"/>
          </p:cNvSpPr>
          <p:nvPr/>
        </p:nvSpPr>
        <p:spPr bwMode="auto">
          <a:xfrm flipH="1">
            <a:off x="1619671" y="4507605"/>
            <a:ext cx="2863741" cy="28954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9381" name="Text Box 5"/>
          <p:cNvSpPr txBox="1">
            <a:spLocks noChangeArrowheads="1"/>
          </p:cNvSpPr>
          <p:nvPr/>
        </p:nvSpPr>
        <p:spPr bwMode="auto">
          <a:xfrm>
            <a:off x="3818317" y="3717032"/>
            <a:ext cx="4752975"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 Search tab is now linked to the library catalogue and the new connection appears in the 'Online Search' list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314</a:t>
            </a:fld>
            <a:endParaRPr lang="en-GB"/>
          </a:p>
        </p:txBody>
      </p:sp>
      <p:sp>
        <p:nvSpPr>
          <p:cNvPr id="7" name="Text Box 4"/>
          <p:cNvSpPr txBox="1">
            <a:spLocks noChangeArrowheads="1"/>
          </p:cNvSpPr>
          <p:nvPr/>
        </p:nvSpPr>
        <p:spPr bwMode="auto">
          <a:xfrm>
            <a:off x="3530979" y="1841798"/>
            <a:ext cx="5040313"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as many search fields, criteria and search terms as required. More lines can be added if necessary</a:t>
            </a:r>
            <a:endParaRPr lang="en-GB" sz="2400" b="1" dirty="0">
              <a:latin typeface="Lucida Sans" pitchFamily="34" charset="0"/>
            </a:endParaRPr>
          </a:p>
        </p:txBody>
      </p:sp>
      <p:sp>
        <p:nvSpPr>
          <p:cNvPr id="8" name="Text Box 6"/>
          <p:cNvSpPr txBox="1">
            <a:spLocks noChangeArrowheads="1"/>
          </p:cNvSpPr>
          <p:nvPr/>
        </p:nvSpPr>
        <p:spPr bwMode="auto">
          <a:xfrm>
            <a:off x="557609" y="566960"/>
            <a:ext cx="178214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smtClean="0">
                <a:solidFill>
                  <a:srgbClr val="000000"/>
                </a:solidFill>
                <a:latin typeface="Lucida Sans" pitchFamily="34" charset="0"/>
              </a:rPr>
              <a:t>Click 'Search'</a:t>
            </a:r>
            <a:endParaRPr lang="en-GB" sz="2400" b="1" dirty="0">
              <a:latin typeface="Lucida Sans" pitchFamily="34" charset="0"/>
            </a:endParaRPr>
          </a:p>
        </p:txBody>
      </p:sp>
      <p:sp>
        <p:nvSpPr>
          <p:cNvPr id="3" name="Oval 2"/>
          <p:cNvSpPr/>
          <p:nvPr/>
        </p:nvSpPr>
        <p:spPr>
          <a:xfrm>
            <a:off x="2339753" y="0"/>
            <a:ext cx="1080119" cy="56696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5059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27 at 16.08.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757" y="378179"/>
            <a:ext cx="5969000" cy="2501900"/>
          </a:xfrm>
          <a:prstGeom prst="rect">
            <a:avLst/>
          </a:prstGeom>
        </p:spPr>
      </p:pic>
      <p:sp>
        <p:nvSpPr>
          <p:cNvPr id="873476" name="Text Box 4"/>
          <p:cNvSpPr txBox="1">
            <a:spLocks noChangeArrowheads="1"/>
          </p:cNvSpPr>
          <p:nvPr/>
        </p:nvSpPr>
        <p:spPr bwMode="auto">
          <a:xfrm>
            <a:off x="517578" y="3140968"/>
            <a:ext cx="46815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If the number of hits is too large, it may be necessary to refine the search</a:t>
            </a:r>
            <a:endParaRPr lang="en-GB" sz="2400" b="1" dirty="0">
              <a:latin typeface="Lucida Sans" pitchFamily="34" charset="0"/>
            </a:endParaRPr>
          </a:p>
        </p:txBody>
      </p:sp>
      <p:sp>
        <p:nvSpPr>
          <p:cNvPr id="873477" name="Line 5"/>
          <p:cNvSpPr>
            <a:spLocks noChangeShapeType="1"/>
          </p:cNvSpPr>
          <p:nvPr/>
        </p:nvSpPr>
        <p:spPr bwMode="auto">
          <a:xfrm flipV="1">
            <a:off x="6804249" y="2708920"/>
            <a:ext cx="0" cy="216024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73478" name="Text Box 6"/>
          <p:cNvSpPr txBox="1">
            <a:spLocks noChangeArrowheads="1"/>
          </p:cNvSpPr>
          <p:nvPr/>
        </p:nvSpPr>
        <p:spPr bwMode="auto">
          <a:xfrm>
            <a:off x="4067944" y="4653136"/>
            <a:ext cx="403321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'OK' to add the retrieved records to the EndNote Library</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315</a:t>
            </a:fld>
            <a:endParaRPr lang="en-GB"/>
          </a:p>
        </p:txBody>
      </p:sp>
    </p:spTree>
    <p:extLst>
      <p:ext uri="{BB962C8B-B14F-4D97-AF65-F5344CB8AC3E}">
        <p14:creationId xmlns:p14="http://schemas.microsoft.com/office/powerpoint/2010/main" val="2646927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3476"/>
                                        </p:tgtEl>
                                        <p:attrNameLst>
                                          <p:attrName>style.visibility</p:attrName>
                                        </p:attrNameLst>
                                      </p:cBhvr>
                                      <p:to>
                                        <p:strVal val="visible"/>
                                      </p:to>
                                    </p:set>
                                    <p:animEffect transition="in" filter="fade">
                                      <p:cBhvr>
                                        <p:cTn id="7" dur="2000"/>
                                        <p:tgtEl>
                                          <p:spTgt spid="87347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3478"/>
                                        </p:tgtEl>
                                        <p:attrNameLst>
                                          <p:attrName>style.visibility</p:attrName>
                                        </p:attrNameLst>
                                      </p:cBhvr>
                                      <p:to>
                                        <p:strVal val="visible"/>
                                      </p:to>
                                    </p:set>
                                    <p:animEffect transition="in" filter="fade">
                                      <p:cBhvr>
                                        <p:cTn id="11" dur="2000"/>
                                        <p:tgtEl>
                                          <p:spTgt spid="87347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73477"/>
                                        </p:tgtEl>
                                        <p:attrNameLst>
                                          <p:attrName>style.visibility</p:attrName>
                                        </p:attrNameLst>
                                      </p:cBhvr>
                                      <p:to>
                                        <p:strVal val="visible"/>
                                      </p:to>
                                    </p:set>
                                    <p:animEffect transition="in" filter="fade">
                                      <p:cBhvr>
                                        <p:cTn id="15" dur="2000"/>
                                        <p:tgtEl>
                                          <p:spTgt spid="873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476" grpId="0" animBg="1"/>
      <p:bldP spid="873477" grpId="0" animBg="1"/>
      <p:bldP spid="873478"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27 at 16.08.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161587" cy="6858000"/>
          </a:xfrm>
          <a:prstGeom prst="rect">
            <a:avLst/>
          </a:prstGeom>
        </p:spPr>
      </p:pic>
      <p:sp>
        <p:nvSpPr>
          <p:cNvPr id="875523" name="Line 3"/>
          <p:cNvSpPr>
            <a:spLocks noChangeShapeType="1"/>
          </p:cNvSpPr>
          <p:nvPr/>
        </p:nvSpPr>
        <p:spPr bwMode="auto">
          <a:xfrm flipH="1" flipV="1">
            <a:off x="2267743" y="4869160"/>
            <a:ext cx="1584173" cy="28803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75524" name="Text Box 4"/>
          <p:cNvSpPr txBox="1">
            <a:spLocks noChangeArrowheads="1"/>
          </p:cNvSpPr>
          <p:nvPr/>
        </p:nvSpPr>
        <p:spPr bwMode="auto">
          <a:xfrm>
            <a:off x="3347864" y="5013176"/>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Imported records display as a temporary group and are also added to the main library</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316</a:t>
            </a:fld>
            <a:endParaRPr lang="en-GB"/>
          </a:p>
        </p:txBody>
      </p:sp>
    </p:spTree>
    <p:extLst>
      <p:ext uri="{BB962C8B-B14F-4D97-AF65-F5344CB8AC3E}">
        <p14:creationId xmlns:p14="http://schemas.microsoft.com/office/powerpoint/2010/main" val="1628760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5524"/>
                                        </p:tgtEl>
                                        <p:attrNameLst>
                                          <p:attrName>style.visibility</p:attrName>
                                        </p:attrNameLst>
                                      </p:cBhvr>
                                      <p:to>
                                        <p:strVal val="visible"/>
                                      </p:to>
                                    </p:set>
                                    <p:animEffect transition="in" filter="fade">
                                      <p:cBhvr>
                                        <p:cTn id="7" dur="2000"/>
                                        <p:tgtEl>
                                          <p:spTgt spid="87552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5523"/>
                                        </p:tgtEl>
                                        <p:attrNameLst>
                                          <p:attrName>style.visibility</p:attrName>
                                        </p:attrNameLst>
                                      </p:cBhvr>
                                      <p:to>
                                        <p:strVal val="visible"/>
                                      </p:to>
                                    </p:set>
                                    <p:animEffect transition="in" filter="fade">
                                      <p:cBhvr>
                                        <p:cTn id="11" dur="2000"/>
                                        <p:tgtEl>
                                          <p:spTgt spid="875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523" grpId="0" animBg="1"/>
      <p:bldP spid="875524" grpId="0" animBg="1"/>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317</a:t>
            </a:fld>
            <a:endParaRPr lang="en-GB"/>
          </a:p>
        </p:txBody>
      </p:sp>
      <p:cxnSp>
        <p:nvCxnSpPr>
          <p:cNvPr id="5" name="Straight Arrow Connector 4"/>
          <p:cNvCxnSpPr/>
          <p:nvPr/>
        </p:nvCxnSpPr>
        <p:spPr>
          <a:xfrm flipH="1">
            <a:off x="3563888" y="3789040"/>
            <a:ext cx="2376264" cy="86409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5508104" y="3573016"/>
            <a:ext cx="302433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Follow link to e-resources</a:t>
            </a:r>
            <a:endParaRPr lang="en-GB" sz="2400" b="1" dirty="0">
              <a:solidFill>
                <a:srgbClr val="000000"/>
              </a:solidFill>
              <a:latin typeface="Lucida Sans" pitchFamily="34" charset="0"/>
            </a:endParaRPr>
          </a:p>
        </p:txBody>
      </p:sp>
      <p:pic>
        <p:nvPicPr>
          <p:cNvPr id="7" name="Picture 6" descr="Screen Shot 2012-11-27 at 16.09.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20" y="7111"/>
            <a:ext cx="8178484" cy="6858000"/>
          </a:xfrm>
          <a:prstGeom prst="rect">
            <a:avLst/>
          </a:prstGeom>
        </p:spPr>
      </p:pic>
      <p:cxnSp>
        <p:nvCxnSpPr>
          <p:cNvPr id="8" name="Straight Arrow Connector 7"/>
          <p:cNvCxnSpPr/>
          <p:nvPr/>
        </p:nvCxnSpPr>
        <p:spPr>
          <a:xfrm flipH="1">
            <a:off x="4476062" y="4404013"/>
            <a:ext cx="1176058" cy="1329243"/>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4752020" y="3789040"/>
            <a:ext cx="388843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Follow the hyperlink to access e-resources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215742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idx="4294967295"/>
          </p:nvPr>
        </p:nvSpPr>
        <p:spPr/>
        <p:txBody>
          <a:bodyPr/>
          <a:lstStyle/>
          <a:p>
            <a:pPr eaLnBrk="1" hangingPunct="1"/>
            <a:r>
              <a:rPr lang="en-GB" smtClean="0"/>
              <a:t>Searching COPAC</a:t>
            </a:r>
          </a:p>
        </p:txBody>
      </p:sp>
      <p:sp>
        <p:nvSpPr>
          <p:cNvPr id="877571" name="Rectangle 4"/>
          <p:cNvSpPr>
            <a:spLocks noGrp="1" noChangeArrowheads="1"/>
          </p:cNvSpPr>
          <p:nvPr>
            <p:ph type="body" idx="4294967295"/>
          </p:nvPr>
        </p:nvSpPr>
        <p:spPr/>
        <p:txBody>
          <a:bodyPr/>
          <a:lstStyle/>
          <a:p>
            <a:pPr eaLnBrk="1" hangingPunct="1"/>
            <a:endParaRPr lang="en-GB" smtClean="0"/>
          </a:p>
          <a:p>
            <a:pPr eaLnBrk="1" hangingPunct="1"/>
            <a:r>
              <a:rPr lang="en-GB" smtClean="0"/>
              <a:t>COPAC is the merged online library catalogue for many major university, specialist  and national libraries in the UK and Ireland. </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318</a:t>
            </a:fld>
            <a:endParaRPr lang="en-GB"/>
          </a:p>
        </p:txBody>
      </p:sp>
    </p:spTree>
    <p:extLst>
      <p:ext uri="{BB962C8B-B14F-4D97-AF65-F5344CB8AC3E}">
        <p14:creationId xmlns:p14="http://schemas.microsoft.com/office/powerpoint/2010/main" val="3429446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7571">
                                            <p:txEl>
                                              <p:pRg st="1" end="1"/>
                                            </p:txEl>
                                          </p:spTgt>
                                        </p:tgtEl>
                                        <p:attrNameLst>
                                          <p:attrName>style.visibility</p:attrName>
                                        </p:attrNameLst>
                                      </p:cBhvr>
                                      <p:to>
                                        <p:strVal val="visible"/>
                                      </p:to>
                                    </p:set>
                                    <p:animEffect transition="in" filter="fade">
                                      <p:cBhvr>
                                        <p:cTn id="7" dur="2000"/>
                                        <p:tgtEl>
                                          <p:spTgt spid="8775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1" grpId="0" build="p"/>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2.51.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3464"/>
            <a:ext cx="8170027" cy="6858000"/>
          </a:xfrm>
          <a:prstGeom prst="rect">
            <a:avLst/>
          </a:prstGeom>
        </p:spPr>
      </p:pic>
      <p:sp>
        <p:nvSpPr>
          <p:cNvPr id="878596" name="Line 6"/>
          <p:cNvSpPr>
            <a:spLocks noChangeShapeType="1"/>
          </p:cNvSpPr>
          <p:nvPr/>
        </p:nvSpPr>
        <p:spPr bwMode="auto">
          <a:xfrm flipH="1" flipV="1">
            <a:off x="971600" y="4581128"/>
            <a:ext cx="2664296" cy="79208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78597" name="Text Box 10"/>
          <p:cNvSpPr txBox="1">
            <a:spLocks noChangeArrowheads="1"/>
          </p:cNvSpPr>
          <p:nvPr/>
        </p:nvSpPr>
        <p:spPr bwMode="auto">
          <a:xfrm>
            <a:off x="2915816" y="5157192"/>
            <a:ext cx="3887788"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In the </a:t>
            </a:r>
            <a:r>
              <a:rPr lang="en-GB" sz="2400" b="1" dirty="0" smtClean="0">
                <a:solidFill>
                  <a:srgbClr val="000000"/>
                </a:solidFill>
                <a:latin typeface="Lucida Sans" pitchFamily="34" charset="0"/>
              </a:rPr>
              <a:t>'Online Search' </a:t>
            </a:r>
            <a:r>
              <a:rPr lang="en-GB" sz="2400" b="1" dirty="0">
                <a:solidFill>
                  <a:srgbClr val="000000"/>
                </a:solidFill>
                <a:latin typeface="Lucida Sans" pitchFamily="34" charset="0"/>
              </a:rPr>
              <a:t>section, select 'more…'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319</a:t>
            </a:fld>
            <a:endParaRPr lang="en-GB"/>
          </a:p>
        </p:txBody>
      </p:sp>
    </p:spTree>
    <p:extLst>
      <p:ext uri="{BB962C8B-B14F-4D97-AF65-F5344CB8AC3E}">
        <p14:creationId xmlns:p14="http://schemas.microsoft.com/office/powerpoint/2010/main" val="350787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8597"/>
                                        </p:tgtEl>
                                        <p:attrNameLst>
                                          <p:attrName>style.visibility</p:attrName>
                                        </p:attrNameLst>
                                      </p:cBhvr>
                                      <p:to>
                                        <p:strVal val="visible"/>
                                      </p:to>
                                    </p:set>
                                    <p:animEffect transition="in" filter="fade">
                                      <p:cBhvr>
                                        <p:cTn id="7" dur="2000"/>
                                        <p:tgtEl>
                                          <p:spTgt spid="87859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8596"/>
                                        </p:tgtEl>
                                        <p:attrNameLst>
                                          <p:attrName>style.visibility</p:attrName>
                                        </p:attrNameLst>
                                      </p:cBhvr>
                                      <p:to>
                                        <p:strVal val="visible"/>
                                      </p:to>
                                    </p:set>
                                    <p:animEffect transition="in" filter="fade">
                                      <p:cBhvr>
                                        <p:cTn id="11" dur="2000"/>
                                        <p:tgtEl>
                                          <p:spTgt spid="878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6" grpId="0" animBg="1"/>
      <p:bldP spid="87859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32</a:t>
            </a:fld>
            <a:endParaRPr lang="en-GB"/>
          </a:p>
        </p:txBody>
      </p:sp>
      <p:pic>
        <p:nvPicPr>
          <p:cNvPr id="3" name="Picture 2" descr="Screen Shot 2012-11-13 at 13.36.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28"/>
            <a:ext cx="9144000" cy="6561724"/>
          </a:xfrm>
          <a:prstGeom prst="rect">
            <a:avLst/>
          </a:prstGeom>
        </p:spPr>
      </p:pic>
      <p:sp>
        <p:nvSpPr>
          <p:cNvPr id="4" name="Oval 3"/>
          <p:cNvSpPr/>
          <p:nvPr/>
        </p:nvSpPr>
        <p:spPr>
          <a:xfrm>
            <a:off x="0" y="2924944"/>
            <a:ext cx="2699792" cy="86409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9495929"/>
      </p:ext>
    </p:extLst>
  </p:cSld>
  <p:clrMapOvr>
    <a:masterClrMapping/>
  </p:clrMapOvr>
  <p:transition spd="med">
    <p:fade/>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2.51.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56" y="0"/>
            <a:ext cx="5902817" cy="6858000"/>
          </a:xfrm>
          <a:prstGeom prst="rect">
            <a:avLst/>
          </a:prstGeom>
        </p:spPr>
      </p:pic>
      <p:sp>
        <p:nvSpPr>
          <p:cNvPr id="880643" name="Line 6"/>
          <p:cNvSpPr>
            <a:spLocks noChangeShapeType="1"/>
          </p:cNvSpPr>
          <p:nvPr/>
        </p:nvSpPr>
        <p:spPr bwMode="auto">
          <a:xfrm flipH="1" flipV="1">
            <a:off x="4571999" y="3825044"/>
            <a:ext cx="1728191" cy="3960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80644" name="Line 6"/>
          <p:cNvSpPr>
            <a:spLocks noChangeShapeType="1"/>
          </p:cNvSpPr>
          <p:nvPr/>
        </p:nvSpPr>
        <p:spPr bwMode="auto">
          <a:xfrm flipH="1">
            <a:off x="5940152" y="4528726"/>
            <a:ext cx="792088" cy="149014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80645" name="Text Box 10"/>
          <p:cNvSpPr txBox="1">
            <a:spLocks noChangeArrowheads="1"/>
          </p:cNvSpPr>
          <p:nvPr/>
        </p:nvSpPr>
        <p:spPr bwMode="auto">
          <a:xfrm>
            <a:off x="5796136" y="3933056"/>
            <a:ext cx="315912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 COPAC then click </a:t>
            </a:r>
            <a:r>
              <a:rPr lang="en-GB" sz="2400" b="1" dirty="0" smtClean="0">
                <a:solidFill>
                  <a:srgbClr val="000000"/>
                </a:solidFill>
                <a:latin typeface="Lucida Sans" pitchFamily="34" charset="0"/>
              </a:rPr>
              <a:t>'Choose'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320</a:t>
            </a:fld>
            <a:endParaRPr lang="en-GB"/>
          </a:p>
        </p:txBody>
      </p:sp>
    </p:spTree>
    <p:extLst>
      <p:ext uri="{BB962C8B-B14F-4D97-AF65-F5344CB8AC3E}">
        <p14:creationId xmlns:p14="http://schemas.microsoft.com/office/powerpoint/2010/main" val="2213119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0645"/>
                                        </p:tgtEl>
                                        <p:attrNameLst>
                                          <p:attrName>style.visibility</p:attrName>
                                        </p:attrNameLst>
                                      </p:cBhvr>
                                      <p:to>
                                        <p:strVal val="visible"/>
                                      </p:to>
                                    </p:set>
                                    <p:animEffect transition="in" filter="fade">
                                      <p:cBhvr>
                                        <p:cTn id="7" dur="2000"/>
                                        <p:tgtEl>
                                          <p:spTgt spid="88064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80643"/>
                                        </p:tgtEl>
                                        <p:attrNameLst>
                                          <p:attrName>style.visibility</p:attrName>
                                        </p:attrNameLst>
                                      </p:cBhvr>
                                      <p:to>
                                        <p:strVal val="visible"/>
                                      </p:to>
                                    </p:set>
                                    <p:animEffect transition="in" filter="fade">
                                      <p:cBhvr>
                                        <p:cTn id="11" dur="2000"/>
                                        <p:tgtEl>
                                          <p:spTgt spid="88064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80644"/>
                                        </p:tgtEl>
                                        <p:attrNameLst>
                                          <p:attrName>style.visibility</p:attrName>
                                        </p:attrNameLst>
                                      </p:cBhvr>
                                      <p:to>
                                        <p:strVal val="visible"/>
                                      </p:to>
                                    </p:set>
                                    <p:animEffect transition="in" filter="fade">
                                      <p:cBhvr>
                                        <p:cTn id="14" dur="20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3" grpId="0" animBg="1"/>
      <p:bldP spid="880644" grpId="0" animBg="1"/>
      <p:bldP spid="880645" grpId="0" animBg="1"/>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2.52.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0"/>
            <a:ext cx="8178484" cy="6858000"/>
          </a:xfrm>
          <a:prstGeom prst="rect">
            <a:avLst/>
          </a:prstGeom>
        </p:spPr>
      </p:pic>
      <p:sp>
        <p:nvSpPr>
          <p:cNvPr id="882692" name="Line 6"/>
          <p:cNvSpPr>
            <a:spLocks noChangeShapeType="1"/>
          </p:cNvSpPr>
          <p:nvPr/>
        </p:nvSpPr>
        <p:spPr bwMode="auto">
          <a:xfrm flipH="1">
            <a:off x="1547664" y="2663849"/>
            <a:ext cx="1944836" cy="75961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82694" name="Line 6"/>
          <p:cNvSpPr>
            <a:spLocks noChangeShapeType="1"/>
          </p:cNvSpPr>
          <p:nvPr/>
        </p:nvSpPr>
        <p:spPr bwMode="auto">
          <a:xfrm flipV="1">
            <a:off x="3492497" y="404664"/>
            <a:ext cx="503439" cy="244807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2693" name="Text Box 10"/>
          <p:cNvSpPr txBox="1">
            <a:spLocks noChangeArrowheads="1"/>
          </p:cNvSpPr>
          <p:nvPr/>
        </p:nvSpPr>
        <p:spPr bwMode="auto">
          <a:xfrm>
            <a:off x="2793246" y="1904230"/>
            <a:ext cx="4679950" cy="151923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A link to COPAC will appear in the Online Search list, and the Search tab is also linked to COPAC</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321</a:t>
            </a:fld>
            <a:endParaRPr lang="en-GB"/>
          </a:p>
        </p:txBody>
      </p:sp>
    </p:spTree>
    <p:extLst>
      <p:ext uri="{BB962C8B-B14F-4D97-AF65-F5344CB8AC3E}">
        <p14:creationId xmlns:p14="http://schemas.microsoft.com/office/powerpoint/2010/main" val="2282560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2693"/>
                                        </p:tgtEl>
                                        <p:attrNameLst>
                                          <p:attrName>style.visibility</p:attrName>
                                        </p:attrNameLst>
                                      </p:cBhvr>
                                      <p:to>
                                        <p:strVal val="visible"/>
                                      </p:to>
                                    </p:set>
                                    <p:animEffect transition="in" filter="fade">
                                      <p:cBhvr>
                                        <p:cTn id="7" dur="2000"/>
                                        <p:tgtEl>
                                          <p:spTgt spid="88269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82692"/>
                                        </p:tgtEl>
                                        <p:attrNameLst>
                                          <p:attrName>style.visibility</p:attrName>
                                        </p:attrNameLst>
                                      </p:cBhvr>
                                      <p:to>
                                        <p:strVal val="visible"/>
                                      </p:to>
                                    </p:set>
                                    <p:animEffect transition="in" filter="fade">
                                      <p:cBhvr>
                                        <p:cTn id="11" dur="2000"/>
                                        <p:tgtEl>
                                          <p:spTgt spid="88269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82694"/>
                                        </p:tgtEl>
                                        <p:attrNameLst>
                                          <p:attrName>style.visibility</p:attrName>
                                        </p:attrNameLst>
                                      </p:cBhvr>
                                      <p:to>
                                        <p:strVal val="visible"/>
                                      </p:to>
                                    </p:set>
                                    <p:animEffect transition="in" filter="fade">
                                      <p:cBhvr>
                                        <p:cTn id="14" dur="2000"/>
                                        <p:tgtEl>
                                          <p:spTgt spid="882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692" grpId="0" animBg="1"/>
      <p:bldP spid="882694" grpId="0" animBg="1"/>
      <p:bldP spid="882693" grpId="0" animBg="1"/>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2.53.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5791"/>
            <a:ext cx="8171385" cy="6858000"/>
          </a:xfrm>
          <a:prstGeom prst="rect">
            <a:avLst/>
          </a:prstGeom>
        </p:spPr>
      </p:pic>
      <p:sp>
        <p:nvSpPr>
          <p:cNvPr id="884741" name="Line 6"/>
          <p:cNvSpPr>
            <a:spLocks noChangeShapeType="1"/>
          </p:cNvSpPr>
          <p:nvPr/>
        </p:nvSpPr>
        <p:spPr bwMode="auto">
          <a:xfrm flipV="1">
            <a:off x="2087166" y="332657"/>
            <a:ext cx="756642" cy="17810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84742" name="Text Box 10"/>
          <p:cNvSpPr txBox="1">
            <a:spLocks noChangeArrowheads="1"/>
          </p:cNvSpPr>
          <p:nvPr/>
        </p:nvSpPr>
        <p:spPr bwMode="auto">
          <a:xfrm>
            <a:off x="1115616" y="1718431"/>
            <a:ext cx="2592388"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Click 'Search'</a:t>
            </a:r>
          </a:p>
        </p:txBody>
      </p:sp>
      <p:sp>
        <p:nvSpPr>
          <p:cNvPr id="884743" name="Line 6"/>
          <p:cNvSpPr>
            <a:spLocks noChangeShapeType="1"/>
          </p:cNvSpPr>
          <p:nvPr/>
        </p:nvSpPr>
        <p:spPr bwMode="auto">
          <a:xfrm flipH="1" flipV="1">
            <a:off x="5201566" y="980728"/>
            <a:ext cx="558007" cy="147540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84744" name="Text Box 10"/>
          <p:cNvSpPr txBox="1">
            <a:spLocks noChangeArrowheads="1"/>
          </p:cNvSpPr>
          <p:nvPr/>
        </p:nvSpPr>
        <p:spPr bwMode="auto">
          <a:xfrm>
            <a:off x="4788024" y="2060848"/>
            <a:ext cx="2592387"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Enter the search criteria</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322</a:t>
            </a:fld>
            <a:endParaRPr lang="en-GB"/>
          </a:p>
        </p:txBody>
      </p:sp>
    </p:spTree>
    <p:extLst>
      <p:ext uri="{BB962C8B-B14F-4D97-AF65-F5344CB8AC3E}">
        <p14:creationId xmlns:p14="http://schemas.microsoft.com/office/powerpoint/2010/main" val="4244169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4744"/>
                                        </p:tgtEl>
                                        <p:attrNameLst>
                                          <p:attrName>style.visibility</p:attrName>
                                        </p:attrNameLst>
                                      </p:cBhvr>
                                      <p:to>
                                        <p:strVal val="visible"/>
                                      </p:to>
                                    </p:set>
                                    <p:animEffect transition="in" filter="fade">
                                      <p:cBhvr>
                                        <p:cTn id="7" dur="2000"/>
                                        <p:tgtEl>
                                          <p:spTgt spid="88474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84743"/>
                                        </p:tgtEl>
                                        <p:attrNameLst>
                                          <p:attrName>style.visibility</p:attrName>
                                        </p:attrNameLst>
                                      </p:cBhvr>
                                      <p:to>
                                        <p:strVal val="visible"/>
                                      </p:to>
                                    </p:set>
                                    <p:animEffect transition="in" filter="fade">
                                      <p:cBhvr>
                                        <p:cTn id="11" dur="2000"/>
                                        <p:tgtEl>
                                          <p:spTgt spid="88474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84742"/>
                                        </p:tgtEl>
                                        <p:attrNameLst>
                                          <p:attrName>style.visibility</p:attrName>
                                        </p:attrNameLst>
                                      </p:cBhvr>
                                      <p:to>
                                        <p:strVal val="visible"/>
                                      </p:to>
                                    </p:set>
                                    <p:animEffect transition="in" filter="fade">
                                      <p:cBhvr>
                                        <p:cTn id="15" dur="2000"/>
                                        <p:tgtEl>
                                          <p:spTgt spid="884742"/>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84741"/>
                                        </p:tgtEl>
                                        <p:attrNameLst>
                                          <p:attrName>style.visibility</p:attrName>
                                        </p:attrNameLst>
                                      </p:cBhvr>
                                      <p:to>
                                        <p:strVal val="visible"/>
                                      </p:to>
                                    </p:set>
                                    <p:animEffect transition="in" filter="fade">
                                      <p:cBhvr>
                                        <p:cTn id="19" dur="2000"/>
                                        <p:tgtEl>
                                          <p:spTgt spid="884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1" grpId="0" animBg="1"/>
      <p:bldP spid="884742" grpId="0" animBg="1"/>
      <p:bldP spid="884743" grpId="0" animBg="1"/>
      <p:bldP spid="884744" grpId="0" animBg="1"/>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2.54.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556" y="1637468"/>
            <a:ext cx="5981700" cy="2489200"/>
          </a:xfrm>
          <a:prstGeom prst="rect">
            <a:avLst/>
          </a:prstGeom>
        </p:spPr>
      </p:pic>
      <p:sp>
        <p:nvSpPr>
          <p:cNvPr id="886787" name="Line 6"/>
          <p:cNvSpPr>
            <a:spLocks noChangeShapeType="1"/>
          </p:cNvSpPr>
          <p:nvPr/>
        </p:nvSpPr>
        <p:spPr bwMode="auto">
          <a:xfrm flipH="1" flipV="1">
            <a:off x="6588223" y="3933055"/>
            <a:ext cx="287337" cy="125990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86788" name="Text Box 10"/>
          <p:cNvSpPr txBox="1">
            <a:spLocks noChangeArrowheads="1"/>
          </p:cNvSpPr>
          <p:nvPr/>
        </p:nvSpPr>
        <p:spPr bwMode="auto">
          <a:xfrm>
            <a:off x="6119912" y="5156449"/>
            <a:ext cx="1944688"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Click 'OK'</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323</a:t>
            </a:fld>
            <a:endParaRPr lang="en-GB"/>
          </a:p>
        </p:txBody>
      </p:sp>
    </p:spTree>
    <p:extLst>
      <p:ext uri="{BB962C8B-B14F-4D97-AF65-F5344CB8AC3E}">
        <p14:creationId xmlns:p14="http://schemas.microsoft.com/office/powerpoint/2010/main" val="3044333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6788"/>
                                        </p:tgtEl>
                                        <p:attrNameLst>
                                          <p:attrName>style.visibility</p:attrName>
                                        </p:attrNameLst>
                                      </p:cBhvr>
                                      <p:to>
                                        <p:strVal val="visible"/>
                                      </p:to>
                                    </p:set>
                                    <p:animEffect transition="in" filter="fade">
                                      <p:cBhvr>
                                        <p:cTn id="7" dur="2000"/>
                                        <p:tgtEl>
                                          <p:spTgt spid="88678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86787"/>
                                        </p:tgtEl>
                                        <p:attrNameLst>
                                          <p:attrName>style.visibility</p:attrName>
                                        </p:attrNameLst>
                                      </p:cBhvr>
                                      <p:to>
                                        <p:strVal val="visible"/>
                                      </p:to>
                                    </p:set>
                                    <p:animEffect transition="in" filter="fade">
                                      <p:cBhvr>
                                        <p:cTn id="11" dur="2000"/>
                                        <p:tgtEl>
                                          <p:spTgt spid="886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7" grpId="0" animBg="1"/>
      <p:bldP spid="886788" grpId="0" animBg="1"/>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2.55.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48" y="0"/>
            <a:ext cx="8191303" cy="6858000"/>
          </a:xfrm>
          <a:prstGeom prst="rect">
            <a:avLst/>
          </a:prstGeom>
        </p:spPr>
      </p:pic>
      <p:sp>
        <p:nvSpPr>
          <p:cNvPr id="888837" name="Text Box 10"/>
          <p:cNvSpPr txBox="1">
            <a:spLocks noChangeArrowheads="1"/>
          </p:cNvSpPr>
          <p:nvPr/>
        </p:nvSpPr>
        <p:spPr bwMode="auto">
          <a:xfrm>
            <a:off x="3635897" y="3429000"/>
            <a:ext cx="5184254" cy="1523494"/>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Unwanted results can be deleted from this imported group, and </a:t>
            </a:r>
            <a:r>
              <a:rPr lang="en-GB" sz="2400" b="1" dirty="0" smtClean="0">
                <a:solidFill>
                  <a:srgbClr val="000000"/>
                </a:solidFill>
                <a:latin typeface="Lucida Sans" pitchFamily="34" charset="0"/>
              </a:rPr>
              <a:t>will also </a:t>
            </a:r>
            <a:r>
              <a:rPr lang="en-GB" sz="2400" b="1" dirty="0">
                <a:solidFill>
                  <a:srgbClr val="000000"/>
                </a:solidFill>
                <a:latin typeface="Lucida Sans" pitchFamily="34" charset="0"/>
              </a:rPr>
              <a:t>be deleted from the main library</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324</a:t>
            </a:fld>
            <a:endParaRPr lang="en-GB"/>
          </a:p>
        </p:txBody>
      </p:sp>
    </p:spTree>
    <p:extLst>
      <p:ext uri="{BB962C8B-B14F-4D97-AF65-F5344CB8AC3E}">
        <p14:creationId xmlns:p14="http://schemas.microsoft.com/office/powerpoint/2010/main" val="2470722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8837"/>
                                        </p:tgtEl>
                                        <p:attrNameLst>
                                          <p:attrName>style.visibility</p:attrName>
                                        </p:attrNameLst>
                                      </p:cBhvr>
                                      <p:to>
                                        <p:strVal val="visible"/>
                                      </p:to>
                                    </p:set>
                                    <p:animEffect transition="in" filter="fade">
                                      <p:cBhvr>
                                        <p:cTn id="7" dur="2000"/>
                                        <p:tgtEl>
                                          <p:spTgt spid="888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7"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pPr eaLnBrk="1" hangingPunct="1"/>
            <a:r>
              <a:rPr lang="en-GB" smtClean="0"/>
              <a:t>Working with e-prints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325</a:t>
            </a:fld>
            <a:endParaRPr lang="en-GB"/>
          </a:p>
        </p:txBody>
      </p:sp>
    </p:spTree>
    <p:extLst>
      <p:ext uri="{BB962C8B-B14F-4D97-AF65-F5344CB8AC3E}">
        <p14:creationId xmlns:p14="http://schemas.microsoft.com/office/powerpoint/2010/main" val="2424665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2.56.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86" y="0"/>
            <a:ext cx="8096449" cy="6858000"/>
          </a:xfrm>
          <a:prstGeom prst="rect">
            <a:avLst/>
          </a:prstGeom>
        </p:spPr>
      </p:pic>
      <p:sp>
        <p:nvSpPr>
          <p:cNvPr id="893955" name="Text Box 10"/>
          <p:cNvSpPr txBox="1">
            <a:spLocks noChangeArrowheads="1"/>
          </p:cNvSpPr>
          <p:nvPr/>
        </p:nvSpPr>
        <p:spPr bwMode="auto">
          <a:xfrm>
            <a:off x="1043608" y="4581128"/>
            <a:ext cx="5256212" cy="115411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Access 'eprints.soton.ac.uk' and carry out a search for relevant papers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326</a:t>
            </a:fld>
            <a:endParaRPr lang="en-GB"/>
          </a:p>
        </p:txBody>
      </p:sp>
    </p:spTree>
    <p:extLst>
      <p:ext uri="{BB962C8B-B14F-4D97-AF65-F5344CB8AC3E}">
        <p14:creationId xmlns:p14="http://schemas.microsoft.com/office/powerpoint/2010/main" val="1185494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3955"/>
                                        </p:tgtEl>
                                        <p:attrNameLst>
                                          <p:attrName>style.visibility</p:attrName>
                                        </p:attrNameLst>
                                      </p:cBhvr>
                                      <p:to>
                                        <p:strVal val="visible"/>
                                      </p:to>
                                    </p:set>
                                    <p:animEffect transition="in" filter="fade">
                                      <p:cBhvr>
                                        <p:cTn id="7" dur="2000"/>
                                        <p:tgtEl>
                                          <p:spTgt spid="893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5"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2.57.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69" y="0"/>
            <a:ext cx="8067814" cy="6858000"/>
          </a:xfrm>
          <a:prstGeom prst="rect">
            <a:avLst/>
          </a:prstGeom>
        </p:spPr>
      </p:pic>
      <p:sp>
        <p:nvSpPr>
          <p:cNvPr id="896003" name="Text Box 10"/>
          <p:cNvSpPr txBox="1">
            <a:spLocks noChangeArrowheads="1"/>
          </p:cNvSpPr>
          <p:nvPr/>
        </p:nvSpPr>
        <p:spPr bwMode="auto">
          <a:xfrm>
            <a:off x="4356100" y="333375"/>
            <a:ext cx="442912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This is a simple search for </a:t>
            </a:r>
            <a:r>
              <a:rPr lang="en-GB" sz="2400" b="1" dirty="0" smtClean="0">
                <a:solidFill>
                  <a:srgbClr val="000000"/>
                </a:solidFill>
                <a:latin typeface="Lucida Sans" pitchFamily="34" charset="0"/>
              </a:rPr>
              <a:t>'diaspora' and '2011'</a:t>
            </a:r>
            <a:endParaRPr lang="en-GB" sz="2400" b="1" dirty="0">
              <a:solidFill>
                <a:srgbClr val="000000"/>
              </a:solidFill>
              <a:latin typeface="Lucida Sans" pitchFamily="34" charset="0"/>
            </a:endParaRPr>
          </a:p>
        </p:txBody>
      </p:sp>
      <p:sp>
        <p:nvSpPr>
          <p:cNvPr id="896004" name="Line 6"/>
          <p:cNvSpPr>
            <a:spLocks noChangeShapeType="1"/>
          </p:cNvSpPr>
          <p:nvPr/>
        </p:nvSpPr>
        <p:spPr bwMode="auto">
          <a:xfrm flipV="1">
            <a:off x="4500562" y="2060848"/>
            <a:ext cx="215739" cy="259211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896005" name="Text Box 10"/>
          <p:cNvSpPr txBox="1">
            <a:spLocks noChangeArrowheads="1"/>
          </p:cNvSpPr>
          <p:nvPr/>
        </p:nvSpPr>
        <p:spPr bwMode="auto">
          <a:xfrm>
            <a:off x="3995738" y="4365625"/>
            <a:ext cx="4752975"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The search can be refined if required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327</a:t>
            </a:fld>
            <a:endParaRPr lang="en-GB"/>
          </a:p>
        </p:txBody>
      </p:sp>
    </p:spTree>
    <p:extLst>
      <p:ext uri="{BB962C8B-B14F-4D97-AF65-F5344CB8AC3E}">
        <p14:creationId xmlns:p14="http://schemas.microsoft.com/office/powerpoint/2010/main" val="142775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6003"/>
                                        </p:tgtEl>
                                        <p:attrNameLst>
                                          <p:attrName>style.visibility</p:attrName>
                                        </p:attrNameLst>
                                      </p:cBhvr>
                                      <p:to>
                                        <p:strVal val="visible"/>
                                      </p:to>
                                    </p:set>
                                    <p:animEffect transition="in" filter="fade">
                                      <p:cBhvr>
                                        <p:cTn id="7" dur="2000"/>
                                        <p:tgtEl>
                                          <p:spTgt spid="89600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96005"/>
                                        </p:tgtEl>
                                        <p:attrNameLst>
                                          <p:attrName>style.visibility</p:attrName>
                                        </p:attrNameLst>
                                      </p:cBhvr>
                                      <p:to>
                                        <p:strVal val="visible"/>
                                      </p:to>
                                    </p:set>
                                    <p:animEffect transition="in" filter="fade">
                                      <p:cBhvr>
                                        <p:cTn id="11" dur="2000"/>
                                        <p:tgtEl>
                                          <p:spTgt spid="89600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96004"/>
                                        </p:tgtEl>
                                        <p:attrNameLst>
                                          <p:attrName>style.visibility</p:attrName>
                                        </p:attrNameLst>
                                      </p:cBhvr>
                                      <p:to>
                                        <p:strVal val="visible"/>
                                      </p:to>
                                    </p:set>
                                    <p:animEffect transition="in" filter="fade">
                                      <p:cBhvr>
                                        <p:cTn id="15" dur="2000"/>
                                        <p:tgtEl>
                                          <p:spTgt spid="896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3" grpId="0" animBg="1"/>
      <p:bldP spid="896004" grpId="0" animBg="1"/>
      <p:bldP spid="896005" grpId="0" animBg="1"/>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9 at 13.05.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09" y="0"/>
            <a:ext cx="8030797" cy="6858000"/>
          </a:xfrm>
          <a:prstGeom prst="rect">
            <a:avLst/>
          </a:prstGeom>
        </p:spPr>
      </p:pic>
      <p:sp>
        <p:nvSpPr>
          <p:cNvPr id="900099" name="Line 6"/>
          <p:cNvSpPr>
            <a:spLocks noChangeShapeType="1"/>
          </p:cNvSpPr>
          <p:nvPr/>
        </p:nvSpPr>
        <p:spPr bwMode="auto">
          <a:xfrm flipH="1" flipV="1">
            <a:off x="5940647" y="2348384"/>
            <a:ext cx="1223962" cy="8636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00100" name="Text Box 10"/>
          <p:cNvSpPr txBox="1">
            <a:spLocks noChangeArrowheads="1"/>
          </p:cNvSpPr>
          <p:nvPr/>
        </p:nvSpPr>
        <p:spPr bwMode="auto">
          <a:xfrm>
            <a:off x="5940648" y="2853209"/>
            <a:ext cx="2447925" cy="41549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Click 'Export'</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328</a:t>
            </a:fld>
            <a:endParaRPr lang="en-GB"/>
          </a:p>
        </p:txBody>
      </p:sp>
      <p:sp>
        <p:nvSpPr>
          <p:cNvPr id="4" name="TextBox 3"/>
          <p:cNvSpPr txBox="1"/>
          <p:nvPr/>
        </p:nvSpPr>
        <p:spPr bwMode="auto">
          <a:xfrm>
            <a:off x="107504" y="4869160"/>
            <a:ext cx="331236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US" sz="2400" b="1" dirty="0" smtClean="0">
                <a:solidFill>
                  <a:srgbClr val="000000"/>
                </a:solidFill>
                <a:latin typeface="Lucida Sans" pitchFamily="34" charset="0"/>
              </a:rPr>
              <a:t>Export as 'Reference Manager' type</a:t>
            </a:r>
            <a:endParaRPr lang="en-US" sz="2400" b="1" dirty="0">
              <a:solidFill>
                <a:srgbClr val="000000"/>
              </a:solidFill>
              <a:latin typeface="Lucida Sans" pitchFamily="34" charset="0"/>
            </a:endParaRPr>
          </a:p>
        </p:txBody>
      </p:sp>
      <p:sp>
        <p:nvSpPr>
          <p:cNvPr id="5" name="Oval 4"/>
          <p:cNvSpPr/>
          <p:nvPr/>
        </p:nvSpPr>
        <p:spPr>
          <a:xfrm>
            <a:off x="3635896" y="4005064"/>
            <a:ext cx="2016224" cy="35203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921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500"/>
                                        <p:tgtEl>
                                          <p:spTgt spid="5"/>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900100"/>
                                        </p:tgtEl>
                                        <p:attrNameLst>
                                          <p:attrName>style.visibility</p:attrName>
                                        </p:attrNameLst>
                                      </p:cBhvr>
                                      <p:to>
                                        <p:strVal val="visible"/>
                                      </p:to>
                                    </p:set>
                                    <p:animEffect transition="in" filter="fade">
                                      <p:cBhvr>
                                        <p:cTn id="15" dur="2000"/>
                                        <p:tgtEl>
                                          <p:spTgt spid="900100"/>
                                        </p:tgtEl>
                                      </p:cBhvr>
                                    </p:animEffect>
                                  </p:childTnLst>
                                </p:cTn>
                              </p:par>
                            </p:childTnLst>
                          </p:cTn>
                        </p:par>
                        <p:par>
                          <p:cTn id="16" fill="hold" nodeType="afterGroup">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900099"/>
                                        </p:tgtEl>
                                        <p:attrNameLst>
                                          <p:attrName>style.visibility</p:attrName>
                                        </p:attrNameLst>
                                      </p:cBhvr>
                                      <p:to>
                                        <p:strVal val="visible"/>
                                      </p:to>
                                    </p:set>
                                    <p:animEffect transition="in" filter="fade">
                                      <p:cBhvr>
                                        <p:cTn id="19" dur="2000"/>
                                        <p:tgtEl>
                                          <p:spTgt spid="900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9" grpId="0" animBg="1"/>
      <p:bldP spid="900100" grpId="0" animBg="1"/>
      <p:bldP spid="4" grpId="0" animBg="1"/>
      <p:bldP spid="5" grpId="0" animBg="1"/>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9 at 13.06.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0"/>
            <a:ext cx="8060656"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329</a:t>
            </a:fld>
            <a:endParaRPr lang="en-GB"/>
          </a:p>
        </p:txBody>
      </p:sp>
      <p:sp>
        <p:nvSpPr>
          <p:cNvPr id="4" name="Oval 3"/>
          <p:cNvSpPr/>
          <p:nvPr/>
        </p:nvSpPr>
        <p:spPr>
          <a:xfrm>
            <a:off x="1043608" y="764704"/>
            <a:ext cx="2016224"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bwMode="auto">
          <a:xfrm>
            <a:off x="5148064" y="2132856"/>
            <a:ext cx="374441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US" sz="2400" b="1" dirty="0" smtClean="0">
                <a:solidFill>
                  <a:srgbClr val="000000"/>
                </a:solidFill>
                <a:latin typeface="Lucida Sans" pitchFamily="34" charset="0"/>
              </a:rPr>
              <a:t>Go to 'File </a:t>
            </a:r>
            <a:r>
              <a:rPr lang="en-US" sz="2400" b="1" dirty="0" smtClean="0">
                <a:solidFill>
                  <a:srgbClr val="000000"/>
                </a:solidFill>
                <a:latin typeface="Wingdings"/>
                <a:ea typeface="Wingdings"/>
                <a:cs typeface="Wingdings"/>
                <a:sym typeface="Wingdings"/>
              </a:rPr>
              <a:t></a:t>
            </a:r>
            <a:r>
              <a:rPr lang="en-US" sz="2400" b="1" dirty="0" smtClean="0">
                <a:solidFill>
                  <a:srgbClr val="000000"/>
                </a:solidFill>
                <a:latin typeface="+mn-lt"/>
                <a:ea typeface="Wingdings"/>
                <a:cs typeface="Wingdings"/>
                <a:sym typeface="Wingdings"/>
              </a:rPr>
              <a:t>Save Page As…</a:t>
            </a:r>
            <a:r>
              <a:rPr lang="en-US" sz="2400" b="1" dirty="0" smtClean="0">
                <a:solidFill>
                  <a:srgbClr val="000000"/>
                </a:solidFill>
                <a:latin typeface="Wingdings"/>
                <a:ea typeface="Wingdings"/>
                <a:cs typeface="Wingdings"/>
                <a:sym typeface="Wingdings"/>
              </a:rPr>
              <a:t>  </a:t>
            </a:r>
            <a:endParaRPr lang="en-US" sz="2400" b="1" dirty="0">
              <a:solidFill>
                <a:srgbClr val="000000"/>
              </a:solidFill>
              <a:latin typeface="Lucida Sans" pitchFamily="34" charset="0"/>
            </a:endParaRPr>
          </a:p>
        </p:txBody>
      </p:sp>
    </p:spTree>
    <p:extLst>
      <p:ext uri="{BB962C8B-B14F-4D97-AF65-F5344CB8AC3E}">
        <p14:creationId xmlns:p14="http://schemas.microsoft.com/office/powerpoint/2010/main" val="1263911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GB" smtClean="0"/>
              <a:t>Using special characters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33</a:t>
            </a:fld>
            <a:endParaRPr lang="en-GB"/>
          </a:p>
        </p:txBody>
      </p:sp>
    </p:spTree>
  </p:cSld>
  <p:clrMapOvr>
    <a:masterClrMapping/>
  </p:clrMapOvr>
  <p:transition spd="med">
    <p:fade/>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9 at 13.06.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1671628"/>
            <a:ext cx="5372100" cy="2590800"/>
          </a:xfrm>
          <a:prstGeom prst="rect">
            <a:avLst/>
          </a:prstGeom>
        </p:spPr>
      </p:pic>
      <p:sp>
        <p:nvSpPr>
          <p:cNvPr id="902148" name="Text Box 10"/>
          <p:cNvSpPr txBox="1">
            <a:spLocks noChangeArrowheads="1"/>
          </p:cNvSpPr>
          <p:nvPr/>
        </p:nvSpPr>
        <p:spPr bwMode="auto">
          <a:xfrm>
            <a:off x="4355976" y="4797152"/>
            <a:ext cx="3313112"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Save as </a:t>
            </a:r>
            <a:r>
              <a:rPr lang="en-GB" sz="2400" b="1" dirty="0" smtClean="0">
                <a:solidFill>
                  <a:srgbClr val="000000"/>
                </a:solidFill>
                <a:latin typeface="Lucida Sans" pitchFamily="34" charset="0"/>
              </a:rPr>
              <a:t>.</a:t>
            </a:r>
            <a:r>
              <a:rPr lang="en-GB" sz="2400" b="1" dirty="0" err="1" smtClean="0">
                <a:solidFill>
                  <a:srgbClr val="000000"/>
                </a:solidFill>
                <a:latin typeface="Lucida Sans" pitchFamily="34" charset="0"/>
              </a:rPr>
              <a:t>ris</a:t>
            </a:r>
            <a:r>
              <a:rPr lang="en-GB" sz="2400" b="1" dirty="0" smtClean="0">
                <a:solidFill>
                  <a:srgbClr val="000000"/>
                </a:solidFill>
                <a:latin typeface="Lucida Sans" pitchFamily="34" charset="0"/>
              </a:rPr>
              <a:t> import file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330</a:t>
            </a:fld>
            <a:endParaRPr lang="en-GB"/>
          </a:p>
        </p:txBody>
      </p:sp>
    </p:spTree>
    <p:extLst>
      <p:ext uri="{BB962C8B-B14F-4D97-AF65-F5344CB8AC3E}">
        <p14:creationId xmlns:p14="http://schemas.microsoft.com/office/powerpoint/2010/main" val="1148155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2148"/>
                                        </p:tgtEl>
                                        <p:attrNameLst>
                                          <p:attrName>style.visibility</p:attrName>
                                        </p:attrNameLst>
                                      </p:cBhvr>
                                      <p:to>
                                        <p:strVal val="visible"/>
                                      </p:to>
                                    </p:set>
                                    <p:animEffect transition="in" filter="fade">
                                      <p:cBhvr>
                                        <p:cTn id="7" dur="2000"/>
                                        <p:tgtEl>
                                          <p:spTgt spid="902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48"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4-27 at 10.06.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41" y="347368"/>
            <a:ext cx="9144000" cy="5859674"/>
          </a:xfrm>
          <a:prstGeom prst="rect">
            <a:avLst/>
          </a:prstGeom>
        </p:spPr>
      </p:pic>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331</a:t>
            </a:fld>
            <a:endParaRPr lang="en-GB"/>
          </a:p>
        </p:txBody>
      </p:sp>
      <p:sp>
        <p:nvSpPr>
          <p:cNvPr id="5" name="TextBox 4"/>
          <p:cNvSpPr txBox="1"/>
          <p:nvPr/>
        </p:nvSpPr>
        <p:spPr bwMode="auto">
          <a:xfrm>
            <a:off x="971600" y="4293096"/>
            <a:ext cx="3384376"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US" sz="2400" b="1" dirty="0" smtClean="0">
                <a:solidFill>
                  <a:srgbClr val="000000"/>
                </a:solidFill>
                <a:latin typeface="Lucida Sans" pitchFamily="34" charset="0"/>
              </a:rPr>
              <a:t>Save to 'Downloads'</a:t>
            </a:r>
            <a:endParaRPr lang="en-US" sz="2400" b="1" dirty="0">
              <a:solidFill>
                <a:srgbClr val="000000"/>
              </a:solidFill>
              <a:latin typeface="Lucida Sans" pitchFamily="34" charset="0"/>
            </a:endParaRPr>
          </a:p>
        </p:txBody>
      </p:sp>
      <p:sp>
        <p:nvSpPr>
          <p:cNvPr id="6" name="Oval 5"/>
          <p:cNvSpPr/>
          <p:nvPr/>
        </p:nvSpPr>
        <p:spPr>
          <a:xfrm>
            <a:off x="3431312" y="2276872"/>
            <a:ext cx="2232248"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864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2-11-19 at 13.06.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950" y="1772816"/>
            <a:ext cx="5372100" cy="25908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332</a:t>
            </a:fld>
            <a:endParaRPr lang="en-GB"/>
          </a:p>
        </p:txBody>
      </p:sp>
      <p:sp>
        <p:nvSpPr>
          <p:cNvPr id="5" name="TextBox 4"/>
          <p:cNvSpPr txBox="1"/>
          <p:nvPr/>
        </p:nvSpPr>
        <p:spPr bwMode="auto">
          <a:xfrm>
            <a:off x="5940152" y="4725144"/>
            <a:ext cx="208823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US" sz="2400" b="1" dirty="0" smtClean="0">
                <a:solidFill>
                  <a:srgbClr val="000000"/>
                </a:solidFill>
                <a:latin typeface="Lucida Sans" pitchFamily="34" charset="0"/>
              </a:rPr>
              <a:t>Click 'Save'</a:t>
            </a:r>
            <a:endParaRPr lang="en-US" sz="2400" b="1" dirty="0">
              <a:solidFill>
                <a:srgbClr val="000000"/>
              </a:solidFill>
              <a:latin typeface="Lucida Sans" pitchFamily="34" charset="0"/>
            </a:endParaRPr>
          </a:p>
        </p:txBody>
      </p:sp>
      <p:sp>
        <p:nvSpPr>
          <p:cNvPr id="7" name="Oval 6"/>
          <p:cNvSpPr/>
          <p:nvPr/>
        </p:nvSpPr>
        <p:spPr>
          <a:xfrm>
            <a:off x="5796136" y="3789040"/>
            <a:ext cx="1461914" cy="57457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690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9 at 13.07.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102" y="0"/>
            <a:ext cx="8044962"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333</a:t>
            </a:fld>
            <a:endParaRPr lang="en-GB"/>
          </a:p>
        </p:txBody>
      </p:sp>
      <p:sp>
        <p:nvSpPr>
          <p:cNvPr id="4" name="Oval 3"/>
          <p:cNvSpPr/>
          <p:nvPr/>
        </p:nvSpPr>
        <p:spPr>
          <a:xfrm>
            <a:off x="1547664" y="1412776"/>
            <a:ext cx="2304256"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bwMode="auto">
          <a:xfrm>
            <a:off x="4067944" y="1484784"/>
            <a:ext cx="388843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US" sz="2400" b="1" dirty="0" smtClean="0">
                <a:solidFill>
                  <a:srgbClr val="000000"/>
                </a:solidFill>
                <a:latin typeface="Lucida Sans" pitchFamily="34" charset="0"/>
              </a:rPr>
              <a:t>Go to 'File </a:t>
            </a:r>
            <a:r>
              <a:rPr lang="en-US" sz="2400" b="1" dirty="0" smtClean="0">
                <a:solidFill>
                  <a:srgbClr val="000000"/>
                </a:solidFill>
                <a:latin typeface="Wingdings"/>
                <a:ea typeface="Wingdings"/>
                <a:cs typeface="Wingdings"/>
                <a:sym typeface="Wingdings"/>
              </a:rPr>
              <a:t></a:t>
            </a:r>
            <a:r>
              <a:rPr lang="en-US" sz="2400" b="1" dirty="0">
                <a:solidFill>
                  <a:srgbClr val="000000"/>
                </a:solidFill>
                <a:latin typeface="Lucida Sans" pitchFamily="34" charset="0"/>
                <a:sym typeface="Wingdings"/>
              </a:rPr>
              <a:t> </a:t>
            </a:r>
            <a:r>
              <a:rPr lang="en-US" sz="2400" b="1" dirty="0" smtClean="0">
                <a:solidFill>
                  <a:srgbClr val="000000"/>
                </a:solidFill>
                <a:latin typeface="Lucida Sans" pitchFamily="34" charset="0"/>
              </a:rPr>
              <a:t>Import…'</a:t>
            </a:r>
            <a:endParaRPr lang="en-US" sz="2400" b="1" dirty="0">
              <a:solidFill>
                <a:srgbClr val="000000"/>
              </a:solidFill>
              <a:latin typeface="Lucida Sans" pitchFamily="34" charset="0"/>
            </a:endParaRPr>
          </a:p>
        </p:txBody>
      </p:sp>
    </p:spTree>
    <p:extLst>
      <p:ext uri="{BB962C8B-B14F-4D97-AF65-F5344CB8AC3E}">
        <p14:creationId xmlns:p14="http://schemas.microsoft.com/office/powerpoint/2010/main" val="2766580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2-11-19 at 13.08.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6899"/>
            <a:ext cx="9144000" cy="5976746"/>
          </a:xfrm>
          <a:prstGeom prst="rect">
            <a:avLst/>
          </a:prstGeom>
        </p:spPr>
      </p:pic>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334</a:t>
            </a:fld>
            <a:endParaRPr lang="en-GB"/>
          </a:p>
        </p:txBody>
      </p:sp>
      <p:sp>
        <p:nvSpPr>
          <p:cNvPr id="4" name="Oval 3"/>
          <p:cNvSpPr/>
          <p:nvPr/>
        </p:nvSpPr>
        <p:spPr>
          <a:xfrm>
            <a:off x="1331640" y="1556792"/>
            <a:ext cx="2520280"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bwMode="auto">
          <a:xfrm>
            <a:off x="1331640" y="2996952"/>
            <a:ext cx="244827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US" sz="2400" b="1" dirty="0" smtClean="0">
                <a:solidFill>
                  <a:srgbClr val="000000"/>
                </a:solidFill>
                <a:latin typeface="Lucida Sans" pitchFamily="34" charset="0"/>
              </a:rPr>
              <a:t>Select the download file</a:t>
            </a:r>
            <a:endParaRPr lang="en-US" sz="2400" b="1" dirty="0">
              <a:solidFill>
                <a:srgbClr val="000000"/>
              </a:solidFill>
              <a:latin typeface="Lucida Sans" pitchFamily="34" charset="0"/>
            </a:endParaRPr>
          </a:p>
        </p:txBody>
      </p:sp>
      <p:cxnSp>
        <p:nvCxnSpPr>
          <p:cNvPr id="9" name="Straight Arrow Connector 8"/>
          <p:cNvCxnSpPr/>
          <p:nvPr/>
        </p:nvCxnSpPr>
        <p:spPr>
          <a:xfrm>
            <a:off x="2843808" y="4845754"/>
            <a:ext cx="1224136" cy="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812360" y="4437112"/>
            <a:ext cx="504056" cy="136815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bwMode="auto">
          <a:xfrm>
            <a:off x="0" y="4430256"/>
            <a:ext cx="324036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US" sz="2400" b="1" dirty="0" smtClean="0">
                <a:solidFill>
                  <a:srgbClr val="000000"/>
                </a:solidFill>
                <a:latin typeface="Lucida Sans" pitchFamily="34" charset="0"/>
              </a:rPr>
              <a:t>Choose Reference Manager (RIS)</a:t>
            </a:r>
            <a:endParaRPr lang="en-US" sz="2400" b="1" dirty="0">
              <a:solidFill>
                <a:srgbClr val="000000"/>
              </a:solidFill>
              <a:latin typeface="Lucida Sans" pitchFamily="34" charset="0"/>
            </a:endParaRPr>
          </a:p>
        </p:txBody>
      </p:sp>
      <p:sp>
        <p:nvSpPr>
          <p:cNvPr id="7" name="TextBox 6"/>
          <p:cNvSpPr txBox="1"/>
          <p:nvPr/>
        </p:nvSpPr>
        <p:spPr bwMode="auto">
          <a:xfrm>
            <a:off x="6516216" y="4221088"/>
            <a:ext cx="2448272"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US" sz="2400" b="1" dirty="0" smtClean="0">
                <a:solidFill>
                  <a:srgbClr val="000000"/>
                </a:solidFill>
                <a:latin typeface="Lucida Sans" pitchFamily="34" charset="0"/>
              </a:rPr>
              <a:t>Click 'Import'</a:t>
            </a:r>
            <a:endParaRPr lang="en-US" sz="2400" b="1" dirty="0">
              <a:solidFill>
                <a:srgbClr val="000000"/>
              </a:solidFill>
              <a:latin typeface="Lucida Sans" pitchFamily="34" charset="0"/>
            </a:endParaRPr>
          </a:p>
        </p:txBody>
      </p:sp>
    </p:spTree>
    <p:extLst>
      <p:ext uri="{BB962C8B-B14F-4D97-AF65-F5344CB8AC3E}">
        <p14:creationId xmlns:p14="http://schemas.microsoft.com/office/powerpoint/2010/main" val="3775413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500"/>
                                        <p:tgtEl>
                                          <p:spTgt spid="6"/>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500"/>
                                        <p:tgtEl>
                                          <p:spTgt spid="9"/>
                                        </p:tgtEl>
                                      </p:cBhvr>
                                    </p:animEffect>
                                  </p:childTnLst>
                                </p:cTn>
                              </p:par>
                            </p:childTnLst>
                          </p:cTn>
                        </p:par>
                        <p:par>
                          <p:cTn id="20" fill="hold">
                            <p:stCondLst>
                              <p:cond delay="6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500"/>
                                        <p:tgtEl>
                                          <p:spTgt spid="7"/>
                                        </p:tgtEl>
                                      </p:cBhvr>
                                    </p:animEffect>
                                  </p:childTnLst>
                                </p:cTn>
                              </p:par>
                            </p:childTnLst>
                          </p:cTn>
                        </p:par>
                        <p:par>
                          <p:cTn id="24" fill="hold">
                            <p:stCondLst>
                              <p:cond delay="7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3.08.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0"/>
            <a:ext cx="7997526" cy="6858000"/>
          </a:xfrm>
          <a:prstGeom prst="rect">
            <a:avLst/>
          </a:prstGeom>
        </p:spPr>
      </p:pic>
      <p:sp>
        <p:nvSpPr>
          <p:cNvPr id="910339" name="Text Box 10"/>
          <p:cNvSpPr txBox="1">
            <a:spLocks noChangeArrowheads="1"/>
          </p:cNvSpPr>
          <p:nvPr/>
        </p:nvSpPr>
        <p:spPr bwMode="auto">
          <a:xfrm>
            <a:off x="2555776" y="3068960"/>
            <a:ext cx="568960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Selected references are imported to the EndNote library</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335</a:t>
            </a:fld>
            <a:endParaRPr lang="en-GB"/>
          </a:p>
        </p:txBody>
      </p:sp>
    </p:spTree>
    <p:extLst>
      <p:ext uri="{BB962C8B-B14F-4D97-AF65-F5344CB8AC3E}">
        <p14:creationId xmlns:p14="http://schemas.microsoft.com/office/powerpoint/2010/main" val="2975424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0339"/>
                                        </p:tgtEl>
                                        <p:attrNameLst>
                                          <p:attrName>style.visibility</p:attrName>
                                        </p:attrNameLst>
                                      </p:cBhvr>
                                      <p:to>
                                        <p:strVal val="visible"/>
                                      </p:to>
                                    </p:set>
                                    <p:animEffect transition="in" filter="fade">
                                      <p:cBhvr>
                                        <p:cTn id="7" dur="2000"/>
                                        <p:tgtEl>
                                          <p:spTgt spid="910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39" grpId="0" animBg="1"/>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3.08.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427" y="476672"/>
            <a:ext cx="6972300" cy="5829300"/>
          </a:xfrm>
          <a:prstGeom prst="rect">
            <a:avLst/>
          </a:prstGeom>
        </p:spPr>
      </p:pic>
      <p:sp>
        <p:nvSpPr>
          <p:cNvPr id="912387" name="Line 6"/>
          <p:cNvSpPr>
            <a:spLocks noChangeShapeType="1"/>
          </p:cNvSpPr>
          <p:nvPr/>
        </p:nvSpPr>
        <p:spPr bwMode="auto">
          <a:xfrm flipH="1">
            <a:off x="2843805" y="4216993"/>
            <a:ext cx="1944217" cy="72417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12388" name="Text Box 10"/>
          <p:cNvSpPr txBox="1">
            <a:spLocks noChangeArrowheads="1"/>
          </p:cNvSpPr>
          <p:nvPr/>
        </p:nvSpPr>
        <p:spPr bwMode="auto">
          <a:xfrm>
            <a:off x="3276598" y="3999193"/>
            <a:ext cx="3743325"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Follow the hyperlink…</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336</a:t>
            </a:fld>
            <a:endParaRPr lang="en-GB"/>
          </a:p>
        </p:txBody>
      </p:sp>
    </p:spTree>
    <p:extLst>
      <p:ext uri="{BB962C8B-B14F-4D97-AF65-F5344CB8AC3E}">
        <p14:creationId xmlns:p14="http://schemas.microsoft.com/office/powerpoint/2010/main" val="94176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2388"/>
                                        </p:tgtEl>
                                        <p:attrNameLst>
                                          <p:attrName>style.visibility</p:attrName>
                                        </p:attrNameLst>
                                      </p:cBhvr>
                                      <p:to>
                                        <p:strVal val="visible"/>
                                      </p:to>
                                    </p:set>
                                    <p:animEffect transition="in" filter="fade">
                                      <p:cBhvr>
                                        <p:cTn id="7" dur="2000"/>
                                        <p:tgtEl>
                                          <p:spTgt spid="91238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12387"/>
                                        </p:tgtEl>
                                        <p:attrNameLst>
                                          <p:attrName>style.visibility</p:attrName>
                                        </p:attrNameLst>
                                      </p:cBhvr>
                                      <p:to>
                                        <p:strVal val="visible"/>
                                      </p:to>
                                    </p:set>
                                    <p:animEffect transition="in" filter="fade">
                                      <p:cBhvr>
                                        <p:cTn id="11" dur="2000"/>
                                        <p:tgtEl>
                                          <p:spTgt spid="91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87" grpId="0" animBg="1"/>
      <p:bldP spid="912388"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9 at 13.09.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0"/>
            <a:ext cx="8074973" cy="6858000"/>
          </a:xfrm>
          <a:prstGeom prst="rect">
            <a:avLst/>
          </a:prstGeom>
        </p:spPr>
      </p:pic>
      <p:sp>
        <p:nvSpPr>
          <p:cNvPr id="914435" name="Text Box 10"/>
          <p:cNvSpPr txBox="1">
            <a:spLocks noChangeArrowheads="1"/>
          </p:cNvSpPr>
          <p:nvPr/>
        </p:nvSpPr>
        <p:spPr bwMode="auto">
          <a:xfrm>
            <a:off x="2195736" y="836712"/>
            <a:ext cx="4319587" cy="42386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…to the full </a:t>
            </a:r>
            <a:r>
              <a:rPr lang="en-GB" sz="2400" b="1" dirty="0" err="1">
                <a:solidFill>
                  <a:srgbClr val="000000"/>
                </a:solidFill>
                <a:latin typeface="Lucida Sans" pitchFamily="34" charset="0"/>
              </a:rPr>
              <a:t>eprint</a:t>
            </a:r>
            <a:r>
              <a:rPr lang="en-GB" sz="2400" b="1" dirty="0">
                <a:solidFill>
                  <a:srgbClr val="000000"/>
                </a:solidFill>
                <a:latin typeface="Lucida Sans" pitchFamily="34" charset="0"/>
              </a:rPr>
              <a:t> record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337</a:t>
            </a:fld>
            <a:endParaRPr lang="en-GB"/>
          </a:p>
        </p:txBody>
      </p:sp>
    </p:spTree>
    <p:extLst>
      <p:ext uri="{BB962C8B-B14F-4D97-AF65-F5344CB8AC3E}">
        <p14:creationId xmlns:p14="http://schemas.microsoft.com/office/powerpoint/2010/main" val="4029867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4435"/>
                                        </p:tgtEl>
                                        <p:attrNameLst>
                                          <p:attrName>style.visibility</p:attrName>
                                        </p:attrNameLst>
                                      </p:cBhvr>
                                      <p:to>
                                        <p:strVal val="visible"/>
                                      </p:to>
                                    </p:set>
                                    <p:animEffect transition="in" filter="fade">
                                      <p:cBhvr>
                                        <p:cTn id="7" dur="2000"/>
                                        <p:tgtEl>
                                          <p:spTgt spid="91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35" grpId="0" animBg="1"/>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4"/>
          <p:cNvSpPr>
            <a:spLocks noGrp="1" noChangeArrowheads="1"/>
          </p:cNvSpPr>
          <p:nvPr>
            <p:ph type="title" idx="4294967295"/>
          </p:nvPr>
        </p:nvSpPr>
        <p:spPr/>
        <p:txBody>
          <a:bodyPr/>
          <a:lstStyle/>
          <a:p>
            <a:pPr eaLnBrk="1" hangingPunct="1"/>
            <a:r>
              <a:rPr lang="en-GB" smtClean="0"/>
              <a:t>Sharing a library on EndNote Web</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338</a:t>
            </a:fld>
            <a:endParaRPr lang="en-GB"/>
          </a:p>
        </p:txBody>
      </p:sp>
    </p:spTree>
    <p:extLst>
      <p:ext uri="{BB962C8B-B14F-4D97-AF65-F5344CB8AC3E}">
        <p14:creationId xmlns:p14="http://schemas.microsoft.com/office/powerpoint/2010/main" val="1840326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27 at 15.32.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24669"/>
            <a:ext cx="8067814" cy="6858000"/>
          </a:xfrm>
          <a:prstGeom prst="rect">
            <a:avLst/>
          </a:prstGeom>
        </p:spPr>
      </p:pic>
      <p:sp>
        <p:nvSpPr>
          <p:cNvPr id="917507" name="Line 6"/>
          <p:cNvSpPr>
            <a:spLocks noChangeShapeType="1"/>
          </p:cNvSpPr>
          <p:nvPr/>
        </p:nvSpPr>
        <p:spPr bwMode="auto">
          <a:xfrm flipH="1">
            <a:off x="2843807" y="1304925"/>
            <a:ext cx="1296390" cy="226809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17508" name="Text Box 10"/>
          <p:cNvSpPr txBox="1">
            <a:spLocks noChangeArrowheads="1"/>
          </p:cNvSpPr>
          <p:nvPr/>
        </p:nvSpPr>
        <p:spPr bwMode="auto">
          <a:xfrm>
            <a:off x="2735263" y="765175"/>
            <a:ext cx="3168650" cy="78898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Choose the Web of Knowledge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339</a:t>
            </a:fld>
            <a:endParaRPr lang="en-GB"/>
          </a:p>
        </p:txBody>
      </p:sp>
    </p:spTree>
    <p:extLst>
      <p:ext uri="{BB962C8B-B14F-4D97-AF65-F5344CB8AC3E}">
        <p14:creationId xmlns:p14="http://schemas.microsoft.com/office/powerpoint/2010/main" val="2855684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7508"/>
                                        </p:tgtEl>
                                        <p:attrNameLst>
                                          <p:attrName>style.visibility</p:attrName>
                                        </p:attrNameLst>
                                      </p:cBhvr>
                                      <p:to>
                                        <p:strVal val="visible"/>
                                      </p:to>
                                    </p:set>
                                    <p:animEffect transition="in" filter="fade">
                                      <p:cBhvr>
                                        <p:cTn id="7" dur="2000"/>
                                        <p:tgtEl>
                                          <p:spTgt spid="91750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17507"/>
                                        </p:tgtEl>
                                        <p:attrNameLst>
                                          <p:attrName>style.visibility</p:attrName>
                                        </p:attrNameLst>
                                      </p:cBhvr>
                                      <p:to>
                                        <p:strVal val="visible"/>
                                      </p:to>
                                    </p:set>
                                    <p:animEffect transition="in" filter="fade">
                                      <p:cBhvr>
                                        <p:cTn id="11" dur="2000"/>
                                        <p:tgtEl>
                                          <p:spTgt spid="917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07" grpId="0" animBg="1"/>
      <p:bldP spid="91750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37.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477" y="1556791"/>
            <a:ext cx="2553434" cy="5029825"/>
          </a:xfrm>
          <a:prstGeom prst="rect">
            <a:avLst/>
          </a:prstGeom>
        </p:spPr>
      </p:pic>
      <p:sp>
        <p:nvSpPr>
          <p:cNvPr id="50178" name="Rectangle 2"/>
          <p:cNvSpPr>
            <a:spLocks noGrp="1" noChangeArrowheads="1"/>
          </p:cNvSpPr>
          <p:nvPr>
            <p:ph type="title"/>
          </p:nvPr>
        </p:nvSpPr>
        <p:spPr>
          <a:xfrm>
            <a:off x="322263" y="116632"/>
            <a:ext cx="8426450" cy="936774"/>
          </a:xfrm>
        </p:spPr>
        <p:txBody>
          <a:bodyPr/>
          <a:lstStyle/>
          <a:p>
            <a:pPr eaLnBrk="1" hangingPunct="1"/>
            <a:r>
              <a:rPr lang="en-GB" dirty="0" smtClean="0"/>
              <a:t>Using special characters</a:t>
            </a:r>
          </a:p>
        </p:txBody>
      </p:sp>
      <p:sp>
        <p:nvSpPr>
          <p:cNvPr id="56323" name="Text Box 3"/>
          <p:cNvSpPr txBox="1">
            <a:spLocks noChangeArrowheads="1"/>
          </p:cNvSpPr>
          <p:nvPr/>
        </p:nvSpPr>
        <p:spPr bwMode="auto">
          <a:xfrm>
            <a:off x="4787900" y="2492375"/>
            <a:ext cx="3960813"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To insert special characters in EndNote records, go to </a:t>
            </a:r>
            <a:r>
              <a:rPr lang="en-GB" sz="2400" b="1" dirty="0" smtClean="0">
                <a:solidFill>
                  <a:srgbClr val="000000"/>
                </a:solidFill>
                <a:latin typeface="Lucida Sans" pitchFamily="34" charset="0"/>
              </a:rPr>
              <a:t>Edit </a:t>
            </a:r>
            <a:r>
              <a:rPr lang="en-GB" b="1" dirty="0" smtClean="0">
                <a:solidFill>
                  <a:srgbClr val="000000"/>
                </a:solidFill>
                <a:sym typeface="Wingdings 3" pitchFamily="18" charset="2"/>
              </a:rPr>
              <a:t> </a:t>
            </a:r>
            <a:r>
              <a:rPr lang="en-GB" sz="2400" b="1" dirty="0" smtClean="0">
                <a:solidFill>
                  <a:srgbClr val="000000"/>
                </a:solidFill>
                <a:latin typeface="+mn-lt"/>
                <a:sym typeface="Wingdings 3" pitchFamily="18" charset="2"/>
              </a:rPr>
              <a:t>Special Characters…</a:t>
            </a:r>
            <a:endParaRPr lang="en-GB" sz="2400" b="1" dirty="0">
              <a:solidFill>
                <a:srgbClr val="000000"/>
              </a:solidFill>
              <a:latin typeface="Lucida Sans" pitchFamily="34" charset="0"/>
              <a:sym typeface="Wingdings 3" pitchFamily="18" charset="2"/>
            </a:endParaRPr>
          </a:p>
        </p:txBody>
      </p:sp>
      <p:sp>
        <p:nvSpPr>
          <p:cNvPr id="56325" name="Oval 5"/>
          <p:cNvSpPr>
            <a:spLocks noChangeArrowheads="1"/>
          </p:cNvSpPr>
          <p:nvPr/>
        </p:nvSpPr>
        <p:spPr bwMode="auto">
          <a:xfrm>
            <a:off x="611560" y="6165304"/>
            <a:ext cx="3096344" cy="505272"/>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34</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fade">
                                      <p:cBhvr>
                                        <p:cTn id="7" dur="2000"/>
                                        <p:tgtEl>
                                          <p:spTgt spid="5632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6325"/>
                                        </p:tgtEl>
                                        <p:attrNameLst>
                                          <p:attrName>style.visibility</p:attrName>
                                        </p:attrNameLst>
                                      </p:cBhvr>
                                      <p:to>
                                        <p:strVal val="visible"/>
                                      </p:to>
                                    </p:set>
                                    <p:animEffect transition="in" filter="fade">
                                      <p:cBhvr>
                                        <p:cTn id="11" dur="20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autoUpdateAnimBg="0"/>
      <p:bldP spid="56325" grpId="0" animBg="1"/>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27 at 15.32.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86" y="1"/>
            <a:ext cx="8083411" cy="6858000"/>
          </a:xfrm>
          <a:prstGeom prst="rect">
            <a:avLst/>
          </a:prstGeom>
        </p:spPr>
      </p:pic>
      <p:sp>
        <p:nvSpPr>
          <p:cNvPr id="919555" name="Line 6"/>
          <p:cNvSpPr>
            <a:spLocks noChangeShapeType="1"/>
          </p:cNvSpPr>
          <p:nvPr/>
        </p:nvSpPr>
        <p:spPr bwMode="auto">
          <a:xfrm flipV="1">
            <a:off x="2844105" y="4005064"/>
            <a:ext cx="1655886" cy="187220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19556" name="Text Box 10"/>
          <p:cNvSpPr txBox="1">
            <a:spLocks noChangeArrowheads="1"/>
          </p:cNvSpPr>
          <p:nvPr/>
        </p:nvSpPr>
        <p:spPr bwMode="auto">
          <a:xfrm>
            <a:off x="971600" y="5661248"/>
            <a:ext cx="316865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Open the Web of Knowledge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340</a:t>
            </a:fld>
            <a:endParaRPr lang="en-GB"/>
          </a:p>
        </p:txBody>
      </p:sp>
    </p:spTree>
    <p:extLst>
      <p:ext uri="{BB962C8B-B14F-4D97-AF65-F5344CB8AC3E}">
        <p14:creationId xmlns:p14="http://schemas.microsoft.com/office/powerpoint/2010/main" val="666082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9556"/>
                                        </p:tgtEl>
                                        <p:attrNameLst>
                                          <p:attrName>style.visibility</p:attrName>
                                        </p:attrNameLst>
                                      </p:cBhvr>
                                      <p:to>
                                        <p:strVal val="visible"/>
                                      </p:to>
                                    </p:set>
                                    <p:animEffect transition="in" filter="fade">
                                      <p:cBhvr>
                                        <p:cTn id="7" dur="2000"/>
                                        <p:tgtEl>
                                          <p:spTgt spid="91955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19555"/>
                                        </p:tgtEl>
                                        <p:attrNameLst>
                                          <p:attrName>style.visibility</p:attrName>
                                        </p:attrNameLst>
                                      </p:cBhvr>
                                      <p:to>
                                        <p:strVal val="visible"/>
                                      </p:to>
                                    </p:set>
                                    <p:animEffect transition="in" filter="fade">
                                      <p:cBhvr>
                                        <p:cTn id="11" dur="2000"/>
                                        <p:tgtEl>
                                          <p:spTgt spid="91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55" grpId="0" animBg="1"/>
      <p:bldP spid="919556"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2-11-16 at 14.58.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663"/>
            <a:ext cx="9144000" cy="6147335"/>
          </a:xfrm>
          <a:prstGeom prst="rect">
            <a:avLst/>
          </a:prstGeom>
          <a:ln>
            <a:solidFill>
              <a:srgbClr val="000066"/>
            </a:solidFill>
          </a:ln>
        </p:spPr>
      </p:pic>
      <p:sp>
        <p:nvSpPr>
          <p:cNvPr id="921603" name="Line 6"/>
          <p:cNvSpPr>
            <a:spLocks noChangeShapeType="1"/>
          </p:cNvSpPr>
          <p:nvPr/>
        </p:nvSpPr>
        <p:spPr bwMode="auto">
          <a:xfrm>
            <a:off x="4577399" y="4149079"/>
            <a:ext cx="2514881" cy="72008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21604" name="Text Box 10"/>
          <p:cNvSpPr txBox="1">
            <a:spLocks noChangeArrowheads="1"/>
          </p:cNvSpPr>
          <p:nvPr/>
        </p:nvSpPr>
        <p:spPr bwMode="auto">
          <a:xfrm>
            <a:off x="3461387" y="4149080"/>
            <a:ext cx="2339975"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 or 'Sign In'</a:t>
            </a:r>
          </a:p>
        </p:txBody>
      </p:sp>
      <p:sp>
        <p:nvSpPr>
          <p:cNvPr id="921605" name="Line 6"/>
          <p:cNvSpPr>
            <a:spLocks noChangeShapeType="1"/>
          </p:cNvSpPr>
          <p:nvPr/>
        </p:nvSpPr>
        <p:spPr bwMode="auto">
          <a:xfrm flipV="1">
            <a:off x="5471552" y="5010413"/>
            <a:ext cx="2268799" cy="71732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21606" name="Text Box 10"/>
          <p:cNvSpPr txBox="1">
            <a:spLocks noChangeArrowheads="1"/>
          </p:cNvSpPr>
          <p:nvPr/>
        </p:nvSpPr>
        <p:spPr bwMode="auto">
          <a:xfrm>
            <a:off x="3491146" y="5333242"/>
            <a:ext cx="3960813"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Register on the Web of Knowledge database…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341</a:t>
            </a:fld>
            <a:endParaRPr lang="en-GB"/>
          </a:p>
        </p:txBody>
      </p:sp>
    </p:spTree>
    <p:extLst>
      <p:ext uri="{BB962C8B-B14F-4D97-AF65-F5344CB8AC3E}">
        <p14:creationId xmlns:p14="http://schemas.microsoft.com/office/powerpoint/2010/main" val="554644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1606"/>
                                        </p:tgtEl>
                                        <p:attrNameLst>
                                          <p:attrName>style.visibility</p:attrName>
                                        </p:attrNameLst>
                                      </p:cBhvr>
                                      <p:to>
                                        <p:strVal val="visible"/>
                                      </p:to>
                                    </p:set>
                                    <p:animEffect transition="in" filter="fade">
                                      <p:cBhvr>
                                        <p:cTn id="7" dur="2000"/>
                                        <p:tgtEl>
                                          <p:spTgt spid="92160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1605"/>
                                        </p:tgtEl>
                                        <p:attrNameLst>
                                          <p:attrName>style.visibility</p:attrName>
                                        </p:attrNameLst>
                                      </p:cBhvr>
                                      <p:to>
                                        <p:strVal val="visible"/>
                                      </p:to>
                                    </p:set>
                                    <p:animEffect transition="in" filter="fade">
                                      <p:cBhvr>
                                        <p:cTn id="11" dur="2000"/>
                                        <p:tgtEl>
                                          <p:spTgt spid="92160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21604"/>
                                        </p:tgtEl>
                                        <p:attrNameLst>
                                          <p:attrName>style.visibility</p:attrName>
                                        </p:attrNameLst>
                                      </p:cBhvr>
                                      <p:to>
                                        <p:strVal val="visible"/>
                                      </p:to>
                                    </p:set>
                                    <p:animEffect transition="in" filter="fade">
                                      <p:cBhvr>
                                        <p:cTn id="15" dur="2000"/>
                                        <p:tgtEl>
                                          <p:spTgt spid="921604"/>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21603"/>
                                        </p:tgtEl>
                                        <p:attrNameLst>
                                          <p:attrName>style.visibility</p:attrName>
                                        </p:attrNameLst>
                                      </p:cBhvr>
                                      <p:to>
                                        <p:strVal val="visible"/>
                                      </p:to>
                                    </p:set>
                                    <p:animEffect transition="in" filter="fade">
                                      <p:cBhvr>
                                        <p:cTn id="19" dur="2000"/>
                                        <p:tgtEl>
                                          <p:spTgt spid="921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animBg="1"/>
      <p:bldP spid="921604" grpId="0" animBg="1"/>
      <p:bldP spid="921605" grpId="0" animBg="1"/>
      <p:bldP spid="921606" grpId="0" animBg="1"/>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4-27 at 11.27.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327"/>
            <a:ext cx="9144000" cy="5859674"/>
          </a:xfrm>
          <a:prstGeom prst="rect">
            <a:avLst/>
          </a:prstGeom>
          <a:ln>
            <a:solidFill>
              <a:srgbClr val="000090"/>
            </a:solidFill>
          </a:ln>
        </p:spPr>
      </p:pic>
      <p:sp>
        <p:nvSpPr>
          <p:cNvPr id="923651" name="Oval 3"/>
          <p:cNvSpPr>
            <a:spLocks noChangeArrowheads="1"/>
          </p:cNvSpPr>
          <p:nvPr/>
        </p:nvSpPr>
        <p:spPr bwMode="auto">
          <a:xfrm>
            <a:off x="107504" y="2636912"/>
            <a:ext cx="1655762" cy="11525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652" name="Text Box 10"/>
          <p:cNvSpPr txBox="1">
            <a:spLocks noChangeArrowheads="1"/>
          </p:cNvSpPr>
          <p:nvPr/>
        </p:nvSpPr>
        <p:spPr bwMode="auto">
          <a:xfrm>
            <a:off x="5076825" y="1268413"/>
            <a:ext cx="3168650"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a:solidFill>
                  <a:srgbClr val="000000"/>
                </a:solidFill>
                <a:latin typeface="Lucida Sans" pitchFamily="34" charset="0"/>
              </a:rPr>
              <a:t>Sign in to Web of Knowledge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342</a:t>
            </a:fld>
            <a:endParaRPr lang="en-GB"/>
          </a:p>
        </p:txBody>
      </p:sp>
    </p:spTree>
    <p:extLst>
      <p:ext uri="{BB962C8B-B14F-4D97-AF65-F5344CB8AC3E}">
        <p14:creationId xmlns:p14="http://schemas.microsoft.com/office/powerpoint/2010/main" val="530919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3652"/>
                                        </p:tgtEl>
                                        <p:attrNameLst>
                                          <p:attrName>style.visibility</p:attrName>
                                        </p:attrNameLst>
                                      </p:cBhvr>
                                      <p:to>
                                        <p:strVal val="visible"/>
                                      </p:to>
                                    </p:set>
                                    <p:animEffect transition="in" filter="fade">
                                      <p:cBhvr>
                                        <p:cTn id="7" dur="2000"/>
                                        <p:tgtEl>
                                          <p:spTgt spid="92365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3651"/>
                                        </p:tgtEl>
                                        <p:attrNameLst>
                                          <p:attrName>style.visibility</p:attrName>
                                        </p:attrNameLst>
                                      </p:cBhvr>
                                      <p:to>
                                        <p:strVal val="visible"/>
                                      </p:to>
                                    </p:set>
                                    <p:animEffect transition="in" filter="fade">
                                      <p:cBhvr>
                                        <p:cTn id="11" dur="2000"/>
                                        <p:tgtEl>
                                          <p:spTgt spid="923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51" grpId="0" animBg="1"/>
      <p:bldP spid="923652" grpId="0" animBg="1"/>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27 at 15.34.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0"/>
            <a:ext cx="8090577" cy="6858000"/>
          </a:xfrm>
          <a:prstGeom prst="rect">
            <a:avLst/>
          </a:prstGeom>
        </p:spPr>
      </p:pic>
      <p:sp>
        <p:nvSpPr>
          <p:cNvPr id="310274"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840DE548-2917-478A-95D6-AF54AD48763D}" type="slidenum">
              <a:rPr lang="en-GB" sz="1400">
                <a:latin typeface="Lucida Sans" pitchFamily="34" charset="0"/>
              </a:rPr>
              <a:pPr algn="r"/>
              <a:t>343</a:t>
            </a:fld>
            <a:endParaRPr lang="en-GB" sz="1400">
              <a:latin typeface="Lucida Sans" pitchFamily="34" charset="0"/>
            </a:endParaRPr>
          </a:p>
        </p:txBody>
      </p:sp>
      <p:sp>
        <p:nvSpPr>
          <p:cNvPr id="925700" name="Line 6"/>
          <p:cNvSpPr>
            <a:spLocks noChangeShapeType="1"/>
          </p:cNvSpPr>
          <p:nvPr/>
        </p:nvSpPr>
        <p:spPr bwMode="auto">
          <a:xfrm flipH="1" flipV="1">
            <a:off x="4583112" y="1412776"/>
            <a:ext cx="492944" cy="144016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25701" name="Text Box 10"/>
          <p:cNvSpPr txBox="1">
            <a:spLocks noChangeArrowheads="1"/>
          </p:cNvSpPr>
          <p:nvPr/>
        </p:nvSpPr>
        <p:spPr bwMode="auto">
          <a:xfrm>
            <a:off x="2548731" y="2780928"/>
            <a:ext cx="4068762" cy="42386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Select 'My EndNote Web'</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343</a:t>
            </a:fld>
            <a:endParaRPr lang="en-GB"/>
          </a:p>
        </p:txBody>
      </p:sp>
    </p:spTree>
    <p:extLst>
      <p:ext uri="{BB962C8B-B14F-4D97-AF65-F5344CB8AC3E}">
        <p14:creationId xmlns:p14="http://schemas.microsoft.com/office/powerpoint/2010/main" val="3751453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5701"/>
                                        </p:tgtEl>
                                        <p:attrNameLst>
                                          <p:attrName>style.visibility</p:attrName>
                                        </p:attrNameLst>
                                      </p:cBhvr>
                                      <p:to>
                                        <p:strVal val="visible"/>
                                      </p:to>
                                    </p:set>
                                    <p:animEffect transition="in" filter="fade">
                                      <p:cBhvr>
                                        <p:cTn id="7" dur="2000"/>
                                        <p:tgtEl>
                                          <p:spTgt spid="92570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5700"/>
                                        </p:tgtEl>
                                        <p:attrNameLst>
                                          <p:attrName>style.visibility</p:attrName>
                                        </p:attrNameLst>
                                      </p:cBhvr>
                                      <p:to>
                                        <p:strVal val="visible"/>
                                      </p:to>
                                    </p:set>
                                    <p:animEffect transition="in" filter="fade">
                                      <p:cBhvr>
                                        <p:cTn id="11" dur="2000"/>
                                        <p:tgtEl>
                                          <p:spTgt spid="92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0" grpId="0" animBg="1"/>
      <p:bldP spid="925701" grpId="0" animBg="1"/>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27 at 15.35.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47" y="17795"/>
            <a:ext cx="8099040" cy="6858000"/>
          </a:xfrm>
          <a:prstGeom prst="rect">
            <a:avLst/>
          </a:prstGeom>
        </p:spPr>
      </p:pic>
      <p:sp>
        <p:nvSpPr>
          <p:cNvPr id="927748" name="Text Box 10"/>
          <p:cNvSpPr txBox="1">
            <a:spLocks noChangeArrowheads="1"/>
          </p:cNvSpPr>
          <p:nvPr/>
        </p:nvSpPr>
        <p:spPr bwMode="auto">
          <a:xfrm>
            <a:off x="2987824" y="2996952"/>
            <a:ext cx="4068763"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40000"/>
              </a:spcBef>
              <a:spcAft>
                <a:spcPct val="40000"/>
              </a:spcAft>
            </a:pPr>
            <a:r>
              <a:rPr lang="en-GB" sz="2400" b="1" dirty="0" smtClean="0">
                <a:solidFill>
                  <a:srgbClr val="000000"/>
                </a:solidFill>
                <a:latin typeface="Lucida Sans" pitchFamily="34" charset="0"/>
              </a:rPr>
              <a:t>Initially, no references are stored</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344</a:t>
            </a:fld>
            <a:endParaRPr lang="en-GB"/>
          </a:p>
        </p:txBody>
      </p:sp>
    </p:spTree>
    <p:extLst>
      <p:ext uri="{BB962C8B-B14F-4D97-AF65-F5344CB8AC3E}">
        <p14:creationId xmlns:p14="http://schemas.microsoft.com/office/powerpoint/2010/main" val="882184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7748"/>
                                        </p:tgtEl>
                                        <p:attrNameLst>
                                          <p:attrName>style.visibility</p:attrName>
                                        </p:attrNameLst>
                                      </p:cBhvr>
                                      <p:to>
                                        <p:strVal val="visible"/>
                                      </p:to>
                                    </p:set>
                                    <p:animEffect transition="in" filter="fade">
                                      <p:cBhvr>
                                        <p:cTn id="7" dur="2000"/>
                                        <p:tgtEl>
                                          <p:spTgt spid="927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748"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27 at 15.35.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13" y="28817"/>
            <a:ext cx="8010255" cy="68580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345</a:t>
            </a:fld>
            <a:endParaRPr lang="en-GB"/>
          </a:p>
        </p:txBody>
      </p:sp>
      <p:sp>
        <p:nvSpPr>
          <p:cNvPr id="5" name="Text Box 10"/>
          <p:cNvSpPr txBox="1">
            <a:spLocks noChangeArrowheads="1"/>
          </p:cNvSpPr>
          <p:nvPr/>
        </p:nvSpPr>
        <p:spPr bwMode="auto">
          <a:xfrm>
            <a:off x="3059832" y="2348880"/>
            <a:ext cx="4068762"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40000"/>
              </a:spcBef>
              <a:spcAft>
                <a:spcPct val="40000"/>
              </a:spcAft>
            </a:pPr>
            <a:r>
              <a:rPr lang="en-GB" sz="2400" b="1" dirty="0" smtClean="0">
                <a:solidFill>
                  <a:srgbClr val="000000"/>
                </a:solidFill>
                <a:latin typeface="Lucida Sans" pitchFamily="34" charset="0"/>
              </a:rPr>
              <a:t>Go to 'EndNote X6 </a:t>
            </a:r>
            <a:r>
              <a:rPr lang="en-GB" sz="2400" b="1" dirty="0" smtClean="0">
                <a:solidFill>
                  <a:srgbClr val="000000"/>
                </a:solidFill>
                <a:latin typeface="Lucida Sans" pitchFamily="34" charset="0"/>
                <a:sym typeface="Wingdings"/>
              </a:rPr>
              <a:t> Preferences'</a:t>
            </a:r>
            <a:endParaRPr lang="en-GB" sz="2400" b="1" dirty="0">
              <a:solidFill>
                <a:srgbClr val="000000"/>
              </a:solidFill>
              <a:latin typeface="Lucida Sans" pitchFamily="34" charset="0"/>
              <a:sym typeface="Wingdings 3" pitchFamily="18" charset="2"/>
            </a:endParaRPr>
          </a:p>
        </p:txBody>
      </p:sp>
      <p:sp>
        <p:nvSpPr>
          <p:cNvPr id="6" name="Oval 5"/>
          <p:cNvSpPr/>
          <p:nvPr/>
        </p:nvSpPr>
        <p:spPr>
          <a:xfrm>
            <a:off x="611560" y="188640"/>
            <a:ext cx="1800200"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5868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27 at 15.36.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9144000" cy="6552785"/>
          </a:xfrm>
          <a:prstGeom prst="rect">
            <a:avLst/>
          </a:prstGeom>
        </p:spPr>
      </p:pic>
      <p:sp>
        <p:nvSpPr>
          <p:cNvPr id="3" name="Oval 2"/>
          <p:cNvSpPr/>
          <p:nvPr/>
        </p:nvSpPr>
        <p:spPr>
          <a:xfrm>
            <a:off x="0" y="3068960"/>
            <a:ext cx="2915816" cy="72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179512" y="5637441"/>
            <a:ext cx="3600400"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Sync options</a:t>
            </a:r>
            <a:endParaRPr lang="en-GB" sz="2400" b="1" dirty="0">
              <a:solidFill>
                <a:srgbClr val="000000"/>
              </a:solidFill>
              <a:latin typeface="Lucida Sans" pitchFamily="34" charset="0"/>
            </a:endParaRPr>
          </a:p>
        </p:txBody>
      </p:sp>
      <p:sp>
        <p:nvSpPr>
          <p:cNvPr id="5" name="TextBox 4"/>
          <p:cNvSpPr txBox="1"/>
          <p:nvPr/>
        </p:nvSpPr>
        <p:spPr bwMode="auto">
          <a:xfrm>
            <a:off x="5076056" y="1052736"/>
            <a:ext cx="338437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Use Web of Knowledge details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992883020"/>
      </p:ext>
    </p:extLst>
  </p:cSld>
  <p:clrMapOvr>
    <a:masterClrMapping/>
  </p:clrMapOvr>
  <p:transition spd="med">
    <p:fade/>
  </p:transition>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27 at 15.36.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764704"/>
            <a:ext cx="6946900" cy="4889500"/>
          </a:xfrm>
          <a:prstGeom prst="rect">
            <a:avLst/>
          </a:prstGeom>
        </p:spPr>
      </p:pic>
      <p:sp>
        <p:nvSpPr>
          <p:cNvPr id="3" name="TextBox 2"/>
          <p:cNvSpPr txBox="1"/>
          <p:nvPr/>
        </p:nvSpPr>
        <p:spPr bwMode="auto">
          <a:xfrm>
            <a:off x="5292080" y="548680"/>
            <a:ext cx="302433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Confirm your Web credentials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664899400"/>
      </p:ext>
    </p:extLst>
  </p:cSld>
  <p:clrMapOvr>
    <a:masterClrMapping/>
  </p:clrMapOvr>
  <p:transition spd="med">
    <p:fade/>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27 at 15.37.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532"/>
            <a:ext cx="8168671" cy="6858000"/>
          </a:xfrm>
          <a:prstGeom prst="rect">
            <a:avLst/>
          </a:prstGeom>
        </p:spPr>
      </p:pic>
      <p:sp>
        <p:nvSpPr>
          <p:cNvPr id="3" name="Oval 2"/>
          <p:cNvSpPr/>
          <p:nvPr/>
        </p:nvSpPr>
        <p:spPr>
          <a:xfrm>
            <a:off x="2627784" y="1052736"/>
            <a:ext cx="360040" cy="36004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bwMode="auto">
          <a:xfrm>
            <a:off x="3275856" y="2492896"/>
            <a:ext cx="475252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Sync the library at any time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349501784"/>
      </p:ext>
    </p:extLst>
  </p:cSld>
  <p:clrMapOvr>
    <a:masterClrMapping/>
  </p:clrMapOvr>
  <p:transition spd="med">
    <p:fade/>
  </p:transitio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27 at 15.37.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739900"/>
            <a:ext cx="5372100" cy="2070100"/>
          </a:xfrm>
          <a:prstGeom prst="rect">
            <a:avLst/>
          </a:prstGeom>
        </p:spPr>
      </p:pic>
      <p:sp>
        <p:nvSpPr>
          <p:cNvPr id="3" name="TextBox 2"/>
          <p:cNvSpPr txBox="1"/>
          <p:nvPr/>
        </p:nvSpPr>
        <p:spPr bwMode="auto">
          <a:xfrm>
            <a:off x="2195736" y="4437112"/>
            <a:ext cx="496855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At the first Sync you will be prompted to create a back up Library</a:t>
            </a:r>
            <a:endParaRPr lang="en-GB" sz="2400" b="1" dirty="0">
              <a:solidFill>
                <a:srgbClr val="000000"/>
              </a:solidFill>
              <a:latin typeface="Lucida Sans" pitchFamily="34" charset="0"/>
            </a:endParaRPr>
          </a:p>
        </p:txBody>
      </p:sp>
      <p:sp>
        <p:nvSpPr>
          <p:cNvPr id="4" name="Oval 3"/>
          <p:cNvSpPr/>
          <p:nvPr/>
        </p:nvSpPr>
        <p:spPr>
          <a:xfrm>
            <a:off x="5796136" y="3140968"/>
            <a:ext cx="1555676" cy="66903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220713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38.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8" y="219472"/>
            <a:ext cx="9144000" cy="5947243"/>
          </a:xfrm>
          <a:prstGeom prst="rect">
            <a:avLst/>
          </a:prstGeom>
        </p:spPr>
      </p:pic>
      <p:sp>
        <p:nvSpPr>
          <p:cNvPr id="58370" name="Text Box 2"/>
          <p:cNvSpPr txBox="1">
            <a:spLocks noChangeArrowheads="1"/>
          </p:cNvSpPr>
          <p:nvPr/>
        </p:nvSpPr>
        <p:spPr bwMode="auto">
          <a:xfrm>
            <a:off x="2555875" y="5300663"/>
            <a:ext cx="590550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a:t>
            </a:r>
            <a:r>
              <a:rPr lang="en-GB" sz="2400" b="1" dirty="0" smtClean="0">
                <a:solidFill>
                  <a:srgbClr val="000000"/>
                </a:solidFill>
                <a:latin typeface="Lucida Sans" pitchFamily="34" charset="0"/>
              </a:rPr>
              <a:t>EndNote field and select and drag required character</a:t>
            </a:r>
            <a:endParaRPr lang="en-GB" dirty="0"/>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35</a:t>
            </a:fld>
            <a:endParaRPr lang="en-GB"/>
          </a:p>
        </p:txBody>
      </p:sp>
      <p:cxnSp>
        <p:nvCxnSpPr>
          <p:cNvPr id="5" name="Straight Arrow Connector 4"/>
          <p:cNvCxnSpPr/>
          <p:nvPr/>
        </p:nvCxnSpPr>
        <p:spPr>
          <a:xfrm flipV="1">
            <a:off x="1578279" y="2852936"/>
            <a:ext cx="3713801" cy="2729541"/>
          </a:xfrm>
          <a:prstGeom prst="straightConnector1">
            <a:avLst/>
          </a:prstGeom>
          <a:ln w="57150">
            <a:solidFill>
              <a:srgbClr val="FF0066"/>
            </a:solidFill>
            <a:prstDash val="dash"/>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2000"/>
                                        <p:tgtEl>
                                          <p:spTgt spid="58370"/>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animBg="1" autoUpdateAnimBg="0"/>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27 at 15.38.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276968"/>
            <a:ext cx="7429500" cy="6464300"/>
          </a:xfrm>
          <a:prstGeom prst="rect">
            <a:avLst/>
          </a:prstGeom>
        </p:spPr>
      </p:pic>
      <p:sp>
        <p:nvSpPr>
          <p:cNvPr id="3" name="TextBox 2"/>
          <p:cNvSpPr txBox="1"/>
          <p:nvPr/>
        </p:nvSpPr>
        <p:spPr bwMode="auto">
          <a:xfrm>
            <a:off x="5436096" y="3140968"/>
            <a:ext cx="223224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Click 'Save'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4247484419"/>
      </p:ext>
    </p:extLst>
  </p:cSld>
  <p:clrMapOvr>
    <a:masterClrMapping/>
  </p:clrMapOvr>
  <p:transition spd="med">
    <p:fade/>
  </p:transition>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27 at 15.50.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0"/>
            <a:ext cx="7707555" cy="6858000"/>
          </a:xfrm>
          <a:prstGeom prst="rect">
            <a:avLst/>
          </a:prstGeom>
        </p:spPr>
      </p:pic>
      <p:sp>
        <p:nvSpPr>
          <p:cNvPr id="3" name="TextBox 2"/>
          <p:cNvSpPr txBox="1"/>
          <p:nvPr/>
        </p:nvSpPr>
        <p:spPr bwMode="auto">
          <a:xfrm>
            <a:off x="5292080" y="2636912"/>
            <a:ext cx="367240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Numbers in the libraries are calculated differently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267044733"/>
      </p:ext>
    </p:extLst>
  </p:cSld>
  <p:clrMapOvr>
    <a:masterClrMapping/>
  </p:clrMapOvr>
  <p:transition spd="med">
    <p:fade/>
  </p:transition>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27 at 15.51.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9410"/>
            <a:ext cx="8045099" cy="6858000"/>
          </a:xfrm>
          <a:prstGeom prst="rect">
            <a:avLst/>
          </a:prstGeom>
        </p:spPr>
      </p:pic>
      <p:sp>
        <p:nvSpPr>
          <p:cNvPr id="3" name="TextBox 2"/>
          <p:cNvSpPr txBox="1"/>
          <p:nvPr/>
        </p:nvSpPr>
        <p:spPr bwMode="auto">
          <a:xfrm>
            <a:off x="3491880" y="836712"/>
            <a:ext cx="5020763"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All references and normal groups are copied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896168968"/>
      </p:ext>
    </p:extLst>
  </p:cSld>
  <p:clrMapOvr>
    <a:masterClrMapping/>
  </p:clrMapOvr>
  <p:transition spd="med">
    <p:fade/>
  </p:transitio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27 at 16.00.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0"/>
            <a:ext cx="8151829" cy="6858000"/>
          </a:xfrm>
          <a:prstGeom prst="rect">
            <a:avLst/>
          </a:prstGeom>
        </p:spPr>
      </p:pic>
      <p:cxnSp>
        <p:nvCxnSpPr>
          <p:cNvPr id="5" name="Straight Arrow Connector 4"/>
          <p:cNvCxnSpPr/>
          <p:nvPr/>
        </p:nvCxnSpPr>
        <p:spPr>
          <a:xfrm flipH="1" flipV="1">
            <a:off x="1547664" y="836712"/>
            <a:ext cx="2664296" cy="1207586"/>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3995936" y="1628800"/>
            <a:ext cx="388843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Check the Sync status at any time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979044753"/>
      </p:ext>
    </p:extLst>
  </p:cSld>
  <p:clrMapOvr>
    <a:masterClrMapping/>
  </p:clrMapOvr>
  <p:transition spd="med">
    <p:fade/>
  </p:transition>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27 at 15.52.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3114"/>
            <a:ext cx="8084692" cy="6858000"/>
          </a:xfrm>
          <a:prstGeom prst="rect">
            <a:avLst/>
          </a:prstGeom>
        </p:spPr>
      </p:pic>
      <p:cxnSp>
        <p:nvCxnSpPr>
          <p:cNvPr id="5" name="Straight Arrow Connector 4"/>
          <p:cNvCxnSpPr/>
          <p:nvPr/>
        </p:nvCxnSpPr>
        <p:spPr>
          <a:xfrm flipH="1" flipV="1">
            <a:off x="1907704" y="1772816"/>
            <a:ext cx="2880320" cy="1080120"/>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4283968" y="2597645"/>
            <a:ext cx="331236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'Organize </a:t>
            </a:r>
            <a:r>
              <a:rPr lang="en-GB" sz="2400" b="1" dirty="0" smtClean="0">
                <a:solidFill>
                  <a:srgbClr val="000000"/>
                </a:solidFill>
                <a:latin typeface="Lucida Sans" pitchFamily="34" charset="0"/>
                <a:sym typeface="Wingdings"/>
              </a:rPr>
              <a:t> </a:t>
            </a:r>
            <a:r>
              <a:rPr lang="en-GB" sz="2400" b="1" dirty="0" smtClean="0">
                <a:solidFill>
                  <a:srgbClr val="000000"/>
                </a:solidFill>
                <a:latin typeface="Lucida Sans" pitchFamily="34" charset="0"/>
              </a:rPr>
              <a:t>Manage My Groups'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171481259"/>
      </p:ext>
    </p:extLst>
  </p:cSld>
  <p:clrMapOvr>
    <a:masterClrMapping/>
  </p:clrMapOvr>
  <p:transition spd="med">
    <p:fade/>
  </p:transition>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2-11-27 at 15.54.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0"/>
            <a:ext cx="8067814" cy="6858000"/>
          </a:xfrm>
          <a:prstGeom prst="rect">
            <a:avLst/>
          </a:prstGeom>
        </p:spPr>
      </p:pic>
      <p:sp>
        <p:nvSpPr>
          <p:cNvPr id="313346"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48AF64A7-F362-4447-A0DA-3E95874B34BC}" type="slidenum">
              <a:rPr lang="en-GB" sz="1400">
                <a:latin typeface="Lucida Sans" pitchFamily="34" charset="0"/>
              </a:rPr>
              <a:pPr algn="r"/>
              <a:t>355</a:t>
            </a:fld>
            <a:endParaRPr lang="en-GB" sz="1400">
              <a:latin typeface="Lucida Sans" pitchFamily="34" charset="0"/>
            </a:endParaRPr>
          </a:p>
        </p:txBody>
      </p:sp>
      <p:sp>
        <p:nvSpPr>
          <p:cNvPr id="931844" name="Line 6"/>
          <p:cNvSpPr>
            <a:spLocks noChangeShapeType="1"/>
          </p:cNvSpPr>
          <p:nvPr/>
        </p:nvSpPr>
        <p:spPr bwMode="auto">
          <a:xfrm flipH="1" flipV="1">
            <a:off x="3347863" y="2564902"/>
            <a:ext cx="180156" cy="108064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1845" name="Text Box 10"/>
          <p:cNvSpPr txBox="1">
            <a:spLocks noChangeArrowheads="1"/>
          </p:cNvSpPr>
          <p:nvPr/>
        </p:nvSpPr>
        <p:spPr bwMode="auto">
          <a:xfrm>
            <a:off x="1872258" y="3645545"/>
            <a:ext cx="4248347" cy="415498"/>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a:t>
            </a:r>
            <a:r>
              <a:rPr lang="en-GB" sz="2400" b="1" dirty="0" smtClean="0">
                <a:solidFill>
                  <a:srgbClr val="000000"/>
                </a:solidFill>
                <a:latin typeface="Lucida Sans" pitchFamily="34" charset="0"/>
              </a:rPr>
              <a:t>'Manage Sharing'</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355</a:t>
            </a:fld>
            <a:endParaRPr lang="en-GB"/>
          </a:p>
        </p:txBody>
      </p:sp>
    </p:spTree>
    <p:extLst>
      <p:ext uri="{BB962C8B-B14F-4D97-AF65-F5344CB8AC3E}">
        <p14:creationId xmlns:p14="http://schemas.microsoft.com/office/powerpoint/2010/main" val="1090632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1845"/>
                                        </p:tgtEl>
                                        <p:attrNameLst>
                                          <p:attrName>style.visibility</p:attrName>
                                        </p:attrNameLst>
                                      </p:cBhvr>
                                      <p:to>
                                        <p:strVal val="visible"/>
                                      </p:to>
                                    </p:set>
                                    <p:animEffect transition="in" filter="fade">
                                      <p:cBhvr>
                                        <p:cTn id="7" dur="2000"/>
                                        <p:tgtEl>
                                          <p:spTgt spid="93184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31844"/>
                                        </p:tgtEl>
                                        <p:attrNameLst>
                                          <p:attrName>style.visibility</p:attrName>
                                        </p:attrNameLst>
                                      </p:cBhvr>
                                      <p:to>
                                        <p:strVal val="visible"/>
                                      </p:to>
                                    </p:set>
                                    <p:animEffect transition="in" filter="fade">
                                      <p:cBhvr>
                                        <p:cTn id="11" dur="2000"/>
                                        <p:tgtEl>
                                          <p:spTgt spid="931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44" grpId="0" animBg="1"/>
      <p:bldP spid="931845"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27 at 15.55.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02" y="0"/>
            <a:ext cx="8053497" cy="6858000"/>
          </a:xfrm>
          <a:prstGeom prst="rect">
            <a:avLst/>
          </a:prstGeom>
        </p:spPr>
      </p:pic>
      <p:sp>
        <p:nvSpPr>
          <p:cNvPr id="314371"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C0FA7BC8-5F52-49FB-B164-4F17EEF0C760}" type="slidenum">
              <a:rPr lang="en-GB" sz="1400">
                <a:latin typeface="Lucida Sans" pitchFamily="34" charset="0"/>
              </a:rPr>
              <a:pPr algn="r"/>
              <a:t>356</a:t>
            </a:fld>
            <a:endParaRPr lang="en-GB" sz="1400">
              <a:latin typeface="Lucida Sans" pitchFamily="34" charset="0"/>
            </a:endParaRPr>
          </a:p>
        </p:txBody>
      </p:sp>
      <p:sp>
        <p:nvSpPr>
          <p:cNvPr id="933893" name="Line 6"/>
          <p:cNvSpPr>
            <a:spLocks noChangeShapeType="1"/>
          </p:cNvSpPr>
          <p:nvPr/>
        </p:nvSpPr>
        <p:spPr bwMode="auto">
          <a:xfrm flipH="1" flipV="1">
            <a:off x="1619672" y="2564904"/>
            <a:ext cx="684213" cy="9366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3894" name="Text Box 10"/>
          <p:cNvSpPr txBox="1">
            <a:spLocks noChangeArrowheads="1"/>
          </p:cNvSpPr>
          <p:nvPr/>
        </p:nvSpPr>
        <p:spPr bwMode="auto">
          <a:xfrm>
            <a:off x="2159545" y="3289598"/>
            <a:ext cx="3348559"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smtClean="0">
                <a:solidFill>
                  <a:srgbClr val="000000"/>
                </a:solidFill>
                <a:latin typeface="Lucida Sans" pitchFamily="34" charset="0"/>
              </a:rPr>
              <a:t>…followed by 'Start sharing this group'</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356</a:t>
            </a:fld>
            <a:endParaRPr lang="en-GB"/>
          </a:p>
        </p:txBody>
      </p:sp>
    </p:spTree>
    <p:extLst>
      <p:ext uri="{BB962C8B-B14F-4D97-AF65-F5344CB8AC3E}">
        <p14:creationId xmlns:p14="http://schemas.microsoft.com/office/powerpoint/2010/main" val="2147730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3894"/>
                                        </p:tgtEl>
                                        <p:attrNameLst>
                                          <p:attrName>style.visibility</p:attrName>
                                        </p:attrNameLst>
                                      </p:cBhvr>
                                      <p:to>
                                        <p:strVal val="visible"/>
                                      </p:to>
                                    </p:set>
                                    <p:animEffect transition="in" filter="fade">
                                      <p:cBhvr>
                                        <p:cTn id="7" dur="2000"/>
                                        <p:tgtEl>
                                          <p:spTgt spid="93389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33893"/>
                                        </p:tgtEl>
                                        <p:attrNameLst>
                                          <p:attrName>style.visibility</p:attrName>
                                        </p:attrNameLst>
                                      </p:cBhvr>
                                      <p:to>
                                        <p:strVal val="visible"/>
                                      </p:to>
                                    </p:set>
                                    <p:animEffect transition="in" filter="fade">
                                      <p:cBhvr>
                                        <p:cTn id="11" dur="2000"/>
                                        <p:tgtEl>
                                          <p:spTgt spid="933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3" grpId="0" animBg="1"/>
      <p:bldP spid="933894" grpId="0" animBg="1"/>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27 at 15.55.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045" y="-16840"/>
            <a:ext cx="6321561" cy="6858000"/>
          </a:xfrm>
          <a:prstGeom prst="rect">
            <a:avLst/>
          </a:prstGeom>
        </p:spPr>
      </p:pic>
      <p:sp>
        <p:nvSpPr>
          <p:cNvPr id="315394"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3C857F98-10EA-4F03-BB00-BD2ADE251C45}" type="slidenum">
              <a:rPr lang="en-GB" sz="1400">
                <a:latin typeface="Lucida Sans" pitchFamily="34" charset="0"/>
              </a:rPr>
              <a:pPr algn="r"/>
              <a:t>357</a:t>
            </a:fld>
            <a:endParaRPr lang="en-GB" sz="1400">
              <a:latin typeface="Lucida Sans" pitchFamily="34" charset="0"/>
            </a:endParaRPr>
          </a:p>
        </p:txBody>
      </p:sp>
      <p:sp>
        <p:nvSpPr>
          <p:cNvPr id="935940" name="Line 6"/>
          <p:cNvSpPr>
            <a:spLocks noChangeShapeType="1"/>
          </p:cNvSpPr>
          <p:nvPr/>
        </p:nvSpPr>
        <p:spPr bwMode="auto">
          <a:xfrm flipH="1" flipV="1">
            <a:off x="3762934" y="2492350"/>
            <a:ext cx="1367656" cy="36033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5941" name="Text Box 10"/>
          <p:cNvSpPr txBox="1">
            <a:spLocks noChangeArrowheads="1"/>
          </p:cNvSpPr>
          <p:nvPr/>
        </p:nvSpPr>
        <p:spPr bwMode="auto">
          <a:xfrm>
            <a:off x="5059153" y="2420888"/>
            <a:ext cx="1728117" cy="66172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000" b="1" dirty="0">
                <a:solidFill>
                  <a:srgbClr val="000000"/>
                </a:solidFill>
                <a:latin typeface="Lucida Sans" pitchFamily="34" charset="0"/>
              </a:rPr>
              <a:t>Add email </a:t>
            </a:r>
            <a:r>
              <a:rPr lang="en-GB" sz="2000" b="1" dirty="0" smtClean="0">
                <a:solidFill>
                  <a:srgbClr val="000000"/>
                </a:solidFill>
                <a:latin typeface="Lucida Sans" pitchFamily="34" charset="0"/>
              </a:rPr>
              <a:t>address(</a:t>
            </a:r>
            <a:r>
              <a:rPr lang="en-GB" sz="2000" b="1" dirty="0" err="1" smtClean="0">
                <a:solidFill>
                  <a:srgbClr val="000000"/>
                </a:solidFill>
                <a:latin typeface="Lucida Sans" pitchFamily="34" charset="0"/>
              </a:rPr>
              <a:t>es</a:t>
            </a:r>
            <a:r>
              <a:rPr lang="en-GB" sz="2000" b="1" dirty="0" smtClean="0">
                <a:solidFill>
                  <a:srgbClr val="000000"/>
                </a:solidFill>
                <a:latin typeface="Lucida Sans" pitchFamily="34" charset="0"/>
              </a:rPr>
              <a:t>)</a:t>
            </a:r>
            <a:endParaRPr lang="en-GB" sz="2000" b="1" dirty="0">
              <a:solidFill>
                <a:srgbClr val="000000"/>
              </a:solidFill>
              <a:latin typeface="Lucida Sans" pitchFamily="34" charset="0"/>
            </a:endParaRPr>
          </a:p>
        </p:txBody>
      </p:sp>
      <p:sp>
        <p:nvSpPr>
          <p:cNvPr id="935942" name="Line 6"/>
          <p:cNvSpPr>
            <a:spLocks noChangeShapeType="1"/>
          </p:cNvSpPr>
          <p:nvPr/>
        </p:nvSpPr>
        <p:spPr bwMode="auto">
          <a:xfrm flipH="1" flipV="1">
            <a:off x="3150952" y="5661248"/>
            <a:ext cx="862955" cy="7364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5943" name="Line 6"/>
          <p:cNvSpPr>
            <a:spLocks noChangeShapeType="1"/>
          </p:cNvSpPr>
          <p:nvPr/>
        </p:nvSpPr>
        <p:spPr bwMode="auto">
          <a:xfrm flipH="1" flipV="1">
            <a:off x="3510993" y="4869161"/>
            <a:ext cx="467990" cy="82922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5944" name="Text Box 10"/>
          <p:cNvSpPr txBox="1">
            <a:spLocks noChangeArrowheads="1"/>
          </p:cNvSpPr>
          <p:nvPr/>
        </p:nvSpPr>
        <p:spPr bwMode="auto">
          <a:xfrm>
            <a:off x="3871033" y="5374532"/>
            <a:ext cx="2916237" cy="66172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000" b="1" dirty="0">
                <a:solidFill>
                  <a:srgbClr val="000000"/>
                </a:solidFill>
                <a:latin typeface="Lucida Sans" pitchFamily="34" charset="0"/>
              </a:rPr>
              <a:t>Choose access level, then </a:t>
            </a:r>
            <a:r>
              <a:rPr lang="en-GB" sz="2000" b="1" dirty="0" smtClean="0">
                <a:solidFill>
                  <a:srgbClr val="000000"/>
                </a:solidFill>
                <a:latin typeface="Lucida Sans" pitchFamily="34" charset="0"/>
              </a:rPr>
              <a:t>'Apply'</a:t>
            </a:r>
            <a:endParaRPr lang="en-GB" sz="20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357</a:t>
            </a:fld>
            <a:endParaRPr lang="en-GB"/>
          </a:p>
        </p:txBody>
      </p:sp>
    </p:spTree>
    <p:extLst>
      <p:ext uri="{BB962C8B-B14F-4D97-AF65-F5344CB8AC3E}">
        <p14:creationId xmlns:p14="http://schemas.microsoft.com/office/powerpoint/2010/main" val="3853837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5941"/>
                                        </p:tgtEl>
                                        <p:attrNameLst>
                                          <p:attrName>style.visibility</p:attrName>
                                        </p:attrNameLst>
                                      </p:cBhvr>
                                      <p:to>
                                        <p:strVal val="visible"/>
                                      </p:to>
                                    </p:set>
                                    <p:animEffect transition="in" filter="fade">
                                      <p:cBhvr>
                                        <p:cTn id="7" dur="2000"/>
                                        <p:tgtEl>
                                          <p:spTgt spid="93594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35940"/>
                                        </p:tgtEl>
                                        <p:attrNameLst>
                                          <p:attrName>style.visibility</p:attrName>
                                        </p:attrNameLst>
                                      </p:cBhvr>
                                      <p:to>
                                        <p:strVal val="visible"/>
                                      </p:to>
                                    </p:set>
                                    <p:animEffect transition="in" filter="fade">
                                      <p:cBhvr>
                                        <p:cTn id="11" dur="2000"/>
                                        <p:tgtEl>
                                          <p:spTgt spid="935940"/>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35944"/>
                                        </p:tgtEl>
                                        <p:attrNameLst>
                                          <p:attrName>style.visibility</p:attrName>
                                        </p:attrNameLst>
                                      </p:cBhvr>
                                      <p:to>
                                        <p:strVal val="visible"/>
                                      </p:to>
                                    </p:set>
                                    <p:animEffect transition="in" filter="fade">
                                      <p:cBhvr>
                                        <p:cTn id="15" dur="2000"/>
                                        <p:tgtEl>
                                          <p:spTgt spid="935944"/>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35943"/>
                                        </p:tgtEl>
                                        <p:attrNameLst>
                                          <p:attrName>style.visibility</p:attrName>
                                        </p:attrNameLst>
                                      </p:cBhvr>
                                      <p:to>
                                        <p:strVal val="visible"/>
                                      </p:to>
                                    </p:set>
                                    <p:animEffect transition="in" filter="fade">
                                      <p:cBhvr>
                                        <p:cTn id="19" dur="2000"/>
                                        <p:tgtEl>
                                          <p:spTgt spid="9359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35942"/>
                                        </p:tgtEl>
                                        <p:attrNameLst>
                                          <p:attrName>style.visibility</p:attrName>
                                        </p:attrNameLst>
                                      </p:cBhvr>
                                      <p:to>
                                        <p:strVal val="visible"/>
                                      </p:to>
                                    </p:set>
                                    <p:animEffect transition="in" filter="fade">
                                      <p:cBhvr>
                                        <p:cTn id="22" dur="2000"/>
                                        <p:tgtEl>
                                          <p:spTgt spid="935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0" grpId="0" animBg="1"/>
      <p:bldP spid="935941" grpId="0" animBg="1"/>
      <p:bldP spid="935942" grpId="0" animBg="1"/>
      <p:bldP spid="935943" grpId="0" animBg="1"/>
      <p:bldP spid="935944" grpId="0" animBg="1"/>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27 at 15.56.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15" y="0"/>
            <a:ext cx="8060656" cy="6858000"/>
          </a:xfrm>
          <a:prstGeom prst="rect">
            <a:avLst/>
          </a:prstGeom>
        </p:spPr>
      </p:pic>
      <p:sp>
        <p:nvSpPr>
          <p:cNvPr id="316418"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A09C9482-2CCB-4029-B7B7-7B6DD87C94C8}" type="slidenum">
              <a:rPr lang="en-GB" sz="1400">
                <a:latin typeface="Lucida Sans" pitchFamily="34" charset="0"/>
              </a:rPr>
              <a:pPr algn="r"/>
              <a:t>358</a:t>
            </a:fld>
            <a:endParaRPr lang="en-GB" sz="1400">
              <a:latin typeface="Lucida Sans" pitchFamily="34" charset="0"/>
            </a:endParaRPr>
          </a:p>
        </p:txBody>
      </p:sp>
      <p:sp>
        <p:nvSpPr>
          <p:cNvPr id="937988" name="Line 6"/>
          <p:cNvSpPr>
            <a:spLocks noChangeShapeType="1"/>
          </p:cNvSpPr>
          <p:nvPr/>
        </p:nvSpPr>
        <p:spPr bwMode="auto">
          <a:xfrm flipH="1" flipV="1">
            <a:off x="3347343" y="3141092"/>
            <a:ext cx="1295400" cy="9366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7989" name="Text Box 10"/>
          <p:cNvSpPr txBox="1">
            <a:spLocks noChangeArrowheads="1"/>
          </p:cNvSpPr>
          <p:nvPr/>
        </p:nvSpPr>
        <p:spPr bwMode="auto">
          <a:xfrm>
            <a:off x="4283968" y="3356992"/>
            <a:ext cx="3997325" cy="1154112"/>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Sharing permissions can be changed at any time</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358</a:t>
            </a:fld>
            <a:endParaRPr lang="en-GB"/>
          </a:p>
        </p:txBody>
      </p:sp>
    </p:spTree>
    <p:extLst>
      <p:ext uri="{BB962C8B-B14F-4D97-AF65-F5344CB8AC3E}">
        <p14:creationId xmlns:p14="http://schemas.microsoft.com/office/powerpoint/2010/main" val="1214591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fade">
                                      <p:cBhvr>
                                        <p:cTn id="7" dur="2000"/>
                                        <p:tgtEl>
                                          <p:spTgt spid="93798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37988"/>
                                        </p:tgtEl>
                                        <p:attrNameLst>
                                          <p:attrName>style.visibility</p:attrName>
                                        </p:attrNameLst>
                                      </p:cBhvr>
                                      <p:to>
                                        <p:strVal val="visible"/>
                                      </p:to>
                                    </p:set>
                                    <p:animEffect transition="in" filter="fade">
                                      <p:cBhvr>
                                        <p:cTn id="11" dur="2000"/>
                                        <p:tgtEl>
                                          <p:spTgt spid="937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88" grpId="0" animBg="1"/>
      <p:bldP spid="937989" grpId="0" animBg="1"/>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27 at 15.56.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0"/>
            <a:ext cx="8046338" cy="6858000"/>
          </a:xfrm>
          <a:prstGeom prst="rect">
            <a:avLst/>
          </a:prstGeom>
        </p:spPr>
      </p:pic>
      <p:sp>
        <p:nvSpPr>
          <p:cNvPr id="940035" name="Line 6"/>
          <p:cNvSpPr>
            <a:spLocks noChangeShapeType="1"/>
          </p:cNvSpPr>
          <p:nvPr/>
        </p:nvSpPr>
        <p:spPr bwMode="auto">
          <a:xfrm flipH="1" flipV="1">
            <a:off x="2411759" y="1700808"/>
            <a:ext cx="1944215" cy="12961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40036" name="Text Box 10"/>
          <p:cNvSpPr txBox="1">
            <a:spLocks noChangeArrowheads="1"/>
          </p:cNvSpPr>
          <p:nvPr/>
        </p:nvSpPr>
        <p:spPr bwMode="auto">
          <a:xfrm>
            <a:off x="4039984" y="2993142"/>
            <a:ext cx="4204423" cy="1523494"/>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Go to </a:t>
            </a:r>
            <a:r>
              <a:rPr lang="en-GB" sz="2400" b="1" dirty="0" smtClean="0">
                <a:solidFill>
                  <a:srgbClr val="000000"/>
                </a:solidFill>
                <a:latin typeface="Lucida Sans" pitchFamily="34" charset="0"/>
              </a:rPr>
              <a:t>'Others' Groups' to view references that other users have chosen to share with you</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359</a:t>
            </a:fld>
            <a:endParaRPr lang="en-GB"/>
          </a:p>
        </p:txBody>
      </p:sp>
    </p:spTree>
    <p:extLst>
      <p:ext uri="{BB962C8B-B14F-4D97-AF65-F5344CB8AC3E}">
        <p14:creationId xmlns:p14="http://schemas.microsoft.com/office/powerpoint/2010/main" val="1311884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40036"/>
                                        </p:tgtEl>
                                        <p:attrNameLst>
                                          <p:attrName>style.visibility</p:attrName>
                                        </p:attrNameLst>
                                      </p:cBhvr>
                                      <p:to>
                                        <p:strVal val="visible"/>
                                      </p:to>
                                    </p:set>
                                    <p:animEffect transition="in" filter="fade">
                                      <p:cBhvr>
                                        <p:cTn id="7" dur="2000"/>
                                        <p:tgtEl>
                                          <p:spTgt spid="94003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40035"/>
                                        </p:tgtEl>
                                        <p:attrNameLst>
                                          <p:attrName>style.visibility</p:attrName>
                                        </p:attrNameLst>
                                      </p:cBhvr>
                                      <p:to>
                                        <p:strVal val="visible"/>
                                      </p:to>
                                    </p:set>
                                    <p:animEffect transition="in" filter="fade">
                                      <p:cBhvr>
                                        <p:cTn id="11" dur="2000"/>
                                        <p:tgtEl>
                                          <p:spTgt spid="940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35" grpId="0" animBg="1"/>
      <p:bldP spid="9400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GB" smtClean="0"/>
              <a:t>Managing duplicates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36</a:t>
            </a:fld>
            <a:endParaRPr lang="en-GB"/>
          </a:p>
        </p:txBody>
      </p:sp>
    </p:spTree>
  </p:cSld>
  <p:clrMapOvr>
    <a:masterClrMapping/>
  </p:clrMapOvr>
  <p:transition spd="med">
    <p:fade/>
  </p:transition>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pPr eaLnBrk="1" hangingPunct="1"/>
            <a:r>
              <a:rPr lang="en-GB" smtClean="0"/>
              <a:t>Get more help</a:t>
            </a:r>
          </a:p>
        </p:txBody>
      </p:sp>
      <p:sp>
        <p:nvSpPr>
          <p:cNvPr id="327683" name="Rectangle 3"/>
          <p:cNvSpPr>
            <a:spLocks noGrp="1" noChangeArrowheads="1"/>
          </p:cNvSpPr>
          <p:nvPr>
            <p:ph type="body" idx="1"/>
          </p:nvPr>
        </p:nvSpPr>
        <p:spPr>
          <a:xfrm>
            <a:off x="323850" y="2060575"/>
            <a:ext cx="8426450" cy="3313113"/>
          </a:xfrm>
        </p:spPr>
        <p:txBody>
          <a:bodyPr/>
          <a:lstStyle/>
          <a:p>
            <a:pPr eaLnBrk="1" hangingPunct="1"/>
            <a:r>
              <a:rPr lang="en-GB" sz="2600" dirty="0" smtClean="0"/>
              <a:t>Find library guides (Word and Presenter) at</a:t>
            </a:r>
          </a:p>
          <a:p>
            <a:pPr eaLnBrk="1" hangingPunct="1">
              <a:buFont typeface="Wingdings" pitchFamily="2" charset="2"/>
              <a:buNone/>
            </a:pPr>
            <a:r>
              <a:rPr lang="en-GB" sz="2600" dirty="0" smtClean="0">
                <a:hlinkClick r:id="rId4"/>
              </a:rPr>
              <a:t>http://www.soton.ac.uk/library/infoskills/bibliographic/endnote/endnotetraining.html</a:t>
            </a:r>
            <a:endParaRPr lang="en-GB" sz="2600" dirty="0" smtClean="0"/>
          </a:p>
          <a:p>
            <a:pPr eaLnBrk="1" hangingPunct="1"/>
            <a:r>
              <a:rPr lang="en-GB" sz="2600" dirty="0" smtClean="0"/>
              <a:t>These slides are available on </a:t>
            </a:r>
            <a:r>
              <a:rPr lang="en-GB" sz="2600" dirty="0" err="1" smtClean="0"/>
              <a:t>EdShare</a:t>
            </a:r>
            <a:endParaRPr lang="en-GB" sz="2600" dirty="0" smtClean="0"/>
          </a:p>
          <a:p>
            <a:pPr marL="0" indent="0" eaLnBrk="1" hangingPunct="1">
              <a:buNone/>
            </a:pPr>
            <a:r>
              <a:rPr lang="en-GB" sz="2600" dirty="0" smtClean="0"/>
              <a:t> 	</a:t>
            </a:r>
            <a:r>
              <a:rPr lang="en-GB" sz="2600" dirty="0" smtClean="0">
                <a:hlinkClick r:id="rId5"/>
              </a:rPr>
              <a:t>www.edshare.soton.ac.uk</a:t>
            </a:r>
            <a:r>
              <a:rPr lang="en-GB" sz="2600" dirty="0" smtClean="0"/>
              <a:t> </a:t>
            </a:r>
          </a:p>
          <a:p>
            <a:pPr eaLnBrk="1" hangingPunct="1"/>
            <a:r>
              <a:rPr lang="en-GB" sz="2600" dirty="0" smtClean="0"/>
              <a:t>EndNote Help pages</a:t>
            </a:r>
          </a:p>
          <a:p>
            <a:pPr eaLnBrk="1" hangingPunct="1"/>
            <a:r>
              <a:rPr lang="en-GB" sz="2600" dirty="0" smtClean="0"/>
              <a:t>Contact libenqs@soton.ac.uk</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360</a:t>
            </a:fld>
            <a:endParaRPr lang="en-GB"/>
          </a:p>
        </p:txBody>
      </p:sp>
    </p:spTree>
    <p:custDataLst>
      <p:tags r:id="rId1"/>
    </p:custData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3.39.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2" y="28583"/>
            <a:ext cx="9144000" cy="6570689"/>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37</a:t>
            </a:fld>
            <a:endParaRPr lang="en-GB"/>
          </a:p>
        </p:txBody>
      </p:sp>
      <p:sp>
        <p:nvSpPr>
          <p:cNvPr id="3" name="Oval 2"/>
          <p:cNvSpPr/>
          <p:nvPr/>
        </p:nvSpPr>
        <p:spPr>
          <a:xfrm>
            <a:off x="96494" y="1124744"/>
            <a:ext cx="2592288"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27294019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3.40.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930720" cy="6858000"/>
          </a:xfrm>
          <a:prstGeom prst="rect">
            <a:avLst/>
          </a:prstGeom>
        </p:spPr>
      </p:pic>
      <p:sp>
        <p:nvSpPr>
          <p:cNvPr id="62472" name="Text Box 8"/>
          <p:cNvSpPr txBox="1">
            <a:spLocks noChangeArrowheads="1"/>
          </p:cNvSpPr>
          <p:nvPr/>
        </p:nvSpPr>
        <p:spPr bwMode="auto">
          <a:xfrm>
            <a:off x="4571702" y="1412875"/>
            <a:ext cx="417671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From the 'References' dropdown menu, choose 'Find Duplicates'</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38</a:t>
            </a:fld>
            <a:endParaRPr lang="en-GB"/>
          </a:p>
        </p:txBody>
      </p:sp>
      <p:sp>
        <p:nvSpPr>
          <p:cNvPr id="3" name="Oval 2"/>
          <p:cNvSpPr/>
          <p:nvPr/>
        </p:nvSpPr>
        <p:spPr>
          <a:xfrm>
            <a:off x="1619672" y="3429000"/>
            <a:ext cx="3168352" cy="64807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Text Box 5"/>
          <p:cNvSpPr txBox="1">
            <a:spLocks noChangeArrowheads="1"/>
          </p:cNvSpPr>
          <p:nvPr/>
        </p:nvSpPr>
        <p:spPr bwMode="auto">
          <a:xfrm>
            <a:off x="323528" y="5517232"/>
            <a:ext cx="3887788"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'All References'</a:t>
            </a:r>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2472"/>
                                        </p:tgtEl>
                                        <p:attrNameLst>
                                          <p:attrName>style.visibility</p:attrName>
                                        </p:attrNameLst>
                                      </p:cBhvr>
                                      <p:to>
                                        <p:strVal val="visible"/>
                                      </p:to>
                                    </p:set>
                                    <p:animEffect transition="in" filter="fade">
                                      <p:cBhvr>
                                        <p:cTn id="11" dur="2000"/>
                                        <p:tgtEl>
                                          <p:spTgt spid="6247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2" grpId="0" animBg="1"/>
      <p:bldP spid="3"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3 at 13.40.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672"/>
            <a:ext cx="9144000" cy="5125299"/>
          </a:xfrm>
          <a:prstGeom prst="rect">
            <a:avLst/>
          </a:prstGeom>
        </p:spPr>
      </p:pic>
      <p:sp>
        <p:nvSpPr>
          <p:cNvPr id="64521" name="Text Box 9"/>
          <p:cNvSpPr txBox="1">
            <a:spLocks noChangeArrowheads="1"/>
          </p:cNvSpPr>
          <p:nvPr/>
        </p:nvSpPr>
        <p:spPr bwMode="auto">
          <a:xfrm>
            <a:off x="251520" y="5805264"/>
            <a:ext cx="57610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Records are displayed side by side: choose which to keep, or Skip</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39</a:t>
            </a:fld>
            <a:endParaRPr lang="en-GB"/>
          </a:p>
        </p:txBody>
      </p:sp>
      <p:sp>
        <p:nvSpPr>
          <p:cNvPr id="3" name="Oval 2"/>
          <p:cNvSpPr/>
          <p:nvPr/>
        </p:nvSpPr>
        <p:spPr>
          <a:xfrm>
            <a:off x="4644008" y="980728"/>
            <a:ext cx="1368152" cy="57606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Oval 3"/>
          <p:cNvSpPr/>
          <p:nvPr/>
        </p:nvSpPr>
        <p:spPr>
          <a:xfrm>
            <a:off x="6876256" y="548680"/>
            <a:ext cx="1044724"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Oval 4"/>
          <p:cNvSpPr/>
          <p:nvPr/>
        </p:nvSpPr>
        <p:spPr>
          <a:xfrm>
            <a:off x="4355976" y="5085184"/>
            <a:ext cx="2844924" cy="36004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521"/>
                                        </p:tgtEl>
                                        <p:attrNameLst>
                                          <p:attrName>style.visibility</p:attrName>
                                        </p:attrNameLst>
                                      </p:cBhvr>
                                      <p:to>
                                        <p:strVal val="visible"/>
                                      </p:to>
                                    </p:set>
                                    <p:animEffect transition="in" filter="fade">
                                      <p:cBhvr>
                                        <p:cTn id="7" dur="2000"/>
                                        <p:tgtEl>
                                          <p:spTgt spid="6452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1" grpId="0" animBg="1"/>
      <p:bldP spid="3" grpId="0"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25.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2656"/>
            <a:ext cx="9144000" cy="6151072"/>
          </a:xfrm>
          <a:prstGeom prst="rect">
            <a:avLst/>
          </a:prstGeom>
        </p:spPr>
      </p:pic>
      <p:sp>
        <p:nvSpPr>
          <p:cNvPr id="10245" name="Text Box 5"/>
          <p:cNvSpPr txBox="1">
            <a:spLocks noChangeArrowheads="1"/>
          </p:cNvSpPr>
          <p:nvPr/>
        </p:nvSpPr>
        <p:spPr bwMode="auto">
          <a:xfrm>
            <a:off x="2987675" y="2852738"/>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It may be necessary to edit the existing reference style</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20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3.41.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8" y="484874"/>
            <a:ext cx="9144000" cy="5093804"/>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40</a:t>
            </a:fld>
            <a:endParaRPr lang="en-GB"/>
          </a:p>
        </p:txBody>
      </p:sp>
      <p:sp>
        <p:nvSpPr>
          <p:cNvPr id="3" name="TextBox 2"/>
          <p:cNvSpPr txBox="1"/>
          <p:nvPr/>
        </p:nvSpPr>
        <p:spPr bwMode="auto">
          <a:xfrm>
            <a:off x="2699792" y="4725144"/>
            <a:ext cx="381642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Fields which differ are highlighted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228291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3.4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0345"/>
            <a:ext cx="9144000" cy="3465217"/>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41</a:t>
            </a:fld>
            <a:endParaRPr lang="en-GB"/>
          </a:p>
        </p:txBody>
      </p:sp>
      <p:sp>
        <p:nvSpPr>
          <p:cNvPr id="4" name="TextBox 3"/>
          <p:cNvSpPr txBox="1"/>
          <p:nvPr/>
        </p:nvSpPr>
        <p:spPr bwMode="auto">
          <a:xfrm>
            <a:off x="4355976" y="4365398"/>
            <a:ext cx="3168352"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Duplicate records are displayed as a temporary group</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0515335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GB" smtClean="0"/>
              <a:t>Working with groups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42</a:t>
            </a:fld>
            <a:endParaRPr lang="en-GB"/>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GB" smtClean="0"/>
              <a:t>Sort references into groups</a:t>
            </a:r>
          </a:p>
        </p:txBody>
      </p:sp>
      <p:sp>
        <p:nvSpPr>
          <p:cNvPr id="59395" name="Rectangle 3"/>
          <p:cNvSpPr>
            <a:spLocks noGrp="1" noChangeArrowheads="1"/>
          </p:cNvSpPr>
          <p:nvPr>
            <p:ph type="body" idx="1"/>
          </p:nvPr>
        </p:nvSpPr>
        <p:spPr/>
        <p:txBody>
          <a:bodyPr/>
          <a:lstStyle/>
          <a:p>
            <a:pPr eaLnBrk="1" hangingPunct="1"/>
            <a:r>
              <a:rPr lang="en-GB" sz="2800" dirty="0" smtClean="0"/>
              <a:t>Groups can be custom groups or Smart groups</a:t>
            </a:r>
          </a:p>
          <a:p>
            <a:pPr eaLnBrk="1" hangingPunct="1"/>
            <a:r>
              <a:rPr lang="en-GB" sz="2800" dirty="0" smtClean="0"/>
              <a:t>Records can be copied into more than one group</a:t>
            </a:r>
          </a:p>
          <a:p>
            <a:pPr eaLnBrk="1" hangingPunct="1"/>
            <a:r>
              <a:rPr lang="en-GB" sz="2800" dirty="0" smtClean="0"/>
              <a:t>Group sets can be created from a mixture of custom groups and smart groups</a:t>
            </a:r>
          </a:p>
          <a:p>
            <a:pPr eaLnBrk="1" hangingPunct="1"/>
            <a:r>
              <a:rPr lang="en-GB" sz="2800" dirty="0" smtClean="0"/>
              <a:t>New groups can be created from records in existing groups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fade">
                                      <p:cBhvr>
                                        <p:cTn id="7" dur="2000"/>
                                        <p:tgtEl>
                                          <p:spTgt spid="59395">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animEffect transition="in" filter="fade">
                                      <p:cBhvr>
                                        <p:cTn id="11" dur="2000"/>
                                        <p:tgtEl>
                                          <p:spTgt spid="59395">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animEffect transition="in" filter="fade">
                                      <p:cBhvr>
                                        <p:cTn id="15" dur="2000"/>
                                        <p:tgtEl>
                                          <p:spTgt spid="59395">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59395">
                                            <p:txEl>
                                              <p:pRg st="3" end="3"/>
                                            </p:txEl>
                                          </p:spTgt>
                                        </p:tgtEl>
                                        <p:attrNameLst>
                                          <p:attrName>style.visibility</p:attrName>
                                        </p:attrNameLst>
                                      </p:cBhvr>
                                      <p:to>
                                        <p:strVal val="visible"/>
                                      </p:to>
                                    </p:set>
                                    <p:animEffect transition="in" filter="fade">
                                      <p:cBhvr>
                                        <p:cTn id="19" dur="2000"/>
                                        <p:tgtEl>
                                          <p:spTgt spid="593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GB" smtClean="0"/>
              <a:t>Create custom groups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44</a:t>
            </a:fld>
            <a:endParaRPr lang="en-GB"/>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30.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476250"/>
            <a:ext cx="9144000" cy="4140279"/>
          </a:xfrm>
          <a:prstGeom prst="rect">
            <a:avLst/>
          </a:prstGeom>
          <a:ln>
            <a:solidFill>
              <a:srgbClr val="000066"/>
            </a:solidFill>
          </a:ln>
        </p:spPr>
      </p:pic>
      <p:sp>
        <p:nvSpPr>
          <p:cNvPr id="21510" name="Line 6"/>
          <p:cNvSpPr>
            <a:spLocks noChangeShapeType="1"/>
          </p:cNvSpPr>
          <p:nvPr/>
        </p:nvSpPr>
        <p:spPr bwMode="auto">
          <a:xfrm flipH="1" flipV="1">
            <a:off x="3203848" y="777003"/>
            <a:ext cx="2378075" cy="15843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1" name="Text Box 7"/>
          <p:cNvSpPr txBox="1">
            <a:spLocks noChangeArrowheads="1"/>
          </p:cNvSpPr>
          <p:nvPr/>
        </p:nvSpPr>
        <p:spPr bwMode="auto">
          <a:xfrm>
            <a:off x="4643710" y="1713628"/>
            <a:ext cx="30241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to Create a Custom Group</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45</a:t>
            </a:fld>
            <a:endParaRPr lang="en-GB"/>
          </a:p>
        </p:txBody>
      </p:sp>
    </p:spTree>
    <p:extLst>
      <p:ext uri="{BB962C8B-B14F-4D97-AF65-F5344CB8AC3E}">
        <p14:creationId xmlns:p14="http://schemas.microsoft.com/office/powerpoint/2010/main" val="37771568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fade">
                                      <p:cBhvr>
                                        <p:cTn id="7" dur="2000"/>
                                        <p:tgtEl>
                                          <p:spTgt spid="2151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1510"/>
                                        </p:tgtEl>
                                        <p:attrNameLst>
                                          <p:attrName>style.visibility</p:attrName>
                                        </p:attrNameLst>
                                      </p:cBhvr>
                                      <p:to>
                                        <p:strVal val="visible"/>
                                      </p:to>
                                    </p:set>
                                    <p:animEffect transition="in" filter="fade">
                                      <p:cBhvr>
                                        <p:cTn id="11" dur="20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32.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809557"/>
            <a:ext cx="6388987" cy="4880476"/>
          </a:xfrm>
          <a:prstGeom prst="rect">
            <a:avLst/>
          </a:prstGeom>
          <a:ln>
            <a:solidFill>
              <a:srgbClr val="000066"/>
            </a:solidFill>
          </a:ln>
        </p:spPr>
      </p:pic>
      <p:sp>
        <p:nvSpPr>
          <p:cNvPr id="190469" name="Line 5"/>
          <p:cNvSpPr>
            <a:spLocks noChangeShapeType="1"/>
          </p:cNvSpPr>
          <p:nvPr/>
        </p:nvSpPr>
        <p:spPr bwMode="auto">
          <a:xfrm flipH="1" flipV="1">
            <a:off x="2051720" y="1916832"/>
            <a:ext cx="432048" cy="208823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70" name="Text Box 6"/>
          <p:cNvSpPr txBox="1">
            <a:spLocks noChangeArrowheads="1"/>
          </p:cNvSpPr>
          <p:nvPr/>
        </p:nvSpPr>
        <p:spPr bwMode="auto">
          <a:xfrm>
            <a:off x="2176829" y="4005064"/>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group can be named, and managed by </a:t>
            </a:r>
            <a:r>
              <a:rPr lang="en-GB" sz="2400" b="1" dirty="0" smtClean="0">
                <a:solidFill>
                  <a:srgbClr val="000000"/>
                </a:solidFill>
                <a:latin typeface="Lucida Sans" pitchFamily="34" charset="0"/>
              </a:rPr>
              <a:t>ctrl + click</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46</a:t>
            </a:fld>
            <a:endParaRPr lang="en-GB"/>
          </a:p>
        </p:txBody>
      </p:sp>
    </p:spTree>
    <p:extLst>
      <p:ext uri="{BB962C8B-B14F-4D97-AF65-F5344CB8AC3E}">
        <p14:creationId xmlns:p14="http://schemas.microsoft.com/office/powerpoint/2010/main" val="22523921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0470"/>
                                        </p:tgtEl>
                                        <p:attrNameLst>
                                          <p:attrName>style.visibility</p:attrName>
                                        </p:attrNameLst>
                                      </p:cBhvr>
                                      <p:to>
                                        <p:strVal val="visible"/>
                                      </p:to>
                                    </p:set>
                                    <p:animEffect transition="in" filter="fade">
                                      <p:cBhvr>
                                        <p:cTn id="7" dur="2000"/>
                                        <p:tgtEl>
                                          <p:spTgt spid="1904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0469"/>
                                        </p:tgtEl>
                                        <p:attrNameLst>
                                          <p:attrName>style.visibility</p:attrName>
                                        </p:attrNameLst>
                                      </p:cBhvr>
                                      <p:to>
                                        <p:strVal val="visible"/>
                                      </p:to>
                                    </p:set>
                                    <p:animEffect transition="in" filter="fade">
                                      <p:cBhvr>
                                        <p:cTn id="11" dur="2000"/>
                                        <p:tgtEl>
                                          <p:spTgt spid="190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nimBg="1"/>
      <p:bldP spid="19047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33.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913"/>
            <a:ext cx="9144000" cy="6476181"/>
          </a:xfrm>
          <a:prstGeom prst="rect">
            <a:avLst/>
          </a:prstGeom>
          <a:ln>
            <a:solidFill>
              <a:srgbClr val="000066"/>
            </a:solidFill>
          </a:ln>
        </p:spPr>
      </p:pic>
      <p:sp>
        <p:nvSpPr>
          <p:cNvPr id="191493" name="Line 5"/>
          <p:cNvSpPr>
            <a:spLocks noChangeShapeType="1"/>
          </p:cNvSpPr>
          <p:nvPr/>
        </p:nvSpPr>
        <p:spPr bwMode="auto">
          <a:xfrm flipH="1" flipV="1">
            <a:off x="2915816" y="1988840"/>
            <a:ext cx="2448272" cy="151216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1494" name="Text Box 6"/>
          <p:cNvSpPr txBox="1">
            <a:spLocks noChangeArrowheads="1"/>
          </p:cNvSpPr>
          <p:nvPr/>
        </p:nvSpPr>
        <p:spPr bwMode="auto">
          <a:xfrm>
            <a:off x="3635896" y="3068960"/>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Drag selected records on to the group name to add the records to the group</a:t>
            </a:r>
            <a:endParaRPr lang="en-GB" sz="2400" b="1" dirty="0">
              <a:latin typeface="Lucida Sans" pitchFamily="34" charset="0"/>
            </a:endParaRPr>
          </a:p>
        </p:txBody>
      </p:sp>
      <p:sp>
        <p:nvSpPr>
          <p:cNvPr id="191495" name="Line 7"/>
          <p:cNvSpPr>
            <a:spLocks noChangeShapeType="1"/>
          </p:cNvSpPr>
          <p:nvPr/>
        </p:nvSpPr>
        <p:spPr bwMode="auto">
          <a:xfrm flipH="1" flipV="1">
            <a:off x="1115615" y="1700808"/>
            <a:ext cx="1656183" cy="360040"/>
          </a:xfrm>
          <a:prstGeom prst="line">
            <a:avLst/>
          </a:prstGeom>
          <a:noFill/>
          <a:ln w="57150">
            <a:solidFill>
              <a:srgbClr val="FF3399"/>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47</a:t>
            </a:fld>
            <a:endParaRPr lang="en-GB"/>
          </a:p>
        </p:txBody>
      </p:sp>
    </p:spTree>
    <p:extLst>
      <p:ext uri="{BB962C8B-B14F-4D97-AF65-F5344CB8AC3E}">
        <p14:creationId xmlns:p14="http://schemas.microsoft.com/office/powerpoint/2010/main" val="13931487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1494"/>
                                        </p:tgtEl>
                                        <p:attrNameLst>
                                          <p:attrName>style.visibility</p:attrName>
                                        </p:attrNameLst>
                                      </p:cBhvr>
                                      <p:to>
                                        <p:strVal val="visible"/>
                                      </p:to>
                                    </p:set>
                                    <p:animEffect transition="in" filter="fade">
                                      <p:cBhvr>
                                        <p:cTn id="7" dur="2000"/>
                                        <p:tgtEl>
                                          <p:spTgt spid="19149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1493"/>
                                        </p:tgtEl>
                                        <p:attrNameLst>
                                          <p:attrName>style.visibility</p:attrName>
                                        </p:attrNameLst>
                                      </p:cBhvr>
                                      <p:to>
                                        <p:strVal val="visible"/>
                                      </p:to>
                                    </p:set>
                                    <p:animEffect transition="in" filter="fade">
                                      <p:cBhvr>
                                        <p:cTn id="11" dur="2000"/>
                                        <p:tgtEl>
                                          <p:spTgt spid="191493"/>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191495"/>
                                        </p:tgtEl>
                                        <p:attrNameLst>
                                          <p:attrName>style.visibility</p:attrName>
                                        </p:attrNameLst>
                                      </p:cBhvr>
                                      <p:to>
                                        <p:strVal val="visible"/>
                                      </p:to>
                                    </p:set>
                                    <p:animEffect transition="in" filter="wipe(down)">
                                      <p:cBhvr>
                                        <p:cTn id="15" dur="2000"/>
                                        <p:tgtEl>
                                          <p:spTgt spid="191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3" grpId="0" animBg="1"/>
      <p:bldP spid="191494" grpId="0" animBg="1"/>
      <p:bldP spid="19149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1.34.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 y="1045916"/>
            <a:ext cx="9144000" cy="4238742"/>
          </a:xfrm>
          <a:prstGeom prst="rect">
            <a:avLst/>
          </a:prstGeom>
          <a:ln>
            <a:solidFill>
              <a:srgbClr val="000066"/>
            </a:solidFill>
          </a:ln>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48</a:t>
            </a:fld>
            <a:endParaRPr lang="en-GB"/>
          </a:p>
        </p:txBody>
      </p:sp>
      <p:sp>
        <p:nvSpPr>
          <p:cNvPr id="6" name="Text Box 5"/>
          <p:cNvSpPr txBox="1">
            <a:spLocks noChangeArrowheads="1"/>
          </p:cNvSpPr>
          <p:nvPr/>
        </p:nvSpPr>
        <p:spPr bwMode="auto">
          <a:xfrm>
            <a:off x="2771800" y="3573015"/>
            <a:ext cx="460851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Add or remove records in Custom Groups at any time</a:t>
            </a:r>
            <a:endParaRPr lang="en-GB" dirty="0"/>
          </a:p>
        </p:txBody>
      </p:sp>
    </p:spTree>
    <p:extLst>
      <p:ext uri="{BB962C8B-B14F-4D97-AF65-F5344CB8AC3E}">
        <p14:creationId xmlns:p14="http://schemas.microsoft.com/office/powerpoint/2010/main" val="601237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GB" smtClean="0"/>
              <a:t>Create Smart groups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49</a:t>
            </a:fld>
            <a:endParaRPr lang="en-GB"/>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25.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648"/>
            <a:ext cx="9144000" cy="6215653"/>
          </a:xfrm>
          <a:prstGeom prst="rect">
            <a:avLst/>
          </a:prstGeom>
        </p:spPr>
      </p:pic>
      <p:sp>
        <p:nvSpPr>
          <p:cNvPr id="17411" name="Text Box 3"/>
          <p:cNvSpPr txBox="1">
            <a:spLocks noChangeArrowheads="1"/>
          </p:cNvSpPr>
          <p:nvPr/>
        </p:nvSpPr>
        <p:spPr bwMode="auto">
          <a:xfrm>
            <a:off x="4716463" y="2060575"/>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To format the bibliography, go to 'Edit </a:t>
            </a:r>
            <a:r>
              <a:rPr lang="en-GB" sz="2400" b="1">
                <a:solidFill>
                  <a:srgbClr val="000000"/>
                </a:solidFill>
                <a:latin typeface="Lucida Sans" pitchFamily="34" charset="0"/>
                <a:sym typeface="Wingdings 3" pitchFamily="18" charset="2"/>
              </a:rPr>
              <a:t> Output Styles  Edit 'MHRA''</a:t>
            </a:r>
          </a:p>
        </p:txBody>
      </p:sp>
      <p:sp>
        <p:nvSpPr>
          <p:cNvPr id="17412" name="Oval 4"/>
          <p:cNvSpPr>
            <a:spLocks noChangeArrowheads="1"/>
          </p:cNvSpPr>
          <p:nvPr/>
        </p:nvSpPr>
        <p:spPr bwMode="auto">
          <a:xfrm>
            <a:off x="2411761" y="2421260"/>
            <a:ext cx="1656184" cy="647700"/>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2000"/>
                                        <p:tgtEl>
                                          <p:spTgt spid="1741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412"/>
                                        </p:tgtEl>
                                        <p:attrNameLst>
                                          <p:attrName>style.visibility</p:attrName>
                                        </p:attrNameLst>
                                      </p:cBhvr>
                                      <p:to>
                                        <p:strVal val="visible"/>
                                      </p:to>
                                    </p:set>
                                    <p:animEffect transition="in" filter="fade">
                                      <p:cBhvr>
                                        <p:cTn id="11" dur="2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174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46.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538"/>
            <a:ext cx="9144000" cy="6189881"/>
          </a:xfrm>
          <a:prstGeom prst="rect">
            <a:avLst/>
          </a:prstGeom>
        </p:spPr>
      </p:pic>
      <p:sp>
        <p:nvSpPr>
          <p:cNvPr id="81925" name="Line 5"/>
          <p:cNvSpPr>
            <a:spLocks noChangeShapeType="1"/>
          </p:cNvSpPr>
          <p:nvPr/>
        </p:nvSpPr>
        <p:spPr bwMode="auto">
          <a:xfrm flipH="1" flipV="1">
            <a:off x="3131840" y="548679"/>
            <a:ext cx="2162150" cy="223284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1926" name="Text Box 6"/>
          <p:cNvSpPr txBox="1">
            <a:spLocks noChangeArrowheads="1"/>
          </p:cNvSpPr>
          <p:nvPr/>
        </p:nvSpPr>
        <p:spPr bwMode="auto">
          <a:xfrm>
            <a:off x="3635896" y="2420888"/>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To create a Smart Group go to 'Groups </a:t>
            </a:r>
            <a:r>
              <a:rPr lang="en-GB" sz="2400" b="1">
                <a:solidFill>
                  <a:srgbClr val="000000"/>
                </a:solidFill>
                <a:latin typeface="Lucida Sans" pitchFamily="34" charset="0"/>
                <a:sym typeface="Wingdings 3" pitchFamily="18" charset="2"/>
              </a:rPr>
              <a:t> Create Smart Group'</a:t>
            </a:r>
            <a:endParaRPr lang="en-GB" sz="2400" b="1">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50</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26"/>
                                        </p:tgtEl>
                                        <p:attrNameLst>
                                          <p:attrName>style.visibility</p:attrName>
                                        </p:attrNameLst>
                                      </p:cBhvr>
                                      <p:to>
                                        <p:strVal val="visible"/>
                                      </p:to>
                                    </p:set>
                                    <p:animEffect transition="in" filter="fade">
                                      <p:cBhvr>
                                        <p:cTn id="7" dur="2000"/>
                                        <p:tgtEl>
                                          <p:spTgt spid="8192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1925"/>
                                        </p:tgtEl>
                                        <p:attrNameLst>
                                          <p:attrName>style.visibility</p:attrName>
                                        </p:attrNameLst>
                                      </p:cBhvr>
                                      <p:to>
                                        <p:strVal val="visible"/>
                                      </p:to>
                                    </p:set>
                                    <p:animEffect transition="in" filter="fade">
                                      <p:cBhvr>
                                        <p:cTn id="11" dur="2000"/>
                                        <p:tgtEl>
                                          <p:spTgt spid="81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P spid="819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3.48.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4892"/>
            <a:ext cx="9144000" cy="6139543"/>
          </a:xfrm>
          <a:prstGeom prst="rect">
            <a:avLst/>
          </a:prstGeom>
        </p:spPr>
      </p:pic>
      <p:sp>
        <p:nvSpPr>
          <p:cNvPr id="83972" name="Text Box 4"/>
          <p:cNvSpPr txBox="1">
            <a:spLocks noChangeArrowheads="1"/>
          </p:cNvSpPr>
          <p:nvPr/>
        </p:nvSpPr>
        <p:spPr bwMode="auto">
          <a:xfrm>
            <a:off x="4788024" y="1340768"/>
            <a:ext cx="3816424"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Name the group and set the search criteria</a:t>
            </a:r>
            <a:endParaRPr lang="en-GB" sz="2400" b="1" dirty="0">
              <a:latin typeface="Lucida Sans" pitchFamily="34" charset="0"/>
            </a:endParaRPr>
          </a:p>
        </p:txBody>
      </p:sp>
      <p:sp>
        <p:nvSpPr>
          <p:cNvPr id="83973" name="Text Box 5"/>
          <p:cNvSpPr txBox="1">
            <a:spLocks noChangeArrowheads="1"/>
          </p:cNvSpPr>
          <p:nvPr/>
        </p:nvSpPr>
        <p:spPr bwMode="auto">
          <a:xfrm>
            <a:off x="3708400" y="5157788"/>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Search criteria can be applied to any field in the record</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51</a:t>
            </a:fld>
            <a:endParaRPr lang="en-GB"/>
          </a:p>
        </p:txBody>
      </p:sp>
      <p:pic>
        <p:nvPicPr>
          <p:cNvPr id="4" name="Picture 3" descr="Screen Shot 2012-04-12 at 08.50.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1916832"/>
            <a:ext cx="1690528" cy="3960440"/>
          </a:xfrm>
          <a:prstGeom prst="rect">
            <a:avLst/>
          </a:prstGeom>
          <a:ln>
            <a:solidFill>
              <a:srgbClr val="000090"/>
            </a:solidFill>
          </a:ln>
        </p:spPr>
      </p:pic>
      <p:sp>
        <p:nvSpPr>
          <p:cNvPr id="3" name="Oval 2"/>
          <p:cNvSpPr/>
          <p:nvPr/>
        </p:nvSpPr>
        <p:spPr>
          <a:xfrm>
            <a:off x="1043608" y="2852936"/>
            <a:ext cx="2376264" cy="451727"/>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750"/>
                            </p:stCondLst>
                            <p:childTnLst>
                              <p:par>
                                <p:cTn id="5" presetID="10" presetClass="entr" presetSubtype="0" fill="hold" grpId="0" nodeType="afterEffect">
                                  <p:stCondLst>
                                    <p:cond delay="0"/>
                                  </p:stCondLst>
                                  <p:childTnLst>
                                    <p:set>
                                      <p:cBhvr>
                                        <p:cTn id="6" dur="1" fill="hold">
                                          <p:stCondLst>
                                            <p:cond delay="0"/>
                                          </p:stCondLst>
                                        </p:cTn>
                                        <p:tgtEl>
                                          <p:spTgt spid="83972"/>
                                        </p:tgtEl>
                                        <p:attrNameLst>
                                          <p:attrName>style.visibility</p:attrName>
                                        </p:attrNameLst>
                                      </p:cBhvr>
                                      <p:to>
                                        <p:strVal val="visible"/>
                                      </p:to>
                                    </p:set>
                                    <p:animEffect transition="in" filter="fade">
                                      <p:cBhvr>
                                        <p:cTn id="7" dur="2000"/>
                                        <p:tgtEl>
                                          <p:spTgt spid="83972"/>
                                        </p:tgtEl>
                                      </p:cBhvr>
                                    </p:animEffect>
                                  </p:childTnLst>
                                </p:cTn>
                              </p:par>
                            </p:childTnLst>
                          </p:cTn>
                        </p:par>
                        <p:par>
                          <p:cTn id="8" fill="hold" nodeType="afterGroup">
                            <p:stCondLst>
                              <p:cond delay="2750"/>
                            </p:stCondLst>
                            <p:childTnLst>
                              <p:par>
                                <p:cTn id="9" presetID="10" presetClass="entr" presetSubtype="0" fill="hold" grpId="0" nodeType="afterEffect">
                                  <p:stCondLst>
                                    <p:cond delay="0"/>
                                  </p:stCondLst>
                                  <p:childTnLst>
                                    <p:set>
                                      <p:cBhvr>
                                        <p:cTn id="10" dur="1" fill="hold">
                                          <p:stCondLst>
                                            <p:cond delay="0"/>
                                          </p:stCondLst>
                                        </p:cTn>
                                        <p:tgtEl>
                                          <p:spTgt spid="83973"/>
                                        </p:tgtEl>
                                        <p:attrNameLst>
                                          <p:attrName>style.visibility</p:attrName>
                                        </p:attrNameLst>
                                      </p:cBhvr>
                                      <p:to>
                                        <p:strVal val="visible"/>
                                      </p:to>
                                    </p:set>
                                    <p:animEffect transition="in" filter="fade">
                                      <p:cBhvr>
                                        <p:cTn id="11" dur="2000"/>
                                        <p:tgtEl>
                                          <p:spTgt spid="83973"/>
                                        </p:tgtEl>
                                      </p:cBhvr>
                                    </p:animEffect>
                                  </p:childTnLst>
                                </p:cTn>
                              </p:par>
                            </p:childTnLst>
                          </p:cTn>
                        </p:par>
                        <p:par>
                          <p:cTn id="12" fill="hold">
                            <p:stCondLst>
                              <p:cond delay="475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P spid="83973"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49.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0977"/>
            <a:ext cx="9144000" cy="3998943"/>
          </a:xfrm>
          <a:prstGeom prst="rect">
            <a:avLst/>
          </a:prstGeom>
        </p:spPr>
      </p:pic>
      <p:sp>
        <p:nvSpPr>
          <p:cNvPr id="86019" name="Line 3"/>
          <p:cNvSpPr>
            <a:spLocks noChangeShapeType="1"/>
          </p:cNvSpPr>
          <p:nvPr/>
        </p:nvSpPr>
        <p:spPr bwMode="auto">
          <a:xfrm flipH="1">
            <a:off x="3851920" y="692696"/>
            <a:ext cx="2590800" cy="15843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020" name="Text Box 4"/>
          <p:cNvSpPr txBox="1">
            <a:spLocks noChangeArrowheads="1"/>
          </p:cNvSpPr>
          <p:nvPr/>
        </p:nvSpPr>
        <p:spPr bwMode="auto">
          <a:xfrm>
            <a:off x="3635896" y="260648"/>
            <a:ext cx="511175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This group will </a:t>
            </a:r>
            <a:r>
              <a:rPr lang="en-GB" sz="2400" b="1" dirty="0" smtClean="0">
                <a:solidFill>
                  <a:srgbClr val="000000"/>
                </a:solidFill>
                <a:latin typeface="Lucida Sans" pitchFamily="34" charset="0"/>
              </a:rPr>
              <a:t>include </a:t>
            </a:r>
            <a:r>
              <a:rPr lang="en-GB" sz="2400" b="1" dirty="0">
                <a:solidFill>
                  <a:srgbClr val="000000"/>
                </a:solidFill>
                <a:latin typeface="Lucida Sans" pitchFamily="34" charset="0"/>
              </a:rPr>
              <a:t>any record that has </a:t>
            </a:r>
            <a:r>
              <a:rPr lang="en-GB" sz="2400" b="1" dirty="0" smtClean="0">
                <a:solidFill>
                  <a:srgbClr val="000000"/>
                </a:solidFill>
                <a:latin typeface="Lucida Sans" pitchFamily="34" charset="0"/>
              </a:rPr>
              <a:t>'glucose' </a:t>
            </a:r>
            <a:r>
              <a:rPr lang="en-GB" sz="2400" b="1" dirty="0">
                <a:solidFill>
                  <a:srgbClr val="000000"/>
                </a:solidFill>
                <a:latin typeface="Lucida Sans" pitchFamily="34" charset="0"/>
              </a:rPr>
              <a:t>in the </a:t>
            </a:r>
            <a:r>
              <a:rPr lang="en-GB" sz="2400" b="1" dirty="0" smtClean="0">
                <a:solidFill>
                  <a:srgbClr val="000000"/>
                </a:solidFill>
                <a:latin typeface="Lucida Sans" pitchFamily="34" charset="0"/>
              </a:rPr>
              <a:t>title or abstract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52</a:t>
            </a:fld>
            <a:endParaRPr lang="en-GB"/>
          </a:p>
        </p:txBody>
      </p:sp>
      <p:sp>
        <p:nvSpPr>
          <p:cNvPr id="3" name="Oval 2"/>
          <p:cNvSpPr/>
          <p:nvPr/>
        </p:nvSpPr>
        <p:spPr>
          <a:xfrm>
            <a:off x="107504" y="4725144"/>
            <a:ext cx="1296144" cy="73477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fade">
                                      <p:cBhvr>
                                        <p:cTn id="7" dur="2000"/>
                                        <p:tgtEl>
                                          <p:spTgt spid="8602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6019"/>
                                        </p:tgtEl>
                                        <p:attrNameLst>
                                          <p:attrName>style.visibility</p:attrName>
                                        </p:attrNameLst>
                                      </p:cBhvr>
                                      <p:to>
                                        <p:strVal val="visible"/>
                                      </p:to>
                                    </p:set>
                                    <p:animEffect transition="in" filter="fade">
                                      <p:cBhvr>
                                        <p:cTn id="11" dur="2000"/>
                                        <p:tgtEl>
                                          <p:spTgt spid="8601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nimBg="1"/>
      <p:bldP spid="86020"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3.50.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60611"/>
          </a:xfrm>
          <a:prstGeom prst="rect">
            <a:avLst/>
          </a:prstGeom>
        </p:spPr>
      </p:pic>
      <p:sp>
        <p:nvSpPr>
          <p:cNvPr id="88067" name="Line 3"/>
          <p:cNvSpPr>
            <a:spLocks noChangeShapeType="1"/>
          </p:cNvSpPr>
          <p:nvPr/>
        </p:nvSpPr>
        <p:spPr bwMode="auto">
          <a:xfrm flipH="1" flipV="1">
            <a:off x="1547813" y="1844675"/>
            <a:ext cx="2305050" cy="25193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068" name="Text Box 4"/>
          <p:cNvSpPr txBox="1">
            <a:spLocks noChangeArrowheads="1"/>
          </p:cNvSpPr>
          <p:nvPr/>
        </p:nvSpPr>
        <p:spPr bwMode="auto">
          <a:xfrm>
            <a:off x="3276600" y="3716338"/>
            <a:ext cx="5255840"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Items already in the library that fit the Smart Group criteria have been added to the group</a:t>
            </a:r>
            <a:endParaRPr lang="en-GB" sz="2400" b="1" dirty="0">
              <a:latin typeface="Lucida Sans" pitchFamily="34" charset="0"/>
            </a:endParaRPr>
          </a:p>
        </p:txBody>
      </p:sp>
      <p:sp>
        <p:nvSpPr>
          <p:cNvPr id="88069" name="Text Box 5"/>
          <p:cNvSpPr txBox="1">
            <a:spLocks noChangeArrowheads="1"/>
          </p:cNvSpPr>
          <p:nvPr/>
        </p:nvSpPr>
        <p:spPr bwMode="auto">
          <a:xfrm>
            <a:off x="3419475" y="765175"/>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The group is automatically updated with any future items fitting these criteria</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53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fade">
                                      <p:cBhvr>
                                        <p:cTn id="7" dur="2000"/>
                                        <p:tgtEl>
                                          <p:spTgt spid="8806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8067"/>
                                        </p:tgtEl>
                                        <p:attrNameLst>
                                          <p:attrName>style.visibility</p:attrName>
                                        </p:attrNameLst>
                                      </p:cBhvr>
                                      <p:to>
                                        <p:strVal val="visible"/>
                                      </p:to>
                                    </p:set>
                                    <p:animEffect transition="in" filter="fade">
                                      <p:cBhvr>
                                        <p:cTn id="11" dur="2000"/>
                                        <p:tgtEl>
                                          <p:spTgt spid="8806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8069"/>
                                        </p:tgtEl>
                                        <p:attrNameLst>
                                          <p:attrName>style.visibility</p:attrName>
                                        </p:attrNameLst>
                                      </p:cBhvr>
                                      <p:to>
                                        <p:strVal val="visible"/>
                                      </p:to>
                                    </p:set>
                                    <p:animEffect transition="in" filter="fade">
                                      <p:cBhvr>
                                        <p:cTn id="15" dur="2000"/>
                                        <p:tgtEl>
                                          <p:spTgt spid="88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p:bldP spid="88068" grpId="0" animBg="1"/>
      <p:bldP spid="8806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p:txBody>
          <a:bodyPr/>
          <a:lstStyle/>
          <a:p>
            <a:pPr eaLnBrk="1" hangingPunct="1"/>
            <a:r>
              <a:rPr lang="en-GB" smtClean="0"/>
              <a:t>Group sets</a:t>
            </a:r>
          </a:p>
        </p:txBody>
      </p:sp>
      <p:sp>
        <p:nvSpPr>
          <p:cNvPr id="70659" name="Rectangle 4"/>
          <p:cNvSpPr>
            <a:spLocks noGrp="1" noChangeArrowheads="1"/>
          </p:cNvSpPr>
          <p:nvPr>
            <p:ph type="body" idx="4294967295"/>
          </p:nvPr>
        </p:nvSpPr>
        <p:spPr/>
        <p:txBody>
          <a:bodyPr/>
          <a:lstStyle/>
          <a:p>
            <a:pPr eaLnBrk="1" hangingPunct="1">
              <a:buFont typeface="Wingdings" pitchFamily="2" charset="2"/>
              <a:buNone/>
            </a:pPr>
            <a:r>
              <a:rPr lang="en-GB" smtClean="0"/>
              <a:t>You can further organise your groups: </a:t>
            </a:r>
          </a:p>
          <a:p>
            <a:pPr lvl="1" eaLnBrk="1" hangingPunct="1"/>
            <a:endParaRPr lang="en-GB" smtClean="0"/>
          </a:p>
          <a:p>
            <a:pPr lvl="1" eaLnBrk="1" hangingPunct="1">
              <a:buFont typeface="Arial" charset="0"/>
              <a:buNone/>
            </a:pPr>
            <a:r>
              <a:rPr lang="en-GB" smtClean="0"/>
              <a:t>Combine selected </a:t>
            </a:r>
            <a:r>
              <a:rPr lang="en-GB" smtClean="0">
                <a:solidFill>
                  <a:srgbClr val="FFCC00"/>
                </a:solidFill>
              </a:rPr>
              <a:t>Custom Groups</a:t>
            </a:r>
            <a:r>
              <a:rPr lang="en-GB" smtClean="0"/>
              <a:t> and </a:t>
            </a:r>
          </a:p>
          <a:p>
            <a:pPr lvl="1" eaLnBrk="1" hangingPunct="1">
              <a:buFont typeface="Arial" charset="0"/>
              <a:buNone/>
            </a:pPr>
            <a:endParaRPr lang="en-GB" smtClean="0"/>
          </a:p>
          <a:p>
            <a:pPr lvl="1" eaLnBrk="1" hangingPunct="1">
              <a:buFont typeface="Arial" charset="0"/>
              <a:buNone/>
            </a:pPr>
            <a:r>
              <a:rPr lang="en-GB" smtClean="0">
                <a:solidFill>
                  <a:srgbClr val="FFCC00"/>
                </a:solidFill>
              </a:rPr>
              <a:t>Smart Groups</a:t>
            </a:r>
            <a:r>
              <a:rPr lang="en-GB" smtClean="0"/>
              <a:t> into a </a:t>
            </a:r>
            <a:r>
              <a:rPr lang="en-GB" smtClean="0">
                <a:solidFill>
                  <a:srgbClr val="FFCC00"/>
                </a:solidFill>
              </a:rPr>
              <a:t>Group Set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54</a:t>
            </a:fld>
            <a:endParaRPr lang="en-GB"/>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51.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9"/>
            <a:ext cx="9144000" cy="6623367"/>
          </a:xfrm>
          <a:prstGeom prst="rect">
            <a:avLst/>
          </a:prstGeom>
        </p:spPr>
      </p:pic>
      <p:sp>
        <p:nvSpPr>
          <p:cNvPr id="71682"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2451E789-C193-4B77-B16B-D79670018F36}" type="slidenum">
              <a:rPr lang="en-GB" sz="1400">
                <a:latin typeface="Lucida Sans" pitchFamily="34" charset="0"/>
              </a:rPr>
              <a:pPr algn="r"/>
              <a:t>55</a:t>
            </a:fld>
            <a:endParaRPr lang="en-GB" sz="1400">
              <a:latin typeface="Lucida Sans" pitchFamily="34" charset="0"/>
            </a:endParaRPr>
          </a:p>
        </p:txBody>
      </p:sp>
      <p:sp>
        <p:nvSpPr>
          <p:cNvPr id="93188" name="Line 6"/>
          <p:cNvSpPr>
            <a:spLocks noChangeShapeType="1"/>
          </p:cNvSpPr>
          <p:nvPr/>
        </p:nvSpPr>
        <p:spPr bwMode="auto">
          <a:xfrm flipH="1" flipV="1">
            <a:off x="3707904" y="1691583"/>
            <a:ext cx="1872206" cy="64807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3189" name="Text Box 7"/>
          <p:cNvSpPr txBox="1">
            <a:spLocks noChangeArrowheads="1"/>
          </p:cNvSpPr>
          <p:nvPr/>
        </p:nvSpPr>
        <p:spPr bwMode="auto">
          <a:xfrm>
            <a:off x="5292080" y="2204864"/>
            <a:ext cx="2627313" cy="78898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Choose 'Create Group Set'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55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189"/>
                                        </p:tgtEl>
                                        <p:attrNameLst>
                                          <p:attrName>style.visibility</p:attrName>
                                        </p:attrNameLst>
                                      </p:cBhvr>
                                      <p:to>
                                        <p:strVal val="visible"/>
                                      </p:to>
                                    </p:set>
                                    <p:animEffect transition="in" filter="fade">
                                      <p:cBhvr>
                                        <p:cTn id="7" dur="2000"/>
                                        <p:tgtEl>
                                          <p:spTgt spid="9318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3188"/>
                                        </p:tgtEl>
                                        <p:attrNameLst>
                                          <p:attrName>style.visibility</p:attrName>
                                        </p:attrNameLst>
                                      </p:cBhvr>
                                      <p:to>
                                        <p:strVal val="visible"/>
                                      </p:to>
                                    </p:set>
                                    <p:animEffect transition="in" filter="fade">
                                      <p:cBhvr>
                                        <p:cTn id="11" dur="20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8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5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 y="188640"/>
            <a:ext cx="9144000" cy="6514088"/>
          </a:xfrm>
          <a:prstGeom prst="rect">
            <a:avLst/>
          </a:prstGeom>
        </p:spPr>
      </p:pic>
      <p:sp>
        <p:nvSpPr>
          <p:cNvPr id="72706" name="Slide Number Placeholder 1"/>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D8F9A757-1AA3-4E7A-9D5C-7AFBC3FC81B2}" type="slidenum">
              <a:rPr lang="en-GB" sz="1400">
                <a:latin typeface="Lucida Sans" pitchFamily="34" charset="0"/>
              </a:rPr>
              <a:pPr algn="r"/>
              <a:t>56</a:t>
            </a:fld>
            <a:endParaRPr lang="en-GB" sz="1400">
              <a:latin typeface="Lucida Sans" pitchFamily="34" charset="0"/>
            </a:endParaRPr>
          </a:p>
        </p:txBody>
      </p:sp>
      <p:sp>
        <p:nvSpPr>
          <p:cNvPr id="95236" name="Line 6"/>
          <p:cNvSpPr>
            <a:spLocks noChangeShapeType="1"/>
          </p:cNvSpPr>
          <p:nvPr/>
        </p:nvSpPr>
        <p:spPr bwMode="auto">
          <a:xfrm flipH="1" flipV="1">
            <a:off x="1547960" y="1771651"/>
            <a:ext cx="1799903" cy="6238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5237" name="Text Box 7"/>
          <p:cNvSpPr txBox="1">
            <a:spLocks noChangeArrowheads="1"/>
          </p:cNvSpPr>
          <p:nvPr/>
        </p:nvSpPr>
        <p:spPr bwMode="auto">
          <a:xfrm>
            <a:off x="3024336" y="1818482"/>
            <a:ext cx="2627784" cy="784830"/>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Name the new Group Set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56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237"/>
                                        </p:tgtEl>
                                        <p:attrNameLst>
                                          <p:attrName>style.visibility</p:attrName>
                                        </p:attrNameLst>
                                      </p:cBhvr>
                                      <p:to>
                                        <p:strVal val="visible"/>
                                      </p:to>
                                    </p:set>
                                    <p:animEffect transition="in" filter="fade">
                                      <p:cBhvr>
                                        <p:cTn id="7" dur="2000"/>
                                        <p:tgtEl>
                                          <p:spTgt spid="9523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5236"/>
                                        </p:tgtEl>
                                        <p:attrNameLst>
                                          <p:attrName>style.visibility</p:attrName>
                                        </p:attrNameLst>
                                      </p:cBhvr>
                                      <p:to>
                                        <p:strVal val="visible"/>
                                      </p:to>
                                    </p:set>
                                    <p:animEffect transition="in" filter="fade">
                                      <p:cBhvr>
                                        <p:cTn id="11" dur="2000"/>
                                        <p:tgtEl>
                                          <p:spTgt spid="95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animBg="1"/>
      <p:bldP spid="9523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1"/>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6F1572A5-61B6-4C46-B6EF-F2B070A7B80D}" type="slidenum">
              <a:rPr lang="en-GB" sz="1400">
                <a:latin typeface="Lucida Sans" pitchFamily="34" charset="0"/>
              </a:rPr>
              <a:pPr algn="r"/>
              <a:t>57</a:t>
            </a:fld>
            <a:endParaRPr lang="en-GB" sz="1400">
              <a:latin typeface="Lucida Sans" pitchFamily="34" charset="0"/>
            </a:endParaRPr>
          </a:p>
        </p:txBody>
      </p:sp>
      <p:sp>
        <p:nvSpPr>
          <p:cNvPr id="97284" name="Line 6"/>
          <p:cNvSpPr>
            <a:spLocks noChangeShapeType="1"/>
          </p:cNvSpPr>
          <p:nvPr/>
        </p:nvSpPr>
        <p:spPr bwMode="auto">
          <a:xfrm flipH="1" flipV="1">
            <a:off x="4283968" y="3140967"/>
            <a:ext cx="1800200" cy="28803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97285" name="Text Box 7"/>
          <p:cNvSpPr txBox="1">
            <a:spLocks noChangeArrowheads="1"/>
          </p:cNvSpPr>
          <p:nvPr/>
        </p:nvSpPr>
        <p:spPr bwMode="auto">
          <a:xfrm>
            <a:off x="5580112" y="2852936"/>
            <a:ext cx="2952750" cy="1154113"/>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GB" sz="2400" b="1" dirty="0">
                <a:solidFill>
                  <a:srgbClr val="000000"/>
                </a:solidFill>
                <a:latin typeface="Lucida Sans" pitchFamily="34" charset="0"/>
              </a:rPr>
              <a:t>Drag existing groups into the new 'Group Set'</a:t>
            </a: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57</a:t>
            </a:fld>
            <a:endParaRPr lang="en-GB"/>
          </a:p>
        </p:txBody>
      </p:sp>
      <p:pic>
        <p:nvPicPr>
          <p:cNvPr id="4" name="Picture 3" descr="Screen Shot 2012-11-13 at 13.52.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471" y="1062236"/>
            <a:ext cx="2882900" cy="3581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285"/>
                                        </p:tgtEl>
                                        <p:attrNameLst>
                                          <p:attrName>style.visibility</p:attrName>
                                        </p:attrNameLst>
                                      </p:cBhvr>
                                      <p:to>
                                        <p:strVal val="visible"/>
                                      </p:to>
                                    </p:set>
                                    <p:animEffect transition="in" filter="fade">
                                      <p:cBhvr>
                                        <p:cTn id="7" dur="2000"/>
                                        <p:tgtEl>
                                          <p:spTgt spid="9728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7284"/>
                                        </p:tgtEl>
                                        <p:attrNameLst>
                                          <p:attrName>style.visibility</p:attrName>
                                        </p:attrNameLst>
                                      </p:cBhvr>
                                      <p:to>
                                        <p:strVal val="visible"/>
                                      </p:to>
                                    </p:set>
                                    <p:animEffect transition="in" filter="fade">
                                      <p:cBhvr>
                                        <p:cTn id="11" dur="2000"/>
                                        <p:tgtEl>
                                          <p:spTgt spid="97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nimBg="1"/>
      <p:bldP spid="9728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Create from groups</a:t>
            </a:r>
            <a:endParaRPr lang="en-GB" dirty="0"/>
          </a:p>
        </p:txBody>
      </p:sp>
      <p:sp>
        <p:nvSpPr>
          <p:cNvPr id="3" name="Content Placeholder 2"/>
          <p:cNvSpPr>
            <a:spLocks noGrp="1"/>
          </p:cNvSpPr>
          <p:nvPr>
            <p:ph idx="1"/>
          </p:nvPr>
        </p:nvSpPr>
        <p:spPr/>
        <p:txBody>
          <a:bodyPr/>
          <a:lstStyle/>
          <a:p>
            <a:r>
              <a:rPr lang="en-GB" dirty="0" smtClean="0"/>
              <a:t>Existing groups can be combined with AND/OR operators</a:t>
            </a:r>
          </a:p>
          <a:p>
            <a:r>
              <a:rPr lang="en-GB" dirty="0" smtClean="0"/>
              <a:t>Identify records appearing in a particular combination of groups</a:t>
            </a:r>
          </a:p>
          <a:p>
            <a:r>
              <a:rPr lang="en-GB" dirty="0" smtClean="0"/>
              <a:t>Identify records appearing in one group but not in another</a:t>
            </a:r>
            <a:endParaRPr lang="en-GB" dirty="0"/>
          </a:p>
        </p:txBody>
      </p:sp>
      <p:sp>
        <p:nvSpPr>
          <p:cNvPr id="4" name="Slide Number Placeholder 3"/>
          <p:cNvSpPr>
            <a:spLocks noGrp="1"/>
          </p:cNvSpPr>
          <p:nvPr>
            <p:ph type="sldNum" sz="quarter" idx="12"/>
          </p:nvPr>
        </p:nvSpPr>
        <p:spPr/>
        <p:txBody>
          <a:bodyPr/>
          <a:lstStyle/>
          <a:p>
            <a:pPr>
              <a:defRPr/>
            </a:pPr>
            <a:fld id="{9D301E55-8B28-403B-853B-55A575A79EE4}" type="slidenum">
              <a:rPr lang="en-GB" smtClean="0"/>
              <a:pPr>
                <a:defRPr/>
              </a:pPr>
              <a:t>58</a:t>
            </a:fld>
            <a:endParaRPr lang="en-GB"/>
          </a:p>
        </p:txBody>
      </p:sp>
    </p:spTree>
    <p:extLst>
      <p:ext uri="{BB962C8B-B14F-4D97-AF65-F5344CB8AC3E}">
        <p14:creationId xmlns:p14="http://schemas.microsoft.com/office/powerpoint/2010/main" val="22578417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3 at 13.53.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017"/>
            <a:ext cx="9144000" cy="6667359"/>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59</a:t>
            </a:fld>
            <a:endParaRPr lang="en-GB"/>
          </a:p>
        </p:txBody>
      </p:sp>
      <p:sp>
        <p:nvSpPr>
          <p:cNvPr id="3" name="Oval 2"/>
          <p:cNvSpPr/>
          <p:nvPr/>
        </p:nvSpPr>
        <p:spPr>
          <a:xfrm>
            <a:off x="1763688" y="404664"/>
            <a:ext cx="2232248"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TextBox 3"/>
          <p:cNvSpPr txBox="1"/>
          <p:nvPr/>
        </p:nvSpPr>
        <p:spPr bwMode="auto">
          <a:xfrm>
            <a:off x="2771800" y="3437198"/>
            <a:ext cx="504056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Go to 'Groups </a:t>
            </a:r>
            <a:r>
              <a:rPr lang="en-GB" sz="2400" b="1" dirty="0" smtClean="0">
                <a:solidFill>
                  <a:srgbClr val="000000"/>
                </a:solidFill>
                <a:latin typeface="Lucida Sans" pitchFamily="34" charset="0"/>
                <a:sym typeface="Wingdings"/>
              </a:rPr>
              <a:t></a:t>
            </a:r>
            <a:r>
              <a:rPr lang="en-GB" sz="2400" b="1" dirty="0" smtClean="0">
                <a:solidFill>
                  <a:srgbClr val="000000"/>
                </a:solidFill>
                <a:latin typeface="Lucida Sans" pitchFamily="34" charset="0"/>
              </a:rPr>
              <a:t> Create From Groups…'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6232552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3 at 13.26.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2" y="0"/>
            <a:ext cx="9067568" cy="6858000"/>
          </a:xfrm>
          <a:prstGeom prst="rect">
            <a:avLst/>
          </a:prstGeom>
        </p:spPr>
      </p:pic>
      <p:sp>
        <p:nvSpPr>
          <p:cNvPr id="19459" name="Line 3"/>
          <p:cNvSpPr>
            <a:spLocks noChangeShapeType="1"/>
          </p:cNvSpPr>
          <p:nvPr/>
        </p:nvSpPr>
        <p:spPr bwMode="auto">
          <a:xfrm flipH="1" flipV="1">
            <a:off x="1259607" y="3932857"/>
            <a:ext cx="2303462" cy="71913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460" name="Text Box 4"/>
          <p:cNvSpPr txBox="1">
            <a:spLocks noChangeArrowheads="1"/>
          </p:cNvSpPr>
          <p:nvPr/>
        </p:nvSpPr>
        <p:spPr bwMode="auto">
          <a:xfrm>
            <a:off x="3059832" y="4509120"/>
            <a:ext cx="49672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This section allows you to change different elements of footnotes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2000"/>
                                        <p:tgtEl>
                                          <p:spTgt spid="1946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459"/>
                                        </p:tgtEl>
                                        <p:attrNameLst>
                                          <p:attrName>style.visibility</p:attrName>
                                        </p:attrNameLst>
                                      </p:cBhvr>
                                      <p:to>
                                        <p:strVal val="visible"/>
                                      </p:to>
                                    </p:set>
                                    <p:animEffect transition="in" filter="fade">
                                      <p:cBhvr>
                                        <p:cTn id="11" dur="2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1946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3 at 13.54.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14" y="1330041"/>
            <a:ext cx="8877300" cy="29591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60</a:t>
            </a:fld>
            <a:endParaRPr lang="en-GB"/>
          </a:p>
        </p:txBody>
      </p:sp>
      <p:sp>
        <p:nvSpPr>
          <p:cNvPr id="3" name="TextBox 2"/>
          <p:cNvSpPr txBox="1"/>
          <p:nvPr/>
        </p:nvSpPr>
        <p:spPr bwMode="auto">
          <a:xfrm>
            <a:off x="4355976" y="4869160"/>
            <a:ext cx="3744416"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Choose which groups to combine using the dropdown list</a:t>
            </a:r>
            <a:endParaRPr lang="en-GB" sz="2400" b="1" dirty="0">
              <a:solidFill>
                <a:srgbClr val="000000"/>
              </a:solidFill>
              <a:latin typeface="Lucida Sans" pitchFamily="34" charset="0"/>
            </a:endParaRPr>
          </a:p>
        </p:txBody>
      </p:sp>
      <p:cxnSp>
        <p:nvCxnSpPr>
          <p:cNvPr id="6" name="Straight Arrow Connector 5"/>
          <p:cNvCxnSpPr/>
          <p:nvPr/>
        </p:nvCxnSpPr>
        <p:spPr>
          <a:xfrm flipH="1" flipV="1">
            <a:off x="683568" y="3789042"/>
            <a:ext cx="72008" cy="1584174"/>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bwMode="auto">
          <a:xfrm>
            <a:off x="323528" y="5085184"/>
            <a:ext cx="302433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Identify the Boolean operator</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9297445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61</a:t>
            </a:fld>
            <a:endParaRPr lang="en-GB"/>
          </a:p>
        </p:txBody>
      </p:sp>
      <p:pic>
        <p:nvPicPr>
          <p:cNvPr id="3" name="Picture 2" descr="Screen Shot 2012-11-13 at 13.55.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1700808"/>
            <a:ext cx="8928100" cy="2997200"/>
          </a:xfrm>
          <a:prstGeom prst="rect">
            <a:avLst/>
          </a:prstGeom>
        </p:spPr>
      </p:pic>
    </p:spTree>
    <p:extLst>
      <p:ext uri="{BB962C8B-B14F-4D97-AF65-F5344CB8AC3E}">
        <p14:creationId xmlns:p14="http://schemas.microsoft.com/office/powerpoint/2010/main" val="3429185535"/>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3 at 13.55.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2" y="1268760"/>
            <a:ext cx="8928100" cy="2984500"/>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62</a:t>
            </a:fld>
            <a:endParaRPr lang="en-GB"/>
          </a:p>
        </p:txBody>
      </p:sp>
      <p:sp>
        <p:nvSpPr>
          <p:cNvPr id="3" name="TextBox 2"/>
          <p:cNvSpPr txBox="1"/>
          <p:nvPr/>
        </p:nvSpPr>
        <p:spPr bwMode="auto">
          <a:xfrm>
            <a:off x="1531644" y="4581128"/>
            <a:ext cx="5904656"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new group will contain references that appear in the specified combination. Click 'Create'</a:t>
            </a:r>
            <a:endParaRPr lang="en-GB" sz="2400" b="1" dirty="0">
              <a:solidFill>
                <a:srgbClr val="000000"/>
              </a:solidFill>
              <a:latin typeface="Lucida Sans" pitchFamily="34" charset="0"/>
            </a:endParaRPr>
          </a:p>
        </p:txBody>
      </p:sp>
      <p:sp>
        <p:nvSpPr>
          <p:cNvPr id="4" name="Oval 3"/>
          <p:cNvSpPr/>
          <p:nvPr/>
        </p:nvSpPr>
        <p:spPr>
          <a:xfrm>
            <a:off x="7744148" y="3645024"/>
            <a:ext cx="1080120"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36999417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13 at 13.5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44685"/>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63</a:t>
            </a:fld>
            <a:endParaRPr lang="en-GB"/>
          </a:p>
        </p:txBody>
      </p:sp>
      <p:sp>
        <p:nvSpPr>
          <p:cNvPr id="3" name="Oval 2"/>
          <p:cNvSpPr/>
          <p:nvPr/>
        </p:nvSpPr>
        <p:spPr>
          <a:xfrm>
            <a:off x="0" y="1844824"/>
            <a:ext cx="1763688" cy="43204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TextBox 3"/>
          <p:cNvSpPr txBox="1"/>
          <p:nvPr/>
        </p:nvSpPr>
        <p:spPr bwMode="auto">
          <a:xfrm>
            <a:off x="3419872" y="3464818"/>
            <a:ext cx="4320480"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A new group is created in the Group Set 'Diabetes'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1069045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GB" smtClean="0"/>
              <a:t>Edit an existing reference</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64</a:t>
            </a:fld>
            <a:endParaRPr lang="en-GB"/>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5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83973"/>
          </a:xfrm>
          <a:prstGeom prst="rect">
            <a:avLst/>
          </a:prstGeom>
        </p:spPr>
      </p:pic>
      <p:sp>
        <p:nvSpPr>
          <p:cNvPr id="103428" name="Oval 4"/>
          <p:cNvSpPr>
            <a:spLocks noChangeArrowheads="1"/>
          </p:cNvSpPr>
          <p:nvPr/>
        </p:nvSpPr>
        <p:spPr bwMode="auto">
          <a:xfrm>
            <a:off x="7452320" y="1772816"/>
            <a:ext cx="1691680" cy="576263"/>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03431" name="Line 7"/>
          <p:cNvSpPr>
            <a:spLocks noChangeShapeType="1"/>
          </p:cNvSpPr>
          <p:nvPr/>
        </p:nvSpPr>
        <p:spPr bwMode="auto">
          <a:xfrm flipH="1" flipV="1">
            <a:off x="3397008" y="2564902"/>
            <a:ext cx="1652085" cy="132638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3432" name="Text Box 8"/>
          <p:cNvSpPr txBox="1">
            <a:spLocks noChangeArrowheads="1"/>
          </p:cNvSpPr>
          <p:nvPr/>
        </p:nvSpPr>
        <p:spPr bwMode="auto">
          <a:xfrm>
            <a:off x="2771800" y="3465835"/>
            <a:ext cx="5975847"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There is a </a:t>
            </a:r>
            <a:r>
              <a:rPr lang="en-GB" sz="2400" b="1" dirty="0" smtClean="0">
                <a:solidFill>
                  <a:srgbClr val="000000"/>
                </a:solidFill>
                <a:latin typeface="Lucida Sans" pitchFamily="34" charset="0"/>
              </a:rPr>
              <a:t>formatting </a:t>
            </a:r>
            <a:r>
              <a:rPr lang="en-GB" sz="2400" b="1" dirty="0">
                <a:solidFill>
                  <a:srgbClr val="000000"/>
                </a:solidFill>
                <a:latin typeface="Lucida Sans" pitchFamily="34" charset="0"/>
              </a:rPr>
              <a:t>error in the title: go to the </a:t>
            </a:r>
            <a:r>
              <a:rPr lang="en-GB" sz="2400" b="1" dirty="0" smtClean="0">
                <a:solidFill>
                  <a:srgbClr val="000000"/>
                </a:solidFill>
                <a:latin typeface="Lucida Sans" pitchFamily="34" charset="0"/>
              </a:rPr>
              <a:t>'PDF &amp; Quick </a:t>
            </a:r>
            <a:r>
              <a:rPr lang="en-GB" sz="2400" b="1" dirty="0">
                <a:solidFill>
                  <a:srgbClr val="000000"/>
                </a:solidFill>
                <a:latin typeface="Lucida Sans" pitchFamily="34" charset="0"/>
              </a:rPr>
              <a:t>Edit' tab</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65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432"/>
                                        </p:tgtEl>
                                        <p:attrNameLst>
                                          <p:attrName>style.visibility</p:attrName>
                                        </p:attrNameLst>
                                      </p:cBhvr>
                                      <p:to>
                                        <p:strVal val="visible"/>
                                      </p:to>
                                    </p:set>
                                    <p:animEffect transition="in" filter="fade">
                                      <p:cBhvr>
                                        <p:cTn id="7" dur="2000"/>
                                        <p:tgtEl>
                                          <p:spTgt spid="10343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3431"/>
                                        </p:tgtEl>
                                        <p:attrNameLst>
                                          <p:attrName>style.visibility</p:attrName>
                                        </p:attrNameLst>
                                      </p:cBhvr>
                                      <p:to>
                                        <p:strVal val="visible"/>
                                      </p:to>
                                    </p:set>
                                    <p:animEffect transition="in" filter="fade">
                                      <p:cBhvr>
                                        <p:cTn id="11" dur="2000"/>
                                        <p:tgtEl>
                                          <p:spTgt spid="103431"/>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3428"/>
                                        </p:tgtEl>
                                        <p:attrNameLst>
                                          <p:attrName>style.visibility</p:attrName>
                                        </p:attrNameLst>
                                      </p:cBhvr>
                                      <p:to>
                                        <p:strVal val="visible"/>
                                      </p:to>
                                    </p:set>
                                    <p:animEffect transition="in" filter="fade">
                                      <p:cBhvr>
                                        <p:cTn id="15" dur="2000"/>
                                        <p:tgtEl>
                                          <p:spTgt spid="103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p:bldP spid="103431" grpId="0" animBg="1"/>
      <p:bldP spid="10343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3.58.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9144000" cy="6662442"/>
          </a:xfrm>
          <a:prstGeom prst="rect">
            <a:avLst/>
          </a:prstGeom>
        </p:spPr>
      </p:pic>
      <p:sp>
        <p:nvSpPr>
          <p:cNvPr id="105478" name="Line 6"/>
          <p:cNvSpPr>
            <a:spLocks noChangeShapeType="1"/>
          </p:cNvSpPr>
          <p:nvPr/>
        </p:nvSpPr>
        <p:spPr bwMode="auto">
          <a:xfrm flipV="1">
            <a:off x="6516688" y="620688"/>
            <a:ext cx="1223664" cy="151291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479" name="Text Box 7"/>
          <p:cNvSpPr txBox="1">
            <a:spLocks noChangeArrowheads="1"/>
          </p:cNvSpPr>
          <p:nvPr/>
        </p:nvSpPr>
        <p:spPr bwMode="auto">
          <a:xfrm>
            <a:off x="3976259" y="1377143"/>
            <a:ext cx="316835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to </a:t>
            </a:r>
            <a:r>
              <a:rPr lang="en-GB" sz="2400" b="1" dirty="0" smtClean="0">
                <a:solidFill>
                  <a:srgbClr val="000000"/>
                </a:solidFill>
                <a:latin typeface="Lucida Sans" pitchFamily="34" charset="0"/>
              </a:rPr>
              <a:t>hide/show </a:t>
            </a:r>
            <a:r>
              <a:rPr lang="en-GB" sz="2400" b="1" dirty="0">
                <a:solidFill>
                  <a:srgbClr val="000000"/>
                </a:solidFill>
                <a:latin typeface="Lucida Sans" pitchFamily="34" charset="0"/>
              </a:rPr>
              <a:t>all record fields</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66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479"/>
                                        </p:tgtEl>
                                        <p:attrNameLst>
                                          <p:attrName>style.visibility</p:attrName>
                                        </p:attrNameLst>
                                      </p:cBhvr>
                                      <p:to>
                                        <p:strVal val="visible"/>
                                      </p:to>
                                    </p:set>
                                    <p:animEffect transition="in" filter="fade">
                                      <p:cBhvr>
                                        <p:cTn id="7" dur="2000"/>
                                        <p:tgtEl>
                                          <p:spTgt spid="10547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5478"/>
                                        </p:tgtEl>
                                        <p:attrNameLst>
                                          <p:attrName>style.visibility</p:attrName>
                                        </p:attrNameLst>
                                      </p:cBhvr>
                                      <p:to>
                                        <p:strVal val="visible"/>
                                      </p:to>
                                    </p:set>
                                    <p:animEffect transition="in" filter="fade">
                                      <p:cBhvr>
                                        <p:cTn id="11" dur="2000"/>
                                        <p:tgtEl>
                                          <p:spTgt spid="105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p:bldP spid="10547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58.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62442"/>
          </a:xfrm>
          <a:prstGeom prst="rect">
            <a:avLst/>
          </a:prstGeom>
        </p:spPr>
      </p:pic>
      <p:sp>
        <p:nvSpPr>
          <p:cNvPr id="107525" name="Text Box 5"/>
          <p:cNvSpPr txBox="1">
            <a:spLocks noChangeArrowheads="1"/>
          </p:cNvSpPr>
          <p:nvPr/>
        </p:nvSpPr>
        <p:spPr bwMode="auto">
          <a:xfrm>
            <a:off x="340795" y="4077072"/>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When all edits are complete, click the next record in the library pane</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67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fade">
                                      <p:cBhvr>
                                        <p:cTn id="7" dur="2000"/>
                                        <p:tgtEl>
                                          <p:spTgt spid="107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4-12 at 09.31.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1628800"/>
            <a:ext cx="6324600" cy="2019300"/>
          </a:xfrm>
          <a:prstGeom prst="rect">
            <a:avLst/>
          </a:prstGeom>
          <a:ln>
            <a:solidFill>
              <a:srgbClr val="000090"/>
            </a:solidFill>
          </a:ln>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68</a:t>
            </a:fld>
            <a:endParaRPr lang="en-GB"/>
          </a:p>
        </p:txBody>
      </p:sp>
      <p:sp>
        <p:nvSpPr>
          <p:cNvPr id="3" name="Oval 3"/>
          <p:cNvSpPr>
            <a:spLocks noChangeArrowheads="1"/>
          </p:cNvSpPr>
          <p:nvPr/>
        </p:nvSpPr>
        <p:spPr bwMode="auto">
          <a:xfrm>
            <a:off x="6300192" y="2996952"/>
            <a:ext cx="1440160" cy="648072"/>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4" name="Text Box 7"/>
          <p:cNvSpPr txBox="1">
            <a:spLocks noChangeArrowheads="1"/>
          </p:cNvSpPr>
          <p:nvPr/>
        </p:nvSpPr>
        <p:spPr bwMode="auto">
          <a:xfrm>
            <a:off x="3419475" y="4797425"/>
            <a:ext cx="31686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The 'Save' prompt displays</a:t>
            </a:r>
            <a:endParaRPr lang="en-GB" sz="2400" b="1">
              <a:latin typeface="Lucida Sans" pitchFamily="34" charset="0"/>
              <a:sym typeface="Wingdings 3" pitchFamily="18" charset="2"/>
            </a:endParaRPr>
          </a:p>
        </p:txBody>
      </p:sp>
    </p:spTree>
    <p:extLst>
      <p:ext uri="{BB962C8B-B14F-4D97-AF65-F5344CB8AC3E}">
        <p14:creationId xmlns:p14="http://schemas.microsoft.com/office/powerpoint/2010/main" val="40454340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3.59.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640"/>
            <a:ext cx="9144000" cy="6525644"/>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69</a:t>
            </a:fld>
            <a:endParaRPr lang="en-GB"/>
          </a:p>
        </p:txBody>
      </p:sp>
      <p:sp>
        <p:nvSpPr>
          <p:cNvPr id="3" name="TextBox 2"/>
          <p:cNvSpPr txBox="1"/>
          <p:nvPr/>
        </p:nvSpPr>
        <p:spPr bwMode="auto">
          <a:xfrm>
            <a:off x="3491880" y="4149080"/>
            <a:ext cx="352839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The edited record is displayed</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9666363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28.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1" y="0"/>
            <a:ext cx="9051449" cy="6858000"/>
          </a:xfrm>
          <a:prstGeom prst="rect">
            <a:avLst/>
          </a:prstGeom>
        </p:spPr>
      </p:pic>
      <p:sp>
        <p:nvSpPr>
          <p:cNvPr id="21507" name="Text Box 3"/>
          <p:cNvSpPr txBox="1">
            <a:spLocks noChangeArrowheads="1"/>
          </p:cNvSpPr>
          <p:nvPr/>
        </p:nvSpPr>
        <p:spPr bwMode="auto">
          <a:xfrm>
            <a:off x="4283968" y="3284984"/>
            <a:ext cx="3887787"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'Author Name' allows choices about capitalisation - choose 'Normal' for names in lower case but with initial capital letters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2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GB" smtClean="0"/>
              <a:t>Edit a group of references</a:t>
            </a:r>
          </a:p>
        </p:txBody>
      </p:sp>
      <p:sp>
        <p:nvSpPr>
          <p:cNvPr id="110595" name="Rectangle 3"/>
          <p:cNvSpPr>
            <a:spLocks noGrp="1" noChangeArrowheads="1"/>
          </p:cNvSpPr>
          <p:nvPr>
            <p:ph type="body" idx="1"/>
          </p:nvPr>
        </p:nvSpPr>
        <p:spPr>
          <a:xfrm>
            <a:off x="323850" y="2276475"/>
            <a:ext cx="8426450" cy="2952750"/>
          </a:xfrm>
        </p:spPr>
        <p:txBody>
          <a:bodyPr/>
          <a:lstStyle/>
          <a:p>
            <a:pPr eaLnBrk="1" hangingPunct="1"/>
            <a:r>
              <a:rPr lang="en-GB" sz="3200" dirty="0" smtClean="0"/>
              <a:t>Make changes to any field in all references or a group of references</a:t>
            </a:r>
          </a:p>
          <a:p>
            <a:pPr eaLnBrk="1" hangingPunct="1"/>
            <a:r>
              <a:rPr lang="en-GB" sz="3200" dirty="0" smtClean="0"/>
              <a:t>Useful for adding keywords, or research notes, to a group of references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Effect transition="in" filter="fade">
                                      <p:cBhvr>
                                        <p:cTn id="7" dur="2000"/>
                                        <p:tgtEl>
                                          <p:spTgt spid="110595">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0595">
                                            <p:txEl>
                                              <p:pRg st="1" end="1"/>
                                            </p:txEl>
                                          </p:spTgt>
                                        </p:tgtEl>
                                        <p:attrNameLst>
                                          <p:attrName>style.visibility</p:attrName>
                                        </p:attrNameLst>
                                      </p:cBhvr>
                                      <p:to>
                                        <p:strVal val="visible"/>
                                      </p:to>
                                    </p:set>
                                    <p:animEffect transition="in" filter="fade">
                                      <p:cBhvr>
                                        <p:cTn id="11" dur="2000"/>
                                        <p:tgtEl>
                                          <p:spTgt spid="1105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4.48.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640"/>
            <a:ext cx="9144000" cy="6534319"/>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71</a:t>
            </a:fld>
            <a:endParaRPr lang="en-GB"/>
          </a:p>
        </p:txBody>
      </p:sp>
      <p:sp>
        <p:nvSpPr>
          <p:cNvPr id="4" name="TextBox 3"/>
          <p:cNvSpPr txBox="1"/>
          <p:nvPr/>
        </p:nvSpPr>
        <p:spPr bwMode="auto">
          <a:xfrm>
            <a:off x="1992896" y="2255470"/>
            <a:ext cx="5158207"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Select the references to be edited and create a separate group if necessary</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1932909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4.48.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9144000" cy="6600281"/>
          </a:xfrm>
          <a:prstGeom prst="rect">
            <a:avLst/>
          </a:prstGeom>
        </p:spPr>
      </p:pic>
      <p:sp>
        <p:nvSpPr>
          <p:cNvPr id="111621" name="Line 5"/>
          <p:cNvSpPr>
            <a:spLocks noChangeShapeType="1"/>
          </p:cNvSpPr>
          <p:nvPr/>
        </p:nvSpPr>
        <p:spPr bwMode="auto">
          <a:xfrm flipH="1" flipV="1">
            <a:off x="4067944" y="908720"/>
            <a:ext cx="2087562" cy="14398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1622" name="Text Box 6"/>
          <p:cNvSpPr txBox="1">
            <a:spLocks noChangeArrowheads="1"/>
          </p:cNvSpPr>
          <p:nvPr/>
        </p:nvSpPr>
        <p:spPr bwMode="auto">
          <a:xfrm>
            <a:off x="4883671" y="1916782"/>
            <a:ext cx="40322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'Tools </a:t>
            </a:r>
            <a:r>
              <a:rPr lang="en-GB" sz="2400" b="1" dirty="0">
                <a:solidFill>
                  <a:srgbClr val="000000"/>
                </a:solidFill>
                <a:latin typeface="Lucida Sans" pitchFamily="34" charset="0"/>
                <a:sym typeface="Wingdings 3" pitchFamily="18" charset="2"/>
              </a:rPr>
              <a:t> </a:t>
            </a:r>
            <a:r>
              <a:rPr lang="en-GB" sz="2400" b="1" dirty="0" smtClean="0">
                <a:solidFill>
                  <a:srgbClr val="000000"/>
                </a:solidFill>
                <a:latin typeface="Lucida Sans" pitchFamily="34" charset="0"/>
                <a:sym typeface="Wingdings 3" pitchFamily="18" charset="2"/>
              </a:rPr>
              <a:t>Change/ Move/Copy </a:t>
            </a:r>
            <a:r>
              <a:rPr lang="en-GB" sz="2400" b="1" dirty="0">
                <a:solidFill>
                  <a:srgbClr val="000000"/>
                </a:solidFill>
                <a:latin typeface="Lucida Sans" pitchFamily="34" charset="0"/>
                <a:sym typeface="Wingdings 3" pitchFamily="18" charset="2"/>
              </a:rPr>
              <a:t>Fields…'</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622"/>
                                        </p:tgtEl>
                                        <p:attrNameLst>
                                          <p:attrName>style.visibility</p:attrName>
                                        </p:attrNameLst>
                                      </p:cBhvr>
                                      <p:to>
                                        <p:strVal val="visible"/>
                                      </p:to>
                                    </p:set>
                                    <p:animEffect transition="in" filter="fade">
                                      <p:cBhvr>
                                        <p:cTn id="7" dur="2000"/>
                                        <p:tgtEl>
                                          <p:spTgt spid="11162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1621"/>
                                        </p:tgtEl>
                                        <p:attrNameLst>
                                          <p:attrName>style.visibility</p:attrName>
                                        </p:attrNameLst>
                                      </p:cBhvr>
                                      <p:to>
                                        <p:strVal val="visible"/>
                                      </p:to>
                                    </p:set>
                                    <p:animEffect transition="in" filter="fade">
                                      <p:cBhvr>
                                        <p:cTn id="11" dur="2000"/>
                                        <p:tgtEl>
                                          <p:spTgt spid="111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animBg="1"/>
      <p:bldP spid="11162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4.49.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12" y="914054"/>
            <a:ext cx="7454900" cy="5232400"/>
          </a:xfrm>
          <a:prstGeom prst="rect">
            <a:avLst/>
          </a:prstGeom>
        </p:spPr>
      </p:pic>
      <p:sp>
        <p:nvSpPr>
          <p:cNvPr id="112643" name="Line 3"/>
          <p:cNvSpPr>
            <a:spLocks noChangeShapeType="1"/>
          </p:cNvSpPr>
          <p:nvPr/>
        </p:nvSpPr>
        <p:spPr bwMode="auto">
          <a:xfrm>
            <a:off x="1115616" y="626022"/>
            <a:ext cx="1440161" cy="8587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644" name="Text Box 4"/>
          <p:cNvSpPr txBox="1">
            <a:spLocks noChangeArrowheads="1"/>
          </p:cNvSpPr>
          <p:nvPr/>
        </p:nvSpPr>
        <p:spPr bwMode="auto">
          <a:xfrm>
            <a:off x="107505" y="116632"/>
            <a:ext cx="2736304"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Use the 'Change Fields' tab</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fade">
                                      <p:cBhvr>
                                        <p:cTn id="7" dur="2000"/>
                                        <p:tgtEl>
                                          <p:spTgt spid="11264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2643"/>
                                        </p:tgtEl>
                                        <p:attrNameLst>
                                          <p:attrName>style.visibility</p:attrName>
                                        </p:attrNameLst>
                                      </p:cBhvr>
                                      <p:to>
                                        <p:strVal val="visible"/>
                                      </p:to>
                                    </p:set>
                                    <p:animEffect transition="in" filter="fade">
                                      <p:cBhvr>
                                        <p:cTn id="11" dur="20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P spid="11264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4.49.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432" y="534655"/>
            <a:ext cx="7480300" cy="5194300"/>
          </a:xfrm>
          <a:prstGeom prst="rect">
            <a:avLst/>
          </a:prstGeom>
        </p:spPr>
      </p:pic>
      <p:sp>
        <p:nvSpPr>
          <p:cNvPr id="113667" name="Line 3"/>
          <p:cNvSpPr>
            <a:spLocks noChangeShapeType="1"/>
          </p:cNvSpPr>
          <p:nvPr/>
        </p:nvSpPr>
        <p:spPr bwMode="auto">
          <a:xfrm flipH="1" flipV="1">
            <a:off x="2699792" y="3141361"/>
            <a:ext cx="1873250" cy="20161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3668" name="Text Box 4"/>
          <p:cNvSpPr txBox="1">
            <a:spLocks noChangeArrowheads="1"/>
          </p:cNvSpPr>
          <p:nvPr/>
        </p:nvSpPr>
        <p:spPr bwMode="auto">
          <a:xfrm>
            <a:off x="4067944" y="4509513"/>
            <a:ext cx="30956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the field to modify</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fade">
                                      <p:cBhvr>
                                        <p:cTn id="7" dur="2000"/>
                                        <p:tgtEl>
                                          <p:spTgt spid="11366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3667"/>
                                        </p:tgtEl>
                                        <p:attrNameLst>
                                          <p:attrName>style.visibility</p:attrName>
                                        </p:attrNameLst>
                                      </p:cBhvr>
                                      <p:to>
                                        <p:strVal val="visible"/>
                                      </p:to>
                                    </p:set>
                                    <p:animEffect transition="in" filter="fade">
                                      <p:cBhvr>
                                        <p:cTn id="11" dur="2000"/>
                                        <p:tgtEl>
                                          <p:spTgt spid="11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nimBg="1"/>
      <p:bldP spid="11366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4.50.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476672"/>
            <a:ext cx="7493000" cy="5232400"/>
          </a:xfrm>
          <a:prstGeom prst="rect">
            <a:avLst/>
          </a:prstGeom>
        </p:spPr>
      </p:pic>
      <p:sp>
        <p:nvSpPr>
          <p:cNvPr id="114692" name="Text Box 4"/>
          <p:cNvSpPr txBox="1">
            <a:spLocks noChangeArrowheads="1"/>
          </p:cNvSpPr>
          <p:nvPr/>
        </p:nvSpPr>
        <p:spPr bwMode="auto">
          <a:xfrm>
            <a:off x="467221" y="4941168"/>
            <a:ext cx="53292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This adds the term </a:t>
            </a:r>
            <a:r>
              <a:rPr lang="en-GB" sz="2400" b="1" dirty="0" smtClean="0">
                <a:solidFill>
                  <a:srgbClr val="000000"/>
                </a:solidFill>
                <a:latin typeface="Lucida Sans" pitchFamily="34" charset="0"/>
              </a:rPr>
              <a:t>'Chapter 3' </a:t>
            </a:r>
            <a:r>
              <a:rPr lang="en-GB" sz="2400" b="1" dirty="0">
                <a:solidFill>
                  <a:srgbClr val="000000"/>
                </a:solidFill>
                <a:latin typeface="Lucida Sans" pitchFamily="34" charset="0"/>
              </a:rPr>
              <a:t>to selected records as the first term in the keyword field</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692"/>
                                        </p:tgtEl>
                                        <p:attrNameLst>
                                          <p:attrName>style.visibility</p:attrName>
                                        </p:attrNameLst>
                                      </p:cBhvr>
                                      <p:to>
                                        <p:strVal val="visible"/>
                                      </p:to>
                                    </p:set>
                                    <p:animEffect transition="in" filter="fade">
                                      <p:cBhvr>
                                        <p:cTn id="7" dur="2000"/>
                                        <p:tgtEl>
                                          <p:spTgt spid="114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4.5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1651000"/>
            <a:ext cx="5308600" cy="3073400"/>
          </a:xfrm>
          <a:prstGeom prst="rect">
            <a:avLst/>
          </a:prstGeom>
        </p:spPr>
      </p:pic>
      <p:sp>
        <p:nvSpPr>
          <p:cNvPr id="115716" name="Text Box 4"/>
          <p:cNvSpPr txBox="1">
            <a:spLocks noChangeArrowheads="1"/>
          </p:cNvSpPr>
          <p:nvPr/>
        </p:nvSpPr>
        <p:spPr bwMode="auto">
          <a:xfrm>
            <a:off x="2699792" y="5120007"/>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A popup window confirms the number of records selected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fade">
                                      <p:cBhvr>
                                        <p:cTn id="7" dur="2000"/>
                                        <p:tgtEl>
                                          <p:spTgt spid="115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4.51.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2" y="125390"/>
            <a:ext cx="9144000" cy="6543970"/>
          </a:xfrm>
          <a:prstGeom prst="rect">
            <a:avLst/>
          </a:prstGeom>
        </p:spPr>
      </p:pic>
      <p:sp>
        <p:nvSpPr>
          <p:cNvPr id="116739" name="Line 3"/>
          <p:cNvSpPr>
            <a:spLocks noChangeShapeType="1"/>
          </p:cNvSpPr>
          <p:nvPr/>
        </p:nvSpPr>
        <p:spPr bwMode="auto">
          <a:xfrm flipV="1">
            <a:off x="4716016" y="2924944"/>
            <a:ext cx="2880320" cy="151216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6740" name="Text Box 4"/>
          <p:cNvSpPr txBox="1">
            <a:spLocks noChangeArrowheads="1"/>
          </p:cNvSpPr>
          <p:nvPr/>
        </p:nvSpPr>
        <p:spPr bwMode="auto">
          <a:xfrm>
            <a:off x="2763366" y="3706995"/>
            <a:ext cx="3392810"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 text is added to the chosen field in the selected records</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740"/>
                                        </p:tgtEl>
                                        <p:attrNameLst>
                                          <p:attrName>style.visibility</p:attrName>
                                        </p:attrNameLst>
                                      </p:cBhvr>
                                      <p:to>
                                        <p:strVal val="visible"/>
                                      </p:to>
                                    </p:set>
                                    <p:animEffect transition="in" filter="fade">
                                      <p:cBhvr>
                                        <p:cTn id="7" dur="2000"/>
                                        <p:tgtEl>
                                          <p:spTgt spid="11674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6739"/>
                                        </p:tgtEl>
                                        <p:attrNameLst>
                                          <p:attrName>style.visibility</p:attrName>
                                        </p:attrNameLst>
                                      </p:cBhvr>
                                      <p:to>
                                        <p:strVal val="visible"/>
                                      </p:to>
                                    </p:set>
                                    <p:animEffect transition="in" filter="fade">
                                      <p:cBhvr>
                                        <p:cTn id="11" dur="2000"/>
                                        <p:tgtEl>
                                          <p:spTgt spid="116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p:bldP spid="11674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GB" smtClean="0"/>
              <a:t>Search the Endnote Library</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78</a:t>
            </a:fld>
            <a:endParaRPr lang="en-GB"/>
          </a:p>
        </p:txBody>
      </p:sp>
    </p:spTree>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4.52.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02" y="908720"/>
            <a:ext cx="9144000" cy="3744905"/>
          </a:xfrm>
          <a:prstGeom prst="rect">
            <a:avLst/>
          </a:prstGeom>
        </p:spPr>
      </p:pic>
      <p:sp>
        <p:nvSpPr>
          <p:cNvPr id="120835" name="Line 3"/>
          <p:cNvSpPr>
            <a:spLocks noChangeShapeType="1"/>
          </p:cNvSpPr>
          <p:nvPr/>
        </p:nvSpPr>
        <p:spPr bwMode="auto">
          <a:xfrm flipH="1" flipV="1">
            <a:off x="6408229" y="1700806"/>
            <a:ext cx="360040" cy="309634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0836" name="Line 4"/>
          <p:cNvSpPr>
            <a:spLocks noChangeShapeType="1"/>
          </p:cNvSpPr>
          <p:nvPr/>
        </p:nvSpPr>
        <p:spPr bwMode="auto">
          <a:xfrm flipV="1">
            <a:off x="4427538" y="1700807"/>
            <a:ext cx="360486" cy="107255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0837" name="Text Box 5"/>
          <p:cNvSpPr txBox="1">
            <a:spLocks noChangeArrowheads="1"/>
          </p:cNvSpPr>
          <p:nvPr/>
        </p:nvSpPr>
        <p:spPr bwMode="auto">
          <a:xfrm>
            <a:off x="395288" y="2341563"/>
            <a:ext cx="4176712"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For a quick search of the whole Library use 'Quick </a:t>
            </a:r>
            <a:r>
              <a:rPr lang="en-GB" sz="2400" b="1" dirty="0" smtClean="0">
                <a:solidFill>
                  <a:srgbClr val="000000"/>
                </a:solidFill>
                <a:latin typeface="Lucida Sans" pitchFamily="34" charset="0"/>
              </a:rPr>
              <a:t>Search</a:t>
            </a:r>
            <a:r>
              <a:rPr lang="en-GB" sz="2400" b="1" dirty="0">
                <a:solidFill>
                  <a:srgbClr val="000000"/>
                </a:solidFill>
                <a:latin typeface="Lucida Sans" pitchFamily="34" charset="0"/>
              </a:rPr>
              <a:t>'</a:t>
            </a:r>
            <a:endParaRPr lang="en-GB" sz="2400" b="1" dirty="0">
              <a:latin typeface="Lucida Sans" pitchFamily="34" charset="0"/>
            </a:endParaRPr>
          </a:p>
        </p:txBody>
      </p:sp>
      <p:sp>
        <p:nvSpPr>
          <p:cNvPr id="120838" name="Text Box 6"/>
          <p:cNvSpPr txBox="1">
            <a:spLocks noChangeArrowheads="1"/>
          </p:cNvSpPr>
          <p:nvPr/>
        </p:nvSpPr>
        <p:spPr bwMode="auto">
          <a:xfrm>
            <a:off x="4788024" y="4437112"/>
            <a:ext cx="36004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For a more sophisticated search use the Search tab</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79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0837"/>
                                        </p:tgtEl>
                                        <p:attrNameLst>
                                          <p:attrName>style.visibility</p:attrName>
                                        </p:attrNameLst>
                                      </p:cBhvr>
                                      <p:to>
                                        <p:strVal val="visible"/>
                                      </p:to>
                                    </p:set>
                                    <p:animEffect transition="in" filter="fade">
                                      <p:cBhvr>
                                        <p:cTn id="7" dur="2000"/>
                                        <p:tgtEl>
                                          <p:spTgt spid="12083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0836"/>
                                        </p:tgtEl>
                                        <p:attrNameLst>
                                          <p:attrName>style.visibility</p:attrName>
                                        </p:attrNameLst>
                                      </p:cBhvr>
                                      <p:to>
                                        <p:strVal val="visible"/>
                                      </p:to>
                                    </p:set>
                                    <p:animEffect transition="in" filter="fade">
                                      <p:cBhvr>
                                        <p:cTn id="11" dur="2000"/>
                                        <p:tgtEl>
                                          <p:spTgt spid="120836"/>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0838"/>
                                        </p:tgtEl>
                                        <p:attrNameLst>
                                          <p:attrName>style.visibility</p:attrName>
                                        </p:attrNameLst>
                                      </p:cBhvr>
                                      <p:to>
                                        <p:strVal val="visible"/>
                                      </p:to>
                                    </p:set>
                                    <p:animEffect transition="in" filter="fade">
                                      <p:cBhvr>
                                        <p:cTn id="15" dur="2000"/>
                                        <p:tgtEl>
                                          <p:spTgt spid="120838"/>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20835"/>
                                        </p:tgtEl>
                                        <p:attrNameLst>
                                          <p:attrName>style.visibility</p:attrName>
                                        </p:attrNameLst>
                                      </p:cBhvr>
                                      <p:to>
                                        <p:strVal val="visible"/>
                                      </p:to>
                                    </p:set>
                                    <p:animEffect transition="in" filter="fade">
                                      <p:cBhvr>
                                        <p:cTn id="19" dur="2000"/>
                                        <p:tgtEl>
                                          <p:spTgt spid="120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animBg="1"/>
      <p:bldP spid="120836" grpId="0" animBg="1"/>
      <p:bldP spid="120837" grpId="0" animBg="1"/>
      <p:bldP spid="1208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28.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3" y="0"/>
            <a:ext cx="9074517" cy="6858000"/>
          </a:xfrm>
          <a:prstGeom prst="rect">
            <a:avLst/>
          </a:prstGeom>
        </p:spPr>
      </p:pic>
      <p:sp>
        <p:nvSpPr>
          <p:cNvPr id="23555" name="Text Box 3"/>
          <p:cNvSpPr txBox="1">
            <a:spLocks noChangeArrowheads="1"/>
          </p:cNvSpPr>
          <p:nvPr/>
        </p:nvSpPr>
        <p:spPr bwMode="auto">
          <a:xfrm>
            <a:off x="4211638" y="3068638"/>
            <a:ext cx="40322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Make choices about the punctuation of initials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2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4.54.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4864"/>
            <a:ext cx="9144000" cy="2267284"/>
          </a:xfrm>
          <a:prstGeom prst="rect">
            <a:avLst/>
          </a:prstGeom>
        </p:spPr>
      </p:pic>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80</a:t>
            </a:fld>
            <a:endParaRPr lang="en-GB"/>
          </a:p>
        </p:txBody>
      </p:sp>
      <p:sp>
        <p:nvSpPr>
          <p:cNvPr id="3" name="TextBox 2"/>
          <p:cNvSpPr txBox="1"/>
          <p:nvPr/>
        </p:nvSpPr>
        <p:spPr bwMode="auto">
          <a:xfrm>
            <a:off x="3851920" y="4797152"/>
            <a:ext cx="460851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rtlCol="0">
            <a:spAutoFit/>
          </a:bodyPr>
          <a:lstStyle/>
          <a:p>
            <a:pPr eaLnBrk="1" hangingPunct="1"/>
            <a:r>
              <a:rPr lang="en-GB" sz="2400" b="1" dirty="0" smtClean="0">
                <a:solidFill>
                  <a:srgbClr val="000000"/>
                </a:solidFill>
                <a:latin typeface="Lucida Sans" pitchFamily="34" charset="0"/>
              </a:rPr>
              <a:t>Search any field, PDFs or added PDF notes</a:t>
            </a:r>
            <a:endParaRPr lang="en-GB" sz="2400" b="1" dirty="0">
              <a:solidFill>
                <a:srgbClr val="000000"/>
              </a:solidFill>
              <a:latin typeface="Lucida Sans" pitchFamily="34" charset="0"/>
            </a:endParaRPr>
          </a:p>
        </p:txBody>
      </p:sp>
      <p:sp>
        <p:nvSpPr>
          <p:cNvPr id="6" name="Text Box 5"/>
          <p:cNvSpPr txBox="1">
            <a:spLocks noChangeArrowheads="1"/>
          </p:cNvSpPr>
          <p:nvPr/>
        </p:nvSpPr>
        <p:spPr bwMode="auto">
          <a:xfrm>
            <a:off x="287114" y="588739"/>
            <a:ext cx="41052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Enter search terms and choose fields, operators and limiters</a:t>
            </a:r>
            <a:endParaRPr lang="en-GB" sz="2400" b="1" dirty="0">
              <a:latin typeface="Lucida Sans" pitchFamily="34" charset="0"/>
            </a:endParaRPr>
          </a:p>
        </p:txBody>
      </p:sp>
    </p:spTree>
    <p:extLst>
      <p:ext uri="{BB962C8B-B14F-4D97-AF65-F5344CB8AC3E}">
        <p14:creationId xmlns:p14="http://schemas.microsoft.com/office/powerpoint/2010/main" val="24923208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4.55.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6792"/>
            <a:ext cx="9144000" cy="2497716"/>
          </a:xfrm>
          <a:prstGeom prst="rect">
            <a:avLst/>
          </a:prstGeom>
        </p:spPr>
      </p:pic>
      <p:sp>
        <p:nvSpPr>
          <p:cNvPr id="122886" name="Line 6"/>
          <p:cNvSpPr>
            <a:spLocks noChangeShapeType="1"/>
          </p:cNvSpPr>
          <p:nvPr/>
        </p:nvSpPr>
        <p:spPr bwMode="auto">
          <a:xfrm flipH="1" flipV="1">
            <a:off x="4427984" y="3573016"/>
            <a:ext cx="1656184" cy="12961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7" name="Text Box 7"/>
          <p:cNvSpPr txBox="1">
            <a:spLocks noChangeArrowheads="1"/>
          </p:cNvSpPr>
          <p:nvPr/>
        </p:nvSpPr>
        <p:spPr bwMode="auto">
          <a:xfrm>
            <a:off x="5724128" y="4509120"/>
            <a:ext cx="21605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other limiters</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81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887"/>
                                        </p:tgtEl>
                                        <p:attrNameLst>
                                          <p:attrName>style.visibility</p:attrName>
                                        </p:attrNameLst>
                                      </p:cBhvr>
                                      <p:to>
                                        <p:strVal val="visible"/>
                                      </p:to>
                                    </p:set>
                                    <p:animEffect transition="in" filter="fade">
                                      <p:cBhvr>
                                        <p:cTn id="7" dur="2000"/>
                                        <p:tgtEl>
                                          <p:spTgt spid="12288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2886"/>
                                        </p:tgtEl>
                                        <p:attrNameLst>
                                          <p:attrName>style.visibility</p:attrName>
                                        </p:attrNameLst>
                                      </p:cBhvr>
                                      <p:to>
                                        <p:strVal val="visible"/>
                                      </p:to>
                                    </p:set>
                                    <p:animEffect transition="in" filter="fade">
                                      <p:cBhvr>
                                        <p:cTn id="11" dur="2000"/>
                                        <p:tgtEl>
                                          <p:spTgt spid="122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6" grpId="0" animBg="1"/>
      <p:bldP spid="12288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4.55.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24" y="2212934"/>
            <a:ext cx="9144000" cy="1717183"/>
          </a:xfrm>
          <a:prstGeom prst="rect">
            <a:avLst/>
          </a:prstGeom>
        </p:spPr>
      </p:pic>
      <p:sp>
        <p:nvSpPr>
          <p:cNvPr id="124934" name="Line 6"/>
          <p:cNvSpPr>
            <a:spLocks noChangeShapeType="1"/>
          </p:cNvSpPr>
          <p:nvPr/>
        </p:nvSpPr>
        <p:spPr bwMode="auto">
          <a:xfrm flipH="1" flipV="1">
            <a:off x="3275856" y="2708921"/>
            <a:ext cx="2304255" cy="216023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4935" name="Text Box 7"/>
          <p:cNvSpPr txBox="1">
            <a:spLocks noChangeArrowheads="1"/>
          </p:cNvSpPr>
          <p:nvPr/>
        </p:nvSpPr>
        <p:spPr bwMode="auto">
          <a:xfrm>
            <a:off x="4556576" y="4077072"/>
            <a:ext cx="3672407"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Ensure that the search is set to 'Search Whole </a:t>
            </a:r>
            <a:r>
              <a:rPr lang="en-GB" sz="2400" b="1" dirty="0" smtClean="0">
                <a:solidFill>
                  <a:srgbClr val="000000"/>
                </a:solidFill>
                <a:latin typeface="Lucida Sans" pitchFamily="34" charset="0"/>
              </a:rPr>
              <a:t>Library'</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82</a:t>
            </a:fld>
            <a:endParaRPr lang="en-GB"/>
          </a:p>
        </p:txBody>
      </p:sp>
      <p:sp>
        <p:nvSpPr>
          <p:cNvPr id="10" name="Line 9"/>
          <p:cNvSpPr>
            <a:spLocks noChangeShapeType="1"/>
          </p:cNvSpPr>
          <p:nvPr/>
        </p:nvSpPr>
        <p:spPr bwMode="auto">
          <a:xfrm flipH="1" flipV="1">
            <a:off x="755577" y="3789039"/>
            <a:ext cx="1224136" cy="144068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Text Box 10"/>
          <p:cNvSpPr txBox="1">
            <a:spLocks noChangeArrowheads="1"/>
          </p:cNvSpPr>
          <p:nvPr/>
        </p:nvSpPr>
        <p:spPr bwMode="auto">
          <a:xfrm>
            <a:off x="755576" y="5013176"/>
            <a:ext cx="22320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Use Boolean operators</a:t>
            </a:r>
            <a:endParaRPr lang="en-GB" sz="2400" b="1" dirty="0">
              <a:latin typeface="Lucida Sans"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4935"/>
                                        </p:tgtEl>
                                        <p:attrNameLst>
                                          <p:attrName>style.visibility</p:attrName>
                                        </p:attrNameLst>
                                      </p:cBhvr>
                                      <p:to>
                                        <p:strVal val="visible"/>
                                      </p:to>
                                    </p:set>
                                    <p:animEffect transition="in" filter="fade">
                                      <p:cBhvr>
                                        <p:cTn id="7" dur="2000"/>
                                        <p:tgtEl>
                                          <p:spTgt spid="12493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4934"/>
                                        </p:tgtEl>
                                        <p:attrNameLst>
                                          <p:attrName>style.visibility</p:attrName>
                                        </p:attrNameLst>
                                      </p:cBhvr>
                                      <p:to>
                                        <p:strVal val="visible"/>
                                      </p:to>
                                    </p:set>
                                    <p:animEffect transition="in" filter="fade">
                                      <p:cBhvr>
                                        <p:cTn id="11" dur="2000"/>
                                        <p:tgtEl>
                                          <p:spTgt spid="12493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4" grpId="0" animBg="1"/>
      <p:bldP spid="124935" grpId="0" animBg="1"/>
      <p:bldP spid="10" grpId="0" animBg="1"/>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4.56.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 y="1493194"/>
            <a:ext cx="9144000" cy="3705190"/>
          </a:xfrm>
          <a:prstGeom prst="rect">
            <a:avLst/>
          </a:prstGeom>
        </p:spPr>
      </p:pic>
      <p:sp>
        <p:nvSpPr>
          <p:cNvPr id="126979" name="Line 3"/>
          <p:cNvSpPr>
            <a:spLocks noChangeShapeType="1"/>
          </p:cNvSpPr>
          <p:nvPr/>
        </p:nvSpPr>
        <p:spPr bwMode="auto">
          <a:xfrm flipH="1">
            <a:off x="2843808" y="794268"/>
            <a:ext cx="2632719" cy="83453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6980" name="Text Box 4"/>
          <p:cNvSpPr txBox="1">
            <a:spLocks noChangeArrowheads="1"/>
          </p:cNvSpPr>
          <p:nvPr/>
        </p:nvSpPr>
        <p:spPr bwMode="auto">
          <a:xfrm>
            <a:off x="5044479" y="290212"/>
            <a:ext cx="2961183"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to carry out </a:t>
            </a:r>
            <a:r>
              <a:rPr lang="en-GB" sz="2400" b="1" dirty="0" smtClean="0">
                <a:solidFill>
                  <a:srgbClr val="000000"/>
                </a:solidFill>
                <a:latin typeface="Lucida Sans" pitchFamily="34" charset="0"/>
              </a:rPr>
              <a:t>the search</a:t>
            </a:r>
            <a:endParaRPr lang="en-GB" sz="2400" b="1" dirty="0">
              <a:latin typeface="Lucida Sans" pitchFamily="34" charset="0"/>
            </a:endParaRPr>
          </a:p>
        </p:txBody>
      </p:sp>
      <p:sp>
        <p:nvSpPr>
          <p:cNvPr id="126982" name="Line 6"/>
          <p:cNvSpPr>
            <a:spLocks noChangeShapeType="1"/>
          </p:cNvSpPr>
          <p:nvPr/>
        </p:nvSpPr>
        <p:spPr bwMode="auto">
          <a:xfrm flipH="1" flipV="1">
            <a:off x="1763688" y="2924944"/>
            <a:ext cx="3025997" cy="30963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6981" name="Text Box 5"/>
          <p:cNvSpPr txBox="1">
            <a:spLocks noChangeArrowheads="1"/>
          </p:cNvSpPr>
          <p:nvPr/>
        </p:nvSpPr>
        <p:spPr bwMode="auto">
          <a:xfrm>
            <a:off x="4172916" y="5379417"/>
            <a:ext cx="38893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Search results appear in a temporary folder</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83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980"/>
                                        </p:tgtEl>
                                        <p:attrNameLst>
                                          <p:attrName>style.visibility</p:attrName>
                                        </p:attrNameLst>
                                      </p:cBhvr>
                                      <p:to>
                                        <p:strVal val="visible"/>
                                      </p:to>
                                    </p:set>
                                    <p:animEffect transition="in" filter="fade">
                                      <p:cBhvr>
                                        <p:cTn id="7" dur="2000"/>
                                        <p:tgtEl>
                                          <p:spTgt spid="12698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6979"/>
                                        </p:tgtEl>
                                        <p:attrNameLst>
                                          <p:attrName>style.visibility</p:attrName>
                                        </p:attrNameLst>
                                      </p:cBhvr>
                                      <p:to>
                                        <p:strVal val="visible"/>
                                      </p:to>
                                    </p:set>
                                    <p:animEffect transition="in" filter="fade">
                                      <p:cBhvr>
                                        <p:cTn id="11" dur="2000"/>
                                        <p:tgtEl>
                                          <p:spTgt spid="12697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6981"/>
                                        </p:tgtEl>
                                        <p:attrNameLst>
                                          <p:attrName>style.visibility</p:attrName>
                                        </p:attrNameLst>
                                      </p:cBhvr>
                                      <p:to>
                                        <p:strVal val="visible"/>
                                      </p:to>
                                    </p:set>
                                    <p:animEffect transition="in" filter="fade">
                                      <p:cBhvr>
                                        <p:cTn id="15" dur="2000"/>
                                        <p:tgtEl>
                                          <p:spTgt spid="126981"/>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26982"/>
                                        </p:tgtEl>
                                        <p:attrNameLst>
                                          <p:attrName>style.visibility</p:attrName>
                                        </p:attrNameLst>
                                      </p:cBhvr>
                                      <p:to>
                                        <p:strVal val="visible"/>
                                      </p:to>
                                    </p:set>
                                    <p:animEffect transition="in" filter="fade">
                                      <p:cBhvr>
                                        <p:cTn id="19" dur="2000"/>
                                        <p:tgtEl>
                                          <p:spTgt spid="126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nimBg="1"/>
      <p:bldP spid="126980" grpId="0" animBg="1"/>
      <p:bldP spid="126982" grpId="0" animBg="1"/>
      <p:bldP spid="12698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4.57.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2816"/>
            <a:ext cx="9144000" cy="3163926"/>
          </a:xfrm>
          <a:prstGeom prst="rect">
            <a:avLst/>
          </a:prstGeom>
        </p:spPr>
      </p:pic>
      <p:sp>
        <p:nvSpPr>
          <p:cNvPr id="129027" name="Line 3"/>
          <p:cNvSpPr>
            <a:spLocks noChangeShapeType="1"/>
          </p:cNvSpPr>
          <p:nvPr/>
        </p:nvSpPr>
        <p:spPr bwMode="auto">
          <a:xfrm flipH="1" flipV="1">
            <a:off x="1259632" y="4456567"/>
            <a:ext cx="0" cy="142070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9028" name="Text Box 4"/>
          <p:cNvSpPr txBox="1">
            <a:spLocks noChangeArrowheads="1"/>
          </p:cNvSpPr>
          <p:nvPr/>
        </p:nvSpPr>
        <p:spPr bwMode="auto">
          <a:xfrm>
            <a:off x="611560" y="5373216"/>
            <a:ext cx="2593206"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Select Group to be searched</a:t>
            </a:r>
            <a:endParaRPr lang="en-GB" sz="2400" b="1" dirty="0">
              <a:latin typeface="Lucida Sans" pitchFamily="34" charset="0"/>
            </a:endParaRPr>
          </a:p>
        </p:txBody>
      </p:sp>
      <p:sp>
        <p:nvSpPr>
          <p:cNvPr id="129029" name="Line 5"/>
          <p:cNvSpPr>
            <a:spLocks noChangeShapeType="1"/>
          </p:cNvSpPr>
          <p:nvPr/>
        </p:nvSpPr>
        <p:spPr bwMode="auto">
          <a:xfrm flipH="1">
            <a:off x="4139952" y="404664"/>
            <a:ext cx="1090390" cy="165618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9030" name="Text Box 6"/>
          <p:cNvSpPr txBox="1">
            <a:spLocks noChangeArrowheads="1"/>
          </p:cNvSpPr>
          <p:nvPr/>
        </p:nvSpPr>
        <p:spPr bwMode="auto">
          <a:xfrm>
            <a:off x="3574580" y="404664"/>
            <a:ext cx="4536504"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Ensure that the search is set to 'Search Whole Group'</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84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9028"/>
                                        </p:tgtEl>
                                        <p:attrNameLst>
                                          <p:attrName>style.visibility</p:attrName>
                                        </p:attrNameLst>
                                      </p:cBhvr>
                                      <p:to>
                                        <p:strVal val="visible"/>
                                      </p:to>
                                    </p:set>
                                    <p:animEffect transition="in" filter="fade">
                                      <p:cBhvr>
                                        <p:cTn id="7" dur="2000"/>
                                        <p:tgtEl>
                                          <p:spTgt spid="12902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9027"/>
                                        </p:tgtEl>
                                        <p:attrNameLst>
                                          <p:attrName>style.visibility</p:attrName>
                                        </p:attrNameLst>
                                      </p:cBhvr>
                                      <p:to>
                                        <p:strVal val="visible"/>
                                      </p:to>
                                    </p:set>
                                    <p:animEffect transition="in" filter="fade">
                                      <p:cBhvr>
                                        <p:cTn id="11" dur="2000"/>
                                        <p:tgtEl>
                                          <p:spTgt spid="12902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9030"/>
                                        </p:tgtEl>
                                        <p:attrNameLst>
                                          <p:attrName>style.visibility</p:attrName>
                                        </p:attrNameLst>
                                      </p:cBhvr>
                                      <p:to>
                                        <p:strVal val="visible"/>
                                      </p:to>
                                    </p:set>
                                    <p:animEffect transition="in" filter="fade">
                                      <p:cBhvr>
                                        <p:cTn id="15" dur="2000"/>
                                        <p:tgtEl>
                                          <p:spTgt spid="129030"/>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29029"/>
                                        </p:tgtEl>
                                        <p:attrNameLst>
                                          <p:attrName>style.visibility</p:attrName>
                                        </p:attrNameLst>
                                      </p:cBhvr>
                                      <p:to>
                                        <p:strVal val="visible"/>
                                      </p:to>
                                    </p:set>
                                    <p:animEffect transition="in" filter="fade">
                                      <p:cBhvr>
                                        <p:cTn id="19" dur="2000"/>
                                        <p:tgtEl>
                                          <p:spTgt spid="129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animBg="1"/>
      <p:bldP spid="129028" grpId="0" animBg="1"/>
      <p:bldP spid="129029" grpId="0" animBg="1"/>
      <p:bldP spid="12903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GB" smtClean="0"/>
              <a:t>Working with figures</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85</a:t>
            </a:fld>
            <a:endParaRPr lang="en-GB"/>
          </a:p>
        </p:txBody>
      </p:sp>
    </p:spTree>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8DF8D0BD-EB39-4F89-B92F-EB8726C13F89}" type="slidenum">
              <a:rPr lang="en-GB" sz="1400">
                <a:latin typeface="Lucida Sans" pitchFamily="34" charset="0"/>
              </a:rPr>
              <a:pPr algn="r"/>
              <a:t>86</a:t>
            </a:fld>
            <a:endParaRPr lang="en-GB" sz="1400">
              <a:latin typeface="Lucida Sans" pitchFamily="34" charset="0"/>
            </a:endParaRPr>
          </a:p>
        </p:txBody>
      </p:sp>
      <p:sp>
        <p:nvSpPr>
          <p:cNvPr id="61443" name="Rectangle 3"/>
          <p:cNvSpPr>
            <a:spLocks noGrp="1" noChangeArrowheads="1"/>
          </p:cNvSpPr>
          <p:nvPr>
            <p:ph type="body" idx="4294967295"/>
          </p:nvPr>
        </p:nvSpPr>
        <p:spPr>
          <a:xfrm>
            <a:off x="468313" y="981075"/>
            <a:ext cx="8426450" cy="4502150"/>
          </a:xfrm>
        </p:spPr>
        <p:txBody>
          <a:bodyPr/>
          <a:lstStyle/>
          <a:p>
            <a:pPr eaLnBrk="1" hangingPunct="1">
              <a:buFont typeface="Wingdings" pitchFamily="2" charset="2"/>
              <a:buNone/>
            </a:pPr>
            <a:r>
              <a:rPr lang="en-GB" sz="2800" dirty="0"/>
              <a:t>A</a:t>
            </a:r>
            <a:r>
              <a:rPr lang="en-GB" sz="2800" dirty="0" smtClean="0"/>
              <a:t>ttach a figure to any reference in the Endnote Library</a:t>
            </a:r>
          </a:p>
          <a:p>
            <a:pPr eaLnBrk="1" hangingPunct="1">
              <a:buFont typeface="Wingdings" pitchFamily="2" charset="2"/>
              <a:buNone/>
            </a:pPr>
            <a:r>
              <a:rPr lang="en-GB" sz="2800" dirty="0" smtClean="0"/>
              <a:t>The 'figure' can be:</a:t>
            </a:r>
          </a:p>
          <a:p>
            <a:pPr eaLnBrk="1" hangingPunct="1"/>
            <a:r>
              <a:rPr lang="en-GB" sz="2800" dirty="0" smtClean="0"/>
              <a:t>an image file (JPEG, GIF, TIFF, BMP)</a:t>
            </a:r>
          </a:p>
          <a:p>
            <a:pPr eaLnBrk="1" hangingPunct="1"/>
            <a:r>
              <a:rPr lang="en-GB" sz="2800" dirty="0" smtClean="0"/>
              <a:t>a multimedia file (MOV, QuickTime)</a:t>
            </a:r>
          </a:p>
          <a:p>
            <a:pPr eaLnBrk="1" hangingPunct="1">
              <a:buFont typeface="Wingdings" pitchFamily="2" charset="2"/>
              <a:buNone/>
            </a:pPr>
            <a:endParaRPr lang="en-GB" sz="2800" dirty="0" smtClean="0"/>
          </a:p>
          <a:p>
            <a:pPr eaLnBrk="1" hangingPunct="1">
              <a:buFont typeface="Wingdings" pitchFamily="2" charset="2"/>
              <a:buNone/>
            </a:pPr>
            <a:r>
              <a:rPr lang="en-GB" sz="2800" dirty="0" smtClean="0"/>
              <a:t> Audio files can also be added (WAV, MP3)</a:t>
            </a:r>
          </a:p>
          <a:p>
            <a:pPr eaLnBrk="1" hangingPunct="1">
              <a:buFont typeface="Wingdings" pitchFamily="2" charset="2"/>
              <a:buNone/>
            </a:pPr>
            <a:endParaRPr lang="en-GB" sz="2800" dirty="0" smtClean="0"/>
          </a:p>
          <a:p>
            <a:pPr eaLnBrk="1" hangingPunct="1">
              <a:buFont typeface="Wingdings" pitchFamily="2" charset="2"/>
              <a:buNone/>
            </a:pPr>
            <a:endParaRPr lang="en-GB" sz="2800" b="0" dirty="0" smtClean="0"/>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fade">
                                      <p:cBhvr>
                                        <p:cTn id="7" dur="2000"/>
                                        <p:tgtEl>
                                          <p:spTgt spid="61443">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443">
                                            <p:txEl>
                                              <p:pRg st="1" end="1"/>
                                            </p:txEl>
                                          </p:spTgt>
                                        </p:tgtEl>
                                        <p:attrNameLst>
                                          <p:attrName>style.visibility</p:attrName>
                                        </p:attrNameLst>
                                      </p:cBhvr>
                                      <p:to>
                                        <p:strVal val="visible"/>
                                      </p:to>
                                    </p:set>
                                    <p:animEffect transition="in" filter="fade">
                                      <p:cBhvr>
                                        <p:cTn id="11" dur="2000"/>
                                        <p:tgtEl>
                                          <p:spTgt spid="61443">
                                            <p:txEl>
                                              <p:pRg st="1" end="1"/>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1443">
                                            <p:txEl>
                                              <p:pRg st="2" end="2"/>
                                            </p:txEl>
                                          </p:spTgt>
                                        </p:tgtEl>
                                        <p:attrNameLst>
                                          <p:attrName>style.visibility</p:attrName>
                                        </p:attrNameLst>
                                      </p:cBhvr>
                                      <p:to>
                                        <p:strVal val="visible"/>
                                      </p:to>
                                    </p:set>
                                    <p:animEffect transition="in" filter="fade">
                                      <p:cBhvr>
                                        <p:cTn id="15" dur="2000"/>
                                        <p:tgtEl>
                                          <p:spTgt spid="61443">
                                            <p:txEl>
                                              <p:pRg st="2" end="2"/>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1443">
                                            <p:txEl>
                                              <p:pRg st="3" end="3"/>
                                            </p:txEl>
                                          </p:spTgt>
                                        </p:tgtEl>
                                        <p:attrNameLst>
                                          <p:attrName>style.visibility</p:attrName>
                                        </p:attrNameLst>
                                      </p:cBhvr>
                                      <p:to>
                                        <p:strVal val="visible"/>
                                      </p:to>
                                    </p:set>
                                    <p:animEffect transition="in" filter="fade">
                                      <p:cBhvr>
                                        <p:cTn id="19" dur="2000"/>
                                        <p:tgtEl>
                                          <p:spTgt spid="61443">
                                            <p:txEl>
                                              <p:pRg st="3" end="3"/>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61443">
                                            <p:txEl>
                                              <p:pRg st="5" end="5"/>
                                            </p:txEl>
                                          </p:spTgt>
                                        </p:tgtEl>
                                        <p:attrNameLst>
                                          <p:attrName>style.visibility</p:attrName>
                                        </p:attrNameLst>
                                      </p:cBhvr>
                                      <p:to>
                                        <p:strVal val="visible"/>
                                      </p:to>
                                    </p:set>
                                    <p:animEffect transition="in" filter="fade">
                                      <p:cBhvr>
                                        <p:cTn id="23" dur="2000"/>
                                        <p:tgtEl>
                                          <p:spTgt spid="61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5.02.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9"/>
            <a:ext cx="9144000" cy="6750170"/>
          </a:xfrm>
          <a:prstGeom prst="rect">
            <a:avLst/>
          </a:prstGeom>
        </p:spPr>
      </p:pic>
      <p:sp>
        <p:nvSpPr>
          <p:cNvPr id="95234"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D58FAF74-CD6A-4219-94A8-999A949DA6A5}" type="slidenum">
              <a:rPr lang="en-GB" sz="1400">
                <a:latin typeface="Lucida Sans" pitchFamily="34" charset="0"/>
              </a:rPr>
              <a:pPr algn="r"/>
              <a:t>87</a:t>
            </a:fld>
            <a:endParaRPr lang="en-GB" sz="1400">
              <a:latin typeface="Lucida Sans" pitchFamily="34" charset="0"/>
            </a:endParaRPr>
          </a:p>
        </p:txBody>
      </p:sp>
      <p:pic>
        <p:nvPicPr>
          <p:cNvPr id="79877" name="Picture 5" descr="facebook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3356992"/>
            <a:ext cx="3384749" cy="2538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9878" name="Line 6"/>
          <p:cNvSpPr>
            <a:spLocks noChangeShapeType="1"/>
          </p:cNvSpPr>
          <p:nvPr/>
        </p:nvSpPr>
        <p:spPr bwMode="auto">
          <a:xfrm>
            <a:off x="2374304" y="3015009"/>
            <a:ext cx="829543" cy="10620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33128" name="Text Box 8"/>
          <p:cNvSpPr txBox="1">
            <a:spLocks noChangeArrowheads="1"/>
          </p:cNvSpPr>
          <p:nvPr/>
        </p:nvSpPr>
        <p:spPr bwMode="auto">
          <a:xfrm>
            <a:off x="429618" y="2980085"/>
            <a:ext cx="3313112"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Open the reference</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9877"/>
                                        </p:tgtEl>
                                        <p:attrNameLst>
                                          <p:attrName>style.visibility</p:attrName>
                                        </p:attrNameLst>
                                      </p:cBhvr>
                                      <p:to>
                                        <p:strVal val="visible"/>
                                      </p:to>
                                    </p:set>
                                    <p:animEffect transition="in" filter="fade">
                                      <p:cBhvr>
                                        <p:cTn id="7" dur="2000"/>
                                        <p:tgtEl>
                                          <p:spTgt spid="7987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3128"/>
                                        </p:tgtEl>
                                        <p:attrNameLst>
                                          <p:attrName>style.visibility</p:attrName>
                                        </p:attrNameLst>
                                      </p:cBhvr>
                                      <p:to>
                                        <p:strVal val="visible"/>
                                      </p:to>
                                    </p:set>
                                    <p:animEffect transition="in" filter="fade">
                                      <p:cBhvr>
                                        <p:cTn id="11" dur="2000"/>
                                        <p:tgtEl>
                                          <p:spTgt spid="13312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9878"/>
                                        </p:tgtEl>
                                        <p:attrNameLst>
                                          <p:attrName>style.visibility</p:attrName>
                                        </p:attrNameLst>
                                      </p:cBhvr>
                                      <p:to>
                                        <p:strVal val="visible"/>
                                      </p:to>
                                    </p:set>
                                    <p:animEffect transition="in" filter="fade">
                                      <p:cBhvr>
                                        <p:cTn id="15" dur="2000"/>
                                        <p:tgtEl>
                                          <p:spTgt spid="7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animBg="1"/>
      <p:bldP spid="13312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5.08.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237" y="497829"/>
            <a:ext cx="6946900" cy="5803900"/>
          </a:xfrm>
          <a:prstGeom prst="rect">
            <a:avLst/>
          </a:prstGeom>
        </p:spPr>
      </p:pic>
      <p:sp>
        <p:nvSpPr>
          <p:cNvPr id="96258"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B452F01F-D0F3-4D82-A24C-FE74969DC506}" type="slidenum">
              <a:rPr lang="en-GB" sz="1400">
                <a:latin typeface="Lucida Sans" pitchFamily="34" charset="0"/>
              </a:rPr>
              <a:pPr algn="r"/>
              <a:t>88</a:t>
            </a:fld>
            <a:endParaRPr lang="en-GB" sz="1400">
              <a:latin typeface="Lucida Sans" pitchFamily="34" charset="0"/>
            </a:endParaRPr>
          </a:p>
        </p:txBody>
      </p:sp>
      <p:sp>
        <p:nvSpPr>
          <p:cNvPr id="69640" name="Line 8"/>
          <p:cNvSpPr>
            <a:spLocks noChangeShapeType="1"/>
          </p:cNvSpPr>
          <p:nvPr/>
        </p:nvSpPr>
        <p:spPr bwMode="auto">
          <a:xfrm flipH="1" flipV="1">
            <a:off x="1944837" y="3825676"/>
            <a:ext cx="1258887" cy="5762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35175" name="Text Box 7"/>
          <p:cNvSpPr txBox="1">
            <a:spLocks noChangeArrowheads="1"/>
          </p:cNvSpPr>
          <p:nvPr/>
        </p:nvSpPr>
        <p:spPr bwMode="auto">
          <a:xfrm>
            <a:off x="2987824" y="4005064"/>
            <a:ext cx="30972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Scroll down to the 'Figure' field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5175"/>
                                        </p:tgtEl>
                                        <p:attrNameLst>
                                          <p:attrName>style.visibility</p:attrName>
                                        </p:attrNameLst>
                                      </p:cBhvr>
                                      <p:to>
                                        <p:strVal val="visible"/>
                                      </p:to>
                                    </p:set>
                                    <p:animEffect transition="in" filter="fade">
                                      <p:cBhvr>
                                        <p:cTn id="7" dur="2000"/>
                                        <p:tgtEl>
                                          <p:spTgt spid="13517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9640"/>
                                        </p:tgtEl>
                                        <p:attrNameLst>
                                          <p:attrName>style.visibility</p:attrName>
                                        </p:attrNameLst>
                                      </p:cBhvr>
                                      <p:to>
                                        <p:strVal val="visible"/>
                                      </p:to>
                                    </p:set>
                                    <p:animEffect transition="in" filter="fade">
                                      <p:cBhvr>
                                        <p:cTn id="11" dur="2000"/>
                                        <p:tgtEl>
                                          <p:spTgt spid="69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0" grpId="0" animBg="1"/>
      <p:bldP spid="13517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5.09.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63230"/>
            <a:ext cx="7763410" cy="6858000"/>
          </a:xfrm>
          <a:prstGeom prst="rect">
            <a:avLst/>
          </a:prstGeom>
        </p:spPr>
      </p:pic>
      <p:sp>
        <p:nvSpPr>
          <p:cNvPr id="97282"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A88DC13B-66D0-48E8-92CB-73B1ADC37DDE}" type="slidenum">
              <a:rPr lang="en-GB" sz="1400">
                <a:latin typeface="Lucida Sans" pitchFamily="34" charset="0"/>
              </a:rPr>
              <a:pPr algn="r"/>
              <a:t>89</a:t>
            </a:fld>
            <a:endParaRPr lang="en-GB" sz="1400">
              <a:latin typeface="Lucida Sans" pitchFamily="34" charset="0"/>
            </a:endParaRPr>
          </a:p>
        </p:txBody>
      </p:sp>
      <p:sp>
        <p:nvSpPr>
          <p:cNvPr id="137222" name="Oval 6"/>
          <p:cNvSpPr>
            <a:spLocks noChangeArrowheads="1"/>
          </p:cNvSpPr>
          <p:nvPr/>
        </p:nvSpPr>
        <p:spPr bwMode="auto">
          <a:xfrm>
            <a:off x="2246039" y="2132856"/>
            <a:ext cx="5585097" cy="792088"/>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7223" name="Text Box 7"/>
          <p:cNvSpPr txBox="1">
            <a:spLocks noChangeArrowheads="1"/>
          </p:cNvSpPr>
          <p:nvPr/>
        </p:nvSpPr>
        <p:spPr bwMode="auto">
          <a:xfrm>
            <a:off x="3918045" y="3492230"/>
            <a:ext cx="482441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Go to 'References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Figure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Attach Figure' or </a:t>
            </a:r>
            <a:r>
              <a:rPr lang="en-GB" sz="2400" b="1" dirty="0" smtClean="0">
                <a:solidFill>
                  <a:srgbClr val="000000"/>
                </a:solidFill>
                <a:latin typeface="Lucida Sans" pitchFamily="34" charset="0"/>
              </a:rPr>
              <a:t>Apple + click </a:t>
            </a:r>
            <a:r>
              <a:rPr lang="en-GB" sz="2400" b="1" dirty="0">
                <a:solidFill>
                  <a:srgbClr val="000000"/>
                </a:solidFill>
                <a:latin typeface="Lucida Sans" pitchFamily="34" charset="0"/>
              </a:rPr>
              <a:t>in the 'Figure' </a:t>
            </a:r>
            <a:r>
              <a:rPr lang="en-GB" sz="2400" b="1" dirty="0" smtClean="0">
                <a:solidFill>
                  <a:srgbClr val="000000"/>
                </a:solidFill>
                <a:latin typeface="Lucida Sans" pitchFamily="34" charset="0"/>
              </a:rPr>
              <a:t>field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89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7223"/>
                                        </p:tgtEl>
                                        <p:attrNameLst>
                                          <p:attrName>style.visibility</p:attrName>
                                        </p:attrNameLst>
                                      </p:cBhvr>
                                      <p:to>
                                        <p:strVal val="visible"/>
                                      </p:to>
                                    </p:set>
                                    <p:animEffect transition="in" filter="fade">
                                      <p:cBhvr>
                                        <p:cTn id="7" dur="2000"/>
                                        <p:tgtEl>
                                          <p:spTgt spid="13722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7222"/>
                                        </p:tgtEl>
                                        <p:attrNameLst>
                                          <p:attrName>style.visibility</p:attrName>
                                        </p:attrNameLst>
                                      </p:cBhvr>
                                      <p:to>
                                        <p:strVal val="visible"/>
                                      </p:to>
                                    </p:set>
                                    <p:animEffect transition="in" filter="fade">
                                      <p:cBhvr>
                                        <p:cTn id="11" dur="2000"/>
                                        <p:tgtEl>
                                          <p:spTgt spid="137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2" grpId="0" animBg="1"/>
      <p:bldP spid="1372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3.29.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68" y="0"/>
            <a:ext cx="9049232" cy="6858000"/>
          </a:xfrm>
          <a:prstGeom prst="rect">
            <a:avLst/>
          </a:prstGeom>
        </p:spPr>
      </p:pic>
      <p:sp>
        <p:nvSpPr>
          <p:cNvPr id="25603" name="Text Box 3"/>
          <p:cNvSpPr txBox="1">
            <a:spLocks noChangeArrowheads="1"/>
          </p:cNvSpPr>
          <p:nvPr/>
        </p:nvSpPr>
        <p:spPr bwMode="auto">
          <a:xfrm>
            <a:off x="3995936" y="3284984"/>
            <a:ext cx="3887787"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Choose 'Headline Style' to capitalize major words, 'Sentence Style' for initial words only, or leave titles as they were typed in.</a:t>
            </a:r>
          </a:p>
        </p:txBody>
      </p:sp>
      <p:sp>
        <p:nvSpPr>
          <p:cNvPr id="2" name="Slide Number Placeholder 1"/>
          <p:cNvSpPr>
            <a:spLocks noGrp="1"/>
          </p:cNvSpPr>
          <p:nvPr>
            <p:ph type="sldNum" sz="quarter" idx="12"/>
          </p:nvPr>
        </p:nvSpPr>
        <p:spPr/>
        <p:txBody>
          <a:bodyPr/>
          <a:lstStyle/>
          <a:p>
            <a:pPr>
              <a:defRPr/>
            </a:pPr>
            <a:fld id="{9D301E55-8B28-403B-853B-55A575A79EE4}" type="slidenum">
              <a:rPr lang="en-GB" smtClean="0"/>
              <a:pPr>
                <a:defRPr/>
              </a:pPr>
              <a:t>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4-12 at 10.52.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826" y="1595519"/>
            <a:ext cx="5803900" cy="2247900"/>
          </a:xfrm>
          <a:prstGeom prst="rect">
            <a:avLst/>
          </a:prstGeom>
          <a:ln>
            <a:solidFill>
              <a:srgbClr val="000090"/>
            </a:solidFill>
          </a:ln>
        </p:spPr>
      </p:pic>
      <p:sp>
        <p:nvSpPr>
          <p:cNvPr id="98306"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FAA56940-0BA1-4E26-AA1E-24FF53FD5D06}" type="slidenum">
              <a:rPr lang="en-GB" sz="1400">
                <a:latin typeface="Lucida Sans" pitchFamily="34" charset="0"/>
              </a:rPr>
              <a:pPr algn="r"/>
              <a:t>90</a:t>
            </a:fld>
            <a:endParaRPr lang="en-GB" sz="1400">
              <a:latin typeface="Lucida Sans" pitchFamily="34" charset="0"/>
            </a:endParaRPr>
          </a:p>
        </p:txBody>
      </p:sp>
      <p:sp>
        <p:nvSpPr>
          <p:cNvPr id="75784" name="Line 8"/>
          <p:cNvSpPr>
            <a:spLocks noChangeShapeType="1"/>
          </p:cNvSpPr>
          <p:nvPr/>
        </p:nvSpPr>
        <p:spPr bwMode="auto">
          <a:xfrm flipH="1" flipV="1">
            <a:off x="6156175" y="2420886"/>
            <a:ext cx="612602" cy="229765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39271" name="Text Box 7"/>
          <p:cNvSpPr txBox="1">
            <a:spLocks noChangeArrowheads="1"/>
          </p:cNvSpPr>
          <p:nvPr/>
        </p:nvSpPr>
        <p:spPr bwMode="auto">
          <a:xfrm>
            <a:off x="4932040" y="4293096"/>
            <a:ext cx="36734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Click 'Choose File' to browse for the figure</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9271"/>
                                        </p:tgtEl>
                                        <p:attrNameLst>
                                          <p:attrName>style.visibility</p:attrName>
                                        </p:attrNameLst>
                                      </p:cBhvr>
                                      <p:to>
                                        <p:strVal val="visible"/>
                                      </p:to>
                                    </p:set>
                                    <p:animEffect transition="in" filter="fade">
                                      <p:cBhvr>
                                        <p:cTn id="7" dur="2000"/>
                                        <p:tgtEl>
                                          <p:spTgt spid="13927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5784"/>
                                        </p:tgtEl>
                                        <p:attrNameLst>
                                          <p:attrName>style.visibility</p:attrName>
                                        </p:attrNameLst>
                                      </p:cBhvr>
                                      <p:to>
                                        <p:strVal val="visible"/>
                                      </p:to>
                                    </p:set>
                                    <p:animEffect transition="in" filter="fade">
                                      <p:cBhvr>
                                        <p:cTn id="11" dur="2000"/>
                                        <p:tgtEl>
                                          <p:spTgt spid="75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animBg="1"/>
      <p:bldP spid="13927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5.10.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2" y="393103"/>
            <a:ext cx="9144000" cy="5818909"/>
          </a:xfrm>
          <a:prstGeom prst="rect">
            <a:avLst/>
          </a:prstGeom>
        </p:spPr>
      </p:pic>
      <p:sp>
        <p:nvSpPr>
          <p:cNvPr id="99330"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E8FBD6ED-CA08-4F33-BA61-CC797BB71E25}" type="slidenum">
              <a:rPr lang="en-GB" sz="1400">
                <a:latin typeface="Lucida Sans" pitchFamily="34" charset="0"/>
              </a:rPr>
              <a:pPr algn="r"/>
              <a:t>91</a:t>
            </a:fld>
            <a:endParaRPr lang="en-GB" sz="1400">
              <a:latin typeface="Lucida Sans" pitchFamily="34" charset="0"/>
            </a:endParaRPr>
          </a:p>
        </p:txBody>
      </p:sp>
      <p:sp>
        <p:nvSpPr>
          <p:cNvPr id="141318" name="Oval 6"/>
          <p:cNvSpPr>
            <a:spLocks noChangeArrowheads="1"/>
          </p:cNvSpPr>
          <p:nvPr/>
        </p:nvSpPr>
        <p:spPr bwMode="auto">
          <a:xfrm>
            <a:off x="4427984" y="1556792"/>
            <a:ext cx="2196580" cy="648072"/>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41319" name="Oval 7"/>
          <p:cNvSpPr>
            <a:spLocks noChangeArrowheads="1"/>
          </p:cNvSpPr>
          <p:nvPr/>
        </p:nvSpPr>
        <p:spPr bwMode="auto">
          <a:xfrm>
            <a:off x="8106482" y="5702310"/>
            <a:ext cx="1008063" cy="468312"/>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41320" name="Text Box 8"/>
          <p:cNvSpPr txBox="1">
            <a:spLocks noChangeArrowheads="1"/>
          </p:cNvSpPr>
          <p:nvPr/>
        </p:nvSpPr>
        <p:spPr bwMode="auto">
          <a:xfrm>
            <a:off x="539750" y="5300663"/>
            <a:ext cx="352742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Locate the image file, and click 'Open'</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1320"/>
                                        </p:tgtEl>
                                        <p:attrNameLst>
                                          <p:attrName>style.visibility</p:attrName>
                                        </p:attrNameLst>
                                      </p:cBhvr>
                                      <p:to>
                                        <p:strVal val="visible"/>
                                      </p:to>
                                    </p:set>
                                    <p:animEffect transition="in" filter="fade">
                                      <p:cBhvr>
                                        <p:cTn id="7" dur="2000"/>
                                        <p:tgtEl>
                                          <p:spTgt spid="14132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1318"/>
                                        </p:tgtEl>
                                        <p:attrNameLst>
                                          <p:attrName>style.visibility</p:attrName>
                                        </p:attrNameLst>
                                      </p:cBhvr>
                                      <p:to>
                                        <p:strVal val="visible"/>
                                      </p:to>
                                    </p:set>
                                    <p:animEffect transition="in" filter="fade">
                                      <p:cBhvr>
                                        <p:cTn id="11" dur="2000"/>
                                        <p:tgtEl>
                                          <p:spTgt spid="14131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1319"/>
                                        </p:tgtEl>
                                        <p:attrNameLst>
                                          <p:attrName>style.visibility</p:attrName>
                                        </p:attrNameLst>
                                      </p:cBhvr>
                                      <p:to>
                                        <p:strVal val="visible"/>
                                      </p:to>
                                    </p:set>
                                    <p:animEffect transition="in" filter="fade">
                                      <p:cBhvr>
                                        <p:cTn id="15" dur="20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8" grpId="0" animBg="1"/>
      <p:bldP spid="141319" grpId="0" animBg="1"/>
      <p:bldP spid="14132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5.11.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0"/>
            <a:ext cx="7995874" cy="6858000"/>
          </a:xfrm>
          <a:prstGeom prst="rect">
            <a:avLst/>
          </a:prstGeom>
        </p:spPr>
      </p:pic>
      <p:sp>
        <p:nvSpPr>
          <p:cNvPr id="100354" name="Slide Number Placeholder 5"/>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8A073517-5A0C-4A04-9183-6B82E68C3A23}" type="slidenum">
              <a:rPr lang="en-GB" sz="1400">
                <a:latin typeface="Lucida Sans" pitchFamily="34" charset="0"/>
              </a:rPr>
              <a:pPr algn="r"/>
              <a:t>92</a:t>
            </a:fld>
            <a:endParaRPr lang="en-GB" sz="1400">
              <a:latin typeface="Lucida Sans" pitchFamily="34" charset="0"/>
            </a:endParaRPr>
          </a:p>
        </p:txBody>
      </p:sp>
      <p:sp>
        <p:nvSpPr>
          <p:cNvPr id="143367" name="Line 7"/>
          <p:cNvSpPr>
            <a:spLocks noChangeShapeType="1"/>
          </p:cNvSpPr>
          <p:nvPr/>
        </p:nvSpPr>
        <p:spPr bwMode="auto">
          <a:xfrm flipH="1" flipV="1">
            <a:off x="2483768" y="4581128"/>
            <a:ext cx="2231576" cy="132593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cxnSp>
        <p:nvCxnSpPr>
          <p:cNvPr id="4" name="Straight Arrow Connector 3"/>
          <p:cNvCxnSpPr/>
          <p:nvPr/>
        </p:nvCxnSpPr>
        <p:spPr>
          <a:xfrm flipH="1">
            <a:off x="1763688" y="3206105"/>
            <a:ext cx="3023666" cy="327471"/>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43368" name="Text Box 8"/>
          <p:cNvSpPr txBox="1">
            <a:spLocks noChangeArrowheads="1"/>
          </p:cNvSpPr>
          <p:nvPr/>
        </p:nvSpPr>
        <p:spPr bwMode="auto">
          <a:xfrm>
            <a:off x="4139952" y="2564904"/>
            <a:ext cx="4824412"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A thumbnail of the image is inserted in the 'Figure' field</a:t>
            </a:r>
            <a:endParaRPr lang="en-GB" sz="2400" b="1" dirty="0">
              <a:latin typeface="Lucida Sans" pitchFamily="34" charset="0"/>
            </a:endParaRPr>
          </a:p>
        </p:txBody>
      </p:sp>
      <p:sp>
        <p:nvSpPr>
          <p:cNvPr id="143369" name="Text Box 9"/>
          <p:cNvSpPr txBox="1">
            <a:spLocks noChangeArrowheads="1"/>
          </p:cNvSpPr>
          <p:nvPr/>
        </p:nvSpPr>
        <p:spPr bwMode="auto">
          <a:xfrm>
            <a:off x="4211960" y="5229200"/>
            <a:ext cx="47529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Enter a title for the figure in the 'Caption' field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3368"/>
                                        </p:tgtEl>
                                        <p:attrNameLst>
                                          <p:attrName>style.visibility</p:attrName>
                                        </p:attrNameLst>
                                      </p:cBhvr>
                                      <p:to>
                                        <p:strVal val="visible"/>
                                      </p:to>
                                    </p:set>
                                    <p:animEffect transition="in" filter="fade">
                                      <p:cBhvr>
                                        <p:cTn id="7" dur="2000"/>
                                        <p:tgtEl>
                                          <p:spTgt spid="143368"/>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3369"/>
                                        </p:tgtEl>
                                        <p:attrNameLst>
                                          <p:attrName>style.visibility</p:attrName>
                                        </p:attrNameLst>
                                      </p:cBhvr>
                                      <p:to>
                                        <p:strVal val="visible"/>
                                      </p:to>
                                    </p:set>
                                    <p:animEffect transition="in" filter="fade">
                                      <p:cBhvr>
                                        <p:cTn id="15" dur="2000"/>
                                        <p:tgtEl>
                                          <p:spTgt spid="143369"/>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3367"/>
                                        </p:tgtEl>
                                        <p:attrNameLst>
                                          <p:attrName>style.visibility</p:attrName>
                                        </p:attrNameLst>
                                      </p:cBhvr>
                                      <p:to>
                                        <p:strVal val="visible"/>
                                      </p:to>
                                    </p:set>
                                    <p:animEffect transition="in" filter="fade">
                                      <p:cBhvr>
                                        <p:cTn id="19" dur="2000"/>
                                        <p:tgtEl>
                                          <p:spTgt spid="143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7" grpId="0" animBg="1"/>
      <p:bldP spid="143368" grpId="0" animBg="1"/>
      <p:bldP spid="14336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93</a:t>
            </a:fld>
            <a:endParaRPr lang="en-GB"/>
          </a:p>
        </p:txBody>
      </p:sp>
      <p:pic>
        <p:nvPicPr>
          <p:cNvPr id="3" name="Picture 2" descr="Screen Shot 2012-11-13 at 15.12.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326747"/>
            <a:ext cx="6375400" cy="2311400"/>
          </a:xfrm>
          <a:prstGeom prst="rect">
            <a:avLst/>
          </a:prstGeom>
        </p:spPr>
      </p:pic>
    </p:spTree>
    <p:extLst>
      <p:ext uri="{BB962C8B-B14F-4D97-AF65-F5344CB8AC3E}">
        <p14:creationId xmlns:p14="http://schemas.microsoft.com/office/powerpoint/2010/main" val="687501121"/>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Insert figures in Word documents</a:t>
            </a:r>
            <a:endParaRPr lang="en-GB" dirty="0"/>
          </a:p>
        </p:txBody>
      </p:sp>
      <p:sp>
        <p:nvSpPr>
          <p:cNvPr id="3" name="Slide Number Placeholder 2"/>
          <p:cNvSpPr>
            <a:spLocks noGrp="1"/>
          </p:cNvSpPr>
          <p:nvPr>
            <p:ph type="sldNum" sz="quarter" idx="12"/>
          </p:nvPr>
        </p:nvSpPr>
        <p:spPr/>
        <p:txBody>
          <a:bodyPr/>
          <a:lstStyle/>
          <a:p>
            <a:pPr>
              <a:defRPr/>
            </a:pPr>
            <a:fld id="{69E6E7F8-8A35-4CBD-9A04-5EF83203E7C0}" type="slidenum">
              <a:rPr lang="en-GB" smtClean="0"/>
              <a:pPr>
                <a:defRPr/>
              </a:pPr>
              <a:t>94</a:t>
            </a:fld>
            <a:endParaRPr lang="en-GB"/>
          </a:p>
        </p:txBody>
      </p:sp>
    </p:spTree>
    <p:extLst>
      <p:ext uri="{BB962C8B-B14F-4D97-AF65-F5344CB8AC3E}">
        <p14:creationId xmlns:p14="http://schemas.microsoft.com/office/powerpoint/2010/main" val="3557748583"/>
      </p:ext>
    </p:extLst>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13 at 15.16.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0" y="46856"/>
            <a:ext cx="8953896" cy="6858000"/>
          </a:xfrm>
          <a:prstGeom prst="rect">
            <a:avLst/>
          </a:prstGeom>
        </p:spPr>
      </p:pic>
      <p:sp>
        <p:nvSpPr>
          <p:cNvPr id="101379" name="Slide Number Placeholder 3"/>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6B4E5350-33C7-467C-9627-8162D877E860}" type="slidenum">
              <a:rPr lang="en-GB" sz="1400">
                <a:latin typeface="Lucida Sans" pitchFamily="34" charset="0"/>
              </a:rPr>
              <a:pPr algn="r"/>
              <a:t>95</a:t>
            </a:fld>
            <a:endParaRPr lang="en-GB" sz="1400">
              <a:latin typeface="Lucida Sans" pitchFamily="34" charset="0"/>
            </a:endParaRPr>
          </a:p>
        </p:txBody>
      </p:sp>
      <p:sp>
        <p:nvSpPr>
          <p:cNvPr id="145414" name="Line 6"/>
          <p:cNvSpPr>
            <a:spLocks noChangeShapeType="1"/>
          </p:cNvSpPr>
          <p:nvPr/>
        </p:nvSpPr>
        <p:spPr bwMode="auto">
          <a:xfrm flipH="1" flipV="1">
            <a:off x="5868939" y="1737965"/>
            <a:ext cx="1008111" cy="100811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45415" name="Rectangle 7"/>
          <p:cNvSpPr>
            <a:spLocks noChangeArrowheads="1"/>
          </p:cNvSpPr>
          <p:nvPr/>
        </p:nvSpPr>
        <p:spPr bwMode="auto">
          <a:xfrm>
            <a:off x="6589020" y="2458045"/>
            <a:ext cx="1944216" cy="757237"/>
          </a:xfrm>
          <a:prstGeom prst="rect">
            <a:avLst/>
          </a:prstGeom>
          <a:solidFill>
            <a:srgbClr val="FFFF99"/>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pPr algn="ctr" eaLnBrk="0" hangingPunct="0"/>
            <a:r>
              <a:rPr lang="en-GB" sz="2400" b="1" dirty="0" smtClean="0">
                <a:solidFill>
                  <a:srgbClr val="000000"/>
                </a:solidFill>
                <a:latin typeface="Lucida Sans" pitchFamily="34" charset="0"/>
              </a:rPr>
              <a:t>CWYW tools</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5415"/>
                                        </p:tgtEl>
                                        <p:attrNameLst>
                                          <p:attrName>style.visibility</p:attrName>
                                        </p:attrNameLst>
                                      </p:cBhvr>
                                      <p:to>
                                        <p:strVal val="visible"/>
                                      </p:to>
                                    </p:set>
                                    <p:animEffect transition="in" filter="fade">
                                      <p:cBhvr>
                                        <p:cTn id="7" dur="2000"/>
                                        <p:tgtEl>
                                          <p:spTgt spid="14541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5414"/>
                                        </p:tgtEl>
                                        <p:attrNameLst>
                                          <p:attrName>style.visibility</p:attrName>
                                        </p:attrNameLst>
                                      </p:cBhvr>
                                      <p:to>
                                        <p:strVal val="visible"/>
                                      </p:to>
                                    </p:set>
                                    <p:animEffect transition="in" filter="fade">
                                      <p:cBhvr>
                                        <p:cTn id="11" dur="2000"/>
                                        <p:tgtEl>
                                          <p:spTgt spid="145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4" grpId="0" animBg="1"/>
      <p:bldP spid="14541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5.16.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3" y="-25985"/>
            <a:ext cx="8975283" cy="6858000"/>
          </a:xfrm>
          <a:prstGeom prst="rect">
            <a:avLst/>
          </a:prstGeom>
        </p:spPr>
      </p:pic>
      <p:sp>
        <p:nvSpPr>
          <p:cNvPr id="102403"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F3E0746F-4B5C-4740-AE9B-EF30A85E10D1}" type="slidenum">
              <a:rPr lang="en-GB" sz="1400">
                <a:latin typeface="Lucida Sans" pitchFamily="34" charset="0"/>
              </a:rPr>
              <a:pPr algn="r"/>
              <a:t>96</a:t>
            </a:fld>
            <a:endParaRPr lang="en-GB" sz="1400">
              <a:latin typeface="Lucida Sans" pitchFamily="34" charset="0"/>
            </a:endParaRPr>
          </a:p>
        </p:txBody>
      </p:sp>
      <p:sp>
        <p:nvSpPr>
          <p:cNvPr id="147461" name="Oval 5"/>
          <p:cNvSpPr>
            <a:spLocks noChangeArrowheads="1"/>
          </p:cNvSpPr>
          <p:nvPr/>
        </p:nvSpPr>
        <p:spPr bwMode="auto">
          <a:xfrm flipV="1">
            <a:off x="5076056" y="2348880"/>
            <a:ext cx="2592288" cy="360040"/>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47463" name="Text Box 7"/>
          <p:cNvSpPr txBox="1">
            <a:spLocks noChangeArrowheads="1"/>
          </p:cNvSpPr>
          <p:nvPr/>
        </p:nvSpPr>
        <p:spPr bwMode="auto">
          <a:xfrm>
            <a:off x="3869928" y="3861048"/>
            <a:ext cx="3961209"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smtClean="0">
                <a:solidFill>
                  <a:srgbClr val="000000"/>
                </a:solidFill>
                <a:latin typeface="Lucida Sans" pitchFamily="34" charset="0"/>
              </a:rPr>
              <a:t>Go to 'Find Figure(s)…'</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7463"/>
                                        </p:tgtEl>
                                        <p:attrNameLst>
                                          <p:attrName>style.visibility</p:attrName>
                                        </p:attrNameLst>
                                      </p:cBhvr>
                                      <p:to>
                                        <p:strVal val="visible"/>
                                      </p:to>
                                    </p:set>
                                    <p:animEffect transition="in" filter="fade">
                                      <p:cBhvr>
                                        <p:cTn id="7" dur="2000"/>
                                        <p:tgtEl>
                                          <p:spTgt spid="14746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7461"/>
                                        </p:tgtEl>
                                        <p:attrNameLst>
                                          <p:attrName>style.visibility</p:attrName>
                                        </p:attrNameLst>
                                      </p:cBhvr>
                                      <p:to>
                                        <p:strVal val="visible"/>
                                      </p:to>
                                    </p:set>
                                    <p:animEffect transition="in" filter="fade">
                                      <p:cBhvr>
                                        <p:cTn id="11" dur="2000"/>
                                        <p:tgtEl>
                                          <p:spTgt spid="147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animBg="1"/>
      <p:bldP spid="14746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5.17.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232" y="203200"/>
            <a:ext cx="6197600" cy="6654800"/>
          </a:xfrm>
          <a:prstGeom prst="rect">
            <a:avLst/>
          </a:prstGeom>
        </p:spPr>
      </p:pic>
      <p:sp>
        <p:nvSpPr>
          <p:cNvPr id="103427"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1282B926-84C0-46E5-BB18-80547F5CA8BA}" type="slidenum">
              <a:rPr lang="en-GB" sz="1400">
                <a:latin typeface="Lucida Sans" pitchFamily="34" charset="0"/>
              </a:rPr>
              <a:pPr algn="r"/>
              <a:t>97</a:t>
            </a:fld>
            <a:endParaRPr lang="en-GB" sz="1400">
              <a:latin typeface="Lucida Sans" pitchFamily="34" charset="0"/>
            </a:endParaRPr>
          </a:p>
        </p:txBody>
      </p:sp>
      <p:sp>
        <p:nvSpPr>
          <p:cNvPr id="149511" name="Text Box 7"/>
          <p:cNvSpPr txBox="1">
            <a:spLocks noChangeArrowheads="1"/>
          </p:cNvSpPr>
          <p:nvPr/>
        </p:nvSpPr>
        <p:spPr bwMode="auto">
          <a:xfrm>
            <a:off x="4067944" y="2132856"/>
            <a:ext cx="4826000" cy="1200328"/>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Enter keywords from the caption text, and </a:t>
            </a:r>
            <a:r>
              <a:rPr lang="en-GB" sz="2400" b="1" dirty="0" smtClean="0">
                <a:solidFill>
                  <a:srgbClr val="000000"/>
                </a:solidFill>
                <a:latin typeface="Lucida Sans" pitchFamily="34" charset="0"/>
              </a:rPr>
              <a:t>press 'Enter'</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97</a:t>
            </a:fld>
            <a:endParaRPr lang="en-GB"/>
          </a:p>
        </p:txBody>
      </p:sp>
      <p:sp>
        <p:nvSpPr>
          <p:cNvPr id="3" name="Oval 2"/>
          <p:cNvSpPr/>
          <p:nvPr/>
        </p:nvSpPr>
        <p:spPr>
          <a:xfrm>
            <a:off x="2051720" y="581864"/>
            <a:ext cx="1512168" cy="5040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9511"/>
                                        </p:tgtEl>
                                        <p:attrNameLst>
                                          <p:attrName>style.visibility</p:attrName>
                                        </p:attrNameLst>
                                      </p:cBhvr>
                                      <p:to>
                                        <p:strVal val="visible"/>
                                      </p:to>
                                    </p:set>
                                    <p:animEffect transition="in" filter="fade">
                                      <p:cBhvr>
                                        <p:cTn id="7" dur="2000"/>
                                        <p:tgtEl>
                                          <p:spTgt spid="1495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animBg="1"/>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3 at 15.18.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013" y="166688"/>
            <a:ext cx="6197600" cy="6642100"/>
          </a:xfrm>
          <a:prstGeom prst="rect">
            <a:avLst/>
          </a:prstGeom>
        </p:spPr>
      </p:pic>
      <p:sp>
        <p:nvSpPr>
          <p:cNvPr id="104451"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C060F6A8-37B1-4A19-BD3E-7C9C6E1AD903}" type="slidenum">
              <a:rPr lang="en-GB" sz="1400">
                <a:latin typeface="Lucida Sans" pitchFamily="34" charset="0"/>
              </a:rPr>
              <a:pPr algn="r"/>
              <a:t>98</a:t>
            </a:fld>
            <a:endParaRPr lang="en-GB" sz="1400">
              <a:latin typeface="Lucida Sans" pitchFamily="34" charset="0"/>
            </a:endParaRPr>
          </a:p>
        </p:txBody>
      </p:sp>
      <p:sp>
        <p:nvSpPr>
          <p:cNvPr id="151558" name="Line 6"/>
          <p:cNvSpPr>
            <a:spLocks noChangeShapeType="1"/>
          </p:cNvSpPr>
          <p:nvPr/>
        </p:nvSpPr>
        <p:spPr bwMode="auto">
          <a:xfrm flipH="1" flipV="1">
            <a:off x="5580112" y="2043062"/>
            <a:ext cx="1260425" cy="6302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lstStyle/>
          <a:p>
            <a:endParaRPr lang="en-GB"/>
          </a:p>
        </p:txBody>
      </p:sp>
      <p:sp>
        <p:nvSpPr>
          <p:cNvPr id="151560" name="Line 8"/>
          <p:cNvSpPr>
            <a:spLocks noChangeShapeType="1"/>
          </p:cNvSpPr>
          <p:nvPr/>
        </p:nvSpPr>
        <p:spPr bwMode="auto">
          <a:xfrm flipH="1">
            <a:off x="6444208" y="3284538"/>
            <a:ext cx="575716" cy="266474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1559" name="Text Box 7"/>
          <p:cNvSpPr txBox="1">
            <a:spLocks noChangeArrowheads="1"/>
          </p:cNvSpPr>
          <p:nvPr/>
        </p:nvSpPr>
        <p:spPr bwMode="auto">
          <a:xfrm>
            <a:off x="4643438" y="2636838"/>
            <a:ext cx="41052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a:solidFill>
                  <a:srgbClr val="000000"/>
                </a:solidFill>
                <a:latin typeface="Lucida Sans" pitchFamily="34" charset="0"/>
              </a:rPr>
              <a:t>Select the required image, and click 'Insert'</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1559"/>
                                        </p:tgtEl>
                                        <p:attrNameLst>
                                          <p:attrName>style.visibility</p:attrName>
                                        </p:attrNameLst>
                                      </p:cBhvr>
                                      <p:to>
                                        <p:strVal val="visible"/>
                                      </p:to>
                                    </p:set>
                                    <p:animEffect transition="in" filter="fade">
                                      <p:cBhvr>
                                        <p:cTn id="7" dur="2000"/>
                                        <p:tgtEl>
                                          <p:spTgt spid="15155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1558"/>
                                        </p:tgtEl>
                                        <p:attrNameLst>
                                          <p:attrName>style.visibility</p:attrName>
                                        </p:attrNameLst>
                                      </p:cBhvr>
                                      <p:to>
                                        <p:strVal val="visible"/>
                                      </p:to>
                                    </p:set>
                                    <p:animEffect transition="in" filter="fade">
                                      <p:cBhvr>
                                        <p:cTn id="11" dur="2000"/>
                                        <p:tgtEl>
                                          <p:spTgt spid="15155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51560"/>
                                        </p:tgtEl>
                                        <p:attrNameLst>
                                          <p:attrName>style.visibility</p:attrName>
                                        </p:attrNameLst>
                                      </p:cBhvr>
                                      <p:to>
                                        <p:strVal val="visible"/>
                                      </p:to>
                                    </p:set>
                                    <p:animEffect transition="in" filter="fade">
                                      <p:cBhvr>
                                        <p:cTn id="15" dur="2000"/>
                                        <p:tgtEl>
                                          <p:spTgt spid="151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8" grpId="0" animBg="1"/>
      <p:bldP spid="151560" grpId="0" animBg="1"/>
      <p:bldP spid="15155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13 at 15.18.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374"/>
            <a:ext cx="8986838" cy="6858000"/>
          </a:xfrm>
          <a:prstGeom prst="rect">
            <a:avLst/>
          </a:prstGeom>
        </p:spPr>
      </p:pic>
      <p:sp>
        <p:nvSpPr>
          <p:cNvPr id="105475" name="Slide Number Placeholder 2"/>
          <p:cNvSpPr txBox="1">
            <a:spLocks noGrp="1"/>
          </p:cNvSpPr>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3ABBFBD1-ACF7-42E2-A2F7-9FF06C5869DD}" type="slidenum">
              <a:rPr lang="en-GB" sz="1400">
                <a:latin typeface="Lucida Sans" pitchFamily="34" charset="0"/>
              </a:rPr>
              <a:pPr algn="r"/>
              <a:t>99</a:t>
            </a:fld>
            <a:endParaRPr lang="en-GB" sz="1400">
              <a:latin typeface="Lucida Sans" pitchFamily="34" charset="0"/>
            </a:endParaRPr>
          </a:p>
        </p:txBody>
      </p:sp>
      <p:cxnSp>
        <p:nvCxnSpPr>
          <p:cNvPr id="4" name="Straight Arrow Connector 3"/>
          <p:cNvCxnSpPr/>
          <p:nvPr/>
        </p:nvCxnSpPr>
        <p:spPr>
          <a:xfrm flipH="1" flipV="1">
            <a:off x="5220072" y="4221088"/>
            <a:ext cx="1656978" cy="1840722"/>
          </a:xfrm>
          <a:prstGeom prst="straightConnector1">
            <a:avLst/>
          </a:prstGeom>
          <a:ln w="57150">
            <a:solidFill>
              <a:srgbClr val="FF0066"/>
            </a:solidFill>
            <a:tailEnd type="triangle" w="lg" len="lg"/>
          </a:ln>
        </p:spPr>
        <p:style>
          <a:lnRef idx="1">
            <a:schemeClr val="accent1"/>
          </a:lnRef>
          <a:fillRef idx="0">
            <a:schemeClr val="accent1"/>
          </a:fillRef>
          <a:effectRef idx="0">
            <a:schemeClr val="accent1"/>
          </a:effectRef>
          <a:fontRef idx="minor">
            <a:schemeClr val="tx1"/>
          </a:fontRef>
        </p:style>
      </p:cxnSp>
      <p:sp>
        <p:nvSpPr>
          <p:cNvPr id="153606" name="Text Box 6"/>
          <p:cNvSpPr txBox="1">
            <a:spLocks noChangeArrowheads="1"/>
          </p:cNvSpPr>
          <p:nvPr/>
        </p:nvSpPr>
        <p:spPr bwMode="auto">
          <a:xfrm>
            <a:off x="2832475" y="5461645"/>
            <a:ext cx="6130949"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sz="2400" b="1" dirty="0">
                <a:solidFill>
                  <a:srgbClr val="000000"/>
                </a:solidFill>
                <a:latin typeface="Lucida Sans" pitchFamily="34" charset="0"/>
              </a:rPr>
              <a:t>The image, with caption, is inserted at the next paragraph break following the insertion point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FC4F85A5-0503-43E3-A158-C4C7E54C0F27}" type="slidenum">
              <a:rPr lang="en-GB" smtClean="0"/>
              <a:pPr>
                <a:defRPr/>
              </a:pPr>
              <a:t>99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3606"/>
                                        </p:tgtEl>
                                        <p:attrNameLst>
                                          <p:attrName>style.visibility</p:attrName>
                                        </p:attrNameLst>
                                      </p:cBhvr>
                                      <p:to>
                                        <p:strVal val="visible"/>
                                      </p:to>
                                    </p:set>
                                    <p:animEffect transition="in" filter="fade">
                                      <p:cBhvr>
                                        <p:cTn id="7" dur="2000"/>
                                        <p:tgtEl>
                                          <p:spTgt spid="15360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ARTICULATE_PROJECT_OPEN" val="0"/>
  <p:tag name="MMPROD_UIDATA" val="&lt;database version=&quot;7.0&quot;&gt;&lt;object type=&quot;1&quot; unique_id=&quot;10001&quot;&gt;&lt;object type=&quot;8&quot; unique_id=&quot;10311&quot;&gt;&lt;/object&gt;&lt;object type=&quot;2&quot; unique_id=&quot;10312&quot;&gt;&lt;object type=&quot;3&quot; unique_id=&quot;10313&quot;&gt;&lt;property id=&quot;20148&quot; value=&quot;5&quot;/&gt;&lt;property id=&quot;20300&quot; value=&quot;Slide 1 - &amp;quot;EndNote X6 - &amp;#x0D;&amp;#x0A;&amp;#x0D;&amp;#x0A;advanced graduate session - Mac&amp;quot;&quot;/&gt;&lt;property id=&quot;20307&quot; value=&quot;256&quot;/&gt;&lt;/object&gt;&lt;object type=&quot;3&quot; unique_id=&quot;10314&quot;&gt;&lt;property id=&quot;20148&quot; value=&quot;5&quot;/&gt;&lt;property id=&quot;20300&quot; value=&quot;Slide 2 - &amp;quot;Work with the EndNote Library&amp;quot;&quot;/&gt;&lt;property id=&quot;20307&quot; value=&quot;257&quot;/&gt;&lt;/object&gt;&lt;object type=&quot;3&quot; unique_id=&quot;10315&quot;&gt;&lt;property id=&quot;20148&quot; value=&quot;5&quot;/&gt;&lt;property id=&quot;20300&quot; value=&quot;Slide 4&quot;/&gt;&lt;property id=&quot;20307&quot; value=&quot;260&quot;/&gt;&lt;/object&gt;&lt;object type=&quot;3&quot; unique_id=&quot;10318&quot;&gt;&lt;property id=&quot;20148&quot; value=&quot;5&quot;/&gt;&lt;property id=&quot;20300&quot; value=&quot;Slide 5&quot;/&gt;&lt;property id=&quot;20307&quot; value=&quot;263&quot;/&gt;&lt;/object&gt;&lt;object type=&quot;3&quot; unique_id=&quot;10319&quot;&gt;&lt;property id=&quot;20148&quot; value=&quot;5&quot;/&gt;&lt;property id=&quot;20300&quot; value=&quot;Slide 6&quot;/&gt;&lt;property id=&quot;20307&quot; value=&quot;264&quot;/&gt;&lt;/object&gt;&lt;object type=&quot;3&quot; unique_id=&quot;10320&quot;&gt;&lt;property id=&quot;20148&quot; value=&quot;5&quot;/&gt;&lt;property id=&quot;20300&quot; value=&quot;Slide 7&quot;/&gt;&lt;property id=&quot;20307&quot; value=&quot;265&quot;/&gt;&lt;/object&gt;&lt;object type=&quot;3&quot; unique_id=&quot;10321&quot;&gt;&lt;property id=&quot;20148&quot; value=&quot;5&quot;/&gt;&lt;property id=&quot;20300&quot; value=&quot;Slide 8&quot;/&gt;&lt;property id=&quot;20307&quot; value=&quot;266&quot;/&gt;&lt;/object&gt;&lt;object type=&quot;3&quot; unique_id=&quot;10322&quot;&gt;&lt;property id=&quot;20148&quot; value=&quot;5&quot;/&gt;&lt;property id=&quot;20300&quot; value=&quot;Slide 9&quot;/&gt;&lt;property id=&quot;20307&quot; value=&quot;267&quot;/&gt;&lt;/object&gt;&lt;object type=&quot;3&quot; unique_id=&quot;10323&quot;&gt;&lt;property id=&quot;20148&quot; value=&quot;5&quot;/&gt;&lt;property id=&quot;20300&quot; value=&quot;Slide 10&quot;/&gt;&lt;property id=&quot;20307&quot; value=&quot;268&quot;/&gt;&lt;/object&gt;&lt;object type=&quot;3&quot; unique_id=&quot;10324&quot;&gt;&lt;property id=&quot;20148&quot; value=&quot;5&quot;/&gt;&lt;property id=&quot;20300&quot; value=&quot;Slide 11&quot;/&gt;&lt;property id=&quot;20307&quot; value=&quot;269&quot;/&gt;&lt;/object&gt;&lt;object type=&quot;3&quot; unique_id=&quot;10325&quot;&gt;&lt;property id=&quot;20148&quot; value=&quot;5&quot;/&gt;&lt;property id=&quot;20300&quot; value=&quot;Slide 15&quot;/&gt;&lt;property id=&quot;20307&quot; value=&quot;270&quot;/&gt;&lt;/object&gt;&lt;object type=&quot;3&quot; unique_id=&quot;10326&quot;&gt;&lt;property id=&quot;20148&quot; value=&quot;5&quot;/&gt;&lt;property id=&quot;20300&quot; value=&quot;Slide 12 - &amp;quot;Apply an edited reference style&amp;quot;&quot;/&gt;&lt;property id=&quot;20307&quot; value=&quot;275&quot;/&gt;&lt;/object&gt;&lt;object type=&quot;3&quot; unique_id=&quot;10327&quot;&gt;&lt;property id=&quot;20148&quot; value=&quot;5&quot;/&gt;&lt;property id=&quot;20300&quot; value=&quot;Slide 13&quot;/&gt;&lt;property id=&quot;20307&quot; value=&quot;276&quot;/&gt;&lt;/object&gt;&lt;object type=&quot;3&quot; unique_id=&quot;10328&quot;&gt;&lt;property id=&quot;20148&quot; value=&quot;5&quot;/&gt;&lt;property id=&quot;20300&quot; value=&quot;Slide 14&quot;/&gt;&lt;property id=&quot;20307&quot; value=&quot;277&quot;/&gt;&lt;/object&gt;&lt;object type=&quot;3&quot; unique_id=&quot;10335&quot;&gt;&lt;property id=&quot;20148&quot; value=&quot;5&quot;/&gt;&lt;property id=&quot;20300&quot; value=&quot;Slide 26 - &amp;quot;Set some EndNote preferences&amp;quot;&quot;/&gt;&lt;property id=&quot;20307&quot; value=&quot;280&quot;/&gt;&lt;/object&gt;&lt;object type=&quot;3&quot; unique_id=&quot;10336&quot;&gt;&lt;property id=&quot;20148&quot; value=&quot;5&quot;/&gt;&lt;property id=&quot;20300&quot; value=&quot;Slide 27&quot;/&gt;&lt;property id=&quot;20307&quot; value=&quot;281&quot;/&gt;&lt;/object&gt;&lt;object type=&quot;3&quot; unique_id=&quot;10337&quot;&gt;&lt;property id=&quot;20148&quot; value=&quot;5&quot;/&gt;&lt;property id=&quot;20300&quot; value=&quot;Slide 28&quot;/&gt;&lt;property id=&quot;20307&quot; value=&quot;282&quot;/&gt;&lt;/object&gt;&lt;object type=&quot;3&quot; unique_id=&quot;10338&quot;&gt;&lt;property id=&quot;20148&quot; value=&quot;5&quot;/&gt;&lt;property id=&quot;20300&quot; value=&quot;Slide 29&quot;/&gt;&lt;property id=&quot;20307&quot; value=&quot;283&quot;/&gt;&lt;/object&gt;&lt;object type=&quot;3&quot; unique_id=&quot;10339&quot;&gt;&lt;property id=&quot;20148&quot; value=&quot;5&quot;/&gt;&lt;property id=&quot;20300&quot; value=&quot;Slide 33 - &amp;quot;Using special characters&amp;quot;&quot;/&gt;&lt;property id=&quot;20307&quot; value=&quot;284&quot;/&gt;&lt;/object&gt;&lt;object type=&quot;3&quot; unique_id=&quot;10340&quot;&gt;&lt;property id=&quot;20148&quot; value=&quot;5&quot;/&gt;&lt;property id=&quot;20300&quot; value=&quot;Slide 34 - &amp;quot;Using special characters&amp;quot;&quot;/&gt;&lt;property id=&quot;20307&quot; value=&quot;285&quot;/&gt;&lt;/object&gt;&lt;object type=&quot;3&quot; unique_id=&quot;10341&quot;&gt;&lt;property id=&quot;20148&quot; value=&quot;5&quot;/&gt;&lt;property id=&quot;20300&quot; value=&quot;Slide 35&quot;/&gt;&lt;property id=&quot;20307&quot; value=&quot;286&quot;/&gt;&lt;/object&gt;&lt;object type=&quot;3&quot; unique_id=&quot;10342&quot;&gt;&lt;property id=&quot;20148&quot; value=&quot;5&quot;/&gt;&lt;property id=&quot;20300&quot; value=&quot;Slide 139 - &amp;quot;Use EndNote with Word&amp;quot;&quot;/&gt;&lt;property id=&quot;20307&quot; value=&quot;258&quot;/&gt;&lt;/object&gt;&lt;object type=&quot;3&quot; unique_id=&quot;10343&quot;&gt;&lt;property id=&quot;20148&quot; value=&quot;5&quot;/&gt;&lt;property id=&quot;20300&quot; value=&quot;Slide 203 - &amp;quot;Export references from external databases&amp;quot;&quot;/&gt;&lt;property id=&quot;20307&quot; value=&quot;259&quot;/&gt;&lt;/object&gt;&lt;object type=&quot;3&quot; unique_id=&quot;11070&quot;&gt;&lt;property id=&quot;20148&quot; value=&quot;5&quot;/&gt;&lt;property id=&quot;20300&quot; value=&quot;Slide 36 - &amp;quot;Managing duplicates&amp;quot;&quot;/&gt;&lt;property id=&quot;20307&quot; value=&quot;292&quot;/&gt;&lt;/object&gt;&lt;object type=&quot;3&quot; unique_id=&quot;11072&quot;&gt;&lt;property id=&quot;20148&quot; value=&quot;5&quot;/&gt;&lt;property id=&quot;20300&quot; value=&quot;Slide 38&quot;/&gt;&lt;property id=&quot;20307&quot; value=&quot;288&quot;/&gt;&lt;/object&gt;&lt;object type=&quot;3&quot; unique_id=&quot;11073&quot;&gt;&lt;property id=&quot;20148&quot; value=&quot;5&quot;/&gt;&lt;property id=&quot;20300&quot; value=&quot;Slide 39&quot;/&gt;&lt;property id=&quot;20307&quot; value=&quot;289&quot;/&gt;&lt;/object&gt;&lt;object type=&quot;3&quot; unique_id=&quot;11076&quot;&gt;&lt;property id=&quot;20148&quot; value=&quot;5&quot;/&gt;&lt;property id=&quot;20300&quot; value=&quot;Slide 43 - &amp;quot;Sort references into groups&amp;quot;&quot;/&gt;&lt;property id=&quot;20307&quot; value=&quot;293&quot;/&gt;&lt;/object&gt;&lt;object type=&quot;3&quot; unique_id=&quot;11081&quot;&gt;&lt;property id=&quot;20148&quot; value=&quot;5&quot;/&gt;&lt;property id=&quot;20300&quot; value=&quot;Slide 49 - &amp;quot;Create Smart groups&amp;quot;&quot;/&gt;&lt;property id=&quot;20307&quot; value=&quot;298&quot;/&gt;&lt;/object&gt;&lt;object type=&quot;3&quot; unique_id=&quot;11082&quot;&gt;&lt;property id=&quot;20148&quot; value=&quot;5&quot;/&gt;&lt;property id=&quot;20300&quot; value=&quot;Slide 50&quot;/&gt;&lt;property id=&quot;20307&quot; value=&quot;299&quot;/&gt;&lt;/object&gt;&lt;object type=&quot;3&quot; unique_id=&quot;11083&quot;&gt;&lt;property id=&quot;20148&quot; value=&quot;5&quot;/&gt;&lt;property id=&quot;20300&quot; value=&quot;Slide 51&quot;/&gt;&lt;property id=&quot;20307&quot; value=&quot;300&quot;/&gt;&lt;/object&gt;&lt;object type=&quot;3&quot; unique_id=&quot;11084&quot;&gt;&lt;property id=&quot;20148&quot; value=&quot;5&quot;/&gt;&lt;property id=&quot;20300&quot; value=&quot;Slide 52&quot;/&gt;&lt;property id=&quot;20307&quot; value=&quot;301&quot;/&gt;&lt;/object&gt;&lt;object type=&quot;3&quot; unique_id=&quot;11085&quot;&gt;&lt;property id=&quot;20148&quot; value=&quot;5&quot;/&gt;&lt;property id=&quot;20300&quot; value=&quot;Slide 53&quot;/&gt;&lt;property id=&quot;20307&quot; value=&quot;302&quot;/&gt;&lt;/object&gt;&lt;object type=&quot;3&quot; unique_id=&quot;12213&quot;&gt;&lt;property id=&quot;20148&quot; value=&quot;5&quot;/&gt;&lt;property id=&quot;20300&quot; value=&quot;Slide 42 - &amp;quot;Working with groups&amp;quot;&quot;/&gt;&lt;property id=&quot;20307&quot; value=&quot;303&quot;/&gt;&lt;/object&gt;&lt;object type=&quot;3&quot; unique_id=&quot;12214&quot;&gt;&lt;property id=&quot;20148&quot; value=&quot;5&quot;/&gt;&lt;property id=&quot;20300&quot; value=&quot;Slide 44 - &amp;quot;Create custom groups&amp;quot;&quot;/&gt;&lt;property id=&quot;20307&quot; value=&quot;304&quot;/&gt;&lt;/object&gt;&lt;object type=&quot;3&quot; unique_id=&quot;12215&quot;&gt;&lt;property id=&quot;20148&quot; value=&quot;5&quot;/&gt;&lt;property id=&quot;20300&quot; value=&quot;Slide 54 - &amp;quot;Group sets&amp;quot;&quot;/&gt;&lt;property id=&quot;20307&quot; value=&quot;305&quot;/&gt;&lt;/object&gt;&lt;object type=&quot;3&quot; unique_id=&quot;12216&quot;&gt;&lt;property id=&quot;20148&quot; value=&quot;5&quot;/&gt;&lt;property id=&quot;20300&quot; value=&quot;Slide 55&quot;/&gt;&lt;property id=&quot;20307&quot; value=&quot;306&quot;/&gt;&lt;/object&gt;&lt;object type=&quot;3&quot; unique_id=&quot;12217&quot;&gt;&lt;property id=&quot;20148&quot; value=&quot;5&quot;/&gt;&lt;property id=&quot;20300&quot; value=&quot;Slide 56&quot;/&gt;&lt;property id=&quot;20307&quot; value=&quot;307&quot;/&gt;&lt;/object&gt;&lt;object type=&quot;3&quot; unique_id=&quot;12218&quot;&gt;&lt;property id=&quot;20148&quot; value=&quot;5&quot;/&gt;&lt;property id=&quot;20300&quot; value=&quot;Slide 57&quot;/&gt;&lt;property id=&quot;20307&quot; value=&quot;308&quot;/&gt;&lt;/object&gt;&lt;object type=&quot;3&quot; unique_id=&quot;12220&quot;&gt;&lt;property id=&quot;20148&quot; value=&quot;5&quot;/&gt;&lt;property id=&quot;20300&quot; value=&quot;Slide 64 - &amp;quot;Edit an existing reference&amp;quot;&quot;/&gt;&lt;property id=&quot;20307&quot; value=&quot;315&quot;/&gt;&lt;/object&gt;&lt;object type=&quot;3&quot; unique_id=&quot;12221&quot;&gt;&lt;property id=&quot;20148&quot; value=&quot;5&quot;/&gt;&lt;property id=&quot;20300&quot; value=&quot;Slide 65&quot;/&gt;&lt;property id=&quot;20307&quot; value=&quot;311&quot;/&gt;&lt;/object&gt;&lt;object type=&quot;3&quot; unique_id=&quot;12222&quot;&gt;&lt;property id=&quot;20148&quot; value=&quot;5&quot;/&gt;&lt;property id=&quot;20300&quot; value=&quot;Slide 66&quot;/&gt;&lt;property id=&quot;20307&quot; value=&quot;312&quot;/&gt;&lt;/object&gt;&lt;object type=&quot;3&quot; unique_id=&quot;12223&quot;&gt;&lt;property id=&quot;20148&quot; value=&quot;5&quot;/&gt;&lt;property id=&quot;20300&quot; value=&quot;Slide 67&quot;/&gt;&lt;property id=&quot;20307&quot; value=&quot;313&quot;/&gt;&lt;/object&gt;&lt;object type=&quot;3&quot; unique_id=&quot;12224&quot;&gt;&lt;property id=&quot;20148&quot; value=&quot;5&quot;/&gt;&lt;property id=&quot;20300&quot; value=&quot;Slide 70 - &amp;quot;Edit a group of references&amp;quot;&quot;/&gt;&lt;property id=&quot;20307&quot; value=&quot;316&quot;/&gt;&lt;/object&gt;&lt;object type=&quot;3&quot; unique_id=&quot;12225&quot;&gt;&lt;property id=&quot;20148&quot; value=&quot;5&quot;/&gt;&lt;property id=&quot;20300&quot; value=&quot;Slide 72&quot;/&gt;&lt;property id=&quot;20307&quot; value=&quot;317&quot;/&gt;&lt;/object&gt;&lt;object type=&quot;3&quot; unique_id=&quot;12226&quot;&gt;&lt;property id=&quot;20148&quot; value=&quot;5&quot;/&gt;&lt;property id=&quot;20300&quot; value=&quot;Slide 73&quot;/&gt;&lt;property id=&quot;20307&quot; value=&quot;318&quot;/&gt;&lt;/object&gt;&lt;object type=&quot;3&quot; unique_id=&quot;12227&quot;&gt;&lt;property id=&quot;20148&quot; value=&quot;5&quot;/&gt;&lt;property id=&quot;20300&quot; value=&quot;Slide 74&quot;/&gt;&lt;property id=&quot;20307&quot; value=&quot;319&quot;/&gt;&lt;/object&gt;&lt;object type=&quot;3&quot; unique_id=&quot;12228&quot;&gt;&lt;property id=&quot;20148&quot; value=&quot;5&quot;/&gt;&lt;property id=&quot;20300&quot; value=&quot;Slide 75&quot;/&gt;&lt;property id=&quot;20307&quot; value=&quot;320&quot;/&gt;&lt;/object&gt;&lt;object type=&quot;3&quot; unique_id=&quot;12229&quot;&gt;&lt;property id=&quot;20148&quot; value=&quot;5&quot;/&gt;&lt;property id=&quot;20300&quot; value=&quot;Slide 76&quot;/&gt;&lt;property id=&quot;20307&quot; value=&quot;321&quot;/&gt;&lt;/object&gt;&lt;object type=&quot;3&quot; unique_id=&quot;12230&quot;&gt;&lt;property id=&quot;20148&quot; value=&quot;5&quot;/&gt;&lt;property id=&quot;20300&quot; value=&quot;Slide 77&quot;/&gt;&lt;property id=&quot;20307&quot; value=&quot;322&quot;/&gt;&lt;/object&gt;&lt;object type=&quot;3&quot; unique_id=&quot;13504&quot;&gt;&lt;property id=&quot;20148&quot; value=&quot;5&quot;/&gt;&lt;property id=&quot;20300&quot; value=&quot;Slide 78 - &amp;quot;Search the Endnote Library&amp;quot;&quot;/&gt;&lt;property id=&quot;20307&quot; value=&quot;323&quot;/&gt;&lt;/object&gt;&lt;object type=&quot;3&quot; unique_id=&quot;13505&quot;&gt;&lt;property id=&quot;20148&quot; value=&quot;5&quot;/&gt;&lt;property id=&quot;20300&quot; value=&quot;Slide 79&quot;/&gt;&lt;property id=&quot;20307&quot; value=&quot;324&quot;/&gt;&lt;/object&gt;&lt;object type=&quot;3&quot; unique_id=&quot;13506&quot;&gt;&lt;property id=&quot;20148&quot; value=&quot;5&quot;/&gt;&lt;property id=&quot;20300&quot; value=&quot;Slide 81&quot;/&gt;&lt;property id=&quot;20307&quot; value=&quot;325&quot;/&gt;&lt;/object&gt;&lt;object type=&quot;3&quot; unique_id=&quot;13507&quot;&gt;&lt;property id=&quot;20148&quot; value=&quot;5&quot;/&gt;&lt;property id=&quot;20300&quot; value=&quot;Slide 82&quot;/&gt;&lt;property id=&quot;20307&quot; value=&quot;326&quot;/&gt;&lt;/object&gt;&lt;object type=&quot;3&quot; unique_id=&quot;13508&quot;&gt;&lt;property id=&quot;20148&quot; value=&quot;5&quot;/&gt;&lt;property id=&quot;20300&quot; value=&quot;Slide 83&quot;/&gt;&lt;property id=&quot;20307&quot; value=&quot;327&quot;/&gt;&lt;/object&gt;&lt;object type=&quot;3&quot; unique_id=&quot;13509&quot;&gt;&lt;property id=&quot;20148&quot; value=&quot;5&quot;/&gt;&lt;property id=&quot;20300&quot; value=&quot;Slide 84&quot;/&gt;&lt;property id=&quot;20307&quot; value=&quot;328&quot;/&gt;&lt;/object&gt;&lt;object type=&quot;3&quot; unique_id=&quot;13510&quot;&gt;&lt;property id=&quot;20148&quot; value=&quot;5&quot;/&gt;&lt;property id=&quot;20300&quot; value=&quot;Slide 85 - &amp;quot;Working with figures&amp;quot;&quot;/&gt;&lt;property id=&quot;20307&quot; value=&quot;341&quot;/&gt;&lt;/object&gt;&lt;object type=&quot;3&quot; unique_id=&quot;13511&quot;&gt;&lt;property id=&quot;20148&quot; value=&quot;5&quot;/&gt;&lt;property id=&quot;20300&quot; value=&quot;Slide 86&quot;/&gt;&lt;property id=&quot;20307&quot; value=&quot;329&quot;/&gt;&lt;/object&gt;&lt;object type=&quot;3&quot; unique_id=&quot;13512&quot;&gt;&lt;property id=&quot;20148&quot; value=&quot;5&quot;/&gt;&lt;property id=&quot;20300&quot; value=&quot;Slide 87&quot;/&gt;&lt;property id=&quot;20307&quot; value=&quot;330&quot;/&gt;&lt;/object&gt;&lt;object type=&quot;3&quot; unique_id=&quot;13513&quot;&gt;&lt;property id=&quot;20148&quot; value=&quot;5&quot;/&gt;&lt;property id=&quot;20300&quot; value=&quot;Slide 88&quot;/&gt;&lt;property id=&quot;20307&quot; value=&quot;331&quot;/&gt;&lt;/object&gt;&lt;object type=&quot;3&quot; unique_id=&quot;13514&quot;&gt;&lt;property id=&quot;20148&quot; value=&quot;5&quot;/&gt;&lt;property id=&quot;20300&quot; value=&quot;Slide 89&quot;/&gt;&lt;property id=&quot;20307&quot; value=&quot;332&quot;/&gt;&lt;/object&gt;&lt;object type=&quot;3&quot; unique_id=&quot;13515&quot;&gt;&lt;property id=&quot;20148&quot; value=&quot;5&quot;/&gt;&lt;property id=&quot;20300&quot; value=&quot;Slide 90&quot;/&gt;&lt;property id=&quot;20307&quot; value=&quot;333&quot;/&gt;&lt;/object&gt;&lt;object type=&quot;3&quot; unique_id=&quot;13516&quot;&gt;&lt;property id=&quot;20148&quot; value=&quot;5&quot;/&gt;&lt;property id=&quot;20300&quot; value=&quot;Slide 91&quot;/&gt;&lt;property id=&quot;20307&quot; value=&quot;334&quot;/&gt;&lt;/object&gt;&lt;object type=&quot;3&quot; unique_id=&quot;13517&quot;&gt;&lt;property id=&quot;20148&quot; value=&quot;5&quot;/&gt;&lt;property id=&quot;20300&quot; value=&quot;Slide 92&quot;/&gt;&lt;property id=&quot;20307&quot; value=&quot;335&quot;/&gt;&lt;/object&gt;&lt;object type=&quot;3&quot; unique_id=&quot;13518&quot;&gt;&lt;property id=&quot;20148&quot; value=&quot;5&quot;/&gt;&lt;property id=&quot;20300&quot; value=&quot;Slide 95&quot;/&gt;&lt;property id=&quot;20307&quot; value=&quot;336&quot;/&gt;&lt;/object&gt;&lt;object type=&quot;3&quot; unique_id=&quot;13519&quot;&gt;&lt;property id=&quot;20148&quot; value=&quot;5&quot;/&gt;&lt;property id=&quot;20300&quot; value=&quot;Slide 96&quot;/&gt;&lt;property id=&quot;20307&quot; value=&quot;337&quot;/&gt;&lt;/object&gt;&lt;object type=&quot;3&quot; unique_id=&quot;13520&quot;&gt;&lt;property id=&quot;20148&quot; value=&quot;5&quot;/&gt;&lt;property id=&quot;20300&quot; value=&quot;Slide 97&quot;/&gt;&lt;property id=&quot;20307&quot; value=&quot;338&quot;/&gt;&lt;/object&gt;&lt;object type=&quot;3&quot; unique_id=&quot;13521&quot;&gt;&lt;property id=&quot;20148&quot; value=&quot;5&quot;/&gt;&lt;property id=&quot;20300&quot; value=&quot;Slide 98&quot;/&gt;&lt;property id=&quot;20307&quot; value=&quot;339&quot;/&gt;&lt;/object&gt;&lt;object type=&quot;3&quot; unique_id=&quot;13522&quot;&gt;&lt;property id=&quot;20148&quot; value=&quot;5&quot;/&gt;&lt;property id=&quot;20300&quot; value=&quot;Slide 99&quot;/&gt;&lt;property id=&quot;20307&quot; value=&quot;340&quot;/&gt;&lt;/object&gt;&lt;object type=&quot;3&quot; unique_id=&quot;15415&quot;&gt;&lt;property id=&quot;20148&quot; value=&quot;5&quot;/&gt;&lt;property id=&quot;20300&quot; value=&quot;Slide 100 - &amp;quot;Working with tables and charts&amp;quot;&quot;/&gt;&lt;property id=&quot;20307&quot; value=&quot;354&quot;/&gt;&lt;/object&gt;&lt;object type=&quot;3&quot; unique_id=&quot;15416&quot;&gt;&lt;property id=&quot;20148&quot; value=&quot;5&quot;/&gt;&lt;property id=&quot;20300&quot; value=&quot;Slide 101&quot;/&gt;&lt;property id=&quot;20307&quot; value=&quot;342&quot;/&gt;&lt;/object&gt;&lt;object type=&quot;3&quot; unique_id=&quot;15417&quot;&gt;&lt;property id=&quot;20148&quot; value=&quot;5&quot;/&gt;&lt;property id=&quot;20300&quot; value=&quot;Slide 102&quot;/&gt;&lt;property id=&quot;20307&quot; value=&quot;343&quot;/&gt;&lt;/object&gt;&lt;object type=&quot;3&quot; unique_id=&quot;15418&quot;&gt;&lt;property id=&quot;20148&quot; value=&quot;5&quot;/&gt;&lt;property id=&quot;20300&quot; value=&quot;Slide 103&quot;/&gt;&lt;property id=&quot;20307&quot; value=&quot;344&quot;/&gt;&lt;/object&gt;&lt;object type=&quot;3&quot; unique_id=&quot;15419&quot;&gt;&lt;property id=&quot;20148&quot; value=&quot;5&quot;/&gt;&lt;property id=&quot;20300&quot; value=&quot;Slide 104&quot;/&gt;&lt;property id=&quot;20307&quot; value=&quot;345&quot;/&gt;&lt;/object&gt;&lt;object type=&quot;3&quot; unique_id=&quot;15420&quot;&gt;&lt;property id=&quot;20148&quot; value=&quot;5&quot;/&gt;&lt;property id=&quot;20300&quot; value=&quot;Slide 105&quot;/&gt;&lt;property id=&quot;20307&quot; value=&quot;346&quot;/&gt;&lt;/object&gt;&lt;object type=&quot;3&quot; unique_id=&quot;15421&quot;&gt;&lt;property id=&quot;20148&quot; value=&quot;5&quot;/&gt;&lt;property id=&quot;20300&quot; value=&quot;Slide 106&quot;/&gt;&lt;property id=&quot;20307&quot; value=&quot;347&quot;/&gt;&lt;/object&gt;&lt;object type=&quot;3&quot; unique_id=&quot;15422&quot;&gt;&lt;property id=&quot;20148&quot; value=&quot;5&quot;/&gt;&lt;property id=&quot;20300&quot; value=&quot;Slide 107&quot;/&gt;&lt;property id=&quot;20307&quot; value=&quot;348&quot;/&gt;&lt;/object&gt;&lt;object type=&quot;3&quot; unique_id=&quot;15423&quot;&gt;&lt;property id=&quot;20148&quot; value=&quot;5&quot;/&gt;&lt;property id=&quot;20300&quot; value=&quot;Slide 114&quot;/&gt;&lt;property id=&quot;20307&quot; value=&quot;349&quot;/&gt;&lt;/object&gt;&lt;object type=&quot;3&quot; unique_id=&quot;15424&quot;&gt;&lt;property id=&quot;20148&quot; value=&quot;5&quot;/&gt;&lt;property id=&quot;20300&quot; value=&quot;Slide 115&quot;/&gt;&lt;property id=&quot;20307&quot; value=&quot;350&quot;/&gt;&lt;/object&gt;&lt;object type=&quot;3&quot; unique_id=&quot;15426&quot;&gt;&lt;property id=&quot;20148&quot; value=&quot;5&quot;/&gt;&lt;property id=&quot;20300&quot; value=&quot;Slide 116&quot;/&gt;&lt;property id=&quot;20307&quot; value=&quot;352&quot;/&gt;&lt;/object&gt;&lt;object type=&quot;3&quot; unique_id=&quot;15427&quot;&gt;&lt;property id=&quot;20148&quot; value=&quot;5&quot;/&gt;&lt;property id=&quot;20300&quot; value=&quot;Slide 117&quot;/&gt;&lt;property id=&quot;20307&quot; value=&quot;353&quot;/&gt;&lt;/object&gt;&lt;object type=&quot;3&quot; unique_id=&quot;55523&quot;&gt;&lt;property id=&quot;20148&quot; value=&quot;5&quot;/&gt;&lt;property id=&quot;20300&quot; value=&quot;Slide 123 - &amp;quot;Attach PDF files to records&amp;quot;&quot;/&gt;&lt;property id=&quot;20307&quot; value=&quot;355&quot;/&gt;&lt;/object&gt;&lt;object type=&quot;3&quot; unique_id=&quot;55530&quot;&gt;&lt;property id=&quot;20148&quot; value=&quot;5&quot;/&gt;&lt;property id=&quot;20300&quot; value=&quot;Slide 131 - &amp;quot;Importing references from &amp;#x0D;&amp;#x0A;PDF files&amp;quot;&quot;/&gt;&lt;property id=&quot;20307&quot; value=&quot;362&quot;/&gt;&lt;/object&gt;&lt;object type=&quot;3&quot; unique_id=&quot;55532&quot;&gt;&lt;property id=&quot;20148&quot; value=&quot;5&quot;/&gt;&lt;property id=&quot;20300&quot; value=&quot;Slide 132&quot;/&gt;&lt;property id=&quot;20307&quot; value=&quot;364&quot;/&gt;&lt;/object&gt;&lt;object type=&quot;3&quot; unique_id=&quot;55533&quot;&gt;&lt;property id=&quot;20148&quot; value=&quot;5&quot;/&gt;&lt;property id=&quot;20300&quot; value=&quot;Slide 133&quot;/&gt;&lt;property id=&quot;20307&quot; value=&quot;365&quot;/&gt;&lt;/object&gt;&lt;object type=&quot;3&quot; unique_id=&quot;55534&quot;&gt;&lt;property id=&quot;20148&quot; value=&quot;5&quot;/&gt;&lt;property id=&quot;20300&quot; value=&quot;Slide 134&quot;/&gt;&lt;property id=&quot;20307&quot; value=&quot;366&quot;/&gt;&lt;/object&gt;&lt;object type=&quot;3&quot; unique_id=&quot;55535&quot;&gt;&lt;property id=&quot;20148&quot; value=&quot;5&quot;/&gt;&lt;property id=&quot;20300&quot; value=&quot;Slide 135 - &amp;quot;Importing files from a pdf folder containing pdf files&amp;quot;&quot;/&gt;&lt;property id=&quot;20307&quot; value=&quot;367&quot;/&gt;&lt;/object&gt;&lt;object type=&quot;3&quot; unique_id=&quot;55537&quot;&gt;&lt;property id=&quot;20148&quot; value=&quot;5&quot;/&gt;&lt;property id=&quot;20300&quot; value=&quot;Slide 137&quot;/&gt;&lt;property id=&quot;20307&quot; value=&quot;369&quot;/&gt;&lt;/object&gt;&lt;object type=&quot;3&quot; unique_id=&quot;55538&quot;&gt;&lt;property id=&quot;20148&quot; value=&quot;5&quot;/&gt;&lt;property id=&quot;20300&quot; value=&quot;Slide 138&quot;/&gt;&lt;property id=&quot;20307&quot; value=&quot;370&quot;/&gt;&lt;/object&gt;&lt;object type=&quot;3&quot; unique_id=&quot;55539&quot;&gt;&lt;property id=&quot;20148&quot; value=&quot;5&quot;/&gt;&lt;property id=&quot;20300&quot; value=&quot;Slide 146 - &amp;quot;Manage the bibliography layout&amp;quot;&quot;/&gt;&lt;property id=&quot;20307&quot; value=&quot;371&quot;/&gt;&lt;/object&gt;&lt;object type=&quot;3&quot; unique_id=&quot;55542&quot;&gt;&lt;property id=&quot;20148&quot; value=&quot;5&quot;/&gt;&lt;property id=&quot;20300&quot; value=&quot;Slide 150&quot;/&gt;&lt;property id=&quot;20307&quot; value=&quot;374&quot;/&gt;&lt;/object&gt;&lt;object type=&quot;3&quot; unique_id=&quot;55547&quot;&gt;&lt;property id=&quot;20148&quot; value=&quot;5&quot;/&gt;&lt;property id=&quot;20300&quot; value=&quot;Slide 153 - &amp;quot;Remove field codes&amp;quot;&quot;/&gt;&lt;property id=&quot;20307&quot; value=&quot;383&quot;/&gt;&lt;/object&gt;&lt;object type=&quot;3&quot; unique_id=&quot;55548&quot;&gt;&lt;property id=&quot;20148&quot; value=&quot;5&quot;/&gt;&lt;property id=&quot;20300&quot; value=&quot;Slide 154 - &amp;quot;Create a plain text document&amp;quot;&quot;/&gt;&lt;property id=&quot;20307&quot; value=&quot;381&quot;/&gt;&lt;/object&gt;&lt;object type=&quot;3&quot; unique_id=&quot;55549&quot;&gt;&lt;property id=&quot;20148&quot; value=&quot;5&quot;/&gt;&lt;property id=&quot;20300&quot; value=&quot;Slide 155&quot;/&gt;&lt;property id=&quot;20307&quot; value=&quot;382&quot;/&gt;&lt;/object&gt;&lt;object type=&quot;3&quot; unique_id=&quot;55550&quot;&gt;&lt;property id=&quot;20148&quot; value=&quot;5&quot;/&gt;&lt;property id=&quot;20300&quot; value=&quot;Slide 156 - &amp;quot;Creating a subject bibliography&amp;quot;&quot;/&gt;&lt;property id=&quot;20307&quot; value=&quot;384&quot;/&gt;&lt;/object&gt;&lt;object type=&quot;3&quot; unique_id=&quot;55552&quot;&gt;&lt;property id=&quot;20148&quot; value=&quot;5&quot;/&gt;&lt;property id=&quot;20300&quot; value=&quot;Slide 157&quot;/&gt;&lt;property id=&quot;20307&quot; value=&quot;386&quot;/&gt;&lt;/object&gt;&lt;object type=&quot;3&quot; unique_id=&quot;55553&quot;&gt;&lt;property id=&quot;20148&quot; value=&quot;5&quot;/&gt;&lt;property id=&quot;20300&quot; value=&quot;Slide 158&quot;/&gt;&lt;property id=&quot;20307&quot; value=&quot;387&quot;/&gt;&lt;/object&gt;&lt;object type=&quot;3&quot; unique_id=&quot;55554&quot;&gt;&lt;property id=&quot;20148&quot; value=&quot;5&quot;/&gt;&lt;property id=&quot;20300&quot; value=&quot;Slide 159&quot;/&gt;&lt;property id=&quot;20307&quot; value=&quot;388&quot;/&gt;&lt;/object&gt;&lt;object type=&quot;3&quot; unique_id=&quot;55555&quot;&gt;&lt;property id=&quot;20148&quot; value=&quot;5&quot;/&gt;&lt;property id=&quot;20300&quot; value=&quot;Slide 160&quot;/&gt;&lt;property id=&quot;20307&quot; value=&quot;389&quot;/&gt;&lt;/object&gt;&lt;object type=&quot;3&quot; unique_id=&quot;55556&quot;&gt;&lt;property id=&quot;20148&quot; value=&quot;5&quot;/&gt;&lt;property id=&quot;20300&quot; value=&quot;Slide 161&quot;/&gt;&lt;property id=&quot;20307&quot; value=&quot;390&quot;/&gt;&lt;/object&gt;&lt;object type=&quot;3&quot; unique_id=&quot;55557&quot;&gt;&lt;property id=&quot;20148&quot; value=&quot;5&quot;/&gt;&lt;property id=&quot;20300&quot; value=&quot;Slide 162&quot;/&gt;&lt;property id=&quot;20307&quot; value=&quot;391&quot;/&gt;&lt;/object&gt;&lt;object type=&quot;3&quot; unique_id=&quot;55558&quot;&gt;&lt;property id=&quot;20148&quot; value=&quot;5&quot;/&gt;&lt;property id=&quot;20300&quot; value=&quot;Slide 163&quot;/&gt;&lt;property id=&quot;20307&quot; value=&quot;392&quot;/&gt;&lt;/object&gt;&lt;object type=&quot;3&quot; unique_id=&quot;55560&quot;&gt;&lt;property id=&quot;20148&quot; value=&quot;5&quot;/&gt;&lt;property id=&quot;20300&quot; value=&quot;Slide 166 - &amp;quot;Use abbreviated journal titles&amp;quot;&quot;/&gt;&lt;property id=&quot;20307&quot; value=&quot;406&quot;/&gt;&lt;/object&gt;&lt;object type=&quot;3&quot; unique_id=&quot;55561&quot;&gt;&lt;property id=&quot;20148&quot; value=&quot;5&quot;/&gt;&lt;property id=&quot;20300&quot; value=&quot;Slide 167&quot;/&gt;&lt;property id=&quot;20307&quot; value=&quot;407&quot;/&gt;&lt;/object&gt;&lt;object type=&quot;3&quot; unique_id=&quot;55562&quot;&gt;&lt;property id=&quot;20148&quot; value=&quot;5&quot;/&gt;&lt;property id=&quot;20300&quot; value=&quot;Slide 168&quot;/&gt;&lt;property id=&quot;20307&quot; value=&quot;408&quot;/&gt;&lt;/object&gt;&lt;object type=&quot;3&quot; unique_id=&quot;55563&quot;&gt;&lt;property id=&quot;20148&quot; value=&quot;5&quot;/&gt;&lt;property id=&quot;20300&quot; value=&quot;Slide 169&quot;/&gt;&lt;property id=&quot;20307&quot; value=&quot;409&quot;/&gt;&lt;/object&gt;&lt;object type=&quot;3&quot; unique_id=&quot;55564&quot;&gt;&lt;property id=&quot;20148&quot; value=&quot;5&quot;/&gt;&lt;property id=&quot;20300&quot; value=&quot;Slide 170&quot;/&gt;&lt;property id=&quot;20307&quot; value=&quot;394&quot;/&gt;&lt;/object&gt;&lt;object type=&quot;3&quot; unique_id=&quot;55565&quot;&gt;&lt;property id=&quot;20148&quot; value=&quot;5&quot;/&gt;&lt;property id=&quot;20300&quot; value=&quot;Slide 171&quot;/&gt;&lt;property id=&quot;20307&quot; value=&quot;396&quot;/&gt;&lt;/object&gt;&lt;object type=&quot;3&quot; unique_id=&quot;55566&quot;&gt;&lt;property id=&quot;20148&quot; value=&quot;5&quot;/&gt;&lt;property id=&quot;20300&quot; value=&quot;Slide 172&quot;/&gt;&lt;property id=&quot;20307&quot; value=&quot;397&quot;/&gt;&lt;/object&gt;&lt;object type=&quot;3&quot; unique_id=&quot;55567&quot;&gt;&lt;property id=&quot;20148&quot; value=&quot;5&quot;/&gt;&lt;property id=&quot;20300&quot; value=&quot;Slide 173&quot;/&gt;&lt;property id=&quot;20307&quot; value=&quot;398&quot;/&gt;&lt;/object&gt;&lt;object type=&quot;3&quot; unique_id=&quot;55568&quot;&gt;&lt;property id=&quot;20148&quot; value=&quot;5&quot;/&gt;&lt;property id=&quot;20300&quot; value=&quot;Slide 174&quot;/&gt;&lt;property id=&quot;20307&quot; value=&quot;399&quot;/&gt;&lt;/object&gt;&lt;object type=&quot;3&quot; unique_id=&quot;55569&quot;&gt;&lt;property id=&quot;20148&quot; value=&quot;5&quot;/&gt;&lt;property id=&quot;20300&quot; value=&quot;Slide 175&quot;/&gt;&lt;property id=&quot;20307&quot; value=&quot;400&quot;/&gt;&lt;/object&gt;&lt;object type=&quot;3&quot; unique_id=&quot;55570&quot;&gt;&lt;property id=&quot;20148&quot; value=&quot;5&quot;/&gt;&lt;property id=&quot;20300&quot; value=&quot;Slide 176&quot;/&gt;&lt;property id=&quot;20307&quot; value=&quot;401&quot;/&gt;&lt;/object&gt;&lt;object type=&quot;3&quot; unique_id=&quot;55571&quot;&gt;&lt;property id=&quot;20148&quot; value=&quot;5&quot;/&gt;&lt;property id=&quot;20300&quot; value=&quot;Slide 177&quot;/&gt;&lt;property id=&quot;20307&quot; value=&quot;402&quot;/&gt;&lt;/object&gt;&lt;object type=&quot;3&quot; unique_id=&quot;55572&quot;&gt;&lt;property id=&quot;20148&quot; value=&quot;5&quot;/&gt;&lt;property id=&quot;20300&quot; value=&quot;Slide 178&quot;/&gt;&lt;property id=&quot;20307&quot; value=&quot;403&quot;/&gt;&lt;/object&gt;&lt;object type=&quot;3&quot; unique_id=&quot;55573&quot;&gt;&lt;property id=&quot;20148&quot; value=&quot;5&quot;/&gt;&lt;property id=&quot;20300&quot; value=&quot;Slide 179&quot;/&gt;&lt;property id=&quot;20307&quot; value=&quot;404&quot;/&gt;&lt;/object&gt;&lt;object type=&quot;3&quot; unique_id=&quot;55587&quot;&gt;&lt;property id=&quot;20148&quot; value=&quot;5&quot;/&gt;&lt;property id=&quot;20300&quot; value=&quot;Slide 231 - &amp;quot;Exporting from the Cochrane Library&amp;quot;&quot;/&gt;&lt;property id=&quot;20307&quot; value=&quot;428&quot;/&gt;&lt;/object&gt;&lt;object type=&quot;3&quot; unique_id=&quot;55588&quot;&gt;&lt;property id=&quot;20148&quot; value=&quot;5&quot;/&gt;&lt;property id=&quot;20300&quot; value=&quot;Slide 232&quot;/&gt;&lt;property id=&quot;20307&quot; value=&quot;429&quot;/&gt;&lt;/object&gt;&lt;object type=&quot;3&quot; unique_id=&quot;55589&quot;&gt;&lt;property id=&quot;20148&quot; value=&quot;5&quot;/&gt;&lt;property id=&quot;20300&quot; value=&quot;Slide 233&quot;/&gt;&lt;property id=&quot;20307&quot; value=&quot;430&quot;/&gt;&lt;/object&gt;&lt;object type=&quot;3&quot; unique_id=&quot;55590&quot;&gt;&lt;property id=&quot;20148&quot; value=&quot;5&quot;/&gt;&lt;property id=&quot;20300&quot; value=&quot;Slide 234&quot;/&gt;&lt;property id=&quot;20307&quot; value=&quot;431&quot;/&gt;&lt;/object&gt;&lt;object type=&quot;3&quot; unique_id=&quot;55591&quot;&gt;&lt;property id=&quot;20148&quot; value=&quot;5&quot;/&gt;&lt;property id=&quot;20300&quot; value=&quot;Slide 235&quot;/&gt;&lt;property id=&quot;20307&quot; value=&quot;432&quot;/&gt;&lt;/object&gt;&lt;object type=&quot;3&quot; unique_id=&quot;55593&quot;&gt;&lt;property id=&quot;20148&quot; value=&quot;5&quot;/&gt;&lt;property id=&quot;20300&quot; value=&quot;Slide 237&quot;/&gt;&lt;property id=&quot;20307&quot; value=&quot;434&quot;/&gt;&lt;/object&gt;&lt;object type=&quot;3&quot; unique_id=&quot;55598&quot;&gt;&lt;property id=&quot;20148&quot; value=&quot;5&quot;/&gt;&lt;property id=&quot;20300&quot; value=&quot;Slide 238&quot;/&gt;&lt;property id=&quot;20307&quot; value=&quot;439&quot;/&gt;&lt;/object&gt;&lt;object type=&quot;3&quot; unique_id=&quot;55636&quot;&gt;&lt;property id=&quot;20148&quot; value=&quot;5&quot;/&gt;&lt;property id=&quot;20300&quot; value=&quot;Slide 261&quot;/&gt;&lt;property id=&quot;20307&quot; value=&quot;477&quot;/&gt;&lt;/object&gt;&lt;object type=&quot;3&quot; unique_id=&quot;55637&quot;&gt;&lt;property id=&quot;20148&quot; value=&quot;5&quot;/&gt;&lt;property id=&quot;20300&quot; value=&quot;Slide 262&quot;/&gt;&lt;property id=&quot;20307&quot; value=&quot;478&quot;/&gt;&lt;/object&gt;&lt;object type=&quot;3&quot; unique_id=&quot;55638&quot;&gt;&lt;property id=&quot;20148&quot; value=&quot;5&quot;/&gt;&lt;property id=&quot;20300&quot; value=&quot;Slide 263&quot;/&gt;&lt;property id=&quot;20307&quot; value=&quot;479&quot;/&gt;&lt;/object&gt;&lt;object type=&quot;3&quot; unique_id=&quot;55640&quot;&gt;&lt;property id=&quot;20148&quot; value=&quot;5&quot;/&gt;&lt;property id=&quot;20300&quot; value=&quot;Slide 264&quot;/&gt;&lt;property id=&quot;20307&quot; value=&quot;481&quot;/&gt;&lt;/object&gt;&lt;object type=&quot;3&quot; unique_id=&quot;55642&quot;&gt;&lt;property id=&quot;20148&quot; value=&quot;5&quot;/&gt;&lt;property id=&quot;20300&quot; value=&quot;Slide 268&quot;/&gt;&lt;property id=&quot;20307&quot; value=&quot;483&quot;/&gt;&lt;/object&gt;&lt;object type=&quot;3&quot; unique_id=&quot;55653&quot;&gt;&lt;property id=&quot;20148&quot; value=&quot;5&quot;/&gt;&lt;property id=&quot;20300&quot; value=&quot;Slide 283&quot;/&gt;&lt;property id=&quot;20307&quot; value=&quot;494&quot;/&gt;&lt;/object&gt;&lt;object type=&quot;3&quot; unique_id=&quot;55654&quot;&gt;&lt;property id=&quot;20148&quot; value=&quot;5&quot;/&gt;&lt;property id=&quot;20300&quot; value=&quot;Slide 284&quot;/&gt;&lt;property id=&quot;20307&quot; value=&quot;495&quot;/&gt;&lt;/object&gt;&lt;object type=&quot;3&quot; unique_id=&quot;55655&quot;&gt;&lt;property id=&quot;20148&quot; value=&quot;5&quot;/&gt;&lt;property id=&quot;20300&quot; value=&quot;Slide 285&quot;/&gt;&lt;property id=&quot;20307&quot; value=&quot;496&quot;/&gt;&lt;/object&gt;&lt;object type=&quot;3&quot; unique_id=&quot;55656&quot;&gt;&lt;property id=&quot;20148&quot; value=&quot;5&quot;/&gt;&lt;property id=&quot;20300&quot; value=&quot;Slide 286&quot;/&gt;&lt;property id=&quot;20307&quot; value=&quot;497&quot;/&gt;&lt;/object&gt;&lt;object type=&quot;3&quot; unique_id=&quot;55657&quot;&gt;&lt;property id=&quot;20148&quot; value=&quot;5&quot;/&gt;&lt;property id=&quot;20300&quot; value=&quot;Slide 290&quot;/&gt;&lt;property id=&quot;20307&quot; value=&quot;498&quot;/&gt;&lt;/object&gt;&lt;object type=&quot;3&quot; unique_id=&quot;55670&quot;&gt;&lt;property id=&quot;20148&quot; value=&quot;5&quot;/&gt;&lt;property id=&quot;20300&quot; value=&quot;Slide 291 - &amp;quot;Exporting from JSTOR&amp;quot;&quot;/&gt;&lt;property id=&quot;20307&quot; value=&quot;410&quot;/&gt;&lt;/object&gt;&lt;object type=&quot;3&quot; unique_id=&quot;58164&quot;&gt;&lt;property id=&quot;20148&quot; value=&quot;5&quot;/&gt;&lt;property id=&quot;20300&quot; value=&quot;Slide 360 - &amp;quot;Get more help&amp;quot;&quot;/&gt;&lt;property id=&quot;20307&quot; value=&quot;567&quot;/&gt;&lt;/object&gt;&lt;object type=&quot;3&quot; unique_id=&quot;59706&quot;&gt;&lt;property id=&quot;20148&quot; value=&quot;5&quot;/&gt;&lt;property id=&quot;20300&quot; value=&quot;Slide 260 - &amp;quot;Export references from Engineering Village databases&amp;quot;&quot;/&gt;&lt;property id=&quot;20307&quot; value=&quot;568&quot;/&gt;&lt;/object&gt;&lt;object type=&quot;3&quot; unique_id=&quot;60015&quot;&gt;&lt;property id=&quot;20148&quot; value=&quot;5&quot;/&gt;&lt;property id=&quot;20300&quot; value=&quot;Slide 282 - &amp;quot;Export from IEEE Explore&amp;quot;&quot;/&gt;&lt;property id=&quot;20307&quot; value=&quot;569&quot;/&gt;&lt;/object&gt;&lt;object type=&quot;3&quot; unique_id=&quot;61864&quot;&gt;&lt;property id=&quot;20148&quot; value=&quot;5&quot;/&gt;&lt;property id=&quot;20300&quot; value=&quot;Slide 3 - &amp;quot;Edit the reference style - footnotes&amp;quot;&quot;/&gt;&lt;property id=&quot;20307&quot; value=&quot;570&quot;/&gt;&lt;/object&gt;&lt;object type=&quot;3&quot; unique_id=&quot;69760&quot;&gt;&lt;property id=&quot;20148&quot; value=&quot;5&quot;/&gt;&lt;property id=&quot;20300&quot; value=&quot;Slide 294&quot;/&gt;&lt;property id=&quot;20307&quot; value=&quot;582&quot;/&gt;&lt;/object&gt;&lt;object type=&quot;3&quot; unique_id=&quot;69761&quot;&gt;&lt;property id=&quot;20148&quot; value=&quot;5&quot;/&gt;&lt;property id=&quot;20300&quot; value=&quot;Slide 295&quot;/&gt;&lt;property id=&quot;20307&quot; value=&quot;583&quot;/&gt;&lt;/object&gt;&lt;object type=&quot;3&quot; unique_id=&quot;72155&quot;&gt;&lt;property id=&quot;20148&quot; value=&quot;5&quot;/&gt;&lt;property id=&quot;20300&quot; value=&quot;Slide 30&quot;/&gt;&lt;property id=&quot;20307&quot; value=&quot;593&quot;/&gt;&lt;/object&gt;&lt;object type=&quot;3&quot; unique_id=&quot;72156&quot;&gt;&lt;property id=&quot;20148&quot; value=&quot;5&quot;/&gt;&lt;property id=&quot;20300&quot; value=&quot;Slide 37&quot;/&gt;&lt;property id=&quot;20307&quot; value=&quot;594&quot;/&gt;&lt;/object&gt;&lt;object type=&quot;3&quot; unique_id=&quot;72157&quot;&gt;&lt;property id=&quot;20148&quot; value=&quot;5&quot;/&gt;&lt;property id=&quot;20300&quot; value=&quot;Slide 40&quot;/&gt;&lt;property id=&quot;20307&quot; value=&quot;595&quot;/&gt;&lt;/object&gt;&lt;object type=&quot;3&quot; unique_id=&quot;75168&quot;&gt;&lt;property id=&quot;20148&quot; value=&quot;5&quot;/&gt;&lt;property id=&quot;20300&quot; value=&quot;Slide 58 - &amp;quot;Create from groups&amp;quot;&quot;/&gt;&lt;property id=&quot;20307&quot; value=&quot;596&quot;/&gt;&lt;/object&gt;&lt;object type=&quot;3&quot; unique_id=&quot;75169&quot;&gt;&lt;property id=&quot;20148&quot; value=&quot;5&quot;/&gt;&lt;property id=&quot;20300&quot; value=&quot;Slide 59&quot;/&gt;&lt;property id=&quot;20307&quot; value=&quot;597&quot;/&gt;&lt;/object&gt;&lt;object type=&quot;3&quot; unique_id=&quot;75170&quot;&gt;&lt;property id=&quot;20148&quot; value=&quot;5&quot;/&gt;&lt;property id=&quot;20300&quot; value=&quot;Slide 60&quot;/&gt;&lt;property id=&quot;20307&quot; value=&quot;598&quot;/&gt;&lt;/object&gt;&lt;object type=&quot;3&quot; unique_id=&quot;75171&quot;&gt;&lt;property id=&quot;20148&quot; value=&quot;5&quot;/&gt;&lt;property id=&quot;20300&quot; value=&quot;Slide 62&quot;/&gt;&lt;property id=&quot;20307&quot; value=&quot;599&quot;/&gt;&lt;/object&gt;&lt;object type=&quot;3&quot; unique_id=&quot;75172&quot;&gt;&lt;property id=&quot;20148&quot; value=&quot;5&quot;/&gt;&lt;property id=&quot;20300&quot; value=&quot;Slide 63&quot;/&gt;&lt;property id=&quot;20307&quot; value=&quot;600&quot;/&gt;&lt;/object&gt;&lt;object type=&quot;3&quot; unique_id=&quot;75175&quot;&gt;&lt;property id=&quot;20148&quot; value=&quot;5&quot;/&gt;&lt;property id=&quot;20300&quot; value=&quot;Slide 69&quot;/&gt;&lt;property id=&quot;20307&quot; value=&quot;603&quot;/&gt;&lt;/object&gt;&lt;object type=&quot;3&quot; unique_id=&quot;77950&quot;&gt;&lt;property id=&quot;20148&quot; value=&quot;5&quot;/&gt;&lt;property id=&quot;20300&quot; value=&quot;Slide 71&quot;/&gt;&lt;property id=&quot;20307&quot; value=&quot;604&quot;/&gt;&lt;/object&gt;&lt;object type=&quot;3&quot; unique_id=&quot;77951&quot;&gt;&lt;property id=&quot;20148&quot; value=&quot;5&quot;/&gt;&lt;property id=&quot;20300&quot; value=&quot;Slide 80&quot;/&gt;&lt;property id=&quot;20307&quot; value=&quot;605&quot;/&gt;&lt;/object&gt;&lt;object type=&quot;3&quot; unique_id=&quot;80441&quot;&gt;&lt;property id=&quot;20148&quot; value=&quot;5&quot;/&gt;&lt;property id=&quot;20300&quot; value=&quot;Slide 118 - &amp;quot;Manage caption layout for tables and figures&amp;quot;&quot;/&gt;&lt;property id=&quot;20307&quot; value=&quot;608&quot;/&gt;&lt;/object&gt;&lt;object type=&quot;3&quot; unique_id=&quot;80442&quot;&gt;&lt;property id=&quot;20148&quot; value=&quot;5&quot;/&gt;&lt;property id=&quot;20300&quot; value=&quot;Slide 119&quot;/&gt;&lt;property id=&quot;20307&quot; value=&quot;609&quot;/&gt;&lt;/object&gt;&lt;object type=&quot;3&quot; unique_id=&quot;80443&quot;&gt;&lt;property id=&quot;20148&quot; value=&quot;5&quot;/&gt;&lt;property id=&quot;20300&quot; value=&quot;Slide 120&quot;/&gt;&lt;property id=&quot;20307&quot; value=&quot;610&quot;/&gt;&lt;/object&gt;&lt;object type=&quot;3&quot; unique_id=&quot;80444&quot;&gt;&lt;property id=&quot;20148&quot; value=&quot;5&quot;/&gt;&lt;property id=&quot;20300&quot; value=&quot;Slide 121&quot;/&gt;&lt;property id=&quot;20307&quot; value=&quot;611&quot;/&gt;&lt;/object&gt;&lt;object type=&quot;3&quot; unique_id=&quot;80445&quot;&gt;&lt;property id=&quot;20148&quot; value=&quot;5&quot;/&gt;&lt;property id=&quot;20300&quot; value=&quot;Slide 122&quot;/&gt;&lt;property id=&quot;20307&quot; value=&quot;612&quot;/&gt;&lt;/object&gt;&lt;object type=&quot;3&quot; unique_id=&quot;92812&quot;&gt;&lt;property id=&quot;20148&quot; value=&quot;5&quot;/&gt;&lt;property id=&quot;20300&quot; value=&quot;Slide 151&quot;/&gt;&lt;property id=&quot;20307&quot; value=&quot;615&quot;/&gt;&lt;/object&gt;&lt;object type=&quot;3&quot; unique_id=&quot;92813&quot;&gt;&lt;property id=&quot;20148&quot; value=&quot;5&quot;/&gt;&lt;property id=&quot;20300&quot; value=&quot;Slide 152&quot;/&gt;&lt;property id=&quot;20307&quot; value=&quot;616&quot;/&gt;&lt;/object&gt;&lt;object type=&quot;3&quot; unique_id=&quot;92816&quot;&gt;&lt;property id=&quot;20148&quot; value=&quot;5&quot;/&gt;&lt;property id=&quot;20300&quot; value=&quot;Slide 164&quot;/&gt;&lt;property id=&quot;20307&quot; value=&quot;619&quot;/&gt;&lt;/object&gt;&lt;object type=&quot;3&quot; unique_id=&quot;92817&quot;&gt;&lt;property id=&quot;20148&quot; value=&quot;5&quot;/&gt;&lt;property id=&quot;20300&quot; value=&quot;Slide 180 - &amp;quot;Combine chapters into a single document&amp;quot;&quot;/&gt;&lt;property id=&quot;20307&quot; value=&quot;620&quot;/&gt;&lt;/object&gt;&lt;object type=&quot;3&quot; unique_id=&quot;92818&quot;&gt;&lt;property id=&quot;20148&quot; value=&quot;5&quot;/&gt;&lt;property id=&quot;20300&quot; value=&quot;Slide 181&quot;/&gt;&lt;property id=&quot;20307&quot; value=&quot;621&quot;/&gt;&lt;/object&gt;&lt;object type=&quot;3&quot; unique_id=&quot;92819&quot;&gt;&lt;property id=&quot;20148&quot; value=&quot;5&quot;/&gt;&lt;property id=&quot;20300&quot; value=&quot;Slide 182&quot;/&gt;&lt;property id=&quot;20307&quot; value=&quot;622&quot;/&gt;&lt;/object&gt;&lt;object type=&quot;3&quot; unique_id=&quot;92820&quot;&gt;&lt;property id=&quot;20148&quot; value=&quot;5&quot;/&gt;&lt;property id=&quot;20300&quot; value=&quot;Slide 183&quot;/&gt;&lt;property id=&quot;20307&quot; value=&quot;623&quot;/&gt;&lt;/object&gt;&lt;object type=&quot;3&quot; unique_id=&quot;92821&quot;&gt;&lt;property id=&quot;20148&quot; value=&quot;5&quot;/&gt;&lt;property id=&quot;20300&quot; value=&quot;Slide 184&quot;/&gt;&lt;property id=&quot;20307&quot; value=&quot;624&quot;/&gt;&lt;/object&gt;&lt;object type=&quot;3&quot; unique_id=&quot;92823&quot;&gt;&lt;property id=&quot;20148&quot; value=&quot;5&quot;/&gt;&lt;property id=&quot;20300&quot; value=&quot;Slide 185&quot;/&gt;&lt;property id=&quot;20307&quot; value=&quot;626&quot;/&gt;&lt;/object&gt;&lt;object type=&quot;3&quot; unique_id=&quot;92824&quot;&gt;&lt;property id=&quot;20148&quot; value=&quot;5&quot;/&gt;&lt;property id=&quot;20300&quot; value=&quot;Slide 186&quot;/&gt;&lt;property id=&quot;20307&quot; value=&quot;627&quot;/&gt;&lt;/object&gt;&lt;object type=&quot;3&quot; unique_id=&quot;92825&quot;&gt;&lt;property id=&quot;20148&quot; value=&quot;5&quot;/&gt;&lt;property id=&quot;20300&quot; value=&quot;Slide 187&quot;/&gt;&lt;property id=&quot;20307&quot; value=&quot;628&quot;/&gt;&lt;/object&gt;&lt;object type=&quot;3&quot; unique_id=&quot;92826&quot;&gt;&lt;property id=&quot;20148&quot; value=&quot;5&quot;/&gt;&lt;property id=&quot;20300&quot; value=&quot;Slide 204 - &amp;quot;Export from OVID databases&amp;quot;&quot;/&gt;&lt;property id=&quot;20307&quot; value=&quot;629&quot;/&gt;&lt;/object&gt;&lt;object type=&quot;3&quot; unique_id=&quot;92827&quot;&gt;&lt;property id=&quot;20148&quot; value=&quot;5&quot;/&gt;&lt;property id=&quot;20300&quot; value=&quot;Slide 205&quot;/&gt;&lt;property id=&quot;20307&quot; value=&quot;631&quot;/&gt;&lt;/object&gt;&lt;object type=&quot;3&quot; unique_id=&quot;92829&quot;&gt;&lt;property id=&quot;20148&quot; value=&quot;5&quot;/&gt;&lt;property id=&quot;20300&quot; value=&quot;Slide 206&quot;/&gt;&lt;property id=&quot;20307&quot; value=&quot;633&quot;/&gt;&lt;/object&gt;&lt;object type=&quot;3&quot; unique_id=&quot;92831&quot;&gt;&lt;property id=&quot;20148&quot; value=&quot;5&quot;/&gt;&lt;property id=&quot;20300&quot; value=&quot;Slide 211&quot;/&gt;&lt;property id=&quot;20307&quot; value=&quot;635&quot;/&gt;&lt;/object&gt;&lt;object type=&quot;3&quot; unique_id=&quot;92836&quot;&gt;&lt;property id=&quot;20148&quot; value=&quot;5&quot;/&gt;&lt;property id=&quot;20300&quot; value=&quot;Slide 221 - &amp;quot;Export from EBSCO databases&amp;quot;&quot;/&gt;&lt;property id=&quot;20307&quot; value=&quot;630&quot;/&gt;&lt;/object&gt;&lt;object type=&quot;3&quot; unique_id=&quot;92837&quot;&gt;&lt;property id=&quot;20148&quot; value=&quot;5&quot;/&gt;&lt;property id=&quot;20300&quot; value=&quot;Slide 222&quot;/&gt;&lt;property id=&quot;20307&quot; value=&quot;640&quot;/&gt;&lt;/object&gt;&lt;object type=&quot;3&quot; unique_id=&quot;92841&quot;&gt;&lt;property id=&quot;20148&quot; value=&quot;5&quot;/&gt;&lt;property id=&quot;20300&quot; value=&quot;Slide 223&quot;/&gt;&lt;property id=&quot;20307&quot; value=&quot;644&quot;/&gt;&lt;/object&gt;&lt;object type=&quot;3&quot; unique_id=&quot;92843&quot;&gt;&lt;property id=&quot;20148&quot; value=&quot;5&quot;/&gt;&lt;property id=&quot;20300&quot; value=&quot;Slide 225&quot;/&gt;&lt;property id=&quot;20307&quot; value=&quot;646&quot;/&gt;&lt;/object&gt;&lt;object type=&quot;3&quot; unique_id=&quot;97381&quot;&gt;&lt;property id=&quot;20148&quot; value=&quot;5&quot;/&gt;&lt;property id=&quot;20300&quot; value=&quot;Slide 140 - &amp;quot;Insert footnote references into Word&amp;quot;&quot;/&gt;&lt;property id=&quot;20307&quot; value=&quot;647&quot;/&gt;&lt;/object&gt;&lt;object type=&quot;3&quot; unique_id=&quot;97382&quot;&gt;&lt;property id=&quot;20148&quot; value=&quot;5&quot;/&gt;&lt;property id=&quot;20300&quot; value=&quot;Slide 141&quot;/&gt;&lt;property id=&quot;20307&quot; value=&quot;648&quot;/&gt;&lt;/object&gt;&lt;object type=&quot;3&quot; unique_id=&quot;97383&quot;&gt;&lt;property id=&quot;20148&quot; value=&quot;5&quot;/&gt;&lt;property id=&quot;20300&quot; value=&quot;Slide 142&quot;/&gt;&lt;property id=&quot;20307&quot; value=&quot;649&quot;/&gt;&lt;/object&gt;&lt;object type=&quot;3&quot; unique_id=&quot;97384&quot;&gt;&lt;property id=&quot;20148&quot; value=&quot;5&quot;/&gt;&lt;property id=&quot;20300&quot; value=&quot;Slide 144&quot;/&gt;&lt;property id=&quot;20307&quot; value=&quot;650&quot;/&gt;&lt;/object&gt;&lt;object type=&quot;3&quot; unique_id=&quot;97385&quot;&gt;&lt;property id=&quot;20148&quot; value=&quot;5&quot;/&gt;&lt;property id=&quot;20300&quot; value=&quot;Slide 145&quot;/&gt;&lt;property id=&quot;20307&quot; value=&quot;651&quot;/&gt;&lt;/object&gt;&lt;object type=&quot;3&quot; unique_id=&quot;102838&quot;&gt;&lt;property id=&quot;20148&quot; value=&quot;5&quot;/&gt;&lt;property id=&quot;20300&quot; value=&quot;Slide 293&quot;/&gt;&lt;property id=&quot;20307&quot; value=&quot;663&quot;/&gt;&lt;/object&gt;&lt;object type=&quot;3&quot; unique_id=&quot;102839&quot;&gt;&lt;property id=&quot;20148&quot; value=&quot;5&quot;/&gt;&lt;property id=&quot;20300&quot; value=&quot;Slide 298&quot;/&gt;&lt;property id=&quot;20307&quot; value=&quot;664&quot;/&gt;&lt;/object&gt;&lt;object type=&quot;3&quot; unique_id=&quot;106933&quot;&gt;&lt;property id=&quot;20148&quot; value=&quot;5&quot;/&gt;&lt;property id=&quot;20300&quot; value=&quot;Slide 189&quot;/&gt;&lt;property id=&quot;20307&quot; value=&quot;668&quot;/&gt;&lt;/object&gt;&lt;object type=&quot;3&quot; unique_id=&quot;106934&quot;&gt;&lt;property id=&quot;20148&quot; value=&quot;5&quot;/&gt;&lt;property id=&quot;20300&quot; value=&quot;Slide 196 - &amp;quot;Export the EndNote Library&amp;quot;&quot;/&gt;&lt;property id=&quot;20307&quot; value=&quot;669&quot;/&gt;&lt;/object&gt;&lt;object type=&quot;3&quot; unique_id=&quot;106935&quot;&gt;&lt;property id=&quot;20148&quot; value=&quot;5&quot;/&gt;&lt;property id=&quot;20300&quot; value=&quot;Slide 197&quot;/&gt;&lt;property id=&quot;20307&quot; value=&quot;670&quot;/&gt;&lt;/object&gt;&lt;object type=&quot;3&quot; unique_id=&quot;106936&quot;&gt;&lt;property id=&quot;20148&quot; value=&quot;5&quot;/&gt;&lt;property id=&quot;20300&quot; value=&quot;Slide 198&quot;/&gt;&lt;property id=&quot;20307&quot; value=&quot;671&quot;/&gt;&lt;/object&gt;&lt;object type=&quot;3&quot; unique_id=&quot;106937&quot;&gt;&lt;property id=&quot;20148&quot; value=&quot;5&quot;/&gt;&lt;property id=&quot;20300&quot; value=&quot;Slide 199&quot;/&gt;&lt;property id=&quot;20307&quot; value=&quot;672&quot;/&gt;&lt;/object&gt;&lt;object type=&quot;3&quot; unique_id=&quot;106938&quot;&gt;&lt;property id=&quot;20148&quot; value=&quot;5&quot;/&gt;&lt;property id=&quot;20300&quot; value=&quot;Slide 200&quot;/&gt;&lt;property id=&quot;20307&quot; value=&quot;673&quot;/&gt;&lt;/object&gt;&lt;object type=&quot;3&quot; unique_id=&quot;106939&quot;&gt;&lt;property id=&quot;20148&quot; value=&quot;5&quot;/&gt;&lt;property id=&quot;20300&quot; value=&quot;Slide 201&quot;/&gt;&lt;property id=&quot;20307&quot; value=&quot;674&quot;/&gt;&lt;/object&gt;&lt;object type=&quot;3&quot; unique_id=&quot;110411&quot;&gt;&lt;property id=&quot;20148&quot; value=&quot;5&quot;/&gt;&lt;property id=&quot;20300&quot; value=&quot;Slide 192&quot;/&gt;&lt;property id=&quot;20307&quot; value=&quot;676&quot;/&gt;&lt;/object&gt;&lt;object type=&quot;3&quot; unique_id=&quot;110412&quot;&gt;&lt;property id=&quot;20148&quot; value=&quot;5&quot;/&gt;&lt;property id=&quot;20300&quot; value=&quot;Slide 195&quot;/&gt;&lt;property id=&quot;20307&quot; value=&quot;677&quot;/&gt;&lt;/object&gt;&lt;object type=&quot;3&quot; unique_id=&quot;115370&quot;&gt;&lt;property id=&quot;20148&quot; value=&quot;5&quot;/&gt;&lt;property id=&quot;20300&quot; value=&quot;Slide 94 - &amp;quot;Insert figures in Word documents&amp;quot;&quot;/&gt;&lt;property id=&quot;20307&quot; value=&quot;686&quot;/&gt;&lt;/object&gt;&lt;object type=&quot;3&quot; unique_id=&quot;119277&quot;&gt;&lt;property id=&quot;20148&quot; value=&quot;5&quot;/&gt;&lt;property id=&quot;20300&quot; value=&quot;Slide 143&quot;/&gt;&lt;property id=&quot;20307&quot; value=&quot;692&quot;/&gt;&lt;/object&gt;&lt;object type=&quot;3&quot; unique_id=&quot;122413&quot;&gt;&lt;property id=&quot;20148&quot; value=&quot;5&quot;/&gt;&lt;property id=&quot;20300&quot; value=&quot;Slide 207&quot;/&gt;&lt;property id=&quot;20307&quot; value=&quot;693&quot;/&gt;&lt;/object&gt;&lt;object type=&quot;3&quot; unique_id=&quot;122414&quot;&gt;&lt;property id=&quot;20148&quot; value=&quot;5&quot;/&gt;&lt;property id=&quot;20300&quot; value=&quot;Slide 208&quot;/&gt;&lt;property id=&quot;20307&quot; value=&quot;694&quot;/&gt;&lt;/object&gt;&lt;object type=&quot;3&quot; unique_id=&quot;125210&quot;&gt;&lt;property id=&quot;20148&quot; value=&quot;5&quot;/&gt;&lt;property id=&quot;20300&quot; value=&quot;Slide 16&quot;/&gt;&lt;property id=&quot;20307&quot; value=&quot;706&quot;/&gt;&lt;/object&gt;&lt;object type=&quot;3&quot; unique_id=&quot;125211&quot;&gt;&lt;property id=&quot;20148&quot; value=&quot;5&quot;/&gt;&lt;property id=&quot;20300&quot; value=&quot;Slide 17 - &amp;quot;Templates - how they work&amp;quot;&quot;/&gt;&lt;property id=&quot;20307&quot; value=&quot;697&quot;/&gt;&lt;/object&gt;&lt;object type=&quot;3&quot; unique_id=&quot;125215&quot;&gt;&lt;property id=&quot;20148&quot; value=&quot;5&quot;/&gt;&lt;property id=&quot;20300&quot; value=&quot;Slide 21 - &amp;quot;Special characters in templates&amp;quot;&quot;/&gt;&lt;property id=&quot;20307&quot; value=&quot;701&quot;/&gt;&lt;/object&gt;&lt;object type=&quot;3&quot; unique_id=&quot;125220&quot;&gt;&lt;property id=&quot;20148&quot; value=&quot;5&quot;/&gt;&lt;property id=&quot;20300&quot; value=&quot;Slide 41&quot;/&gt;&lt;property id=&quot;20307&quot; value=&quot;707&quot;/&gt;&lt;/object&gt;&lt;object type=&quot;3&quot; unique_id=&quot;125225&quot;&gt;&lt;property id=&quot;20148&quot; value=&quot;5&quot;/&gt;&lt;property id=&quot;20300&quot; value=&quot;Slide 68&quot;/&gt;&lt;property id=&quot;20307&quot; value=&quot;712&quot;/&gt;&lt;/object&gt;&lt;object type=&quot;3&quot; unique_id=&quot;125232&quot;&gt;&lt;property id=&quot;20148&quot; value=&quot;5&quot;/&gt;&lt;property id=&quot;20300&quot; value=&quot;Slide 136&quot;/&gt;&lt;property id=&quot;20307&quot; value=&quot;719&quot;/&gt;&lt;/object&gt;&lt;object type=&quot;3&quot; unique_id=&quot;125236&quot;&gt;&lt;property id=&quot;20148&quot; value=&quot;5&quot;/&gt;&lt;property id=&quot;20300&quot; value=&quot;Slide 188&quot;/&gt;&lt;property id=&quot;20307&quot; value=&quot;724&quot;/&gt;&lt;/object&gt;&lt;object type=&quot;3&quot; unique_id=&quot;125237&quot;&gt;&lt;property id=&quot;20148&quot; value=&quot;5&quot;/&gt;&lt;property id=&quot;20300&quot; value=&quot;Slide 190&quot;/&gt;&lt;property id=&quot;20307&quot; value=&quot;725&quot;/&gt;&lt;/object&gt;&lt;object type=&quot;3&quot; unique_id=&quot;125238&quot;&gt;&lt;property id=&quot;20148&quot; value=&quot;5&quot;/&gt;&lt;property id=&quot;20300&quot; value=&quot;Slide 191&quot;/&gt;&lt;property id=&quot;20307&quot; value=&quot;726&quot;/&gt;&lt;/object&gt;&lt;object type=&quot;3&quot; unique_id=&quot;125239&quot;&gt;&lt;property id=&quot;20148&quot; value=&quot;5&quot;/&gt;&lt;property id=&quot;20300&quot; value=&quot;Slide 202&quot;/&gt;&lt;property id=&quot;20307&quot; value=&quot;723&quot;/&gt;&lt;/object&gt;&lt;object type=&quot;3&quot; unique_id=&quot;125240&quot;&gt;&lt;property id=&quot;20148&quot; value=&quot;5&quot;/&gt;&lt;property id=&quot;20300&quot; value=&quot;Slide 209&quot;/&gt;&lt;property id=&quot;20307&quot; value=&quot;727&quot;/&gt;&lt;/object&gt;&lt;object type=&quot;3&quot; unique_id=&quot;125241&quot;&gt;&lt;property id=&quot;20148&quot; value=&quot;5&quot;/&gt;&lt;property id=&quot;20300&quot; value=&quot;Slide 210&quot;/&gt;&lt;property id=&quot;20307&quot; value=&quot;728&quot;/&gt;&lt;/object&gt;&lt;object type=&quot;3&quot; unique_id=&quot;125246&quot;&gt;&lt;property id=&quot;20148&quot; value=&quot;5&quot;/&gt;&lt;property id=&quot;20300&quot; value=&quot;Slide 224&quot;/&gt;&lt;property id=&quot;20307&quot; value=&quot;733&quot;/&gt;&lt;/object&gt;&lt;object type=&quot;3&quot; unique_id=&quot;125247&quot;&gt;&lt;property id=&quot;20148&quot; value=&quot;5&quot;/&gt;&lt;property id=&quot;20300&quot; value=&quot;Slide 226&quot;/&gt;&lt;property id=&quot;20307&quot; value=&quot;734&quot;/&gt;&lt;/object&gt;&lt;object type=&quot;3&quot; unique_id=&quot;125248&quot;&gt;&lt;property id=&quot;20148&quot; value=&quot;5&quot;/&gt;&lt;property id=&quot;20300&quot; value=&quot;Slide 227&quot;/&gt;&lt;property id=&quot;20307&quot; value=&quot;735&quot;/&gt;&lt;/object&gt;&lt;object type=&quot;3&quot; unique_id=&quot;125249&quot;&gt;&lt;property id=&quot;20148&quot; value=&quot;5&quot;/&gt;&lt;property id=&quot;20300&quot; value=&quot;Slide 228&quot;/&gt;&lt;property id=&quot;20307&quot; value=&quot;736&quot;/&gt;&lt;/object&gt;&lt;object type=&quot;3&quot; unique_id=&quot;125250&quot;&gt;&lt;property id=&quot;20148&quot; value=&quot;5&quot;/&gt;&lt;property id=&quot;20300&quot; value=&quot;Slide 229&quot;/&gt;&lt;property id=&quot;20307&quot; value=&quot;737&quot;/&gt;&lt;/object&gt;&lt;object type=&quot;3&quot; unique_id=&quot;125252&quot;&gt;&lt;property id=&quot;20148&quot; value=&quot;5&quot;/&gt;&lt;property id=&quot;20300&quot; value=&quot;Slide 239&quot;/&gt;&lt;property id=&quot;20307&quot; value=&quot;739&quot;/&gt;&lt;/object&gt;&lt;object type=&quot;3&quot; unique_id=&quot;125254&quot;&gt;&lt;property id=&quot;20148&quot; value=&quot;5&quot;/&gt;&lt;property id=&quot;20300&quot; value=&quot;Slide 240 - &amp;quot;Export from Emerald&amp;quot;&quot;/&gt;&lt;property id=&quot;20307&quot; value=&quot;747&quot;/&gt;&lt;/object&gt;&lt;object type=&quot;3&quot; unique_id=&quot;125255&quot;&gt;&lt;property id=&quot;20148&quot; value=&quot;5&quot;/&gt;&lt;property id=&quot;20300&quot; value=&quot;Slide 241&quot;/&gt;&lt;property id=&quot;20307&quot; value=&quot;746&quot;/&gt;&lt;/object&gt;&lt;object type=&quot;3&quot; unique_id=&quot;125256&quot;&gt;&lt;property id=&quot;20148&quot; value=&quot;5&quot;/&gt;&lt;property id=&quot;20300&quot; value=&quot;Slide 242&quot;/&gt;&lt;property id=&quot;20307&quot; value=&quot;749&quot;/&gt;&lt;/object&gt;&lt;object type=&quot;3&quot; unique_id=&quot;125257&quot;&gt;&lt;property id=&quot;20148&quot; value=&quot;5&quot;/&gt;&lt;property id=&quot;20300&quot; value=&quot;Slide 243&quot;/&gt;&lt;property id=&quot;20307&quot; value=&quot;769&quot;/&gt;&lt;/object&gt;&lt;object type=&quot;3&quot; unique_id=&quot;125258&quot;&gt;&lt;property id=&quot;20148&quot; value=&quot;5&quot;/&gt;&lt;property id=&quot;20300&quot; value=&quot;Slide 244&quot;/&gt;&lt;property id=&quot;20307&quot; value=&quot;750&quot;/&gt;&lt;/object&gt;&lt;object type=&quot;3&quot; unique_id=&quot;125259&quot;&gt;&lt;property id=&quot;20148&quot; value=&quot;5&quot;/&gt;&lt;property id=&quot;20300&quot; value=&quot;Slide 245&quot;/&gt;&lt;property id=&quot;20307&quot; value=&quot;751&quot;/&gt;&lt;/object&gt;&lt;object type=&quot;3&quot; unique_id=&quot;125260&quot;&gt;&lt;property id=&quot;20148&quot; value=&quot;5&quot;/&gt;&lt;property id=&quot;20300&quot; value=&quot;Slide 246&quot;/&gt;&lt;property id=&quot;20307&quot; value=&quot;752&quot;/&gt;&lt;/object&gt;&lt;object type=&quot;3&quot; unique_id=&quot;125261&quot;&gt;&lt;property id=&quot;20148&quot; value=&quot;5&quot;/&gt;&lt;property id=&quot;20300&quot; value=&quot;Slide 247&quot;/&gt;&lt;property id=&quot;20307&quot; value=&quot;754&quot;/&gt;&lt;/object&gt;&lt;object type=&quot;3&quot; unique_id=&quot;125262&quot;&gt;&lt;property id=&quot;20148&quot; value=&quot;5&quot;/&gt;&lt;property id=&quot;20300&quot; value=&quot;Slide 248&quot;/&gt;&lt;property id=&quot;20307&quot; value=&quot;755&quot;/&gt;&lt;/object&gt;&lt;object type=&quot;3&quot; unique_id=&quot;125263&quot;&gt;&lt;property id=&quot;20148&quot; value=&quot;5&quot;/&gt;&lt;property id=&quot;20300&quot; value=&quot;Slide 249&quot;/&gt;&lt;property id=&quot;20307&quot; value=&quot;756&quot;/&gt;&lt;/object&gt;&lt;object type=&quot;3&quot; unique_id=&quot;125264&quot;&gt;&lt;property id=&quot;20148&quot; value=&quot;5&quot;/&gt;&lt;property id=&quot;20300&quot; value=&quot;Slide 250&quot;/&gt;&lt;property id=&quot;20307&quot; value=&quot;770&quot;/&gt;&lt;/object&gt;&lt;object type=&quot;3&quot; unique_id=&quot;125265&quot;&gt;&lt;property id=&quot;20148&quot; value=&quot;5&quot;/&gt;&lt;property id=&quot;20300&quot; value=&quot;Slide 251&quot;/&gt;&lt;property id=&quot;20307&quot; value=&quot;759&quot;/&gt;&lt;/object&gt;&lt;object type=&quot;3&quot; unique_id=&quot;125266&quot;&gt;&lt;property id=&quot;20148&quot; value=&quot;5&quot;/&gt;&lt;property id=&quot;20300&quot; value=&quot;Slide 252&quot;/&gt;&lt;property id=&quot;20307&quot; value=&quot;771&quot;/&gt;&lt;/object&gt;&lt;object type=&quot;3&quot; unique_id=&quot;125267&quot;&gt;&lt;property id=&quot;20148&quot; value=&quot;5&quot;/&gt;&lt;property id=&quot;20300&quot; value=&quot;Slide 253&quot;/&gt;&lt;property id=&quot;20307&quot; value=&quot;760&quot;/&gt;&lt;/object&gt;&lt;object type=&quot;3&quot; unique_id=&quot;125268&quot;&gt;&lt;property id=&quot;20148&quot; value=&quot;5&quot;/&gt;&lt;property id=&quot;20300&quot; value=&quot;Slide 254&quot;/&gt;&lt;property id=&quot;20307&quot; value=&quot;761&quot;/&gt;&lt;/object&gt;&lt;object type=&quot;3&quot; unique_id=&quot;125269&quot;&gt;&lt;property id=&quot;20148&quot; value=&quot;5&quot;/&gt;&lt;property id=&quot;20300&quot; value=&quot;Slide 255&quot;/&gt;&lt;property id=&quot;20307&quot; value=&quot;762&quot;/&gt;&lt;/object&gt;&lt;object type=&quot;3&quot; unique_id=&quot;125271&quot;&gt;&lt;property id=&quot;20148&quot; value=&quot;5&quot;/&gt;&lt;property id=&quot;20300&quot; value=&quot;Slide 257&quot;/&gt;&lt;property id=&quot;20307&quot; value=&quot;748&quot;/&gt;&lt;/object&gt;&lt;object type=&quot;3&quot; unique_id=&quot;125272&quot;&gt;&lt;property id=&quot;20148&quot; value=&quot;5&quot;/&gt;&lt;property id=&quot;20300&quot; value=&quot;Slide 265&quot;/&gt;&lt;property id=&quot;20307&quot; value=&quot;741&quot;/&gt;&lt;/object&gt;&lt;object type=&quot;3&quot; unique_id=&quot;125273&quot;&gt;&lt;property id=&quot;20148&quot; value=&quot;5&quot;/&gt;&lt;property id=&quot;20300&quot; value=&quot;Slide 269&quot;/&gt;&lt;property id=&quot;20307&quot; value=&quot;744&quot;/&gt;&lt;/object&gt;&lt;object type=&quot;3&quot; unique_id=&quot;125274&quot;&gt;&lt;property id=&quot;20148&quot; value=&quot;5&quot;/&gt;&lt;property id=&quot;20300&quot; value=&quot;Slide 270&quot;/&gt;&lt;property id=&quot;20307&quot; value=&quot;745&quot;/&gt;&lt;/object&gt;&lt;object type=&quot;3&quot; unique_id=&quot;125275&quot;&gt;&lt;property id=&quot;20148&quot; value=&quot;5&quot;/&gt;&lt;property id=&quot;20300&quot; value=&quot;Slide 271 - &amp;quot;Export from IBSS (Proquest)&amp;quot;&quot;/&gt;&lt;property id=&quot;20307&quot; value=&quot;778&quot;/&gt;&lt;/object&gt;&lt;object type=&quot;3&quot; unique_id=&quot;125276&quot;&gt;&lt;property id=&quot;20148&quot; value=&quot;5&quot;/&gt;&lt;property id=&quot;20300&quot; value=&quot;Slide 272&quot;/&gt;&lt;property id=&quot;20307&quot; value=&quot;777&quot;/&gt;&lt;/object&gt;&lt;object type=&quot;3&quot; unique_id=&quot;125277&quot;&gt;&lt;property id=&quot;20148&quot; value=&quot;5&quot;/&gt;&lt;property id=&quot;20300&quot; value=&quot;Slide 273&quot;/&gt;&lt;property id=&quot;20307&quot; value=&quot;779&quot;/&gt;&lt;/object&gt;&lt;object type=&quot;3&quot; unique_id=&quot;125278&quot;&gt;&lt;property id=&quot;20148&quot; value=&quot;5&quot;/&gt;&lt;property id=&quot;20300&quot; value=&quot;Slide 274&quot;/&gt;&lt;property id=&quot;20307&quot; value=&quot;780&quot;/&gt;&lt;/object&gt;&lt;object type=&quot;3&quot; unique_id=&quot;125279&quot;&gt;&lt;property id=&quot;20148&quot; value=&quot;5&quot;/&gt;&lt;property id=&quot;20300&quot; value=&quot;Slide 275&quot;/&gt;&lt;property id=&quot;20307&quot; value=&quot;781&quot;/&gt;&lt;/object&gt;&lt;object type=&quot;3&quot; unique_id=&quot;125280&quot;&gt;&lt;property id=&quot;20148&quot; value=&quot;5&quot;/&gt;&lt;property id=&quot;20300&quot; value=&quot;Slide 276&quot;/&gt;&lt;property id=&quot;20307&quot; value=&quot;782&quot;/&gt;&lt;/object&gt;&lt;object type=&quot;3&quot; unique_id=&quot;125282&quot;&gt;&lt;property id=&quot;20148&quot; value=&quot;5&quot;/&gt;&lt;property id=&quot;20300&quot; value=&quot;Slide 280&quot;/&gt;&lt;property id=&quot;20307&quot; value=&quot;784&quot;/&gt;&lt;/object&gt;&lt;object type=&quot;3&quot; unique_id=&quot;125283&quot;&gt;&lt;property id=&quot;20148&quot; value=&quot;5&quot;/&gt;&lt;property id=&quot;20300&quot; value=&quot;Slide 287&quot;/&gt;&lt;property id=&quot;20307&quot; value=&quot;764&quot;/&gt;&lt;/object&gt;&lt;object type=&quot;3&quot; unique_id=&quot;125285&quot;&gt;&lt;property id=&quot;20148&quot; value=&quot;5&quot;/&gt;&lt;property id=&quot;20300&quot; value=&quot;Slide 289&quot;/&gt;&lt;property id=&quot;20307&quot; value=&quot;766&quot;/&gt;&lt;/object&gt;&lt;object type=&quot;3&quot; unique_id=&quot;125287&quot;&gt;&lt;property id=&quot;20148&quot; value=&quot;5&quot;/&gt;&lt;property id=&quot;20300&quot; value=&quot;Slide 296&quot;/&gt;&lt;property id=&quot;20307&quot; value=&quot;772&quot;/&gt;&lt;/object&gt;&lt;object type=&quot;3&quot; unique_id=&quot;125288&quot;&gt;&lt;property id=&quot;20148&quot; value=&quot;5&quot;/&gt;&lt;property id=&quot;20300&quot; value=&quot;Slide 299&quot;/&gt;&lt;property id=&quot;20307&quot; value=&quot;773&quot;/&gt;&lt;/object&gt;&lt;object type=&quot;3&quot; unique_id=&quot;128757&quot;&gt;&lt;property id=&quot;20148&quot; value=&quot;5&quot;/&gt;&lt;property id=&quot;20300&quot; value=&quot;Slide 18&quot;/&gt;&lt;property id=&quot;20307&quot; value=&quot;826&quot;/&gt;&lt;/object&gt;&lt;object type=&quot;3&quot; unique_id=&quot;128758&quot;&gt;&lt;property id=&quot;20148&quot; value=&quot;5&quot;/&gt;&lt;property id=&quot;20300&quot; value=&quot;Slide 19&quot;/&gt;&lt;property id=&quot;20307&quot; value=&quot;827&quot;/&gt;&lt;/object&gt;&lt;object type=&quot;3&quot; unique_id=&quot;128759&quot;&gt;&lt;property id=&quot;20148&quot; value=&quot;5&quot;/&gt;&lt;property id=&quot;20300&quot; value=&quot;Slide 20&quot;/&gt;&lt;property id=&quot;20307&quot; value=&quot;828&quot;/&gt;&lt;/object&gt;&lt;object type=&quot;3&quot; unique_id=&quot;128760&quot;&gt;&lt;property id=&quot;20148&quot; value=&quot;5&quot;/&gt;&lt;property id=&quot;20300&quot; value=&quot;Slide 22&quot;/&gt;&lt;property id=&quot;20307&quot; value=&quot;829&quot;/&gt;&lt;/object&gt;&lt;object type=&quot;3&quot; unique_id=&quot;128761&quot;&gt;&lt;property id=&quot;20148&quot; value=&quot;5&quot;/&gt;&lt;property id=&quot;20300&quot; value=&quot;Slide 23&quot;/&gt;&lt;property id=&quot;20307&quot; value=&quot;830&quot;/&gt;&lt;/object&gt;&lt;object type=&quot;3&quot; unique_id=&quot;128762&quot;&gt;&lt;property id=&quot;20148&quot; value=&quot;5&quot;/&gt;&lt;property id=&quot;20300&quot; value=&quot;Slide 24&quot;/&gt;&lt;property id=&quot;20307&quot; value=&quot;831&quot;/&gt;&lt;/object&gt;&lt;object type=&quot;3&quot; unique_id=&quot;128763&quot;&gt;&lt;property id=&quot;20148&quot; value=&quot;5&quot;/&gt;&lt;property id=&quot;20300&quot; value=&quot;Slide 25&quot;/&gt;&lt;property id=&quot;20307&quot; value=&quot;832&quot;/&gt;&lt;/object&gt;&lt;object type=&quot;3&quot; unique_id=&quot;128765&quot;&gt;&lt;property id=&quot;20148&quot; value=&quot;5&quot;/&gt;&lt;property id=&quot;20300&quot; value=&quot;Slide 31&quot;/&gt;&lt;property id=&quot;20307&quot; value=&quot;791&quot;/&gt;&lt;/object&gt;&lt;object type=&quot;3&quot; unique_id=&quot;128766&quot;&gt;&lt;property id=&quot;20148&quot; value=&quot;5&quot;/&gt;&lt;property id=&quot;20300&quot; value=&quot;Slide 32&quot;/&gt;&lt;property id=&quot;20307&quot; value=&quot;792&quot;/&gt;&lt;/object&gt;&lt;object type=&quot;3&quot; unique_id=&quot;128767&quot;&gt;&lt;property id=&quot;20148&quot; value=&quot;5&quot;/&gt;&lt;property id=&quot;20300&quot; value=&quot;Slide 45&quot;/&gt;&lt;property id=&quot;20307&quot; value=&quot;833&quot;/&gt;&lt;/object&gt;&lt;object type=&quot;3&quot; unique_id=&quot;128768&quot;&gt;&lt;property id=&quot;20148&quot; value=&quot;5&quot;/&gt;&lt;property id=&quot;20300&quot; value=&quot;Slide 46&quot;/&gt;&lt;property id=&quot;20307&quot; value=&quot;834&quot;/&gt;&lt;/object&gt;&lt;object type=&quot;3&quot; unique_id=&quot;128769&quot;&gt;&lt;property id=&quot;20148&quot; value=&quot;5&quot;/&gt;&lt;property id=&quot;20300&quot; value=&quot;Slide 47&quot;/&gt;&lt;property id=&quot;20307&quot; value=&quot;835&quot;/&gt;&lt;/object&gt;&lt;object type=&quot;3&quot; unique_id=&quot;128770&quot;&gt;&lt;property id=&quot;20148&quot; value=&quot;5&quot;/&gt;&lt;property id=&quot;20300&quot; value=&quot;Slide 48&quot;/&gt;&lt;property id=&quot;20307&quot; value=&quot;836&quot;/&gt;&lt;/object&gt;&lt;object type=&quot;3&quot; unique_id=&quot;128772&quot;&gt;&lt;property id=&quot;20148&quot; value=&quot;5&quot;/&gt;&lt;property id=&quot;20300&quot; value=&quot;Slide 61&quot;/&gt;&lt;property id=&quot;20307&quot; value=&quot;794&quot;/&gt;&lt;/object&gt;&lt;object type=&quot;3&quot; unique_id=&quot;128773&quot;&gt;&lt;property id=&quot;20148&quot; value=&quot;5&quot;/&gt;&lt;property id=&quot;20300&quot; value=&quot;Slide 93&quot;/&gt;&lt;property id=&quot;20307&quot; value=&quot;795&quot;/&gt;&lt;/object&gt;&lt;object type=&quot;3&quot; unique_id=&quot;128774&quot;&gt;&lt;property id=&quot;20148&quot; value=&quot;5&quot;/&gt;&lt;property id=&quot;20300&quot; value=&quot;Slide 108&quot;/&gt;&lt;property id=&quot;20307&quot; value=&quot;796&quot;/&gt;&lt;/object&gt;&lt;object type=&quot;3&quot; unique_id=&quot;128775&quot;&gt;&lt;property id=&quot;20148&quot; value=&quot;5&quot;/&gt;&lt;property id=&quot;20300&quot; value=&quot;Slide 109&quot;/&gt;&lt;property id=&quot;20307&quot; value=&quot;797&quot;/&gt;&lt;/object&gt;&lt;object type=&quot;3&quot; unique_id=&quot;128776&quot;&gt;&lt;property id=&quot;20148&quot; value=&quot;5&quot;/&gt;&lt;property id=&quot;20300&quot; value=&quot;Slide 110&quot;/&gt;&lt;property id=&quot;20307&quot; value=&quot;798&quot;/&gt;&lt;/object&gt;&lt;object type=&quot;3&quot; unique_id=&quot;128777&quot;&gt;&lt;property id=&quot;20148&quot; value=&quot;5&quot;/&gt;&lt;property id=&quot;20300&quot; value=&quot;Slide 111&quot;/&gt;&lt;property id=&quot;20307&quot; value=&quot;799&quot;/&gt;&lt;/object&gt;&lt;object type=&quot;3&quot; unique_id=&quot;128778&quot;&gt;&lt;property id=&quot;20148&quot; value=&quot;5&quot;/&gt;&lt;property id=&quot;20300&quot; value=&quot;Slide 112&quot;/&gt;&lt;property id=&quot;20307&quot; value=&quot;800&quot;/&gt;&lt;/object&gt;&lt;object type=&quot;3&quot; unique_id=&quot;128779&quot;&gt;&lt;property id=&quot;20148&quot; value=&quot;5&quot;/&gt;&lt;property id=&quot;20300&quot; value=&quot;Slide 113&quot;/&gt;&lt;property id=&quot;20307&quot; value=&quot;801&quot;/&gt;&lt;/object&gt;&lt;object type=&quot;3&quot; unique_id=&quot;128780&quot;&gt;&lt;property id=&quot;20148&quot; value=&quot;5&quot;/&gt;&lt;property id=&quot;20300&quot; value=&quot;Slide 124&quot;/&gt;&lt;property id=&quot;20307&quot; value=&quot;837&quot;/&gt;&lt;/object&gt;&lt;object type=&quot;3&quot; unique_id=&quot;128781&quot;&gt;&lt;property id=&quot;20148&quot; value=&quot;5&quot;/&gt;&lt;property id=&quot;20300&quot; value=&quot;Slide 125&quot;/&gt;&lt;property id=&quot;20307&quot; value=&quot;838&quot;/&gt;&lt;/object&gt;&lt;object type=&quot;3&quot; unique_id=&quot;128782&quot;&gt;&lt;property id=&quot;20148&quot; value=&quot;5&quot;/&gt;&lt;property id=&quot;20300&quot; value=&quot;Slide 126&quot;/&gt;&lt;property id=&quot;20307&quot; value=&quot;839&quot;/&gt;&lt;/object&gt;&lt;object type=&quot;3&quot; unique_id=&quot;128783&quot;&gt;&lt;property id=&quot;20148&quot; value=&quot;5&quot;/&gt;&lt;property id=&quot;20300&quot; value=&quot;Slide 127&quot;/&gt;&lt;property id=&quot;20307&quot; value=&quot;840&quot;/&gt;&lt;/object&gt;&lt;object type=&quot;3&quot; unique_id=&quot;128784&quot;&gt;&lt;property id=&quot;20148&quot; value=&quot;5&quot;/&gt;&lt;property id=&quot;20300&quot; value=&quot;Slide 128&quot;/&gt;&lt;property id=&quot;20307&quot; value=&quot;841&quot;/&gt;&lt;/object&gt;&lt;object type=&quot;3&quot; unique_id=&quot;128785&quot;&gt;&lt;property id=&quot;20148&quot; value=&quot;5&quot;/&gt;&lt;property id=&quot;20300&quot; value=&quot;Slide 129&quot;/&gt;&lt;property id=&quot;20307&quot; value=&quot;842&quot;/&gt;&lt;/object&gt;&lt;object type=&quot;3&quot; unique_id=&quot;128786&quot;&gt;&lt;property id=&quot;20148&quot; value=&quot;5&quot;/&gt;&lt;property id=&quot;20300&quot; value=&quot;Slide 130&quot;/&gt;&lt;property id=&quot;20307&quot; value=&quot;843&quot;/&gt;&lt;/object&gt;&lt;object type=&quot;3&quot; unique_id=&quot;128787&quot;&gt;&lt;property id=&quot;20148&quot; value=&quot;5&quot;/&gt;&lt;property id=&quot;20300&quot; value=&quot;Slide 165&quot;/&gt;&lt;property id=&quot;20307&quot; value=&quot;802&quot;/&gt;&lt;/object&gt;&lt;object type=&quot;3&quot; unique_id=&quot;128788&quot;&gt;&lt;property id=&quot;20148&quot; value=&quot;5&quot;/&gt;&lt;property id=&quot;20300&quot; value=&quot;Slide 193&quot;/&gt;&lt;property id=&quot;20307&quot; value=&quot;803&quot;/&gt;&lt;/object&gt;&lt;object type=&quot;3&quot; unique_id=&quot;128789&quot;&gt;&lt;property id=&quot;20148&quot; value=&quot;5&quot;/&gt;&lt;property id=&quot;20300&quot; value=&quot;Slide 194&quot;/&gt;&lt;property id=&quot;20307&quot; value=&quot;804&quot;/&gt;&lt;/object&gt;&lt;object type=&quot;3&quot; unique_id=&quot;128790&quot;&gt;&lt;property id=&quot;20148&quot; value=&quot;5&quot;/&gt;&lt;property id=&quot;20300&quot; value=&quot;Slide 212 - &amp;quot;Search Web of Knowledge&amp;quot;&quot;/&gt;&lt;property id=&quot;20307&quot; value=&quot;806&quot;/&gt;&lt;/object&gt;&lt;object type=&quot;3&quot; unique_id=&quot;128791&quot;&gt;&lt;property id=&quot;20148&quot; value=&quot;5&quot;/&gt;&lt;property id=&quot;20300&quot; value=&quot;Slide 213&quot;/&gt;&lt;property id=&quot;20307&quot; value=&quot;805&quot;/&gt;&lt;/object&gt;&lt;object type=&quot;3&quot; unique_id=&quot;128792&quot;&gt;&lt;property id=&quot;20148&quot; value=&quot;5&quot;/&gt;&lt;property id=&quot;20300&quot; value=&quot;Slide 214&quot;/&gt;&lt;property id=&quot;20307&quot; value=&quot;807&quot;/&gt;&lt;/object&gt;&lt;object type=&quot;3&quot; unique_id=&quot;128793&quot;&gt;&lt;property id=&quot;20148&quot; value=&quot;5&quot;/&gt;&lt;property id=&quot;20300&quot; value=&quot;Slide 215&quot;/&gt;&lt;property id=&quot;20307&quot; value=&quot;808&quot;/&gt;&lt;/object&gt;&lt;object type=&quot;3&quot; unique_id=&quot;128795&quot;&gt;&lt;property id=&quot;20148&quot; value=&quot;5&quot;/&gt;&lt;property id=&quot;20300&quot; value=&quot;Slide 216&quot;/&gt;&lt;property id=&quot;20307&quot; value=&quot;810&quot;/&gt;&lt;/object&gt;&lt;object type=&quot;3&quot; unique_id=&quot;128796&quot;&gt;&lt;property id=&quot;20148&quot; value=&quot;5&quot;/&gt;&lt;property id=&quot;20300&quot; value=&quot;Slide 217&quot;/&gt;&lt;property id=&quot;20307&quot; value=&quot;811&quot;/&gt;&lt;/object&gt;&lt;object type=&quot;3&quot; unique_id=&quot;128797&quot;&gt;&lt;property id=&quot;20148&quot; value=&quot;5&quot;/&gt;&lt;property id=&quot;20300&quot; value=&quot;Slide 218&quot;/&gt;&lt;property id=&quot;20307&quot; value=&quot;812&quot;/&gt;&lt;/object&gt;&lt;object type=&quot;3&quot; unique_id=&quot;128798&quot;&gt;&lt;property id=&quot;20148&quot; value=&quot;5&quot;/&gt;&lt;property id=&quot;20300&quot; value=&quot;Slide 219&quot;/&gt;&lt;property id=&quot;20307&quot; value=&quot;813&quot;/&gt;&lt;/object&gt;&lt;object type=&quot;3&quot; unique_id=&quot;128799&quot;&gt;&lt;property id=&quot;20148&quot; value=&quot;5&quot;/&gt;&lt;property id=&quot;20300&quot; value=&quot;Slide 220&quot;/&gt;&lt;property id=&quot;20307&quot; value=&quot;814&quot;/&gt;&lt;/object&gt;&lt;object type=&quot;3&quot; unique_id=&quot;128800&quot;&gt;&lt;property id=&quot;20148&quot; value=&quot;5&quot;/&gt;&lt;property id=&quot;20300&quot; value=&quot;Slide 230&quot;/&gt;&lt;property id=&quot;20307&quot; value=&quot;815&quot;/&gt;&lt;/object&gt;&lt;object type=&quot;3&quot; unique_id=&quot;128801&quot;&gt;&lt;property id=&quot;20148&quot; value=&quot;5&quot;/&gt;&lt;property id=&quot;20300&quot; value=&quot;Slide 258&quot;/&gt;&lt;property id=&quot;20307&quot; value=&quot;816&quot;/&gt;&lt;/object&gt;&lt;object type=&quot;3&quot; unique_id=&quot;128802&quot;&gt;&lt;property id=&quot;20148&quot; value=&quot;5&quot;/&gt;&lt;property id=&quot;20300&quot; value=&quot;Slide 259&quot;/&gt;&lt;property id=&quot;20307&quot; value=&quot;817&quot;/&gt;&lt;/object&gt;&lt;object type=&quot;3&quot; unique_id=&quot;128804&quot;&gt;&lt;property id=&quot;20148&quot; value=&quot;5&quot;/&gt;&lt;property id=&quot;20300&quot; value=&quot;Slide 267&quot;/&gt;&lt;property id=&quot;20307&quot; value=&quot;819&quot;/&gt;&lt;/object&gt;&lt;object type=&quot;3&quot; unique_id=&quot;128806&quot;&gt;&lt;property id=&quot;20148&quot; value=&quot;5&quot;/&gt;&lt;property id=&quot;20300&quot; value=&quot;Slide 278&quot;/&gt;&lt;property id=&quot;20307&quot; value=&quot;821&quot;/&gt;&lt;/object&gt;&lt;object type=&quot;3&quot; unique_id=&quot;128807&quot;&gt;&lt;property id=&quot;20148&quot; value=&quot;5&quot;/&gt;&lt;property id=&quot;20300&quot; value=&quot;Slide 279&quot;/&gt;&lt;property id=&quot;20307&quot; value=&quot;822&quot;/&gt;&lt;/object&gt;&lt;object type=&quot;3&quot; unique_id=&quot;128808&quot;&gt;&lt;property id=&quot;20148&quot; value=&quot;5&quot;/&gt;&lt;property id=&quot;20300&quot; value=&quot;Slide 281&quot;/&gt;&lt;property id=&quot;20307&quot; value=&quot;823&quot;/&gt;&lt;/object&gt;&lt;object type=&quot;3&quot; unique_id=&quot;128809&quot;&gt;&lt;property id=&quot;20148&quot; value=&quot;5&quot;/&gt;&lt;property id=&quot;20300&quot; value=&quot;Slide 292&quot;/&gt;&lt;property id=&quot;20307&quot; value=&quot;824&quot;/&gt;&lt;/object&gt;&lt;object type=&quot;3&quot; unique_id=&quot;128810&quot;&gt;&lt;property id=&quot;20148&quot; value=&quot;5&quot;/&gt;&lt;property id=&quot;20300&quot; value=&quot;Slide 300&quot;/&gt;&lt;property id=&quot;20307&quot; value=&quot;825&quot;/&gt;&lt;/object&gt;&lt;object type=&quot;3&quot; unique_id=&quot;129980&quot;&gt;&lt;property id=&quot;20148&quot; value=&quot;5&quot;/&gt;&lt;property id=&quot;20300&quot; value=&quot;Slide 147&quot;/&gt;&lt;property id=&quot;20307&quot; value=&quot;844&quot;/&gt;&lt;/object&gt;&lt;object type=&quot;3&quot; unique_id=&quot;129981&quot;&gt;&lt;property id=&quot;20148&quot; value=&quot;5&quot;/&gt;&lt;property id=&quot;20300&quot; value=&quot;Slide 148&quot;/&gt;&lt;property id=&quot;20307&quot; value=&quot;845&quot;/&gt;&lt;/object&gt;&lt;object type=&quot;3&quot; unique_id=&quot;129982&quot;&gt;&lt;property id=&quot;20148&quot; value=&quot;5&quot;/&gt;&lt;property id=&quot;20300&quot; value=&quot;Slide 149&quot;/&gt;&lt;property id=&quot;20307&quot; value=&quot;846&quot;/&gt;&lt;/object&gt;&lt;object type=&quot;3&quot; unique_id=&quot;155747&quot;&gt;&lt;property id=&quot;20148&quot; value=&quot;5&quot;/&gt;&lt;property id=&quot;20300&quot; value=&quot;Slide 301 - &amp;quot;Import references from Google Scholar&amp;quot;&quot;/&gt;&lt;property id=&quot;20307&quot; value=&quot;848&quot;/&gt;&lt;/object&gt;&lt;object type=&quot;3&quot; unique_id=&quot;155748&quot;&gt;&lt;property id=&quot;20148&quot; value=&quot;5&quot;/&gt;&lt;property id=&quot;20300&quot; value=&quot;Slide 302&quot;/&gt;&lt;property id=&quot;20307&quot; value=&quot;849&quot;/&gt;&lt;/object&gt;&lt;object type=&quot;3&quot; unique_id=&quot;155749&quot;&gt;&lt;property id=&quot;20148&quot; value=&quot;5&quot;/&gt;&lt;property id=&quot;20300&quot; value=&quot;Slide 303&quot;/&gt;&lt;property id=&quot;20307&quot; value=&quot;850&quot;/&gt;&lt;/object&gt;&lt;object type=&quot;3&quot; unique_id=&quot;155750&quot;&gt;&lt;property id=&quot;20148&quot; value=&quot;5&quot;/&gt;&lt;property id=&quot;20300&quot; value=&quot;Slide 304&quot;/&gt;&lt;property id=&quot;20307&quot; value=&quot;851&quot;/&gt;&lt;/object&gt;&lt;object type=&quot;3&quot; unique_id=&quot;155751&quot;&gt;&lt;property id=&quot;20148&quot; value=&quot;5&quot;/&gt;&lt;property id=&quot;20300&quot; value=&quot;Slide 305&quot;/&gt;&lt;property id=&quot;20307&quot; value=&quot;852&quot;/&gt;&lt;/object&gt;&lt;object type=&quot;3&quot; unique_id=&quot;155752&quot;&gt;&lt;property id=&quot;20148&quot; value=&quot;5&quot;/&gt;&lt;property id=&quot;20300&quot; value=&quot;Slide 306&quot;/&gt;&lt;property id=&quot;20307&quot; value=&quot;853&quot;/&gt;&lt;/object&gt;&lt;object type=&quot;3&quot; unique_id=&quot;155754&quot;&gt;&lt;property id=&quot;20148&quot; value=&quot;5&quot;/&gt;&lt;property id=&quot;20300&quot; value=&quot;Slide 308&quot;/&gt;&lt;property id=&quot;20307&quot; value=&quot;855&quot;/&gt;&lt;/object&gt;&lt;object type=&quot;3&quot; unique_id=&quot;155755&quot;&gt;&lt;property id=&quot;20148&quot; value=&quot;5&quot;/&gt;&lt;property id=&quot;20300&quot; value=&quot;Slide 309&quot;/&gt;&lt;property id=&quot;20307&quot; value=&quot;856&quot;/&gt;&lt;/object&gt;&lt;object type=&quot;3&quot; unique_id=&quot;155756&quot;&gt;&lt;property id=&quot;20148&quot; value=&quot;5&quot;/&gt;&lt;property id=&quot;20300&quot; value=&quot;Slide 310&quot;/&gt;&lt;property id=&quot;20307&quot; value=&quot;857&quot;/&gt;&lt;/object&gt;&lt;object type=&quot;3&quot; unique_id=&quot;155757&quot;&gt;&lt;property id=&quot;20148&quot; value=&quot;5&quot;/&gt;&lt;property id=&quot;20300&quot; value=&quot;Slide 311 - &amp;quot;Search and export from library catalogues&amp;quot;&quot;/&gt;&lt;property id=&quot;20307&quot; value=&quot;858&quot;/&gt;&lt;/object&gt;&lt;object type=&quot;3&quot; unique_id=&quot;155758&quot;&gt;&lt;property id=&quot;20148&quot; value=&quot;5&quot;/&gt;&lt;property id=&quot;20300&quot; value=&quot;Slide 312&quot;/&gt;&lt;property id=&quot;20307&quot; value=&quot;859&quot;/&gt;&lt;/object&gt;&lt;object type=&quot;3&quot; unique_id=&quot;155759&quot;&gt;&lt;property id=&quot;20148&quot; value=&quot;5&quot;/&gt;&lt;property id=&quot;20300&quot; value=&quot;Slide 313&quot;/&gt;&lt;property id=&quot;20307&quot; value=&quot;860&quot;/&gt;&lt;/object&gt;&lt;object type=&quot;3&quot; unique_id=&quot;155760&quot;&gt;&lt;property id=&quot;20148&quot; value=&quot;5&quot;/&gt;&lt;property id=&quot;20300&quot; value=&quot;Slide 314&quot;/&gt;&lt;property id=&quot;20307&quot; value=&quot;861&quot;/&gt;&lt;/object&gt;&lt;object type=&quot;3&quot; unique_id=&quot;155762&quot;&gt;&lt;property id=&quot;20148&quot; value=&quot;5&quot;/&gt;&lt;property id=&quot;20300&quot; value=&quot;Slide 315&quot;/&gt;&lt;property id=&quot;20307&quot; value=&quot;863&quot;/&gt;&lt;/object&gt;&lt;object type=&quot;3&quot; unique_id=&quot;155763&quot;&gt;&lt;property id=&quot;20148&quot; value=&quot;5&quot;/&gt;&lt;property id=&quot;20300&quot; value=&quot;Slide 316&quot;/&gt;&lt;property id=&quot;20307&quot; value=&quot;864&quot;/&gt;&lt;/object&gt;&lt;object type=&quot;3&quot; unique_id=&quot;155764&quot;&gt;&lt;property id=&quot;20148&quot; value=&quot;5&quot;/&gt;&lt;property id=&quot;20300&quot; value=&quot;Slide 317&quot;/&gt;&lt;property id=&quot;20307&quot; value=&quot;865&quot;/&gt;&lt;/object&gt;&lt;object type=&quot;3&quot; unique_id=&quot;155765&quot;&gt;&lt;property id=&quot;20148&quot; value=&quot;5&quot;/&gt;&lt;property id=&quot;20300&quot; value=&quot;Slide 318 - &amp;quot;Searching COPAC&amp;quot;&quot;/&gt;&lt;property id=&quot;20307&quot; value=&quot;866&quot;/&gt;&lt;/object&gt;&lt;object type=&quot;3&quot; unique_id=&quot;155766&quot;&gt;&lt;property id=&quot;20148&quot; value=&quot;5&quot;/&gt;&lt;property id=&quot;20300&quot; value=&quot;Slide 319&quot;/&gt;&lt;property id=&quot;20307&quot; value=&quot;867&quot;/&gt;&lt;/object&gt;&lt;object type=&quot;3&quot; unique_id=&quot;155767&quot;&gt;&lt;property id=&quot;20148&quot; value=&quot;5&quot;/&gt;&lt;property id=&quot;20300&quot; value=&quot;Slide 320&quot;/&gt;&lt;property id=&quot;20307&quot; value=&quot;868&quot;/&gt;&lt;/object&gt;&lt;object type=&quot;3&quot; unique_id=&quot;155768&quot;&gt;&lt;property id=&quot;20148&quot; value=&quot;5&quot;/&gt;&lt;property id=&quot;20300&quot; value=&quot;Slide 321&quot;/&gt;&lt;property id=&quot;20307&quot; value=&quot;869&quot;/&gt;&lt;/object&gt;&lt;object type=&quot;3&quot; unique_id=&quot;155769&quot;&gt;&lt;property id=&quot;20148&quot; value=&quot;5&quot;/&gt;&lt;property id=&quot;20300&quot; value=&quot;Slide 322&quot;/&gt;&lt;property id=&quot;20307&quot; value=&quot;870&quot;/&gt;&lt;/object&gt;&lt;object type=&quot;3&quot; unique_id=&quot;155770&quot;&gt;&lt;property id=&quot;20148&quot; value=&quot;5&quot;/&gt;&lt;property id=&quot;20300&quot; value=&quot;Slide 323&quot;/&gt;&lt;property id=&quot;20307&quot; value=&quot;871&quot;/&gt;&lt;/object&gt;&lt;object type=&quot;3&quot; unique_id=&quot;155771&quot;&gt;&lt;property id=&quot;20148&quot; value=&quot;5&quot;/&gt;&lt;property id=&quot;20300&quot; value=&quot;Slide 324&quot;/&gt;&lt;property id=&quot;20307&quot; value=&quot;872&quot;/&gt;&lt;/object&gt;&lt;object type=&quot;3&quot; unique_id=&quot;155772&quot;&gt;&lt;property id=&quot;20148&quot; value=&quot;5&quot;/&gt;&lt;property id=&quot;20300&quot; value=&quot;Slide 325 - &amp;quot;Working with e-prints&amp;quot;&quot;/&gt;&lt;property id=&quot;20307&quot; value=&quot;873&quot;/&gt;&lt;/object&gt;&lt;object type=&quot;3&quot; unique_id=&quot;155773&quot;&gt;&lt;property id=&quot;20148&quot; value=&quot;5&quot;/&gt;&lt;property id=&quot;20300&quot; value=&quot;Slide 326&quot;/&gt;&lt;property id=&quot;20307&quot; value=&quot;874&quot;/&gt;&lt;/object&gt;&lt;object type=&quot;3&quot; unique_id=&quot;155774&quot;&gt;&lt;property id=&quot;20148&quot; value=&quot;5&quot;/&gt;&lt;property id=&quot;20300&quot; value=&quot;Slide 327&quot;/&gt;&lt;property id=&quot;20307&quot; value=&quot;875&quot;/&gt;&lt;/object&gt;&lt;object type=&quot;3&quot; unique_id=&quot;155775&quot;&gt;&lt;property id=&quot;20148&quot; value=&quot;5&quot;/&gt;&lt;property id=&quot;20300&quot; value=&quot;Slide 328&quot;/&gt;&lt;property id=&quot;20307&quot; value=&quot;876&quot;/&gt;&lt;/object&gt;&lt;object type=&quot;3&quot; unique_id=&quot;155776&quot;&gt;&lt;property id=&quot;20148&quot; value=&quot;5&quot;/&gt;&lt;property id=&quot;20300&quot; value=&quot;Slide 329&quot;/&gt;&lt;property id=&quot;20307&quot; value=&quot;877&quot;/&gt;&lt;/object&gt;&lt;object type=&quot;3&quot; unique_id=&quot;155777&quot;&gt;&lt;property id=&quot;20148&quot; value=&quot;5&quot;/&gt;&lt;property id=&quot;20300&quot; value=&quot;Slide 330&quot;/&gt;&lt;property id=&quot;20307&quot; value=&quot;878&quot;/&gt;&lt;/object&gt;&lt;object type=&quot;3&quot; unique_id=&quot;155778&quot;&gt;&lt;property id=&quot;20148&quot; value=&quot;5&quot;/&gt;&lt;property id=&quot;20300&quot; value=&quot;Slide 331&quot;/&gt;&lt;property id=&quot;20307&quot; value=&quot;879&quot;/&gt;&lt;/object&gt;&lt;object type=&quot;3&quot; unique_id=&quot;155779&quot;&gt;&lt;property id=&quot;20148&quot; value=&quot;5&quot;/&gt;&lt;property id=&quot;20300&quot; value=&quot;Slide 332&quot;/&gt;&lt;property id=&quot;20307&quot; value=&quot;880&quot;/&gt;&lt;/object&gt;&lt;object type=&quot;3&quot; unique_id=&quot;155780&quot;&gt;&lt;property id=&quot;20148&quot; value=&quot;5&quot;/&gt;&lt;property id=&quot;20300&quot; value=&quot;Slide 333&quot;/&gt;&lt;property id=&quot;20307&quot; value=&quot;881&quot;/&gt;&lt;/object&gt;&lt;object type=&quot;3&quot; unique_id=&quot;155781&quot;&gt;&lt;property id=&quot;20148&quot; value=&quot;5&quot;/&gt;&lt;property id=&quot;20300&quot; value=&quot;Slide 334&quot;/&gt;&lt;property id=&quot;20307&quot; value=&quot;882&quot;/&gt;&lt;/object&gt;&lt;object type=&quot;3&quot; unique_id=&quot;155782&quot;&gt;&lt;property id=&quot;20148&quot; value=&quot;5&quot;/&gt;&lt;property id=&quot;20300&quot; value=&quot;Slide 335&quot;/&gt;&lt;property id=&quot;20307&quot; value=&quot;883&quot;/&gt;&lt;/object&gt;&lt;object type=&quot;3&quot; unique_id=&quot;155783&quot;&gt;&lt;property id=&quot;20148&quot; value=&quot;5&quot;/&gt;&lt;property id=&quot;20300&quot; value=&quot;Slide 336&quot;/&gt;&lt;property id=&quot;20307&quot; value=&quot;884&quot;/&gt;&lt;/object&gt;&lt;object type=&quot;3&quot; unique_id=&quot;155784&quot;&gt;&lt;property id=&quot;20148&quot; value=&quot;5&quot;/&gt;&lt;property id=&quot;20300&quot; value=&quot;Slide 337&quot;/&gt;&lt;property id=&quot;20307&quot; value=&quot;885&quot;/&gt;&lt;/object&gt;&lt;object type=&quot;3&quot; unique_id=&quot;155785&quot;&gt;&lt;property id=&quot;20148&quot; value=&quot;5&quot;/&gt;&lt;property id=&quot;20300&quot; value=&quot;Slide 338 - &amp;quot;Sharing a library on EndNote Web&amp;quot;&quot;/&gt;&lt;property id=&quot;20307&quot; value=&quot;886&quot;/&gt;&lt;/object&gt;&lt;object type=&quot;3&quot; unique_id=&quot;155786&quot;&gt;&lt;property id=&quot;20148&quot; value=&quot;5&quot;/&gt;&lt;property id=&quot;20300&quot; value=&quot;Slide 339&quot;/&gt;&lt;property id=&quot;20307&quot; value=&quot;887&quot;/&gt;&lt;/object&gt;&lt;object type=&quot;3&quot; unique_id=&quot;155787&quot;&gt;&lt;property id=&quot;20148&quot; value=&quot;5&quot;/&gt;&lt;property id=&quot;20300&quot; value=&quot;Slide 340&quot;/&gt;&lt;property id=&quot;20307&quot; value=&quot;888&quot;/&gt;&lt;/object&gt;&lt;object type=&quot;3&quot; unique_id=&quot;155788&quot;&gt;&lt;property id=&quot;20148&quot; value=&quot;5&quot;/&gt;&lt;property id=&quot;20300&quot; value=&quot;Slide 341&quot;/&gt;&lt;property id=&quot;20307&quot; value=&quot;889&quot;/&gt;&lt;/object&gt;&lt;object type=&quot;3&quot; unique_id=&quot;155789&quot;&gt;&lt;property id=&quot;20148&quot; value=&quot;5&quot;/&gt;&lt;property id=&quot;20300&quot; value=&quot;Slide 342&quot;/&gt;&lt;property id=&quot;20307&quot; value=&quot;890&quot;/&gt;&lt;/object&gt;&lt;object type=&quot;3&quot; unique_id=&quot;155790&quot;&gt;&lt;property id=&quot;20148&quot; value=&quot;5&quot;/&gt;&lt;property id=&quot;20300&quot; value=&quot;Slide 343&quot;/&gt;&lt;property id=&quot;20307&quot; value=&quot;891&quot;/&gt;&lt;/object&gt;&lt;object type=&quot;3&quot; unique_id=&quot;155791&quot;&gt;&lt;property id=&quot;20148&quot; value=&quot;5&quot;/&gt;&lt;property id=&quot;20300&quot; value=&quot;Slide 344&quot;/&gt;&lt;property id=&quot;20307&quot; value=&quot;892&quot;/&gt;&lt;/object&gt;&lt;object type=&quot;3&quot; unique_id=&quot;155792&quot;&gt;&lt;property id=&quot;20148&quot; value=&quot;5&quot;/&gt;&lt;property id=&quot;20300&quot; value=&quot;Slide 345&quot;/&gt;&lt;property id=&quot;20307&quot; value=&quot;893&quot;/&gt;&lt;/object&gt;&lt;object type=&quot;3&quot; unique_id=&quot;155793&quot;&gt;&lt;property id=&quot;20148&quot; value=&quot;5&quot;/&gt;&lt;property id=&quot;20300&quot; value=&quot;Slide 346&quot;/&gt;&lt;property id=&quot;20307&quot; value=&quot;894&quot;/&gt;&lt;/object&gt;&lt;object type=&quot;3&quot; unique_id=&quot;155794&quot;&gt;&lt;property id=&quot;20148&quot; value=&quot;5&quot;/&gt;&lt;property id=&quot;20300&quot; value=&quot;Slide 347&quot;/&gt;&lt;property id=&quot;20307&quot; value=&quot;895&quot;/&gt;&lt;/object&gt;&lt;object type=&quot;3&quot; unique_id=&quot;155795&quot;&gt;&lt;property id=&quot;20148&quot; value=&quot;5&quot;/&gt;&lt;property id=&quot;20300&quot; value=&quot;Slide 348&quot;/&gt;&lt;property id=&quot;20307&quot; value=&quot;896&quot;/&gt;&lt;/object&gt;&lt;object type=&quot;3&quot; unique_id=&quot;155796&quot;&gt;&lt;property id=&quot;20148&quot; value=&quot;5&quot;/&gt;&lt;property id=&quot;20300&quot; value=&quot;Slide 349&quot;/&gt;&lt;property id=&quot;20307&quot; value=&quot;897&quot;/&gt;&lt;/object&gt;&lt;object type=&quot;3&quot; unique_id=&quot;155797&quot;&gt;&lt;property id=&quot;20148&quot; value=&quot;5&quot;/&gt;&lt;property id=&quot;20300&quot; value=&quot;Slide 350&quot;/&gt;&lt;property id=&quot;20307&quot; value=&quot;898&quot;/&gt;&lt;/object&gt;&lt;object type=&quot;3&quot; unique_id=&quot;155798&quot;&gt;&lt;property id=&quot;20148&quot; value=&quot;5&quot;/&gt;&lt;property id=&quot;20300&quot; value=&quot;Slide 351&quot;/&gt;&lt;property id=&quot;20307&quot; value=&quot;899&quot;/&gt;&lt;/object&gt;&lt;object type=&quot;3&quot; unique_id=&quot;155799&quot;&gt;&lt;property id=&quot;20148&quot; value=&quot;5&quot;/&gt;&lt;property id=&quot;20300&quot; value=&quot;Slide 352&quot;/&gt;&lt;property id=&quot;20307&quot; value=&quot;900&quot;/&gt;&lt;/object&gt;&lt;object type=&quot;3&quot; unique_id=&quot;155800&quot;&gt;&lt;property id=&quot;20148&quot; value=&quot;5&quot;/&gt;&lt;property id=&quot;20300&quot; value=&quot;Slide 353&quot;/&gt;&lt;property id=&quot;20307&quot; value=&quot;901&quot;/&gt;&lt;/object&gt;&lt;object type=&quot;3&quot; unique_id=&quot;155801&quot;&gt;&lt;property id=&quot;20148&quot; value=&quot;5&quot;/&gt;&lt;property id=&quot;20300&quot; value=&quot;Slide 354&quot;/&gt;&lt;property id=&quot;20307&quot; value=&quot;902&quot;/&gt;&lt;/object&gt;&lt;object type=&quot;3&quot; unique_id=&quot;155803&quot;&gt;&lt;property id=&quot;20148&quot; value=&quot;5&quot;/&gt;&lt;property id=&quot;20300&quot; value=&quot;Slide 355&quot;/&gt;&lt;property id=&quot;20307&quot; value=&quot;904&quot;/&gt;&lt;/object&gt;&lt;object type=&quot;3&quot; unique_id=&quot;155804&quot;&gt;&lt;property id=&quot;20148&quot; value=&quot;5&quot;/&gt;&lt;property id=&quot;20300&quot; value=&quot;Slide 356&quot;/&gt;&lt;property id=&quot;20307&quot; value=&quot;905&quot;/&gt;&lt;/object&gt;&lt;object type=&quot;3&quot; unique_id=&quot;155805&quot;&gt;&lt;property id=&quot;20148&quot; value=&quot;5&quot;/&gt;&lt;property id=&quot;20300&quot; value=&quot;Slide 357&quot;/&gt;&lt;property id=&quot;20307&quot; value=&quot;906&quot;/&gt;&lt;/object&gt;&lt;object type=&quot;3&quot; unique_id=&quot;155806&quot;&gt;&lt;property id=&quot;20148&quot; value=&quot;5&quot;/&gt;&lt;property id=&quot;20300&quot; value=&quot;Slide 358&quot;/&gt;&lt;property id=&quot;20307&quot; value=&quot;907&quot;/&gt;&lt;/object&gt;&lt;object type=&quot;3&quot; unique_id=&quot;155807&quot;&gt;&lt;property id=&quot;20148&quot; value=&quot;5&quot;/&gt;&lt;property id=&quot;20300&quot; value=&quot;Slide 359&quot;/&gt;&lt;property id=&quot;20307&quot; value=&quot;908&quot;/&gt;&lt;/object&gt;&lt;object type=&quot;3&quot; unique_id=&quot;163667&quot;&gt;&lt;property id=&quot;20148&quot; value=&quot;5&quot;/&gt;&lt;property id=&quot;20300&quot; value=&quot;Slide 236&quot;/&gt;&lt;property id=&quot;20307&quot; value=&quot;909&quot;/&gt;&lt;/object&gt;&lt;object type=&quot;3&quot; unique_id=&quot;163668&quot;&gt;&lt;property id=&quot;20148&quot; value=&quot;5&quot;/&gt;&lt;property id=&quot;20300&quot; value=&quot;Slide 256&quot;/&gt;&lt;property id=&quot;20307&quot; value=&quot;910&quot;/&gt;&lt;/object&gt;&lt;object type=&quot;3&quot; unique_id=&quot;165139&quot;&gt;&lt;property id=&quot;20148&quot; value=&quot;5&quot;/&gt;&lt;property id=&quot;20300&quot; value=&quot;Slide 266&quot;/&gt;&lt;property id=&quot;20307&quot; value=&quot;911&quot;/&gt;&lt;/object&gt;&lt;object type=&quot;3&quot; unique_id=&quot;165140&quot;&gt;&lt;property id=&quot;20148&quot; value=&quot;5&quot;/&gt;&lt;property id=&quot;20300&quot; value=&quot;Slide 277&quot;/&gt;&lt;property id=&quot;20307&quot; value=&quot;912&quot;/&gt;&lt;/object&gt;&lt;object type=&quot;3&quot; unique_id=&quot;166240&quot;&gt;&lt;property id=&quot;20148&quot; value=&quot;5&quot;/&gt;&lt;property id=&quot;20300&quot; value=&quot;Slide 288&quot;/&gt;&lt;property id=&quot;20307&quot; value=&quot;913&quot;/&gt;&lt;/object&gt;&lt;object type=&quot;3&quot; unique_id=&quot;166969&quot;&gt;&lt;property id=&quot;20148&quot; value=&quot;5&quot;/&gt;&lt;property id=&quot;20300&quot; value=&quot;Slide 297&quot;/&gt;&lt;property id=&quot;20307&quot; value=&quot;914&quot;/&gt;&lt;/object&gt;&lt;object type=&quot;3&quot; unique_id=&quot;166970&quot;&gt;&lt;property id=&quot;20148&quot; value=&quot;5&quot;/&gt;&lt;property id=&quot;20300&quot; value=&quot;Slide 307&quot;/&gt;&lt;property id=&quot;20307&quot; value=&quot;915&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1,923329462,C:\My backup_docs\MAC resources\EndNote_X6_advanced_graduate.mac.working_pptx\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2,923329462,C:\My backup_docs\MAC resources\EndNote_X6_advanced_graduate.mac.working_pptx\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3,923329462,C:\My backup_docs\MAC resources\EndNote_X6_advanced_graduate.mac.working_pptx\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4,923329462,C:\My backup_docs\MAC resources\EndNote_X6_advanced_graduate.mac.working_pptx\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5,923329462,C:\My backup_docs\MAC resources\EndNote_X6_advanced_graduate.mac.working_pptx\Media.ppcx"/>
</p:tagLst>
</file>

<file path=ppt/tags/tag7.xml><?xml version="1.0" encoding="utf-8"?>
<p:tagLst xmlns:a="http://schemas.openxmlformats.org/drawingml/2006/main" xmlns:r="http://schemas.openxmlformats.org/officeDocument/2006/relationships" xmlns:p="http://schemas.openxmlformats.org/presentationml/2006/main">
  <p:tag name="PPSNARRATION" val="7,923329462,C:\My backup_docs\MAC resources\EndNote_X6_advanced_graduate.mac.working_pptx\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10,923329462,C:\My backup_docs\MAC resources\EndNote_X6_advanced_graduate.mac.working_pptx\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1,923329462,C:\My backup_docs\MAC resources\EndNote_X6_advanced_graduate.mac.working_pptx\Media.ppcx"/>
</p:tagLst>
</file>

<file path=ppt/theme/theme1.xml><?xml version="1.0" encoding="utf-8"?>
<a:theme xmlns:a="http://schemas.openxmlformats.org/drawingml/2006/main" name="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0066"/>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rgbClr val="FF0066"/>
          </a:solidFill>
          <a:tailEnd type="triangle" w="lg" len="lg"/>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dirty="0">
            <a:solidFill>
              <a:srgbClr val="FFFFFF"/>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wrap="none" anchor="ctr"/>
      <a:lstStyle>
        <a:defPPr algn="ctr">
          <a:defRPr>
            <a:solidFill>
              <a:srgbClr val="FFFFFF"/>
            </a:solidFill>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wrap="square">
        <a:spAutoFit/>
      </a:bodyPr>
      <a:lstStyle>
        <a:defPPr eaLnBrk="1" hangingPunct="1">
          <a:defRPr sz="2400" b="1" dirty="0" smtClean="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a:spAutoFit/>
      </a:bodyPr>
      <a:lstStyle>
        <a:defPPr eaLnBrk="1" hangingPunct="1">
          <a:defRPr sz="2400" b="1">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txDef>
      <a:spPr bwMode="auto">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a:spPr>
      <a:bodyPr wrap="square">
        <a:spAutoFit/>
      </a:bodyPr>
      <a:lstStyle>
        <a:defPPr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23946</TotalTime>
  <Words>13007</Words>
  <Application>Microsoft Office PowerPoint</Application>
  <PresentationFormat>On-screen Show (4:3)</PresentationFormat>
  <Paragraphs>1575</Paragraphs>
  <Slides>360</Slides>
  <Notes>317</Notes>
  <HiddenSlides>0</HiddenSlides>
  <MMClips>0</MMClips>
  <ScaleCrop>false</ScaleCrop>
  <HeadingPairs>
    <vt:vector size="4" baseType="variant">
      <vt:variant>
        <vt:lpstr>Theme</vt:lpstr>
      </vt:variant>
      <vt:variant>
        <vt:i4>12</vt:i4>
      </vt:variant>
      <vt:variant>
        <vt:lpstr>Slide Titles</vt:lpstr>
      </vt:variant>
      <vt:variant>
        <vt:i4>360</vt:i4>
      </vt:variant>
    </vt:vector>
  </HeadingPairs>
  <TitlesOfParts>
    <vt:vector size="372" baseType="lpstr">
      <vt:lpstr>Presentation master linda new brand</vt:lpstr>
      <vt:lpstr>1_Presentation master linda new brand</vt:lpstr>
      <vt:lpstr>2_Presentation master linda new brand</vt:lpstr>
      <vt:lpstr>3_Presentation master linda new brand</vt:lpstr>
      <vt:lpstr>4_Presentation master linda new brand</vt:lpstr>
      <vt:lpstr>5_Presentation master linda new brand</vt:lpstr>
      <vt:lpstr>6_Presentation master linda new brand</vt:lpstr>
      <vt:lpstr>7_Presentation master linda new brand</vt:lpstr>
      <vt:lpstr>8_Presentation master linda new brand</vt:lpstr>
      <vt:lpstr>9_Presentation master linda new brand</vt:lpstr>
      <vt:lpstr>10_Presentation master linda new brand</vt:lpstr>
      <vt:lpstr>11_Presentation master linda new brand</vt:lpstr>
      <vt:lpstr>EndNote X6 -   advanced graduate session - Mac</vt:lpstr>
      <vt:lpstr>Work with the EndNote Library</vt:lpstr>
      <vt:lpstr>Edit the reference style - footnotes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Apply an edited reference style</vt:lpstr>
      <vt:lpstr>PowerPoint Presentation</vt:lpstr>
      <vt:lpstr>PowerPoint Presentation</vt:lpstr>
      <vt:lpstr>PowerPoint Presentation</vt:lpstr>
      <vt:lpstr>PowerPoint Presentation</vt:lpstr>
      <vt:lpstr>Templates - how they work</vt:lpstr>
      <vt:lpstr>PowerPoint Presentation</vt:lpstr>
      <vt:lpstr>PowerPoint Presentation</vt:lpstr>
      <vt:lpstr>PowerPoint Presentation</vt:lpstr>
      <vt:lpstr>Special characters in templates</vt:lpstr>
      <vt:lpstr>PowerPoint Presentation</vt:lpstr>
      <vt:lpstr>PowerPoint Presentation</vt:lpstr>
      <vt:lpstr>PowerPoint Presentation</vt:lpstr>
      <vt:lpstr>PowerPoint Presentation</vt:lpstr>
      <vt:lpstr>Set some EndNote preferences</vt:lpstr>
      <vt:lpstr>PowerPoint Presentation</vt:lpstr>
      <vt:lpstr>PowerPoint Presentation</vt:lpstr>
      <vt:lpstr>PowerPoint Presentation</vt:lpstr>
      <vt:lpstr>PowerPoint Presentation</vt:lpstr>
      <vt:lpstr>PowerPoint Presentation</vt:lpstr>
      <vt:lpstr>PowerPoint Presentation</vt:lpstr>
      <vt:lpstr>Using special characters</vt:lpstr>
      <vt:lpstr>Using special characters</vt:lpstr>
      <vt:lpstr>PowerPoint Presentation</vt:lpstr>
      <vt:lpstr>Managing duplicates</vt:lpstr>
      <vt:lpstr>PowerPoint Presentation</vt:lpstr>
      <vt:lpstr>PowerPoint Presentation</vt:lpstr>
      <vt:lpstr>PowerPoint Presentation</vt:lpstr>
      <vt:lpstr>PowerPoint Presentation</vt:lpstr>
      <vt:lpstr>PowerPoint Presentation</vt:lpstr>
      <vt:lpstr>Working with groups</vt:lpstr>
      <vt:lpstr>Sort references into groups</vt:lpstr>
      <vt:lpstr>Create custom groups</vt:lpstr>
      <vt:lpstr>PowerPoint Presentation</vt:lpstr>
      <vt:lpstr>PowerPoint Presentation</vt:lpstr>
      <vt:lpstr>PowerPoint Presentation</vt:lpstr>
      <vt:lpstr>PowerPoint Presentation</vt:lpstr>
      <vt:lpstr>Create Smart groups</vt:lpstr>
      <vt:lpstr>PowerPoint Presentation</vt:lpstr>
      <vt:lpstr>PowerPoint Presentation</vt:lpstr>
      <vt:lpstr>PowerPoint Presentation</vt:lpstr>
      <vt:lpstr>PowerPoint Presentation</vt:lpstr>
      <vt:lpstr>Group sets</vt:lpstr>
      <vt:lpstr>PowerPoint Presentation</vt:lpstr>
      <vt:lpstr>PowerPoint Presentation</vt:lpstr>
      <vt:lpstr>PowerPoint Presentation</vt:lpstr>
      <vt:lpstr>Create from groups</vt:lpstr>
      <vt:lpstr>PowerPoint Presentation</vt:lpstr>
      <vt:lpstr>PowerPoint Presentation</vt:lpstr>
      <vt:lpstr>PowerPoint Presentation</vt:lpstr>
      <vt:lpstr>PowerPoint Presentation</vt:lpstr>
      <vt:lpstr>PowerPoint Presentation</vt:lpstr>
      <vt:lpstr>Edit an existing reference</vt:lpstr>
      <vt:lpstr>PowerPoint Presentation</vt:lpstr>
      <vt:lpstr>PowerPoint Presentation</vt:lpstr>
      <vt:lpstr>PowerPoint Presentation</vt:lpstr>
      <vt:lpstr>PowerPoint Presentation</vt:lpstr>
      <vt:lpstr>PowerPoint Presentation</vt:lpstr>
      <vt:lpstr>Edit a group of 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Search the Endnote Library</vt:lpstr>
      <vt:lpstr>PowerPoint Presentation</vt:lpstr>
      <vt:lpstr>PowerPoint Presentation</vt:lpstr>
      <vt:lpstr>PowerPoint Presentation</vt:lpstr>
      <vt:lpstr>PowerPoint Presentation</vt:lpstr>
      <vt:lpstr>PowerPoint Presentation</vt:lpstr>
      <vt:lpstr>PowerPoint Presentation</vt:lpstr>
      <vt:lpstr>Working with figures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Insert figures in Word documents</vt:lpstr>
      <vt:lpstr>PowerPoint Presentation</vt:lpstr>
      <vt:lpstr>PowerPoint Presentation</vt:lpstr>
      <vt:lpstr>PowerPoint Presentation</vt:lpstr>
      <vt:lpstr>PowerPoint Presentation</vt:lpstr>
      <vt:lpstr>PowerPoint Presentation</vt:lpstr>
      <vt:lpstr>Working with tables and 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 caption layout for tables and figures</vt:lpstr>
      <vt:lpstr>PowerPoint Presentation</vt:lpstr>
      <vt:lpstr>PowerPoint Presentation</vt:lpstr>
      <vt:lpstr>PowerPoint Presentation</vt:lpstr>
      <vt:lpstr>PowerPoint Presentation</vt:lpstr>
      <vt:lpstr>Attach PDF files to records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Importing references from  PDF files</vt:lpstr>
      <vt:lpstr>PowerPoint Presentation</vt:lpstr>
      <vt:lpstr>PowerPoint Presentation</vt:lpstr>
      <vt:lpstr>PowerPoint Presentation</vt:lpstr>
      <vt:lpstr>Importing files from a pdf folder containing pdf files</vt:lpstr>
      <vt:lpstr>PowerPoint Presentation</vt:lpstr>
      <vt:lpstr>PowerPoint Presentation</vt:lpstr>
      <vt:lpstr>PowerPoint Presentation</vt:lpstr>
      <vt:lpstr>Use EndNote with Word</vt:lpstr>
      <vt:lpstr>Insert footnote references into Word</vt:lpstr>
      <vt:lpstr>PowerPoint Presentation</vt:lpstr>
      <vt:lpstr>PowerPoint Presentation</vt:lpstr>
      <vt:lpstr>PowerPoint Presentation</vt:lpstr>
      <vt:lpstr>PowerPoint Presentation</vt:lpstr>
      <vt:lpstr>PowerPoint Presentation</vt:lpstr>
      <vt:lpstr>Manage the bibliography layout</vt:lpstr>
      <vt:lpstr>PowerPoint Presentation</vt:lpstr>
      <vt:lpstr>PowerPoint Presentation</vt:lpstr>
      <vt:lpstr>PowerPoint Presentation</vt:lpstr>
      <vt:lpstr>PowerPoint Presentation</vt:lpstr>
      <vt:lpstr>PowerPoint Presentation</vt:lpstr>
      <vt:lpstr>PowerPoint Presentation</vt:lpstr>
      <vt:lpstr>Remove field codes</vt:lpstr>
      <vt:lpstr>Create a plain text document</vt:lpstr>
      <vt:lpstr>PowerPoint Presentation</vt:lpstr>
      <vt:lpstr>Creating a subject bibliography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abbreviated journal titles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Combine chapters into a single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Export the EndNote Library</vt:lpstr>
      <vt:lpstr>PowerPoint Presentation</vt:lpstr>
      <vt:lpstr>PowerPoint Presentation</vt:lpstr>
      <vt:lpstr>PowerPoint Presentation</vt:lpstr>
      <vt:lpstr>PowerPoint Presentation</vt:lpstr>
      <vt:lpstr>PowerPoint Presentation</vt:lpstr>
      <vt:lpstr>PowerPoint Presentation</vt:lpstr>
      <vt:lpstr>Export references from external databases</vt:lpstr>
      <vt:lpstr>Export from OVID databases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Search Web of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Export from EBSCO databases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Exporting from the Cochrane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Export from Emerald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Export references from Engineering Village databases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Export from IBSS (Proquest)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Export from IEEE Explore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Exporting from JSTOR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 references from Google Scholar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Search and export from library catalogues</vt:lpstr>
      <vt:lpstr>PowerPoint Presentation</vt:lpstr>
      <vt:lpstr>PowerPoint Presentation</vt:lpstr>
      <vt:lpstr>PowerPoint Presentation</vt:lpstr>
      <vt:lpstr>PowerPoint Presentation</vt:lpstr>
      <vt:lpstr>PowerPoint Presentation</vt:lpstr>
      <vt:lpstr>PowerPoint Presentation</vt:lpstr>
      <vt:lpstr>Searching COPAC</vt:lpstr>
      <vt:lpstr>PowerPoint Presentation</vt:lpstr>
      <vt:lpstr>PowerPoint Presentation</vt:lpstr>
      <vt:lpstr>PowerPoint Presentation</vt:lpstr>
      <vt:lpstr>PowerPoint Presentation</vt:lpstr>
      <vt:lpstr>PowerPoint Presentation</vt:lpstr>
      <vt:lpstr>PowerPoint Presentation</vt:lpstr>
      <vt:lpstr>Working with e-prints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Sharing a library on EndNote Web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more help</vt:lpstr>
    </vt:vector>
  </TitlesOfParts>
  <Company>University of Southampton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EndNote X4 -   advanced graduate session</dc:title>
  <dc:creator>lmr</dc:creator>
  <cp:lastModifiedBy>Robertson L.M.</cp:lastModifiedBy>
  <cp:revision>423</cp:revision>
  <cp:lastPrinted>2012-12-11T09:24:16Z</cp:lastPrinted>
  <dcterms:created xsi:type="dcterms:W3CDTF">2010-10-20T11:49:59Z</dcterms:created>
  <dcterms:modified xsi:type="dcterms:W3CDTF">2012-12-11T12:48:40Z</dcterms:modified>
</cp:coreProperties>
</file>