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331" r:id="rId3"/>
    <p:sldId id="342" r:id="rId4"/>
    <p:sldId id="361" r:id="rId5"/>
    <p:sldId id="343" r:id="rId6"/>
    <p:sldId id="345" r:id="rId7"/>
    <p:sldId id="347" r:id="rId8"/>
    <p:sldId id="344" r:id="rId9"/>
    <p:sldId id="346" r:id="rId10"/>
    <p:sldId id="362" r:id="rId11"/>
    <p:sldId id="351" r:id="rId12"/>
    <p:sldId id="349" r:id="rId13"/>
    <p:sldId id="363" r:id="rId14"/>
    <p:sldId id="368" r:id="rId15"/>
    <p:sldId id="350" r:id="rId16"/>
    <p:sldId id="352" r:id="rId17"/>
    <p:sldId id="353" r:id="rId18"/>
    <p:sldId id="354" r:id="rId19"/>
    <p:sldId id="356" r:id="rId20"/>
    <p:sldId id="358" r:id="rId21"/>
    <p:sldId id="359" r:id="rId22"/>
    <p:sldId id="360" r:id="rId23"/>
    <p:sldId id="370" r:id="rId24"/>
    <p:sldId id="369" r:id="rId25"/>
    <p:sldId id="364" r:id="rId26"/>
    <p:sldId id="365" r:id="rId27"/>
    <p:sldId id="366" r:id="rId28"/>
    <p:sldId id="36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90" autoAdjust="0"/>
    <p:restoredTop sz="94660"/>
  </p:normalViewPr>
  <p:slideViewPr>
    <p:cSldViewPr>
      <p:cViewPr varScale="1">
        <p:scale>
          <a:sx n="101" d="100"/>
          <a:sy n="101" d="100"/>
        </p:scale>
        <p:origin x="-5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C29B8-14B3-4991-8CA9-519B109D03BA}" type="datetimeFigureOut">
              <a:rPr lang="en-US" smtClean="0"/>
              <a:pPr/>
              <a:t>05/12/2012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1B014-24CB-473A-A25D-D535FBC94C9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526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hangingPunct="0"/>
            <a:fld id="{5AFFDA9F-C72B-0F46-BD84-26307EF1F682}" type="slidenum">
              <a:rPr lang="en-GB" sz="1100">
                <a:solidFill>
                  <a:srgbClr val="000000"/>
                </a:solidFill>
                <a:latin typeface="Lucida Sans" charset="0"/>
              </a:rPr>
              <a:pPr eaLnBrk="0" hangingPunct="0"/>
              <a:t>1</a:t>
            </a:fld>
            <a:endParaRPr lang="en-GB" sz="1100">
              <a:solidFill>
                <a:srgbClr val="000000"/>
              </a:solidFill>
              <a:latin typeface="Lucida Sans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68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323D43"/>
              </a:solidFill>
              <a:latin typeface="Lucida Sans" pitchFamily="34" charset="0"/>
              <a:ea typeface="ＭＳ Ｐゴシック"/>
              <a:cs typeface="ＭＳ Ｐゴシック" charset="0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323D43"/>
              </a:solidFill>
              <a:latin typeface="Arial" charset="0"/>
              <a:ea typeface="ＭＳ Ｐゴシック"/>
              <a:cs typeface="ＭＳ Ｐゴシック" charset="0"/>
            </a:endParaRPr>
          </a:p>
        </p:txBody>
      </p:sp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038823B4-3A9F-474A-9AB9-5F9FBD54204C}" type="slidenum">
              <a:rPr lang="en-GB">
                <a:ea typeface="ＭＳ Ｐゴシック"/>
              </a:rPr>
              <a:pPr/>
              <a:t>‹#›</a:t>
            </a:fld>
            <a:endParaRPr lang="en-GB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61782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0" y="3048000"/>
            <a:ext cx="9144000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323D43"/>
              </a:solidFill>
              <a:latin typeface="Arial" charset="0"/>
              <a:ea typeface="ＭＳ Ｐゴシック"/>
              <a:cs typeface="ＭＳ Ｐゴシック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323D43"/>
              </a:solidFill>
              <a:latin typeface="Lucida Sans" pitchFamily="34" charset="0"/>
              <a:ea typeface="ＭＳ Ｐゴシック"/>
              <a:cs typeface="ＭＳ Ｐゴシック" charset="0"/>
            </a:endParaRPr>
          </a:p>
        </p:txBody>
      </p:sp>
      <p:sp>
        <p:nvSpPr>
          <p:cNvPr id="26522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6522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solidFill>
                  <a:srgbClr val="323D43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ea typeface="ＭＳ Ｐゴシック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323D43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ea typeface="ＭＳ Ｐゴシック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323D43"/>
                </a:solidFill>
                <a:latin typeface="Georgia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F4633A-F3B0-564D-9432-618AC518F280}" type="slidenum">
              <a:rPr lang="en-GB" smtClean="0">
                <a:ea typeface="ＭＳ Ｐゴシック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mtClean="0">
              <a:ea typeface="ＭＳ Ｐゴシック"/>
              <a:cs typeface="ＭＳ Ｐゴシック" charset="0"/>
            </a:endParaRPr>
          </a:p>
        </p:txBody>
      </p:sp>
      <p:pic>
        <p:nvPicPr>
          <p:cNvPr id="265225" name="Picture 11" descr="electron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3048000"/>
            <a:ext cx="9144000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Georgia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6961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3"/>
          <p:cNvSpPr>
            <a:spLocks noGrp="1" noChangeArrowheads="1"/>
          </p:cNvSpPr>
          <p:nvPr>
            <p:ph type="ctrTitle"/>
          </p:nvPr>
        </p:nvSpPr>
        <p:spPr/>
        <p:txBody>
          <a:bodyPr anchor="b"/>
          <a:lstStyle/>
          <a:p>
            <a:pPr eaLnBrk="1" hangingPunct="1"/>
            <a:r>
              <a:rPr lang="en-GB" sz="6000" dirty="0" smtClean="0">
                <a:latin typeface="Georgia" charset="0"/>
                <a:ea typeface="ＭＳ Ｐゴシック" charset="0"/>
                <a:cs typeface="ＭＳ Ｐゴシック" charset="0"/>
              </a:rPr>
              <a:t>Comp1202: </a:t>
            </a:r>
            <a:r>
              <a:rPr lang="en-GB" sz="6000" dirty="0" smtClean="0">
                <a:latin typeface="Georgia" charset="0"/>
                <a:ea typeface="ＭＳ Ｐゴシック" charset="0"/>
                <a:cs typeface="ＭＳ Ｐゴシック" charset="0"/>
              </a:rPr>
              <a:t>Events</a:t>
            </a:r>
            <a:endParaRPr lang="en-GB" sz="2800" dirty="0">
              <a:solidFill>
                <a:srgbClr val="CCECFF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spcBef>
                <a:spcPct val="50000"/>
              </a:spcBef>
              <a:spcAft>
                <a:spcPct val="0"/>
              </a:spcAft>
            </a:pPr>
            <a:r>
              <a:rPr lang="en-GB" altLang="zh-CN" sz="3200" kern="1200" dirty="0" smtClean="0">
                <a:solidFill>
                  <a:srgbClr val="BBE0E3"/>
                </a:solidFill>
                <a:latin typeface="Georgia" charset="0"/>
                <a:ea typeface="ＭＳ Ｐゴシック" charset="0"/>
                <a:cs typeface="ＭＳ Ｐゴシック" charset="0"/>
              </a:rPr>
              <a:t>Event Driven Programming in Java</a:t>
            </a:r>
            <a:endParaRPr lang="en-GB" altLang="zh-CN" sz="3200" kern="1200" dirty="0" smtClean="0">
              <a:solidFill>
                <a:srgbClr val="BBE0E3"/>
              </a:solidFill>
              <a:latin typeface="Georgia" charset="0"/>
              <a:ea typeface="ＭＳ Ｐゴシック" charset="0"/>
              <a:cs typeface="ＭＳ Ｐゴシック" charset="0"/>
            </a:endParaRPr>
          </a:p>
          <a:p>
            <a:pPr lvl="0">
              <a:spcBef>
                <a:spcPct val="50000"/>
              </a:spcBef>
              <a:spcAft>
                <a:spcPct val="0"/>
              </a:spcAft>
            </a:pPr>
            <a:endParaRPr lang="en-GB" altLang="zh-CN" sz="3200" kern="1200" dirty="0">
              <a:solidFill>
                <a:srgbClr val="BBE0E3"/>
              </a:solidFill>
              <a:latin typeface="Georgia" charset="0"/>
              <a:ea typeface="ＭＳ Ｐゴシック" charset="0"/>
              <a:cs typeface="ＭＳ Ｐゴシック" charset="0"/>
            </a:endParaRPr>
          </a:p>
          <a:p>
            <a:pPr lvl="0" algn="r">
              <a:spcBef>
                <a:spcPct val="50000"/>
              </a:spcBef>
              <a:spcAft>
                <a:spcPct val="0"/>
              </a:spcAft>
            </a:pPr>
            <a:endParaRPr lang="en-GB" altLang="zh-CN" sz="2400" i="1" kern="1200" dirty="0" smtClean="0">
              <a:solidFill>
                <a:srgbClr val="BBE0E3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417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Simple GUI Example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</a:t>
            </a:r>
            <a:r>
              <a:rPr lang="en-US" sz="1100" dirty="0" smtClean="0">
                <a:latin typeface="Courier"/>
                <a:cs typeface="Courier"/>
              </a:rPr>
              <a:t>Boing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2600" y="1447800"/>
            <a:ext cx="3352800" cy="92333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In Java the set of classes to do GUI work are called the Swing framework</a:t>
            </a:r>
            <a:endParaRPr lang="en-GB" dirty="0" smtClean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2209800" y="1066800"/>
            <a:ext cx="3352800" cy="8426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562600" y="2743200"/>
            <a:ext cx="33528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A </a:t>
            </a:r>
            <a:r>
              <a:rPr lang="en-GB" dirty="0" err="1" smtClean="0"/>
              <a:t>JFrame</a:t>
            </a:r>
            <a:r>
              <a:rPr lang="en-GB" dirty="0" smtClean="0"/>
              <a:t> is a simple window with a title</a:t>
            </a:r>
            <a:endParaRPr lang="en-GB" dirty="0" smtClean="0"/>
          </a:p>
        </p:txBody>
      </p:sp>
      <p:sp>
        <p:nvSpPr>
          <p:cNvPr id="9" name="Rectangle 8"/>
          <p:cNvSpPr/>
          <p:nvPr/>
        </p:nvSpPr>
        <p:spPr>
          <a:xfrm>
            <a:off x="5562600" y="3505200"/>
            <a:ext cx="3352800" cy="369332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A </a:t>
            </a:r>
            <a:r>
              <a:rPr lang="en-GB" dirty="0" err="1" smtClean="0"/>
              <a:t>JLabel</a:t>
            </a:r>
            <a:r>
              <a:rPr lang="en-GB" dirty="0" smtClean="0"/>
              <a:t> is a basic text element</a:t>
            </a:r>
            <a:endParaRPr lang="en-GB" dirty="0" smtClean="0"/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>
            <a:off x="4724400" y="3066366"/>
            <a:ext cx="838200" cy="210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9" idx="1"/>
          </p:cNvCxnSpPr>
          <p:nvPr/>
        </p:nvCxnSpPr>
        <p:spPr>
          <a:xfrm flipH="1" flipV="1">
            <a:off x="3657600" y="3657600"/>
            <a:ext cx="1905000" cy="32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83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2-12-05 at 17.35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066800"/>
            <a:ext cx="3971796" cy="3012425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/>
              <a:t>Simple GUI Example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</a:t>
            </a:r>
            <a:r>
              <a:rPr lang="en-US" sz="1100" dirty="0" smtClean="0">
                <a:latin typeface="Courier"/>
                <a:cs typeface="Courier"/>
              </a:rPr>
              <a:t>Boing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377570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Event Driven Programming in Java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23B4-3A9F-474A-9AB9-5F9FBD54204C}" type="slidenum">
              <a:rPr lang="en-GB" smtClean="0">
                <a:ea typeface="ＭＳ Ｐゴシック"/>
              </a:rPr>
              <a:pPr/>
              <a:t>12</a:t>
            </a:fld>
            <a:endParaRPr lang="en-GB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14769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/>
              <a:t>Simple GUI Example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</a:t>
            </a:r>
            <a:r>
              <a:rPr lang="en-US" sz="1100" dirty="0" smtClean="0">
                <a:latin typeface="Courier"/>
                <a:cs typeface="Courier"/>
              </a:rPr>
              <a:t>Boing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865843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Adding a </a:t>
            </a:r>
            <a:r>
              <a:rPr lang="en-US" dirty="0" err="1" smtClean="0"/>
              <a:t>MouseListener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import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java.awt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import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java.awt.event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.*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Boing 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implements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MouseListener</a:t>
            </a:r>
            <a:r>
              <a:rPr lang="en-US" sz="1100" dirty="0" smtClean="0">
                <a:latin typeface="Courier"/>
                <a:cs typeface="Courier"/>
              </a:rPr>
              <a:t>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US" sz="11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  public 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void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mouseClicked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MouseEvent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      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 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    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label.setText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("Clicked");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   }</a:t>
            </a:r>
            <a:endParaRPr lang="en-US" sz="1100" dirty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2600" y="990600"/>
            <a:ext cx="33528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The event listening classes are in the </a:t>
            </a:r>
            <a:r>
              <a:rPr lang="en-GB" dirty="0" err="1" smtClean="0"/>
              <a:t>awt</a:t>
            </a:r>
            <a:r>
              <a:rPr lang="en-GB" dirty="0" smtClean="0"/>
              <a:t> and </a:t>
            </a:r>
            <a:r>
              <a:rPr lang="en-GB" dirty="0" err="1" smtClean="0"/>
              <a:t>awt.event</a:t>
            </a:r>
            <a:r>
              <a:rPr lang="en-GB" dirty="0" smtClean="0"/>
              <a:t> packages</a:t>
            </a:r>
            <a:endParaRPr lang="en-GB" dirty="0" smtClean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2362200" y="1313766"/>
            <a:ext cx="3200400" cy="57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562600" y="1828800"/>
            <a:ext cx="33528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We are going to implement the </a:t>
            </a:r>
            <a:r>
              <a:rPr lang="en-GB" dirty="0" err="1" smtClean="0"/>
              <a:t>MouseListener</a:t>
            </a:r>
            <a:r>
              <a:rPr lang="en-GB" dirty="0" smtClean="0"/>
              <a:t> interface </a:t>
            </a:r>
            <a:endParaRPr lang="en-GB" dirty="0" smtClean="0"/>
          </a:p>
        </p:txBody>
      </p:sp>
      <p:cxnSp>
        <p:nvCxnSpPr>
          <p:cNvPr id="9" name="Straight Arrow Connector 8"/>
          <p:cNvCxnSpPr>
            <a:stCxn id="8" idx="1"/>
          </p:cNvCxnSpPr>
          <p:nvPr/>
        </p:nvCxnSpPr>
        <p:spPr>
          <a:xfrm flipH="1" flipV="1">
            <a:off x="4191000" y="1905000"/>
            <a:ext cx="1371600" cy="246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486400" y="4648200"/>
            <a:ext cx="3352800" cy="92333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Because we implement </a:t>
            </a:r>
            <a:r>
              <a:rPr lang="en-GB" dirty="0" err="1" smtClean="0"/>
              <a:t>MouseListener</a:t>
            </a:r>
            <a:r>
              <a:rPr lang="en-GB" dirty="0" smtClean="0"/>
              <a:t> we have to provide a </a:t>
            </a:r>
            <a:r>
              <a:rPr lang="en-GB" dirty="0" err="1" smtClean="0"/>
              <a:t>mouseClicked</a:t>
            </a:r>
            <a:r>
              <a:rPr lang="en-GB" dirty="0" smtClean="0"/>
              <a:t> method</a:t>
            </a:r>
            <a:endParaRPr lang="en-GB" dirty="0" smtClean="0"/>
          </a:p>
        </p:txBody>
      </p:sp>
      <p:cxnSp>
        <p:nvCxnSpPr>
          <p:cNvPr id="13" name="Straight Arrow Connector 12"/>
          <p:cNvCxnSpPr>
            <a:stCxn id="12" idx="1"/>
          </p:cNvCxnSpPr>
          <p:nvPr/>
        </p:nvCxnSpPr>
        <p:spPr>
          <a:xfrm flipH="1">
            <a:off x="4114800" y="5109865"/>
            <a:ext cx="1371600" cy="5289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6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Adding a </a:t>
            </a:r>
            <a:r>
              <a:rPr lang="en-US" dirty="0" err="1" smtClean="0"/>
              <a:t>MouseListener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import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java.awt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import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java.awt.event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.*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Boing 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implements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MouseListener</a:t>
            </a:r>
            <a:r>
              <a:rPr lang="en-US" sz="1100" dirty="0" smtClean="0">
                <a:latin typeface="Courier"/>
                <a:cs typeface="Courier"/>
              </a:rPr>
              <a:t>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label.addMouseListener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(this);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  public 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void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mouseClicked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MouseEvent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      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  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    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label.setText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("Clicked");</a:t>
            </a:r>
          </a:p>
          <a:p>
            <a:pPr marL="0" indent="0">
              <a:buNone/>
            </a:pP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    }</a:t>
            </a:r>
            <a:endParaRPr lang="en-US" sz="1100" dirty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2600" y="990600"/>
            <a:ext cx="33528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The event listening classes are in the </a:t>
            </a:r>
            <a:r>
              <a:rPr lang="en-GB" dirty="0" err="1" smtClean="0"/>
              <a:t>awt</a:t>
            </a:r>
            <a:r>
              <a:rPr lang="en-GB" dirty="0" smtClean="0"/>
              <a:t> and </a:t>
            </a:r>
            <a:r>
              <a:rPr lang="en-GB" dirty="0" err="1" smtClean="0"/>
              <a:t>awt.event</a:t>
            </a:r>
            <a:r>
              <a:rPr lang="en-GB" dirty="0" smtClean="0"/>
              <a:t> packages</a:t>
            </a:r>
            <a:endParaRPr lang="en-GB" dirty="0" smtClean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2362200" y="1313766"/>
            <a:ext cx="3200400" cy="57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562600" y="1828800"/>
            <a:ext cx="33528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We are going to implement the </a:t>
            </a:r>
            <a:r>
              <a:rPr lang="en-GB" dirty="0" err="1" smtClean="0"/>
              <a:t>MouseListener</a:t>
            </a:r>
            <a:r>
              <a:rPr lang="en-GB" dirty="0" smtClean="0"/>
              <a:t> interface </a:t>
            </a:r>
            <a:endParaRPr lang="en-GB" dirty="0" smtClean="0"/>
          </a:p>
        </p:txBody>
      </p:sp>
      <p:cxnSp>
        <p:nvCxnSpPr>
          <p:cNvPr id="9" name="Straight Arrow Connector 8"/>
          <p:cNvCxnSpPr>
            <a:stCxn id="8" idx="1"/>
          </p:cNvCxnSpPr>
          <p:nvPr/>
        </p:nvCxnSpPr>
        <p:spPr>
          <a:xfrm flipH="1" flipV="1">
            <a:off x="4191000" y="1905000"/>
            <a:ext cx="1371600" cy="246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486400" y="4648200"/>
            <a:ext cx="3352800" cy="92333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Because we implement </a:t>
            </a:r>
            <a:r>
              <a:rPr lang="en-GB" dirty="0" err="1" smtClean="0"/>
              <a:t>MouseListener</a:t>
            </a:r>
            <a:r>
              <a:rPr lang="en-GB" dirty="0" smtClean="0"/>
              <a:t> we have to provide a </a:t>
            </a:r>
            <a:r>
              <a:rPr lang="en-GB" dirty="0" err="1" smtClean="0"/>
              <a:t>mouseClicked</a:t>
            </a:r>
            <a:r>
              <a:rPr lang="en-GB" dirty="0" smtClean="0"/>
              <a:t> method</a:t>
            </a:r>
            <a:endParaRPr lang="en-GB" dirty="0" smtClean="0"/>
          </a:p>
        </p:txBody>
      </p:sp>
      <p:cxnSp>
        <p:nvCxnSpPr>
          <p:cNvPr id="13" name="Straight Arrow Connector 12"/>
          <p:cNvCxnSpPr>
            <a:stCxn id="12" idx="1"/>
          </p:cNvCxnSpPr>
          <p:nvPr/>
        </p:nvCxnSpPr>
        <p:spPr>
          <a:xfrm flipH="1">
            <a:off x="4114800" y="5109865"/>
            <a:ext cx="1371600" cy="5289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486400" y="3352800"/>
            <a:ext cx="33528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We also need to register our class with the </a:t>
            </a:r>
            <a:r>
              <a:rPr lang="en-GB" dirty="0" err="1" smtClean="0"/>
              <a:t>JLabel</a:t>
            </a:r>
            <a:endParaRPr lang="en-GB" dirty="0" smtClean="0"/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3429000" y="3675966"/>
            <a:ext cx="2057400" cy="819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909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err="1" smtClean="0"/>
              <a:t>MouseListener</a:t>
            </a:r>
            <a:r>
              <a:rPr lang="en-US" dirty="0" smtClean="0"/>
              <a:t>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2469" y="9906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mouseClicked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</a:t>
            </a:r>
            <a:r>
              <a:rPr lang="en-US" sz="1100" dirty="0" smtClean="0">
                <a:latin typeface="Courier"/>
                <a:cs typeface="Courier"/>
              </a:rPr>
              <a:t>/</a:t>
            </a:r>
            <a:r>
              <a:rPr lang="en-US" sz="1100" dirty="0">
                <a:latin typeface="Courier"/>
                <a:cs typeface="Courier"/>
              </a:rPr>
              <a:t>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("Clicked");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</a:t>
            </a:r>
            <a:r>
              <a:rPr lang="en-US" sz="1100" dirty="0" smtClean="0">
                <a:latin typeface="Courier"/>
                <a:cs typeface="Courier"/>
              </a:rPr>
              <a:t>    </a:t>
            </a:r>
            <a:r>
              <a:rPr lang="en-US" sz="1100" dirty="0" err="1" smtClean="0">
                <a:latin typeface="Courier"/>
                <a:cs typeface="Courier"/>
              </a:rPr>
              <a:t>Toolkit.getDefaultToolkit</a:t>
            </a:r>
            <a:r>
              <a:rPr lang="en-US" sz="1100" dirty="0">
                <a:latin typeface="Courier"/>
                <a:cs typeface="Courier"/>
              </a:rPr>
              <a:t>().beep();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mouseEntered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</a:t>
            </a:r>
            <a:r>
              <a:rPr lang="en-US" sz="1100" dirty="0" smtClean="0">
                <a:latin typeface="Courier"/>
                <a:cs typeface="Courier"/>
              </a:rPr>
              <a:t>/</a:t>
            </a:r>
            <a:r>
              <a:rPr lang="en-US" sz="1100" dirty="0">
                <a:latin typeface="Courier"/>
                <a:cs typeface="Courier"/>
              </a:rPr>
              <a:t>/Invoked when the mouse enters a component.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("Entered");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	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mouseExited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/</a:t>
            </a:r>
            <a:r>
              <a:rPr lang="en-US" sz="1100" dirty="0">
                <a:latin typeface="Courier"/>
                <a:cs typeface="Courier"/>
              </a:rPr>
              <a:t>/Invoked when the mouse exits a component.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("Exited");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	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mousePressed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</a:t>
            </a:r>
            <a:r>
              <a:rPr lang="en-US" sz="1100" dirty="0" smtClean="0">
                <a:latin typeface="Courier"/>
                <a:cs typeface="Courier"/>
              </a:rPr>
              <a:t>/</a:t>
            </a:r>
            <a:r>
              <a:rPr lang="en-US" sz="1100" dirty="0">
                <a:latin typeface="Courier"/>
                <a:cs typeface="Courier"/>
              </a:rPr>
              <a:t>/Invoked when a mouse button has been pressed on a component.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("Pressed");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}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	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mouseReleased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//Invoked when a mouse button has been released on a component.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("Released");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0" y="1828800"/>
            <a:ext cx="33528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In fact </a:t>
            </a:r>
            <a:r>
              <a:rPr lang="en-GB" dirty="0" err="1" smtClean="0"/>
              <a:t>MouseListener</a:t>
            </a:r>
            <a:r>
              <a:rPr lang="en-GB" dirty="0" smtClean="0"/>
              <a:t> defines 5 methods – so we need to provide an implementation for all of them!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256578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Adding a </a:t>
            </a:r>
            <a:r>
              <a:rPr lang="en-US" dirty="0" err="1" smtClean="0"/>
              <a:t>MouseListener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java.awt.event</a:t>
            </a:r>
            <a:r>
              <a:rPr lang="en-US" sz="1100" dirty="0">
                <a:latin typeface="Courier"/>
                <a:cs typeface="Courier"/>
              </a:rPr>
              <a:t>.*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Boing implements </a:t>
            </a:r>
            <a:r>
              <a:rPr lang="en-US" sz="1100" dirty="0" err="1" smtClean="0">
                <a:latin typeface="Courier"/>
                <a:cs typeface="Courier"/>
              </a:rPr>
              <a:t>MouseListener</a:t>
            </a:r>
            <a:r>
              <a:rPr lang="en-US" sz="1100" dirty="0" smtClean="0">
                <a:latin typeface="Courier"/>
                <a:cs typeface="Courier"/>
              </a:rPr>
              <a:t>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(this);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mouseClicked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smtClean="0">
                <a:latin typeface="Courier"/>
                <a:cs typeface="Courier"/>
              </a:rPr>
              <a:t>/</a:t>
            </a:r>
            <a:r>
              <a:rPr lang="en-US" sz="1100" dirty="0">
                <a:latin typeface="Courier"/>
                <a:cs typeface="Courier"/>
              </a:rPr>
              <a:t>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</a:t>
            </a:r>
            <a:r>
              <a:rPr lang="en-US" sz="1100" dirty="0" smtClean="0">
                <a:latin typeface="Courier"/>
                <a:cs typeface="Courier"/>
              </a:rPr>
              <a:t>  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("Clicked " +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e.getX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() + "," +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e.getY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()</a:t>
            </a:r>
            <a:r>
              <a:rPr lang="en-US" sz="1100" dirty="0">
                <a:latin typeface="Courier"/>
                <a:cs typeface="Courier"/>
              </a:rPr>
              <a:t>);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Toolkit.getDefaultToolkit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().beep();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}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38800" y="4191000"/>
            <a:ext cx="3352800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/>
              <a:t>When we are notified of an event happening we receive an event object that contains info about that event – in this case the mouse x and y (and what button is pressed)</a:t>
            </a:r>
            <a:endParaRPr lang="en-GB" sz="1600" dirty="0" smtClean="0"/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H="1">
            <a:off x="3810000" y="4852720"/>
            <a:ext cx="1828800" cy="6336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638800" y="6027003"/>
            <a:ext cx="3352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/>
              <a:t>We can take whatever action we like in the event handler – so lets make a boing noise!</a:t>
            </a:r>
            <a:endParaRPr lang="en-GB" sz="1600" dirty="0" smtClean="0"/>
          </a:p>
        </p:txBody>
      </p:sp>
      <p:cxnSp>
        <p:nvCxnSpPr>
          <p:cNvPr id="17" name="Straight Arrow Connector 16"/>
          <p:cNvCxnSpPr>
            <a:stCxn id="16" idx="1"/>
          </p:cNvCxnSpPr>
          <p:nvPr/>
        </p:nvCxnSpPr>
        <p:spPr>
          <a:xfrm flipH="1" flipV="1">
            <a:off x="3962400" y="6324600"/>
            <a:ext cx="1676400" cy="1179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112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Adding a </a:t>
            </a:r>
            <a:r>
              <a:rPr lang="en-US" dirty="0" err="1" smtClean="0"/>
              <a:t>MouseListener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java.awt.event</a:t>
            </a:r>
            <a:r>
              <a:rPr lang="en-US" sz="1100" dirty="0">
                <a:latin typeface="Courier"/>
                <a:cs typeface="Courier"/>
              </a:rPr>
              <a:t>.*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Boing implements </a:t>
            </a:r>
            <a:r>
              <a:rPr lang="en-US" sz="1100" dirty="0" err="1" smtClean="0">
                <a:latin typeface="Courier"/>
                <a:cs typeface="Courier"/>
              </a:rPr>
              <a:t>MouseListener</a:t>
            </a:r>
            <a:r>
              <a:rPr lang="en-US" sz="1100" dirty="0" smtClean="0">
                <a:latin typeface="Courier"/>
                <a:cs typeface="Courier"/>
              </a:rPr>
              <a:t>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(this);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mouseClicked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smtClean="0">
                <a:latin typeface="Courier"/>
                <a:cs typeface="Courier"/>
              </a:rPr>
              <a:t>/</a:t>
            </a:r>
            <a:r>
              <a:rPr lang="en-US" sz="1100" dirty="0">
                <a:latin typeface="Courier"/>
                <a:cs typeface="Courier"/>
              </a:rPr>
              <a:t>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</a:t>
            </a:r>
            <a:r>
              <a:rPr lang="en-US" sz="1100" dirty="0" smtClean="0">
                <a:latin typeface="Courier"/>
                <a:cs typeface="Courier"/>
              </a:rPr>
              <a:t>  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("Clicked " +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e.getX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() + "," + </a:t>
            </a:r>
            <a:r>
              <a:rPr lang="en-US" sz="1100" dirty="0" err="1">
                <a:solidFill>
                  <a:srgbClr val="FF0000"/>
                </a:solidFill>
                <a:latin typeface="Courier"/>
                <a:cs typeface="Courier"/>
              </a:rPr>
              <a:t>e.getY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()</a:t>
            </a:r>
            <a:r>
              <a:rPr lang="en-US" sz="1100" dirty="0">
                <a:latin typeface="Courier"/>
                <a:cs typeface="Courier"/>
              </a:rPr>
              <a:t>);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Toolkit.getDefaultToolkit</a:t>
            </a:r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().beep();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}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2590800"/>
            <a:ext cx="2682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Lets try it out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20174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Adapters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import </a:t>
            </a:r>
            <a:r>
              <a:rPr lang="en-US" sz="600" dirty="0" err="1" smtClean="0">
                <a:latin typeface="Courier"/>
                <a:cs typeface="Courier"/>
              </a:rPr>
              <a:t>javax.swing</a:t>
            </a:r>
            <a:r>
              <a:rPr lang="en-US" sz="600" dirty="0" smtClean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import </a:t>
            </a:r>
            <a:r>
              <a:rPr lang="en-US" sz="600" dirty="0" err="1" smtClean="0">
                <a:latin typeface="Courier"/>
                <a:cs typeface="Courier"/>
              </a:rPr>
              <a:t>java.awt</a:t>
            </a:r>
            <a:r>
              <a:rPr lang="en-US" sz="600" dirty="0" smtClean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import </a:t>
            </a:r>
            <a:r>
              <a:rPr lang="en-US" sz="600" dirty="0" err="1" smtClean="0">
                <a:latin typeface="Courier"/>
                <a:cs typeface="Courier"/>
              </a:rPr>
              <a:t>java.awt.event</a:t>
            </a:r>
            <a:r>
              <a:rPr lang="en-US" sz="600" dirty="0" smtClean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endParaRPr lang="en-US" sz="6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public class Boing implements </a:t>
            </a:r>
            <a:r>
              <a:rPr lang="en-US" sz="600" dirty="0" err="1" smtClean="0">
                <a:latin typeface="Courier"/>
                <a:cs typeface="Courier"/>
              </a:rPr>
              <a:t>MouseListener</a:t>
            </a:r>
            <a:r>
              <a:rPr lang="en-US" sz="600" dirty="0" smtClean="0">
                <a:latin typeface="Courier"/>
                <a:cs typeface="Courier"/>
              </a:rPr>
              <a:t> {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private </a:t>
            </a:r>
            <a:r>
              <a:rPr lang="en-US" sz="600" dirty="0" err="1" smtClean="0">
                <a:latin typeface="Courier"/>
                <a:cs typeface="Courier"/>
              </a:rPr>
              <a:t>JLabel</a:t>
            </a:r>
            <a:r>
              <a:rPr lang="en-US" sz="600" dirty="0" smtClean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public static void main(String[] </a:t>
            </a:r>
            <a:r>
              <a:rPr lang="en-US" sz="600" dirty="0" err="1" smtClean="0">
                <a:latin typeface="Courier"/>
                <a:cs typeface="Courier"/>
              </a:rPr>
              <a:t>args</a:t>
            </a:r>
            <a:r>
              <a:rPr lang="en-US" sz="600" dirty="0" smtClean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Boing </a:t>
            </a:r>
            <a:r>
              <a:rPr lang="en-US" sz="600" dirty="0" err="1" smtClean="0">
                <a:latin typeface="Courier"/>
                <a:cs typeface="Courier"/>
              </a:rPr>
              <a:t>boingprogram</a:t>
            </a:r>
            <a:r>
              <a:rPr lang="en-US" sz="600" dirty="0" smtClean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boingprogram.initialise</a:t>
            </a:r>
            <a:r>
              <a:rPr lang="en-US" sz="600" dirty="0" smtClean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JFrame</a:t>
            </a:r>
            <a:r>
              <a:rPr lang="en-US" sz="600" dirty="0" smtClean="0">
                <a:latin typeface="Courier"/>
                <a:cs typeface="Courier"/>
              </a:rPr>
              <a:t> frame = new </a:t>
            </a:r>
            <a:r>
              <a:rPr lang="en-US" sz="600" dirty="0" err="1" smtClean="0">
                <a:latin typeface="Courier"/>
                <a:cs typeface="Courier"/>
              </a:rPr>
              <a:t>JFrame</a:t>
            </a:r>
            <a:r>
              <a:rPr lang="en-US" sz="600" dirty="0" smtClean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label = new </a:t>
            </a:r>
            <a:r>
              <a:rPr lang="en-US" sz="600" dirty="0" err="1" smtClean="0">
                <a:latin typeface="Courier"/>
                <a:cs typeface="Courier"/>
              </a:rPr>
              <a:t>JLabel</a:t>
            </a:r>
            <a:r>
              <a:rPr lang="en-US" sz="600" dirty="0" smtClean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label.setHorizontalAlignment</a:t>
            </a:r>
            <a:r>
              <a:rPr lang="en-US" sz="600" dirty="0" smtClean="0">
                <a:latin typeface="Courier"/>
                <a:cs typeface="Courier"/>
              </a:rPr>
              <a:t>(</a:t>
            </a:r>
            <a:r>
              <a:rPr lang="en-US" sz="600" dirty="0" err="1" smtClean="0">
                <a:latin typeface="Courier"/>
                <a:cs typeface="Courier"/>
              </a:rPr>
              <a:t>SwingConstants.CENTER</a:t>
            </a:r>
            <a:r>
              <a:rPr lang="en-US" sz="600" dirty="0" smtClean="0">
                <a:latin typeface="Courier"/>
                <a:cs typeface="Courier"/>
              </a:rPr>
              <a:t>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label.addMouseListener</a:t>
            </a:r>
            <a:r>
              <a:rPr lang="en-US" sz="600" dirty="0" smtClean="0">
                <a:latin typeface="Courier"/>
                <a:cs typeface="Courier"/>
              </a:rPr>
              <a:t>(this);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frame.add</a:t>
            </a:r>
            <a:r>
              <a:rPr lang="en-US" sz="600" dirty="0" smtClean="0">
                <a:latin typeface="Courier"/>
                <a:cs typeface="Courier"/>
              </a:rPr>
              <a:t>(label);        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frame.setSize</a:t>
            </a:r>
            <a:r>
              <a:rPr lang="en-US" sz="600" dirty="0" smtClean="0">
                <a:latin typeface="Courier"/>
                <a:cs typeface="Courier"/>
              </a:rPr>
              <a:t>(300,200);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frame.setVisible</a:t>
            </a:r>
            <a:r>
              <a:rPr lang="en-US" sz="600" dirty="0" smtClean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endParaRPr lang="en-US" sz="6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public void </a:t>
            </a:r>
            <a:r>
              <a:rPr lang="en-US" sz="600" dirty="0" err="1" smtClean="0">
                <a:latin typeface="Courier"/>
                <a:cs typeface="Courier"/>
              </a:rPr>
              <a:t>mouseClicked</a:t>
            </a:r>
            <a:r>
              <a:rPr lang="en-US" sz="600" dirty="0" smtClean="0">
                <a:latin typeface="Courier"/>
                <a:cs typeface="Courier"/>
              </a:rPr>
              <a:t>(</a:t>
            </a:r>
            <a:r>
              <a:rPr lang="en-US" sz="600" dirty="0" err="1" smtClean="0">
                <a:latin typeface="Courier"/>
                <a:cs typeface="Courier"/>
              </a:rPr>
              <a:t>MouseEvent</a:t>
            </a:r>
            <a:r>
              <a:rPr lang="en-US" sz="600" dirty="0" smtClean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//Invoked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latin typeface="Courier"/>
                <a:cs typeface="Courier"/>
              </a:rPr>
              <a:t>label.setText</a:t>
            </a:r>
            <a:r>
              <a:rPr lang="en-US" sz="600" dirty="0" smtClean="0">
                <a:latin typeface="Courier"/>
                <a:cs typeface="Courier"/>
              </a:rPr>
              <a:t>("Clicked " + </a:t>
            </a:r>
            <a:r>
              <a:rPr lang="en-US" sz="600" dirty="0" err="1" smtClean="0">
                <a:solidFill>
                  <a:srgbClr val="FF0000"/>
                </a:solidFill>
                <a:latin typeface="Courier"/>
                <a:cs typeface="Courier"/>
              </a:rPr>
              <a:t>e.getX</a:t>
            </a:r>
            <a:r>
              <a:rPr lang="en-US" sz="600" dirty="0" smtClean="0">
                <a:solidFill>
                  <a:srgbClr val="FF0000"/>
                </a:solidFill>
                <a:latin typeface="Courier"/>
                <a:cs typeface="Courier"/>
              </a:rPr>
              <a:t>() + "," + </a:t>
            </a:r>
            <a:r>
              <a:rPr lang="en-US" sz="600" dirty="0" err="1" smtClean="0">
                <a:solidFill>
                  <a:srgbClr val="FF0000"/>
                </a:solidFill>
                <a:latin typeface="Courier"/>
                <a:cs typeface="Courier"/>
              </a:rPr>
              <a:t>e.getY</a:t>
            </a:r>
            <a:r>
              <a:rPr lang="en-US" sz="600" dirty="0" smtClean="0">
                <a:solidFill>
                  <a:srgbClr val="FF0000"/>
                </a:solidFill>
                <a:latin typeface="Courier"/>
                <a:cs typeface="Courier"/>
              </a:rPr>
              <a:t>()</a:t>
            </a:r>
            <a:r>
              <a:rPr lang="en-US" sz="600" dirty="0" smtClean="0">
                <a:latin typeface="Courier"/>
                <a:cs typeface="Courier"/>
              </a:rPr>
              <a:t>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    </a:t>
            </a:r>
            <a:r>
              <a:rPr lang="en-US" sz="600" dirty="0" err="1" smtClean="0">
                <a:solidFill>
                  <a:srgbClr val="FF0000"/>
                </a:solidFill>
                <a:latin typeface="Courier"/>
                <a:cs typeface="Courier"/>
              </a:rPr>
              <a:t>Toolkit.getDefaultToolkit</a:t>
            </a:r>
            <a:r>
              <a:rPr lang="en-US" sz="600" dirty="0" smtClean="0">
                <a:solidFill>
                  <a:srgbClr val="FF0000"/>
                </a:solidFill>
                <a:latin typeface="Courier"/>
                <a:cs typeface="Courier"/>
              </a:rPr>
              <a:t>().beep();</a:t>
            </a: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</a:t>
            </a:r>
            <a:r>
              <a:rPr lang="en-US" sz="600" dirty="0" smtClean="0">
                <a:latin typeface="Courier"/>
                <a:cs typeface="Courier"/>
              </a:rPr>
              <a:t>   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</a:t>
            </a:r>
            <a:r>
              <a:rPr lang="en-US" sz="600" dirty="0" smtClean="0">
                <a:latin typeface="Courier"/>
                <a:cs typeface="Courier"/>
              </a:rPr>
              <a:t>   public </a:t>
            </a:r>
            <a:r>
              <a:rPr lang="en-US" sz="600" dirty="0">
                <a:latin typeface="Courier"/>
                <a:cs typeface="Courier"/>
              </a:rPr>
              <a:t>void </a:t>
            </a:r>
            <a:r>
              <a:rPr lang="en-US" sz="600" dirty="0" err="1">
                <a:latin typeface="Courier"/>
                <a:cs typeface="Courier"/>
              </a:rPr>
              <a:t>mouseClicked</a:t>
            </a:r>
            <a:r>
              <a:rPr lang="en-US" sz="600" dirty="0">
                <a:latin typeface="Courier"/>
                <a:cs typeface="Courier"/>
              </a:rPr>
              <a:t>(</a:t>
            </a:r>
            <a:r>
              <a:rPr lang="en-US" sz="600" dirty="0" err="1">
                <a:latin typeface="Courier"/>
                <a:cs typeface="Courier"/>
              </a:rPr>
              <a:t>MouseEvent</a:t>
            </a:r>
            <a:r>
              <a:rPr lang="en-US" sz="6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//Invoked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</a:t>
            </a:r>
            <a:r>
              <a:rPr lang="en-US" sz="600" dirty="0" err="1">
                <a:latin typeface="Courier"/>
                <a:cs typeface="Courier"/>
              </a:rPr>
              <a:t>label.setText</a:t>
            </a:r>
            <a:r>
              <a:rPr lang="en-US" sz="600" dirty="0">
                <a:latin typeface="Courier"/>
                <a:cs typeface="Courier"/>
              </a:rPr>
              <a:t>("Clicked");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</a:t>
            </a:r>
            <a:r>
              <a:rPr lang="en-US" sz="600" dirty="0" err="1">
                <a:latin typeface="Courier"/>
                <a:cs typeface="Courier"/>
              </a:rPr>
              <a:t>Toolkit.getDefaultToolkit</a:t>
            </a:r>
            <a:r>
              <a:rPr lang="en-US" sz="600" dirty="0">
                <a:latin typeface="Courier"/>
                <a:cs typeface="Courier"/>
              </a:rPr>
              <a:t>().beep();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public void </a:t>
            </a:r>
            <a:r>
              <a:rPr lang="en-US" sz="600" dirty="0" err="1">
                <a:latin typeface="Courier"/>
                <a:cs typeface="Courier"/>
              </a:rPr>
              <a:t>mouseEntered</a:t>
            </a:r>
            <a:r>
              <a:rPr lang="en-US" sz="600" dirty="0">
                <a:latin typeface="Courier"/>
                <a:cs typeface="Courier"/>
              </a:rPr>
              <a:t>(</a:t>
            </a:r>
            <a:r>
              <a:rPr lang="en-US" sz="600" dirty="0" err="1">
                <a:latin typeface="Courier"/>
                <a:cs typeface="Courier"/>
              </a:rPr>
              <a:t>MouseEvent</a:t>
            </a:r>
            <a:r>
              <a:rPr lang="en-US" sz="6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//Invoked when the mouse enters a component.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</a:t>
            </a:r>
            <a:r>
              <a:rPr lang="en-US" sz="600" dirty="0" err="1">
                <a:latin typeface="Courier"/>
                <a:cs typeface="Courier"/>
              </a:rPr>
              <a:t>label.setText</a:t>
            </a:r>
            <a:r>
              <a:rPr lang="en-US" sz="600" dirty="0">
                <a:latin typeface="Courier"/>
                <a:cs typeface="Courier"/>
              </a:rPr>
              <a:t>("Entered");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	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public void </a:t>
            </a:r>
            <a:r>
              <a:rPr lang="en-US" sz="600" dirty="0" err="1">
                <a:latin typeface="Courier"/>
                <a:cs typeface="Courier"/>
              </a:rPr>
              <a:t>mouseExited</a:t>
            </a:r>
            <a:r>
              <a:rPr lang="en-US" sz="600" dirty="0">
                <a:latin typeface="Courier"/>
                <a:cs typeface="Courier"/>
              </a:rPr>
              <a:t>(</a:t>
            </a:r>
            <a:r>
              <a:rPr lang="en-US" sz="600" dirty="0" err="1">
                <a:latin typeface="Courier"/>
                <a:cs typeface="Courier"/>
              </a:rPr>
              <a:t>MouseEvent</a:t>
            </a:r>
            <a:r>
              <a:rPr lang="en-US" sz="6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//Invoked when the mouse exits a component.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</a:t>
            </a:r>
            <a:r>
              <a:rPr lang="en-US" sz="600" dirty="0" err="1">
                <a:latin typeface="Courier"/>
                <a:cs typeface="Courier"/>
              </a:rPr>
              <a:t>label.setText</a:t>
            </a:r>
            <a:r>
              <a:rPr lang="en-US" sz="600" dirty="0">
                <a:latin typeface="Courier"/>
                <a:cs typeface="Courier"/>
              </a:rPr>
              <a:t>("Exited");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	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public void </a:t>
            </a:r>
            <a:r>
              <a:rPr lang="en-US" sz="600" dirty="0" err="1">
                <a:latin typeface="Courier"/>
                <a:cs typeface="Courier"/>
              </a:rPr>
              <a:t>mousePressed</a:t>
            </a:r>
            <a:r>
              <a:rPr lang="en-US" sz="600" dirty="0">
                <a:latin typeface="Courier"/>
                <a:cs typeface="Courier"/>
              </a:rPr>
              <a:t>(</a:t>
            </a:r>
            <a:r>
              <a:rPr lang="en-US" sz="600" dirty="0" err="1">
                <a:latin typeface="Courier"/>
                <a:cs typeface="Courier"/>
              </a:rPr>
              <a:t>MouseEvent</a:t>
            </a:r>
            <a:r>
              <a:rPr lang="en-US" sz="6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//Invoked when a mouse button has been pressed on a component.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</a:t>
            </a:r>
            <a:r>
              <a:rPr lang="en-US" sz="600" dirty="0" err="1">
                <a:latin typeface="Courier"/>
                <a:cs typeface="Courier"/>
              </a:rPr>
              <a:t>label.setText</a:t>
            </a:r>
            <a:r>
              <a:rPr lang="en-US" sz="600" dirty="0">
                <a:latin typeface="Courier"/>
                <a:cs typeface="Courier"/>
              </a:rPr>
              <a:t>("Pressed");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	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public void </a:t>
            </a:r>
            <a:r>
              <a:rPr lang="en-US" sz="600" dirty="0" err="1">
                <a:latin typeface="Courier"/>
                <a:cs typeface="Courier"/>
              </a:rPr>
              <a:t>mouseReleased</a:t>
            </a:r>
            <a:r>
              <a:rPr lang="en-US" sz="600" dirty="0">
                <a:latin typeface="Courier"/>
                <a:cs typeface="Courier"/>
              </a:rPr>
              <a:t>(</a:t>
            </a:r>
            <a:r>
              <a:rPr lang="en-US" sz="600" dirty="0" err="1">
                <a:latin typeface="Courier"/>
                <a:cs typeface="Courier"/>
              </a:rPr>
              <a:t>MouseEvent</a:t>
            </a:r>
            <a:r>
              <a:rPr lang="en-US" sz="6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 //Invoked when a mouse button has been released on a component.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    </a:t>
            </a:r>
            <a:r>
              <a:rPr lang="en-US" sz="600" dirty="0" err="1">
                <a:latin typeface="Courier"/>
                <a:cs typeface="Courier"/>
              </a:rPr>
              <a:t>label.setText</a:t>
            </a:r>
            <a:r>
              <a:rPr lang="en-US" sz="600" dirty="0">
                <a:latin typeface="Courier"/>
                <a:cs typeface="Courier"/>
              </a:rPr>
              <a:t>("Released");</a:t>
            </a:r>
          </a:p>
          <a:p>
            <a:pPr marL="0" indent="0">
              <a:buNone/>
            </a:pPr>
            <a:r>
              <a:rPr lang="en-US" sz="600" dirty="0">
                <a:latin typeface="Courier"/>
                <a:cs typeface="Courier"/>
              </a:rPr>
              <a:t>    }</a:t>
            </a:r>
            <a:endParaRPr lang="en-US" sz="6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600" dirty="0" smtClean="0">
                <a:latin typeface="Courier"/>
                <a:cs typeface="Courier"/>
              </a:rPr>
              <a:t>}</a:t>
            </a:r>
            <a:endParaRPr lang="en-US" sz="600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200400"/>
            <a:ext cx="4953000" cy="3581400"/>
          </a:xfrm>
          <a:prstGeom prst="rect">
            <a:avLst/>
          </a:prstGeom>
          <a:solidFill>
            <a:srgbClr val="FF0000">
              <a:alpha val="5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638800" y="4191000"/>
            <a:ext cx="3352800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/>
              <a:t>Given that we are only interested in mouse clicks, this is an awful lot of code…</a:t>
            </a:r>
          </a:p>
          <a:p>
            <a:endParaRPr lang="en-GB" sz="1600" dirty="0"/>
          </a:p>
          <a:p>
            <a:r>
              <a:rPr lang="en-GB" sz="1600" dirty="0" smtClean="0"/>
              <a:t>The problem is </a:t>
            </a:r>
            <a:r>
              <a:rPr lang="en-GB" sz="1600" dirty="0" err="1" smtClean="0"/>
              <a:t>MouseListener</a:t>
            </a:r>
            <a:r>
              <a:rPr lang="en-GB" sz="1600" dirty="0" smtClean="0"/>
              <a:t>. Because it is an interface we have to provide code for all 5 of its methods, even if we are only interested in one!</a:t>
            </a:r>
          </a:p>
          <a:p>
            <a:endParaRPr lang="en-GB" sz="1600" dirty="0" smtClean="0"/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810000" y="5345162"/>
            <a:ext cx="1828800" cy="141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33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event driven programming?</a:t>
            </a:r>
          </a:p>
          <a:p>
            <a:pPr lvl="1"/>
            <a:r>
              <a:rPr lang="en-US" dirty="0" smtClean="0"/>
              <a:t>The Observer Pattern</a:t>
            </a:r>
          </a:p>
          <a:p>
            <a:endParaRPr lang="en-US" dirty="0" smtClean="0"/>
          </a:p>
          <a:p>
            <a:r>
              <a:rPr lang="en-US" dirty="0" smtClean="0"/>
              <a:t>A brief introduction to Java GUIs</a:t>
            </a:r>
          </a:p>
          <a:p>
            <a:endParaRPr lang="en-US" dirty="0" smtClean="0"/>
          </a:p>
          <a:p>
            <a:r>
              <a:rPr lang="en-US" dirty="0" smtClean="0"/>
              <a:t>Event Listeners and Adaptors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23B4-3A9F-474A-9AB9-5F9FBD54204C}" type="slidenum">
              <a:rPr lang="en-GB" smtClean="0">
                <a:ea typeface="ＭＳ Ｐゴシック"/>
              </a:rPr>
              <a:pPr/>
              <a:t>2</a:t>
            </a:fld>
            <a:endParaRPr lang="en-GB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251047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Adapters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java.awt.event</a:t>
            </a:r>
            <a:r>
              <a:rPr lang="en-US" sz="1100" dirty="0">
                <a:latin typeface="Courier"/>
                <a:cs typeface="Courier"/>
              </a:rPr>
              <a:t>.*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Boing implements </a:t>
            </a:r>
            <a:r>
              <a:rPr lang="en-US" sz="1100" dirty="0" err="1" smtClean="0">
                <a:latin typeface="Courier"/>
                <a:cs typeface="Courier"/>
              </a:rPr>
              <a:t>MouseListener</a:t>
            </a:r>
            <a:r>
              <a:rPr lang="en-US" sz="1100" dirty="0" smtClean="0">
                <a:latin typeface="Courier"/>
                <a:cs typeface="Courier"/>
              </a:rPr>
              <a:t>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(this);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mouseClicked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smtClean="0">
                <a:latin typeface="Courier"/>
                <a:cs typeface="Courier"/>
              </a:rPr>
              <a:t>/</a:t>
            </a:r>
            <a:r>
              <a:rPr lang="en-US" sz="1100" dirty="0">
                <a:latin typeface="Courier"/>
                <a:cs typeface="Courier"/>
              </a:rPr>
              <a:t>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</a:t>
            </a:r>
            <a:r>
              <a:rPr lang="en-US" sz="1100" dirty="0" smtClean="0">
                <a:latin typeface="Courier"/>
                <a:cs typeface="Courier"/>
              </a:rPr>
              <a:t>     </a:t>
            </a:r>
            <a:r>
              <a:rPr lang="en-US" sz="1100" dirty="0" err="1" smtClean="0">
                <a:latin typeface="Courier"/>
                <a:cs typeface="Courier"/>
              </a:rPr>
              <a:t>label.setText</a:t>
            </a:r>
            <a:r>
              <a:rPr lang="en-US" sz="1100" dirty="0">
                <a:latin typeface="Courier"/>
                <a:cs typeface="Courier"/>
              </a:rPr>
              <a:t>("Clicked " + </a:t>
            </a:r>
            <a:r>
              <a:rPr lang="en-US" sz="1100" dirty="0" err="1">
                <a:latin typeface="Courier"/>
                <a:cs typeface="Courier"/>
              </a:rPr>
              <a:t>e.getX</a:t>
            </a:r>
            <a:r>
              <a:rPr lang="en-US" sz="1100" dirty="0">
                <a:latin typeface="Courier"/>
                <a:cs typeface="Courier"/>
              </a:rPr>
              <a:t>() + "," + </a:t>
            </a:r>
            <a:r>
              <a:rPr lang="en-US" sz="1100" dirty="0" err="1">
                <a:latin typeface="Courier"/>
                <a:cs typeface="Courier"/>
              </a:rPr>
              <a:t>e.getY</a:t>
            </a:r>
            <a:r>
              <a:rPr lang="en-US" sz="1100" dirty="0">
                <a:latin typeface="Courier"/>
                <a:cs typeface="Courier"/>
              </a:rPr>
              <a:t>());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Toolkit.getDefaultToolkit</a:t>
            </a:r>
            <a:r>
              <a:rPr lang="en-US" sz="1100" dirty="0">
                <a:latin typeface="Courier"/>
                <a:cs typeface="Courier"/>
              </a:rPr>
              <a:t>().beep();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}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86400" y="990600"/>
            <a:ext cx="3352800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/>
              <a:t>Java gives us a convenience class called a </a:t>
            </a:r>
            <a:r>
              <a:rPr lang="en-GB" sz="1600" dirty="0" err="1" smtClean="0"/>
              <a:t>MouseAdapter</a:t>
            </a:r>
            <a:r>
              <a:rPr lang="en-GB" sz="1600" dirty="0" smtClean="0"/>
              <a:t> to solve this problem.</a:t>
            </a:r>
          </a:p>
          <a:p>
            <a:endParaRPr lang="en-GB" sz="1600" dirty="0"/>
          </a:p>
          <a:p>
            <a:r>
              <a:rPr lang="en-GB" sz="1600" dirty="0" err="1" smtClean="0"/>
              <a:t>MouseAdapter</a:t>
            </a:r>
            <a:r>
              <a:rPr lang="en-GB" sz="1600" dirty="0" smtClean="0"/>
              <a:t> is an abstract class that implements the </a:t>
            </a:r>
            <a:r>
              <a:rPr lang="en-GB" sz="1600" dirty="0" err="1" smtClean="0"/>
              <a:t>MouseListener</a:t>
            </a:r>
            <a:r>
              <a:rPr lang="en-GB" sz="1600" dirty="0" smtClean="0"/>
              <a:t> interface and provides empty stubs for all of the </a:t>
            </a:r>
            <a:r>
              <a:rPr lang="en-GB" sz="1600" dirty="0" err="1" smtClean="0"/>
              <a:t>MouseListener</a:t>
            </a:r>
            <a:r>
              <a:rPr lang="en-GB" sz="1600" dirty="0" smtClean="0"/>
              <a:t> methods</a:t>
            </a:r>
          </a:p>
          <a:p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2850017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Adapters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601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javax.swing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</a:t>
            </a:r>
            <a:r>
              <a:rPr lang="en-US" sz="1100" dirty="0">
                <a:latin typeface="Courier"/>
                <a:cs typeface="Courier"/>
              </a:rPr>
              <a:t>.*;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import </a:t>
            </a:r>
            <a:r>
              <a:rPr lang="en-US" sz="1100" dirty="0" err="1">
                <a:latin typeface="Courier"/>
                <a:cs typeface="Courier"/>
              </a:rPr>
              <a:t>java.awt.event</a:t>
            </a:r>
            <a:r>
              <a:rPr lang="en-US" sz="1100" dirty="0">
                <a:latin typeface="Courier"/>
                <a:cs typeface="Courier"/>
              </a:rPr>
              <a:t>.*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public class Boing </a:t>
            </a:r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extends </a:t>
            </a:r>
            <a:r>
              <a:rPr lang="en-US" sz="1100" dirty="0" err="1" smtClean="0">
                <a:solidFill>
                  <a:srgbClr val="FF0000"/>
                </a:solidFill>
                <a:latin typeface="Courier"/>
                <a:cs typeface="Courier"/>
              </a:rPr>
              <a:t>MouseAdapter</a:t>
            </a:r>
            <a:r>
              <a:rPr lang="en-US" sz="1100" dirty="0" smtClean="0">
                <a:latin typeface="Courier"/>
                <a:cs typeface="Courier"/>
              </a:rPr>
              <a:t> {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private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 label;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static void main(String[] </a:t>
            </a:r>
            <a:r>
              <a:rPr lang="en-US" sz="1100" dirty="0" err="1">
                <a:latin typeface="Courier"/>
                <a:cs typeface="Courier"/>
              </a:rPr>
              <a:t>args</a:t>
            </a:r>
            <a:r>
              <a:rPr lang="en-US" sz="1100" dirty="0">
                <a:latin typeface="Courier"/>
                <a:cs typeface="Courier"/>
              </a:rPr>
              <a:t>) {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Boing </a:t>
            </a:r>
            <a:r>
              <a:rPr lang="en-US" sz="1100" dirty="0" err="1">
                <a:latin typeface="Courier"/>
                <a:cs typeface="Courier"/>
              </a:rPr>
              <a:t>boingprogram</a:t>
            </a:r>
            <a:r>
              <a:rPr lang="en-US" sz="1100" dirty="0">
                <a:latin typeface="Courier"/>
                <a:cs typeface="Courier"/>
              </a:rPr>
              <a:t> = new Boing();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boingprogram.initialise</a:t>
            </a:r>
            <a:r>
              <a:rPr lang="en-US" sz="1100" dirty="0">
                <a:latin typeface="Courier"/>
                <a:cs typeface="Courier"/>
              </a:rPr>
              <a:t>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public 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</a:t>
            </a:r>
            <a:r>
              <a:rPr lang="en-US" sz="1100" dirty="0" smtClean="0">
                <a:latin typeface="Courier"/>
                <a:cs typeface="Courier"/>
              </a:rPr>
              <a:t>   </a:t>
            </a:r>
            <a:r>
              <a:rPr lang="en-US" sz="1100" dirty="0" err="1" smtClean="0">
                <a:latin typeface="Courier"/>
                <a:cs typeface="Courier"/>
              </a:rPr>
              <a:t>JFrame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frame = new </a:t>
            </a:r>
            <a:r>
              <a:rPr lang="en-US" sz="1100" dirty="0" err="1">
                <a:latin typeface="Courier"/>
                <a:cs typeface="Courier"/>
              </a:rPr>
              <a:t>JFrame</a:t>
            </a:r>
            <a:r>
              <a:rPr lang="en-US" sz="1100" dirty="0">
                <a:latin typeface="Courier"/>
                <a:cs typeface="Courier"/>
              </a:rPr>
              <a:t>("It goes boing!");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label = new </a:t>
            </a:r>
            <a:r>
              <a:rPr lang="en-US" sz="1100" dirty="0" err="1">
                <a:latin typeface="Courier"/>
                <a:cs typeface="Courier"/>
              </a:rPr>
              <a:t>JLabel</a:t>
            </a:r>
            <a:r>
              <a:rPr lang="en-US" sz="1100" dirty="0">
                <a:latin typeface="Courier"/>
                <a:cs typeface="Courier"/>
              </a:rPr>
              <a:t>("Click Me");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label.setHorizontalAlignment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SwingConstants.CENTER</a:t>
            </a:r>
            <a:r>
              <a:rPr lang="en-US" sz="1100" dirty="0">
                <a:latin typeface="Courier"/>
                <a:cs typeface="Courier"/>
              </a:rPr>
              <a:t>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(this);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frame.add</a:t>
            </a:r>
            <a:r>
              <a:rPr lang="en-US" sz="1100" dirty="0">
                <a:latin typeface="Courier"/>
                <a:cs typeface="Courier"/>
              </a:rPr>
              <a:t>(label)</a:t>
            </a:r>
            <a:r>
              <a:rPr lang="en-US" sz="1100" dirty="0" smtClean="0">
                <a:latin typeface="Courier"/>
                <a:cs typeface="Courier"/>
              </a:rPr>
              <a:t>;        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  <a:r>
              <a:rPr lang="en-US" sz="1100" dirty="0" err="1">
                <a:latin typeface="Courier"/>
                <a:cs typeface="Courier"/>
              </a:rPr>
              <a:t>frame.setSize</a:t>
            </a:r>
            <a:r>
              <a:rPr lang="en-US" sz="1100" dirty="0">
                <a:latin typeface="Courier"/>
                <a:cs typeface="Courier"/>
              </a:rPr>
              <a:t>(300,200)</a:t>
            </a:r>
            <a:r>
              <a:rPr lang="en-US" sz="1100" dirty="0" smtClean="0">
                <a:latin typeface="Courier"/>
                <a:cs typeface="Courier"/>
              </a:rPr>
              <a:t>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frame.setVisible</a:t>
            </a:r>
            <a:r>
              <a:rPr lang="en-US" sz="1100" dirty="0">
                <a:latin typeface="Courier"/>
                <a:cs typeface="Courier"/>
              </a:rPr>
              <a:t>(true);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}</a:t>
            </a: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</a:t>
            </a:r>
            <a:r>
              <a:rPr lang="en-US" sz="1100" dirty="0" smtClean="0">
                <a:solidFill>
                  <a:srgbClr val="000000"/>
                </a:solidFill>
                <a:latin typeface="Courier"/>
                <a:cs typeface="Courier"/>
              </a:rPr>
              <a:t>public 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void </a:t>
            </a:r>
            <a:r>
              <a:rPr lang="en-US" sz="1100" dirty="0" err="1">
                <a:solidFill>
                  <a:srgbClr val="000000"/>
                </a:solidFill>
                <a:latin typeface="Courier"/>
                <a:cs typeface="Courier"/>
              </a:rPr>
              <a:t>mouseClicked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1100" dirty="0" err="1">
                <a:solidFill>
                  <a:srgbClr val="000000"/>
                </a:solidFill>
                <a:latin typeface="Courier"/>
                <a:cs typeface="Courier"/>
              </a:rPr>
              <a:t>MouseEvent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        </a:t>
            </a:r>
            <a:r>
              <a:rPr lang="en-US" sz="1100" dirty="0" smtClean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/Invoked when the mouse button has been clicked (pressed and released) on a component.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   </a:t>
            </a:r>
            <a:r>
              <a:rPr lang="en-US" sz="1100" dirty="0" smtClean="0">
                <a:solidFill>
                  <a:srgbClr val="000000"/>
                </a:solidFill>
                <a:latin typeface="Courier"/>
                <a:cs typeface="Courier"/>
              </a:rPr>
              <a:t>     </a:t>
            </a:r>
            <a:r>
              <a:rPr lang="en-US" sz="1100" dirty="0" err="1" smtClean="0">
                <a:solidFill>
                  <a:srgbClr val="000000"/>
                </a:solidFill>
                <a:latin typeface="Courier"/>
                <a:cs typeface="Courier"/>
              </a:rPr>
              <a:t>label.setText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("Clicked " + </a:t>
            </a:r>
            <a:r>
              <a:rPr lang="en-US" sz="1100" dirty="0" err="1">
                <a:solidFill>
                  <a:srgbClr val="000000"/>
                </a:solidFill>
                <a:latin typeface="Courier"/>
                <a:cs typeface="Courier"/>
              </a:rPr>
              <a:t>e.getX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() + "," + </a:t>
            </a:r>
            <a:r>
              <a:rPr lang="en-US" sz="1100" dirty="0" err="1">
                <a:solidFill>
                  <a:srgbClr val="000000"/>
                </a:solidFill>
                <a:latin typeface="Courier"/>
                <a:cs typeface="Courier"/>
              </a:rPr>
              <a:t>e.getY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());</a:t>
            </a:r>
          </a:p>
          <a:p>
            <a:pPr marL="0" indent="0">
              <a:buNone/>
            </a:pPr>
            <a:r>
              <a:rPr lang="en-US" sz="1100" dirty="0" smtClean="0">
                <a:solidFill>
                  <a:srgbClr val="000000"/>
                </a:solidFill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solidFill>
                  <a:srgbClr val="000000"/>
                </a:solidFill>
                <a:latin typeface="Courier"/>
                <a:cs typeface="Courier"/>
              </a:rPr>
              <a:t>Toolkit.getDefaultToolkit</a:t>
            </a:r>
            <a:r>
              <a:rPr lang="en-US" sz="1100" dirty="0">
                <a:solidFill>
                  <a:srgbClr val="000000"/>
                </a:solidFill>
                <a:latin typeface="Courier"/>
                <a:cs typeface="Courier"/>
              </a:rPr>
              <a:t>().beep();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</a:t>
            </a:r>
            <a:r>
              <a:rPr lang="en-US" sz="1100" dirty="0" smtClean="0">
                <a:latin typeface="Courier"/>
                <a:cs typeface="Courier"/>
              </a:rPr>
              <a:t>  }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}</a:t>
            </a:r>
            <a:endParaRPr lang="en-US" sz="1100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86400" y="990600"/>
            <a:ext cx="3352800" cy="3046988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/>
              <a:t>Java gives us a convenience class called a </a:t>
            </a:r>
            <a:r>
              <a:rPr lang="en-GB" sz="1600" dirty="0" err="1" smtClean="0"/>
              <a:t>MouseAdapter</a:t>
            </a:r>
            <a:r>
              <a:rPr lang="en-GB" sz="1600" dirty="0" smtClean="0"/>
              <a:t> to solve this problem.</a:t>
            </a:r>
          </a:p>
          <a:p>
            <a:endParaRPr lang="en-GB" sz="1600" dirty="0"/>
          </a:p>
          <a:p>
            <a:r>
              <a:rPr lang="en-GB" sz="1600" dirty="0" err="1"/>
              <a:t>MouseAdapter</a:t>
            </a:r>
            <a:r>
              <a:rPr lang="en-GB" sz="1600" dirty="0"/>
              <a:t> is an abstract class that implements the </a:t>
            </a:r>
            <a:r>
              <a:rPr lang="en-GB" sz="1600" dirty="0" err="1"/>
              <a:t>MouseListener</a:t>
            </a:r>
            <a:r>
              <a:rPr lang="en-GB" sz="1600" dirty="0"/>
              <a:t> interface and provides empty stubs for all of the </a:t>
            </a:r>
            <a:r>
              <a:rPr lang="en-GB" sz="1600" dirty="0" err="1"/>
              <a:t>MouseListener</a:t>
            </a:r>
            <a:r>
              <a:rPr lang="en-GB" sz="1600" dirty="0"/>
              <a:t> methods</a:t>
            </a:r>
          </a:p>
          <a:p>
            <a:endParaRPr lang="en-GB" sz="1600" dirty="0"/>
          </a:p>
          <a:p>
            <a:r>
              <a:rPr lang="en-GB" sz="1600" dirty="0" smtClean="0"/>
              <a:t>If we extend </a:t>
            </a:r>
            <a:r>
              <a:rPr lang="en-GB" sz="1600" dirty="0" err="1" smtClean="0"/>
              <a:t>MouseAdapter</a:t>
            </a:r>
            <a:r>
              <a:rPr lang="en-GB" sz="1600" dirty="0" smtClean="0"/>
              <a:t> we can then override the specific methods we need and ignore the rest</a:t>
            </a:r>
          </a:p>
        </p:txBody>
      </p:sp>
    </p:spTree>
    <p:extLst>
      <p:ext uri="{BB962C8B-B14F-4D97-AF65-F5344CB8AC3E}">
        <p14:creationId xmlns:p14="http://schemas.microsoft.com/office/powerpoint/2010/main" val="835026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Multiple Listeners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94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class </a:t>
            </a:r>
            <a:r>
              <a:rPr lang="en-US" sz="1100" dirty="0" smtClean="0">
                <a:latin typeface="Courier"/>
                <a:cs typeface="Courier"/>
              </a:rPr>
              <a:t>Boing </a:t>
            </a:r>
            <a:r>
              <a:rPr lang="en-US" sz="1100" dirty="0">
                <a:latin typeface="Courier"/>
                <a:cs typeface="Courier"/>
              </a:rPr>
              <a:t>extends </a:t>
            </a:r>
            <a:r>
              <a:rPr lang="en-US" sz="1100" dirty="0" err="1">
                <a:latin typeface="Courier"/>
                <a:cs typeface="Courier"/>
              </a:rPr>
              <a:t>MouseAdapter</a:t>
            </a: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{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...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US" sz="11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public </a:t>
            </a:r>
            <a:r>
              <a:rPr lang="en-US" sz="1100" dirty="0">
                <a:latin typeface="Courier"/>
                <a:cs typeface="Courier"/>
              </a:rPr>
              <a:t>void initialise()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</a:t>
            </a:r>
            <a:r>
              <a:rPr lang="en-US" sz="1100" dirty="0" smtClean="0">
                <a:latin typeface="Courier"/>
                <a:cs typeface="Courier"/>
              </a:rPr>
              <a:t>    ...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		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(this);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    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(new </a:t>
            </a:r>
            <a:r>
              <a:rPr lang="en-US" sz="1100" dirty="0" err="1">
                <a:latin typeface="Courier"/>
                <a:cs typeface="Courier"/>
              </a:rPr>
              <a:t>ShellUpdater</a:t>
            </a:r>
            <a:r>
              <a:rPr lang="en-US" sz="1100" dirty="0">
                <a:latin typeface="Courier"/>
                <a:cs typeface="Courier"/>
              </a:rPr>
              <a:t>("One"));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(new </a:t>
            </a:r>
            <a:r>
              <a:rPr lang="en-US" sz="1100" dirty="0" err="1">
                <a:latin typeface="Courier"/>
                <a:cs typeface="Courier"/>
              </a:rPr>
              <a:t>ShellUpdater</a:t>
            </a:r>
            <a:r>
              <a:rPr lang="en-US" sz="1100" dirty="0">
                <a:latin typeface="Courier"/>
                <a:cs typeface="Courier"/>
              </a:rPr>
              <a:t>("Two"));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    </a:t>
            </a:r>
            <a:r>
              <a:rPr lang="en-US" sz="1100" dirty="0" err="1" smtClean="0">
                <a:latin typeface="Courier"/>
                <a:cs typeface="Courier"/>
              </a:rPr>
              <a:t>label.addMouseListener</a:t>
            </a:r>
            <a:r>
              <a:rPr lang="en-US" sz="1100" dirty="0">
                <a:latin typeface="Courier"/>
                <a:cs typeface="Courier"/>
              </a:rPr>
              <a:t>(new </a:t>
            </a:r>
            <a:r>
              <a:rPr lang="en-US" sz="1100" dirty="0" err="1">
                <a:latin typeface="Courier"/>
                <a:cs typeface="Courier"/>
              </a:rPr>
              <a:t>ShellUpdater</a:t>
            </a:r>
            <a:r>
              <a:rPr lang="en-US" sz="1100" dirty="0">
                <a:latin typeface="Courier"/>
                <a:cs typeface="Courier"/>
              </a:rPr>
              <a:t>("Three"));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...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}</a:t>
            </a:r>
            <a:endParaRPr lang="en-US" sz="110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class </a:t>
            </a:r>
            <a:r>
              <a:rPr lang="en-US" sz="1100" dirty="0" err="1">
                <a:latin typeface="Courier"/>
                <a:cs typeface="Courier"/>
              </a:rPr>
              <a:t>ShellUpdater</a:t>
            </a:r>
            <a:r>
              <a:rPr lang="en-US" sz="1100" dirty="0">
                <a:latin typeface="Courier"/>
                <a:cs typeface="Courier"/>
              </a:rPr>
              <a:t> extends </a:t>
            </a:r>
            <a:r>
              <a:rPr lang="en-US" sz="1100" dirty="0" err="1">
                <a:latin typeface="Courier"/>
                <a:cs typeface="Courier"/>
              </a:rPr>
              <a:t>MouseAdapter</a:t>
            </a:r>
            <a:r>
              <a:rPr lang="en-US" sz="1100" dirty="0">
                <a:latin typeface="Courier"/>
                <a:cs typeface="Courier"/>
              </a:rPr>
              <a:t> {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String </a:t>
            </a:r>
            <a:r>
              <a:rPr lang="en-US" sz="1100" dirty="0">
                <a:latin typeface="Courier"/>
                <a:cs typeface="Courier"/>
              </a:rPr>
              <a:t>id;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	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public </a:t>
            </a:r>
            <a:r>
              <a:rPr lang="en-US" sz="1100" dirty="0" err="1">
                <a:latin typeface="Courier"/>
                <a:cs typeface="Courier"/>
              </a:rPr>
              <a:t>ShellUpdater</a:t>
            </a:r>
            <a:r>
              <a:rPr lang="en-US" sz="1100" dirty="0">
                <a:latin typeface="Courier"/>
                <a:cs typeface="Courier"/>
              </a:rPr>
              <a:t>(String id) {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	</a:t>
            </a:r>
            <a:r>
              <a:rPr lang="en-US" sz="1100" dirty="0" err="1" smtClean="0">
                <a:latin typeface="Courier"/>
                <a:cs typeface="Courier"/>
              </a:rPr>
              <a:t>this.id</a:t>
            </a:r>
            <a:r>
              <a:rPr lang="en-US" sz="1100" dirty="0" smtClean="0">
                <a:latin typeface="Courier"/>
                <a:cs typeface="Courier"/>
              </a:rPr>
              <a:t> </a:t>
            </a:r>
            <a:r>
              <a:rPr lang="en-US" sz="1100" dirty="0">
                <a:latin typeface="Courier"/>
                <a:cs typeface="Courier"/>
              </a:rPr>
              <a:t>= id;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}</a:t>
            </a:r>
            <a:endParaRPr lang="en-US" sz="11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	</a:t>
            </a:r>
          </a:p>
          <a:p>
            <a:pPr marL="0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 public </a:t>
            </a:r>
            <a:r>
              <a:rPr lang="en-US" sz="1100" dirty="0">
                <a:latin typeface="Courier"/>
                <a:cs typeface="Courier"/>
              </a:rPr>
              <a:t>void </a:t>
            </a:r>
            <a:r>
              <a:rPr lang="en-US" sz="1100" dirty="0" err="1">
                <a:latin typeface="Courier"/>
                <a:cs typeface="Courier"/>
              </a:rPr>
              <a:t>mouseClicked</a:t>
            </a:r>
            <a:r>
              <a:rPr lang="en-US" sz="1100" dirty="0">
                <a:latin typeface="Courier"/>
                <a:cs typeface="Courier"/>
              </a:rPr>
              <a:t>(</a:t>
            </a:r>
            <a:r>
              <a:rPr lang="en-US" sz="1100" dirty="0" err="1">
                <a:latin typeface="Courier"/>
                <a:cs typeface="Courier"/>
              </a:rPr>
              <a:t>MouseEvent</a:t>
            </a:r>
            <a:r>
              <a:rPr lang="en-US" sz="1100" dirty="0">
                <a:latin typeface="Courier"/>
                <a:cs typeface="Courier"/>
              </a:rPr>
              <a:t> e) {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	</a:t>
            </a:r>
            <a:r>
              <a:rPr lang="en-US" sz="1100" dirty="0" err="1">
                <a:latin typeface="Courier"/>
                <a:cs typeface="Courier"/>
              </a:rPr>
              <a:t>System.out.println</a:t>
            </a:r>
            <a:r>
              <a:rPr lang="en-US" sz="1100" dirty="0">
                <a:latin typeface="Courier"/>
                <a:cs typeface="Courier"/>
              </a:rPr>
              <a:t>("Mouse Clicked " + id);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en-US" sz="1100" dirty="0">
                <a:latin typeface="Courier"/>
                <a:cs typeface="Courier"/>
              </a:rPr>
              <a:t>}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1524000"/>
            <a:ext cx="3352800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/>
              <a:t>Possible to add multiple listeners to a single GUI element</a:t>
            </a:r>
          </a:p>
          <a:p>
            <a:endParaRPr lang="en-GB" sz="1600" dirty="0"/>
          </a:p>
          <a:p>
            <a:r>
              <a:rPr lang="en-GB" sz="1600" dirty="0" smtClean="0"/>
              <a:t>Each listener is added to a queue</a:t>
            </a:r>
          </a:p>
          <a:p>
            <a:endParaRPr lang="en-GB" sz="1600" dirty="0"/>
          </a:p>
          <a:p>
            <a:r>
              <a:rPr lang="en-GB" sz="1600" dirty="0" smtClean="0"/>
              <a:t>And events are passed to each in turn</a:t>
            </a:r>
          </a:p>
          <a:p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1479313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Listeners!</a:t>
            </a:r>
            <a:endParaRPr lang="en-US" dirty="0"/>
          </a:p>
        </p:txBody>
      </p:sp>
      <p:pic>
        <p:nvPicPr>
          <p:cNvPr id="5" name="Picture 4" descr="Screen Shot 2012-12-05 at 21.58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8077200" cy="596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1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things to look out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Java moved from an old set of GUI classes called the Abstract Windows Toolkit to the snazzy new Swing ones (in Java 1.2)</a:t>
            </a:r>
          </a:p>
          <a:p>
            <a:endParaRPr lang="en-US" dirty="0" smtClean="0"/>
          </a:p>
          <a:p>
            <a:r>
              <a:rPr lang="en-US" dirty="0" smtClean="0"/>
              <a:t>They share certain classes (like Event)</a:t>
            </a:r>
          </a:p>
          <a:p>
            <a:endParaRPr lang="en-US" dirty="0" smtClean="0"/>
          </a:p>
          <a:p>
            <a:r>
              <a:rPr lang="en-US" dirty="0" smtClean="0"/>
              <a:t>But don</a:t>
            </a:r>
            <a:r>
              <a:rPr lang="fr-FR" dirty="0" smtClean="0"/>
              <a:t>’</a:t>
            </a:r>
            <a:r>
              <a:rPr lang="en-US" dirty="0" smtClean="0"/>
              <a:t>t mix the components up* </a:t>
            </a:r>
          </a:p>
          <a:p>
            <a:pPr lvl="1"/>
            <a:r>
              <a:rPr lang="en-US" dirty="0" smtClean="0"/>
              <a:t>Swing classes tend to start with J</a:t>
            </a:r>
          </a:p>
          <a:p>
            <a:pPr lvl="2"/>
            <a:r>
              <a:rPr lang="en-US" dirty="0" smtClean="0"/>
              <a:t>Frame is an AWT class</a:t>
            </a:r>
          </a:p>
          <a:p>
            <a:pPr lvl="2"/>
            <a:r>
              <a:rPr lang="en-US" dirty="0" err="1" smtClean="0"/>
              <a:t>JFrame</a:t>
            </a:r>
            <a:r>
              <a:rPr lang="en-US" dirty="0" smtClean="0"/>
              <a:t> is a Swing class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90800" y="6400800"/>
            <a:ext cx="639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Allegedly this has been fixed in Java 6 but I have not verified this!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550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things to look out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Remember that the thread that is responding to user input is the one that is executing your event handling code</a:t>
            </a:r>
          </a:p>
          <a:p>
            <a:r>
              <a:rPr lang="en-GB" dirty="0" smtClean="0"/>
              <a:t>This means…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167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things to look out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Remember that the thread that is responding to user input is the one that is executing your event handling code</a:t>
            </a:r>
          </a:p>
          <a:p>
            <a:r>
              <a:rPr lang="en-GB" dirty="0" smtClean="0"/>
              <a:t>This means…</a:t>
            </a:r>
          </a:p>
          <a:p>
            <a:pPr lvl="1"/>
            <a:r>
              <a:rPr lang="en-GB" dirty="0" smtClean="0"/>
              <a:t>Don’t hog the processor! Your code needs to execute quickly otherwise it will feel as if your program has hung.</a:t>
            </a:r>
          </a:p>
          <a:p>
            <a:pPr lvl="1"/>
            <a:r>
              <a:rPr lang="en-GB" i="1" dirty="0" smtClean="0"/>
              <a:t>If you need more time, you need to create a new thread to do the work for you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27181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event driven programming?</a:t>
            </a:r>
          </a:p>
          <a:p>
            <a:pPr lvl="1"/>
            <a:r>
              <a:rPr lang="en-US" dirty="0" smtClean="0"/>
              <a:t>The Observer Pattern</a:t>
            </a:r>
          </a:p>
          <a:p>
            <a:endParaRPr lang="en-US" dirty="0" smtClean="0"/>
          </a:p>
          <a:p>
            <a:r>
              <a:rPr lang="en-US" dirty="0" smtClean="0"/>
              <a:t>A brief introduction to Java GUIs</a:t>
            </a:r>
          </a:p>
          <a:p>
            <a:endParaRPr lang="en-US" dirty="0" smtClean="0"/>
          </a:p>
          <a:p>
            <a:r>
              <a:rPr lang="en-US" dirty="0" smtClean="0"/>
              <a:t>Event Listeners and Adaptors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23B4-3A9F-474A-9AB9-5F9FBD54204C}" type="slidenum">
              <a:rPr lang="en-GB" smtClean="0">
                <a:ea typeface="ＭＳ Ｐゴシック"/>
              </a:rPr>
              <a:pPr/>
              <a:t>27</a:t>
            </a:fld>
            <a:endParaRPr lang="en-GB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1406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Event Driven Programming?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23B4-3A9F-474A-9AB9-5F9FBD54204C}" type="slidenum">
              <a:rPr lang="en-GB" smtClean="0">
                <a:ea typeface="ＭＳ Ｐゴシック"/>
              </a:rPr>
              <a:pPr/>
              <a:t>3</a:t>
            </a:fld>
            <a:endParaRPr lang="en-GB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8430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typical procedural program starts at the beginning and proceeds until the end</a:t>
            </a:r>
          </a:p>
          <a:p>
            <a:endParaRPr lang="en-US" dirty="0"/>
          </a:p>
          <a:p>
            <a:r>
              <a:rPr lang="en-US" dirty="0" smtClean="0"/>
              <a:t>In Object-Oriented programs we create objects and they then communicate through method calls </a:t>
            </a:r>
          </a:p>
          <a:p>
            <a:pPr lvl="1"/>
            <a:r>
              <a:rPr lang="en-US" dirty="0" smtClean="0"/>
              <a:t>But this chain is still in effect a sequence…</a:t>
            </a:r>
          </a:p>
          <a:p>
            <a:pPr lvl="1"/>
            <a:r>
              <a:rPr lang="en-US" dirty="0" smtClean="0"/>
              <a:t>…and still ends when all the tasks are done!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29200" y="19812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943600" y="19812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0" y="19812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0" y="19812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5" idx="3"/>
            <a:endCxn id="6" idx="1"/>
          </p:cNvCxnSpPr>
          <p:nvPr/>
        </p:nvCxnSpPr>
        <p:spPr>
          <a:xfrm>
            <a:off x="5562600" y="20955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  <a:endCxn id="7" idx="1"/>
          </p:cNvCxnSpPr>
          <p:nvPr/>
        </p:nvCxnSpPr>
        <p:spPr>
          <a:xfrm>
            <a:off x="6477000" y="20955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3"/>
            <a:endCxn id="8" idx="1"/>
          </p:cNvCxnSpPr>
          <p:nvPr/>
        </p:nvCxnSpPr>
        <p:spPr>
          <a:xfrm>
            <a:off x="7391400" y="20955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638800" y="35814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086600" y="34290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705600" y="35814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705600" y="40386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943600" y="49530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705600" y="50292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705600" y="55626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17" idx="3"/>
            <a:endCxn id="19" idx="1"/>
          </p:cNvCxnSpPr>
          <p:nvPr/>
        </p:nvCxnSpPr>
        <p:spPr>
          <a:xfrm>
            <a:off x="6172200" y="36957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9" idx="2"/>
            <a:endCxn id="20" idx="0"/>
          </p:cNvCxnSpPr>
          <p:nvPr/>
        </p:nvCxnSpPr>
        <p:spPr>
          <a:xfrm>
            <a:off x="6972300" y="38100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0" idx="2"/>
            <a:endCxn id="22" idx="0"/>
          </p:cNvCxnSpPr>
          <p:nvPr/>
        </p:nvCxnSpPr>
        <p:spPr>
          <a:xfrm>
            <a:off x="6972300" y="4267200"/>
            <a:ext cx="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2" idx="2"/>
            <a:endCxn id="23" idx="0"/>
          </p:cNvCxnSpPr>
          <p:nvPr/>
        </p:nvCxnSpPr>
        <p:spPr>
          <a:xfrm>
            <a:off x="6972300" y="5257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7968440" y="49530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696200" y="55626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stCxn id="23" idx="3"/>
            <a:endCxn id="40" idx="1"/>
          </p:cNvCxnSpPr>
          <p:nvPr/>
        </p:nvCxnSpPr>
        <p:spPr>
          <a:xfrm>
            <a:off x="7239000" y="56769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62600" y="3200400"/>
            <a:ext cx="653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main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78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Program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114800" cy="198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So what about a program that has to respond to user input – how might that work?</a:t>
            </a:r>
          </a:p>
          <a:p>
            <a:endParaRPr lang="en-US" sz="3300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28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Observer Pattern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Observer Pattern is when a manager class looks after some data</a:t>
            </a:r>
          </a:p>
          <a:p>
            <a:pPr lvl="1"/>
            <a:r>
              <a:rPr lang="en-US" dirty="0" smtClean="0"/>
              <a:t>Other classes then register with it</a:t>
            </a:r>
          </a:p>
          <a:p>
            <a:pPr lvl="1"/>
            <a:r>
              <a:rPr lang="en-US" dirty="0" smtClean="0"/>
              <a:t>When the data changes the data manager notifies all the registered classes who can then take some action</a:t>
            </a:r>
          </a:p>
          <a:p>
            <a:endParaRPr lang="en-US" dirty="0"/>
          </a:p>
          <a:p>
            <a:r>
              <a:rPr lang="en-US" dirty="0" smtClean="0"/>
              <a:t>Just like in Hollywood</a:t>
            </a:r>
          </a:p>
          <a:p>
            <a:pPr lvl="1"/>
            <a:r>
              <a:rPr lang="en-US" dirty="0" smtClean="0"/>
              <a:t>Don’t call us, we’ll call you!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600200"/>
            <a:ext cx="2966623" cy="441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16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Driven Programs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410200" y="32004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391400" y="20574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10400" y="22098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010400" y="26670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391400" y="34290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010400" y="35052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010400" y="40386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endCxn id="19" idx="1"/>
          </p:cNvCxnSpPr>
          <p:nvPr/>
        </p:nvCxnSpPr>
        <p:spPr>
          <a:xfrm flipV="1">
            <a:off x="6172200" y="2324100"/>
            <a:ext cx="838200" cy="800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9" idx="2"/>
            <a:endCxn id="20" idx="0"/>
          </p:cNvCxnSpPr>
          <p:nvPr/>
        </p:nvCxnSpPr>
        <p:spPr>
          <a:xfrm>
            <a:off x="7277100" y="24384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22" idx="1"/>
          </p:cNvCxnSpPr>
          <p:nvPr/>
        </p:nvCxnSpPr>
        <p:spPr>
          <a:xfrm>
            <a:off x="6172200" y="3352800"/>
            <a:ext cx="838200" cy="266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2" idx="2"/>
            <a:endCxn id="23" idx="0"/>
          </p:cNvCxnSpPr>
          <p:nvPr/>
        </p:nvCxnSpPr>
        <p:spPr>
          <a:xfrm>
            <a:off x="7277100" y="3733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7391400" y="45720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010400" y="48006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endCxn id="40" idx="1"/>
          </p:cNvCxnSpPr>
          <p:nvPr/>
        </p:nvCxnSpPr>
        <p:spPr>
          <a:xfrm>
            <a:off x="6172200" y="3657600"/>
            <a:ext cx="838200" cy="12573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2"/>
          <p:cNvSpPr txBox="1">
            <a:spLocks/>
          </p:cNvSpPr>
          <p:nvPr/>
        </p:nvSpPr>
        <p:spPr>
          <a:xfrm>
            <a:off x="457200" y="1600200"/>
            <a:ext cx="4114800" cy="46481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Operates just like the Observer Pattern</a:t>
            </a:r>
          </a:p>
          <a:p>
            <a:endParaRPr lang="en-US" sz="2800" dirty="0"/>
          </a:p>
          <a:p>
            <a:r>
              <a:rPr lang="en-US" sz="2800" dirty="0" smtClean="0"/>
              <a:t>One part of the program monitors has a permanently running loop that monitors what is happening </a:t>
            </a:r>
          </a:p>
          <a:p>
            <a:endParaRPr lang="en-US" sz="2800" dirty="0" smtClean="0"/>
          </a:p>
          <a:p>
            <a:r>
              <a:rPr lang="en-US" sz="2800" dirty="0" smtClean="0"/>
              <a:t>Other objects can register to be notified when an event occurs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3300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/>
          </a:p>
        </p:txBody>
      </p:sp>
      <p:cxnSp>
        <p:nvCxnSpPr>
          <p:cNvPr id="33" name="Curved Connector 32"/>
          <p:cNvCxnSpPr>
            <a:stCxn id="17" idx="0"/>
            <a:endCxn id="17" idx="2"/>
          </p:cNvCxnSpPr>
          <p:nvPr/>
        </p:nvCxnSpPr>
        <p:spPr>
          <a:xfrm rot="16200000" flipH="1">
            <a:off x="5562600" y="3314700"/>
            <a:ext cx="228600" cy="12700"/>
          </a:xfrm>
          <a:prstGeom prst="curvedConnector5">
            <a:avLst>
              <a:gd name="adj1" fmla="val -232019"/>
              <a:gd name="adj2" fmla="val 3900000"/>
              <a:gd name="adj3" fmla="val 35952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782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Driven Java</a:t>
            </a:r>
            <a:endParaRPr lang="en-US" dirty="0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457200" y="1600200"/>
            <a:ext cx="4114800" cy="4571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In Java GUI programs the loop is taken care of for you</a:t>
            </a:r>
          </a:p>
          <a:p>
            <a:endParaRPr lang="en-US" sz="2800" dirty="0" smtClean="0"/>
          </a:p>
          <a:p>
            <a:r>
              <a:rPr lang="en-US" sz="2800" dirty="0" smtClean="0"/>
              <a:t>And it is up to you to create classes to</a:t>
            </a:r>
          </a:p>
          <a:p>
            <a:pPr lvl="1"/>
            <a:r>
              <a:rPr lang="en-US" sz="2400" dirty="0" smtClean="0"/>
              <a:t>register as listening for events</a:t>
            </a:r>
          </a:p>
          <a:p>
            <a:pPr lvl="1"/>
            <a:r>
              <a:rPr lang="en-US" sz="2400" dirty="0" smtClean="0"/>
              <a:t>handle the events when they happen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Still an OO solution</a:t>
            </a:r>
          </a:p>
          <a:p>
            <a:r>
              <a:rPr lang="en-US" sz="2800" dirty="0" smtClean="0"/>
              <a:t>But requires a different mindset to normal OO programs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32004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391400" y="20574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010400" y="22098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010400" y="26670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391400" y="34290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010400" y="35052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10400" y="40386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endCxn id="30" idx="1"/>
          </p:cNvCxnSpPr>
          <p:nvPr/>
        </p:nvCxnSpPr>
        <p:spPr>
          <a:xfrm flipV="1">
            <a:off x="6172200" y="2324100"/>
            <a:ext cx="838200" cy="800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0" idx="2"/>
            <a:endCxn id="31" idx="0"/>
          </p:cNvCxnSpPr>
          <p:nvPr/>
        </p:nvCxnSpPr>
        <p:spPr>
          <a:xfrm>
            <a:off x="7277100" y="2438400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33" idx="1"/>
          </p:cNvCxnSpPr>
          <p:nvPr/>
        </p:nvCxnSpPr>
        <p:spPr>
          <a:xfrm>
            <a:off x="6172200" y="3352800"/>
            <a:ext cx="838200" cy="266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3" idx="2"/>
            <a:endCxn id="34" idx="0"/>
          </p:cNvCxnSpPr>
          <p:nvPr/>
        </p:nvCxnSpPr>
        <p:spPr>
          <a:xfrm>
            <a:off x="7277100" y="3733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7391400" y="4572000"/>
            <a:ext cx="9144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010400" y="4800600"/>
            <a:ext cx="53340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>
            <a:endCxn id="44" idx="1"/>
          </p:cNvCxnSpPr>
          <p:nvPr/>
        </p:nvCxnSpPr>
        <p:spPr>
          <a:xfrm>
            <a:off x="6172200" y="3657600"/>
            <a:ext cx="838200" cy="12573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urved Connector 45"/>
          <p:cNvCxnSpPr>
            <a:stCxn id="25" idx="0"/>
            <a:endCxn id="25" idx="2"/>
          </p:cNvCxnSpPr>
          <p:nvPr/>
        </p:nvCxnSpPr>
        <p:spPr>
          <a:xfrm rot="16200000" flipH="1">
            <a:off x="5562600" y="3314700"/>
            <a:ext cx="228600" cy="12700"/>
          </a:xfrm>
          <a:prstGeom prst="curvedConnector5">
            <a:avLst>
              <a:gd name="adj1" fmla="val -232019"/>
              <a:gd name="adj2" fmla="val 3900000"/>
              <a:gd name="adj3" fmla="val 35952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517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Brief Introduction to Java GUIs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823B4-3A9F-474A-9AB9-5F9FBD54204C}" type="slidenum">
              <a:rPr lang="en-GB" smtClean="0">
                <a:ea typeface="ＭＳ Ｐゴシック"/>
              </a:rPr>
              <a:pPr/>
              <a:t>9</a:t>
            </a:fld>
            <a:endParaRPr lang="en-GB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1476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50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5927</TotalTime>
  <Words>2563</Words>
  <Application>Microsoft Macintosh PowerPoint</Application>
  <PresentationFormat>On-screen Show (4:3)</PresentationFormat>
  <Paragraphs>458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uos_ppt__template_electronics</vt:lpstr>
      <vt:lpstr>Comp1202: Events</vt:lpstr>
      <vt:lpstr>Overview</vt:lpstr>
      <vt:lpstr>What is Event Driven Programming?</vt:lpstr>
      <vt:lpstr>Types of Program</vt:lpstr>
      <vt:lpstr>Types of Program</vt:lpstr>
      <vt:lpstr>The Observer Pattern</vt:lpstr>
      <vt:lpstr>Event Driven Programs</vt:lpstr>
      <vt:lpstr>Event Driven Java</vt:lpstr>
      <vt:lpstr>Brief Introduction to Java GUIs</vt:lpstr>
      <vt:lpstr>Simple GUI Example</vt:lpstr>
      <vt:lpstr>Simple GUI Example</vt:lpstr>
      <vt:lpstr>Event Driven Programming in Java</vt:lpstr>
      <vt:lpstr>Simple GUI Example</vt:lpstr>
      <vt:lpstr>Adding a MouseListener</vt:lpstr>
      <vt:lpstr>Adding a MouseListener</vt:lpstr>
      <vt:lpstr>MouseListener methods</vt:lpstr>
      <vt:lpstr>Adding a MouseListener</vt:lpstr>
      <vt:lpstr>Adding a MouseListener</vt:lpstr>
      <vt:lpstr>Adapters</vt:lpstr>
      <vt:lpstr>Adapters</vt:lpstr>
      <vt:lpstr>Adapters</vt:lpstr>
      <vt:lpstr>Multiple Listeners</vt:lpstr>
      <vt:lpstr>Other Listeners!</vt:lpstr>
      <vt:lpstr>Some things to look out for</vt:lpstr>
      <vt:lpstr>Some things to look out for</vt:lpstr>
      <vt:lpstr>Some things to look out for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Further abstraction techniques</dc:title>
  <dc:creator>Teresa</dc:creator>
  <cp:lastModifiedBy>David Millard</cp:lastModifiedBy>
  <cp:revision>57</cp:revision>
  <dcterms:created xsi:type="dcterms:W3CDTF">2006-08-16T00:00:00Z</dcterms:created>
  <dcterms:modified xsi:type="dcterms:W3CDTF">2012-12-05T22:21:26Z</dcterms:modified>
</cp:coreProperties>
</file>